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5" r:id="rId1"/>
    <p:sldMasterId id="2147483683" r:id="rId2"/>
    <p:sldMasterId id="2147483697" r:id="rId3"/>
    <p:sldMasterId id="2147483711" r:id="rId4"/>
    <p:sldMasterId id="2147483727" r:id="rId5"/>
    <p:sldMasterId id="2147483743" r:id="rId6"/>
  </p:sldMasterIdLst>
  <p:notesMasterIdLst>
    <p:notesMasterId r:id="rId38"/>
  </p:notesMasterIdLst>
  <p:sldIdLst>
    <p:sldId id="526" r:id="rId7"/>
    <p:sldId id="262" r:id="rId8"/>
    <p:sldId id="494" r:id="rId9"/>
    <p:sldId id="431" r:id="rId10"/>
    <p:sldId id="264" r:id="rId11"/>
    <p:sldId id="266" r:id="rId12"/>
    <p:sldId id="380" r:id="rId13"/>
    <p:sldId id="455" r:id="rId14"/>
    <p:sldId id="493" r:id="rId15"/>
    <p:sldId id="256" r:id="rId16"/>
    <p:sldId id="260" r:id="rId17"/>
    <p:sldId id="265" r:id="rId18"/>
    <p:sldId id="490" r:id="rId19"/>
    <p:sldId id="491" r:id="rId20"/>
    <p:sldId id="386" r:id="rId21"/>
    <p:sldId id="519" r:id="rId22"/>
    <p:sldId id="520" r:id="rId23"/>
    <p:sldId id="521" r:id="rId24"/>
    <p:sldId id="522" r:id="rId25"/>
    <p:sldId id="458" r:id="rId26"/>
    <p:sldId id="449" r:id="rId27"/>
    <p:sldId id="518" r:id="rId28"/>
    <p:sldId id="501" r:id="rId29"/>
    <p:sldId id="467" r:id="rId30"/>
    <p:sldId id="469" r:id="rId31"/>
    <p:sldId id="523" r:id="rId32"/>
    <p:sldId id="525" r:id="rId33"/>
    <p:sldId id="524" r:id="rId34"/>
    <p:sldId id="492" r:id="rId35"/>
    <p:sldId id="482" r:id="rId36"/>
    <p:sldId id="437" r:id="rId37"/>
  </p:sldIdLst>
  <p:sldSz cx="9144000" cy="5143500" type="screen16x9"/>
  <p:notesSz cx="5143500" cy="9144000"/>
  <p:defaultTextStyle>
    <a:defPPr>
      <a:defRPr lang="fi-FI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F82854-50AB-810D-2FB5-643E89DB4C72}">
  <a:tblStyle styleId="{21F82854-50AB-810D-2FB5-643E89DB4C72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2" d="100"/>
          <a:sy n="132" d="100"/>
        </p:scale>
        <p:origin x="355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1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A6C073-1573-40FF-B379-21AB11D4A9F6}" type="doc">
      <dgm:prSet loTypeId="urn:microsoft.com/office/officeart/2011/layout/HexagonRadial" loCatId="officeonlin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NL"/>
        </a:p>
      </dgm:t>
    </dgm:pt>
    <dgm:pt modelId="{52D1946B-85D9-4313-B853-F41DBEF82759}">
      <dgm:prSet phldrT="[Text]" custT="1"/>
      <dgm:spPr/>
      <dgm:t>
        <a:bodyPr/>
        <a:lstStyle/>
        <a:p>
          <a:r>
            <a:rPr lang="en-GB" sz="1400" dirty="0"/>
            <a:t>&gt;500 000 </a:t>
          </a:r>
          <a:r>
            <a:rPr lang="en-GB" sz="900" dirty="0"/>
            <a:t>downloads/</a:t>
          </a:r>
          <a:r>
            <a:rPr lang="en-GB" sz="900" dirty="0" err="1"/>
            <a:t>yr</a:t>
          </a:r>
          <a:endParaRPr lang="en-NL" sz="1000" dirty="0"/>
        </a:p>
      </dgm:t>
    </dgm:pt>
    <dgm:pt modelId="{473C94B4-CB46-4073-B21A-058806C26922}" type="parTrans" cxnId="{CFA855CD-9D4C-45D6-9E40-0CDBAD394C1D}">
      <dgm:prSet/>
      <dgm:spPr/>
      <dgm:t>
        <a:bodyPr/>
        <a:lstStyle/>
        <a:p>
          <a:endParaRPr lang="en-NL"/>
        </a:p>
      </dgm:t>
    </dgm:pt>
    <dgm:pt modelId="{39364F6B-CC7D-4951-B4B9-7EF3FAE2769E}" type="sibTrans" cxnId="{CFA855CD-9D4C-45D6-9E40-0CDBAD394C1D}">
      <dgm:prSet/>
      <dgm:spPr/>
      <dgm:t>
        <a:bodyPr/>
        <a:lstStyle/>
        <a:p>
          <a:endParaRPr lang="en-NL"/>
        </a:p>
      </dgm:t>
    </dgm:pt>
    <dgm:pt modelId="{51BAB23E-CE56-4CA2-94EF-6884619B7E79}">
      <dgm:prSet phldrT="[Text]" custT="1"/>
      <dgm:spPr/>
      <dgm:t>
        <a:bodyPr/>
        <a:lstStyle/>
        <a:p>
          <a:r>
            <a:rPr lang="en-GB" sz="2000" dirty="0"/>
            <a:t>300</a:t>
          </a:r>
          <a:r>
            <a:rPr lang="en-GB" sz="1500" dirty="0"/>
            <a:t> </a:t>
          </a:r>
        </a:p>
        <a:p>
          <a:r>
            <a:rPr lang="en-GB" sz="1500" dirty="0"/>
            <a:t>user accounts</a:t>
          </a:r>
          <a:endParaRPr lang="en-NL" sz="1500" dirty="0"/>
        </a:p>
      </dgm:t>
    </dgm:pt>
    <dgm:pt modelId="{634B7930-64AC-4121-B53C-48DF031E64FE}" type="parTrans" cxnId="{BCA8E08D-3E1C-4005-AB8B-A218B3EE4A1F}">
      <dgm:prSet/>
      <dgm:spPr/>
      <dgm:t>
        <a:bodyPr/>
        <a:lstStyle/>
        <a:p>
          <a:endParaRPr lang="en-NL"/>
        </a:p>
      </dgm:t>
    </dgm:pt>
    <dgm:pt modelId="{4F467775-0886-4A10-AB63-A79C1C6EEDDD}" type="sibTrans" cxnId="{BCA8E08D-3E1C-4005-AB8B-A218B3EE4A1F}">
      <dgm:prSet/>
      <dgm:spPr/>
      <dgm:t>
        <a:bodyPr/>
        <a:lstStyle/>
        <a:p>
          <a:endParaRPr lang="en-NL"/>
        </a:p>
      </dgm:t>
    </dgm:pt>
    <dgm:pt modelId="{B4E89AA8-F16E-49D6-8214-CD816B2E85FA}">
      <dgm:prSet phldrT="[Text]"/>
      <dgm:spPr/>
      <dgm:t>
        <a:bodyPr/>
        <a:lstStyle/>
        <a:p>
          <a:r>
            <a:rPr lang="en-GB" dirty="0"/>
            <a:t>&gt;400 000</a:t>
          </a:r>
        </a:p>
        <a:p>
          <a:r>
            <a:rPr lang="en-GB" dirty="0"/>
            <a:t>Data objects</a:t>
          </a:r>
          <a:endParaRPr lang="en-NL" dirty="0"/>
        </a:p>
      </dgm:t>
    </dgm:pt>
    <dgm:pt modelId="{12949849-DB59-4C7F-B458-4320748BC61C}" type="parTrans" cxnId="{421D43DE-061D-430E-9891-298DF81A896F}">
      <dgm:prSet/>
      <dgm:spPr/>
      <dgm:t>
        <a:bodyPr/>
        <a:lstStyle/>
        <a:p>
          <a:endParaRPr lang="en-NL"/>
        </a:p>
      </dgm:t>
    </dgm:pt>
    <dgm:pt modelId="{29B8EB15-D224-4DAF-B03A-256A9B4E9C60}" type="sibTrans" cxnId="{421D43DE-061D-430E-9891-298DF81A896F}">
      <dgm:prSet/>
      <dgm:spPr/>
      <dgm:t>
        <a:bodyPr/>
        <a:lstStyle/>
        <a:p>
          <a:endParaRPr lang="en-NL"/>
        </a:p>
      </dgm:t>
    </dgm:pt>
    <dgm:pt modelId="{4D4C48EC-E9DE-424A-B28B-6C03B47688CC}">
      <dgm:prSet phldrT="[Text]" custT="1"/>
      <dgm:spPr/>
      <dgm:t>
        <a:bodyPr/>
        <a:lstStyle/>
        <a:p>
          <a:r>
            <a:rPr lang="en-GB" sz="2000" dirty="0"/>
            <a:t>&gt;7 000</a:t>
          </a:r>
          <a:r>
            <a:rPr lang="en-GB" sz="1200" dirty="0"/>
            <a:t> </a:t>
          </a:r>
          <a:r>
            <a:rPr lang="en-GB" sz="1100" dirty="0"/>
            <a:t>citations/</a:t>
          </a:r>
          <a:r>
            <a:rPr lang="en-GB" sz="1100" dirty="0" err="1"/>
            <a:t>yr</a:t>
          </a:r>
          <a:endParaRPr lang="en-NL" sz="1200" dirty="0"/>
        </a:p>
      </dgm:t>
    </dgm:pt>
    <dgm:pt modelId="{83670036-FB64-41AD-8B87-B7D1A182D7BA}" type="parTrans" cxnId="{701BA2C2-9083-47A3-9682-8C9FD066F9E8}">
      <dgm:prSet/>
      <dgm:spPr/>
      <dgm:t>
        <a:bodyPr/>
        <a:lstStyle/>
        <a:p>
          <a:endParaRPr lang="en-NL"/>
        </a:p>
      </dgm:t>
    </dgm:pt>
    <dgm:pt modelId="{AF40C13F-182C-4A46-9901-C4FACC6EEAA8}" type="sibTrans" cxnId="{701BA2C2-9083-47A3-9682-8C9FD066F9E8}">
      <dgm:prSet/>
      <dgm:spPr/>
      <dgm:t>
        <a:bodyPr/>
        <a:lstStyle/>
        <a:p>
          <a:endParaRPr lang="en-NL"/>
        </a:p>
      </dgm:t>
    </dgm:pt>
    <dgm:pt modelId="{CADC303B-C4BE-4A4D-856E-69D237ABD572}">
      <dgm:prSet phldrT="[Text]" custT="1"/>
      <dgm:spPr/>
      <dgm:t>
        <a:bodyPr/>
        <a:lstStyle/>
        <a:p>
          <a:r>
            <a:rPr lang="en-GB" sz="2000" dirty="0"/>
            <a:t>3</a:t>
          </a:r>
          <a:r>
            <a:rPr lang="en-GB" sz="1500" dirty="0"/>
            <a:t> </a:t>
          </a:r>
        </a:p>
        <a:p>
          <a:r>
            <a:rPr lang="en-GB" sz="1500" dirty="0"/>
            <a:t>domains</a:t>
          </a:r>
          <a:endParaRPr lang="en-NL" sz="1500" dirty="0"/>
        </a:p>
      </dgm:t>
    </dgm:pt>
    <dgm:pt modelId="{133D3B77-A4FF-4BA6-AFAF-06DE98452D7D}" type="parTrans" cxnId="{6A076C44-0091-4A2A-832D-A799B0C6C908}">
      <dgm:prSet/>
      <dgm:spPr/>
      <dgm:t>
        <a:bodyPr/>
        <a:lstStyle/>
        <a:p>
          <a:endParaRPr lang="en-NL"/>
        </a:p>
      </dgm:t>
    </dgm:pt>
    <dgm:pt modelId="{92F57AFA-3B71-4479-9A24-7E893974E551}" type="sibTrans" cxnId="{6A076C44-0091-4A2A-832D-A799B0C6C908}">
      <dgm:prSet/>
      <dgm:spPr/>
      <dgm:t>
        <a:bodyPr/>
        <a:lstStyle/>
        <a:p>
          <a:endParaRPr lang="en-NL"/>
        </a:p>
      </dgm:t>
    </dgm:pt>
    <dgm:pt modelId="{D8AAFF04-544C-44E6-BF5F-AF8FE18F1900}">
      <dgm:prSet phldrT="[Text]" custT="1"/>
      <dgm:spPr/>
      <dgm:t>
        <a:bodyPr/>
        <a:lstStyle/>
        <a:p>
          <a:r>
            <a:rPr lang="en-GB" sz="2000" dirty="0"/>
            <a:t>148</a:t>
          </a:r>
          <a:r>
            <a:rPr lang="en-GB" sz="1000" dirty="0"/>
            <a:t> </a:t>
          </a:r>
        </a:p>
        <a:p>
          <a:r>
            <a:rPr lang="en-GB" sz="1000" dirty="0"/>
            <a:t>stations</a:t>
          </a:r>
          <a:endParaRPr lang="en-NL" sz="1000" dirty="0"/>
        </a:p>
      </dgm:t>
    </dgm:pt>
    <dgm:pt modelId="{3A591B25-0AF1-431E-BE85-88FA035FFF39}" type="parTrans" cxnId="{143FC6E1-67E4-47B2-8BAC-EA8DB632CF7A}">
      <dgm:prSet/>
      <dgm:spPr/>
      <dgm:t>
        <a:bodyPr/>
        <a:lstStyle/>
        <a:p>
          <a:endParaRPr lang="en-NL"/>
        </a:p>
      </dgm:t>
    </dgm:pt>
    <dgm:pt modelId="{35450EEB-49CA-46F7-B52A-9AC877003484}" type="sibTrans" cxnId="{143FC6E1-67E4-47B2-8BAC-EA8DB632CF7A}">
      <dgm:prSet/>
      <dgm:spPr/>
      <dgm:t>
        <a:bodyPr/>
        <a:lstStyle/>
        <a:p>
          <a:endParaRPr lang="en-NL"/>
        </a:p>
      </dgm:t>
    </dgm:pt>
    <dgm:pt modelId="{F9F4640B-BB3E-428E-8398-DECBC3271D5E}">
      <dgm:prSet phldrT="[Text]" custT="1"/>
      <dgm:spPr/>
      <dgm:t>
        <a:bodyPr/>
        <a:lstStyle/>
        <a:p>
          <a:r>
            <a:rPr lang="en-GB" sz="2000" dirty="0"/>
            <a:t>60 000 </a:t>
          </a:r>
        </a:p>
        <a:p>
          <a:r>
            <a:rPr lang="en-GB" sz="1500" dirty="0"/>
            <a:t>unique users</a:t>
          </a:r>
          <a:endParaRPr lang="en-NL" sz="1500" dirty="0"/>
        </a:p>
      </dgm:t>
    </dgm:pt>
    <dgm:pt modelId="{A204CE28-CC91-4193-90BC-C87405DC5C39}" type="sibTrans" cxnId="{7A23A996-A983-4B8F-B174-4576B6F9BE81}">
      <dgm:prSet/>
      <dgm:spPr/>
      <dgm:t>
        <a:bodyPr/>
        <a:lstStyle/>
        <a:p>
          <a:endParaRPr lang="en-NL"/>
        </a:p>
      </dgm:t>
    </dgm:pt>
    <dgm:pt modelId="{E18DF47B-DB0C-43CE-9D16-62F7DED99D8E}" type="parTrans" cxnId="{7A23A996-A983-4B8F-B174-4576B6F9BE81}">
      <dgm:prSet/>
      <dgm:spPr/>
      <dgm:t>
        <a:bodyPr/>
        <a:lstStyle/>
        <a:p>
          <a:endParaRPr lang="en-NL"/>
        </a:p>
      </dgm:t>
    </dgm:pt>
    <dgm:pt modelId="{365A1E92-EA1E-4F16-A1C7-658C7242B5C3}" type="pres">
      <dgm:prSet presAssocID="{6FA6C073-1573-40FF-B379-21AB11D4A9F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9FC61FF-F3D4-4D51-BD3F-AD06C004DD6F}" type="pres">
      <dgm:prSet presAssocID="{F9F4640B-BB3E-428E-8398-DECBC3271D5E}" presName="Parent" presStyleLbl="node0" presStyleIdx="0" presStyleCnt="1">
        <dgm:presLayoutVars>
          <dgm:chMax val="6"/>
          <dgm:chPref val="6"/>
        </dgm:presLayoutVars>
      </dgm:prSet>
      <dgm:spPr/>
    </dgm:pt>
    <dgm:pt modelId="{2ED32DDD-F60E-43C7-A4CE-6553DFD04839}" type="pres">
      <dgm:prSet presAssocID="{52D1946B-85D9-4313-B853-F41DBEF82759}" presName="Accent1" presStyleCnt="0"/>
      <dgm:spPr/>
    </dgm:pt>
    <dgm:pt modelId="{51806512-DF9B-4068-B10A-E6268AED8B8D}" type="pres">
      <dgm:prSet presAssocID="{52D1946B-85D9-4313-B853-F41DBEF82759}" presName="Accent" presStyleLbl="bgShp" presStyleIdx="0" presStyleCnt="6"/>
      <dgm:spPr/>
    </dgm:pt>
    <dgm:pt modelId="{D352E0EE-80DE-4409-B496-53575117C2AA}" type="pres">
      <dgm:prSet presAssocID="{52D1946B-85D9-4313-B853-F41DBEF82759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750E90DA-0686-4B5B-8C25-26C317900817}" type="pres">
      <dgm:prSet presAssocID="{51BAB23E-CE56-4CA2-94EF-6884619B7E79}" presName="Accent2" presStyleCnt="0"/>
      <dgm:spPr/>
    </dgm:pt>
    <dgm:pt modelId="{23783761-1AA0-4B2B-8F53-1217F4D06407}" type="pres">
      <dgm:prSet presAssocID="{51BAB23E-CE56-4CA2-94EF-6884619B7E79}" presName="Accent" presStyleLbl="bgShp" presStyleIdx="1" presStyleCnt="6" custLinFactNeighborX="4003" custLinFactNeighborY="36431"/>
      <dgm:spPr/>
    </dgm:pt>
    <dgm:pt modelId="{C3A850A8-D85B-4494-8919-9D3BCC80EED1}" type="pres">
      <dgm:prSet presAssocID="{51BAB23E-CE56-4CA2-94EF-6884619B7E79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15D78071-0F47-43F1-8A08-947F0E47F5B5}" type="pres">
      <dgm:prSet presAssocID="{B4E89AA8-F16E-49D6-8214-CD816B2E85FA}" presName="Accent3" presStyleCnt="0"/>
      <dgm:spPr/>
    </dgm:pt>
    <dgm:pt modelId="{6CA33BCC-9B41-4FFE-9930-A3D91392FE99}" type="pres">
      <dgm:prSet presAssocID="{B4E89AA8-F16E-49D6-8214-CD816B2E85FA}" presName="Accent" presStyleLbl="bgShp" presStyleIdx="2" presStyleCnt="6"/>
      <dgm:spPr/>
    </dgm:pt>
    <dgm:pt modelId="{F7E67B51-BBBA-4ACE-85F6-6160A8E99F06}" type="pres">
      <dgm:prSet presAssocID="{B4E89AA8-F16E-49D6-8214-CD816B2E85FA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960DD323-D6B5-4886-BCCB-6B6C01EF29BE}" type="pres">
      <dgm:prSet presAssocID="{4D4C48EC-E9DE-424A-B28B-6C03B47688CC}" presName="Accent4" presStyleCnt="0"/>
      <dgm:spPr/>
    </dgm:pt>
    <dgm:pt modelId="{0541B93C-E26B-40E3-B545-B7B06CE2A902}" type="pres">
      <dgm:prSet presAssocID="{4D4C48EC-E9DE-424A-B28B-6C03B47688CC}" presName="Accent" presStyleLbl="bgShp" presStyleIdx="3" presStyleCnt="6"/>
      <dgm:spPr/>
    </dgm:pt>
    <dgm:pt modelId="{052EC6C3-26C3-485D-87DA-C542FA14B2A0}" type="pres">
      <dgm:prSet presAssocID="{4D4C48EC-E9DE-424A-B28B-6C03B47688CC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7005370B-4641-43D9-86D6-3A5FE7D36C89}" type="pres">
      <dgm:prSet presAssocID="{CADC303B-C4BE-4A4D-856E-69D237ABD572}" presName="Accent5" presStyleCnt="0"/>
      <dgm:spPr/>
    </dgm:pt>
    <dgm:pt modelId="{C8C22CDE-AA44-4DD0-BEE4-B0C885DCA9CA}" type="pres">
      <dgm:prSet presAssocID="{CADC303B-C4BE-4A4D-856E-69D237ABD572}" presName="Accent" presStyleLbl="bgShp" presStyleIdx="4" presStyleCnt="6"/>
      <dgm:spPr/>
    </dgm:pt>
    <dgm:pt modelId="{7E2E7AD8-DB6D-4F6B-B688-2B0D02F5C253}" type="pres">
      <dgm:prSet presAssocID="{CADC303B-C4BE-4A4D-856E-69D237ABD572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EE9644D1-3C77-49C5-B2BA-262536A4CECE}" type="pres">
      <dgm:prSet presAssocID="{D8AAFF04-544C-44E6-BF5F-AF8FE18F1900}" presName="Accent6" presStyleCnt="0"/>
      <dgm:spPr/>
    </dgm:pt>
    <dgm:pt modelId="{E8D54021-8861-411B-8B95-AB78E96DDFB8}" type="pres">
      <dgm:prSet presAssocID="{D8AAFF04-544C-44E6-BF5F-AF8FE18F1900}" presName="Accent" presStyleLbl="bgShp" presStyleIdx="5" presStyleCnt="6"/>
      <dgm:spPr/>
    </dgm:pt>
    <dgm:pt modelId="{510D36B3-519F-476B-A09A-5AD5A75283C8}" type="pres">
      <dgm:prSet presAssocID="{D8AAFF04-544C-44E6-BF5F-AF8FE18F1900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5DF4CF5F-E3E2-41C0-A447-3A45B21A862E}" type="presOf" srcId="{B4E89AA8-F16E-49D6-8214-CD816B2E85FA}" destId="{F7E67B51-BBBA-4ACE-85F6-6160A8E99F06}" srcOrd="0" destOrd="0" presId="urn:microsoft.com/office/officeart/2011/layout/HexagonRadial"/>
    <dgm:cxn modelId="{6A076C44-0091-4A2A-832D-A799B0C6C908}" srcId="{F9F4640B-BB3E-428E-8398-DECBC3271D5E}" destId="{CADC303B-C4BE-4A4D-856E-69D237ABD572}" srcOrd="4" destOrd="0" parTransId="{133D3B77-A4FF-4BA6-AFAF-06DE98452D7D}" sibTransId="{92F57AFA-3B71-4479-9A24-7E893974E551}"/>
    <dgm:cxn modelId="{7A5BDB46-2417-4F6E-9B27-B79F453E7FCD}" type="presOf" srcId="{52D1946B-85D9-4313-B853-F41DBEF82759}" destId="{D352E0EE-80DE-4409-B496-53575117C2AA}" srcOrd="0" destOrd="0" presId="urn:microsoft.com/office/officeart/2011/layout/HexagonRadial"/>
    <dgm:cxn modelId="{D4FA8050-4AE2-46C9-A4CF-8D728A77DB96}" type="presOf" srcId="{CADC303B-C4BE-4A4D-856E-69D237ABD572}" destId="{7E2E7AD8-DB6D-4F6B-B688-2B0D02F5C253}" srcOrd="0" destOrd="0" presId="urn:microsoft.com/office/officeart/2011/layout/HexagonRadial"/>
    <dgm:cxn modelId="{BCA8E08D-3E1C-4005-AB8B-A218B3EE4A1F}" srcId="{F9F4640B-BB3E-428E-8398-DECBC3271D5E}" destId="{51BAB23E-CE56-4CA2-94EF-6884619B7E79}" srcOrd="1" destOrd="0" parTransId="{634B7930-64AC-4121-B53C-48DF031E64FE}" sibTransId="{4F467775-0886-4A10-AB63-A79C1C6EEDDD}"/>
    <dgm:cxn modelId="{7A23A996-A983-4B8F-B174-4576B6F9BE81}" srcId="{6FA6C073-1573-40FF-B379-21AB11D4A9F6}" destId="{F9F4640B-BB3E-428E-8398-DECBC3271D5E}" srcOrd="0" destOrd="0" parTransId="{E18DF47B-DB0C-43CE-9D16-62F7DED99D8E}" sibTransId="{A204CE28-CC91-4193-90BC-C87405DC5C39}"/>
    <dgm:cxn modelId="{DBBD06B9-7948-4B33-ACA5-9EF900C84115}" type="presOf" srcId="{6FA6C073-1573-40FF-B379-21AB11D4A9F6}" destId="{365A1E92-EA1E-4F16-A1C7-658C7242B5C3}" srcOrd="0" destOrd="0" presId="urn:microsoft.com/office/officeart/2011/layout/HexagonRadial"/>
    <dgm:cxn modelId="{D5AA36B9-22D8-4242-B0C3-1644BB2BB872}" type="presOf" srcId="{F9F4640B-BB3E-428E-8398-DECBC3271D5E}" destId="{29FC61FF-F3D4-4D51-BD3F-AD06C004DD6F}" srcOrd="0" destOrd="0" presId="urn:microsoft.com/office/officeart/2011/layout/HexagonRadial"/>
    <dgm:cxn modelId="{DED7D0BF-688C-4A64-B4A2-D137A18927BB}" type="presOf" srcId="{51BAB23E-CE56-4CA2-94EF-6884619B7E79}" destId="{C3A850A8-D85B-4494-8919-9D3BCC80EED1}" srcOrd="0" destOrd="0" presId="urn:microsoft.com/office/officeart/2011/layout/HexagonRadial"/>
    <dgm:cxn modelId="{701BA2C2-9083-47A3-9682-8C9FD066F9E8}" srcId="{F9F4640B-BB3E-428E-8398-DECBC3271D5E}" destId="{4D4C48EC-E9DE-424A-B28B-6C03B47688CC}" srcOrd="3" destOrd="0" parTransId="{83670036-FB64-41AD-8B87-B7D1A182D7BA}" sibTransId="{AF40C13F-182C-4A46-9901-C4FACC6EEAA8}"/>
    <dgm:cxn modelId="{CFA855CD-9D4C-45D6-9E40-0CDBAD394C1D}" srcId="{F9F4640B-BB3E-428E-8398-DECBC3271D5E}" destId="{52D1946B-85D9-4313-B853-F41DBEF82759}" srcOrd="0" destOrd="0" parTransId="{473C94B4-CB46-4073-B21A-058806C26922}" sibTransId="{39364F6B-CC7D-4951-B4B9-7EF3FAE2769E}"/>
    <dgm:cxn modelId="{421D43DE-061D-430E-9891-298DF81A896F}" srcId="{F9F4640B-BB3E-428E-8398-DECBC3271D5E}" destId="{B4E89AA8-F16E-49D6-8214-CD816B2E85FA}" srcOrd="2" destOrd="0" parTransId="{12949849-DB59-4C7F-B458-4320748BC61C}" sibTransId="{29B8EB15-D224-4DAF-B03A-256A9B4E9C60}"/>
    <dgm:cxn modelId="{143FC6E1-67E4-47B2-8BAC-EA8DB632CF7A}" srcId="{F9F4640B-BB3E-428E-8398-DECBC3271D5E}" destId="{D8AAFF04-544C-44E6-BF5F-AF8FE18F1900}" srcOrd="5" destOrd="0" parTransId="{3A591B25-0AF1-431E-BE85-88FA035FFF39}" sibTransId="{35450EEB-49CA-46F7-B52A-9AC877003484}"/>
    <dgm:cxn modelId="{AF883DE3-462E-4E94-8EC1-01F0514C8613}" type="presOf" srcId="{D8AAFF04-544C-44E6-BF5F-AF8FE18F1900}" destId="{510D36B3-519F-476B-A09A-5AD5A75283C8}" srcOrd="0" destOrd="0" presId="urn:microsoft.com/office/officeart/2011/layout/HexagonRadial"/>
    <dgm:cxn modelId="{36F8EFEE-E083-4C8A-96A4-B066DD26C72A}" type="presOf" srcId="{4D4C48EC-E9DE-424A-B28B-6C03B47688CC}" destId="{052EC6C3-26C3-485D-87DA-C542FA14B2A0}" srcOrd="0" destOrd="0" presId="urn:microsoft.com/office/officeart/2011/layout/HexagonRadial"/>
    <dgm:cxn modelId="{98C9344A-F1B8-4EEE-9FF6-020D8EBD929E}" type="presParOf" srcId="{365A1E92-EA1E-4F16-A1C7-658C7242B5C3}" destId="{29FC61FF-F3D4-4D51-BD3F-AD06C004DD6F}" srcOrd="0" destOrd="0" presId="urn:microsoft.com/office/officeart/2011/layout/HexagonRadial"/>
    <dgm:cxn modelId="{3F1AACE6-4BDC-4815-BA67-30E7987A83D0}" type="presParOf" srcId="{365A1E92-EA1E-4F16-A1C7-658C7242B5C3}" destId="{2ED32DDD-F60E-43C7-A4CE-6553DFD04839}" srcOrd="1" destOrd="0" presId="urn:microsoft.com/office/officeart/2011/layout/HexagonRadial"/>
    <dgm:cxn modelId="{08486816-E441-4BC1-AD0F-1D58C3AF9FE7}" type="presParOf" srcId="{2ED32DDD-F60E-43C7-A4CE-6553DFD04839}" destId="{51806512-DF9B-4068-B10A-E6268AED8B8D}" srcOrd="0" destOrd="0" presId="urn:microsoft.com/office/officeart/2011/layout/HexagonRadial"/>
    <dgm:cxn modelId="{A851541C-9CB1-4C45-9365-EB48138F04FE}" type="presParOf" srcId="{365A1E92-EA1E-4F16-A1C7-658C7242B5C3}" destId="{D352E0EE-80DE-4409-B496-53575117C2AA}" srcOrd="2" destOrd="0" presId="urn:microsoft.com/office/officeart/2011/layout/HexagonRadial"/>
    <dgm:cxn modelId="{B6BCBA29-9FC8-4024-AEA9-51310F022691}" type="presParOf" srcId="{365A1E92-EA1E-4F16-A1C7-658C7242B5C3}" destId="{750E90DA-0686-4B5B-8C25-26C317900817}" srcOrd="3" destOrd="0" presId="urn:microsoft.com/office/officeart/2011/layout/HexagonRadial"/>
    <dgm:cxn modelId="{C7BCEC32-B025-43A2-B049-A2F38C5A1385}" type="presParOf" srcId="{750E90DA-0686-4B5B-8C25-26C317900817}" destId="{23783761-1AA0-4B2B-8F53-1217F4D06407}" srcOrd="0" destOrd="0" presId="urn:microsoft.com/office/officeart/2011/layout/HexagonRadial"/>
    <dgm:cxn modelId="{D232C5A8-AD51-42EE-9B12-45AB64C02A4D}" type="presParOf" srcId="{365A1E92-EA1E-4F16-A1C7-658C7242B5C3}" destId="{C3A850A8-D85B-4494-8919-9D3BCC80EED1}" srcOrd="4" destOrd="0" presId="urn:microsoft.com/office/officeart/2011/layout/HexagonRadial"/>
    <dgm:cxn modelId="{CF02F7B0-131E-426F-9BFE-2E74B9C89A0F}" type="presParOf" srcId="{365A1E92-EA1E-4F16-A1C7-658C7242B5C3}" destId="{15D78071-0F47-43F1-8A08-947F0E47F5B5}" srcOrd="5" destOrd="0" presId="urn:microsoft.com/office/officeart/2011/layout/HexagonRadial"/>
    <dgm:cxn modelId="{E0AF98BD-CEEA-4C04-B3F0-FD1BEDE034B2}" type="presParOf" srcId="{15D78071-0F47-43F1-8A08-947F0E47F5B5}" destId="{6CA33BCC-9B41-4FFE-9930-A3D91392FE99}" srcOrd="0" destOrd="0" presId="urn:microsoft.com/office/officeart/2011/layout/HexagonRadial"/>
    <dgm:cxn modelId="{3DA9A17F-9DFB-4D33-BECC-2F9682F13B7D}" type="presParOf" srcId="{365A1E92-EA1E-4F16-A1C7-658C7242B5C3}" destId="{F7E67B51-BBBA-4ACE-85F6-6160A8E99F06}" srcOrd="6" destOrd="0" presId="urn:microsoft.com/office/officeart/2011/layout/HexagonRadial"/>
    <dgm:cxn modelId="{8394360D-3AC5-4E06-8507-BF57C33C34D3}" type="presParOf" srcId="{365A1E92-EA1E-4F16-A1C7-658C7242B5C3}" destId="{960DD323-D6B5-4886-BCCB-6B6C01EF29BE}" srcOrd="7" destOrd="0" presId="urn:microsoft.com/office/officeart/2011/layout/HexagonRadial"/>
    <dgm:cxn modelId="{38B9F627-61FB-4B91-89DD-6C94B596A7F3}" type="presParOf" srcId="{960DD323-D6B5-4886-BCCB-6B6C01EF29BE}" destId="{0541B93C-E26B-40E3-B545-B7B06CE2A902}" srcOrd="0" destOrd="0" presId="urn:microsoft.com/office/officeart/2011/layout/HexagonRadial"/>
    <dgm:cxn modelId="{157C994D-DB8A-4054-A66C-A625ECF2B814}" type="presParOf" srcId="{365A1E92-EA1E-4F16-A1C7-658C7242B5C3}" destId="{052EC6C3-26C3-485D-87DA-C542FA14B2A0}" srcOrd="8" destOrd="0" presId="urn:microsoft.com/office/officeart/2011/layout/HexagonRadial"/>
    <dgm:cxn modelId="{60762BE6-64F5-4D7B-92C9-0D95E3690CF1}" type="presParOf" srcId="{365A1E92-EA1E-4F16-A1C7-658C7242B5C3}" destId="{7005370B-4641-43D9-86D6-3A5FE7D36C89}" srcOrd="9" destOrd="0" presId="urn:microsoft.com/office/officeart/2011/layout/HexagonRadial"/>
    <dgm:cxn modelId="{5DC4E67C-374F-4991-8358-65F17BF514CE}" type="presParOf" srcId="{7005370B-4641-43D9-86D6-3A5FE7D36C89}" destId="{C8C22CDE-AA44-4DD0-BEE4-B0C885DCA9CA}" srcOrd="0" destOrd="0" presId="urn:microsoft.com/office/officeart/2011/layout/HexagonRadial"/>
    <dgm:cxn modelId="{41462CBA-B762-4D25-9E84-A6760B6E5DD0}" type="presParOf" srcId="{365A1E92-EA1E-4F16-A1C7-658C7242B5C3}" destId="{7E2E7AD8-DB6D-4F6B-B688-2B0D02F5C253}" srcOrd="10" destOrd="0" presId="urn:microsoft.com/office/officeart/2011/layout/HexagonRadial"/>
    <dgm:cxn modelId="{31E21F49-6361-4941-84C4-09A429EFA65A}" type="presParOf" srcId="{365A1E92-EA1E-4F16-A1C7-658C7242B5C3}" destId="{EE9644D1-3C77-49C5-B2BA-262536A4CECE}" srcOrd="11" destOrd="0" presId="urn:microsoft.com/office/officeart/2011/layout/HexagonRadial"/>
    <dgm:cxn modelId="{D259496C-C06F-44EE-A669-9B2C3C5C150F}" type="presParOf" srcId="{EE9644D1-3C77-49C5-B2BA-262536A4CECE}" destId="{E8D54021-8861-411B-8B95-AB78E96DDFB8}" srcOrd="0" destOrd="0" presId="urn:microsoft.com/office/officeart/2011/layout/HexagonRadial"/>
    <dgm:cxn modelId="{4338CDF4-1E7F-4AEC-B784-6FC9FF033510}" type="presParOf" srcId="{365A1E92-EA1E-4F16-A1C7-658C7242B5C3}" destId="{510D36B3-519F-476B-A09A-5AD5A75283C8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A75357-2610-4C68-A62B-5574B9D1D243}" type="doc">
      <dgm:prSet loTypeId="urn:microsoft.com/office/officeart/2005/8/layout/gear1" loCatId="process" qsTypeId="urn:microsoft.com/office/officeart/2005/8/quickstyle/3d3" qsCatId="3D" csTypeId="urn:microsoft.com/office/officeart/2005/8/colors/accent1_2" csCatId="accent1" phldr="1"/>
      <dgm:spPr/>
    </dgm:pt>
    <dgm:pt modelId="{4DCBA241-3694-4CCC-8A8C-2462C68AB130}">
      <dgm:prSet phldrT="[Text]"/>
      <dgm:spPr/>
      <dgm:t>
        <a:bodyPr/>
        <a:lstStyle/>
        <a:p>
          <a:r>
            <a:rPr lang="en-GB" dirty="0"/>
            <a:t>Observations</a:t>
          </a:r>
        </a:p>
        <a:p>
          <a:r>
            <a:rPr lang="en-GB" dirty="0"/>
            <a:t>Publishing (CP)</a:t>
          </a:r>
          <a:endParaRPr lang="en-NL" dirty="0"/>
        </a:p>
      </dgm:t>
    </dgm:pt>
    <dgm:pt modelId="{C9594B2F-5276-4BB3-B6C4-35F2CCB2B931}" type="parTrans" cxnId="{A18FD40A-4BFD-4014-A010-77D6B65B6363}">
      <dgm:prSet/>
      <dgm:spPr/>
      <dgm:t>
        <a:bodyPr/>
        <a:lstStyle/>
        <a:p>
          <a:endParaRPr lang="en-NL"/>
        </a:p>
      </dgm:t>
    </dgm:pt>
    <dgm:pt modelId="{5739FE15-C252-441E-85E2-BB847BC6B00E}" type="sibTrans" cxnId="{A18FD40A-4BFD-4014-A010-77D6B65B6363}">
      <dgm:prSet/>
      <dgm:spPr/>
      <dgm:t>
        <a:bodyPr/>
        <a:lstStyle/>
        <a:p>
          <a:endParaRPr lang="en-NL"/>
        </a:p>
      </dgm:t>
    </dgm:pt>
    <dgm:pt modelId="{6D9CFBB6-5B20-4CF7-B111-DD9A561D28E4}">
      <dgm:prSet phldrT="[Text]" custT="1"/>
      <dgm:spPr/>
      <dgm:t>
        <a:bodyPr/>
        <a:lstStyle/>
        <a:p>
          <a:r>
            <a:rPr lang="en-GB" sz="1200" dirty="0"/>
            <a:t>Processing (TC)</a:t>
          </a:r>
          <a:endParaRPr lang="en-NL" sz="1200" dirty="0"/>
        </a:p>
      </dgm:t>
    </dgm:pt>
    <dgm:pt modelId="{0309313E-AFAB-4434-B36A-49330E841768}" type="parTrans" cxnId="{F02BE686-1C1D-4289-86D4-7B237F1C614B}">
      <dgm:prSet/>
      <dgm:spPr/>
      <dgm:t>
        <a:bodyPr/>
        <a:lstStyle/>
        <a:p>
          <a:endParaRPr lang="en-NL"/>
        </a:p>
      </dgm:t>
    </dgm:pt>
    <dgm:pt modelId="{A6C03003-8A88-462D-A62E-33119A4332A6}" type="sibTrans" cxnId="{F02BE686-1C1D-4289-86D4-7B237F1C614B}">
      <dgm:prSet/>
      <dgm:spPr/>
      <dgm:t>
        <a:bodyPr/>
        <a:lstStyle/>
        <a:p>
          <a:endParaRPr lang="en-NL"/>
        </a:p>
      </dgm:t>
    </dgm:pt>
    <dgm:pt modelId="{33F927B9-117C-468C-A261-3AB290A64EB3}">
      <dgm:prSet phldrT="[Text]" custT="1"/>
      <dgm:spPr/>
      <dgm:t>
        <a:bodyPr/>
        <a:lstStyle/>
        <a:p>
          <a:r>
            <a:rPr lang="en-GB" sz="1200" dirty="0"/>
            <a:t>Acquisition (stations)</a:t>
          </a:r>
          <a:endParaRPr lang="en-NL" sz="1200" dirty="0"/>
        </a:p>
      </dgm:t>
    </dgm:pt>
    <dgm:pt modelId="{3E1727D3-0496-46B9-96C2-876C93696AAB}" type="parTrans" cxnId="{2EED7969-54F3-431B-9D52-1462C3DF0406}">
      <dgm:prSet/>
      <dgm:spPr/>
      <dgm:t>
        <a:bodyPr/>
        <a:lstStyle/>
        <a:p>
          <a:endParaRPr lang="en-NL"/>
        </a:p>
      </dgm:t>
    </dgm:pt>
    <dgm:pt modelId="{2CF75875-964F-4FFC-B7FD-F78272AF9084}" type="sibTrans" cxnId="{2EED7969-54F3-431B-9D52-1462C3DF0406}">
      <dgm:prSet/>
      <dgm:spPr/>
      <dgm:t>
        <a:bodyPr/>
        <a:lstStyle/>
        <a:p>
          <a:endParaRPr lang="en-NL"/>
        </a:p>
      </dgm:t>
    </dgm:pt>
    <dgm:pt modelId="{A32CA83E-EEEA-4FA3-8291-974936F19FE8}" type="pres">
      <dgm:prSet presAssocID="{7EA75357-2610-4C68-A62B-5574B9D1D243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8D4843F1-51A4-41D5-97D3-EFF1B98EFA0D}" type="pres">
      <dgm:prSet presAssocID="{4DCBA241-3694-4CCC-8A8C-2462C68AB130}" presName="gear1" presStyleLbl="node1" presStyleIdx="0" presStyleCnt="3">
        <dgm:presLayoutVars>
          <dgm:chMax val="1"/>
          <dgm:bulletEnabled val="1"/>
        </dgm:presLayoutVars>
      </dgm:prSet>
      <dgm:spPr/>
    </dgm:pt>
    <dgm:pt modelId="{B4772202-C26E-453D-9093-1BFEBFFD663E}" type="pres">
      <dgm:prSet presAssocID="{4DCBA241-3694-4CCC-8A8C-2462C68AB130}" presName="gear1srcNode" presStyleLbl="node1" presStyleIdx="0" presStyleCnt="3"/>
      <dgm:spPr/>
    </dgm:pt>
    <dgm:pt modelId="{42449959-AB1E-4250-9261-52E8B9204780}" type="pres">
      <dgm:prSet presAssocID="{4DCBA241-3694-4CCC-8A8C-2462C68AB130}" presName="gear1dstNode" presStyleLbl="node1" presStyleIdx="0" presStyleCnt="3"/>
      <dgm:spPr/>
    </dgm:pt>
    <dgm:pt modelId="{2BFC3D1C-5862-48DC-A8B1-B9807728FAA4}" type="pres">
      <dgm:prSet presAssocID="{6D9CFBB6-5B20-4CF7-B111-DD9A561D28E4}" presName="gear2" presStyleLbl="node1" presStyleIdx="1" presStyleCnt="3" custLinFactNeighborX="5219" custLinFactNeighborY="-1521">
        <dgm:presLayoutVars>
          <dgm:chMax val="1"/>
          <dgm:bulletEnabled val="1"/>
        </dgm:presLayoutVars>
      </dgm:prSet>
      <dgm:spPr/>
    </dgm:pt>
    <dgm:pt modelId="{6596EC78-FCD5-40A6-858E-CC50A4CC2B30}" type="pres">
      <dgm:prSet presAssocID="{6D9CFBB6-5B20-4CF7-B111-DD9A561D28E4}" presName="gear2srcNode" presStyleLbl="node1" presStyleIdx="1" presStyleCnt="3"/>
      <dgm:spPr/>
    </dgm:pt>
    <dgm:pt modelId="{D5EC442E-D1E5-4F59-B8AD-C2672EE63DB2}" type="pres">
      <dgm:prSet presAssocID="{6D9CFBB6-5B20-4CF7-B111-DD9A561D28E4}" presName="gear2dstNode" presStyleLbl="node1" presStyleIdx="1" presStyleCnt="3"/>
      <dgm:spPr/>
    </dgm:pt>
    <dgm:pt modelId="{38504579-1FFB-414B-82A7-482043F1BBDB}" type="pres">
      <dgm:prSet presAssocID="{33F927B9-117C-468C-A261-3AB290A64EB3}" presName="gear3" presStyleLbl="node1" presStyleIdx="2" presStyleCnt="3" custLinFactNeighborX="4632" custLinFactNeighborY="-545"/>
      <dgm:spPr/>
    </dgm:pt>
    <dgm:pt modelId="{D428CC15-926F-408C-BDFC-5CC89F0B83D2}" type="pres">
      <dgm:prSet presAssocID="{33F927B9-117C-468C-A261-3AB290A64EB3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3C34B28B-EC82-4F5B-B5EA-858E70B82B14}" type="pres">
      <dgm:prSet presAssocID="{33F927B9-117C-468C-A261-3AB290A64EB3}" presName="gear3srcNode" presStyleLbl="node1" presStyleIdx="2" presStyleCnt="3"/>
      <dgm:spPr/>
    </dgm:pt>
    <dgm:pt modelId="{E94F6D49-0DA3-4EE2-99B5-94482607F2F2}" type="pres">
      <dgm:prSet presAssocID="{33F927B9-117C-468C-A261-3AB290A64EB3}" presName="gear3dstNode" presStyleLbl="node1" presStyleIdx="2" presStyleCnt="3"/>
      <dgm:spPr/>
    </dgm:pt>
    <dgm:pt modelId="{D066F47A-6090-4BFF-8ECF-137534D3EF92}" type="pres">
      <dgm:prSet presAssocID="{5739FE15-C252-441E-85E2-BB847BC6B00E}" presName="connector1" presStyleLbl="sibTrans2D1" presStyleIdx="0" presStyleCnt="3"/>
      <dgm:spPr/>
    </dgm:pt>
    <dgm:pt modelId="{380E3B56-0C65-4E89-87FE-4D462B6B9F87}" type="pres">
      <dgm:prSet presAssocID="{A6C03003-8A88-462D-A62E-33119A4332A6}" presName="connector2" presStyleLbl="sibTrans2D1" presStyleIdx="1" presStyleCnt="3"/>
      <dgm:spPr/>
    </dgm:pt>
    <dgm:pt modelId="{50297E62-459F-4513-8B1A-C87666A9F1E3}" type="pres">
      <dgm:prSet presAssocID="{2CF75875-964F-4FFC-B7FD-F78272AF9084}" presName="connector3" presStyleLbl="sibTrans2D1" presStyleIdx="2" presStyleCnt="3"/>
      <dgm:spPr/>
    </dgm:pt>
  </dgm:ptLst>
  <dgm:cxnLst>
    <dgm:cxn modelId="{A18FD40A-4BFD-4014-A010-77D6B65B6363}" srcId="{7EA75357-2610-4C68-A62B-5574B9D1D243}" destId="{4DCBA241-3694-4CCC-8A8C-2462C68AB130}" srcOrd="0" destOrd="0" parTransId="{C9594B2F-5276-4BB3-B6C4-35F2CCB2B931}" sibTransId="{5739FE15-C252-441E-85E2-BB847BC6B00E}"/>
    <dgm:cxn modelId="{53C6751F-B4A3-4D15-8ACD-69DE1516A9BC}" type="presOf" srcId="{6D9CFBB6-5B20-4CF7-B111-DD9A561D28E4}" destId="{2BFC3D1C-5862-48DC-A8B1-B9807728FAA4}" srcOrd="0" destOrd="0" presId="urn:microsoft.com/office/officeart/2005/8/layout/gear1"/>
    <dgm:cxn modelId="{B683F930-078B-40D5-8CC1-BA1CCEA7A29B}" type="presOf" srcId="{7EA75357-2610-4C68-A62B-5574B9D1D243}" destId="{A32CA83E-EEEA-4FA3-8291-974936F19FE8}" srcOrd="0" destOrd="0" presId="urn:microsoft.com/office/officeart/2005/8/layout/gear1"/>
    <dgm:cxn modelId="{2EED7969-54F3-431B-9D52-1462C3DF0406}" srcId="{7EA75357-2610-4C68-A62B-5574B9D1D243}" destId="{33F927B9-117C-468C-A261-3AB290A64EB3}" srcOrd="2" destOrd="0" parTransId="{3E1727D3-0496-46B9-96C2-876C93696AAB}" sibTransId="{2CF75875-964F-4FFC-B7FD-F78272AF9084}"/>
    <dgm:cxn modelId="{F69F7F4D-DAE9-437F-A4F2-31F1D0D7CDBD}" type="presOf" srcId="{6D9CFBB6-5B20-4CF7-B111-DD9A561D28E4}" destId="{6596EC78-FCD5-40A6-858E-CC50A4CC2B30}" srcOrd="1" destOrd="0" presId="urn:microsoft.com/office/officeart/2005/8/layout/gear1"/>
    <dgm:cxn modelId="{F02BE686-1C1D-4289-86D4-7B237F1C614B}" srcId="{7EA75357-2610-4C68-A62B-5574B9D1D243}" destId="{6D9CFBB6-5B20-4CF7-B111-DD9A561D28E4}" srcOrd="1" destOrd="0" parTransId="{0309313E-AFAB-4434-B36A-49330E841768}" sibTransId="{A6C03003-8A88-462D-A62E-33119A4332A6}"/>
    <dgm:cxn modelId="{17F86696-59AE-431D-8DC8-F247B7D1C4A3}" type="presOf" srcId="{4DCBA241-3694-4CCC-8A8C-2462C68AB130}" destId="{42449959-AB1E-4250-9261-52E8B9204780}" srcOrd="2" destOrd="0" presId="urn:microsoft.com/office/officeart/2005/8/layout/gear1"/>
    <dgm:cxn modelId="{F7D9369E-493E-48CF-BAFD-DB78E2FC86FA}" type="presOf" srcId="{33F927B9-117C-468C-A261-3AB290A64EB3}" destId="{38504579-1FFB-414B-82A7-482043F1BBDB}" srcOrd="0" destOrd="0" presId="urn:microsoft.com/office/officeart/2005/8/layout/gear1"/>
    <dgm:cxn modelId="{77447FA5-BB53-4F94-B55B-5A475DD118B9}" type="presOf" srcId="{33F927B9-117C-468C-A261-3AB290A64EB3}" destId="{E94F6D49-0DA3-4EE2-99B5-94482607F2F2}" srcOrd="3" destOrd="0" presId="urn:microsoft.com/office/officeart/2005/8/layout/gear1"/>
    <dgm:cxn modelId="{BD198FAB-46A8-4376-826F-23E8F68449E1}" type="presOf" srcId="{5739FE15-C252-441E-85E2-BB847BC6B00E}" destId="{D066F47A-6090-4BFF-8ECF-137534D3EF92}" srcOrd="0" destOrd="0" presId="urn:microsoft.com/office/officeart/2005/8/layout/gear1"/>
    <dgm:cxn modelId="{8E4BE4B4-3216-497A-B668-476BE35BF2D6}" type="presOf" srcId="{A6C03003-8A88-462D-A62E-33119A4332A6}" destId="{380E3B56-0C65-4E89-87FE-4D462B6B9F87}" srcOrd="0" destOrd="0" presId="urn:microsoft.com/office/officeart/2005/8/layout/gear1"/>
    <dgm:cxn modelId="{29F1D9B5-3351-4905-9359-2995637FCC4D}" type="presOf" srcId="{33F927B9-117C-468C-A261-3AB290A64EB3}" destId="{3C34B28B-EC82-4F5B-B5EA-858E70B82B14}" srcOrd="2" destOrd="0" presId="urn:microsoft.com/office/officeart/2005/8/layout/gear1"/>
    <dgm:cxn modelId="{70F0AFB6-1CAD-4581-9E0F-14C14B164F0A}" type="presOf" srcId="{2CF75875-964F-4FFC-B7FD-F78272AF9084}" destId="{50297E62-459F-4513-8B1A-C87666A9F1E3}" srcOrd="0" destOrd="0" presId="urn:microsoft.com/office/officeart/2005/8/layout/gear1"/>
    <dgm:cxn modelId="{600D91D9-28BE-49AA-8970-4D7D28826607}" type="presOf" srcId="{33F927B9-117C-468C-A261-3AB290A64EB3}" destId="{D428CC15-926F-408C-BDFC-5CC89F0B83D2}" srcOrd="1" destOrd="0" presId="urn:microsoft.com/office/officeart/2005/8/layout/gear1"/>
    <dgm:cxn modelId="{66C199F4-65C5-4EC7-904D-9A9DD7280C45}" type="presOf" srcId="{6D9CFBB6-5B20-4CF7-B111-DD9A561D28E4}" destId="{D5EC442E-D1E5-4F59-B8AD-C2672EE63DB2}" srcOrd="2" destOrd="0" presId="urn:microsoft.com/office/officeart/2005/8/layout/gear1"/>
    <dgm:cxn modelId="{DEF2A2F6-414A-4DC3-8123-CAC74F63389B}" type="presOf" srcId="{4DCBA241-3694-4CCC-8A8C-2462C68AB130}" destId="{8D4843F1-51A4-41D5-97D3-EFF1B98EFA0D}" srcOrd="0" destOrd="0" presId="urn:microsoft.com/office/officeart/2005/8/layout/gear1"/>
    <dgm:cxn modelId="{5B191EFE-6442-4CE7-BAEE-159E9979938A}" type="presOf" srcId="{4DCBA241-3694-4CCC-8A8C-2462C68AB130}" destId="{B4772202-C26E-453D-9093-1BFEBFFD663E}" srcOrd="1" destOrd="0" presId="urn:microsoft.com/office/officeart/2005/8/layout/gear1"/>
    <dgm:cxn modelId="{931BCC6E-D329-4EA5-8ED1-FD0298BB2483}" type="presParOf" srcId="{A32CA83E-EEEA-4FA3-8291-974936F19FE8}" destId="{8D4843F1-51A4-41D5-97D3-EFF1B98EFA0D}" srcOrd="0" destOrd="0" presId="urn:microsoft.com/office/officeart/2005/8/layout/gear1"/>
    <dgm:cxn modelId="{D45CC9EA-0169-457E-9E28-BAFBCD9DA942}" type="presParOf" srcId="{A32CA83E-EEEA-4FA3-8291-974936F19FE8}" destId="{B4772202-C26E-453D-9093-1BFEBFFD663E}" srcOrd="1" destOrd="0" presId="urn:microsoft.com/office/officeart/2005/8/layout/gear1"/>
    <dgm:cxn modelId="{F6A4BF35-86B0-43E4-8CA6-016302AC07E9}" type="presParOf" srcId="{A32CA83E-EEEA-4FA3-8291-974936F19FE8}" destId="{42449959-AB1E-4250-9261-52E8B9204780}" srcOrd="2" destOrd="0" presId="urn:microsoft.com/office/officeart/2005/8/layout/gear1"/>
    <dgm:cxn modelId="{ABFDEAC2-8C7D-4F0C-900D-9DEEA829E5A1}" type="presParOf" srcId="{A32CA83E-EEEA-4FA3-8291-974936F19FE8}" destId="{2BFC3D1C-5862-48DC-A8B1-B9807728FAA4}" srcOrd="3" destOrd="0" presId="urn:microsoft.com/office/officeart/2005/8/layout/gear1"/>
    <dgm:cxn modelId="{56842CFF-F2B3-415C-8BC5-80D85FC13438}" type="presParOf" srcId="{A32CA83E-EEEA-4FA3-8291-974936F19FE8}" destId="{6596EC78-FCD5-40A6-858E-CC50A4CC2B30}" srcOrd="4" destOrd="0" presId="urn:microsoft.com/office/officeart/2005/8/layout/gear1"/>
    <dgm:cxn modelId="{AE691571-FB82-4815-89FA-36B0396023B5}" type="presParOf" srcId="{A32CA83E-EEEA-4FA3-8291-974936F19FE8}" destId="{D5EC442E-D1E5-4F59-B8AD-C2672EE63DB2}" srcOrd="5" destOrd="0" presId="urn:microsoft.com/office/officeart/2005/8/layout/gear1"/>
    <dgm:cxn modelId="{E6D29C00-D05E-4F94-9992-9B13166080E1}" type="presParOf" srcId="{A32CA83E-EEEA-4FA3-8291-974936F19FE8}" destId="{38504579-1FFB-414B-82A7-482043F1BBDB}" srcOrd="6" destOrd="0" presId="urn:microsoft.com/office/officeart/2005/8/layout/gear1"/>
    <dgm:cxn modelId="{52D325C0-5908-44E9-A9CE-3EF3C526C788}" type="presParOf" srcId="{A32CA83E-EEEA-4FA3-8291-974936F19FE8}" destId="{D428CC15-926F-408C-BDFC-5CC89F0B83D2}" srcOrd="7" destOrd="0" presId="urn:microsoft.com/office/officeart/2005/8/layout/gear1"/>
    <dgm:cxn modelId="{C7872F42-587C-44FF-BE6C-B435F91C70B5}" type="presParOf" srcId="{A32CA83E-EEEA-4FA3-8291-974936F19FE8}" destId="{3C34B28B-EC82-4F5B-B5EA-858E70B82B14}" srcOrd="8" destOrd="0" presId="urn:microsoft.com/office/officeart/2005/8/layout/gear1"/>
    <dgm:cxn modelId="{5C7FC650-CB8B-41D7-8A57-CE406F4BCAA2}" type="presParOf" srcId="{A32CA83E-EEEA-4FA3-8291-974936F19FE8}" destId="{E94F6D49-0DA3-4EE2-99B5-94482607F2F2}" srcOrd="9" destOrd="0" presId="urn:microsoft.com/office/officeart/2005/8/layout/gear1"/>
    <dgm:cxn modelId="{37FB4466-240F-4629-9979-3B0220B66727}" type="presParOf" srcId="{A32CA83E-EEEA-4FA3-8291-974936F19FE8}" destId="{D066F47A-6090-4BFF-8ECF-137534D3EF92}" srcOrd="10" destOrd="0" presId="urn:microsoft.com/office/officeart/2005/8/layout/gear1"/>
    <dgm:cxn modelId="{7842589D-7469-41F3-8749-A809C0D040FF}" type="presParOf" srcId="{A32CA83E-EEEA-4FA3-8291-974936F19FE8}" destId="{380E3B56-0C65-4E89-87FE-4D462B6B9F87}" srcOrd="11" destOrd="0" presId="urn:microsoft.com/office/officeart/2005/8/layout/gear1"/>
    <dgm:cxn modelId="{DF13849A-9A17-4C05-A302-F1FFD1A1BE74}" type="presParOf" srcId="{A32CA83E-EEEA-4FA3-8291-974936F19FE8}" destId="{50297E62-459F-4513-8B1A-C87666A9F1E3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A75357-2610-4C68-A62B-5574B9D1D243}" type="doc">
      <dgm:prSet loTypeId="urn:microsoft.com/office/officeart/2005/8/layout/gear1" loCatId="process" qsTypeId="urn:microsoft.com/office/officeart/2005/8/quickstyle/3d3" qsCatId="3D" csTypeId="urn:microsoft.com/office/officeart/2005/8/colors/accent2_2" csCatId="accent2" phldr="1"/>
      <dgm:spPr/>
    </dgm:pt>
    <dgm:pt modelId="{4DCBA241-3694-4CCC-8A8C-2462C68AB130}">
      <dgm:prSet phldrT="[Text]" custT="1"/>
      <dgm:spPr/>
      <dgm:t>
        <a:bodyPr/>
        <a:lstStyle/>
        <a:p>
          <a:r>
            <a:rPr lang="en-GB" sz="1600" dirty="0"/>
            <a:t>Products</a:t>
          </a:r>
        </a:p>
        <a:p>
          <a:r>
            <a:rPr lang="en-GB" sz="900" dirty="0"/>
            <a:t>For science, policy and public (CP/Portals)</a:t>
          </a:r>
          <a:endParaRPr lang="en-NL" sz="900" dirty="0"/>
        </a:p>
      </dgm:t>
    </dgm:pt>
    <dgm:pt modelId="{C9594B2F-5276-4BB3-B6C4-35F2CCB2B931}" type="parTrans" cxnId="{A18FD40A-4BFD-4014-A010-77D6B65B6363}">
      <dgm:prSet/>
      <dgm:spPr/>
      <dgm:t>
        <a:bodyPr/>
        <a:lstStyle/>
        <a:p>
          <a:endParaRPr lang="en-NL"/>
        </a:p>
      </dgm:t>
    </dgm:pt>
    <dgm:pt modelId="{5739FE15-C252-441E-85E2-BB847BC6B00E}" type="sibTrans" cxnId="{A18FD40A-4BFD-4014-A010-77D6B65B6363}">
      <dgm:prSet/>
      <dgm:spPr/>
      <dgm:t>
        <a:bodyPr/>
        <a:lstStyle/>
        <a:p>
          <a:endParaRPr lang="en-NL"/>
        </a:p>
      </dgm:t>
    </dgm:pt>
    <dgm:pt modelId="{6D9CFBB6-5B20-4CF7-B111-DD9A561D28E4}">
      <dgm:prSet phldrT="[Text]" custT="1"/>
      <dgm:spPr/>
      <dgm:t>
        <a:bodyPr/>
        <a:lstStyle/>
        <a:p>
          <a:r>
            <a:rPr lang="en-GB" sz="1600" dirty="0" err="1"/>
            <a:t>Jupyter</a:t>
          </a:r>
          <a:r>
            <a:rPr lang="en-GB" sz="1600" dirty="0"/>
            <a:t>/Cloud </a:t>
          </a:r>
          <a:r>
            <a:rPr lang="en-GB" sz="900" dirty="0"/>
            <a:t>(CP)</a:t>
          </a:r>
          <a:endParaRPr lang="en-NL" sz="900" dirty="0"/>
        </a:p>
      </dgm:t>
    </dgm:pt>
    <dgm:pt modelId="{0309313E-AFAB-4434-B36A-49330E841768}" type="parTrans" cxnId="{F02BE686-1C1D-4289-86D4-7B237F1C614B}">
      <dgm:prSet/>
      <dgm:spPr/>
      <dgm:t>
        <a:bodyPr/>
        <a:lstStyle/>
        <a:p>
          <a:endParaRPr lang="en-NL"/>
        </a:p>
      </dgm:t>
    </dgm:pt>
    <dgm:pt modelId="{A6C03003-8A88-462D-A62E-33119A4332A6}" type="sibTrans" cxnId="{F02BE686-1C1D-4289-86D4-7B237F1C614B}">
      <dgm:prSet/>
      <dgm:spPr/>
      <dgm:t>
        <a:bodyPr/>
        <a:lstStyle/>
        <a:p>
          <a:endParaRPr lang="en-NL"/>
        </a:p>
      </dgm:t>
    </dgm:pt>
    <dgm:pt modelId="{33F927B9-117C-468C-A261-3AB290A64EB3}">
      <dgm:prSet phldrT="[Text]" custT="1"/>
      <dgm:spPr/>
      <dgm:t>
        <a:bodyPr/>
        <a:lstStyle/>
        <a:p>
          <a:r>
            <a:rPr lang="en-GB" sz="1400" dirty="0"/>
            <a:t>Modelling</a:t>
          </a:r>
          <a:r>
            <a:rPr lang="en-GB" sz="900" dirty="0"/>
            <a:t> (community)</a:t>
          </a:r>
          <a:endParaRPr lang="en-NL" sz="900" dirty="0"/>
        </a:p>
      </dgm:t>
    </dgm:pt>
    <dgm:pt modelId="{3E1727D3-0496-46B9-96C2-876C93696AAB}" type="parTrans" cxnId="{2EED7969-54F3-431B-9D52-1462C3DF0406}">
      <dgm:prSet/>
      <dgm:spPr/>
      <dgm:t>
        <a:bodyPr/>
        <a:lstStyle/>
        <a:p>
          <a:endParaRPr lang="en-NL"/>
        </a:p>
      </dgm:t>
    </dgm:pt>
    <dgm:pt modelId="{2CF75875-964F-4FFC-B7FD-F78272AF9084}" type="sibTrans" cxnId="{2EED7969-54F3-431B-9D52-1462C3DF0406}">
      <dgm:prSet/>
      <dgm:spPr/>
      <dgm:t>
        <a:bodyPr/>
        <a:lstStyle/>
        <a:p>
          <a:endParaRPr lang="en-NL"/>
        </a:p>
      </dgm:t>
    </dgm:pt>
    <dgm:pt modelId="{A32CA83E-EEEA-4FA3-8291-974936F19FE8}" type="pres">
      <dgm:prSet presAssocID="{7EA75357-2610-4C68-A62B-5574B9D1D243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8D4843F1-51A4-41D5-97D3-EFF1B98EFA0D}" type="pres">
      <dgm:prSet presAssocID="{4DCBA241-3694-4CCC-8A8C-2462C68AB130}" presName="gear1" presStyleLbl="node1" presStyleIdx="0" presStyleCnt="3" custLinFactNeighborX="21987" custLinFactNeighborY="-25456">
        <dgm:presLayoutVars>
          <dgm:chMax val="1"/>
          <dgm:bulletEnabled val="1"/>
        </dgm:presLayoutVars>
      </dgm:prSet>
      <dgm:spPr/>
    </dgm:pt>
    <dgm:pt modelId="{B4772202-C26E-453D-9093-1BFEBFFD663E}" type="pres">
      <dgm:prSet presAssocID="{4DCBA241-3694-4CCC-8A8C-2462C68AB130}" presName="gear1srcNode" presStyleLbl="node1" presStyleIdx="0" presStyleCnt="3"/>
      <dgm:spPr/>
    </dgm:pt>
    <dgm:pt modelId="{42449959-AB1E-4250-9261-52E8B9204780}" type="pres">
      <dgm:prSet presAssocID="{4DCBA241-3694-4CCC-8A8C-2462C68AB130}" presName="gear1dstNode" presStyleLbl="node1" presStyleIdx="0" presStyleCnt="3"/>
      <dgm:spPr/>
    </dgm:pt>
    <dgm:pt modelId="{2BFC3D1C-5862-48DC-A8B1-B9807728FAA4}" type="pres">
      <dgm:prSet presAssocID="{6D9CFBB6-5B20-4CF7-B111-DD9A561D28E4}" presName="gear2" presStyleLbl="node1" presStyleIdx="1" presStyleCnt="3" custLinFactNeighborX="-2175" custLinFactNeighborY="654">
        <dgm:presLayoutVars>
          <dgm:chMax val="1"/>
          <dgm:bulletEnabled val="1"/>
        </dgm:presLayoutVars>
      </dgm:prSet>
      <dgm:spPr/>
    </dgm:pt>
    <dgm:pt modelId="{6596EC78-FCD5-40A6-858E-CC50A4CC2B30}" type="pres">
      <dgm:prSet presAssocID="{6D9CFBB6-5B20-4CF7-B111-DD9A561D28E4}" presName="gear2srcNode" presStyleLbl="node1" presStyleIdx="1" presStyleCnt="3"/>
      <dgm:spPr/>
    </dgm:pt>
    <dgm:pt modelId="{D5EC442E-D1E5-4F59-B8AD-C2672EE63DB2}" type="pres">
      <dgm:prSet presAssocID="{6D9CFBB6-5B20-4CF7-B111-DD9A561D28E4}" presName="gear2dstNode" presStyleLbl="node1" presStyleIdx="1" presStyleCnt="3"/>
      <dgm:spPr/>
    </dgm:pt>
    <dgm:pt modelId="{38504579-1FFB-414B-82A7-482043F1BBDB}" type="pres">
      <dgm:prSet presAssocID="{33F927B9-117C-468C-A261-3AB290A64EB3}" presName="gear3" presStyleLbl="node1" presStyleIdx="2" presStyleCnt="3" custLinFactNeighborX="362" custLinFactNeighborY="-1450"/>
      <dgm:spPr/>
    </dgm:pt>
    <dgm:pt modelId="{D428CC15-926F-408C-BDFC-5CC89F0B83D2}" type="pres">
      <dgm:prSet presAssocID="{33F927B9-117C-468C-A261-3AB290A64EB3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3C34B28B-EC82-4F5B-B5EA-858E70B82B14}" type="pres">
      <dgm:prSet presAssocID="{33F927B9-117C-468C-A261-3AB290A64EB3}" presName="gear3srcNode" presStyleLbl="node1" presStyleIdx="2" presStyleCnt="3"/>
      <dgm:spPr/>
    </dgm:pt>
    <dgm:pt modelId="{E94F6D49-0DA3-4EE2-99B5-94482607F2F2}" type="pres">
      <dgm:prSet presAssocID="{33F927B9-117C-468C-A261-3AB290A64EB3}" presName="gear3dstNode" presStyleLbl="node1" presStyleIdx="2" presStyleCnt="3"/>
      <dgm:spPr/>
    </dgm:pt>
    <dgm:pt modelId="{D066F47A-6090-4BFF-8ECF-137534D3EF92}" type="pres">
      <dgm:prSet presAssocID="{5739FE15-C252-441E-85E2-BB847BC6B00E}" presName="connector1" presStyleLbl="sibTrans2D1" presStyleIdx="0" presStyleCnt="3" custLinFactNeighborX="18039" custLinFactNeighborY="-19275"/>
      <dgm:spPr/>
    </dgm:pt>
    <dgm:pt modelId="{380E3B56-0C65-4E89-87FE-4D462B6B9F87}" type="pres">
      <dgm:prSet presAssocID="{A6C03003-8A88-462D-A62E-33119A4332A6}" presName="connector2" presStyleLbl="sibTrans2D1" presStyleIdx="1" presStyleCnt="3" custLinFactNeighborX="-7482" custLinFactNeighborY="-2040"/>
      <dgm:spPr/>
    </dgm:pt>
    <dgm:pt modelId="{50297E62-459F-4513-8B1A-C87666A9F1E3}" type="pres">
      <dgm:prSet presAssocID="{2CF75875-964F-4FFC-B7FD-F78272AF9084}" presName="connector3" presStyleLbl="sibTrans2D1" presStyleIdx="2" presStyleCnt="3"/>
      <dgm:spPr/>
    </dgm:pt>
  </dgm:ptLst>
  <dgm:cxnLst>
    <dgm:cxn modelId="{A18FD40A-4BFD-4014-A010-77D6B65B6363}" srcId="{7EA75357-2610-4C68-A62B-5574B9D1D243}" destId="{4DCBA241-3694-4CCC-8A8C-2462C68AB130}" srcOrd="0" destOrd="0" parTransId="{C9594B2F-5276-4BB3-B6C4-35F2CCB2B931}" sibTransId="{5739FE15-C252-441E-85E2-BB847BC6B00E}"/>
    <dgm:cxn modelId="{53C6751F-B4A3-4D15-8ACD-69DE1516A9BC}" type="presOf" srcId="{6D9CFBB6-5B20-4CF7-B111-DD9A561D28E4}" destId="{2BFC3D1C-5862-48DC-A8B1-B9807728FAA4}" srcOrd="0" destOrd="0" presId="urn:microsoft.com/office/officeart/2005/8/layout/gear1"/>
    <dgm:cxn modelId="{B683F930-078B-40D5-8CC1-BA1CCEA7A29B}" type="presOf" srcId="{7EA75357-2610-4C68-A62B-5574B9D1D243}" destId="{A32CA83E-EEEA-4FA3-8291-974936F19FE8}" srcOrd="0" destOrd="0" presId="urn:microsoft.com/office/officeart/2005/8/layout/gear1"/>
    <dgm:cxn modelId="{2EED7969-54F3-431B-9D52-1462C3DF0406}" srcId="{7EA75357-2610-4C68-A62B-5574B9D1D243}" destId="{33F927B9-117C-468C-A261-3AB290A64EB3}" srcOrd="2" destOrd="0" parTransId="{3E1727D3-0496-46B9-96C2-876C93696AAB}" sibTransId="{2CF75875-964F-4FFC-B7FD-F78272AF9084}"/>
    <dgm:cxn modelId="{F69F7F4D-DAE9-437F-A4F2-31F1D0D7CDBD}" type="presOf" srcId="{6D9CFBB6-5B20-4CF7-B111-DD9A561D28E4}" destId="{6596EC78-FCD5-40A6-858E-CC50A4CC2B30}" srcOrd="1" destOrd="0" presId="urn:microsoft.com/office/officeart/2005/8/layout/gear1"/>
    <dgm:cxn modelId="{F02BE686-1C1D-4289-86D4-7B237F1C614B}" srcId="{7EA75357-2610-4C68-A62B-5574B9D1D243}" destId="{6D9CFBB6-5B20-4CF7-B111-DD9A561D28E4}" srcOrd="1" destOrd="0" parTransId="{0309313E-AFAB-4434-B36A-49330E841768}" sibTransId="{A6C03003-8A88-462D-A62E-33119A4332A6}"/>
    <dgm:cxn modelId="{17F86696-59AE-431D-8DC8-F247B7D1C4A3}" type="presOf" srcId="{4DCBA241-3694-4CCC-8A8C-2462C68AB130}" destId="{42449959-AB1E-4250-9261-52E8B9204780}" srcOrd="2" destOrd="0" presId="urn:microsoft.com/office/officeart/2005/8/layout/gear1"/>
    <dgm:cxn modelId="{F7D9369E-493E-48CF-BAFD-DB78E2FC86FA}" type="presOf" srcId="{33F927B9-117C-468C-A261-3AB290A64EB3}" destId="{38504579-1FFB-414B-82A7-482043F1BBDB}" srcOrd="0" destOrd="0" presId="urn:microsoft.com/office/officeart/2005/8/layout/gear1"/>
    <dgm:cxn modelId="{77447FA5-BB53-4F94-B55B-5A475DD118B9}" type="presOf" srcId="{33F927B9-117C-468C-A261-3AB290A64EB3}" destId="{E94F6D49-0DA3-4EE2-99B5-94482607F2F2}" srcOrd="3" destOrd="0" presId="urn:microsoft.com/office/officeart/2005/8/layout/gear1"/>
    <dgm:cxn modelId="{BD198FAB-46A8-4376-826F-23E8F68449E1}" type="presOf" srcId="{5739FE15-C252-441E-85E2-BB847BC6B00E}" destId="{D066F47A-6090-4BFF-8ECF-137534D3EF92}" srcOrd="0" destOrd="0" presId="urn:microsoft.com/office/officeart/2005/8/layout/gear1"/>
    <dgm:cxn modelId="{8E4BE4B4-3216-497A-B668-476BE35BF2D6}" type="presOf" srcId="{A6C03003-8A88-462D-A62E-33119A4332A6}" destId="{380E3B56-0C65-4E89-87FE-4D462B6B9F87}" srcOrd="0" destOrd="0" presId="urn:microsoft.com/office/officeart/2005/8/layout/gear1"/>
    <dgm:cxn modelId="{29F1D9B5-3351-4905-9359-2995637FCC4D}" type="presOf" srcId="{33F927B9-117C-468C-A261-3AB290A64EB3}" destId="{3C34B28B-EC82-4F5B-B5EA-858E70B82B14}" srcOrd="2" destOrd="0" presId="urn:microsoft.com/office/officeart/2005/8/layout/gear1"/>
    <dgm:cxn modelId="{70F0AFB6-1CAD-4581-9E0F-14C14B164F0A}" type="presOf" srcId="{2CF75875-964F-4FFC-B7FD-F78272AF9084}" destId="{50297E62-459F-4513-8B1A-C87666A9F1E3}" srcOrd="0" destOrd="0" presId="urn:microsoft.com/office/officeart/2005/8/layout/gear1"/>
    <dgm:cxn modelId="{600D91D9-28BE-49AA-8970-4D7D28826607}" type="presOf" srcId="{33F927B9-117C-468C-A261-3AB290A64EB3}" destId="{D428CC15-926F-408C-BDFC-5CC89F0B83D2}" srcOrd="1" destOrd="0" presId="urn:microsoft.com/office/officeart/2005/8/layout/gear1"/>
    <dgm:cxn modelId="{66C199F4-65C5-4EC7-904D-9A9DD7280C45}" type="presOf" srcId="{6D9CFBB6-5B20-4CF7-B111-DD9A561D28E4}" destId="{D5EC442E-D1E5-4F59-B8AD-C2672EE63DB2}" srcOrd="2" destOrd="0" presId="urn:microsoft.com/office/officeart/2005/8/layout/gear1"/>
    <dgm:cxn modelId="{DEF2A2F6-414A-4DC3-8123-CAC74F63389B}" type="presOf" srcId="{4DCBA241-3694-4CCC-8A8C-2462C68AB130}" destId="{8D4843F1-51A4-41D5-97D3-EFF1B98EFA0D}" srcOrd="0" destOrd="0" presId="urn:microsoft.com/office/officeart/2005/8/layout/gear1"/>
    <dgm:cxn modelId="{5B191EFE-6442-4CE7-BAEE-159E9979938A}" type="presOf" srcId="{4DCBA241-3694-4CCC-8A8C-2462C68AB130}" destId="{B4772202-C26E-453D-9093-1BFEBFFD663E}" srcOrd="1" destOrd="0" presId="urn:microsoft.com/office/officeart/2005/8/layout/gear1"/>
    <dgm:cxn modelId="{931BCC6E-D329-4EA5-8ED1-FD0298BB2483}" type="presParOf" srcId="{A32CA83E-EEEA-4FA3-8291-974936F19FE8}" destId="{8D4843F1-51A4-41D5-97D3-EFF1B98EFA0D}" srcOrd="0" destOrd="0" presId="urn:microsoft.com/office/officeart/2005/8/layout/gear1"/>
    <dgm:cxn modelId="{D45CC9EA-0169-457E-9E28-BAFBCD9DA942}" type="presParOf" srcId="{A32CA83E-EEEA-4FA3-8291-974936F19FE8}" destId="{B4772202-C26E-453D-9093-1BFEBFFD663E}" srcOrd="1" destOrd="0" presId="urn:microsoft.com/office/officeart/2005/8/layout/gear1"/>
    <dgm:cxn modelId="{F6A4BF35-86B0-43E4-8CA6-016302AC07E9}" type="presParOf" srcId="{A32CA83E-EEEA-4FA3-8291-974936F19FE8}" destId="{42449959-AB1E-4250-9261-52E8B9204780}" srcOrd="2" destOrd="0" presId="urn:microsoft.com/office/officeart/2005/8/layout/gear1"/>
    <dgm:cxn modelId="{ABFDEAC2-8C7D-4F0C-900D-9DEEA829E5A1}" type="presParOf" srcId="{A32CA83E-EEEA-4FA3-8291-974936F19FE8}" destId="{2BFC3D1C-5862-48DC-A8B1-B9807728FAA4}" srcOrd="3" destOrd="0" presId="urn:microsoft.com/office/officeart/2005/8/layout/gear1"/>
    <dgm:cxn modelId="{56842CFF-F2B3-415C-8BC5-80D85FC13438}" type="presParOf" srcId="{A32CA83E-EEEA-4FA3-8291-974936F19FE8}" destId="{6596EC78-FCD5-40A6-858E-CC50A4CC2B30}" srcOrd="4" destOrd="0" presId="urn:microsoft.com/office/officeart/2005/8/layout/gear1"/>
    <dgm:cxn modelId="{AE691571-FB82-4815-89FA-36B0396023B5}" type="presParOf" srcId="{A32CA83E-EEEA-4FA3-8291-974936F19FE8}" destId="{D5EC442E-D1E5-4F59-B8AD-C2672EE63DB2}" srcOrd="5" destOrd="0" presId="urn:microsoft.com/office/officeart/2005/8/layout/gear1"/>
    <dgm:cxn modelId="{E6D29C00-D05E-4F94-9992-9B13166080E1}" type="presParOf" srcId="{A32CA83E-EEEA-4FA3-8291-974936F19FE8}" destId="{38504579-1FFB-414B-82A7-482043F1BBDB}" srcOrd="6" destOrd="0" presId="urn:microsoft.com/office/officeart/2005/8/layout/gear1"/>
    <dgm:cxn modelId="{52D325C0-5908-44E9-A9CE-3EF3C526C788}" type="presParOf" srcId="{A32CA83E-EEEA-4FA3-8291-974936F19FE8}" destId="{D428CC15-926F-408C-BDFC-5CC89F0B83D2}" srcOrd="7" destOrd="0" presId="urn:microsoft.com/office/officeart/2005/8/layout/gear1"/>
    <dgm:cxn modelId="{C7872F42-587C-44FF-BE6C-B435F91C70B5}" type="presParOf" srcId="{A32CA83E-EEEA-4FA3-8291-974936F19FE8}" destId="{3C34B28B-EC82-4F5B-B5EA-858E70B82B14}" srcOrd="8" destOrd="0" presId="urn:microsoft.com/office/officeart/2005/8/layout/gear1"/>
    <dgm:cxn modelId="{5C7FC650-CB8B-41D7-8A57-CE406F4BCAA2}" type="presParOf" srcId="{A32CA83E-EEEA-4FA3-8291-974936F19FE8}" destId="{E94F6D49-0DA3-4EE2-99B5-94482607F2F2}" srcOrd="9" destOrd="0" presId="urn:microsoft.com/office/officeart/2005/8/layout/gear1"/>
    <dgm:cxn modelId="{37FB4466-240F-4629-9979-3B0220B66727}" type="presParOf" srcId="{A32CA83E-EEEA-4FA3-8291-974936F19FE8}" destId="{D066F47A-6090-4BFF-8ECF-137534D3EF92}" srcOrd="10" destOrd="0" presId="urn:microsoft.com/office/officeart/2005/8/layout/gear1"/>
    <dgm:cxn modelId="{7842589D-7469-41F3-8749-A809C0D040FF}" type="presParOf" srcId="{A32CA83E-EEEA-4FA3-8291-974936F19FE8}" destId="{380E3B56-0C65-4E89-87FE-4D462B6B9F87}" srcOrd="11" destOrd="0" presId="urn:microsoft.com/office/officeart/2005/8/layout/gear1"/>
    <dgm:cxn modelId="{DF13849A-9A17-4C05-A302-F1FFD1A1BE74}" type="presParOf" srcId="{A32CA83E-EEEA-4FA3-8291-974936F19FE8}" destId="{50297E62-459F-4513-8B1A-C87666A9F1E3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E64222-3B7B-4F85-BE89-996C6B542615}" type="doc">
      <dgm:prSet loTypeId="urn:microsoft.com/office/officeart/2005/8/layout/radial4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NL"/>
        </a:p>
      </dgm:t>
    </dgm:pt>
    <dgm:pt modelId="{0227377B-B763-49D3-BF85-900C39ABCE73}">
      <dgm:prSet phldrT="[Text]" custT="1"/>
      <dgm:spPr/>
      <dgm:t>
        <a:bodyPr/>
        <a:lstStyle/>
        <a:p>
          <a:r>
            <a:rPr lang="en-GB" sz="2600" dirty="0"/>
            <a:t>Station</a:t>
          </a:r>
        </a:p>
        <a:p>
          <a:r>
            <a:rPr lang="en-GB" sz="1800" dirty="0"/>
            <a:t>attributes</a:t>
          </a:r>
          <a:endParaRPr lang="en-NL" sz="1800" dirty="0"/>
        </a:p>
      </dgm:t>
    </dgm:pt>
    <dgm:pt modelId="{0B52C1D2-3951-4914-8E90-6E5289B6D28F}" type="parTrans" cxnId="{E51D6EDC-2F7C-4D63-82F9-ECB9C8ED8E06}">
      <dgm:prSet/>
      <dgm:spPr/>
      <dgm:t>
        <a:bodyPr/>
        <a:lstStyle/>
        <a:p>
          <a:endParaRPr lang="en-NL"/>
        </a:p>
      </dgm:t>
    </dgm:pt>
    <dgm:pt modelId="{54CA88A8-C33C-4EE3-9015-E6CC1F3181DB}" type="sibTrans" cxnId="{E51D6EDC-2F7C-4D63-82F9-ECB9C8ED8E06}">
      <dgm:prSet/>
      <dgm:spPr/>
      <dgm:t>
        <a:bodyPr/>
        <a:lstStyle/>
        <a:p>
          <a:endParaRPr lang="en-NL"/>
        </a:p>
      </dgm:t>
    </dgm:pt>
    <dgm:pt modelId="{EA53D4E6-B3CF-4593-A7F3-7108A9137DCC}">
      <dgm:prSet phldrT="[Text]" custT="1"/>
      <dgm:spPr/>
      <dgm:t>
        <a:bodyPr/>
        <a:lstStyle/>
        <a:p>
          <a:r>
            <a:rPr lang="en-GB" sz="1700" dirty="0"/>
            <a:t>People</a:t>
          </a:r>
        </a:p>
        <a:p>
          <a:r>
            <a:rPr lang="en-GB" sz="1200" dirty="0"/>
            <a:t>attributes</a:t>
          </a:r>
          <a:endParaRPr lang="en-NL" sz="1200" dirty="0"/>
        </a:p>
      </dgm:t>
    </dgm:pt>
    <dgm:pt modelId="{476419F1-2165-4EF5-A297-A9E6A1705FED}" type="parTrans" cxnId="{190ADF26-E5F6-4E30-BE98-F6987C3A9F44}">
      <dgm:prSet/>
      <dgm:spPr/>
      <dgm:t>
        <a:bodyPr/>
        <a:lstStyle/>
        <a:p>
          <a:endParaRPr lang="en-NL"/>
        </a:p>
      </dgm:t>
    </dgm:pt>
    <dgm:pt modelId="{F07CA7F9-C6BD-4321-B44D-421826DE1C24}" type="sibTrans" cxnId="{190ADF26-E5F6-4E30-BE98-F6987C3A9F44}">
      <dgm:prSet/>
      <dgm:spPr/>
      <dgm:t>
        <a:bodyPr/>
        <a:lstStyle/>
        <a:p>
          <a:endParaRPr lang="en-NL"/>
        </a:p>
      </dgm:t>
    </dgm:pt>
    <dgm:pt modelId="{C54BA32D-649E-45D5-A31C-A65D048BBE25}">
      <dgm:prSet phldrT="[Text]" custT="1"/>
      <dgm:spPr/>
      <dgm:t>
        <a:bodyPr/>
        <a:lstStyle/>
        <a:p>
          <a:r>
            <a:rPr lang="en-GB" sz="1700" dirty="0"/>
            <a:t>Instruments</a:t>
          </a:r>
          <a:endParaRPr lang="en-GB" sz="1400" dirty="0"/>
        </a:p>
        <a:p>
          <a:r>
            <a:rPr lang="en-GB" sz="1400" dirty="0"/>
            <a:t>attributes</a:t>
          </a:r>
          <a:endParaRPr lang="en-NL" sz="1700" dirty="0"/>
        </a:p>
      </dgm:t>
    </dgm:pt>
    <dgm:pt modelId="{244A2638-7EAD-4A62-B4D6-91D7E4215B2C}" type="parTrans" cxnId="{0BBCD90F-68B6-41E9-BB87-8844B6CA6D4D}">
      <dgm:prSet/>
      <dgm:spPr/>
      <dgm:t>
        <a:bodyPr/>
        <a:lstStyle/>
        <a:p>
          <a:endParaRPr lang="en-NL"/>
        </a:p>
      </dgm:t>
    </dgm:pt>
    <dgm:pt modelId="{2F21DFBE-608C-49B3-B0E4-C7276DABB99F}" type="sibTrans" cxnId="{0BBCD90F-68B6-41E9-BB87-8844B6CA6D4D}">
      <dgm:prSet/>
      <dgm:spPr/>
      <dgm:t>
        <a:bodyPr/>
        <a:lstStyle/>
        <a:p>
          <a:endParaRPr lang="en-NL"/>
        </a:p>
      </dgm:t>
    </dgm:pt>
    <dgm:pt modelId="{9AA90C35-AB06-4B34-8FB3-3F70C22AFA6C}">
      <dgm:prSet custT="1"/>
      <dgm:spPr/>
      <dgm:t>
        <a:bodyPr/>
        <a:lstStyle/>
        <a:p>
          <a:r>
            <a:rPr lang="en-GB" sz="1700" dirty="0"/>
            <a:t>Data</a:t>
          </a:r>
        </a:p>
        <a:p>
          <a:r>
            <a:rPr lang="en-GB" sz="1700" dirty="0"/>
            <a:t>Processing</a:t>
          </a:r>
        </a:p>
        <a:p>
          <a:r>
            <a:rPr lang="en-GB" sz="1200" dirty="0"/>
            <a:t>attributes</a:t>
          </a:r>
          <a:endParaRPr lang="en-NL" sz="1700" dirty="0"/>
        </a:p>
      </dgm:t>
    </dgm:pt>
    <dgm:pt modelId="{FE929F73-F554-4DD4-8CB0-09B1D388B676}" type="parTrans" cxnId="{86F5D680-328E-4BE4-A85E-0FE24FC38D60}">
      <dgm:prSet/>
      <dgm:spPr/>
      <dgm:t>
        <a:bodyPr/>
        <a:lstStyle/>
        <a:p>
          <a:endParaRPr lang="en-NL"/>
        </a:p>
      </dgm:t>
    </dgm:pt>
    <dgm:pt modelId="{D466DCBD-59CB-4B9A-B9B4-B5789B10AC5A}" type="sibTrans" cxnId="{86F5D680-328E-4BE4-A85E-0FE24FC38D60}">
      <dgm:prSet/>
      <dgm:spPr/>
      <dgm:t>
        <a:bodyPr/>
        <a:lstStyle/>
        <a:p>
          <a:endParaRPr lang="en-NL"/>
        </a:p>
      </dgm:t>
    </dgm:pt>
    <dgm:pt modelId="{2D87DFC7-431D-45ED-98DF-D9C7347B62E3}">
      <dgm:prSet custT="1"/>
      <dgm:spPr/>
      <dgm:t>
        <a:bodyPr/>
        <a:lstStyle/>
        <a:p>
          <a:r>
            <a:rPr lang="en-GB" sz="1700" dirty="0"/>
            <a:t>Organisation</a:t>
          </a:r>
        </a:p>
        <a:p>
          <a:r>
            <a:rPr lang="en-GB" sz="1200" dirty="0"/>
            <a:t>attributes</a:t>
          </a:r>
          <a:endParaRPr lang="en-NL" sz="1700" dirty="0"/>
        </a:p>
      </dgm:t>
    </dgm:pt>
    <dgm:pt modelId="{00FCD6A7-EFED-4722-B6EE-4F42A7AFC911}" type="parTrans" cxnId="{A74C2332-4388-4D48-9E06-963E5C263048}">
      <dgm:prSet/>
      <dgm:spPr/>
      <dgm:t>
        <a:bodyPr/>
        <a:lstStyle/>
        <a:p>
          <a:endParaRPr lang="en-NL"/>
        </a:p>
      </dgm:t>
    </dgm:pt>
    <dgm:pt modelId="{89F738F4-6A8B-4517-8DC1-F9BE8E092500}" type="sibTrans" cxnId="{A74C2332-4388-4D48-9E06-963E5C263048}">
      <dgm:prSet/>
      <dgm:spPr/>
      <dgm:t>
        <a:bodyPr/>
        <a:lstStyle/>
        <a:p>
          <a:endParaRPr lang="en-NL"/>
        </a:p>
      </dgm:t>
    </dgm:pt>
    <dgm:pt modelId="{1F22309E-800C-4FFB-8A05-CC3627D69353}">
      <dgm:prSet custT="1"/>
      <dgm:spPr/>
      <dgm:t>
        <a:bodyPr/>
        <a:lstStyle/>
        <a:p>
          <a:r>
            <a:rPr lang="en-GB" sz="1700" dirty="0"/>
            <a:t>Observations</a:t>
          </a:r>
          <a:endParaRPr lang="en-GB" sz="1200" dirty="0"/>
        </a:p>
        <a:p>
          <a:r>
            <a:rPr lang="en-GB" sz="1200" dirty="0"/>
            <a:t>attributes</a:t>
          </a:r>
          <a:endParaRPr lang="en-NL" sz="1700" dirty="0"/>
        </a:p>
      </dgm:t>
    </dgm:pt>
    <dgm:pt modelId="{50A278AD-5832-4B84-BDDE-050307FCBA5A}" type="parTrans" cxnId="{11A65447-17AB-49BE-8F30-74A1C933CE64}">
      <dgm:prSet/>
      <dgm:spPr/>
      <dgm:t>
        <a:bodyPr/>
        <a:lstStyle/>
        <a:p>
          <a:endParaRPr lang="en-NL"/>
        </a:p>
      </dgm:t>
    </dgm:pt>
    <dgm:pt modelId="{84C5D507-EDC4-416B-A848-3D905C8ED20B}" type="sibTrans" cxnId="{11A65447-17AB-49BE-8F30-74A1C933CE64}">
      <dgm:prSet/>
      <dgm:spPr/>
      <dgm:t>
        <a:bodyPr/>
        <a:lstStyle/>
        <a:p>
          <a:endParaRPr lang="en-NL"/>
        </a:p>
      </dgm:t>
    </dgm:pt>
    <dgm:pt modelId="{E292E406-9990-4F9F-B55E-DE41A204F7C9}" type="pres">
      <dgm:prSet presAssocID="{DEE64222-3B7B-4F85-BE89-996C6B54261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985D9A0-F557-4A6D-B31A-176E230FA3D5}" type="pres">
      <dgm:prSet presAssocID="{0227377B-B763-49D3-BF85-900C39ABCE73}" presName="centerShape" presStyleLbl="node0" presStyleIdx="0" presStyleCnt="1"/>
      <dgm:spPr/>
    </dgm:pt>
    <dgm:pt modelId="{042BCA83-3A4C-44FE-8382-29F113DAF6FA}" type="pres">
      <dgm:prSet presAssocID="{476419F1-2165-4EF5-A297-A9E6A1705FED}" presName="parTrans" presStyleLbl="bgSibTrans2D1" presStyleIdx="0" presStyleCnt="5" custLinFactNeighborX="-725" custLinFactNeighborY="3568"/>
      <dgm:spPr/>
    </dgm:pt>
    <dgm:pt modelId="{10D32614-EB83-4B42-80ED-D1BA2AA27537}" type="pres">
      <dgm:prSet presAssocID="{EA53D4E6-B3CF-4593-A7F3-7108A9137DCC}" presName="node" presStyleLbl="node1" presStyleIdx="0" presStyleCnt="5" custRadScaleRad="109599" custRadScaleInc="-32946">
        <dgm:presLayoutVars>
          <dgm:bulletEnabled val="1"/>
        </dgm:presLayoutVars>
      </dgm:prSet>
      <dgm:spPr/>
    </dgm:pt>
    <dgm:pt modelId="{93AF7C81-14F9-498D-9E97-655F1B36FE66}" type="pres">
      <dgm:prSet presAssocID="{00FCD6A7-EFED-4722-B6EE-4F42A7AFC911}" presName="parTrans" presStyleLbl="bgSibTrans2D1" presStyleIdx="1" presStyleCnt="5"/>
      <dgm:spPr/>
    </dgm:pt>
    <dgm:pt modelId="{0C4E48B6-6915-4465-BC2B-E1B7DDDE4153}" type="pres">
      <dgm:prSet presAssocID="{2D87DFC7-431D-45ED-98DF-D9C7347B62E3}" presName="node" presStyleLbl="node1" presStyleIdx="1" presStyleCnt="5">
        <dgm:presLayoutVars>
          <dgm:bulletEnabled val="1"/>
        </dgm:presLayoutVars>
      </dgm:prSet>
      <dgm:spPr/>
    </dgm:pt>
    <dgm:pt modelId="{2EEB4B5B-35C6-4819-8F42-FE405C38A82F}" type="pres">
      <dgm:prSet presAssocID="{FE929F73-F554-4DD4-8CB0-09B1D388B676}" presName="parTrans" presStyleLbl="bgSibTrans2D1" presStyleIdx="2" presStyleCnt="5"/>
      <dgm:spPr/>
    </dgm:pt>
    <dgm:pt modelId="{5DE26F41-EF87-40BE-94B7-4DB2F6815874}" type="pres">
      <dgm:prSet presAssocID="{9AA90C35-AB06-4B34-8FB3-3F70C22AFA6C}" presName="node" presStyleLbl="node1" presStyleIdx="2" presStyleCnt="5">
        <dgm:presLayoutVars>
          <dgm:bulletEnabled val="1"/>
        </dgm:presLayoutVars>
      </dgm:prSet>
      <dgm:spPr/>
    </dgm:pt>
    <dgm:pt modelId="{09C3E827-58B9-46DB-A4AB-7A05175D5A3D}" type="pres">
      <dgm:prSet presAssocID="{50A278AD-5832-4B84-BDDE-050307FCBA5A}" presName="parTrans" presStyleLbl="bgSibTrans2D1" presStyleIdx="3" presStyleCnt="5"/>
      <dgm:spPr/>
    </dgm:pt>
    <dgm:pt modelId="{55D6F0D2-3F1C-415B-AF72-80BE71A4038B}" type="pres">
      <dgm:prSet presAssocID="{1F22309E-800C-4FFB-8A05-CC3627D69353}" presName="node" presStyleLbl="node1" presStyleIdx="3" presStyleCnt="5">
        <dgm:presLayoutVars>
          <dgm:bulletEnabled val="1"/>
        </dgm:presLayoutVars>
      </dgm:prSet>
      <dgm:spPr/>
    </dgm:pt>
    <dgm:pt modelId="{E76D16FB-F7CA-450B-8873-7008DD46E7CA}" type="pres">
      <dgm:prSet presAssocID="{244A2638-7EAD-4A62-B4D6-91D7E4215B2C}" presName="parTrans" presStyleLbl="bgSibTrans2D1" presStyleIdx="4" presStyleCnt="5"/>
      <dgm:spPr/>
    </dgm:pt>
    <dgm:pt modelId="{3CFDAC54-6770-4A14-8070-741E8387E021}" type="pres">
      <dgm:prSet presAssocID="{C54BA32D-649E-45D5-A31C-A65D048BBE25}" presName="node" presStyleLbl="node1" presStyleIdx="4" presStyleCnt="5" custRadScaleRad="110647" custRadScaleInc="32949">
        <dgm:presLayoutVars>
          <dgm:bulletEnabled val="1"/>
        </dgm:presLayoutVars>
      </dgm:prSet>
      <dgm:spPr/>
    </dgm:pt>
  </dgm:ptLst>
  <dgm:cxnLst>
    <dgm:cxn modelId="{0BBCD90F-68B6-41E9-BB87-8844B6CA6D4D}" srcId="{0227377B-B763-49D3-BF85-900C39ABCE73}" destId="{C54BA32D-649E-45D5-A31C-A65D048BBE25}" srcOrd="4" destOrd="0" parTransId="{244A2638-7EAD-4A62-B4D6-91D7E4215B2C}" sibTransId="{2F21DFBE-608C-49B3-B0E4-C7276DABB99F}"/>
    <dgm:cxn modelId="{F0592120-49A0-471F-9F72-147EEEC56051}" type="presOf" srcId="{C54BA32D-649E-45D5-A31C-A65D048BBE25}" destId="{3CFDAC54-6770-4A14-8070-741E8387E021}" srcOrd="0" destOrd="0" presId="urn:microsoft.com/office/officeart/2005/8/layout/radial4"/>
    <dgm:cxn modelId="{190ADF26-E5F6-4E30-BE98-F6987C3A9F44}" srcId="{0227377B-B763-49D3-BF85-900C39ABCE73}" destId="{EA53D4E6-B3CF-4593-A7F3-7108A9137DCC}" srcOrd="0" destOrd="0" parTransId="{476419F1-2165-4EF5-A297-A9E6A1705FED}" sibTransId="{F07CA7F9-C6BD-4321-B44D-421826DE1C24}"/>
    <dgm:cxn modelId="{A74C2332-4388-4D48-9E06-963E5C263048}" srcId="{0227377B-B763-49D3-BF85-900C39ABCE73}" destId="{2D87DFC7-431D-45ED-98DF-D9C7347B62E3}" srcOrd="1" destOrd="0" parTransId="{00FCD6A7-EFED-4722-B6EE-4F42A7AFC911}" sibTransId="{89F738F4-6A8B-4517-8DC1-F9BE8E092500}"/>
    <dgm:cxn modelId="{D7861E3D-4BB3-4C44-B90D-07360CF83A76}" type="presOf" srcId="{DEE64222-3B7B-4F85-BE89-996C6B542615}" destId="{E292E406-9990-4F9F-B55E-DE41A204F7C9}" srcOrd="0" destOrd="0" presId="urn:microsoft.com/office/officeart/2005/8/layout/radial4"/>
    <dgm:cxn modelId="{11A65447-17AB-49BE-8F30-74A1C933CE64}" srcId="{0227377B-B763-49D3-BF85-900C39ABCE73}" destId="{1F22309E-800C-4FFB-8A05-CC3627D69353}" srcOrd="3" destOrd="0" parTransId="{50A278AD-5832-4B84-BDDE-050307FCBA5A}" sibTransId="{84C5D507-EDC4-416B-A848-3D905C8ED20B}"/>
    <dgm:cxn modelId="{6DDB4B6A-D2F7-472A-805F-2E78B1EA2CDD}" type="presOf" srcId="{9AA90C35-AB06-4B34-8FB3-3F70C22AFA6C}" destId="{5DE26F41-EF87-40BE-94B7-4DB2F6815874}" srcOrd="0" destOrd="0" presId="urn:microsoft.com/office/officeart/2005/8/layout/radial4"/>
    <dgm:cxn modelId="{9DD29D71-6196-4BA0-A79C-44BE3C60A7BA}" type="presOf" srcId="{244A2638-7EAD-4A62-B4D6-91D7E4215B2C}" destId="{E76D16FB-F7CA-450B-8873-7008DD46E7CA}" srcOrd="0" destOrd="0" presId="urn:microsoft.com/office/officeart/2005/8/layout/radial4"/>
    <dgm:cxn modelId="{93D7B576-C00B-4C94-93BF-9E3BE8172DBA}" type="presOf" srcId="{1F22309E-800C-4FFB-8A05-CC3627D69353}" destId="{55D6F0D2-3F1C-415B-AF72-80BE71A4038B}" srcOrd="0" destOrd="0" presId="urn:microsoft.com/office/officeart/2005/8/layout/radial4"/>
    <dgm:cxn modelId="{86F5D680-328E-4BE4-A85E-0FE24FC38D60}" srcId="{0227377B-B763-49D3-BF85-900C39ABCE73}" destId="{9AA90C35-AB06-4B34-8FB3-3F70C22AFA6C}" srcOrd="2" destOrd="0" parTransId="{FE929F73-F554-4DD4-8CB0-09B1D388B676}" sibTransId="{D466DCBD-59CB-4B9A-B9B4-B5789B10AC5A}"/>
    <dgm:cxn modelId="{7359B08D-D0A0-4C12-8218-C130C0ED01E3}" type="presOf" srcId="{2D87DFC7-431D-45ED-98DF-D9C7347B62E3}" destId="{0C4E48B6-6915-4465-BC2B-E1B7DDDE4153}" srcOrd="0" destOrd="0" presId="urn:microsoft.com/office/officeart/2005/8/layout/radial4"/>
    <dgm:cxn modelId="{CF2C8497-B4D8-4E98-9266-296E9D84C55D}" type="presOf" srcId="{50A278AD-5832-4B84-BDDE-050307FCBA5A}" destId="{09C3E827-58B9-46DB-A4AB-7A05175D5A3D}" srcOrd="0" destOrd="0" presId="urn:microsoft.com/office/officeart/2005/8/layout/radial4"/>
    <dgm:cxn modelId="{72A6FBA6-8840-4C56-9C95-A1F918F4CFDD}" type="presOf" srcId="{00FCD6A7-EFED-4722-B6EE-4F42A7AFC911}" destId="{93AF7C81-14F9-498D-9E97-655F1B36FE66}" srcOrd="0" destOrd="0" presId="urn:microsoft.com/office/officeart/2005/8/layout/radial4"/>
    <dgm:cxn modelId="{19B392D0-1366-46E2-88FD-56959F580905}" type="presOf" srcId="{FE929F73-F554-4DD4-8CB0-09B1D388B676}" destId="{2EEB4B5B-35C6-4819-8F42-FE405C38A82F}" srcOrd="0" destOrd="0" presId="urn:microsoft.com/office/officeart/2005/8/layout/radial4"/>
    <dgm:cxn modelId="{EB90F0D8-4D47-420B-8F4C-CEE28FF115A3}" type="presOf" srcId="{0227377B-B763-49D3-BF85-900C39ABCE73}" destId="{D985D9A0-F557-4A6D-B31A-176E230FA3D5}" srcOrd="0" destOrd="0" presId="urn:microsoft.com/office/officeart/2005/8/layout/radial4"/>
    <dgm:cxn modelId="{E51D6EDC-2F7C-4D63-82F9-ECB9C8ED8E06}" srcId="{DEE64222-3B7B-4F85-BE89-996C6B542615}" destId="{0227377B-B763-49D3-BF85-900C39ABCE73}" srcOrd="0" destOrd="0" parTransId="{0B52C1D2-3951-4914-8E90-6E5289B6D28F}" sibTransId="{54CA88A8-C33C-4EE3-9015-E6CC1F3181DB}"/>
    <dgm:cxn modelId="{6EFAE1DD-0758-4E76-969F-C96B654BFBBD}" type="presOf" srcId="{476419F1-2165-4EF5-A297-A9E6A1705FED}" destId="{042BCA83-3A4C-44FE-8382-29F113DAF6FA}" srcOrd="0" destOrd="0" presId="urn:microsoft.com/office/officeart/2005/8/layout/radial4"/>
    <dgm:cxn modelId="{5FD1BEF1-1175-4300-A55C-D49339B56827}" type="presOf" srcId="{EA53D4E6-B3CF-4593-A7F3-7108A9137DCC}" destId="{10D32614-EB83-4B42-80ED-D1BA2AA27537}" srcOrd="0" destOrd="0" presId="urn:microsoft.com/office/officeart/2005/8/layout/radial4"/>
    <dgm:cxn modelId="{74C1DB24-6AAF-487B-9457-C517D7A26EB0}" type="presParOf" srcId="{E292E406-9990-4F9F-B55E-DE41A204F7C9}" destId="{D985D9A0-F557-4A6D-B31A-176E230FA3D5}" srcOrd="0" destOrd="0" presId="urn:microsoft.com/office/officeart/2005/8/layout/radial4"/>
    <dgm:cxn modelId="{665B1409-39BD-4167-8014-5AFE92334626}" type="presParOf" srcId="{E292E406-9990-4F9F-B55E-DE41A204F7C9}" destId="{042BCA83-3A4C-44FE-8382-29F113DAF6FA}" srcOrd="1" destOrd="0" presId="urn:microsoft.com/office/officeart/2005/8/layout/radial4"/>
    <dgm:cxn modelId="{9238D484-B226-4A58-9111-A62478EB2CD6}" type="presParOf" srcId="{E292E406-9990-4F9F-B55E-DE41A204F7C9}" destId="{10D32614-EB83-4B42-80ED-D1BA2AA27537}" srcOrd="2" destOrd="0" presId="urn:microsoft.com/office/officeart/2005/8/layout/radial4"/>
    <dgm:cxn modelId="{0C5A931B-12CB-4A1B-8E64-18A1C62DFD6A}" type="presParOf" srcId="{E292E406-9990-4F9F-B55E-DE41A204F7C9}" destId="{93AF7C81-14F9-498D-9E97-655F1B36FE66}" srcOrd="3" destOrd="0" presId="urn:microsoft.com/office/officeart/2005/8/layout/radial4"/>
    <dgm:cxn modelId="{615C2B31-D81C-446E-AE83-F84EC9EC6583}" type="presParOf" srcId="{E292E406-9990-4F9F-B55E-DE41A204F7C9}" destId="{0C4E48B6-6915-4465-BC2B-E1B7DDDE4153}" srcOrd="4" destOrd="0" presId="urn:microsoft.com/office/officeart/2005/8/layout/radial4"/>
    <dgm:cxn modelId="{C0AA2144-7781-4645-841D-1E972C5D1A26}" type="presParOf" srcId="{E292E406-9990-4F9F-B55E-DE41A204F7C9}" destId="{2EEB4B5B-35C6-4819-8F42-FE405C38A82F}" srcOrd="5" destOrd="0" presId="urn:microsoft.com/office/officeart/2005/8/layout/radial4"/>
    <dgm:cxn modelId="{D51BFB89-BF58-418C-9B68-FE9F5193E85F}" type="presParOf" srcId="{E292E406-9990-4F9F-B55E-DE41A204F7C9}" destId="{5DE26F41-EF87-40BE-94B7-4DB2F6815874}" srcOrd="6" destOrd="0" presId="urn:microsoft.com/office/officeart/2005/8/layout/radial4"/>
    <dgm:cxn modelId="{788D5DB0-A791-4070-A617-1EE00BF12E2B}" type="presParOf" srcId="{E292E406-9990-4F9F-B55E-DE41A204F7C9}" destId="{09C3E827-58B9-46DB-A4AB-7A05175D5A3D}" srcOrd="7" destOrd="0" presId="urn:microsoft.com/office/officeart/2005/8/layout/radial4"/>
    <dgm:cxn modelId="{F69D2450-8893-419E-98A9-085F070A6739}" type="presParOf" srcId="{E292E406-9990-4F9F-B55E-DE41A204F7C9}" destId="{55D6F0D2-3F1C-415B-AF72-80BE71A4038B}" srcOrd="8" destOrd="0" presId="urn:microsoft.com/office/officeart/2005/8/layout/radial4"/>
    <dgm:cxn modelId="{72412BFB-F25E-4F15-B7B0-72C2CE231510}" type="presParOf" srcId="{E292E406-9990-4F9F-B55E-DE41A204F7C9}" destId="{E76D16FB-F7CA-450B-8873-7008DD46E7CA}" srcOrd="9" destOrd="0" presId="urn:microsoft.com/office/officeart/2005/8/layout/radial4"/>
    <dgm:cxn modelId="{67A0202E-30E9-4BF4-8B4E-5D5663EEA548}" type="presParOf" srcId="{E292E406-9990-4F9F-B55E-DE41A204F7C9}" destId="{3CFDAC54-6770-4A14-8070-741E8387E021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FC61FF-F3D4-4D51-BD3F-AD06C004DD6F}">
      <dsp:nvSpPr>
        <dsp:cNvPr id="0" name=""/>
        <dsp:cNvSpPr/>
      </dsp:nvSpPr>
      <dsp:spPr>
        <a:xfrm>
          <a:off x="3250275" y="1241397"/>
          <a:ext cx="1577869" cy="136492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60 000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unique users</a:t>
          </a:r>
          <a:endParaRPr lang="en-NL" sz="1500" kern="1200" dirty="0"/>
        </a:p>
      </dsp:txBody>
      <dsp:txXfrm>
        <a:off x="3511750" y="1467584"/>
        <a:ext cx="1054919" cy="912547"/>
      </dsp:txXfrm>
    </dsp:sp>
    <dsp:sp modelId="{23783761-1AA0-4B2B-8F53-1217F4D06407}">
      <dsp:nvSpPr>
        <dsp:cNvPr id="0" name=""/>
        <dsp:cNvSpPr/>
      </dsp:nvSpPr>
      <dsp:spPr>
        <a:xfrm>
          <a:off x="4262156" y="775247"/>
          <a:ext cx="595325" cy="512951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52E0EE-80DE-4409-B496-53575117C2AA}">
      <dsp:nvSpPr>
        <dsp:cNvPr id="0" name=""/>
        <dsp:cNvSpPr/>
      </dsp:nvSpPr>
      <dsp:spPr>
        <a:xfrm>
          <a:off x="3395620" y="0"/>
          <a:ext cx="1293052" cy="1118642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&gt;500 000 </a:t>
          </a:r>
          <a:r>
            <a:rPr lang="en-GB" sz="900" kern="1200" dirty="0"/>
            <a:t>downloads/</a:t>
          </a:r>
          <a:r>
            <a:rPr lang="en-GB" sz="900" kern="1200" dirty="0" err="1"/>
            <a:t>yr</a:t>
          </a:r>
          <a:endParaRPr lang="en-NL" sz="1000" kern="1200" dirty="0"/>
        </a:p>
      </dsp:txBody>
      <dsp:txXfrm>
        <a:off x="3609906" y="185383"/>
        <a:ext cx="864480" cy="747876"/>
      </dsp:txXfrm>
    </dsp:sp>
    <dsp:sp modelId="{6CA33BCC-9B41-4FFE-9930-A3D91392FE99}">
      <dsp:nvSpPr>
        <dsp:cNvPr id="0" name=""/>
        <dsp:cNvSpPr/>
      </dsp:nvSpPr>
      <dsp:spPr>
        <a:xfrm>
          <a:off x="4933116" y="1547321"/>
          <a:ext cx="595325" cy="512951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A850A8-D85B-4494-8919-9D3BCC80EED1}">
      <dsp:nvSpPr>
        <dsp:cNvPr id="0" name=""/>
        <dsp:cNvSpPr/>
      </dsp:nvSpPr>
      <dsp:spPr>
        <a:xfrm>
          <a:off x="4581499" y="688040"/>
          <a:ext cx="1293052" cy="1118642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300</a:t>
          </a:r>
          <a:r>
            <a:rPr lang="en-GB" sz="1500" kern="1200" dirty="0"/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user accounts</a:t>
          </a:r>
          <a:endParaRPr lang="en-NL" sz="1500" kern="1200" dirty="0"/>
        </a:p>
      </dsp:txBody>
      <dsp:txXfrm>
        <a:off x="4795785" y="873423"/>
        <a:ext cx="864480" cy="747876"/>
      </dsp:txXfrm>
    </dsp:sp>
    <dsp:sp modelId="{0541B93C-E26B-40E3-B545-B7B06CE2A902}">
      <dsp:nvSpPr>
        <dsp:cNvPr id="0" name=""/>
        <dsp:cNvSpPr/>
      </dsp:nvSpPr>
      <dsp:spPr>
        <a:xfrm>
          <a:off x="4450469" y="2629791"/>
          <a:ext cx="595325" cy="512951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E67B51-BBBA-4ACE-85F6-6160A8E99F06}">
      <dsp:nvSpPr>
        <dsp:cNvPr id="0" name=""/>
        <dsp:cNvSpPr/>
      </dsp:nvSpPr>
      <dsp:spPr>
        <a:xfrm>
          <a:off x="4581499" y="2040647"/>
          <a:ext cx="1293052" cy="1118642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&gt;400 000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Data objects</a:t>
          </a:r>
          <a:endParaRPr lang="en-NL" sz="1500" kern="1200" dirty="0"/>
        </a:p>
      </dsp:txBody>
      <dsp:txXfrm>
        <a:off x="4795785" y="2226030"/>
        <a:ext cx="864480" cy="747876"/>
      </dsp:txXfrm>
    </dsp:sp>
    <dsp:sp modelId="{C8C22CDE-AA44-4DD0-BEE4-B0C885DCA9CA}">
      <dsp:nvSpPr>
        <dsp:cNvPr id="0" name=""/>
        <dsp:cNvSpPr/>
      </dsp:nvSpPr>
      <dsp:spPr>
        <a:xfrm>
          <a:off x="3253211" y="2742156"/>
          <a:ext cx="595325" cy="512951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2EC6C3-26C3-485D-87DA-C542FA14B2A0}">
      <dsp:nvSpPr>
        <dsp:cNvPr id="0" name=""/>
        <dsp:cNvSpPr/>
      </dsp:nvSpPr>
      <dsp:spPr>
        <a:xfrm>
          <a:off x="3395620" y="2729457"/>
          <a:ext cx="1293052" cy="1118642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&gt;7 000</a:t>
          </a:r>
          <a:r>
            <a:rPr lang="en-GB" sz="1200" kern="1200" dirty="0"/>
            <a:t> </a:t>
          </a:r>
          <a:r>
            <a:rPr lang="en-GB" sz="1100" kern="1200" dirty="0"/>
            <a:t>citations/</a:t>
          </a:r>
          <a:r>
            <a:rPr lang="en-GB" sz="1100" kern="1200" dirty="0" err="1"/>
            <a:t>yr</a:t>
          </a:r>
          <a:endParaRPr lang="en-NL" sz="1200" kern="1200" dirty="0"/>
        </a:p>
      </dsp:txBody>
      <dsp:txXfrm>
        <a:off x="3609906" y="2914840"/>
        <a:ext cx="864480" cy="747876"/>
      </dsp:txXfrm>
    </dsp:sp>
    <dsp:sp modelId="{E8D54021-8861-411B-8B95-AB78E96DDFB8}">
      <dsp:nvSpPr>
        <dsp:cNvPr id="0" name=""/>
        <dsp:cNvSpPr/>
      </dsp:nvSpPr>
      <dsp:spPr>
        <a:xfrm>
          <a:off x="2547042" y="1783594"/>
          <a:ext cx="595325" cy="512951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2E7AD8-DB6D-4F6B-B688-2B0D02F5C253}">
      <dsp:nvSpPr>
        <dsp:cNvPr id="0" name=""/>
        <dsp:cNvSpPr/>
      </dsp:nvSpPr>
      <dsp:spPr>
        <a:xfrm>
          <a:off x="2204235" y="2041417"/>
          <a:ext cx="1293052" cy="1118642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3</a:t>
          </a:r>
          <a:r>
            <a:rPr lang="en-GB" sz="1500" kern="1200" dirty="0"/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domains</a:t>
          </a:r>
          <a:endParaRPr lang="en-NL" sz="1500" kern="1200" dirty="0"/>
        </a:p>
      </dsp:txBody>
      <dsp:txXfrm>
        <a:off x="2418521" y="2226800"/>
        <a:ext cx="864480" cy="747876"/>
      </dsp:txXfrm>
    </dsp:sp>
    <dsp:sp modelId="{510D36B3-519F-476B-A09A-5AD5A75283C8}">
      <dsp:nvSpPr>
        <dsp:cNvPr id="0" name=""/>
        <dsp:cNvSpPr/>
      </dsp:nvSpPr>
      <dsp:spPr>
        <a:xfrm>
          <a:off x="2204235" y="686501"/>
          <a:ext cx="1293052" cy="1118642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148</a:t>
          </a:r>
          <a:r>
            <a:rPr lang="en-GB" sz="1000" kern="1200" dirty="0"/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stations</a:t>
          </a:r>
          <a:endParaRPr lang="en-NL" sz="1000" kern="1200" dirty="0"/>
        </a:p>
      </dsp:txBody>
      <dsp:txXfrm>
        <a:off x="2418521" y="871884"/>
        <a:ext cx="864480" cy="7478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843F1-51A4-41D5-97D3-EFF1B98EFA0D}">
      <dsp:nvSpPr>
        <dsp:cNvPr id="0" name=""/>
        <dsp:cNvSpPr/>
      </dsp:nvSpPr>
      <dsp:spPr>
        <a:xfrm>
          <a:off x="2844800" y="1828800"/>
          <a:ext cx="2235200" cy="223520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Observations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Publishing (CP)</a:t>
          </a:r>
          <a:endParaRPr lang="en-NL" sz="1600" kern="1200" dirty="0"/>
        </a:p>
      </dsp:txBody>
      <dsp:txXfrm>
        <a:off x="3294175" y="2352385"/>
        <a:ext cx="1336450" cy="1148939"/>
      </dsp:txXfrm>
    </dsp:sp>
    <dsp:sp modelId="{2BFC3D1C-5862-48DC-A8B1-B9807728FAA4}">
      <dsp:nvSpPr>
        <dsp:cNvPr id="0" name=""/>
        <dsp:cNvSpPr/>
      </dsp:nvSpPr>
      <dsp:spPr>
        <a:xfrm>
          <a:off x="1629160" y="1275754"/>
          <a:ext cx="1625600" cy="162560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Processing (TC)</a:t>
          </a:r>
          <a:endParaRPr lang="en-NL" sz="1200" kern="1200" dirty="0"/>
        </a:p>
      </dsp:txBody>
      <dsp:txXfrm>
        <a:off x="2038410" y="1687477"/>
        <a:ext cx="807100" cy="802154"/>
      </dsp:txXfrm>
    </dsp:sp>
    <dsp:sp modelId="{38504579-1FFB-414B-82A7-482043F1BBDB}">
      <dsp:nvSpPr>
        <dsp:cNvPr id="0" name=""/>
        <dsp:cNvSpPr/>
      </dsp:nvSpPr>
      <dsp:spPr>
        <a:xfrm rot="20700000">
          <a:off x="2545179" y="178981"/>
          <a:ext cx="1592756" cy="1592756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Acquisition (stations)</a:t>
          </a:r>
          <a:endParaRPr lang="en-NL" sz="1200" kern="1200" dirty="0"/>
        </a:p>
      </dsp:txBody>
      <dsp:txXfrm rot="-20700000">
        <a:off x="2894517" y="528320"/>
        <a:ext cx="894080" cy="894080"/>
      </dsp:txXfrm>
    </dsp:sp>
    <dsp:sp modelId="{D066F47A-6090-4BFF-8ECF-137534D3EF92}">
      <dsp:nvSpPr>
        <dsp:cNvPr id="0" name=""/>
        <dsp:cNvSpPr/>
      </dsp:nvSpPr>
      <dsp:spPr>
        <a:xfrm>
          <a:off x="2671505" y="1492320"/>
          <a:ext cx="2861056" cy="2861056"/>
        </a:xfrm>
        <a:prstGeom prst="circularArrow">
          <a:avLst>
            <a:gd name="adj1" fmla="val 4687"/>
            <a:gd name="adj2" fmla="val 299029"/>
            <a:gd name="adj3" fmla="val 2513083"/>
            <a:gd name="adj4" fmla="val 15867933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0E3B56-0C65-4E89-87FE-4D462B6B9F87}">
      <dsp:nvSpPr>
        <dsp:cNvPr id="0" name=""/>
        <dsp:cNvSpPr/>
      </dsp:nvSpPr>
      <dsp:spPr>
        <a:xfrm>
          <a:off x="1256429" y="941355"/>
          <a:ext cx="2078736" cy="207873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297E62-459F-4513-8B1A-C87666A9F1E3}">
      <dsp:nvSpPr>
        <dsp:cNvPr id="0" name=""/>
        <dsp:cNvSpPr/>
      </dsp:nvSpPr>
      <dsp:spPr>
        <a:xfrm>
          <a:off x="2086400" y="-169332"/>
          <a:ext cx="2241296" cy="224129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843F1-51A4-41D5-97D3-EFF1B98EFA0D}">
      <dsp:nvSpPr>
        <dsp:cNvPr id="0" name=""/>
        <dsp:cNvSpPr/>
      </dsp:nvSpPr>
      <dsp:spPr>
        <a:xfrm>
          <a:off x="3336253" y="1259807"/>
          <a:ext cx="2235200" cy="2235200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Products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For science, policy and public (CP/Portals)</a:t>
          </a:r>
          <a:endParaRPr lang="en-NL" sz="900" kern="1200" dirty="0"/>
        </a:p>
      </dsp:txBody>
      <dsp:txXfrm>
        <a:off x="3785628" y="1783392"/>
        <a:ext cx="1336450" cy="1148939"/>
      </dsp:txXfrm>
    </dsp:sp>
    <dsp:sp modelId="{2BFC3D1C-5862-48DC-A8B1-B9807728FAA4}">
      <dsp:nvSpPr>
        <dsp:cNvPr id="0" name=""/>
        <dsp:cNvSpPr/>
      </dsp:nvSpPr>
      <dsp:spPr>
        <a:xfrm>
          <a:off x="1508963" y="1311111"/>
          <a:ext cx="1625600" cy="1625600"/>
        </a:xfrm>
        <a:prstGeom prst="gear6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 err="1"/>
            <a:t>Jupyter</a:t>
          </a:r>
          <a:r>
            <a:rPr lang="en-GB" sz="1600" kern="1200" dirty="0"/>
            <a:t>/Cloud </a:t>
          </a:r>
          <a:r>
            <a:rPr lang="en-GB" sz="900" kern="1200" dirty="0"/>
            <a:t>(CP)</a:t>
          </a:r>
          <a:endParaRPr lang="en-NL" sz="900" kern="1200" dirty="0"/>
        </a:p>
      </dsp:txBody>
      <dsp:txXfrm>
        <a:off x="1918213" y="1722834"/>
        <a:ext cx="807100" cy="802154"/>
      </dsp:txXfrm>
    </dsp:sp>
    <dsp:sp modelId="{38504579-1FFB-414B-82A7-482043F1BBDB}">
      <dsp:nvSpPr>
        <dsp:cNvPr id="0" name=""/>
        <dsp:cNvSpPr/>
      </dsp:nvSpPr>
      <dsp:spPr>
        <a:xfrm rot="20700000">
          <a:off x="2461883" y="178981"/>
          <a:ext cx="1592756" cy="1592756"/>
        </a:xfrm>
        <a:prstGeom prst="gear6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Modelling</a:t>
          </a:r>
          <a:r>
            <a:rPr lang="en-GB" sz="900" kern="1200" dirty="0"/>
            <a:t> (community)</a:t>
          </a:r>
          <a:endParaRPr lang="en-NL" sz="900" kern="1200" dirty="0"/>
        </a:p>
      </dsp:txBody>
      <dsp:txXfrm rot="-20700000">
        <a:off x="2811221" y="528320"/>
        <a:ext cx="894080" cy="894080"/>
      </dsp:txXfrm>
    </dsp:sp>
    <dsp:sp modelId="{D066F47A-6090-4BFF-8ECF-137534D3EF92}">
      <dsp:nvSpPr>
        <dsp:cNvPr id="0" name=""/>
        <dsp:cNvSpPr/>
      </dsp:nvSpPr>
      <dsp:spPr>
        <a:xfrm>
          <a:off x="3187611" y="940852"/>
          <a:ext cx="2861056" cy="2861056"/>
        </a:xfrm>
        <a:prstGeom prst="circularArrow">
          <a:avLst>
            <a:gd name="adj1" fmla="val 4687"/>
            <a:gd name="adj2" fmla="val 299029"/>
            <a:gd name="adj3" fmla="val 2513083"/>
            <a:gd name="adj4" fmla="val 15867933"/>
            <a:gd name="adj5" fmla="val 5469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0E3B56-0C65-4E89-87FE-4D462B6B9F87}">
      <dsp:nvSpPr>
        <dsp:cNvPr id="0" name=""/>
        <dsp:cNvSpPr/>
      </dsp:nvSpPr>
      <dsp:spPr>
        <a:xfrm>
          <a:off x="1100898" y="898949"/>
          <a:ext cx="2078736" cy="207873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297E62-459F-4513-8B1A-C87666A9F1E3}">
      <dsp:nvSpPr>
        <dsp:cNvPr id="0" name=""/>
        <dsp:cNvSpPr/>
      </dsp:nvSpPr>
      <dsp:spPr>
        <a:xfrm>
          <a:off x="2086400" y="-169332"/>
          <a:ext cx="2241296" cy="224129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85D9A0-F557-4A6D-B31A-176E230FA3D5}">
      <dsp:nvSpPr>
        <dsp:cNvPr id="0" name=""/>
        <dsp:cNvSpPr/>
      </dsp:nvSpPr>
      <dsp:spPr>
        <a:xfrm>
          <a:off x="3220351" y="2209018"/>
          <a:ext cx="1638084" cy="163808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Station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attributes</a:t>
          </a:r>
          <a:endParaRPr lang="en-NL" sz="1800" kern="1200" dirty="0"/>
        </a:p>
      </dsp:txBody>
      <dsp:txXfrm>
        <a:off x="3460243" y="2448910"/>
        <a:ext cx="1158300" cy="1158300"/>
      </dsp:txXfrm>
    </dsp:sp>
    <dsp:sp modelId="{042BCA83-3A4C-44FE-8382-29F113DAF6FA}">
      <dsp:nvSpPr>
        <dsp:cNvPr id="0" name=""/>
        <dsp:cNvSpPr/>
      </dsp:nvSpPr>
      <dsp:spPr>
        <a:xfrm rot="10537175">
          <a:off x="1445700" y="2945065"/>
          <a:ext cx="1670435" cy="466854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D32614-EB83-4B42-80ED-D1BA2AA27537}">
      <dsp:nvSpPr>
        <dsp:cNvPr id="0" name=""/>
        <dsp:cNvSpPr/>
      </dsp:nvSpPr>
      <dsp:spPr>
        <a:xfrm>
          <a:off x="682160" y="2603155"/>
          <a:ext cx="1556180" cy="124494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People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attributes</a:t>
          </a:r>
          <a:endParaRPr lang="en-NL" sz="1200" kern="1200" dirty="0"/>
        </a:p>
      </dsp:txBody>
      <dsp:txXfrm>
        <a:off x="718623" y="2639618"/>
        <a:ext cx="1483254" cy="1172018"/>
      </dsp:txXfrm>
    </dsp:sp>
    <dsp:sp modelId="{93AF7C81-14F9-498D-9E97-655F1B36FE66}">
      <dsp:nvSpPr>
        <dsp:cNvPr id="0" name=""/>
        <dsp:cNvSpPr/>
      </dsp:nvSpPr>
      <dsp:spPr>
        <a:xfrm rot="13500000">
          <a:off x="2119664" y="1624075"/>
          <a:ext cx="1498343" cy="466854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2251620"/>
            <a:satOff val="3543"/>
            <a:lumOff val="-4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4E48B6-6915-4465-BC2B-E1B7DDDE4153}">
      <dsp:nvSpPr>
        <dsp:cNvPr id="0" name=""/>
        <dsp:cNvSpPr/>
      </dsp:nvSpPr>
      <dsp:spPr>
        <a:xfrm>
          <a:off x="1561001" y="705285"/>
          <a:ext cx="1556180" cy="1244944"/>
        </a:xfrm>
        <a:prstGeom prst="roundRect">
          <a:avLst>
            <a:gd name="adj" fmla="val 10000"/>
          </a:avLst>
        </a:prstGeom>
        <a:solidFill>
          <a:schemeClr val="accent3">
            <a:hueOff val="2251620"/>
            <a:satOff val="3543"/>
            <a:lumOff val="-4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Organisation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attributes</a:t>
          </a:r>
          <a:endParaRPr lang="en-NL" sz="1700" kern="1200" dirty="0"/>
        </a:p>
      </dsp:txBody>
      <dsp:txXfrm>
        <a:off x="1597464" y="741748"/>
        <a:ext cx="1483254" cy="1172018"/>
      </dsp:txXfrm>
    </dsp:sp>
    <dsp:sp modelId="{2EEB4B5B-35C6-4819-8F42-FE405C38A82F}">
      <dsp:nvSpPr>
        <dsp:cNvPr id="0" name=""/>
        <dsp:cNvSpPr/>
      </dsp:nvSpPr>
      <dsp:spPr>
        <a:xfrm rot="16200000">
          <a:off x="3290222" y="1139214"/>
          <a:ext cx="1498343" cy="466854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4503240"/>
            <a:satOff val="7085"/>
            <a:lumOff val="-98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E26F41-EF87-40BE-94B7-4DB2F6815874}">
      <dsp:nvSpPr>
        <dsp:cNvPr id="0" name=""/>
        <dsp:cNvSpPr/>
      </dsp:nvSpPr>
      <dsp:spPr>
        <a:xfrm>
          <a:off x="3261303" y="997"/>
          <a:ext cx="1556180" cy="1244944"/>
        </a:xfrm>
        <a:prstGeom prst="roundRect">
          <a:avLst>
            <a:gd name="adj" fmla="val 10000"/>
          </a:avLst>
        </a:prstGeom>
        <a:solidFill>
          <a:schemeClr val="accent3">
            <a:hueOff val="4503240"/>
            <a:satOff val="7085"/>
            <a:lumOff val="-980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Data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Processing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attributes</a:t>
          </a:r>
          <a:endParaRPr lang="en-NL" sz="1700" kern="1200" dirty="0"/>
        </a:p>
      </dsp:txBody>
      <dsp:txXfrm>
        <a:off x="3297766" y="37460"/>
        <a:ext cx="1483254" cy="1172018"/>
      </dsp:txXfrm>
    </dsp:sp>
    <dsp:sp modelId="{09C3E827-58B9-46DB-A4AB-7A05175D5A3D}">
      <dsp:nvSpPr>
        <dsp:cNvPr id="0" name=""/>
        <dsp:cNvSpPr/>
      </dsp:nvSpPr>
      <dsp:spPr>
        <a:xfrm rot="18900000">
          <a:off x="4460780" y="1624075"/>
          <a:ext cx="1498343" cy="466854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6754860"/>
            <a:satOff val="10628"/>
            <a:lumOff val="-147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D6F0D2-3F1C-415B-AF72-80BE71A4038B}">
      <dsp:nvSpPr>
        <dsp:cNvPr id="0" name=""/>
        <dsp:cNvSpPr/>
      </dsp:nvSpPr>
      <dsp:spPr>
        <a:xfrm>
          <a:off x="4961606" y="705285"/>
          <a:ext cx="1556180" cy="1244944"/>
        </a:xfrm>
        <a:prstGeom prst="roundRect">
          <a:avLst>
            <a:gd name="adj" fmla="val 10000"/>
          </a:avLst>
        </a:prstGeom>
        <a:solidFill>
          <a:schemeClr val="accent3">
            <a:hueOff val="6754860"/>
            <a:satOff val="10628"/>
            <a:lumOff val="-147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Observations</a:t>
          </a:r>
          <a:endParaRPr lang="en-GB" sz="12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attributes</a:t>
          </a:r>
          <a:endParaRPr lang="en-NL" sz="1700" kern="1200" dirty="0"/>
        </a:p>
      </dsp:txBody>
      <dsp:txXfrm>
        <a:off x="4998069" y="741748"/>
        <a:ext cx="1483254" cy="1172018"/>
      </dsp:txXfrm>
    </dsp:sp>
    <dsp:sp modelId="{E76D16FB-F7CA-450B-8873-7008DD46E7CA}">
      <dsp:nvSpPr>
        <dsp:cNvPr id="0" name=""/>
        <dsp:cNvSpPr/>
      </dsp:nvSpPr>
      <dsp:spPr>
        <a:xfrm rot="260346">
          <a:off x="4951952" y="2928130"/>
          <a:ext cx="1693664" cy="466854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9006479"/>
            <a:satOff val="14171"/>
            <a:lumOff val="-196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FDAC54-6770-4A14-8070-741E8387E021}">
      <dsp:nvSpPr>
        <dsp:cNvPr id="0" name=""/>
        <dsp:cNvSpPr/>
      </dsp:nvSpPr>
      <dsp:spPr>
        <a:xfrm>
          <a:off x="5865099" y="2603155"/>
          <a:ext cx="1556180" cy="1244944"/>
        </a:xfrm>
        <a:prstGeom prst="roundRect">
          <a:avLst>
            <a:gd name="adj" fmla="val 10000"/>
          </a:avLst>
        </a:prstGeom>
        <a:solidFill>
          <a:schemeClr val="accent3">
            <a:hueOff val="9006479"/>
            <a:satOff val="14171"/>
            <a:lumOff val="-196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Instruments</a:t>
          </a:r>
          <a:endParaRPr lang="en-GB" sz="14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attributes</a:t>
          </a:r>
          <a:endParaRPr lang="en-NL" sz="1700" kern="1200" dirty="0"/>
        </a:p>
      </dsp:txBody>
      <dsp:txXfrm>
        <a:off x="5901562" y="2639618"/>
        <a:ext cx="1483254" cy="11720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6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018576"/>
            <a:ext cx="9144000" cy="1102519"/>
          </a:xfrm>
        </p:spPr>
        <p:txBody>
          <a:bodyPr>
            <a:normAutofit/>
          </a:bodyPr>
          <a:lstStyle>
            <a:lvl1pPr algn="ctr"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Headline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3135526"/>
            <a:ext cx="9144000" cy="11316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 headline</a:t>
            </a:r>
            <a:endParaRPr lang="fi-FI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655" y="736344"/>
            <a:ext cx="3256690" cy="99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26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018576"/>
            <a:ext cx="9144000" cy="1102519"/>
          </a:xfrm>
        </p:spPr>
        <p:txBody>
          <a:bodyPr>
            <a:normAutofit/>
          </a:bodyPr>
          <a:lstStyle>
            <a:lvl1pPr algn="ctr"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Headline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3135526"/>
            <a:ext cx="9144000" cy="11316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fi-FI" dirty="0"/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655" y="736344"/>
            <a:ext cx="3256690" cy="99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73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018576"/>
            <a:ext cx="9144000" cy="1102519"/>
          </a:xfrm>
        </p:spPr>
        <p:txBody>
          <a:bodyPr>
            <a:normAutofit/>
          </a:bodyPr>
          <a:lstStyle>
            <a:lvl1pPr algn="ctr"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headline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3135526"/>
            <a:ext cx="9144000" cy="11316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 headline</a:t>
            </a:r>
            <a:endParaRPr lang="fi-FI" dirty="0"/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655" y="736344"/>
            <a:ext cx="3256690" cy="99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684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018576"/>
            <a:ext cx="9144000" cy="1102519"/>
          </a:xfrm>
        </p:spPr>
        <p:txBody>
          <a:bodyPr>
            <a:normAutofit/>
          </a:bodyPr>
          <a:lstStyle>
            <a:lvl1pPr algn="ctr"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Headline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3135526"/>
            <a:ext cx="9144000" cy="11316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 headline</a:t>
            </a:r>
            <a:endParaRPr lang="fi-FI" dirty="0"/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655" y="736344"/>
            <a:ext cx="3256690" cy="99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232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1co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8" y="746840"/>
            <a:ext cx="8079538" cy="3847783"/>
          </a:xfrm>
        </p:spPr>
        <p:txBody>
          <a:bodyPr/>
          <a:lstStyle>
            <a:lvl1pPr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D88BEA-331B-DC4F-A67D-5A8A3687E7C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D09F2B-1E04-CB45-9FD7-C4DBC2F0D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205979"/>
            <a:ext cx="8058912" cy="454687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B6D830-FBBC-F247-9C58-595A00F382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Alex Vermeulen</a:t>
            </a:r>
          </a:p>
        </p:txBody>
      </p:sp>
    </p:spTree>
    <p:extLst>
      <p:ext uri="{BB962C8B-B14F-4D97-AF65-F5344CB8AC3E}">
        <p14:creationId xmlns:p14="http://schemas.microsoft.com/office/powerpoint/2010/main" val="32073238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content slide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119" y="1200151"/>
            <a:ext cx="4005682" cy="3394472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200151"/>
            <a:ext cx="3983737" cy="3394472"/>
          </a:xfrm>
        </p:spPr>
        <p:txBody>
          <a:bodyPr anchor="t"/>
          <a:lstStyle>
            <a:lvl1pPr>
              <a:defRPr sz="1800">
                <a:latin typeface="Droid Serif" charset="0"/>
                <a:ea typeface="Droid Serif" charset="0"/>
                <a:cs typeface="Droid Serif" charset="0"/>
              </a:defRPr>
            </a:lvl1pPr>
            <a:lvl2pPr>
              <a:defRPr sz="1350"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  <a:p>
            <a:pPr lvl="1"/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961C5-6ADB-7A4D-9259-6F9A3D9E10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"/>
              <a:t>Name of the author/presenter, ICOS ERIC or ICOS CF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FD7304F-75B3-E542-8F1A-6ED7490ADB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1640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 1/2 p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8" y="1265529"/>
            <a:ext cx="4434609" cy="332909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5DA3BFF-9923-054F-905D-8E342861E5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94275" y="0"/>
            <a:ext cx="4149725" cy="5143500"/>
          </a:xfrm>
        </p:spPr>
        <p:txBody>
          <a:bodyPr/>
          <a:lstStyle/>
          <a:p>
            <a:r>
              <a:rPr lang="fi-FI"/>
              <a:t>Vedä kuva paikkamerkkiin tai lisää napsauttamalla kuvaketta</a:t>
            </a:r>
            <a:endParaRPr lang="en-GB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358AFD7-D7F2-E949-A35E-64AB778E8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205979"/>
            <a:ext cx="4434609" cy="857250"/>
          </a:xfrm>
        </p:spPr>
        <p:txBody>
          <a:bodyPr/>
          <a:lstStyle>
            <a:lvl1pPr>
              <a:lnSpc>
                <a:spcPts val="3800"/>
              </a:lnSpc>
              <a:defRPr/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C6676D-B0B3-446D-8D85-2843B977BF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18"/>
          <p:cNvPicPr>
            <a:picLocks noChangeAspect="1"/>
          </p:cNvPicPr>
          <p:nvPr userDrawn="1"/>
        </p:nvPicPr>
        <p:blipFill rotWithShape="1">
          <a:blip r:embed="rId3"/>
          <a:srcRect l="15" r="15"/>
          <a:stretch/>
        </p:blipFill>
        <p:spPr>
          <a:xfrm>
            <a:off x="600502" y="4704112"/>
            <a:ext cx="1061321" cy="3221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765FED-C68C-4E82-B677-565BF68E26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854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 1/2 p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74" y="1200151"/>
            <a:ext cx="4441923" cy="33944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358AFD7-D7F2-E949-A35E-64AB778E8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174" y="205979"/>
            <a:ext cx="4441924" cy="857250"/>
          </a:xfrm>
        </p:spPr>
        <p:txBody>
          <a:bodyPr/>
          <a:lstStyle>
            <a:lvl1pPr>
              <a:lnSpc>
                <a:spcPts val="3800"/>
              </a:lnSpc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D96266-0319-D641-8ACD-B6D7F059E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985" y="0"/>
            <a:ext cx="4077015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ED5834-714B-45AD-9672-3EC56640EE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30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midd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3AAE8B8-84F4-E542-854D-4601DC34B6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486397"/>
            <a:ext cx="9144000" cy="2170706"/>
          </a:xfrm>
        </p:spPr>
        <p:txBody>
          <a:bodyPr>
            <a:normAutofit/>
          </a:bodyPr>
          <a:lstStyle>
            <a:lvl1pPr algn="ctr">
              <a:lnSpc>
                <a:spcPts val="42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divider title</a:t>
            </a:r>
            <a:endParaRPr lang="fi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81C56A5-8C96-1144-A594-EE6760B405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8" y="4704112"/>
            <a:ext cx="1055388" cy="32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090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lide with bcg-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D09F2B-1E04-CB45-9FD7-C4DBC2F0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B6D830-FBBC-F247-9C58-595A00F382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" dirty="0"/>
              <a:t>Name of the author/presenter, ICOS ERIC or ICOS CF</a:t>
            </a:r>
            <a:endParaRPr lang="en-GB" dirty="0"/>
          </a:p>
        </p:txBody>
      </p:sp>
      <p:pic>
        <p:nvPicPr>
          <p:cNvPr id="9" name="Picture 10">
            <a:extLst>
              <a:ext uri="{FF2B5EF4-FFF2-40B4-BE49-F238E27FC236}">
                <a16:creationId xmlns:a16="http://schemas.microsoft.com/office/drawing/2014/main" id="{A81C56A5-8C96-1144-A594-EE6760B405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8" y="4704112"/>
            <a:ext cx="1055388" cy="3221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9FC43B-9788-5340-B1D3-96FA5D78AB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-52542"/>
            <a:ext cx="9144000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6892A5-0665-4E4F-B0C4-01466A67BD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-52542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233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Slide with bcg-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7ADB1BE-ED52-A040-99E0-CBFBCDC445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D09F2B-1E04-CB45-9FD7-C4DBC2F0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B6D830-FBBC-F247-9C58-595A00F382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" dirty="0"/>
              <a:t>Name of the author/presenter, ICOS ERIC or ICOS CF</a:t>
            </a:r>
            <a:endParaRPr lang="en-GB" dirty="0"/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A81C56A5-8C96-1144-A594-EE6760B405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8" y="4704112"/>
            <a:ext cx="1055388" cy="3221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9E828C-F3AB-4C45-9704-33FC6A3C2F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576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Slide with bcg-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64" y="1200151"/>
            <a:ext cx="8022336" cy="33944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D09F2B-1E04-CB45-9FD7-C4DBC2F0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B6D830-FBBC-F247-9C58-595A00F382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" dirty="0"/>
              <a:t>Name of the author/presenter, ICOS ERIC or ICOS CF</a:t>
            </a:r>
            <a:endParaRPr lang="en-GB" dirty="0"/>
          </a:p>
        </p:txBody>
      </p:sp>
      <p:pic>
        <p:nvPicPr>
          <p:cNvPr id="9" name="Picture 10">
            <a:extLst>
              <a:ext uri="{FF2B5EF4-FFF2-40B4-BE49-F238E27FC236}">
                <a16:creationId xmlns:a16="http://schemas.microsoft.com/office/drawing/2014/main" id="{A81C56A5-8C96-1144-A594-EE6760B405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8" y="4704112"/>
            <a:ext cx="1055388" cy="322198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17ADB1BE-ED52-A040-99E0-CBFBCDC445C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04A141-052E-4F75-8B50-12DDC14EF6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12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tSlide with bcg-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399569B-A3CB-7144-A94A-755998A128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6286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D09F2B-1E04-CB45-9FD7-C4DBC2F0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B6D830-FBBC-F247-9C58-595A00F382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" dirty="0"/>
              <a:t>Name of the author/presenter, ICOS ERIC or ICOS CF</a:t>
            </a:r>
            <a:endParaRPr lang="en-GB" dirty="0"/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A81C56A5-8C96-1144-A594-EE6760B405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8" y="4704112"/>
            <a:ext cx="1055388" cy="3221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3F8081-F39D-4EFA-99BA-DE28528D541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571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ukautettu asettel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99CDEE-E6D1-D346-9D29-BEC55BA35A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460" y="2946997"/>
            <a:ext cx="2035081" cy="6212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1EDD57-B22D-3246-9405-187EA16D1326}"/>
              </a:ext>
            </a:extLst>
          </p:cNvPr>
          <p:cNvSpPr txBox="1"/>
          <p:nvPr userDrawn="1"/>
        </p:nvSpPr>
        <p:spPr>
          <a:xfrm>
            <a:off x="2687541" y="2053379"/>
            <a:ext cx="3768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+mj-lt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934042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14403" y="1803405"/>
            <a:ext cx="7289800" cy="1815703"/>
          </a:xfrm>
        </p:spPr>
        <p:txBody>
          <a:bodyPr vert="horz">
            <a:normAutofit/>
          </a:bodyPr>
          <a:lstStyle>
            <a:lvl1pPr algn="ctr">
              <a:buNone/>
              <a:defRPr sz="3000" b="1">
                <a:latin typeface="Open Sans"/>
                <a:cs typeface="Open Sans"/>
              </a:defRPr>
            </a:lvl1pPr>
          </a:lstStyle>
          <a:p>
            <a:pPr lvl="0"/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Master</a:t>
            </a:r>
            <a:r>
              <a:rPr lang="fi-FI" dirty="0"/>
              <a:t>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styles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28650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1154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97" y="1748749"/>
            <a:ext cx="375285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2458"/>
            <a:ext cx="7772400" cy="809395"/>
          </a:xfrm>
        </p:spPr>
        <p:txBody>
          <a:bodyPr>
            <a:normAutofit/>
          </a:bodyPr>
          <a:lstStyle>
            <a:lvl1pPr>
              <a:defRPr lang="en-US" sz="3600" b="0" kern="1200">
                <a:solidFill>
                  <a:schemeClr val="tx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495750"/>
            <a:ext cx="6400800" cy="55499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4242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82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>
            <a:normAutofit/>
          </a:bodyPr>
          <a:lstStyle>
            <a:lvl1pPr algn="l">
              <a:defRPr lang="en-US" sz="3600" b="0" kern="1200">
                <a:solidFill>
                  <a:schemeClr val="tx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503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lang="en-US" sz="3200" b="0" kern="1200">
                <a:solidFill>
                  <a:schemeClr val="tx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r="1"/>
          <a:stretch/>
        </p:blipFill>
        <p:spPr>
          <a:xfrm>
            <a:off x="0" y="4642472"/>
            <a:ext cx="1453415" cy="501027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4054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296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r="1"/>
          <a:stretch/>
        </p:blipFill>
        <p:spPr>
          <a:xfrm>
            <a:off x="0" y="4642472"/>
            <a:ext cx="1453415" cy="501027"/>
          </a:xfrm>
          <a:prstGeom prst="rect">
            <a:avLst/>
          </a:prstGeom>
        </p:spPr>
      </p:pic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2733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538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693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0395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5774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681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200" y="982313"/>
            <a:ext cx="8562000" cy="3135464"/>
          </a:xfrm>
        </p:spPr>
        <p:txBody>
          <a:bodyPr/>
          <a:lstStyle/>
          <a:p>
            <a:pPr lvl="0"/>
            <a:r>
              <a:rPr lang="fi-FI" dirty="0"/>
              <a:t>Click to edit Master text styles</a:t>
            </a:r>
          </a:p>
          <a:p>
            <a:pPr lvl="1"/>
            <a:r>
              <a:rPr lang="fi-FI" dirty="0"/>
              <a:t>Second level</a:t>
            </a:r>
          </a:p>
          <a:p>
            <a:pPr lvl="2"/>
            <a:r>
              <a:rPr lang="fi-FI" dirty="0"/>
              <a:t>Third level</a:t>
            </a:r>
          </a:p>
          <a:p>
            <a:pPr lvl="3"/>
            <a:r>
              <a:rPr lang="fi-FI" dirty="0"/>
              <a:t>Fourth level</a:t>
            </a:r>
          </a:p>
          <a:p>
            <a:pPr lvl="4"/>
            <a:r>
              <a:rPr lang="fi-FI" dirty="0"/>
              <a:t>Fifth level</a:t>
            </a:r>
            <a:endParaRPr lang="en-US" dirty="0"/>
          </a:p>
        </p:txBody>
      </p:sp>
      <p:sp>
        <p:nvSpPr>
          <p:cNvPr id="7" name="Otsikko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dirty="0"/>
              <a:t>ADD TITLE HERE</a:t>
            </a:r>
          </a:p>
        </p:txBody>
      </p:sp>
    </p:spTree>
    <p:extLst>
      <p:ext uri="{BB962C8B-B14F-4D97-AF65-F5344CB8AC3E}">
        <p14:creationId xmlns:p14="http://schemas.microsoft.com/office/powerpoint/2010/main" val="22016597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content slide 1co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 bwMode="auto">
          <a:xfrm>
            <a:off x="475488" y="1200151"/>
            <a:ext cx="8079538" cy="3394472"/>
          </a:xfrm>
        </p:spPr>
        <p:txBody>
          <a:bodyPr/>
          <a:lstStyle>
            <a:lvl1pPr marL="326925" indent="-285750">
              <a:buFont typeface="Arial"/>
              <a:buChar char="•"/>
              <a:defRPr/>
            </a:lvl1pPr>
            <a:lvl2pPr marL="628650" indent="-285750">
              <a:buFont typeface="Arial"/>
              <a:buChar char="•"/>
              <a:defRPr/>
            </a:lvl2pPr>
            <a:lvl3pPr marL="971550" indent="-285750">
              <a:buFont typeface="Arial"/>
              <a:buChar char="•"/>
              <a:defRPr/>
            </a:lvl3pPr>
            <a:lvl4pPr marL="1028700" indent="0">
              <a:buNone/>
              <a:defRPr/>
            </a:lvl4pPr>
          </a:lstStyle>
          <a:p>
            <a:pPr lvl="0">
              <a:defRPr/>
            </a:pPr>
            <a:r>
              <a:rPr lang="fi-FI"/>
              <a:t>Click to add text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44D88BEA-331B-DC4F-A67D-5A8A3687E7CA}" type="slidenum">
              <a:rPr lang="fi-FI"/>
              <a:t>‹#›</a:t>
            </a:fld>
            <a:endParaRPr lang="fi-FI"/>
          </a:p>
        </p:txBody>
      </p:sp>
      <p:sp>
        <p:nvSpPr>
          <p:cNvPr id="6" name="Title 3"/>
          <p:cNvSpPr>
            <a:spLocks noGrp="1"/>
          </p:cNvSpPr>
          <p:nvPr>
            <p:ph type="title" hasCustomPrompt="1"/>
          </p:nvPr>
        </p:nvSpPr>
        <p:spPr bwMode="auto">
          <a:xfrm>
            <a:off x="475488" y="205979"/>
            <a:ext cx="8058912" cy="85725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pPr>
              <a:defRPr/>
            </a:pPr>
            <a:r>
              <a:rPr lang="fi-FI"/>
              <a:t>Click to add title</a:t>
            </a:r>
            <a:endParaRPr lang="en-GB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"/>
              <a:t>Name of the author/presenter, ICOS ERIC or ICOS CF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0490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97" y="1748749"/>
            <a:ext cx="375285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2458"/>
            <a:ext cx="7772400" cy="809395"/>
          </a:xfrm>
        </p:spPr>
        <p:txBody>
          <a:bodyPr>
            <a:normAutofit/>
          </a:bodyPr>
          <a:lstStyle>
            <a:lvl1pPr>
              <a:defRPr lang="en-US" sz="3600" b="0" kern="1200">
                <a:solidFill>
                  <a:schemeClr val="tx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495750"/>
            <a:ext cx="6400800" cy="55499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0853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r="1"/>
          <a:stretch/>
        </p:blipFill>
        <p:spPr>
          <a:xfrm>
            <a:off x="0" y="4642472"/>
            <a:ext cx="1453415" cy="501027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9579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>
            <a:normAutofit/>
          </a:bodyPr>
          <a:lstStyle>
            <a:lvl1pPr algn="l">
              <a:defRPr lang="en-US" sz="3600" b="0" kern="1200">
                <a:solidFill>
                  <a:schemeClr val="tx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r="1"/>
          <a:stretch/>
        </p:blipFill>
        <p:spPr>
          <a:xfrm>
            <a:off x="0" y="4642472"/>
            <a:ext cx="1453415" cy="501027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4691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lang="en-US" sz="3200" b="0" kern="1200">
                <a:solidFill>
                  <a:schemeClr val="tx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r="1"/>
          <a:stretch/>
        </p:blipFill>
        <p:spPr>
          <a:xfrm>
            <a:off x="0" y="4642472"/>
            <a:ext cx="1453415" cy="501027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3040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r="1"/>
          <a:stretch/>
        </p:blipFill>
        <p:spPr>
          <a:xfrm>
            <a:off x="0" y="4642472"/>
            <a:ext cx="1453415" cy="501027"/>
          </a:xfrm>
          <a:prstGeom prst="rect">
            <a:avLst/>
          </a:prstGeom>
        </p:spPr>
      </p:pic>
      <p:sp>
        <p:nvSpPr>
          <p:cNvPr id="12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0325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r="1"/>
          <a:stretch/>
        </p:blipFill>
        <p:spPr>
          <a:xfrm>
            <a:off x="0" y="4642472"/>
            <a:ext cx="1453415" cy="501027"/>
          </a:xfrm>
          <a:prstGeom prst="rect">
            <a:avLst/>
          </a:prstGeom>
        </p:spPr>
      </p:pic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7280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r="1"/>
          <a:stretch/>
        </p:blipFill>
        <p:spPr>
          <a:xfrm>
            <a:off x="0" y="4642472"/>
            <a:ext cx="1453415" cy="501027"/>
          </a:xfrm>
          <a:prstGeom prst="rect">
            <a:avLst/>
          </a:prstGeom>
        </p:spPr>
      </p:pic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4298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r="1"/>
          <a:stretch/>
        </p:blipFill>
        <p:spPr>
          <a:xfrm>
            <a:off x="0" y="4642472"/>
            <a:ext cx="1453415" cy="501027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0503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r="1"/>
          <a:stretch/>
        </p:blipFill>
        <p:spPr>
          <a:xfrm>
            <a:off x="0" y="4642472"/>
            <a:ext cx="1453415" cy="501027"/>
          </a:xfrm>
          <a:prstGeom prst="rect">
            <a:avLst/>
          </a:prstGeom>
        </p:spPr>
      </p:pic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917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r="1"/>
          <a:stretch/>
        </p:blipFill>
        <p:spPr>
          <a:xfrm>
            <a:off x="0" y="4642472"/>
            <a:ext cx="1453415" cy="501027"/>
          </a:xfrm>
          <a:prstGeom prst="rect">
            <a:avLst/>
          </a:prstGeom>
        </p:spPr>
      </p:pic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4034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r="1"/>
          <a:stretch/>
        </p:blipFill>
        <p:spPr>
          <a:xfrm>
            <a:off x="0" y="4642472"/>
            <a:ext cx="1453415" cy="501027"/>
          </a:xfrm>
          <a:prstGeom prst="rect">
            <a:avLst/>
          </a:prstGeom>
        </p:spPr>
      </p:pic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0" y="4838330"/>
            <a:ext cx="1086035" cy="202778"/>
          </a:xfrm>
        </p:spPr>
        <p:txBody>
          <a:bodyPr/>
          <a:lstStyle/>
          <a:p>
            <a:r>
              <a:rPr lang="en-US"/>
              <a:t>2018-05-03</a:t>
            </a:r>
            <a:endParaRPr lang="en-US" dirty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7426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200" y="982313"/>
            <a:ext cx="8562000" cy="3135464"/>
          </a:xfrm>
        </p:spPr>
        <p:txBody>
          <a:bodyPr/>
          <a:lstStyle/>
          <a:p>
            <a:pPr lvl="0"/>
            <a:r>
              <a:rPr lang="fi-FI" dirty="0"/>
              <a:t>Click to edit Master text styles</a:t>
            </a:r>
          </a:p>
          <a:p>
            <a:pPr lvl="1"/>
            <a:r>
              <a:rPr lang="fi-FI" dirty="0"/>
              <a:t>Second level</a:t>
            </a:r>
          </a:p>
          <a:p>
            <a:pPr lvl="2"/>
            <a:r>
              <a:rPr lang="fi-FI" dirty="0"/>
              <a:t>Third level</a:t>
            </a:r>
          </a:p>
          <a:p>
            <a:pPr lvl="3"/>
            <a:r>
              <a:rPr lang="fi-FI" dirty="0"/>
              <a:t>Fourth level</a:t>
            </a:r>
          </a:p>
          <a:p>
            <a:pPr lvl="4"/>
            <a:r>
              <a:rPr lang="fi-FI" dirty="0"/>
              <a:t>Fifth level</a:t>
            </a:r>
            <a:endParaRPr lang="en-US" dirty="0"/>
          </a:p>
        </p:txBody>
      </p:sp>
      <p:sp>
        <p:nvSpPr>
          <p:cNvPr id="7" name="Otsikko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dirty="0"/>
              <a:t>ADD TITLE HERE</a:t>
            </a:r>
          </a:p>
        </p:txBody>
      </p:sp>
    </p:spTree>
    <p:extLst>
      <p:ext uri="{BB962C8B-B14F-4D97-AF65-F5344CB8AC3E}">
        <p14:creationId xmlns:p14="http://schemas.microsoft.com/office/powerpoint/2010/main" val="40287704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content slide 1co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 bwMode="auto">
          <a:xfrm>
            <a:off x="475488" y="1200151"/>
            <a:ext cx="8079538" cy="3394472"/>
          </a:xfrm>
        </p:spPr>
        <p:txBody>
          <a:bodyPr/>
          <a:lstStyle>
            <a:lvl1pPr marL="326925" indent="-285750">
              <a:buFont typeface="Arial"/>
              <a:buChar char="•"/>
              <a:defRPr/>
            </a:lvl1pPr>
            <a:lvl2pPr marL="628650" indent="-285750">
              <a:buFont typeface="Arial"/>
              <a:buChar char="•"/>
              <a:defRPr/>
            </a:lvl2pPr>
            <a:lvl3pPr marL="971550" indent="-285750">
              <a:buFont typeface="Arial"/>
              <a:buChar char="•"/>
              <a:defRPr/>
            </a:lvl3pPr>
            <a:lvl4pPr marL="1028700" indent="0">
              <a:buNone/>
              <a:defRPr/>
            </a:lvl4pPr>
          </a:lstStyle>
          <a:p>
            <a:pPr lvl="0">
              <a:defRPr/>
            </a:pPr>
            <a:r>
              <a:rPr lang="fi-FI"/>
              <a:t>Click to add text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44D88BEA-331B-DC4F-A67D-5A8A3687E7CA}" type="slidenum">
              <a:rPr lang="fi-FI"/>
              <a:t>‹#›</a:t>
            </a:fld>
            <a:endParaRPr lang="fi-FI"/>
          </a:p>
        </p:txBody>
      </p:sp>
      <p:sp>
        <p:nvSpPr>
          <p:cNvPr id="6" name="Title 3"/>
          <p:cNvSpPr>
            <a:spLocks noGrp="1"/>
          </p:cNvSpPr>
          <p:nvPr>
            <p:ph type="title" hasCustomPrompt="1"/>
          </p:nvPr>
        </p:nvSpPr>
        <p:spPr bwMode="auto">
          <a:xfrm>
            <a:off x="475488" y="205979"/>
            <a:ext cx="8058912" cy="85725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pPr>
              <a:defRPr/>
            </a:pPr>
            <a:r>
              <a:rPr lang="fi-FI"/>
              <a:t>Click to add title</a:t>
            </a:r>
            <a:endParaRPr lang="en-GB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"/>
              <a:t>Name of the author/presenter, ICOS ERIC or ICOS CF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9304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018576"/>
            <a:ext cx="9144000" cy="1102519"/>
          </a:xfrm>
        </p:spPr>
        <p:txBody>
          <a:bodyPr>
            <a:normAutofit/>
          </a:bodyPr>
          <a:lstStyle>
            <a:lvl1pPr algn="ctr"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Headline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3135526"/>
            <a:ext cx="9144000" cy="11316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 headline</a:t>
            </a:r>
            <a:endParaRPr lang="fi-FI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655" y="736344"/>
            <a:ext cx="3256690" cy="99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0260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018576"/>
            <a:ext cx="9144000" cy="1102519"/>
          </a:xfrm>
        </p:spPr>
        <p:txBody>
          <a:bodyPr>
            <a:normAutofit/>
          </a:bodyPr>
          <a:lstStyle>
            <a:lvl1pPr algn="ctr"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Headline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3135526"/>
            <a:ext cx="9144000" cy="11316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fi-FI" dirty="0"/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655" y="736344"/>
            <a:ext cx="3256690" cy="99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095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018576"/>
            <a:ext cx="9144000" cy="1102519"/>
          </a:xfrm>
        </p:spPr>
        <p:txBody>
          <a:bodyPr>
            <a:normAutofit/>
          </a:bodyPr>
          <a:lstStyle>
            <a:lvl1pPr algn="ctr"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headline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3135526"/>
            <a:ext cx="9144000" cy="11316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 headline</a:t>
            </a:r>
            <a:endParaRPr lang="fi-FI" dirty="0"/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655" y="736344"/>
            <a:ext cx="3256690" cy="99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043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018576"/>
            <a:ext cx="9144000" cy="1102519"/>
          </a:xfrm>
        </p:spPr>
        <p:txBody>
          <a:bodyPr>
            <a:normAutofit/>
          </a:bodyPr>
          <a:lstStyle>
            <a:lvl1pPr algn="ctr"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Headline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3135526"/>
            <a:ext cx="9144000" cy="11316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 headline</a:t>
            </a:r>
            <a:endParaRPr lang="fi-FI" dirty="0"/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655" y="736344"/>
            <a:ext cx="3256690" cy="99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638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1co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8" y="746840"/>
            <a:ext cx="8079538" cy="3847783"/>
          </a:xfrm>
        </p:spPr>
        <p:txBody>
          <a:bodyPr/>
          <a:lstStyle>
            <a:lvl1pPr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D88BEA-331B-DC4F-A67D-5A8A3687E7C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D09F2B-1E04-CB45-9FD7-C4DBC2F0D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205979"/>
            <a:ext cx="8058912" cy="454687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B6D830-FBBC-F247-9C58-595A00F382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Alex Vermeulen</a:t>
            </a:r>
          </a:p>
        </p:txBody>
      </p:sp>
    </p:spTree>
    <p:extLst>
      <p:ext uri="{BB962C8B-B14F-4D97-AF65-F5344CB8AC3E}">
        <p14:creationId xmlns:p14="http://schemas.microsoft.com/office/powerpoint/2010/main" val="4060354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content slide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119" y="1200151"/>
            <a:ext cx="4005682" cy="3394472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200151"/>
            <a:ext cx="3983737" cy="3394472"/>
          </a:xfrm>
        </p:spPr>
        <p:txBody>
          <a:bodyPr anchor="t"/>
          <a:lstStyle>
            <a:lvl1pPr>
              <a:defRPr sz="1800">
                <a:latin typeface="Droid Serif" charset="0"/>
                <a:ea typeface="Droid Serif" charset="0"/>
                <a:cs typeface="Droid Serif" charset="0"/>
              </a:defRPr>
            </a:lvl1pPr>
            <a:lvl2pPr>
              <a:defRPr sz="1350"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  <a:p>
            <a:pPr lvl="1"/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961C5-6ADB-7A4D-9259-6F9A3D9E10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"/>
              <a:t>Name of the author/presenter, ICOS ERIC or ICOS CF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FD7304F-75B3-E542-8F1A-6ED7490ADB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842304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 1/2 p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8" y="1265529"/>
            <a:ext cx="4434609" cy="332909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5DA3BFF-9923-054F-905D-8E342861E5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94275" y="0"/>
            <a:ext cx="4149725" cy="5143500"/>
          </a:xfrm>
        </p:spPr>
        <p:txBody>
          <a:bodyPr/>
          <a:lstStyle/>
          <a:p>
            <a:r>
              <a:rPr lang="fi-FI"/>
              <a:t>Vedä kuva paikkamerkkiin tai lisää napsauttamalla kuvaketta</a:t>
            </a:r>
            <a:endParaRPr lang="en-GB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358AFD7-D7F2-E949-A35E-64AB778E8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205979"/>
            <a:ext cx="4434609" cy="857250"/>
          </a:xfrm>
        </p:spPr>
        <p:txBody>
          <a:bodyPr/>
          <a:lstStyle>
            <a:lvl1pPr>
              <a:lnSpc>
                <a:spcPts val="3800"/>
              </a:lnSpc>
              <a:defRPr/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C6676D-B0B3-446D-8D85-2843B977BF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765FED-C68C-4E82-B677-565BF68E26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912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 1/2 p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74" y="1200151"/>
            <a:ext cx="4441923" cy="33944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358AFD7-D7F2-E949-A35E-64AB778E8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174" y="205979"/>
            <a:ext cx="4441924" cy="857250"/>
          </a:xfrm>
        </p:spPr>
        <p:txBody>
          <a:bodyPr/>
          <a:lstStyle>
            <a:lvl1pPr>
              <a:lnSpc>
                <a:spcPts val="3800"/>
              </a:lnSpc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D96266-0319-D641-8ACD-B6D7F059E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985" y="0"/>
            <a:ext cx="4077015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ED5834-714B-45AD-9672-3EC56640EE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4460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midd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3AAE8B8-84F4-E542-854D-4601DC34B6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486397"/>
            <a:ext cx="9144000" cy="2170706"/>
          </a:xfrm>
        </p:spPr>
        <p:txBody>
          <a:bodyPr>
            <a:normAutofit/>
          </a:bodyPr>
          <a:lstStyle>
            <a:lvl1pPr algn="ctr">
              <a:lnSpc>
                <a:spcPts val="42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divider title</a:t>
            </a:r>
            <a:endParaRPr lang="fi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81C56A5-8C96-1144-A594-EE6760B405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8" y="4704112"/>
            <a:ext cx="1055388" cy="32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8987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lide with bcg-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D09F2B-1E04-CB45-9FD7-C4DBC2F0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B6D830-FBBC-F247-9C58-595A00F382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" dirty="0"/>
              <a:t>Name of the author/presenter, ICOS ERIC or ICOS CF</a:t>
            </a:r>
            <a:endParaRPr lang="en-GB" dirty="0"/>
          </a:p>
        </p:txBody>
      </p:sp>
      <p:pic>
        <p:nvPicPr>
          <p:cNvPr id="9" name="Picture 10">
            <a:extLst>
              <a:ext uri="{FF2B5EF4-FFF2-40B4-BE49-F238E27FC236}">
                <a16:creationId xmlns:a16="http://schemas.microsoft.com/office/drawing/2014/main" id="{A81C56A5-8C96-1144-A594-EE6760B405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8" y="4704112"/>
            <a:ext cx="1055388" cy="3221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9FC43B-9788-5340-B1D3-96FA5D78AB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-52542"/>
            <a:ext cx="9144000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6892A5-0665-4E4F-B0C4-01466A67BD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-52542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103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Slide with bcg-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7ADB1BE-ED52-A040-99E0-CBFBCDC445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D09F2B-1E04-CB45-9FD7-C4DBC2F0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B6D830-FBBC-F247-9C58-595A00F382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" dirty="0"/>
              <a:t>Name of the author/presenter, ICOS ERIC or ICOS CF</a:t>
            </a:r>
            <a:endParaRPr lang="en-GB" dirty="0"/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A81C56A5-8C96-1144-A594-EE6760B405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8" y="4704112"/>
            <a:ext cx="1055388" cy="3221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9E828C-F3AB-4C45-9704-33FC6A3C2F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3788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Slide with bcg-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64" y="1200151"/>
            <a:ext cx="8022336" cy="33944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D09F2B-1E04-CB45-9FD7-C4DBC2F0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B6D830-FBBC-F247-9C58-595A00F382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" dirty="0"/>
              <a:t>Name of the author/presenter, ICOS ERIC or ICOS CF</a:t>
            </a:r>
            <a:endParaRPr lang="en-GB" dirty="0"/>
          </a:p>
        </p:txBody>
      </p:sp>
      <p:pic>
        <p:nvPicPr>
          <p:cNvPr id="9" name="Picture 10">
            <a:extLst>
              <a:ext uri="{FF2B5EF4-FFF2-40B4-BE49-F238E27FC236}">
                <a16:creationId xmlns:a16="http://schemas.microsoft.com/office/drawing/2014/main" id="{A81C56A5-8C96-1144-A594-EE6760B405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8" y="4704112"/>
            <a:ext cx="1055388" cy="322198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17ADB1BE-ED52-A040-99E0-CBFBCDC445C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04A141-052E-4F75-8B50-12DDC14EF6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6073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tSlide with bcg-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399569B-A3CB-7144-A94A-755998A128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6286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D09F2B-1E04-CB45-9FD7-C4DBC2F0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B6D830-FBBC-F247-9C58-595A00F382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" dirty="0"/>
              <a:t>Name of the author/presenter, ICOS ERIC or ICOS CF</a:t>
            </a:r>
            <a:endParaRPr lang="en-GB" dirty="0"/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A81C56A5-8C96-1144-A594-EE6760B405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8" y="4704112"/>
            <a:ext cx="1055388" cy="3221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3F8081-F39D-4EFA-99BA-DE28528D541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9884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ukautettu asettel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99CDEE-E6D1-D346-9D29-BEC55BA35A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460" y="2946997"/>
            <a:ext cx="2035081" cy="6212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1EDD57-B22D-3246-9405-187EA16D1326}"/>
              </a:ext>
            </a:extLst>
          </p:cNvPr>
          <p:cNvSpPr txBox="1"/>
          <p:nvPr userDrawn="1"/>
        </p:nvSpPr>
        <p:spPr>
          <a:xfrm>
            <a:off x="2687541" y="2053379"/>
            <a:ext cx="3768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+mj-lt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6771089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14403" y="1803405"/>
            <a:ext cx="7289800" cy="1815703"/>
          </a:xfrm>
        </p:spPr>
        <p:txBody>
          <a:bodyPr vert="horz">
            <a:normAutofit/>
          </a:bodyPr>
          <a:lstStyle>
            <a:lvl1pPr algn="ctr">
              <a:buNone/>
              <a:defRPr sz="3000" b="1">
                <a:latin typeface="Open Sans"/>
                <a:cs typeface="Open Sans"/>
              </a:defRPr>
            </a:lvl1pPr>
          </a:lstStyle>
          <a:p>
            <a:pPr lvl="0"/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Master</a:t>
            </a:r>
            <a:r>
              <a:rPr lang="fi-FI" dirty="0"/>
              <a:t>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styles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191106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1_Title Slide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0" y="2018576"/>
            <a:ext cx="9144000" cy="1102519"/>
          </a:xfrm>
        </p:spPr>
        <p:txBody>
          <a:bodyPr>
            <a:normAutofit/>
          </a:bodyPr>
          <a:lstStyle>
            <a:lvl1pPr algn="ctr">
              <a:lnSpc>
                <a:spcPts val="4000"/>
              </a:lnSpc>
              <a:defRPr sz="4000" cap="all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CLICK TO Add Headline</a:t>
            </a:r>
            <a:endParaRPr lang="fi-FI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1" y="3135526"/>
            <a:ext cx="9144000" cy="11316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add sub headline</a:t>
            </a:r>
            <a:endParaRPr lang="fi-FI"/>
          </a:p>
        </p:txBody>
      </p:sp>
      <p:pic>
        <p:nvPicPr>
          <p:cNvPr id="6" name="Picture 6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2943655" y="736344"/>
            <a:ext cx="3256690" cy="99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449935"/>
      </p:ext>
    </p:extLst>
  </p:cSld>
  <p:clrMapOvr>
    <a:masterClrMapping/>
  </p:clrMapOvr>
  <p:hf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2_Title Slide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1" y="3135526"/>
            <a:ext cx="9144000" cy="11316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add subheadline</a:t>
            </a:r>
            <a:endParaRPr lang="fi-FI"/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2943655" y="736344"/>
            <a:ext cx="3256690" cy="99423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0" y="2018576"/>
            <a:ext cx="9144000" cy="1102519"/>
          </a:xfrm>
        </p:spPr>
        <p:txBody>
          <a:bodyPr>
            <a:normAutofit/>
          </a:bodyPr>
          <a:lstStyle>
            <a:lvl1pPr algn="ctr">
              <a:lnSpc>
                <a:spcPts val="4000"/>
              </a:lnSpc>
              <a:defRPr sz="4000" cap="all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CLICK TO Add Headline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5098402"/>
      </p:ext>
    </p:extLst>
  </p:cSld>
  <p:clrMapOvr>
    <a:masterClrMapping/>
  </p:clrMapOvr>
  <p:hf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3_Title Slide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1" y="3135526"/>
            <a:ext cx="9144000" cy="11316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add sub headline</a:t>
            </a:r>
            <a:endParaRPr lang="fi-FI"/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2943655" y="736344"/>
            <a:ext cx="3256690" cy="99423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0" y="2018576"/>
            <a:ext cx="9144000" cy="1102519"/>
          </a:xfrm>
        </p:spPr>
        <p:txBody>
          <a:bodyPr>
            <a:normAutofit/>
          </a:bodyPr>
          <a:lstStyle>
            <a:lvl1pPr algn="ctr">
              <a:lnSpc>
                <a:spcPts val="4000"/>
              </a:lnSpc>
              <a:defRPr sz="4000" cap="all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CLICK TO Add Headline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63759365"/>
      </p:ext>
    </p:extLst>
  </p:cSld>
  <p:clrMapOvr>
    <a:masterClrMapping/>
  </p:clrMapOvr>
  <p:hf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4_Title Slide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1" y="3135526"/>
            <a:ext cx="9144000" cy="11316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add sub headline</a:t>
            </a:r>
            <a:endParaRPr lang="fi-FI"/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2943655" y="736344"/>
            <a:ext cx="3256690" cy="99423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0" y="2018576"/>
            <a:ext cx="9144000" cy="1102519"/>
          </a:xfrm>
        </p:spPr>
        <p:txBody>
          <a:bodyPr>
            <a:normAutofit/>
          </a:bodyPr>
          <a:lstStyle>
            <a:lvl1pPr algn="ctr">
              <a:lnSpc>
                <a:spcPts val="4000"/>
              </a:lnSpc>
              <a:defRPr sz="4000" cap="all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CLICK TO Add Headline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1475428"/>
      </p:ext>
    </p:extLst>
  </p:cSld>
  <p:clrMapOvr>
    <a:masterClrMapping/>
  </p:clrMapOvr>
  <p:hf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content slide 1co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 bwMode="auto">
          <a:xfrm>
            <a:off x="475488" y="1200151"/>
            <a:ext cx="8079538" cy="3394472"/>
          </a:xfrm>
        </p:spPr>
        <p:txBody>
          <a:bodyPr/>
          <a:lstStyle>
            <a:lvl1pPr marL="326925" indent="-285750">
              <a:buFont typeface="Arial"/>
              <a:buChar char="•"/>
              <a:defRPr/>
            </a:lvl1pPr>
            <a:lvl2pPr marL="628650" indent="-285750">
              <a:buFont typeface="Arial"/>
              <a:buChar char="•"/>
              <a:defRPr/>
            </a:lvl2pPr>
            <a:lvl3pPr marL="971550" indent="-285750">
              <a:buFont typeface="Arial"/>
              <a:buChar char="•"/>
              <a:defRPr/>
            </a:lvl3pPr>
            <a:lvl4pPr marL="1028700" indent="0">
              <a:buNone/>
              <a:defRPr/>
            </a:lvl4pPr>
          </a:lstStyle>
          <a:p>
            <a:pPr lvl="0">
              <a:defRPr/>
            </a:pPr>
            <a:r>
              <a:rPr lang="fi-FI"/>
              <a:t>Click to add text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44D88BEA-331B-DC4F-A67D-5A8A3687E7CA}" type="slidenum">
              <a:rPr lang="fi-FI"/>
              <a:t>‹#›</a:t>
            </a:fld>
            <a:endParaRPr lang="fi-FI"/>
          </a:p>
        </p:txBody>
      </p:sp>
      <p:sp>
        <p:nvSpPr>
          <p:cNvPr id="6" name="Title 3"/>
          <p:cNvSpPr>
            <a:spLocks noGrp="1"/>
          </p:cNvSpPr>
          <p:nvPr>
            <p:ph type="title" hasCustomPrompt="1"/>
          </p:nvPr>
        </p:nvSpPr>
        <p:spPr bwMode="auto">
          <a:xfrm>
            <a:off x="475488" y="205979"/>
            <a:ext cx="8058912" cy="85725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pPr>
              <a:defRPr/>
            </a:pPr>
            <a:r>
              <a:rPr lang="fi-FI"/>
              <a:t>Click to add title</a:t>
            </a:r>
            <a:endParaRPr lang="en-GB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en"/>
              <a:t>Name of the author/presenter, ICOS ERIC or ICOS CF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122733"/>
      </p:ext>
    </p:extLst>
  </p:cSld>
  <p:clrMapOvr>
    <a:masterClrMapping/>
  </p:clrMapOvr>
  <p:hf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2_content slide 2co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2"/>
          <p:cNvSpPr>
            <a:spLocks noGrp="1"/>
          </p:cNvSpPr>
          <p:nvPr>
            <p:ph sz="half" idx="1" hasCustomPrompt="1"/>
          </p:nvPr>
        </p:nvSpPr>
        <p:spPr bwMode="auto">
          <a:xfrm>
            <a:off x="490119" y="1200151"/>
            <a:ext cx="4005682" cy="3394472"/>
          </a:xfrm>
        </p:spPr>
        <p:txBody>
          <a:bodyPr/>
          <a:lstStyle>
            <a:lvl1pPr marL="257175" marR="0" indent="-216000" algn="l" defTabSz="342900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defRPr sz="17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marL="257175" marR="0" lvl="0" indent="-216000" algn="l" defTabSz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fi-FI"/>
              <a:t>Click to add text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 bwMode="auto">
          <a:xfrm>
            <a:off x="4648199" y="1200151"/>
            <a:ext cx="3983737" cy="3394472"/>
          </a:xfrm>
        </p:spPr>
        <p:txBody>
          <a:bodyPr anchor="t">
            <a:normAutofit/>
          </a:bodyPr>
          <a:lstStyle>
            <a:lvl1pPr marL="257175" marR="0" indent="-216000" algn="l" defTabSz="342900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defRPr sz="1700">
                <a:latin typeface="Open Sans"/>
                <a:ea typeface="Open Sans"/>
                <a:cs typeface="Open Sans"/>
              </a:defRPr>
            </a:lvl1pPr>
            <a:lvl2pPr>
              <a:defRPr sz="1350">
                <a:latin typeface="Open Sans"/>
                <a:ea typeface="Open Sans"/>
                <a:cs typeface="Open Sans"/>
              </a:defRPr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marL="257175" marR="0" lvl="0" indent="-216000" algn="l" defTabSz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fi-FI"/>
              <a:t>Click to add text</a:t>
            </a:r>
          </a:p>
          <a:p>
            <a:pPr lvl="0">
              <a:defRPr/>
            </a:pPr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 bwMode="auto"/>
        <p:txBody>
          <a:bodyPr/>
          <a:lstStyle/>
          <a:p>
            <a:pPr>
              <a:defRPr/>
            </a:pPr>
            <a:r>
              <a:rPr lang="en"/>
              <a:t>Name of the author/presenter, ICOS ERIC or ICOS CF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44D88BEA-331B-DC4F-A67D-5A8A3687E7CA}" type="slidenum">
              <a:rPr lang="fi-FI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3256119"/>
      </p:ext>
    </p:extLst>
  </p:cSld>
  <p:clrMapOvr>
    <a:masterClrMapping/>
  </p:clrMapOvr>
  <p:hf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3_Content slide 1/2 p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 bwMode="auto">
          <a:xfrm>
            <a:off x="475488" y="1265528"/>
            <a:ext cx="4434609" cy="3329093"/>
          </a:xfrm>
        </p:spPr>
        <p:txBody>
          <a:bodyPr/>
          <a:lstStyle>
            <a:lvl1pPr marL="257175" marR="0" indent="-216000" algn="l" defTabSz="342900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lvl1pPr>
          </a:lstStyle>
          <a:p>
            <a:pPr marL="257175" marR="0" lvl="0" indent="-216000" algn="l" defTabSz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fi-FI"/>
              <a:t>Click to add text</a:t>
            </a:r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2"/>
          </p:nvPr>
        </p:nvSpPr>
        <p:spPr bwMode="auto">
          <a:xfrm>
            <a:off x="4994275" y="0"/>
            <a:ext cx="4149725" cy="5143500"/>
          </a:xfrm>
        </p:spPr>
        <p:txBody>
          <a:bodyPr/>
          <a:lstStyle/>
          <a:p>
            <a:pPr>
              <a:defRPr/>
            </a:pPr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 bwMode="auto">
          <a:xfrm>
            <a:off x="475488" y="205979"/>
            <a:ext cx="4434609" cy="857250"/>
          </a:xfrm>
        </p:spPr>
        <p:txBody>
          <a:bodyPr/>
          <a:lstStyle>
            <a:lvl1pPr>
              <a:lnSpc>
                <a:spcPts val="3800"/>
              </a:lnSpc>
              <a:defRPr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18"/>
          <p:cNvPicPr>
            <a:picLocks noChangeAspect="1"/>
          </p:cNvPicPr>
          <p:nvPr userDrawn="1"/>
        </p:nvPicPr>
        <p:blipFill>
          <a:blip r:embed="rId3"/>
          <a:srcRect l="15" r="15"/>
          <a:stretch/>
        </p:blipFill>
        <p:spPr bwMode="auto">
          <a:xfrm>
            <a:off x="600502" y="4704112"/>
            <a:ext cx="1061321" cy="32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706143"/>
      </p:ext>
    </p:extLst>
  </p:cSld>
  <p:clrMapOvr>
    <a:masterClrMapping/>
  </p:clrMapOvr>
  <p:hf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Content slide 1/2 p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 bwMode="auto">
          <a:xfrm>
            <a:off x="468174" y="1200151"/>
            <a:ext cx="4441923" cy="3394472"/>
          </a:xfrm>
        </p:spPr>
        <p:txBody>
          <a:bodyPr/>
          <a:lstStyle>
            <a:lvl1pPr marL="257175" marR="0" indent="-216000" algn="l" defTabSz="342900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lvl1pPr>
          </a:lstStyle>
          <a:p>
            <a:pPr marL="257175" marR="0" lvl="0" indent="-216000" algn="l" defTabSz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fi-FI"/>
              <a:t>Click to add text</a:t>
            </a:r>
          </a:p>
        </p:txBody>
      </p:sp>
      <p:sp>
        <p:nvSpPr>
          <p:cNvPr id="5" name="Title 7"/>
          <p:cNvSpPr>
            <a:spLocks noGrp="1"/>
          </p:cNvSpPr>
          <p:nvPr>
            <p:ph type="title"/>
          </p:nvPr>
        </p:nvSpPr>
        <p:spPr bwMode="auto">
          <a:xfrm>
            <a:off x="468174" y="205979"/>
            <a:ext cx="4441924" cy="857250"/>
          </a:xfrm>
        </p:spPr>
        <p:txBody>
          <a:bodyPr/>
          <a:lstStyle>
            <a:lvl1pPr>
              <a:lnSpc>
                <a:spcPts val="3000"/>
              </a:lnSpc>
              <a:defRPr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5064378" y="0"/>
            <a:ext cx="407701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37084"/>
      </p:ext>
    </p:extLst>
  </p:cSld>
  <p:clrMapOvr>
    <a:masterClrMapping/>
  </p:clrMapOvr>
  <p:hf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Title slide middle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0" y="1486397"/>
            <a:ext cx="9144000" cy="2170706"/>
          </a:xfrm>
        </p:spPr>
        <p:txBody>
          <a:bodyPr>
            <a:normAutofit/>
          </a:bodyPr>
          <a:lstStyle>
            <a:lvl1pPr algn="ctr">
              <a:lnSpc>
                <a:spcPts val="4200"/>
              </a:lnSpc>
              <a:defRPr sz="4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Click to add section divider title</a:t>
            </a:r>
            <a:endParaRPr lang="fi-FI"/>
          </a:p>
        </p:txBody>
      </p:sp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603468" y="4704112"/>
            <a:ext cx="1055388" cy="32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824318"/>
      </p:ext>
    </p:extLst>
  </p:cSld>
  <p:clrMapOvr>
    <a:masterClrMapping/>
  </p:clrMapOvr>
  <p:hf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ContentSlide with bcg-pic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>
              <a:defRPr/>
            </a:pPr>
            <a:r>
              <a:rPr lang="en-GB"/>
              <a:t>Click to add text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4D88BEA-331B-DC4F-A67D-5A8A3687E7CA}" type="slidenum">
              <a:rPr lang="fi-FI"/>
              <a:t>‹#›</a:t>
            </a:fld>
            <a:endParaRPr lang="fi-FI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"/>
              <a:t>Name of the author/presenter, ICOS ERIC or ICOS CF</a:t>
            </a:r>
            <a:endParaRPr lang="en-GB"/>
          </a:p>
        </p:txBody>
      </p:sp>
      <p:pic>
        <p:nvPicPr>
          <p:cNvPr id="9" name="Picture 10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603468" y="4704112"/>
            <a:ext cx="1055388" cy="32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73749"/>
      </p:ext>
    </p:extLst>
  </p:cSld>
  <p:clrMapOvr>
    <a:masterClrMapping/>
  </p:clrMapOvr>
  <p:hf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2_ContentSlide with bcg-pic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4D88BEA-331B-DC4F-A67D-5A8A3687E7CA}" type="slidenum">
              <a:rPr lang="fi-FI"/>
              <a:t>‹#›</a:t>
            </a:fld>
            <a:endParaRPr lang="fi-FI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"/>
              <a:t>Name of the author/presenter, ICOS ERIC or ICOS CF</a:t>
            </a:r>
            <a:endParaRPr lang="en-GB"/>
          </a:p>
        </p:txBody>
      </p:sp>
      <p:pic>
        <p:nvPicPr>
          <p:cNvPr id="7" name="Picture 10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603468" y="4704112"/>
            <a:ext cx="1055388" cy="322198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 bwMode="auto">
          <a:xfrm>
            <a:off x="490119" y="1200151"/>
            <a:ext cx="8141818" cy="33944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>
              <a:defRPr/>
            </a:pPr>
            <a:r>
              <a:rPr lang="en-GB"/>
              <a:t>Click to add text</a:t>
            </a:r>
            <a:endParaRPr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 bwMode="auto">
          <a:xfrm>
            <a:off x="490119" y="205979"/>
            <a:ext cx="8141818" cy="857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585482"/>
      </p:ext>
    </p:extLst>
  </p:cSld>
  <p:clrMapOvr>
    <a:masterClrMapping/>
  </p:clrMapOvr>
  <p:hf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3_ContentSlide with bcg-pic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4D88BEA-331B-DC4F-A67D-5A8A3687E7CA}" type="slidenum">
              <a:rPr lang="fi-FI"/>
              <a:t>‹#›</a:t>
            </a:fld>
            <a:endParaRPr lang="fi-FI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"/>
              <a:t>Name of the author/presenter, ICOS ERIC or ICOS CF</a:t>
            </a:r>
            <a:endParaRPr lang="en-GB"/>
          </a:p>
        </p:txBody>
      </p:sp>
      <p:pic>
        <p:nvPicPr>
          <p:cNvPr id="7" name="Picture 10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603468" y="4704112"/>
            <a:ext cx="1055388" cy="322198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 bwMode="auto">
          <a:xfrm>
            <a:off x="490119" y="1200151"/>
            <a:ext cx="8141818" cy="33944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>
              <a:defRPr/>
            </a:pPr>
            <a:r>
              <a:rPr lang="en-GB"/>
              <a:t>Click to add text</a:t>
            </a:r>
            <a:endParaRPr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 bwMode="auto">
          <a:xfrm>
            <a:off x="490119" y="205979"/>
            <a:ext cx="8141818" cy="857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977207"/>
      </p:ext>
    </p:extLst>
  </p:cSld>
  <p:clrMapOvr>
    <a:masterClrMapping/>
  </p:clrMapOvr>
  <p:hf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4_ContentSlide with bcg-pic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4D88BEA-331B-DC4F-A67D-5A8A3687E7CA}" type="slidenum">
              <a:rPr lang="fi-FI"/>
              <a:t>‹#›</a:t>
            </a:fld>
            <a:endParaRPr lang="fi-FI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"/>
              <a:t>Name of the author/presenter, ICOS ERIC or ICOS CF</a:t>
            </a:r>
            <a:endParaRPr lang="en-GB"/>
          </a:p>
        </p:txBody>
      </p:sp>
      <p:pic>
        <p:nvPicPr>
          <p:cNvPr id="7" name="Picture 10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603468" y="4704112"/>
            <a:ext cx="1055388" cy="322198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 bwMode="auto">
          <a:xfrm>
            <a:off x="490119" y="1200151"/>
            <a:ext cx="8141818" cy="33944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>
              <a:defRPr/>
            </a:pPr>
            <a:r>
              <a:rPr lang="en-GB"/>
              <a:t>Click to add text</a:t>
            </a:r>
            <a:endParaRPr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 bwMode="auto">
          <a:xfrm>
            <a:off x="490119" y="205979"/>
            <a:ext cx="8141818" cy="857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69812"/>
      </p:ext>
    </p:extLst>
  </p:cSld>
  <p:clrMapOvr>
    <a:masterClrMapping/>
  </p:clrMapOvr>
  <p:hf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Mukautettu asettelu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590766" y="4704112"/>
            <a:ext cx="1055392" cy="32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733177"/>
      </p:ext>
    </p:extLst>
  </p:cSld>
  <p:clrMapOvr>
    <a:masterClrMapping/>
  </p:clrMapOvr>
  <p:hf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8787484" y="0"/>
            <a:ext cx="352425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30105" y="4838330"/>
            <a:ext cx="1066060" cy="202778"/>
          </a:xfrm>
        </p:spPr>
        <p:txBody>
          <a:bodyPr/>
          <a:lstStyle/>
          <a:p>
            <a:fld id="{65F31B2D-CF72-43D4-8E24-ADF71B877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5979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018576"/>
            <a:ext cx="9144000" cy="1102519"/>
          </a:xfrm>
        </p:spPr>
        <p:txBody>
          <a:bodyPr>
            <a:normAutofit/>
          </a:bodyPr>
          <a:lstStyle>
            <a:lvl1pPr algn="ctr"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Headline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3135526"/>
            <a:ext cx="9144000" cy="11316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 headline</a:t>
            </a:r>
            <a:endParaRPr lang="fi-FI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655" y="736344"/>
            <a:ext cx="3256690" cy="99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29479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018576"/>
            <a:ext cx="9144000" cy="1102519"/>
          </a:xfrm>
        </p:spPr>
        <p:txBody>
          <a:bodyPr>
            <a:normAutofit/>
          </a:bodyPr>
          <a:lstStyle>
            <a:lvl1pPr algn="ctr"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Headline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3135526"/>
            <a:ext cx="9144000" cy="11316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fi-FI" dirty="0"/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655" y="736344"/>
            <a:ext cx="3256690" cy="99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048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018576"/>
            <a:ext cx="9144000" cy="1102519"/>
          </a:xfrm>
        </p:spPr>
        <p:txBody>
          <a:bodyPr>
            <a:normAutofit/>
          </a:bodyPr>
          <a:lstStyle>
            <a:lvl1pPr algn="ctr"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headline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3135526"/>
            <a:ext cx="9144000" cy="11316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 headline</a:t>
            </a:r>
            <a:endParaRPr lang="fi-FI" dirty="0"/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655" y="736344"/>
            <a:ext cx="3256690" cy="99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5891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018576"/>
            <a:ext cx="9144000" cy="1102519"/>
          </a:xfrm>
        </p:spPr>
        <p:txBody>
          <a:bodyPr>
            <a:normAutofit/>
          </a:bodyPr>
          <a:lstStyle>
            <a:lvl1pPr algn="ctr"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Headline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3135526"/>
            <a:ext cx="9144000" cy="11316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 headline</a:t>
            </a:r>
            <a:endParaRPr lang="fi-FI" dirty="0"/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655" y="736344"/>
            <a:ext cx="3256690" cy="99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00848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1co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8" y="746840"/>
            <a:ext cx="8079538" cy="3847783"/>
          </a:xfrm>
        </p:spPr>
        <p:txBody>
          <a:bodyPr/>
          <a:lstStyle>
            <a:lvl1pPr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D88BEA-331B-DC4F-A67D-5A8A3687E7C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D09F2B-1E04-CB45-9FD7-C4DBC2F0D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205979"/>
            <a:ext cx="8058912" cy="454687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B6D830-FBBC-F247-9C58-595A00F382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Alex Vermeulen</a:t>
            </a:r>
          </a:p>
        </p:txBody>
      </p:sp>
    </p:spTree>
    <p:extLst>
      <p:ext uri="{BB962C8B-B14F-4D97-AF65-F5344CB8AC3E}">
        <p14:creationId xmlns:p14="http://schemas.microsoft.com/office/powerpoint/2010/main" val="617877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content slide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119" y="1200151"/>
            <a:ext cx="4005682" cy="3394472"/>
          </a:xfrm>
        </p:spPr>
        <p:txBody>
          <a:bodyPr/>
          <a:lstStyle>
            <a:lvl1pPr>
              <a:defRPr sz="18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200151"/>
            <a:ext cx="3983737" cy="3394472"/>
          </a:xfrm>
        </p:spPr>
        <p:txBody>
          <a:bodyPr anchor="t"/>
          <a:lstStyle>
            <a:lvl1pPr>
              <a:defRPr sz="1800">
                <a:latin typeface="Droid Serif" charset="0"/>
                <a:ea typeface="Droid Serif" charset="0"/>
                <a:cs typeface="Droid Serif" charset="0"/>
              </a:defRPr>
            </a:lvl1pPr>
            <a:lvl2pPr>
              <a:defRPr sz="1350"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endParaRPr lang="fi-FI" dirty="0"/>
          </a:p>
          <a:p>
            <a:pPr lvl="1"/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961C5-6ADB-7A4D-9259-6F9A3D9E10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"/>
              <a:t>Name of the author/presenter, ICOS ERIC or ICOS CF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FD7304F-75B3-E542-8F1A-6ED7490ADB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457929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 1/2 p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88" y="1265529"/>
            <a:ext cx="4434609" cy="332909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5DA3BFF-9923-054F-905D-8E342861E5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94275" y="0"/>
            <a:ext cx="4149725" cy="5143500"/>
          </a:xfrm>
        </p:spPr>
        <p:txBody>
          <a:bodyPr/>
          <a:lstStyle/>
          <a:p>
            <a:r>
              <a:rPr lang="fi-FI"/>
              <a:t>Vedä kuva paikkamerkkiin tai lisää napsauttamalla kuvaketta</a:t>
            </a:r>
            <a:endParaRPr lang="en-GB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358AFD7-D7F2-E949-A35E-64AB778E8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205979"/>
            <a:ext cx="4434609" cy="857250"/>
          </a:xfrm>
        </p:spPr>
        <p:txBody>
          <a:bodyPr/>
          <a:lstStyle>
            <a:lvl1pPr>
              <a:lnSpc>
                <a:spcPts val="3800"/>
              </a:lnSpc>
              <a:defRPr/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C6676D-B0B3-446D-8D85-2843B977BF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18"/>
          <p:cNvPicPr>
            <a:picLocks noChangeAspect="1"/>
          </p:cNvPicPr>
          <p:nvPr userDrawn="1"/>
        </p:nvPicPr>
        <p:blipFill rotWithShape="1">
          <a:blip r:embed="rId3"/>
          <a:srcRect l="15" r="15"/>
          <a:stretch/>
        </p:blipFill>
        <p:spPr>
          <a:xfrm>
            <a:off x="600502" y="4704112"/>
            <a:ext cx="1061321" cy="3221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765FED-C68C-4E82-B677-565BF68E26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397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 1/2 p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74" y="1200151"/>
            <a:ext cx="4441923" cy="33944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358AFD7-D7F2-E949-A35E-64AB778E8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174" y="205979"/>
            <a:ext cx="4441924" cy="857250"/>
          </a:xfrm>
        </p:spPr>
        <p:txBody>
          <a:bodyPr/>
          <a:lstStyle>
            <a:lvl1pPr>
              <a:lnSpc>
                <a:spcPts val="3800"/>
              </a:lnSpc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D96266-0319-D641-8ACD-B6D7F059E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985" y="0"/>
            <a:ext cx="4077015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ED5834-714B-45AD-9672-3EC56640EE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9742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midd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3AAE8B8-84F4-E542-854D-4601DC34B6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486397"/>
            <a:ext cx="9144000" cy="2170706"/>
          </a:xfrm>
        </p:spPr>
        <p:txBody>
          <a:bodyPr>
            <a:normAutofit/>
          </a:bodyPr>
          <a:lstStyle>
            <a:lvl1pPr algn="ctr">
              <a:lnSpc>
                <a:spcPts val="42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divider title</a:t>
            </a:r>
            <a:endParaRPr lang="fi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81C56A5-8C96-1144-A594-EE6760B405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8" y="4704112"/>
            <a:ext cx="1055388" cy="32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9311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lide with bcg-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D09F2B-1E04-CB45-9FD7-C4DBC2F0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B6D830-FBBC-F247-9C58-595A00F382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" dirty="0"/>
              <a:t>Name of the author/presenter, ICOS ERIC or ICOS CF</a:t>
            </a:r>
            <a:endParaRPr lang="en-GB" dirty="0"/>
          </a:p>
        </p:txBody>
      </p:sp>
      <p:pic>
        <p:nvPicPr>
          <p:cNvPr id="9" name="Picture 10">
            <a:extLst>
              <a:ext uri="{FF2B5EF4-FFF2-40B4-BE49-F238E27FC236}">
                <a16:creationId xmlns:a16="http://schemas.microsoft.com/office/drawing/2014/main" id="{A81C56A5-8C96-1144-A594-EE6760B405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8" y="4704112"/>
            <a:ext cx="1055388" cy="3221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9FC43B-9788-5340-B1D3-96FA5D78AB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-52542"/>
            <a:ext cx="9144000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6892A5-0665-4E4F-B0C4-01466A67BD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-52542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625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Slide with bcg-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7ADB1BE-ED52-A040-99E0-CBFBCDC445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D09F2B-1E04-CB45-9FD7-C4DBC2F0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B6D830-FBBC-F247-9C58-595A00F382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" dirty="0"/>
              <a:t>Name of the author/presenter, ICOS ERIC or ICOS CF</a:t>
            </a:r>
            <a:endParaRPr lang="en-GB" dirty="0"/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A81C56A5-8C96-1144-A594-EE6760B405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8" y="4704112"/>
            <a:ext cx="1055388" cy="3221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9E828C-F3AB-4C45-9704-33FC6A3C2F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273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Slide with bcg-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64" y="1200151"/>
            <a:ext cx="8022336" cy="33944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D09F2B-1E04-CB45-9FD7-C4DBC2F0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B6D830-FBBC-F247-9C58-595A00F382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" dirty="0"/>
              <a:t>Name of the author/presenter, ICOS ERIC or ICOS CF</a:t>
            </a:r>
            <a:endParaRPr lang="en-GB" dirty="0"/>
          </a:p>
        </p:txBody>
      </p:sp>
      <p:pic>
        <p:nvPicPr>
          <p:cNvPr id="9" name="Picture 10">
            <a:extLst>
              <a:ext uri="{FF2B5EF4-FFF2-40B4-BE49-F238E27FC236}">
                <a16:creationId xmlns:a16="http://schemas.microsoft.com/office/drawing/2014/main" id="{A81C56A5-8C96-1144-A594-EE6760B405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8" y="4704112"/>
            <a:ext cx="1055388" cy="322198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17ADB1BE-ED52-A040-99E0-CBFBCDC445C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04A141-052E-4F75-8B50-12DDC14EF6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12450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tSlide with bcg-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399569B-A3CB-7144-A94A-755998A128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6286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D09F2B-1E04-CB45-9FD7-C4DBC2F0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B6D830-FBBC-F247-9C58-595A00F382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" dirty="0"/>
              <a:t>Name of the author/presenter, ICOS ERIC or ICOS CF</a:t>
            </a:r>
            <a:endParaRPr lang="en-GB" dirty="0"/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A81C56A5-8C96-1144-A594-EE6760B405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8" y="4704112"/>
            <a:ext cx="1055388" cy="3221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3F8081-F39D-4EFA-99BA-DE28528D541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79418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ukautettu asettel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99CDEE-E6D1-D346-9D29-BEC55BA35A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460" y="2946997"/>
            <a:ext cx="2035081" cy="6212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1EDD57-B22D-3246-9405-187EA16D1326}"/>
              </a:ext>
            </a:extLst>
          </p:cNvPr>
          <p:cNvSpPr txBox="1"/>
          <p:nvPr userDrawn="1"/>
        </p:nvSpPr>
        <p:spPr>
          <a:xfrm>
            <a:off x="2687541" y="2053379"/>
            <a:ext cx="3768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+mj-lt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39314291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14403" y="1803405"/>
            <a:ext cx="7289800" cy="1815703"/>
          </a:xfrm>
        </p:spPr>
        <p:txBody>
          <a:bodyPr vert="horz">
            <a:normAutofit/>
          </a:bodyPr>
          <a:lstStyle>
            <a:lvl1pPr algn="ctr">
              <a:buNone/>
              <a:defRPr sz="3000" b="1">
                <a:latin typeface="Open Sans"/>
                <a:cs typeface="Open Sans"/>
              </a:defRPr>
            </a:lvl1pPr>
          </a:lstStyle>
          <a:p>
            <a:pPr lvl="0"/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Master</a:t>
            </a:r>
            <a:r>
              <a:rPr lang="fi-FI" dirty="0"/>
              <a:t>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styles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3901320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36922" indent="-136922">
              <a:tabLst/>
              <a:defRPr/>
            </a:lvl1pPr>
            <a:lvl2pPr marL="476250" indent="-133350">
              <a:buFont typeface="Arial" panose="020B0604020202020204" pitchFamily="34" charset="0"/>
              <a:buChar char="•"/>
              <a:tabLst/>
              <a:defRPr/>
            </a:lvl2pPr>
            <a:lvl3pPr marL="801291" indent="-115491">
              <a:buFont typeface="Arial" panose="020B0604020202020204" pitchFamily="34" charset="0"/>
              <a:buChar char="•"/>
              <a:tabLst/>
              <a:defRPr/>
            </a:lvl3pPr>
            <a:lvl4pPr marL="1177529" indent="-148829">
              <a:buFont typeface="Arial" panose="020B0604020202020204" pitchFamily="34" charset="0"/>
              <a:buChar char="•"/>
              <a:tabLst/>
              <a:defRPr/>
            </a:lvl4pPr>
            <a:lvl5pPr marL="1503760" indent="-132160">
              <a:buFont typeface="Arial" panose="020B0604020202020204" pitchFamily="34" charset="0"/>
              <a:buChar char="•"/>
              <a:tabLst/>
              <a:defRPr/>
            </a:lvl5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D88BEA-331B-DC4F-A67D-5A8A3687E7C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Footer Placeholder 19"/>
          <p:cNvSpPr txBox="1">
            <a:spLocks/>
          </p:cNvSpPr>
          <p:nvPr userDrawn="1"/>
        </p:nvSpPr>
        <p:spPr>
          <a:xfrm>
            <a:off x="1968501" y="4735517"/>
            <a:ext cx="5575300" cy="273844"/>
          </a:xfrm>
          <a:prstGeom prst="rect">
            <a:avLst/>
          </a:prstGeom>
        </p:spPr>
        <p:txBody>
          <a:bodyPr vert="horz" lIns="68580" tIns="35100" rIns="68580" bIns="34290" rtlCol="0" anchor="ctr"/>
          <a:lstStyle>
            <a:defPPr>
              <a:defRPr lang="fi-FI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50">
                <a:solidFill>
                  <a:schemeClr val="tx1">
                    <a:lumMod val="50000"/>
                    <a:lumOff val="50000"/>
                  </a:schemeClr>
                </a:solidFill>
              </a:rPr>
              <a:t>ICOS ERIC Carbon Portal, Lund, Sweden | </a:t>
            </a:r>
            <a:r>
              <a:rPr lang="en-US" sz="7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www.icos-cp.eu</a:t>
            </a:r>
            <a:endParaRPr lang="fi-FI" sz="7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ICOS ERIC Carbon Portal, Lund, Sweden |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www.icos-cp.eu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65112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44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22.png"/><Relationship Id="rId2" Type="http://schemas.openxmlformats.org/officeDocument/2006/relationships/slideLayout" Target="../slideLayouts/slideLayout59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2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119" y="200569"/>
            <a:ext cx="8141818" cy="4989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/>
              <a:t>Edit headline by clicking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119" y="771550"/>
            <a:ext cx="8141818" cy="3823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/>
              <a:t>Edit text </a:t>
            </a:r>
          </a:p>
          <a:p>
            <a:pPr lvl="1"/>
            <a:r>
              <a:rPr lang="en-GB" noProof="0" dirty="0" err="1"/>
              <a:t>toinen</a:t>
            </a:r>
            <a:r>
              <a:rPr lang="en-GB" noProof="0" dirty="0"/>
              <a:t> </a:t>
            </a:r>
            <a:r>
              <a:rPr lang="en-GB" noProof="0" dirty="0" err="1"/>
              <a:t>taso</a:t>
            </a:r>
            <a:endParaRPr lang="en-GB" noProof="0" dirty="0"/>
          </a:p>
          <a:p>
            <a:pPr lvl="1"/>
            <a:r>
              <a:rPr lang="en-GB" noProof="0" dirty="0" err="1"/>
              <a:t>kolmas</a:t>
            </a:r>
            <a:r>
              <a:rPr lang="en-GB" noProof="0" dirty="0"/>
              <a:t> </a:t>
            </a:r>
            <a:r>
              <a:rPr lang="en-GB" noProof="0" dirty="0" err="1"/>
              <a:t>taso</a:t>
            </a:r>
            <a:r>
              <a:rPr lang="en-GB" noProof="0" dirty="0"/>
              <a:t>
</a:t>
            </a:r>
            <a:r>
              <a:rPr lang="en-GB" noProof="0" dirty="0" err="1"/>
              <a:t>neljäs</a:t>
            </a:r>
            <a:r>
              <a:rPr lang="en-GB" noProof="0" dirty="0"/>
              <a:t> </a:t>
            </a:r>
            <a:r>
              <a:rPr lang="en-GB" noProof="0" dirty="0" err="1"/>
              <a:t>taso</a:t>
            </a:r>
            <a:r>
              <a:rPr lang="en-GB" noProof="0" dirty="0"/>
              <a:t>
</a:t>
            </a:r>
            <a:r>
              <a:rPr lang="en-GB" noProof="0" dirty="0" err="1"/>
              <a:t>viides</a:t>
            </a:r>
            <a:r>
              <a:rPr lang="en-GB" noProof="0" dirty="0"/>
              <a:t> </a:t>
            </a:r>
            <a:r>
              <a:rPr lang="en-GB" noProof="0" dirty="0" err="1"/>
              <a:t>taso</a:t>
            </a:r>
            <a:endParaRPr lang="en-GB" noProof="0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23" y="4704986"/>
            <a:ext cx="1055392" cy="32219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4729164"/>
            <a:ext cx="105539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3558E-18F5-834A-B30E-D3D2B7ED4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68557" y="4767263"/>
            <a:ext cx="424649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"/>
              <a:t>Name of the author/presenter, ICOS ERIC or ICOS CF</a:t>
            </a:r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F0954E-F3D9-41C8-A1CF-E1F32082F634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  <p:pic>
        <p:nvPicPr>
          <p:cNvPr id="8" name="Picture 4" descr="https://mirrors.creativecommons.org/presskit/buttons/88x31/png/by-sa.png">
            <a:extLst>
              <a:ext uri="{FF2B5EF4-FFF2-40B4-BE49-F238E27FC236}">
                <a16:creationId xmlns:a16="http://schemas.microsoft.com/office/drawing/2014/main" id="{07B57FE6-D272-4FAD-BA27-13BF3EBAD5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160" y="4729164"/>
            <a:ext cx="825698" cy="28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29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1" r:id="rId15"/>
    <p:sldLayoutId id="2147483682" r:id="rId16"/>
  </p:sldLayoutIdLst>
  <p:hf sldNum="0" hdr="0" ftr="0" dt="0"/>
  <p:txStyles>
    <p:titleStyle>
      <a:lvl1pPr algn="l" defTabSz="342900" rtl="0" eaLnBrk="1" latinLnBrk="0" hangingPunct="1">
        <a:lnSpc>
          <a:spcPts val="3000"/>
        </a:lnSpc>
        <a:spcBef>
          <a:spcPct val="0"/>
        </a:spcBef>
        <a:buNone/>
        <a:defRPr sz="2800" b="1" kern="1200">
          <a:solidFill>
            <a:schemeClr val="tx1">
              <a:lumMod val="75000"/>
              <a:lumOff val="25000"/>
            </a:schemeClr>
          </a:solidFill>
          <a:latin typeface="Open Sans"/>
          <a:ea typeface="+mj-ea"/>
          <a:cs typeface="Open Sans"/>
        </a:defRPr>
      </a:lvl1pPr>
    </p:titleStyle>
    <p:bodyStyle>
      <a:lvl1pPr marL="257175" indent="-21600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Droid Serif" charset="0"/>
          <a:ea typeface="Droid Serif" charset="0"/>
          <a:cs typeface="Droid Serif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Droid Serif" charset="0"/>
          <a:ea typeface="Droid Serif" charset="0"/>
          <a:cs typeface="Droid Serif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Droid Serif"/>
          <a:ea typeface="+mn-ea"/>
          <a:cs typeface="Droid Serif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350" kern="1200">
          <a:solidFill>
            <a:schemeClr val="tx1">
              <a:lumMod val="75000"/>
              <a:lumOff val="25000"/>
            </a:schemeClr>
          </a:solidFill>
          <a:latin typeface="Droid Serif"/>
          <a:ea typeface="+mn-ea"/>
          <a:cs typeface="Droid Serif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>
              <a:lumMod val="75000"/>
              <a:lumOff val="25000"/>
            </a:schemeClr>
          </a:solidFill>
          <a:latin typeface="Droid Serif"/>
          <a:ea typeface="+mn-ea"/>
          <a:cs typeface="Droid Serif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5485"/>
            <a:ext cx="8229600" cy="523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18410"/>
            <a:ext cx="8229600" cy="3762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37449" y="4767263"/>
            <a:ext cx="133089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5F31B2D-CF72-43D4-8E24-ADF71B877F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28" name="Picture 4" descr="https://mirrors.creativecommons.org/presskit/buttons/88x31/png/by-sa.pn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102" y="4754895"/>
            <a:ext cx="825698" cy="28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D21329-55F6-4F85-8FC9-CD6DB7588A4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698042"/>
            <a:ext cx="1055392" cy="322199"/>
          </a:xfrm>
          <a:prstGeom prst="rect">
            <a:avLst/>
          </a:prstGeom>
        </p:spPr>
      </p:pic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C9E75FDE-0BA4-4453-8800-729849C974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68557" y="4767263"/>
            <a:ext cx="424649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"/>
              <a:t>Name of the author/presenter, ICOS ERIC or ICOS CF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859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200" b="0" kern="1200">
          <a:solidFill>
            <a:schemeClr val="accent6">
              <a:lumMod val="50000"/>
            </a:schemeClr>
          </a:solidFill>
          <a:latin typeface="Droid Serif" panose="02020600060500020200" pitchFamily="18" charset="0"/>
          <a:ea typeface="Droid Serif" panose="02020600060500020200" pitchFamily="18" charset="0"/>
          <a:cs typeface="Droid Serif" panose="02020600060500020200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663"/>
            <a:ext cx="8229600" cy="7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18410"/>
            <a:ext cx="8229600" cy="3762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38330"/>
            <a:ext cx="2133600" cy="2027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2017-10-12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24866" y="4838330"/>
            <a:ext cx="2703976" cy="2027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5F31B2D-CF72-43D4-8E24-ADF71B877F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28" name="Picture 4" descr="https://mirrors.creativecommons.org/presskit/buttons/88x31/png/by-sa.pn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193" y="4771728"/>
            <a:ext cx="825698" cy="28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129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200" b="0" kern="1200">
          <a:solidFill>
            <a:schemeClr val="accent6">
              <a:lumMod val="50000"/>
            </a:schemeClr>
          </a:solidFill>
          <a:latin typeface="Droid Serif" panose="02020600060500020200" pitchFamily="18" charset="0"/>
          <a:ea typeface="Droid Serif" panose="02020600060500020200" pitchFamily="18" charset="0"/>
          <a:cs typeface="Droid Serif" panose="02020600060500020200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119" y="205979"/>
            <a:ext cx="8141818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/>
              <a:t>Edit headline by clicking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119" y="1200151"/>
            <a:ext cx="8141818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/>
              <a:t>Edit text </a:t>
            </a:r>
          </a:p>
          <a:p>
            <a:pPr lvl="1"/>
            <a:r>
              <a:rPr lang="en-GB" noProof="0" dirty="0" err="1"/>
              <a:t>toinen</a:t>
            </a:r>
            <a:r>
              <a:rPr lang="en-GB" noProof="0" dirty="0"/>
              <a:t> </a:t>
            </a:r>
            <a:r>
              <a:rPr lang="en-GB" noProof="0" dirty="0" err="1"/>
              <a:t>taso</a:t>
            </a:r>
            <a:endParaRPr lang="en-GB" noProof="0" dirty="0"/>
          </a:p>
          <a:p>
            <a:pPr lvl="1"/>
            <a:r>
              <a:rPr lang="en-GB" noProof="0" dirty="0" err="1"/>
              <a:t>kolmas</a:t>
            </a:r>
            <a:r>
              <a:rPr lang="en-GB" noProof="0" dirty="0"/>
              <a:t> </a:t>
            </a:r>
            <a:r>
              <a:rPr lang="en-GB" noProof="0" dirty="0" err="1"/>
              <a:t>taso</a:t>
            </a:r>
            <a:r>
              <a:rPr lang="en-GB" noProof="0" dirty="0"/>
              <a:t>
</a:t>
            </a:r>
            <a:r>
              <a:rPr lang="en-GB" noProof="0" dirty="0" err="1"/>
              <a:t>neljäs</a:t>
            </a:r>
            <a:r>
              <a:rPr lang="en-GB" noProof="0" dirty="0"/>
              <a:t> </a:t>
            </a:r>
            <a:r>
              <a:rPr lang="en-GB" noProof="0" dirty="0" err="1"/>
              <a:t>taso</a:t>
            </a:r>
            <a:r>
              <a:rPr lang="en-GB" noProof="0" dirty="0"/>
              <a:t>
</a:t>
            </a:r>
            <a:r>
              <a:rPr lang="en-GB" noProof="0" dirty="0" err="1"/>
              <a:t>viides</a:t>
            </a:r>
            <a:r>
              <a:rPr lang="en-GB" noProof="0" dirty="0"/>
              <a:t> </a:t>
            </a:r>
            <a:r>
              <a:rPr lang="en-GB" noProof="0" dirty="0" err="1"/>
              <a:t>taso</a:t>
            </a:r>
            <a:endParaRPr lang="en-GB" noProof="0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66" y="4704112"/>
            <a:ext cx="1055392" cy="32219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47291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3558E-18F5-834A-B30E-D3D2B7ED4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68557" y="4767263"/>
            <a:ext cx="424649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"/>
              <a:t>Name of the author/presenter, ICOS ERIC or ICOS CF</a:t>
            </a:r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F0954E-F3D9-41C8-A1CF-E1F32082F634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01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</p:sldLayoutIdLst>
  <p:hf sldNum="0" hdr="0" ftr="0" dt="0"/>
  <p:txStyles>
    <p:titleStyle>
      <a:lvl1pPr algn="l" defTabSz="342900" rtl="0" eaLnBrk="1" latinLnBrk="0" hangingPunct="1">
        <a:lnSpc>
          <a:spcPts val="3000"/>
        </a:lnSpc>
        <a:spcBef>
          <a:spcPct val="0"/>
        </a:spcBef>
        <a:buNone/>
        <a:defRPr sz="3200" b="1" kern="1200">
          <a:solidFill>
            <a:schemeClr val="tx1">
              <a:lumMod val="75000"/>
              <a:lumOff val="25000"/>
            </a:schemeClr>
          </a:solidFill>
          <a:latin typeface="Open Sans"/>
          <a:ea typeface="+mj-ea"/>
          <a:cs typeface="Open Sans"/>
        </a:defRPr>
      </a:lvl1pPr>
    </p:titleStyle>
    <p:bodyStyle>
      <a:lvl1pPr marL="257175" indent="-21600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Droid Serif" charset="0"/>
          <a:ea typeface="Droid Serif" charset="0"/>
          <a:cs typeface="Droid Serif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Droid Serif" charset="0"/>
          <a:ea typeface="Droid Serif" charset="0"/>
          <a:cs typeface="Droid Serif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Droid Serif"/>
          <a:ea typeface="+mn-ea"/>
          <a:cs typeface="Droid Serif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350" kern="1200">
          <a:solidFill>
            <a:schemeClr val="tx1">
              <a:lumMod val="75000"/>
              <a:lumOff val="25000"/>
            </a:schemeClr>
          </a:solidFill>
          <a:latin typeface="Droid Serif"/>
          <a:ea typeface="+mn-ea"/>
          <a:cs typeface="Droid Serif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>
              <a:lumMod val="75000"/>
              <a:lumOff val="25000"/>
            </a:schemeClr>
          </a:solidFill>
          <a:latin typeface="Droid Serif"/>
          <a:ea typeface="+mn-ea"/>
          <a:cs typeface="Droid Serif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490119" y="205979"/>
            <a:ext cx="8141818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GB"/>
              <a:t>Edit headline by clicking</a:t>
            </a:r>
            <a:endParaRPr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0119" y="1200151"/>
            <a:ext cx="8141818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endParaRPr lang="en-GB"/>
          </a:p>
        </p:txBody>
      </p:sp>
      <p:pic>
        <p:nvPicPr>
          <p:cNvPr id="6" name="Picture 18"/>
          <p:cNvPicPr>
            <a:picLocks noChangeAspect="1"/>
          </p:cNvPicPr>
          <p:nvPr userDrawn="1"/>
        </p:nvPicPr>
        <p:blipFill>
          <a:blip r:embed="rId18"/>
          <a:stretch/>
        </p:blipFill>
        <p:spPr bwMode="auto">
          <a:xfrm>
            <a:off x="590766" y="4704112"/>
            <a:ext cx="1055392" cy="32219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47291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1pPr>
          </a:lstStyle>
          <a:p>
            <a:pPr>
              <a:defRPr/>
            </a:pPr>
            <a:fld id="{44D88BEA-331B-DC4F-A67D-5A8A3687E7CA}" type="slidenum">
              <a:rPr lang="fi-FI"/>
              <a:t>‹#›</a:t>
            </a:fld>
            <a:endParaRPr lang="fi-FI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 bwMode="auto">
          <a:xfrm>
            <a:off x="1868556" y="4767263"/>
            <a:ext cx="424649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"/>
              <a:t>Name of the author/presenter, ICOS ERIC or ICOS CF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39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</p:sldLayoutIdLst>
  <p:hf sldNum="0" hdr="0" ftr="0" dt="0"/>
  <p:txStyles>
    <p:titleStyle>
      <a:lvl1pPr algn="l" defTabSz="342900">
        <a:lnSpc>
          <a:spcPts val="3000"/>
        </a:lnSpc>
        <a:spcBef>
          <a:spcPts val="0"/>
        </a:spcBef>
        <a:buNone/>
        <a:defRPr sz="3200" b="1">
          <a:solidFill>
            <a:schemeClr val="tx1">
              <a:lumMod val="75000"/>
              <a:lumOff val="25000"/>
            </a:schemeClr>
          </a:solidFill>
          <a:latin typeface="Open Sans"/>
          <a:ea typeface="+mj-ea"/>
          <a:cs typeface="Open Sans"/>
        </a:defRPr>
      </a:lvl1pPr>
    </p:titleStyle>
    <p:bodyStyle>
      <a:lvl1pPr marL="257175" indent="-216000" algn="l" defTabSz="342900">
        <a:spcBef>
          <a:spcPts val="650"/>
        </a:spcBef>
        <a:buFont typeface="Arial"/>
        <a:buChar char="•"/>
        <a:defRPr sz="1700" spc="-20">
          <a:solidFill>
            <a:schemeClr val="tx1">
              <a:lumMod val="75000"/>
              <a:lumOff val="25000"/>
            </a:schemeClr>
          </a:solidFill>
          <a:latin typeface="Open Sans"/>
          <a:ea typeface="Open Sans"/>
          <a:cs typeface="Open Sans"/>
        </a:defRPr>
      </a:lvl1pPr>
      <a:lvl2pPr marL="557213" indent="-214313" algn="l" defTabSz="342900">
        <a:spcBef>
          <a:spcPts val="650"/>
        </a:spcBef>
        <a:buFont typeface="Arial"/>
        <a:buChar char="•"/>
        <a:defRPr sz="1350">
          <a:solidFill>
            <a:schemeClr val="tx1">
              <a:lumMod val="75000"/>
              <a:lumOff val="25000"/>
            </a:schemeClr>
          </a:solidFill>
          <a:latin typeface="Open Sans"/>
          <a:ea typeface="Open Sans"/>
          <a:cs typeface="Open Sans"/>
        </a:defRPr>
      </a:lvl2pPr>
      <a:lvl3pPr marL="857250" indent="-171450" algn="l" defTabSz="342900">
        <a:spcBef>
          <a:spcPts val="0"/>
        </a:spcBef>
        <a:buFont typeface="Arial"/>
        <a:buChar char="•"/>
        <a:defRPr sz="1350">
          <a:solidFill>
            <a:schemeClr val="tx1">
              <a:lumMod val="75000"/>
              <a:lumOff val="25000"/>
            </a:schemeClr>
          </a:solidFill>
          <a:latin typeface="Open Sans"/>
          <a:ea typeface="Open Sans"/>
          <a:cs typeface="Open Sans"/>
        </a:defRPr>
      </a:lvl3pPr>
      <a:lvl4pPr marL="1200150" indent="-171450" algn="l" defTabSz="342900">
        <a:spcBef>
          <a:spcPts val="0"/>
        </a:spcBef>
        <a:buFont typeface="Arial"/>
        <a:buChar char="–"/>
        <a:defRPr sz="1350">
          <a:solidFill>
            <a:schemeClr val="tx1">
              <a:lumMod val="75000"/>
              <a:lumOff val="25000"/>
            </a:schemeClr>
          </a:solidFill>
          <a:latin typeface="Open Sans"/>
          <a:ea typeface="Open Sans"/>
          <a:cs typeface="Open Sans"/>
        </a:defRPr>
      </a:lvl4pPr>
      <a:lvl5pPr marL="1543050" indent="-171450" algn="l" defTabSz="342900">
        <a:spcBef>
          <a:spcPts val="0"/>
        </a:spcBef>
        <a:buFont typeface="Arial"/>
        <a:buChar char="»"/>
        <a:defRPr sz="1350">
          <a:solidFill>
            <a:schemeClr val="tx1">
              <a:lumMod val="75000"/>
              <a:lumOff val="25000"/>
            </a:schemeClr>
          </a:solidFill>
          <a:latin typeface="Open Sans"/>
          <a:ea typeface="Open Sans"/>
          <a:cs typeface="Open Sans"/>
        </a:defRPr>
      </a:lvl5pPr>
      <a:lvl6pPr marL="1885950" indent="-171450" algn="l" defTabSz="342900">
        <a:spcBef>
          <a:spcPts val="0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>
        <a:spcBef>
          <a:spcPts val="0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>
        <a:spcBef>
          <a:spcPts val="0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>
        <a:spcBef>
          <a:spcPts val="0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3429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119" y="205979"/>
            <a:ext cx="8141818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/>
              <a:t>Edit headline by clicking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119" y="1200151"/>
            <a:ext cx="8141818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/>
              <a:t>Edit text </a:t>
            </a:r>
          </a:p>
          <a:p>
            <a:pPr lvl="1"/>
            <a:r>
              <a:rPr lang="en-GB" noProof="0" dirty="0" err="1"/>
              <a:t>toinen</a:t>
            </a:r>
            <a:r>
              <a:rPr lang="en-GB" noProof="0" dirty="0"/>
              <a:t> </a:t>
            </a:r>
            <a:r>
              <a:rPr lang="en-GB" noProof="0" dirty="0" err="1"/>
              <a:t>taso</a:t>
            </a:r>
            <a:endParaRPr lang="en-GB" noProof="0" dirty="0"/>
          </a:p>
          <a:p>
            <a:pPr lvl="1"/>
            <a:r>
              <a:rPr lang="en-GB" noProof="0" dirty="0" err="1"/>
              <a:t>kolmas</a:t>
            </a:r>
            <a:r>
              <a:rPr lang="en-GB" noProof="0" dirty="0"/>
              <a:t> </a:t>
            </a:r>
            <a:r>
              <a:rPr lang="en-GB" noProof="0" dirty="0" err="1"/>
              <a:t>taso</a:t>
            </a:r>
            <a:r>
              <a:rPr lang="en-GB" noProof="0" dirty="0"/>
              <a:t>
</a:t>
            </a:r>
            <a:r>
              <a:rPr lang="en-GB" noProof="0" dirty="0" err="1"/>
              <a:t>neljäs</a:t>
            </a:r>
            <a:r>
              <a:rPr lang="en-GB" noProof="0" dirty="0"/>
              <a:t> </a:t>
            </a:r>
            <a:r>
              <a:rPr lang="en-GB" noProof="0" dirty="0" err="1"/>
              <a:t>taso</a:t>
            </a:r>
            <a:r>
              <a:rPr lang="en-GB" noProof="0" dirty="0"/>
              <a:t>
</a:t>
            </a:r>
            <a:r>
              <a:rPr lang="en-GB" noProof="0" dirty="0" err="1"/>
              <a:t>viides</a:t>
            </a:r>
            <a:r>
              <a:rPr lang="en-GB" noProof="0" dirty="0"/>
              <a:t> </a:t>
            </a:r>
            <a:r>
              <a:rPr lang="en-GB" noProof="0" dirty="0" err="1"/>
              <a:t>taso</a:t>
            </a:r>
            <a:endParaRPr lang="en-GB" noProof="0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66" y="4704112"/>
            <a:ext cx="1055392" cy="32219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47291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44D88BEA-331B-DC4F-A67D-5A8A3687E7C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3558E-18F5-834A-B30E-D3D2B7ED4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68557" y="4767263"/>
            <a:ext cx="424649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"/>
              <a:t>Name of the author/presenter, ICOS ERIC or ICOS CF</a:t>
            </a:r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F0954E-F3D9-41C8-A1CF-E1F32082F634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575" y="0"/>
            <a:ext cx="35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127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</p:sldLayoutIdLst>
  <p:hf sldNum="0" hdr="0" ftr="0" dt="0"/>
  <p:txStyles>
    <p:titleStyle>
      <a:lvl1pPr algn="l" defTabSz="342900" rtl="0" eaLnBrk="1" latinLnBrk="0" hangingPunct="1">
        <a:lnSpc>
          <a:spcPts val="3000"/>
        </a:lnSpc>
        <a:spcBef>
          <a:spcPct val="0"/>
        </a:spcBef>
        <a:buNone/>
        <a:defRPr sz="3200" b="1" kern="1200">
          <a:solidFill>
            <a:schemeClr val="tx1">
              <a:lumMod val="75000"/>
              <a:lumOff val="25000"/>
            </a:schemeClr>
          </a:solidFill>
          <a:latin typeface="Open Sans"/>
          <a:ea typeface="+mj-ea"/>
          <a:cs typeface="Open Sans"/>
        </a:defRPr>
      </a:lvl1pPr>
    </p:titleStyle>
    <p:bodyStyle>
      <a:lvl1pPr marL="257175" indent="-21600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Droid Serif" charset="0"/>
          <a:ea typeface="Droid Serif" charset="0"/>
          <a:cs typeface="Droid Serif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Droid Serif" charset="0"/>
          <a:ea typeface="Droid Serif" charset="0"/>
          <a:cs typeface="Droid Serif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Droid Serif"/>
          <a:ea typeface="+mn-ea"/>
          <a:cs typeface="Droid Serif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350" kern="1200">
          <a:solidFill>
            <a:schemeClr val="tx1">
              <a:lumMod val="75000"/>
              <a:lumOff val="25000"/>
            </a:schemeClr>
          </a:solidFill>
          <a:latin typeface="Droid Serif"/>
          <a:ea typeface="+mn-ea"/>
          <a:cs typeface="Droid Serif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>
              <a:lumMod val="75000"/>
              <a:lumOff val="25000"/>
            </a:schemeClr>
          </a:solidFill>
          <a:latin typeface="Droid Serif"/>
          <a:ea typeface="+mn-ea"/>
          <a:cs typeface="Droid Serif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s://orcid.org/0000-0002-4154-2610" TargetMode="External"/><Relationship Id="rId7" Type="http://schemas.openxmlformats.org/officeDocument/2006/relationships/hyperlink" Target="https://orcid.org/0000-0002-1422-0958" TargetMode="External"/><Relationship Id="rId2" Type="http://schemas.openxmlformats.org/officeDocument/2006/relationships/hyperlink" Target="https://orcid.org/0000-0002-8158-8787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rcid.org/0000-0002-1982-3889" TargetMode="External"/><Relationship Id="rId5" Type="http://schemas.openxmlformats.org/officeDocument/2006/relationships/hyperlink" Target="https://orcid.org/0000-0002-8985-7742" TargetMode="External"/><Relationship Id="rId4" Type="http://schemas.openxmlformats.org/officeDocument/2006/relationships/hyperlink" Target="https://orcid.org/0000-0002-4742-958X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creativecommons.org/licenses/by/4.0/legalcode" TargetMode="External"/><Relationship Id="rId4" Type="http://schemas.openxmlformats.org/officeDocument/2006/relationships/hyperlink" Target="https://doi.org/10.5194/essd-11-1783-2019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data.icos-cp.eu/portal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://www.visualdataweb.de/webvowl/#iri=http://meta.icos-cp.eu/ontologies/cpmeta/" TargetMode="Externa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fieldsites.se/portal/" TargetMode="External"/><Relationship Id="rId2" Type="http://schemas.openxmlformats.org/officeDocument/2006/relationships/hyperlink" Target="https://data.icos-cp.eu/portal/" TargetMode="Externa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2.jpe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data.icos-cp.eu/dygraph-light/?objId=8YwZj8CQEj87IuI9P6QkZiKX&amp;x=TIMESTAMP&amp;y=TA_F&amp;type=line&amp;linking=overlap&amp;y2=NEE_VUT_REF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hyperlink" Target="https://stilt.icos-cp.eu/worker/" TargetMode="External"/><Relationship Id="rId5" Type="http://schemas.openxmlformats.org/officeDocument/2006/relationships/hyperlink" Target="https://stilt.icos-cp.eu/viewer/" TargetMode="Externa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xploredata.icos-cp.eu/" TargetMode="External"/><Relationship Id="rId2" Type="http://schemas.openxmlformats.org/officeDocument/2006/relationships/hyperlink" Target="https://jupyter.icos-cp.eu/" TargetMode="External"/><Relationship Id="rId1" Type="http://schemas.openxmlformats.org/officeDocument/2006/relationships/slideLayout" Target="../slideLayouts/slideLayout8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icos-carbon-portal.github.io/pylib/" TargetMode="External"/><Relationship Id="rId2" Type="http://schemas.openxmlformats.org/officeDocument/2006/relationships/hyperlink" Target="https://github.com/ICOS-Carbon-Portal/pylib" TargetMode="External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retrustseal.org/" TargetMode="External"/><Relationship Id="rId3" Type="http://schemas.openxmlformats.org/officeDocument/2006/relationships/hyperlink" Target="https://www.coretrustseal.org/" TargetMode="External"/><Relationship Id="rId7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7.xml"/><Relationship Id="rId6" Type="http://schemas.openxmlformats.org/officeDocument/2006/relationships/hyperlink" Target="https://meetingorganizer.copernicus.org/EGU21/EGU21-8052.html" TargetMode="External"/><Relationship Id="rId5" Type="http://schemas.openxmlformats.org/officeDocument/2006/relationships/image" Target="../media/image66.png"/><Relationship Id="rId10" Type="http://schemas.openxmlformats.org/officeDocument/2006/relationships/image" Target="../media/image69.png"/><Relationship Id="rId4" Type="http://schemas.openxmlformats.org/officeDocument/2006/relationships/hyperlink" Target="https://www.atmo-access.eu/" TargetMode="External"/><Relationship Id="rId9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cpauth.icos-cp.eu/login/" TargetMode="External"/><Relationship Id="rId13" Type="http://schemas.openxmlformats.org/officeDocument/2006/relationships/hyperlink" Target="https://fileshare.icos-cp.eu/" TargetMode="External"/><Relationship Id="rId3" Type="http://schemas.openxmlformats.org/officeDocument/2006/relationships/hyperlink" Target="https://www.icos-cp.eu/data-products" TargetMode="External"/><Relationship Id="rId7" Type="http://schemas.openxmlformats.org/officeDocument/2006/relationships/hyperlink" Target="https://data.icos-cp.eu/stats/" TargetMode="External"/><Relationship Id="rId12" Type="http://schemas.openxmlformats.org/officeDocument/2006/relationships/hyperlink" Target="https://meta.icos-cp.eu/sparqlclient/" TargetMode="External"/><Relationship Id="rId2" Type="http://schemas.openxmlformats.org/officeDocument/2006/relationships/hyperlink" Target="https://data.icos-cp.eu/portal/" TargetMode="External"/><Relationship Id="rId1" Type="http://schemas.openxmlformats.org/officeDocument/2006/relationships/slideLayout" Target="../slideLayouts/slideLayout42.xml"/><Relationship Id="rId6" Type="http://schemas.openxmlformats.org/officeDocument/2006/relationships/hyperlink" Target="https://github.com/ICOS-Carbon-Portal" TargetMode="External"/><Relationship Id="rId11" Type="http://schemas.openxmlformats.org/officeDocument/2006/relationships/hyperlink" Target="https://doi.icos-cp.eu/" TargetMode="External"/><Relationship Id="rId5" Type="http://schemas.openxmlformats.org/officeDocument/2006/relationships/hyperlink" Target="https://stilt.icos-cp.eu/worker/" TargetMode="External"/><Relationship Id="rId10" Type="http://schemas.openxmlformats.org/officeDocument/2006/relationships/hyperlink" Target="https://meta.icos-cp.eu/uploadgui/" TargetMode="External"/><Relationship Id="rId4" Type="http://schemas.openxmlformats.org/officeDocument/2006/relationships/hyperlink" Target="https://stilt.icos-cp.eu/viewer/" TargetMode="External"/><Relationship Id="rId9" Type="http://schemas.openxmlformats.org/officeDocument/2006/relationships/hyperlink" Target="https://jupyter.icos-cp.eu/" TargetMode="External"/><Relationship Id="rId14" Type="http://schemas.openxmlformats.org/officeDocument/2006/relationships/hyperlink" Target="https://exploredata.icos-cp.eu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8EF9789-AEBC-4D99-A312-06058D6E83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223" y="2427734"/>
            <a:ext cx="9144000" cy="1102519"/>
          </a:xfrm>
        </p:spPr>
        <p:txBody>
          <a:bodyPr>
            <a:normAutofit fontScale="90000"/>
          </a:bodyPr>
          <a:lstStyle/>
          <a:p>
            <a:r>
              <a:rPr lang="en-GB" dirty="0"/>
              <a:t>ICOS Carbon Portal </a:t>
            </a:r>
            <a:br>
              <a:rPr lang="en-GB" dirty="0"/>
            </a:br>
            <a:r>
              <a:rPr lang="en-GB" sz="3100" cap="none" dirty="0"/>
              <a:t>as example of a FAIR community data repository supporting scientific workflows</a:t>
            </a:r>
            <a:endParaRPr lang="en-US" dirty="0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E3E81E0F-1C45-4213-8883-29B508139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4242014"/>
            <a:ext cx="9144000" cy="1131674"/>
          </a:xfrm>
        </p:spPr>
        <p:txBody>
          <a:bodyPr/>
          <a:lstStyle/>
          <a:p>
            <a:r>
              <a:rPr lang="en-GB" b="1" i="0" dirty="0">
                <a:effectLst/>
                <a:latin typeface="Open Sans" panose="020B0606030504020204" pitchFamily="34" charset="0"/>
                <a:hlinkClick r:id="rId2"/>
              </a:rPr>
              <a:t>Alex Vermeulen</a:t>
            </a:r>
            <a:r>
              <a:rPr lang="en-GB" b="1" i="0" dirty="0">
                <a:effectLst/>
                <a:latin typeface="Open Sans" panose="020B0606030504020204" pitchFamily="34" charset="0"/>
              </a:rPr>
              <a:t>  </a:t>
            </a:r>
            <a:r>
              <a:rPr lang="en-GB" b="0" i="0" dirty="0"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>
                <a:effectLst/>
                <a:latin typeface="Open Sans" panose="020B0606030504020204" pitchFamily="34" charset="0"/>
                <a:hlinkClick r:id="rId3"/>
              </a:rPr>
              <a:t>Margareta Hellström</a:t>
            </a:r>
            <a:r>
              <a:rPr lang="en-GB" b="0" i="0" dirty="0">
                <a:effectLst/>
                <a:latin typeface="Open Sans" panose="020B0606030504020204" pitchFamily="34" charset="0"/>
              </a:rPr>
              <a:t>  , </a:t>
            </a:r>
            <a:r>
              <a:rPr lang="en-GB" b="0" i="0" dirty="0">
                <a:effectLst/>
                <a:latin typeface="Open Sans" panose="020B0606030504020204" pitchFamily="34" charset="0"/>
                <a:hlinkClick r:id="rId4"/>
              </a:rPr>
              <a:t>Oleg Mirzov</a:t>
            </a:r>
            <a:r>
              <a:rPr lang="en-GB" b="0" i="0" dirty="0">
                <a:effectLst/>
                <a:latin typeface="Open Sans" panose="020B0606030504020204" pitchFamily="34" charset="0"/>
              </a:rPr>
              <a:t>  , </a:t>
            </a:r>
            <a:r>
              <a:rPr lang="en-GB" b="0" i="0" dirty="0">
                <a:effectLst/>
                <a:latin typeface="Open Sans" panose="020B0606030504020204" pitchFamily="34" charset="0"/>
                <a:hlinkClick r:id="rId5"/>
              </a:rPr>
              <a:t>Ute Karstens</a:t>
            </a:r>
            <a:r>
              <a:rPr lang="en-GB" b="0" i="0" dirty="0">
                <a:effectLst/>
                <a:latin typeface="Open Sans" panose="020B0606030504020204" pitchFamily="34" charset="0"/>
              </a:rPr>
              <a:t>  , </a:t>
            </a:r>
          </a:p>
          <a:p>
            <a:r>
              <a:rPr lang="en-GB" b="0" i="0" dirty="0">
                <a:effectLst/>
                <a:latin typeface="Open Sans" panose="020B0606030504020204" pitchFamily="34" charset="0"/>
                <a:hlinkClick r:id="rId6"/>
              </a:rPr>
              <a:t>Claudio D'Onofrio</a:t>
            </a:r>
            <a:r>
              <a:rPr lang="en-GB" b="0" i="0" dirty="0">
                <a:effectLst/>
                <a:latin typeface="Open Sans" panose="020B0606030504020204" pitchFamily="34" charset="0"/>
              </a:rPr>
              <a:t>   , and </a:t>
            </a:r>
            <a:r>
              <a:rPr lang="en-GB" b="0" i="0" dirty="0">
                <a:effectLst/>
                <a:latin typeface="Open Sans" panose="020B0606030504020204" pitchFamily="34" charset="0"/>
                <a:hlinkClick r:id="rId7"/>
              </a:rPr>
              <a:t>Harry Lankreijer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2BBAAF-B80D-45FE-999E-0E27046DBB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4203" y="4204929"/>
            <a:ext cx="216024" cy="1739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E859D1-60B0-4C04-A508-0C28B4CB4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9482" y="4214264"/>
            <a:ext cx="216024" cy="1739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CC4A89-5A17-43C0-B50D-DA27F8A6A9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44879" y="4235121"/>
            <a:ext cx="216024" cy="1739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B5F352-D405-46F2-AB20-0D18E5D023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44408" y="4223545"/>
            <a:ext cx="216024" cy="1739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DDA2EE-2FBD-4546-8AAB-ADB5525526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7984" y="4570065"/>
            <a:ext cx="216024" cy="1739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A8FD26-FE6D-4130-93B5-197EE35C11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6256" y="4556732"/>
            <a:ext cx="216024" cy="17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355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1684216-7E0A-49BB-A488-AE1F6E7A2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C846BC-2EC7-46EE-9E70-2FD0B6608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Climate and the carbon cycle</a:t>
            </a:r>
            <a:endParaRPr lang="en-NL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7765E12-214B-489A-9ACD-61F2C3B86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" y="746839"/>
            <a:ext cx="4402388" cy="384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E53DD3-D883-4E2B-8032-B1BB01E613B5}"/>
              </a:ext>
            </a:extLst>
          </p:cNvPr>
          <p:cNvSpPr txBox="1"/>
          <p:nvPr/>
        </p:nvSpPr>
        <p:spPr>
          <a:xfrm>
            <a:off x="2434549" y="4303392"/>
            <a:ext cx="15199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Credit: IPCC, 2018 </a:t>
            </a:r>
            <a:endParaRPr lang="en-NL" sz="1200" dirty="0"/>
          </a:p>
        </p:txBody>
      </p:sp>
      <p:pic>
        <p:nvPicPr>
          <p:cNvPr id="8" name="Picture 2" descr="Major anthropogenic carbon sources (positive) and natural carbon sinks (negative) from 1850 to 2017">
            <a:extLst>
              <a:ext uri="{FF2B5EF4-FFF2-40B4-BE49-F238E27FC236}">
                <a16:creationId xmlns:a16="http://schemas.microsoft.com/office/drawing/2014/main" id="{2C65BD43-48F0-42DE-829E-90CD91A3C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73" y="731170"/>
            <a:ext cx="3737739" cy="390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4EF09D-8A62-4A81-B62F-6AEAF720A3B5}"/>
              </a:ext>
            </a:extLst>
          </p:cNvPr>
          <p:cNvSpPr txBox="1"/>
          <p:nvPr/>
        </p:nvSpPr>
        <p:spPr>
          <a:xfrm>
            <a:off x="4913185" y="4442273"/>
            <a:ext cx="43924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b="0" i="0" dirty="0">
                <a:solidFill>
                  <a:srgbClr val="1A1A1A"/>
                </a:solidFill>
                <a:effectLst/>
                <a:latin typeface="proxima-nova-alt-condensed"/>
              </a:rPr>
              <a:t>Credit: Friedlingstein et al., 2019, </a:t>
            </a:r>
            <a:r>
              <a:rPr lang="da-DK" sz="800" b="0" i="0" u="none" strike="noStrike" dirty="0">
                <a:solidFill>
                  <a:srgbClr val="D67B0F"/>
                </a:solidFill>
                <a:effectLst/>
                <a:latin typeface="proxima-nova-alt-condensed"/>
                <a:hlinkClick r:id="rId4"/>
              </a:rPr>
              <a:t>https://doi.org/10.5194/essd-11-1783-2019</a:t>
            </a:r>
            <a:r>
              <a:rPr lang="da-DK" sz="800" b="0" i="0" dirty="0">
                <a:solidFill>
                  <a:srgbClr val="1A1A1A"/>
                </a:solidFill>
                <a:effectLst/>
                <a:latin typeface="proxima-nova-alt-condensed"/>
              </a:rPr>
              <a:t>, </a:t>
            </a:r>
            <a:r>
              <a:rPr lang="da-DK" sz="800" b="0" i="0" u="none" strike="noStrike" dirty="0">
                <a:solidFill>
                  <a:srgbClr val="D67B0F"/>
                </a:solidFill>
                <a:effectLst/>
                <a:latin typeface="proxima-nova-alt-condensed"/>
                <a:hlinkClick r:id="rId5"/>
              </a:rPr>
              <a:t>CC BY 4.0</a:t>
            </a:r>
            <a:endParaRPr lang="en-NL" sz="800" dirty="0"/>
          </a:p>
        </p:txBody>
      </p:sp>
    </p:spTree>
    <p:extLst>
      <p:ext uri="{BB962C8B-B14F-4D97-AF65-F5344CB8AC3E}">
        <p14:creationId xmlns:p14="http://schemas.microsoft.com/office/powerpoint/2010/main" val="408108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8D27D2-D2E6-414C-B481-1E93C0D39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506EB2-51B6-4418-9234-DFC78909C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Feedbacks &amp; timescales </a:t>
            </a:r>
            <a:endParaRPr lang="en-NL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DCDF99F1-8125-4624-B04F-3031C0E56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740639"/>
            <a:ext cx="4503699" cy="337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A9E7979-6A6B-4BBE-B028-7C76ED0EB3DF}"/>
              </a:ext>
            </a:extLst>
          </p:cNvPr>
          <p:cNvSpPr txBox="1"/>
          <p:nvPr/>
        </p:nvSpPr>
        <p:spPr>
          <a:xfrm>
            <a:off x="4599539" y="4118413"/>
            <a:ext cx="4620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Credit: http://www.onlyzerocarbon.org/arctic_feedback.html</a:t>
            </a:r>
            <a:endParaRPr lang="en-NL" sz="1200" dirty="0"/>
          </a:p>
        </p:txBody>
      </p:sp>
      <p:pic>
        <p:nvPicPr>
          <p:cNvPr id="9" name="Picture 4" descr="Cause and effect relationships for negative and positive carbon–climate feedbacks.">
            <a:extLst>
              <a:ext uri="{FF2B5EF4-FFF2-40B4-BE49-F238E27FC236}">
                <a16:creationId xmlns:a16="http://schemas.microsoft.com/office/drawing/2014/main" id="{6630C332-59FE-471A-AD2E-F64B68908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1" y="749769"/>
            <a:ext cx="4503699" cy="309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49E14C2-0186-4655-BF9B-19AAACD13327}"/>
              </a:ext>
            </a:extLst>
          </p:cNvPr>
          <p:cNvSpPr txBox="1"/>
          <p:nvPr/>
        </p:nvSpPr>
        <p:spPr>
          <a:xfrm>
            <a:off x="0" y="3896927"/>
            <a:ext cx="26933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Credit: Kaushik, </a:t>
            </a:r>
            <a:r>
              <a:rPr lang="en-GB" sz="1200" dirty="0" err="1"/>
              <a:t>Hingle</a:t>
            </a:r>
            <a:r>
              <a:rPr lang="en-GB" sz="1200" dirty="0"/>
              <a:t> et al, 2020 </a:t>
            </a:r>
            <a:endParaRPr lang="en-NL" sz="1200" dirty="0"/>
          </a:p>
        </p:txBody>
      </p:sp>
    </p:spTree>
    <p:extLst>
      <p:ext uri="{BB962C8B-B14F-4D97-AF65-F5344CB8AC3E}">
        <p14:creationId xmlns:p14="http://schemas.microsoft.com/office/powerpoint/2010/main" val="1640210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153" y="4007"/>
            <a:ext cx="8229600" cy="335495"/>
          </a:xfrm>
        </p:spPr>
        <p:txBody>
          <a:bodyPr>
            <a:noAutofit/>
          </a:bodyPr>
          <a:lstStyle/>
          <a:p>
            <a:r>
              <a:rPr lang="en-GB" sz="2000" dirty="0"/>
              <a:t>ICOS – all about reliable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F31B2D-CF72-43D4-8E24-ADF71B877F92}" type="slidenum">
              <a: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pen Sans"/>
                <a:cs typeface="Open Sans"/>
              </a:rPr>
              <a:pPr marL="0" marR="0" lvl="0" indent="0" algn="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Open Sans"/>
              <a:cs typeface="Open Sans"/>
            </a:endParaRPr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443783" y="339502"/>
            <a:ext cx="4776289" cy="44644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ICOS = Integrated Carbon Observation System </a:t>
            </a:r>
          </a:p>
          <a:p>
            <a:pPr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Landmark ESFRI European research Infrastructure</a:t>
            </a:r>
          </a:p>
          <a:p>
            <a:pPr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Informs: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Scientists (IPCC, UNFCCC)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Policy makers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General public</a:t>
            </a:r>
          </a:p>
          <a:p>
            <a:pPr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Generate long-term high quality standardized observation data of greenhouse gas concentrations and exchange fluxes</a:t>
            </a:r>
          </a:p>
          <a:p>
            <a:pPr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Transparent – open data (CC4BY)</a:t>
            </a:r>
          </a:p>
          <a:p>
            <a:pPr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 raw to elaborated data products</a:t>
            </a:r>
          </a:p>
          <a:p>
            <a:pPr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Clear data lifecycle</a:t>
            </a:r>
          </a:p>
          <a:p>
            <a:pPr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Catalyser of biogeochemical science</a:t>
            </a:r>
          </a:p>
          <a:p>
            <a:pPr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Improve knowledge and inform on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Anthropogenic and natural fluxes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Detect climate feedbacks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Emission trends </a:t>
            </a:r>
          </a:p>
          <a:p>
            <a:pPr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Timely (NRT) factual information, beyond debate!</a:t>
            </a:r>
          </a:p>
          <a:p>
            <a:pPr>
              <a:defRPr/>
            </a:pPr>
            <a:r>
              <a:rPr lang="en-GB" sz="1200" dirty="0">
                <a:solidFill>
                  <a:srgbClr val="000000"/>
                </a:solidFill>
              </a:rPr>
              <a:t>3 domains: Atmosphere, Ecosystem and Ocean</a:t>
            </a:r>
          </a:p>
          <a:p>
            <a:pPr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&gt;100 institutes, thousands of scientists</a:t>
            </a:r>
          </a:p>
          <a:p>
            <a:pPr>
              <a:defRPr/>
            </a:pPr>
            <a:r>
              <a:rPr lang="en-GB" sz="1200" dirty="0">
                <a:solidFill>
                  <a:srgbClr val="000000"/>
                </a:solidFill>
              </a:rPr>
              <a:t>Globally connected to WMO GAW, SOCAT, </a:t>
            </a:r>
            <a:r>
              <a:rPr lang="en-GB" sz="1200" dirty="0" err="1">
                <a:solidFill>
                  <a:srgbClr val="000000"/>
                </a:solidFill>
              </a:rPr>
              <a:t>Fluxnet</a:t>
            </a:r>
            <a:r>
              <a:rPr lang="en-GB" sz="1200" dirty="0">
                <a:solidFill>
                  <a:srgbClr val="000000"/>
                </a:solidFill>
              </a:rPr>
              <a:t>, COPERNICUS, GEO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D04FA1E-E85F-47EB-9B5E-973B79822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647" y="151641"/>
            <a:ext cx="2553488" cy="26823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C9BC13C-FABB-4D8A-ADA0-B565C9CA17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5" t="2496"/>
          <a:stretch/>
        </p:blipFill>
        <p:spPr>
          <a:xfrm>
            <a:off x="4644008" y="2920676"/>
            <a:ext cx="4499992" cy="22228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7F7E9AE-3A7F-4CC5-A076-E9B59B06348C}"/>
              </a:ext>
            </a:extLst>
          </p:cNvPr>
          <p:cNvSpPr/>
          <p:nvPr/>
        </p:nvSpPr>
        <p:spPr bwMode="auto">
          <a:xfrm>
            <a:off x="4427984" y="2834023"/>
            <a:ext cx="432048" cy="457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AA08DE-72A4-4D67-A873-EEBCD2AFEB5D}"/>
              </a:ext>
            </a:extLst>
          </p:cNvPr>
          <p:cNvSpPr/>
          <p:nvPr/>
        </p:nvSpPr>
        <p:spPr bwMode="auto">
          <a:xfrm>
            <a:off x="4536572" y="4685693"/>
            <a:ext cx="432048" cy="457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03A135-905D-442F-8BAF-18D3C66C8A54}"/>
              </a:ext>
            </a:extLst>
          </p:cNvPr>
          <p:cNvSpPr/>
          <p:nvPr/>
        </p:nvSpPr>
        <p:spPr bwMode="auto">
          <a:xfrm>
            <a:off x="8711952" y="2715766"/>
            <a:ext cx="432048" cy="4578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A48842-429F-4BBF-9E88-117862B5C964}"/>
              </a:ext>
            </a:extLst>
          </p:cNvPr>
          <p:cNvSpPr/>
          <p:nvPr/>
        </p:nvSpPr>
        <p:spPr bwMode="auto">
          <a:xfrm>
            <a:off x="8460432" y="4876006"/>
            <a:ext cx="683568" cy="267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3794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18296ED-0580-460B-BE67-0D5C6DD873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8587568"/>
              </p:ext>
            </p:extLst>
          </p:nvPr>
        </p:nvGraphicFramePr>
        <p:xfrm>
          <a:off x="476250" y="746125"/>
          <a:ext cx="8078788" cy="3848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5A58438-7461-439E-A134-02A76C331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ICOS in a few numbers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081490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 bwMode="auto">
          <a:xfrm>
            <a:off x="475489" y="445787"/>
            <a:ext cx="6976832" cy="1189859"/>
          </a:xfrm>
        </p:spPr>
        <p:txBody>
          <a:bodyPr>
            <a:normAutofit/>
          </a:bodyPr>
          <a:lstStyle/>
          <a:p>
            <a:pPr>
              <a:lnSpc>
                <a:spcPts val="2000"/>
              </a:lnSpc>
              <a:defRPr/>
            </a:pPr>
            <a:r>
              <a:rPr lang="en-GB" sz="1600" b="0" dirty="0">
                <a:latin typeface="Open Sans"/>
                <a:ea typeface="Calibri"/>
              </a:rPr>
              <a:t>Articles using ICOS data are found in 58 categories of Web of Science. </a:t>
            </a:r>
            <a:br>
              <a:rPr lang="en-GB" sz="1600" dirty="0">
                <a:latin typeface="Open Sans"/>
                <a:ea typeface="Calibri"/>
              </a:rPr>
            </a:br>
            <a:r>
              <a:rPr lang="en-GB" sz="1600" b="0" dirty="0">
                <a:latin typeface="Open Sans"/>
                <a:ea typeface="Calibri"/>
              </a:rPr>
              <a:t>Meteorology and Atmospheric sciences (37% of all)</a:t>
            </a:r>
            <a:br>
              <a:rPr lang="en-GB" sz="1600" b="0" dirty="0">
                <a:latin typeface="Open Sans"/>
                <a:ea typeface="Calibri"/>
              </a:rPr>
            </a:br>
            <a:r>
              <a:rPr lang="en-GB" sz="1600" b="0" dirty="0">
                <a:latin typeface="Open Sans"/>
                <a:ea typeface="Calibri"/>
              </a:rPr>
              <a:t>Environmental sciences (34%).  </a:t>
            </a:r>
            <a:endParaRPr sz="2900" b="0" dirty="0"/>
          </a:p>
        </p:txBody>
      </p:sp>
      <p:pic>
        <p:nvPicPr>
          <p:cNvPr id="5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76249" y="1557835"/>
            <a:ext cx="8078787" cy="3139878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B4C2EB5C-1F8E-4985-81C0-2BFE03B5BAD7}"/>
              </a:ext>
            </a:extLst>
          </p:cNvPr>
          <p:cNvSpPr txBox="1">
            <a:spLocks/>
          </p:cNvSpPr>
          <p:nvPr/>
        </p:nvSpPr>
        <p:spPr>
          <a:xfrm>
            <a:off x="475488" y="205979"/>
            <a:ext cx="8058912" cy="454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2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+mj-ea"/>
                <a:cs typeface="Open Sans"/>
              </a:defRPr>
            </a:lvl1pPr>
          </a:lstStyle>
          <a:p>
            <a:r>
              <a:rPr lang="en-GB" dirty="0"/>
              <a:t>ICOS data is widely used</a:t>
            </a:r>
            <a:endParaRPr lang="en-NL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ounded Rectangle 99"/>
          <p:cNvSpPr/>
          <p:nvPr/>
        </p:nvSpPr>
        <p:spPr>
          <a:xfrm>
            <a:off x="3223022" y="2637235"/>
            <a:ext cx="4204097" cy="92630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40404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43263" y="3767137"/>
            <a:ext cx="3198019" cy="7191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0" cmpd="sng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4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Measurement stations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(National networks)</a:t>
            </a:r>
          </a:p>
        </p:txBody>
      </p:sp>
      <p:sp>
        <p:nvSpPr>
          <p:cNvPr id="6" name="Rectangle 5"/>
          <p:cNvSpPr/>
          <p:nvPr/>
        </p:nvSpPr>
        <p:spPr>
          <a:xfrm>
            <a:off x="3350419" y="1352550"/>
            <a:ext cx="3932635" cy="1048941"/>
          </a:xfrm>
          <a:prstGeom prst="rect">
            <a:avLst/>
          </a:prstGeom>
          <a:solidFill>
            <a:schemeClr val="bg1"/>
          </a:solidFill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75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ICOS Carbon Portal</a:t>
            </a:r>
          </a:p>
        </p:txBody>
      </p:sp>
      <p:sp>
        <p:nvSpPr>
          <p:cNvPr id="7" name="Rectangle 6"/>
          <p:cNvSpPr/>
          <p:nvPr/>
        </p:nvSpPr>
        <p:spPr>
          <a:xfrm>
            <a:off x="3555207" y="629842"/>
            <a:ext cx="607219" cy="3738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5875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User 1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693319" y="2411016"/>
            <a:ext cx="2381" cy="311944"/>
          </a:xfrm>
          <a:prstGeom prst="straightConnector1">
            <a:avLst/>
          </a:prstGeom>
          <a:ln w="50800">
            <a:solidFill>
              <a:srgbClr val="00B050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350544" y="629842"/>
            <a:ext cx="607219" cy="3738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User 2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45882" y="629842"/>
            <a:ext cx="607219" cy="373856"/>
          </a:xfrm>
          <a:prstGeom prst="rect">
            <a:avLst/>
          </a:prstGeom>
          <a:solidFill>
            <a:srgbClr val="FEF4EC"/>
          </a:solidFill>
          <a:ln w="15875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User 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50419" y="2722960"/>
            <a:ext cx="785811" cy="742950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Ecosystem Thematic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Centre</a:t>
            </a:r>
          </a:p>
        </p:txBody>
      </p:sp>
      <p:grpSp>
        <p:nvGrpSpPr>
          <p:cNvPr id="30730" name="Group 11"/>
          <p:cNvGrpSpPr>
            <a:grpSpLocks/>
          </p:cNvGrpSpPr>
          <p:nvPr/>
        </p:nvGrpSpPr>
        <p:grpSpPr bwMode="auto">
          <a:xfrm>
            <a:off x="3370660" y="3894535"/>
            <a:ext cx="778669" cy="191690"/>
            <a:chOff x="1979712" y="5588514"/>
            <a:chExt cx="1086313" cy="288000"/>
          </a:xfrm>
        </p:grpSpPr>
        <p:sp>
          <p:nvSpPr>
            <p:cNvPr id="81" name="Flowchart: Connector 80"/>
            <p:cNvSpPr/>
            <p:nvPr/>
          </p:nvSpPr>
          <p:spPr>
            <a:xfrm>
              <a:off x="1979712" y="5588514"/>
              <a:ext cx="287358" cy="288000"/>
            </a:xfrm>
            <a:prstGeom prst="flowChartConnector">
              <a:avLst/>
            </a:prstGeom>
            <a:solidFill>
              <a:srgbClr val="9FFFCF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C6C8CA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2" name="Flowchart: Connector 81"/>
            <p:cNvSpPr/>
            <p:nvPr/>
          </p:nvSpPr>
          <p:spPr>
            <a:xfrm>
              <a:off x="2378359" y="5588514"/>
              <a:ext cx="289019" cy="288000"/>
            </a:xfrm>
            <a:prstGeom prst="flowChartConnector">
              <a:avLst/>
            </a:prstGeom>
            <a:solidFill>
              <a:srgbClr val="9FFFCF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C6C8CA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3" name="Flowchart: Connector 82"/>
            <p:cNvSpPr/>
            <p:nvPr/>
          </p:nvSpPr>
          <p:spPr>
            <a:xfrm>
              <a:off x="2778666" y="5588514"/>
              <a:ext cx="287359" cy="288000"/>
            </a:xfrm>
            <a:prstGeom prst="flowChartConnector">
              <a:avLst/>
            </a:prstGeom>
            <a:solidFill>
              <a:srgbClr val="9FFFCF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C6C8CA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5286376" y="2713435"/>
            <a:ext cx="869156" cy="741759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Atmospheric Thematic   Centre</a:t>
            </a:r>
          </a:p>
        </p:txBody>
      </p:sp>
      <p:grpSp>
        <p:nvGrpSpPr>
          <p:cNvPr id="30732" name="Group 13"/>
          <p:cNvGrpSpPr>
            <a:grpSpLocks/>
          </p:cNvGrpSpPr>
          <p:nvPr/>
        </p:nvGrpSpPr>
        <p:grpSpPr bwMode="auto">
          <a:xfrm>
            <a:off x="4379119" y="3894535"/>
            <a:ext cx="778669" cy="191690"/>
            <a:chOff x="4244867" y="4698813"/>
            <a:chExt cx="1086313" cy="288000"/>
          </a:xfrm>
        </p:grpSpPr>
        <p:sp>
          <p:nvSpPr>
            <p:cNvPr id="78" name="Flowchart: Connector 77"/>
            <p:cNvSpPr/>
            <p:nvPr/>
          </p:nvSpPr>
          <p:spPr>
            <a:xfrm>
              <a:off x="4244867" y="4698813"/>
              <a:ext cx="287359" cy="288000"/>
            </a:xfrm>
            <a:prstGeom prst="flowChartConnector">
              <a:avLst/>
            </a:prstGeom>
            <a:solidFill>
              <a:srgbClr val="FFC1C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C6C8CA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9" name="Flowchart: Connector 78"/>
            <p:cNvSpPr/>
            <p:nvPr/>
          </p:nvSpPr>
          <p:spPr>
            <a:xfrm>
              <a:off x="4643514" y="4698813"/>
              <a:ext cx="289019" cy="288000"/>
            </a:xfrm>
            <a:prstGeom prst="flowChartConnector">
              <a:avLst/>
            </a:prstGeom>
            <a:solidFill>
              <a:srgbClr val="FFC1C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C6C8CA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0" name="Flowchart: Connector 79"/>
            <p:cNvSpPr/>
            <p:nvPr/>
          </p:nvSpPr>
          <p:spPr>
            <a:xfrm>
              <a:off x="5043822" y="4698813"/>
              <a:ext cx="287358" cy="288000"/>
            </a:xfrm>
            <a:prstGeom prst="flowChartConnector">
              <a:avLst/>
            </a:prstGeom>
            <a:solidFill>
              <a:srgbClr val="FFC1C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C6C8CA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4324351" y="2722960"/>
            <a:ext cx="792956" cy="741759"/>
          </a:xfrm>
          <a:prstGeom prst="rect">
            <a:avLst/>
          </a:prstGeom>
          <a:noFill/>
          <a:ln w="2222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Oceanic Thematic   Centre</a:t>
            </a:r>
          </a:p>
        </p:txBody>
      </p:sp>
      <p:grpSp>
        <p:nvGrpSpPr>
          <p:cNvPr id="30734" name="Group 1"/>
          <p:cNvGrpSpPr>
            <a:grpSpLocks/>
          </p:cNvGrpSpPr>
          <p:nvPr/>
        </p:nvGrpSpPr>
        <p:grpSpPr bwMode="auto">
          <a:xfrm>
            <a:off x="5387579" y="3894535"/>
            <a:ext cx="778669" cy="202406"/>
            <a:chOff x="7118704" y="5144791"/>
            <a:chExt cx="1038018" cy="332017"/>
          </a:xfrm>
        </p:grpSpPr>
        <p:sp>
          <p:nvSpPr>
            <p:cNvPr id="16" name="Flowchart: Connector 15"/>
            <p:cNvSpPr/>
            <p:nvPr/>
          </p:nvSpPr>
          <p:spPr>
            <a:xfrm>
              <a:off x="7118704" y="5144791"/>
              <a:ext cx="274582" cy="332017"/>
            </a:xfrm>
            <a:prstGeom prst="flowChartConnector">
              <a:avLst/>
            </a:prstGeom>
            <a:solidFill>
              <a:srgbClr val="CCEC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C6C8CA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" name="Flowchart: Connector 16"/>
            <p:cNvSpPr/>
            <p:nvPr/>
          </p:nvSpPr>
          <p:spPr>
            <a:xfrm>
              <a:off x="7499628" y="5144791"/>
              <a:ext cx="276170" cy="332017"/>
            </a:xfrm>
            <a:prstGeom prst="flowChartConnector">
              <a:avLst/>
            </a:prstGeom>
            <a:solidFill>
              <a:srgbClr val="CCEC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C6C8CA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Flowchart: Connector 17"/>
            <p:cNvSpPr/>
            <p:nvPr/>
          </p:nvSpPr>
          <p:spPr>
            <a:xfrm>
              <a:off x="7882139" y="5144791"/>
              <a:ext cx="274583" cy="332017"/>
            </a:xfrm>
            <a:prstGeom prst="flowChartConnector">
              <a:avLst/>
            </a:prstGeom>
            <a:solidFill>
              <a:srgbClr val="CCECFF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C6C8CA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cxnSp>
        <p:nvCxnSpPr>
          <p:cNvPr id="28" name="Straight Arrow Connector 27"/>
          <p:cNvCxnSpPr/>
          <p:nvPr/>
        </p:nvCxnSpPr>
        <p:spPr>
          <a:xfrm flipV="1">
            <a:off x="4716067" y="2411016"/>
            <a:ext cx="2381" cy="311944"/>
          </a:xfrm>
          <a:prstGeom prst="straightConnector1">
            <a:avLst/>
          </a:prstGeom>
          <a:ln w="50800">
            <a:solidFill>
              <a:srgbClr val="C00000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5723335" y="2411016"/>
            <a:ext cx="2381" cy="311944"/>
          </a:xfrm>
          <a:prstGeom prst="straightConnector1">
            <a:avLst/>
          </a:prstGeom>
          <a:ln w="50800">
            <a:solidFill>
              <a:schemeClr val="accent5">
                <a:lumMod val="50000"/>
              </a:schemeClr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3977879" y="1002507"/>
            <a:ext cx="0" cy="351235"/>
          </a:xfrm>
          <a:prstGeom prst="straightConnector1">
            <a:avLst/>
          </a:prstGeom>
          <a:ln w="50800">
            <a:solidFill>
              <a:schemeClr val="tx1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4652963" y="1002506"/>
            <a:ext cx="2381" cy="361950"/>
          </a:xfrm>
          <a:prstGeom prst="straightConnector1">
            <a:avLst/>
          </a:prstGeom>
          <a:ln w="50800">
            <a:solidFill>
              <a:schemeClr val="tx1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500938" y="2812257"/>
            <a:ext cx="121324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Standardized processing, quality assurance &amp; control</a:t>
            </a:r>
          </a:p>
        </p:txBody>
      </p:sp>
      <p:grpSp>
        <p:nvGrpSpPr>
          <p:cNvPr id="30740" name="Group 32"/>
          <p:cNvGrpSpPr>
            <a:grpSpLocks/>
          </p:cNvGrpSpPr>
          <p:nvPr/>
        </p:nvGrpSpPr>
        <p:grpSpPr bwMode="auto">
          <a:xfrm>
            <a:off x="1982391" y="2247900"/>
            <a:ext cx="646509" cy="896541"/>
            <a:chOff x="1471073" y="3226908"/>
            <a:chExt cx="903028" cy="1037482"/>
          </a:xfrm>
        </p:grpSpPr>
        <p:sp>
          <p:nvSpPr>
            <p:cNvPr id="74" name="Can 73"/>
            <p:cNvSpPr/>
            <p:nvPr/>
          </p:nvSpPr>
          <p:spPr>
            <a:xfrm>
              <a:off x="1471073" y="3226908"/>
              <a:ext cx="450682" cy="575919"/>
            </a:xfrm>
            <a:prstGeom prst="can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C6C8CA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5" name="Can 74"/>
            <p:cNvSpPr/>
            <p:nvPr/>
          </p:nvSpPr>
          <p:spPr>
            <a:xfrm>
              <a:off x="1619083" y="3383977"/>
              <a:ext cx="450683" cy="575919"/>
            </a:xfrm>
            <a:prstGeom prst="can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C6C8CA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6" name="Can 75"/>
            <p:cNvSpPr/>
            <p:nvPr/>
          </p:nvSpPr>
          <p:spPr>
            <a:xfrm>
              <a:off x="1770419" y="3535535"/>
              <a:ext cx="450682" cy="575919"/>
            </a:xfrm>
            <a:prstGeom prst="can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C6C8CA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7" name="Can 76"/>
            <p:cNvSpPr/>
            <p:nvPr/>
          </p:nvSpPr>
          <p:spPr>
            <a:xfrm>
              <a:off x="1923419" y="3688471"/>
              <a:ext cx="450682" cy="575919"/>
            </a:xfrm>
            <a:prstGeom prst="can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C6C8CA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518047" y="2847976"/>
            <a:ext cx="1162050" cy="5078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ICOS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repository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(data, metadata)</a:t>
            </a:r>
          </a:p>
        </p:txBody>
      </p:sp>
      <p:grpSp>
        <p:nvGrpSpPr>
          <p:cNvPr id="30742" name="Group 36"/>
          <p:cNvGrpSpPr>
            <a:grpSpLocks/>
          </p:cNvGrpSpPr>
          <p:nvPr/>
        </p:nvGrpSpPr>
        <p:grpSpPr bwMode="auto">
          <a:xfrm>
            <a:off x="2287192" y="3500438"/>
            <a:ext cx="935831" cy="560785"/>
            <a:chOff x="1672824" y="4941168"/>
            <a:chExt cx="776284" cy="585013"/>
          </a:xfrm>
        </p:grpSpPr>
        <p:cxnSp>
          <p:nvCxnSpPr>
            <p:cNvPr id="72" name="Straight Arrow Connector 71"/>
            <p:cNvCxnSpPr/>
            <p:nvPr/>
          </p:nvCxnSpPr>
          <p:spPr>
            <a:xfrm flipV="1">
              <a:off x="1691589" y="4941168"/>
              <a:ext cx="0" cy="585013"/>
            </a:xfrm>
            <a:prstGeom prst="straightConnector1">
              <a:avLst/>
            </a:prstGeom>
            <a:ln w="50800">
              <a:solidFill>
                <a:schemeClr val="tx1"/>
              </a:solidFill>
              <a:miter lim="800000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 flipH="1" flipV="1">
              <a:off x="1672824" y="5513760"/>
              <a:ext cx="776284" cy="3726"/>
            </a:xfrm>
            <a:prstGeom prst="straightConnector1">
              <a:avLst/>
            </a:prstGeom>
            <a:ln w="50800">
              <a:solidFill>
                <a:schemeClr val="tx1"/>
              </a:solidFill>
              <a:miter lim="800000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2176463" y="4118372"/>
            <a:ext cx="813197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Sensor data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555801" y="1498998"/>
            <a:ext cx="156686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28585" marR="0" lvl="0" indent="-12858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ingestion</a:t>
            </a:r>
          </a:p>
          <a:p>
            <a:pPr marL="128585" marR="0" lvl="0" indent="-12858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PID and DOI minting</a:t>
            </a:r>
          </a:p>
          <a:p>
            <a:pPr marL="128585" marR="0" lvl="0" indent="-12858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Metadata services</a:t>
            </a:r>
          </a:p>
          <a:p>
            <a:pPr marL="128585" marR="0" lvl="0" indent="-12858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discovery &amp; access</a:t>
            </a:r>
          </a:p>
          <a:p>
            <a:pPr marL="128585" marR="0" lvl="0" indent="-12858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Usage tracking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13785" y="1568248"/>
            <a:ext cx="1785938" cy="7848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28585" marR="0" lvl="0" indent="-12858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visualisation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404041">
                  <a:lumMod val="85000"/>
                  <a:lumOff val="1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8585" marR="0" lvl="0" indent="-12858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Long term archiving</a:t>
            </a:r>
          </a:p>
          <a:p>
            <a:pPr marL="128585" marR="0" lvl="0" indent="-12858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Repository administration</a:t>
            </a:r>
          </a:p>
          <a:p>
            <a:pPr marL="128585" marR="0" lvl="0" indent="-12858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Preservation planning</a:t>
            </a:r>
          </a:p>
          <a:p>
            <a:pPr marL="128585" marR="0" lvl="0" indent="-12858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User community support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77521" y="501254"/>
            <a:ext cx="148232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Diverse user communities, including data producers and other portals</a:t>
            </a:r>
          </a:p>
        </p:txBody>
      </p:sp>
      <p:sp>
        <p:nvSpPr>
          <p:cNvPr id="42" name="Oval 41"/>
          <p:cNvSpPr/>
          <p:nvPr/>
        </p:nvSpPr>
        <p:spPr>
          <a:xfrm>
            <a:off x="1340644" y="2125266"/>
            <a:ext cx="1495425" cy="1433513"/>
          </a:xfrm>
          <a:prstGeom prst="ellipse">
            <a:avLst/>
          </a:prstGeom>
          <a:noFill/>
          <a:ln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C6C8CA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5451872" y="1002506"/>
            <a:ext cx="0" cy="342900"/>
          </a:xfrm>
          <a:prstGeom prst="straightConnector1">
            <a:avLst/>
          </a:prstGeom>
          <a:ln w="50800">
            <a:solidFill>
              <a:schemeClr val="tx1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754042" y="1010842"/>
            <a:ext cx="10715" cy="353615"/>
          </a:xfrm>
          <a:prstGeom prst="straightConnector1">
            <a:avLst/>
          </a:prstGeom>
          <a:ln w="50800">
            <a:solidFill>
              <a:schemeClr val="tx1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750" name="Group 44"/>
          <p:cNvGrpSpPr>
            <a:grpSpLocks/>
          </p:cNvGrpSpPr>
          <p:nvPr/>
        </p:nvGrpSpPr>
        <p:grpSpPr bwMode="auto">
          <a:xfrm rot="-5400000">
            <a:off x="1688902" y="3653433"/>
            <a:ext cx="478631" cy="320278"/>
            <a:chOff x="1672824" y="4941168"/>
            <a:chExt cx="776284" cy="585013"/>
          </a:xfrm>
        </p:grpSpPr>
        <p:cxnSp>
          <p:nvCxnSpPr>
            <p:cNvPr id="70" name="Straight Arrow Connector 69"/>
            <p:cNvCxnSpPr/>
            <p:nvPr/>
          </p:nvCxnSpPr>
          <p:spPr>
            <a:xfrm flipV="1">
              <a:off x="1692135" y="4941169"/>
              <a:ext cx="0" cy="585013"/>
            </a:xfrm>
            <a:prstGeom prst="straightConnector1">
              <a:avLst/>
            </a:prstGeom>
            <a:ln w="50800">
              <a:solidFill>
                <a:schemeClr val="tx1"/>
              </a:solidFill>
              <a:prstDash val="sysDash"/>
              <a:miter lim="800000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H="1" flipV="1">
              <a:off x="1672824" y="5513132"/>
              <a:ext cx="776284" cy="4350"/>
            </a:xfrm>
            <a:prstGeom prst="straightConnector1">
              <a:avLst/>
            </a:prstGeom>
            <a:ln w="50800">
              <a:solidFill>
                <a:schemeClr val="tx1"/>
              </a:solidFill>
              <a:prstDash val="sysDash"/>
              <a:miter lim="800000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380959" y="3729722"/>
            <a:ext cx="1378744" cy="64633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  <a:prstDash val="sysDash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 performance and throughput computing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services</a:t>
            </a:r>
          </a:p>
        </p:txBody>
      </p:sp>
      <p:grpSp>
        <p:nvGrpSpPr>
          <p:cNvPr id="30752" name="Group 46"/>
          <p:cNvGrpSpPr>
            <a:grpSpLocks/>
          </p:cNvGrpSpPr>
          <p:nvPr/>
        </p:nvGrpSpPr>
        <p:grpSpPr bwMode="auto">
          <a:xfrm flipV="1">
            <a:off x="2447925" y="1707357"/>
            <a:ext cx="902494" cy="540544"/>
            <a:chOff x="1672824" y="4941168"/>
            <a:chExt cx="776284" cy="585013"/>
          </a:xfrm>
        </p:grpSpPr>
        <p:cxnSp>
          <p:nvCxnSpPr>
            <p:cNvPr id="68" name="Straight Arrow Connector 67"/>
            <p:cNvCxnSpPr/>
            <p:nvPr/>
          </p:nvCxnSpPr>
          <p:spPr>
            <a:xfrm flipV="1">
              <a:off x="1691258" y="4941168"/>
              <a:ext cx="0" cy="585013"/>
            </a:xfrm>
            <a:prstGeom prst="straightConnector1">
              <a:avLst/>
            </a:prstGeom>
            <a:ln w="50800">
              <a:solidFill>
                <a:schemeClr val="tx1"/>
              </a:solidFill>
              <a:miter lim="800000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H="1" flipV="1">
              <a:off x="1672824" y="5513295"/>
              <a:ext cx="776284" cy="3865"/>
            </a:xfrm>
            <a:prstGeom prst="straightConnector1">
              <a:avLst/>
            </a:prstGeom>
            <a:ln w="5080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/>
          <p:cNvSpPr txBox="1"/>
          <p:nvPr/>
        </p:nvSpPr>
        <p:spPr>
          <a:xfrm>
            <a:off x="2300288" y="1200151"/>
            <a:ext cx="1007269" cy="5078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Finalized and elaborated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products</a:t>
            </a:r>
          </a:p>
        </p:txBody>
      </p:sp>
      <p:grpSp>
        <p:nvGrpSpPr>
          <p:cNvPr id="30754" name="Group 48"/>
          <p:cNvGrpSpPr>
            <a:grpSpLocks/>
          </p:cNvGrpSpPr>
          <p:nvPr/>
        </p:nvGrpSpPr>
        <p:grpSpPr bwMode="auto">
          <a:xfrm>
            <a:off x="1794273" y="1708548"/>
            <a:ext cx="283369" cy="416719"/>
            <a:chOff x="938213" y="2870466"/>
            <a:chExt cx="452435" cy="446464"/>
          </a:xfrm>
        </p:grpSpPr>
        <p:cxnSp>
          <p:nvCxnSpPr>
            <p:cNvPr id="66" name="Straight Arrow Connector 65"/>
            <p:cNvCxnSpPr/>
            <p:nvPr/>
          </p:nvCxnSpPr>
          <p:spPr>
            <a:xfrm rot="5400000">
              <a:off x="1164431" y="2655728"/>
              <a:ext cx="0" cy="452435"/>
            </a:xfrm>
            <a:prstGeom prst="straightConnector1">
              <a:avLst/>
            </a:prstGeom>
            <a:ln w="50800">
              <a:solidFill>
                <a:schemeClr val="tx1"/>
              </a:solidFill>
              <a:prstDash val="sysDash"/>
              <a:miter lim="800000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rot="5400000" flipH="1">
              <a:off x="1144604" y="3091797"/>
              <a:ext cx="446464" cy="3802"/>
            </a:xfrm>
            <a:prstGeom prst="straightConnector1">
              <a:avLst/>
            </a:prstGeom>
            <a:ln w="50800">
              <a:solidFill>
                <a:schemeClr val="tx1"/>
              </a:solidFill>
              <a:prstDash val="sysDash"/>
              <a:miter lim="800000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/>
          <p:cNvSpPr txBox="1"/>
          <p:nvPr/>
        </p:nvSpPr>
        <p:spPr>
          <a:xfrm>
            <a:off x="460773" y="1475185"/>
            <a:ext cx="1325165" cy="50783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  <a:prstDash val="sysDash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External metadata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registry &amp; catalogue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services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456760" y="2714625"/>
            <a:ext cx="819150" cy="742950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Calibration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85000"/>
                    <a:lumOff val="1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Labs</a:t>
            </a:r>
          </a:p>
        </p:txBody>
      </p:sp>
      <p:cxnSp>
        <p:nvCxnSpPr>
          <p:cNvPr id="85" name="Straight Arrow Connector 84"/>
          <p:cNvCxnSpPr>
            <a:stCxn id="84" idx="1"/>
            <a:endCxn id="13" idx="3"/>
          </p:cNvCxnSpPr>
          <p:nvPr/>
        </p:nvCxnSpPr>
        <p:spPr>
          <a:xfrm flipH="1" flipV="1">
            <a:off x="6155531" y="3084910"/>
            <a:ext cx="301229" cy="1190"/>
          </a:xfrm>
          <a:prstGeom prst="straightConnector1">
            <a:avLst/>
          </a:prstGeom>
          <a:ln w="28575">
            <a:solidFill>
              <a:schemeClr val="tx1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flipV="1">
            <a:off x="6155531" y="3242073"/>
            <a:ext cx="301229" cy="2381"/>
          </a:xfrm>
          <a:prstGeom prst="straightConnector1">
            <a:avLst/>
          </a:prstGeom>
          <a:ln w="28575">
            <a:solidFill>
              <a:schemeClr val="tx1"/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stCxn id="18" idx="0"/>
            <a:endCxn id="84" idx="2"/>
          </p:cNvCxnSpPr>
          <p:nvPr/>
        </p:nvCxnSpPr>
        <p:spPr>
          <a:xfrm flipV="1">
            <a:off x="6063854" y="3457575"/>
            <a:ext cx="802481" cy="436960"/>
          </a:xfrm>
          <a:prstGeom prst="straightConnector1">
            <a:avLst/>
          </a:prstGeom>
          <a:ln w="22225">
            <a:solidFill>
              <a:schemeClr val="accent5">
                <a:lumMod val="50000"/>
              </a:schemeClr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17" idx="0"/>
          </p:cNvCxnSpPr>
          <p:nvPr/>
        </p:nvCxnSpPr>
        <p:spPr>
          <a:xfrm flipV="1">
            <a:off x="5776912" y="3461147"/>
            <a:ext cx="872729" cy="433388"/>
          </a:xfrm>
          <a:prstGeom prst="straightConnector1">
            <a:avLst/>
          </a:prstGeom>
          <a:ln w="22225">
            <a:solidFill>
              <a:schemeClr val="accent5">
                <a:lumMod val="50000"/>
              </a:schemeClr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 flipV="1">
            <a:off x="6852048" y="2407444"/>
            <a:ext cx="2381" cy="311944"/>
          </a:xfrm>
          <a:prstGeom prst="straightConnector1">
            <a:avLst/>
          </a:prstGeom>
          <a:ln w="50800">
            <a:solidFill>
              <a:schemeClr val="accent5">
                <a:lumMod val="50000"/>
              </a:schemeClr>
            </a:solidFill>
            <a:miter lim="800000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00" idx="1"/>
          </p:cNvCxnSpPr>
          <p:nvPr/>
        </p:nvCxnSpPr>
        <p:spPr>
          <a:xfrm flipH="1">
            <a:off x="2787254" y="3100388"/>
            <a:ext cx="435769" cy="0"/>
          </a:xfrm>
          <a:prstGeom prst="straightConnector1">
            <a:avLst/>
          </a:prstGeom>
          <a:ln w="50800">
            <a:solidFill>
              <a:schemeClr val="tx1"/>
            </a:solidFill>
            <a:miter lim="800000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81" idx="0"/>
          </p:cNvCxnSpPr>
          <p:nvPr/>
        </p:nvCxnSpPr>
        <p:spPr>
          <a:xfrm flipV="1">
            <a:off x="3474244" y="3455194"/>
            <a:ext cx="0" cy="43934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V="1">
            <a:off x="3758804" y="3455194"/>
            <a:ext cx="0" cy="43934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 flipV="1">
            <a:off x="4046935" y="3455194"/>
            <a:ext cx="0" cy="43934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 flipV="1">
            <a:off x="4482704" y="3455194"/>
            <a:ext cx="0" cy="43934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flipV="1">
            <a:off x="4768454" y="3455194"/>
            <a:ext cx="0" cy="43934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V="1">
            <a:off x="5043488" y="3455194"/>
            <a:ext cx="0" cy="439341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 flipV="1">
            <a:off x="5473304" y="3461148"/>
            <a:ext cx="0" cy="43934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flipV="1">
            <a:off x="5765006" y="3455194"/>
            <a:ext cx="0" cy="439341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 flipV="1">
            <a:off x="6063854" y="3465910"/>
            <a:ext cx="0" cy="43934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73" name="Title 1"/>
          <p:cNvSpPr>
            <a:spLocks noGrp="1"/>
          </p:cNvSpPr>
          <p:nvPr>
            <p:ph type="title"/>
          </p:nvPr>
        </p:nvSpPr>
        <p:spPr>
          <a:xfrm>
            <a:off x="369690" y="89240"/>
            <a:ext cx="8229600" cy="463992"/>
          </a:xfrm>
        </p:spPr>
        <p:txBody>
          <a:bodyPr>
            <a:normAutofit fontScale="90000"/>
          </a:bodyPr>
          <a:lstStyle/>
          <a:p>
            <a:r>
              <a:rPr lang="en-GB" altLang="en-US" sz="28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ICOS Network and data Flow</a:t>
            </a:r>
          </a:p>
        </p:txBody>
      </p:sp>
      <p:sp>
        <p:nvSpPr>
          <p:cNvPr id="19" name="5-Point Star 18"/>
          <p:cNvSpPr/>
          <p:nvPr/>
        </p:nvSpPr>
        <p:spPr>
          <a:xfrm>
            <a:off x="2200871" y="3360726"/>
            <a:ext cx="230981" cy="239315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srgbClr val="C6C8C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6" name="5-Point Star 105"/>
          <p:cNvSpPr/>
          <p:nvPr/>
        </p:nvSpPr>
        <p:spPr>
          <a:xfrm>
            <a:off x="2345533" y="2073191"/>
            <a:ext cx="230981" cy="239315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srgbClr val="C6C8C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5-Point Star 106"/>
          <p:cNvSpPr/>
          <p:nvPr/>
        </p:nvSpPr>
        <p:spPr>
          <a:xfrm>
            <a:off x="4612482" y="2241948"/>
            <a:ext cx="232172" cy="239315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srgbClr val="C6C8C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8" name="5-Point Star 107"/>
          <p:cNvSpPr/>
          <p:nvPr/>
        </p:nvSpPr>
        <p:spPr>
          <a:xfrm>
            <a:off x="5622132" y="2269331"/>
            <a:ext cx="230981" cy="239316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srgbClr val="C6C8C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9" name="5-Point Star 108"/>
          <p:cNvSpPr/>
          <p:nvPr/>
        </p:nvSpPr>
        <p:spPr>
          <a:xfrm>
            <a:off x="6730604" y="2224088"/>
            <a:ext cx="230981" cy="239316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srgbClr val="C6C8C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5-Point Star 109"/>
          <p:cNvSpPr/>
          <p:nvPr/>
        </p:nvSpPr>
        <p:spPr>
          <a:xfrm>
            <a:off x="3588544" y="2241959"/>
            <a:ext cx="230981" cy="239315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srgbClr val="C6C8C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5-Point Star 110"/>
          <p:cNvSpPr/>
          <p:nvPr/>
        </p:nvSpPr>
        <p:spPr>
          <a:xfrm>
            <a:off x="3632598" y="1231151"/>
            <a:ext cx="230981" cy="239316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srgbClr val="C6C8C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9" name="Picture 2" descr="Image result for EUDAT CDI B2SAF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76" y="2881312"/>
            <a:ext cx="764914" cy="76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23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BEB610C3-A7E8-4FE8-BDDF-C3B9BEBEF3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614" y="647321"/>
            <a:ext cx="5240228" cy="2004784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61F578B-CD0B-4468-9C00-46505026B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835" y="158769"/>
            <a:ext cx="8319786" cy="441342"/>
          </a:xfrm>
        </p:spPr>
        <p:txBody>
          <a:bodyPr>
            <a:noAutofit/>
          </a:bodyPr>
          <a:lstStyle/>
          <a:p>
            <a:r>
              <a:rPr lang="en-GB" sz="2000" dirty="0"/>
              <a:t>Timely high quality long term time series + Near Real Time data </a:t>
            </a:r>
            <a:endParaRPr lang="en-SE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9882E0-95D5-4D6E-9AB5-3681AFEEB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9828" y="647321"/>
            <a:ext cx="3079558" cy="435452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CD6128C-F12E-489E-A8C4-EDCD7196D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392" y="2550781"/>
            <a:ext cx="1856673" cy="246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CFC32D-315D-490E-B8D2-AA0473AC7C9A}"/>
              </a:ext>
            </a:extLst>
          </p:cNvPr>
          <p:cNvSpPr/>
          <p:nvPr/>
        </p:nvSpPr>
        <p:spPr>
          <a:xfrm>
            <a:off x="317702" y="2699315"/>
            <a:ext cx="3556422" cy="1946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Facilitating science</a:t>
            </a:r>
          </a:p>
          <a:p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Example: Drought science initiative</a:t>
            </a:r>
          </a:p>
          <a:p>
            <a:r>
              <a:rPr lang="en-US" sz="10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Special issue Phil. Trans. Roy. Soc., 17 articles</a:t>
            </a:r>
          </a:p>
          <a:p>
            <a:r>
              <a:rPr lang="en-US" sz="10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Full release data in November 2019</a:t>
            </a:r>
          </a:p>
          <a:p>
            <a:r>
              <a:rPr lang="en-US" sz="10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	- 48 stations Ecosystem</a:t>
            </a:r>
          </a:p>
          <a:p>
            <a:r>
              <a:rPr lang="en-US" sz="10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	- 48 stations Atmosphere</a:t>
            </a:r>
          </a:p>
          <a:p>
            <a:r>
              <a:rPr lang="en-US" sz="10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goes back to 1979</a:t>
            </a:r>
          </a:p>
          <a:p>
            <a:r>
              <a:rPr lang="en-US" sz="10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Now: Warm Winter 2020 initiative/COVID response</a:t>
            </a:r>
          </a:p>
          <a:p>
            <a:endParaRPr lang="en-US" sz="105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Near Real Time</a:t>
            </a:r>
          </a:p>
          <a:p>
            <a:r>
              <a:rPr lang="en-US" sz="105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Atmosphere+Ocean</a:t>
            </a:r>
            <a:r>
              <a:rPr lang="en-US" sz="10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report NRT e.g. to COPERNICUS</a:t>
            </a:r>
            <a:endParaRPr lang="en-SE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 descr="A screenshot of a tree&#10;&#10;Description automatically generated">
            <a:extLst>
              <a:ext uri="{FF2B5EF4-FFF2-40B4-BE49-F238E27FC236}">
                <a16:creationId xmlns:a16="http://schemas.microsoft.com/office/drawing/2014/main" id="{25A7B970-70FD-4C3C-A5D8-F7A1F90C9A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51027">
            <a:off x="4980058" y="2783217"/>
            <a:ext cx="1415865" cy="202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084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E46B91-B839-494F-9F83-04E523A14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D76553-876D-4431-9084-1942834AF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ICOS Carbon Portal</a:t>
            </a:r>
            <a:endParaRPr lang="en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2DB120-28CE-4573-8649-38452BD8B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6" y="738077"/>
            <a:ext cx="4810774" cy="34358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B4F19A-7722-4C3A-9A03-5FE28014D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7266" y="843558"/>
            <a:ext cx="4809912" cy="224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884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1E5E4AC-F90F-44C3-8825-7560BBA07B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5740613"/>
              </p:ext>
            </p:extLst>
          </p:nvPr>
        </p:nvGraphicFramePr>
        <p:xfrm>
          <a:off x="-45563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C3E0CEE-BF17-4AC8-932D-6203D2B163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4942891"/>
              </p:ext>
            </p:extLst>
          </p:nvPr>
        </p:nvGraphicFramePr>
        <p:xfrm>
          <a:off x="2747913" y="44783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Title 2">
            <a:extLst>
              <a:ext uri="{FF2B5EF4-FFF2-40B4-BE49-F238E27FC236}">
                <a16:creationId xmlns:a16="http://schemas.microsoft.com/office/drawing/2014/main" id="{F0407381-0837-4A6B-9584-64905E11C424}"/>
              </a:ext>
            </a:extLst>
          </p:cNvPr>
          <p:cNvSpPr txBox="1">
            <a:spLocks/>
          </p:cNvSpPr>
          <p:nvPr/>
        </p:nvSpPr>
        <p:spPr>
          <a:xfrm>
            <a:off x="475488" y="205979"/>
            <a:ext cx="8058912" cy="454687"/>
          </a:xfrm>
          <a:prstGeom prst="rect">
            <a:avLst/>
          </a:prstGeom>
        </p:spPr>
        <p:txBody>
          <a:bodyPr/>
          <a:lstStyle>
            <a:lvl1pPr algn="l" defTabSz="3429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+mj-ea"/>
                <a:cs typeface="Open Sans"/>
              </a:defRPr>
            </a:lvl1pPr>
          </a:lstStyle>
          <a:p>
            <a:r>
              <a:rPr lang="en-GB" sz="2800" dirty="0"/>
              <a:t>Value chain should preserve the metadata</a:t>
            </a:r>
            <a:endParaRPr lang="en-NL" sz="280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4E1BCE1-F281-4C24-8D91-B28B84E012A6}"/>
              </a:ext>
            </a:extLst>
          </p:cNvPr>
          <p:cNvSpPr/>
          <p:nvPr/>
        </p:nvSpPr>
        <p:spPr>
          <a:xfrm>
            <a:off x="2047233" y="920187"/>
            <a:ext cx="6703228" cy="3391383"/>
          </a:xfrm>
          <a:custGeom>
            <a:avLst/>
            <a:gdLst>
              <a:gd name="connsiteX0" fmla="*/ 1685602 w 6703228"/>
              <a:gd name="connsiteY0" fmla="*/ 0 h 3391383"/>
              <a:gd name="connsiteX1" fmla="*/ 1656666 w 6703228"/>
              <a:gd name="connsiteY1" fmla="*/ 5788 h 3391383"/>
              <a:gd name="connsiteX2" fmla="*/ 1650878 w 6703228"/>
              <a:gd name="connsiteY2" fmla="*/ 23150 h 3391383"/>
              <a:gd name="connsiteX3" fmla="*/ 1633516 w 6703228"/>
              <a:gd name="connsiteY3" fmla="*/ 28937 h 3391383"/>
              <a:gd name="connsiteX4" fmla="*/ 1598792 w 6703228"/>
              <a:gd name="connsiteY4" fmla="*/ 52086 h 3391383"/>
              <a:gd name="connsiteX5" fmla="*/ 1581430 w 6703228"/>
              <a:gd name="connsiteY5" fmla="*/ 63661 h 3391383"/>
              <a:gd name="connsiteX6" fmla="*/ 1564068 w 6703228"/>
              <a:gd name="connsiteY6" fmla="*/ 69448 h 3391383"/>
              <a:gd name="connsiteX7" fmla="*/ 1529344 w 6703228"/>
              <a:gd name="connsiteY7" fmla="*/ 92598 h 3391383"/>
              <a:gd name="connsiteX8" fmla="*/ 1511982 w 6703228"/>
              <a:gd name="connsiteY8" fmla="*/ 104172 h 3391383"/>
              <a:gd name="connsiteX9" fmla="*/ 1494620 w 6703228"/>
              <a:gd name="connsiteY9" fmla="*/ 109960 h 3391383"/>
              <a:gd name="connsiteX10" fmla="*/ 1477258 w 6703228"/>
              <a:gd name="connsiteY10" fmla="*/ 121535 h 3391383"/>
              <a:gd name="connsiteX11" fmla="*/ 1442534 w 6703228"/>
              <a:gd name="connsiteY11" fmla="*/ 133109 h 3391383"/>
              <a:gd name="connsiteX12" fmla="*/ 1390448 w 6703228"/>
              <a:gd name="connsiteY12" fmla="*/ 162046 h 3391383"/>
              <a:gd name="connsiteX13" fmla="*/ 1367299 w 6703228"/>
              <a:gd name="connsiteY13" fmla="*/ 167833 h 3391383"/>
              <a:gd name="connsiteX14" fmla="*/ 1349937 w 6703228"/>
              <a:gd name="connsiteY14" fmla="*/ 179408 h 3391383"/>
              <a:gd name="connsiteX15" fmla="*/ 1309425 w 6703228"/>
              <a:gd name="connsiteY15" fmla="*/ 190983 h 3391383"/>
              <a:gd name="connsiteX16" fmla="*/ 1274701 w 6703228"/>
              <a:gd name="connsiteY16" fmla="*/ 214132 h 3391383"/>
              <a:gd name="connsiteX17" fmla="*/ 1228402 w 6703228"/>
              <a:gd name="connsiteY17" fmla="*/ 225707 h 3391383"/>
              <a:gd name="connsiteX18" fmla="*/ 1205253 w 6703228"/>
              <a:gd name="connsiteY18" fmla="*/ 237281 h 3391383"/>
              <a:gd name="connsiteX19" fmla="*/ 1187891 w 6703228"/>
              <a:gd name="connsiteY19" fmla="*/ 243069 h 3391383"/>
              <a:gd name="connsiteX20" fmla="*/ 1135805 w 6703228"/>
              <a:gd name="connsiteY20" fmla="*/ 272005 h 3391383"/>
              <a:gd name="connsiteX21" fmla="*/ 1095294 w 6703228"/>
              <a:gd name="connsiteY21" fmla="*/ 289367 h 3391383"/>
              <a:gd name="connsiteX22" fmla="*/ 1072144 w 6703228"/>
              <a:gd name="connsiteY22" fmla="*/ 300942 h 3391383"/>
              <a:gd name="connsiteX23" fmla="*/ 1037420 w 6703228"/>
              <a:gd name="connsiteY23" fmla="*/ 312517 h 3391383"/>
              <a:gd name="connsiteX24" fmla="*/ 991121 w 6703228"/>
              <a:gd name="connsiteY24" fmla="*/ 335666 h 3391383"/>
              <a:gd name="connsiteX25" fmla="*/ 973759 w 6703228"/>
              <a:gd name="connsiteY25" fmla="*/ 341454 h 3391383"/>
              <a:gd name="connsiteX26" fmla="*/ 956397 w 6703228"/>
              <a:gd name="connsiteY26" fmla="*/ 353028 h 3391383"/>
              <a:gd name="connsiteX27" fmla="*/ 939035 w 6703228"/>
              <a:gd name="connsiteY27" fmla="*/ 358816 h 3391383"/>
              <a:gd name="connsiteX28" fmla="*/ 921673 w 6703228"/>
              <a:gd name="connsiteY28" fmla="*/ 370390 h 3391383"/>
              <a:gd name="connsiteX29" fmla="*/ 881162 w 6703228"/>
              <a:gd name="connsiteY29" fmla="*/ 387752 h 3391383"/>
              <a:gd name="connsiteX30" fmla="*/ 869587 w 6703228"/>
              <a:gd name="connsiteY30" fmla="*/ 405114 h 3391383"/>
              <a:gd name="connsiteX31" fmla="*/ 852225 w 6703228"/>
              <a:gd name="connsiteY31" fmla="*/ 410902 h 3391383"/>
              <a:gd name="connsiteX32" fmla="*/ 829076 w 6703228"/>
              <a:gd name="connsiteY32" fmla="*/ 422476 h 3391383"/>
              <a:gd name="connsiteX33" fmla="*/ 794352 w 6703228"/>
              <a:gd name="connsiteY33" fmla="*/ 439838 h 3391383"/>
              <a:gd name="connsiteX34" fmla="*/ 765415 w 6703228"/>
              <a:gd name="connsiteY34" fmla="*/ 468775 h 3391383"/>
              <a:gd name="connsiteX35" fmla="*/ 753840 w 6703228"/>
              <a:gd name="connsiteY35" fmla="*/ 486137 h 3391383"/>
              <a:gd name="connsiteX36" fmla="*/ 713329 w 6703228"/>
              <a:gd name="connsiteY36" fmla="*/ 509286 h 3391383"/>
              <a:gd name="connsiteX37" fmla="*/ 684392 w 6703228"/>
              <a:gd name="connsiteY37" fmla="*/ 538223 h 3391383"/>
              <a:gd name="connsiteX38" fmla="*/ 667030 w 6703228"/>
              <a:gd name="connsiteY38" fmla="*/ 549798 h 3391383"/>
              <a:gd name="connsiteX39" fmla="*/ 632306 w 6703228"/>
              <a:gd name="connsiteY39" fmla="*/ 578735 h 3391383"/>
              <a:gd name="connsiteX40" fmla="*/ 591795 w 6703228"/>
              <a:gd name="connsiteY40" fmla="*/ 625033 h 3391383"/>
              <a:gd name="connsiteX41" fmla="*/ 580220 w 6703228"/>
              <a:gd name="connsiteY41" fmla="*/ 642395 h 3391383"/>
              <a:gd name="connsiteX42" fmla="*/ 528134 w 6703228"/>
              <a:gd name="connsiteY42" fmla="*/ 671332 h 3391383"/>
              <a:gd name="connsiteX43" fmla="*/ 516559 w 6703228"/>
              <a:gd name="connsiteY43" fmla="*/ 688694 h 3391383"/>
              <a:gd name="connsiteX44" fmla="*/ 510772 w 6703228"/>
              <a:gd name="connsiteY44" fmla="*/ 706056 h 3391383"/>
              <a:gd name="connsiteX45" fmla="*/ 476048 w 6703228"/>
              <a:gd name="connsiteY45" fmla="*/ 729205 h 3391383"/>
              <a:gd name="connsiteX46" fmla="*/ 458686 w 6703228"/>
              <a:gd name="connsiteY46" fmla="*/ 740780 h 3391383"/>
              <a:gd name="connsiteX47" fmla="*/ 441324 w 6703228"/>
              <a:gd name="connsiteY47" fmla="*/ 758142 h 3391383"/>
              <a:gd name="connsiteX48" fmla="*/ 406600 w 6703228"/>
              <a:gd name="connsiteY48" fmla="*/ 781291 h 3391383"/>
              <a:gd name="connsiteX49" fmla="*/ 377663 w 6703228"/>
              <a:gd name="connsiteY49" fmla="*/ 804441 h 3391383"/>
              <a:gd name="connsiteX50" fmla="*/ 360301 w 6703228"/>
              <a:gd name="connsiteY50" fmla="*/ 816016 h 3391383"/>
              <a:gd name="connsiteX51" fmla="*/ 314002 w 6703228"/>
              <a:gd name="connsiteY51" fmla="*/ 844952 h 3391383"/>
              <a:gd name="connsiteX52" fmla="*/ 285066 w 6703228"/>
              <a:gd name="connsiteY52" fmla="*/ 873889 h 3391383"/>
              <a:gd name="connsiteX53" fmla="*/ 273491 w 6703228"/>
              <a:gd name="connsiteY53" fmla="*/ 891251 h 3391383"/>
              <a:gd name="connsiteX54" fmla="*/ 256129 w 6703228"/>
              <a:gd name="connsiteY54" fmla="*/ 908613 h 3391383"/>
              <a:gd name="connsiteX55" fmla="*/ 244554 w 6703228"/>
              <a:gd name="connsiteY55" fmla="*/ 931762 h 3391383"/>
              <a:gd name="connsiteX56" fmla="*/ 227192 w 6703228"/>
              <a:gd name="connsiteY56" fmla="*/ 943337 h 3391383"/>
              <a:gd name="connsiteX57" fmla="*/ 209830 w 6703228"/>
              <a:gd name="connsiteY57" fmla="*/ 960699 h 3391383"/>
              <a:gd name="connsiteX58" fmla="*/ 198256 w 6703228"/>
              <a:gd name="connsiteY58" fmla="*/ 978061 h 3391383"/>
              <a:gd name="connsiteX59" fmla="*/ 163532 w 6703228"/>
              <a:gd name="connsiteY59" fmla="*/ 1001210 h 3391383"/>
              <a:gd name="connsiteX60" fmla="*/ 140382 w 6703228"/>
              <a:gd name="connsiteY60" fmla="*/ 1024360 h 3391383"/>
              <a:gd name="connsiteX61" fmla="*/ 111445 w 6703228"/>
              <a:gd name="connsiteY61" fmla="*/ 1059084 h 3391383"/>
              <a:gd name="connsiteX62" fmla="*/ 94083 w 6703228"/>
              <a:gd name="connsiteY62" fmla="*/ 1070659 h 3391383"/>
              <a:gd name="connsiteX63" fmla="*/ 76721 w 6703228"/>
              <a:gd name="connsiteY63" fmla="*/ 1093808 h 3391383"/>
              <a:gd name="connsiteX64" fmla="*/ 59359 w 6703228"/>
              <a:gd name="connsiteY64" fmla="*/ 1111170 h 3391383"/>
              <a:gd name="connsiteX65" fmla="*/ 36210 w 6703228"/>
              <a:gd name="connsiteY65" fmla="*/ 1145894 h 3391383"/>
              <a:gd name="connsiteX66" fmla="*/ 30423 w 6703228"/>
              <a:gd name="connsiteY66" fmla="*/ 1163256 h 3391383"/>
              <a:gd name="connsiteX67" fmla="*/ 18848 w 6703228"/>
              <a:gd name="connsiteY67" fmla="*/ 1180618 h 3391383"/>
              <a:gd name="connsiteX68" fmla="*/ 7273 w 6703228"/>
              <a:gd name="connsiteY68" fmla="*/ 1215342 h 3391383"/>
              <a:gd name="connsiteX69" fmla="*/ 7273 w 6703228"/>
              <a:gd name="connsiteY69" fmla="*/ 1417899 h 3391383"/>
              <a:gd name="connsiteX70" fmla="*/ 30423 w 6703228"/>
              <a:gd name="connsiteY70" fmla="*/ 1522071 h 3391383"/>
              <a:gd name="connsiteX71" fmla="*/ 41997 w 6703228"/>
              <a:gd name="connsiteY71" fmla="*/ 1574157 h 3391383"/>
              <a:gd name="connsiteX72" fmla="*/ 53572 w 6703228"/>
              <a:gd name="connsiteY72" fmla="*/ 1660967 h 3391383"/>
              <a:gd name="connsiteX73" fmla="*/ 65147 w 6703228"/>
              <a:gd name="connsiteY73" fmla="*/ 1684117 h 3391383"/>
              <a:gd name="connsiteX74" fmla="*/ 70934 w 6703228"/>
              <a:gd name="connsiteY74" fmla="*/ 1701479 h 3391383"/>
              <a:gd name="connsiteX75" fmla="*/ 94083 w 6703228"/>
              <a:gd name="connsiteY75" fmla="*/ 1736203 h 3391383"/>
              <a:gd name="connsiteX76" fmla="*/ 111445 w 6703228"/>
              <a:gd name="connsiteY76" fmla="*/ 1799864 h 3391383"/>
              <a:gd name="connsiteX77" fmla="*/ 123020 w 6703228"/>
              <a:gd name="connsiteY77" fmla="*/ 1817226 h 3391383"/>
              <a:gd name="connsiteX78" fmla="*/ 140382 w 6703228"/>
              <a:gd name="connsiteY78" fmla="*/ 1857737 h 3391383"/>
              <a:gd name="connsiteX79" fmla="*/ 151957 w 6703228"/>
              <a:gd name="connsiteY79" fmla="*/ 1898248 h 3391383"/>
              <a:gd name="connsiteX80" fmla="*/ 163532 w 6703228"/>
              <a:gd name="connsiteY80" fmla="*/ 1915610 h 3391383"/>
              <a:gd name="connsiteX81" fmla="*/ 180894 w 6703228"/>
              <a:gd name="connsiteY81" fmla="*/ 1950335 h 3391383"/>
              <a:gd name="connsiteX82" fmla="*/ 209830 w 6703228"/>
              <a:gd name="connsiteY82" fmla="*/ 2008208 h 3391383"/>
              <a:gd name="connsiteX83" fmla="*/ 227192 w 6703228"/>
              <a:gd name="connsiteY83" fmla="*/ 2042932 h 3391383"/>
              <a:gd name="connsiteX84" fmla="*/ 256129 w 6703228"/>
              <a:gd name="connsiteY84" fmla="*/ 2095018 h 3391383"/>
              <a:gd name="connsiteX85" fmla="*/ 273491 w 6703228"/>
              <a:gd name="connsiteY85" fmla="*/ 2112380 h 3391383"/>
              <a:gd name="connsiteX86" fmla="*/ 285066 w 6703228"/>
              <a:gd name="connsiteY86" fmla="*/ 2129742 h 3391383"/>
              <a:gd name="connsiteX87" fmla="*/ 319790 w 6703228"/>
              <a:gd name="connsiteY87" fmla="*/ 2158679 h 3391383"/>
              <a:gd name="connsiteX88" fmla="*/ 331364 w 6703228"/>
              <a:gd name="connsiteY88" fmla="*/ 2176041 h 3391383"/>
              <a:gd name="connsiteX89" fmla="*/ 348726 w 6703228"/>
              <a:gd name="connsiteY89" fmla="*/ 2181828 h 3391383"/>
              <a:gd name="connsiteX90" fmla="*/ 366089 w 6703228"/>
              <a:gd name="connsiteY90" fmla="*/ 2193403 h 3391383"/>
              <a:gd name="connsiteX91" fmla="*/ 400813 w 6703228"/>
              <a:gd name="connsiteY91" fmla="*/ 2216552 h 3391383"/>
              <a:gd name="connsiteX92" fmla="*/ 441324 w 6703228"/>
              <a:gd name="connsiteY92" fmla="*/ 2245489 h 3391383"/>
              <a:gd name="connsiteX93" fmla="*/ 458686 w 6703228"/>
              <a:gd name="connsiteY93" fmla="*/ 2251276 h 3391383"/>
              <a:gd name="connsiteX94" fmla="*/ 493410 w 6703228"/>
              <a:gd name="connsiteY94" fmla="*/ 2274426 h 3391383"/>
              <a:gd name="connsiteX95" fmla="*/ 510772 w 6703228"/>
              <a:gd name="connsiteY95" fmla="*/ 2286000 h 3391383"/>
              <a:gd name="connsiteX96" fmla="*/ 545496 w 6703228"/>
              <a:gd name="connsiteY96" fmla="*/ 2303362 h 3391383"/>
              <a:gd name="connsiteX97" fmla="*/ 586008 w 6703228"/>
              <a:gd name="connsiteY97" fmla="*/ 2320724 h 3391383"/>
              <a:gd name="connsiteX98" fmla="*/ 638094 w 6703228"/>
              <a:gd name="connsiteY98" fmla="*/ 2349661 h 3391383"/>
              <a:gd name="connsiteX99" fmla="*/ 678605 w 6703228"/>
              <a:gd name="connsiteY99" fmla="*/ 2372810 h 3391383"/>
              <a:gd name="connsiteX100" fmla="*/ 713329 w 6703228"/>
              <a:gd name="connsiteY100" fmla="*/ 2390172 h 3391383"/>
              <a:gd name="connsiteX101" fmla="*/ 730691 w 6703228"/>
              <a:gd name="connsiteY101" fmla="*/ 2401747 h 3391383"/>
              <a:gd name="connsiteX102" fmla="*/ 753840 w 6703228"/>
              <a:gd name="connsiteY102" fmla="*/ 2413322 h 3391383"/>
              <a:gd name="connsiteX103" fmla="*/ 776990 w 6703228"/>
              <a:gd name="connsiteY103" fmla="*/ 2430684 h 3391383"/>
              <a:gd name="connsiteX104" fmla="*/ 823289 w 6703228"/>
              <a:gd name="connsiteY104" fmla="*/ 2442259 h 3391383"/>
              <a:gd name="connsiteX105" fmla="*/ 863800 w 6703228"/>
              <a:gd name="connsiteY105" fmla="*/ 2459621 h 3391383"/>
              <a:gd name="connsiteX106" fmla="*/ 881162 w 6703228"/>
              <a:gd name="connsiteY106" fmla="*/ 2465408 h 3391383"/>
              <a:gd name="connsiteX107" fmla="*/ 898524 w 6703228"/>
              <a:gd name="connsiteY107" fmla="*/ 2476983 h 3391383"/>
              <a:gd name="connsiteX108" fmla="*/ 939035 w 6703228"/>
              <a:gd name="connsiteY108" fmla="*/ 2488557 h 3391383"/>
              <a:gd name="connsiteX109" fmla="*/ 956397 w 6703228"/>
              <a:gd name="connsiteY109" fmla="*/ 2494345 h 3391383"/>
              <a:gd name="connsiteX110" fmla="*/ 979547 w 6703228"/>
              <a:gd name="connsiteY110" fmla="*/ 2500132 h 3391383"/>
              <a:gd name="connsiteX111" fmla="*/ 1037420 w 6703228"/>
              <a:gd name="connsiteY111" fmla="*/ 2517494 h 3391383"/>
              <a:gd name="connsiteX112" fmla="*/ 1083719 w 6703228"/>
              <a:gd name="connsiteY112" fmla="*/ 2534856 h 3391383"/>
              <a:gd name="connsiteX113" fmla="*/ 1106868 w 6703228"/>
              <a:gd name="connsiteY113" fmla="*/ 2546431 h 3391383"/>
              <a:gd name="connsiteX114" fmla="*/ 1135805 w 6703228"/>
              <a:gd name="connsiteY114" fmla="*/ 2558005 h 3391383"/>
              <a:gd name="connsiteX115" fmla="*/ 1182104 w 6703228"/>
              <a:gd name="connsiteY115" fmla="*/ 2569580 h 3391383"/>
              <a:gd name="connsiteX116" fmla="*/ 1216828 w 6703228"/>
              <a:gd name="connsiteY116" fmla="*/ 2581155 h 3391383"/>
              <a:gd name="connsiteX117" fmla="*/ 1234190 w 6703228"/>
              <a:gd name="connsiteY117" fmla="*/ 2586942 h 3391383"/>
              <a:gd name="connsiteX118" fmla="*/ 1280489 w 6703228"/>
              <a:gd name="connsiteY118" fmla="*/ 2592729 h 3391383"/>
              <a:gd name="connsiteX119" fmla="*/ 1627729 w 6703228"/>
              <a:gd name="connsiteY119" fmla="*/ 2586942 h 3391383"/>
              <a:gd name="connsiteX120" fmla="*/ 1697177 w 6703228"/>
              <a:gd name="connsiteY120" fmla="*/ 2569580 h 3391383"/>
              <a:gd name="connsiteX121" fmla="*/ 1714539 w 6703228"/>
              <a:gd name="connsiteY121" fmla="*/ 2563793 h 3391383"/>
              <a:gd name="connsiteX122" fmla="*/ 1789775 w 6703228"/>
              <a:gd name="connsiteY122" fmla="*/ 2552218 h 3391383"/>
              <a:gd name="connsiteX123" fmla="*/ 1807137 w 6703228"/>
              <a:gd name="connsiteY123" fmla="*/ 2546431 h 3391383"/>
              <a:gd name="connsiteX124" fmla="*/ 1830286 w 6703228"/>
              <a:gd name="connsiteY124" fmla="*/ 2540643 h 3391383"/>
              <a:gd name="connsiteX125" fmla="*/ 1865010 w 6703228"/>
              <a:gd name="connsiteY125" fmla="*/ 2529069 h 3391383"/>
              <a:gd name="connsiteX126" fmla="*/ 1905521 w 6703228"/>
              <a:gd name="connsiteY126" fmla="*/ 2500132 h 3391383"/>
              <a:gd name="connsiteX127" fmla="*/ 1928671 w 6703228"/>
              <a:gd name="connsiteY127" fmla="*/ 2488557 h 3391383"/>
              <a:gd name="connsiteX128" fmla="*/ 1992332 w 6703228"/>
              <a:gd name="connsiteY128" fmla="*/ 2442259 h 3391383"/>
              <a:gd name="connsiteX129" fmla="*/ 2027056 w 6703228"/>
              <a:gd name="connsiteY129" fmla="*/ 2419109 h 3391383"/>
              <a:gd name="connsiteX130" fmla="*/ 2073354 w 6703228"/>
              <a:gd name="connsiteY130" fmla="*/ 2390172 h 3391383"/>
              <a:gd name="connsiteX131" fmla="*/ 2113866 w 6703228"/>
              <a:gd name="connsiteY131" fmla="*/ 2355448 h 3391383"/>
              <a:gd name="connsiteX132" fmla="*/ 2131228 w 6703228"/>
              <a:gd name="connsiteY132" fmla="*/ 2343874 h 3391383"/>
              <a:gd name="connsiteX133" fmla="*/ 2148590 w 6703228"/>
              <a:gd name="connsiteY133" fmla="*/ 2326512 h 3391383"/>
              <a:gd name="connsiteX134" fmla="*/ 2171739 w 6703228"/>
              <a:gd name="connsiteY134" fmla="*/ 2320724 h 3391383"/>
              <a:gd name="connsiteX135" fmla="*/ 2194889 w 6703228"/>
              <a:gd name="connsiteY135" fmla="*/ 2303362 h 3391383"/>
              <a:gd name="connsiteX136" fmla="*/ 2229613 w 6703228"/>
              <a:gd name="connsiteY136" fmla="*/ 2280213 h 3391383"/>
              <a:gd name="connsiteX137" fmla="*/ 2270124 w 6703228"/>
              <a:gd name="connsiteY137" fmla="*/ 2257064 h 3391383"/>
              <a:gd name="connsiteX138" fmla="*/ 2287486 w 6703228"/>
              <a:gd name="connsiteY138" fmla="*/ 2239702 h 3391383"/>
              <a:gd name="connsiteX139" fmla="*/ 2351147 w 6703228"/>
              <a:gd name="connsiteY139" fmla="*/ 2210765 h 3391383"/>
              <a:gd name="connsiteX140" fmla="*/ 2368509 w 6703228"/>
              <a:gd name="connsiteY140" fmla="*/ 2199190 h 3391383"/>
              <a:gd name="connsiteX141" fmla="*/ 2380083 w 6703228"/>
              <a:gd name="connsiteY141" fmla="*/ 2181828 h 3391383"/>
              <a:gd name="connsiteX142" fmla="*/ 2432170 w 6703228"/>
              <a:gd name="connsiteY142" fmla="*/ 2152891 h 3391383"/>
              <a:gd name="connsiteX143" fmla="*/ 2466894 w 6703228"/>
              <a:gd name="connsiteY143" fmla="*/ 2123955 h 3391383"/>
              <a:gd name="connsiteX144" fmla="*/ 2484256 w 6703228"/>
              <a:gd name="connsiteY144" fmla="*/ 2106593 h 3391383"/>
              <a:gd name="connsiteX145" fmla="*/ 2501618 w 6703228"/>
              <a:gd name="connsiteY145" fmla="*/ 2095018 h 3391383"/>
              <a:gd name="connsiteX146" fmla="*/ 2518980 w 6703228"/>
              <a:gd name="connsiteY146" fmla="*/ 2077656 h 3391383"/>
              <a:gd name="connsiteX147" fmla="*/ 2553704 w 6703228"/>
              <a:gd name="connsiteY147" fmla="*/ 2054507 h 3391383"/>
              <a:gd name="connsiteX148" fmla="*/ 2571066 w 6703228"/>
              <a:gd name="connsiteY148" fmla="*/ 2042932 h 3391383"/>
              <a:gd name="connsiteX149" fmla="*/ 2588428 w 6703228"/>
              <a:gd name="connsiteY149" fmla="*/ 2025570 h 3391383"/>
              <a:gd name="connsiteX150" fmla="*/ 2623152 w 6703228"/>
              <a:gd name="connsiteY150" fmla="*/ 2002421 h 3391383"/>
              <a:gd name="connsiteX151" fmla="*/ 2640514 w 6703228"/>
              <a:gd name="connsiteY151" fmla="*/ 1990846 h 3391383"/>
              <a:gd name="connsiteX152" fmla="*/ 2675238 w 6703228"/>
              <a:gd name="connsiteY152" fmla="*/ 1961909 h 3391383"/>
              <a:gd name="connsiteX153" fmla="*/ 2686813 w 6703228"/>
              <a:gd name="connsiteY153" fmla="*/ 1944547 h 3391383"/>
              <a:gd name="connsiteX154" fmla="*/ 2704175 w 6703228"/>
              <a:gd name="connsiteY154" fmla="*/ 1938760 h 3391383"/>
              <a:gd name="connsiteX155" fmla="*/ 2727324 w 6703228"/>
              <a:gd name="connsiteY155" fmla="*/ 1915610 h 3391383"/>
              <a:gd name="connsiteX156" fmla="*/ 2738899 w 6703228"/>
              <a:gd name="connsiteY156" fmla="*/ 1898248 h 3391383"/>
              <a:gd name="connsiteX157" fmla="*/ 2762048 w 6703228"/>
              <a:gd name="connsiteY157" fmla="*/ 1880886 h 3391383"/>
              <a:gd name="connsiteX158" fmla="*/ 2773623 w 6703228"/>
              <a:gd name="connsiteY158" fmla="*/ 1863524 h 3391383"/>
              <a:gd name="connsiteX159" fmla="*/ 2796772 w 6703228"/>
              <a:gd name="connsiteY159" fmla="*/ 1846162 h 3391383"/>
              <a:gd name="connsiteX160" fmla="*/ 2837283 w 6703228"/>
              <a:gd name="connsiteY160" fmla="*/ 1817226 h 3391383"/>
              <a:gd name="connsiteX161" fmla="*/ 2866220 w 6703228"/>
              <a:gd name="connsiteY161" fmla="*/ 1776714 h 3391383"/>
              <a:gd name="connsiteX162" fmla="*/ 2872008 w 6703228"/>
              <a:gd name="connsiteY162" fmla="*/ 1759352 h 3391383"/>
              <a:gd name="connsiteX163" fmla="*/ 2895157 w 6703228"/>
              <a:gd name="connsiteY163" fmla="*/ 1741990 h 3391383"/>
              <a:gd name="connsiteX164" fmla="*/ 2935668 w 6703228"/>
              <a:gd name="connsiteY164" fmla="*/ 1672542 h 3391383"/>
              <a:gd name="connsiteX165" fmla="*/ 2953030 w 6703228"/>
              <a:gd name="connsiteY165" fmla="*/ 1649393 h 3391383"/>
              <a:gd name="connsiteX166" fmla="*/ 2970392 w 6703228"/>
              <a:gd name="connsiteY166" fmla="*/ 1620456 h 3391383"/>
              <a:gd name="connsiteX167" fmla="*/ 2999329 w 6703228"/>
              <a:gd name="connsiteY167" fmla="*/ 1579945 h 3391383"/>
              <a:gd name="connsiteX168" fmla="*/ 3005116 w 6703228"/>
              <a:gd name="connsiteY168" fmla="*/ 1556795 h 3391383"/>
              <a:gd name="connsiteX169" fmla="*/ 3022478 w 6703228"/>
              <a:gd name="connsiteY169" fmla="*/ 1539433 h 3391383"/>
              <a:gd name="connsiteX170" fmla="*/ 3034053 w 6703228"/>
              <a:gd name="connsiteY170" fmla="*/ 1522071 h 3391383"/>
              <a:gd name="connsiteX171" fmla="*/ 3051415 w 6703228"/>
              <a:gd name="connsiteY171" fmla="*/ 1504709 h 3391383"/>
              <a:gd name="connsiteX172" fmla="*/ 3062990 w 6703228"/>
              <a:gd name="connsiteY172" fmla="*/ 1481560 h 3391383"/>
              <a:gd name="connsiteX173" fmla="*/ 3080352 w 6703228"/>
              <a:gd name="connsiteY173" fmla="*/ 1458410 h 3391383"/>
              <a:gd name="connsiteX174" fmla="*/ 3103501 w 6703228"/>
              <a:gd name="connsiteY174" fmla="*/ 1417899 h 3391383"/>
              <a:gd name="connsiteX175" fmla="*/ 3126651 w 6703228"/>
              <a:gd name="connsiteY175" fmla="*/ 1394750 h 3391383"/>
              <a:gd name="connsiteX176" fmla="*/ 3161375 w 6703228"/>
              <a:gd name="connsiteY176" fmla="*/ 1354238 h 3391383"/>
              <a:gd name="connsiteX177" fmla="*/ 3225035 w 6703228"/>
              <a:gd name="connsiteY177" fmla="*/ 1267428 h 3391383"/>
              <a:gd name="connsiteX178" fmla="*/ 3242397 w 6703228"/>
              <a:gd name="connsiteY178" fmla="*/ 1250066 h 3391383"/>
              <a:gd name="connsiteX179" fmla="*/ 3248185 w 6703228"/>
              <a:gd name="connsiteY179" fmla="*/ 1226917 h 3391383"/>
              <a:gd name="connsiteX180" fmla="*/ 3317633 w 6703228"/>
              <a:gd name="connsiteY180" fmla="*/ 1145894 h 3391383"/>
              <a:gd name="connsiteX181" fmla="*/ 3346570 w 6703228"/>
              <a:gd name="connsiteY181" fmla="*/ 1093808 h 3391383"/>
              <a:gd name="connsiteX182" fmla="*/ 3352357 w 6703228"/>
              <a:gd name="connsiteY182" fmla="*/ 1076446 h 3391383"/>
              <a:gd name="connsiteX183" fmla="*/ 3375506 w 6703228"/>
              <a:gd name="connsiteY183" fmla="*/ 1047509 h 3391383"/>
              <a:gd name="connsiteX184" fmla="*/ 3387081 w 6703228"/>
              <a:gd name="connsiteY184" fmla="*/ 1024360 h 3391383"/>
              <a:gd name="connsiteX185" fmla="*/ 3398656 w 6703228"/>
              <a:gd name="connsiteY185" fmla="*/ 1006998 h 3391383"/>
              <a:gd name="connsiteX186" fmla="*/ 3410230 w 6703228"/>
              <a:gd name="connsiteY186" fmla="*/ 983848 h 3391383"/>
              <a:gd name="connsiteX187" fmla="*/ 3427592 w 6703228"/>
              <a:gd name="connsiteY187" fmla="*/ 966486 h 3391383"/>
              <a:gd name="connsiteX188" fmla="*/ 3439167 w 6703228"/>
              <a:gd name="connsiteY188" fmla="*/ 943337 h 3391383"/>
              <a:gd name="connsiteX189" fmla="*/ 3444954 w 6703228"/>
              <a:gd name="connsiteY189" fmla="*/ 925975 h 3391383"/>
              <a:gd name="connsiteX190" fmla="*/ 3468104 w 6703228"/>
              <a:gd name="connsiteY190" fmla="*/ 908613 h 3391383"/>
              <a:gd name="connsiteX191" fmla="*/ 3491253 w 6703228"/>
              <a:gd name="connsiteY191" fmla="*/ 873889 h 3391383"/>
              <a:gd name="connsiteX192" fmla="*/ 3497040 w 6703228"/>
              <a:gd name="connsiteY192" fmla="*/ 856527 h 3391383"/>
              <a:gd name="connsiteX193" fmla="*/ 3537552 w 6703228"/>
              <a:gd name="connsiteY193" fmla="*/ 804441 h 3391383"/>
              <a:gd name="connsiteX194" fmla="*/ 3543339 w 6703228"/>
              <a:gd name="connsiteY194" fmla="*/ 787079 h 3391383"/>
              <a:gd name="connsiteX195" fmla="*/ 3612787 w 6703228"/>
              <a:gd name="connsiteY195" fmla="*/ 729205 h 3391383"/>
              <a:gd name="connsiteX196" fmla="*/ 3664873 w 6703228"/>
              <a:gd name="connsiteY196" fmla="*/ 706056 h 3391383"/>
              <a:gd name="connsiteX197" fmla="*/ 3693810 w 6703228"/>
              <a:gd name="connsiteY197" fmla="*/ 682907 h 3391383"/>
              <a:gd name="connsiteX198" fmla="*/ 3740109 w 6703228"/>
              <a:gd name="connsiteY198" fmla="*/ 653970 h 3391383"/>
              <a:gd name="connsiteX199" fmla="*/ 3769045 w 6703228"/>
              <a:gd name="connsiteY199" fmla="*/ 630821 h 3391383"/>
              <a:gd name="connsiteX200" fmla="*/ 3844281 w 6703228"/>
              <a:gd name="connsiteY200" fmla="*/ 607671 h 3391383"/>
              <a:gd name="connsiteX201" fmla="*/ 3936878 w 6703228"/>
              <a:gd name="connsiteY201" fmla="*/ 613459 h 3391383"/>
              <a:gd name="connsiteX202" fmla="*/ 3960028 w 6703228"/>
              <a:gd name="connsiteY202" fmla="*/ 619246 h 3391383"/>
              <a:gd name="connsiteX203" fmla="*/ 4012114 w 6703228"/>
              <a:gd name="connsiteY203" fmla="*/ 642395 h 3391383"/>
              <a:gd name="connsiteX204" fmla="*/ 4041051 w 6703228"/>
              <a:gd name="connsiteY204" fmla="*/ 659757 h 3391383"/>
              <a:gd name="connsiteX205" fmla="*/ 4087349 w 6703228"/>
              <a:gd name="connsiteY205" fmla="*/ 677119 h 3391383"/>
              <a:gd name="connsiteX206" fmla="*/ 4127861 w 6703228"/>
              <a:gd name="connsiteY206" fmla="*/ 700269 h 3391383"/>
              <a:gd name="connsiteX207" fmla="*/ 4179947 w 6703228"/>
              <a:gd name="connsiteY207" fmla="*/ 723418 h 3391383"/>
              <a:gd name="connsiteX208" fmla="*/ 4232033 w 6703228"/>
              <a:gd name="connsiteY208" fmla="*/ 752355 h 3391383"/>
              <a:gd name="connsiteX209" fmla="*/ 4266757 w 6703228"/>
              <a:gd name="connsiteY209" fmla="*/ 787079 h 3391383"/>
              <a:gd name="connsiteX210" fmla="*/ 4318843 w 6703228"/>
              <a:gd name="connsiteY210" fmla="*/ 821803 h 3391383"/>
              <a:gd name="connsiteX211" fmla="*/ 4347780 w 6703228"/>
              <a:gd name="connsiteY211" fmla="*/ 844952 h 3391383"/>
              <a:gd name="connsiteX212" fmla="*/ 4365142 w 6703228"/>
              <a:gd name="connsiteY212" fmla="*/ 862314 h 3391383"/>
              <a:gd name="connsiteX213" fmla="*/ 4382504 w 6703228"/>
              <a:gd name="connsiteY213" fmla="*/ 873889 h 3391383"/>
              <a:gd name="connsiteX214" fmla="*/ 4417228 w 6703228"/>
              <a:gd name="connsiteY214" fmla="*/ 897038 h 3391383"/>
              <a:gd name="connsiteX215" fmla="*/ 4440377 w 6703228"/>
              <a:gd name="connsiteY215" fmla="*/ 920188 h 3391383"/>
              <a:gd name="connsiteX216" fmla="*/ 4480889 w 6703228"/>
              <a:gd name="connsiteY216" fmla="*/ 949124 h 3391383"/>
              <a:gd name="connsiteX217" fmla="*/ 4521400 w 6703228"/>
              <a:gd name="connsiteY217" fmla="*/ 989636 h 3391383"/>
              <a:gd name="connsiteX218" fmla="*/ 4538762 w 6703228"/>
              <a:gd name="connsiteY218" fmla="*/ 1006998 h 3391383"/>
              <a:gd name="connsiteX219" fmla="*/ 4567699 w 6703228"/>
              <a:gd name="connsiteY219" fmla="*/ 1024360 h 3391383"/>
              <a:gd name="connsiteX220" fmla="*/ 4590848 w 6703228"/>
              <a:gd name="connsiteY220" fmla="*/ 1053297 h 3391383"/>
              <a:gd name="connsiteX221" fmla="*/ 4625572 w 6703228"/>
              <a:gd name="connsiteY221" fmla="*/ 1088021 h 3391383"/>
              <a:gd name="connsiteX222" fmla="*/ 4648721 w 6703228"/>
              <a:gd name="connsiteY222" fmla="*/ 1122745 h 3391383"/>
              <a:gd name="connsiteX223" fmla="*/ 4677658 w 6703228"/>
              <a:gd name="connsiteY223" fmla="*/ 1145894 h 3391383"/>
              <a:gd name="connsiteX224" fmla="*/ 4695020 w 6703228"/>
              <a:gd name="connsiteY224" fmla="*/ 1163256 h 3391383"/>
              <a:gd name="connsiteX225" fmla="*/ 4712382 w 6703228"/>
              <a:gd name="connsiteY225" fmla="*/ 1186405 h 3391383"/>
              <a:gd name="connsiteX226" fmla="*/ 4741319 w 6703228"/>
              <a:gd name="connsiteY226" fmla="*/ 1232704 h 3391383"/>
              <a:gd name="connsiteX227" fmla="*/ 4770256 w 6703228"/>
              <a:gd name="connsiteY227" fmla="*/ 1255854 h 3391383"/>
              <a:gd name="connsiteX228" fmla="*/ 4787618 w 6703228"/>
              <a:gd name="connsiteY228" fmla="*/ 1279003 h 3391383"/>
              <a:gd name="connsiteX229" fmla="*/ 4816554 w 6703228"/>
              <a:gd name="connsiteY229" fmla="*/ 1307940 h 3391383"/>
              <a:gd name="connsiteX230" fmla="*/ 4845491 w 6703228"/>
              <a:gd name="connsiteY230" fmla="*/ 1331089 h 3391383"/>
              <a:gd name="connsiteX231" fmla="*/ 4862853 w 6703228"/>
              <a:gd name="connsiteY231" fmla="*/ 1354238 h 3391383"/>
              <a:gd name="connsiteX232" fmla="*/ 4897577 w 6703228"/>
              <a:gd name="connsiteY232" fmla="*/ 1383175 h 3391383"/>
              <a:gd name="connsiteX233" fmla="*/ 4909152 w 6703228"/>
              <a:gd name="connsiteY233" fmla="*/ 1400537 h 3391383"/>
              <a:gd name="connsiteX234" fmla="*/ 4984387 w 6703228"/>
              <a:gd name="connsiteY234" fmla="*/ 1475772 h 3391383"/>
              <a:gd name="connsiteX235" fmla="*/ 5019111 w 6703228"/>
              <a:gd name="connsiteY235" fmla="*/ 1510497 h 3391383"/>
              <a:gd name="connsiteX236" fmla="*/ 5036473 w 6703228"/>
              <a:gd name="connsiteY236" fmla="*/ 1527859 h 3391383"/>
              <a:gd name="connsiteX237" fmla="*/ 5065410 w 6703228"/>
              <a:gd name="connsiteY237" fmla="*/ 1551008 h 3391383"/>
              <a:gd name="connsiteX238" fmla="*/ 5076985 w 6703228"/>
              <a:gd name="connsiteY238" fmla="*/ 1568370 h 3391383"/>
              <a:gd name="connsiteX239" fmla="*/ 5123283 w 6703228"/>
              <a:gd name="connsiteY239" fmla="*/ 1614669 h 3391383"/>
              <a:gd name="connsiteX240" fmla="*/ 5140645 w 6703228"/>
              <a:gd name="connsiteY240" fmla="*/ 1632031 h 3391383"/>
              <a:gd name="connsiteX241" fmla="*/ 5152220 w 6703228"/>
              <a:gd name="connsiteY241" fmla="*/ 1655180 h 3391383"/>
              <a:gd name="connsiteX242" fmla="*/ 5181157 w 6703228"/>
              <a:gd name="connsiteY242" fmla="*/ 1672542 h 3391383"/>
              <a:gd name="connsiteX243" fmla="*/ 5210094 w 6703228"/>
              <a:gd name="connsiteY243" fmla="*/ 1707266 h 3391383"/>
              <a:gd name="connsiteX244" fmla="*/ 5227456 w 6703228"/>
              <a:gd name="connsiteY244" fmla="*/ 1718841 h 3391383"/>
              <a:gd name="connsiteX245" fmla="*/ 5279542 w 6703228"/>
              <a:gd name="connsiteY245" fmla="*/ 1776714 h 3391383"/>
              <a:gd name="connsiteX246" fmla="*/ 5296904 w 6703228"/>
              <a:gd name="connsiteY246" fmla="*/ 1794076 h 3391383"/>
              <a:gd name="connsiteX247" fmla="*/ 5343202 w 6703228"/>
              <a:gd name="connsiteY247" fmla="*/ 1828800 h 3391383"/>
              <a:gd name="connsiteX248" fmla="*/ 5389501 w 6703228"/>
              <a:gd name="connsiteY248" fmla="*/ 1869312 h 3391383"/>
              <a:gd name="connsiteX249" fmla="*/ 5412651 w 6703228"/>
              <a:gd name="connsiteY249" fmla="*/ 1880886 h 3391383"/>
              <a:gd name="connsiteX250" fmla="*/ 5430013 w 6703228"/>
              <a:gd name="connsiteY250" fmla="*/ 1904036 h 3391383"/>
              <a:gd name="connsiteX251" fmla="*/ 5476311 w 6703228"/>
              <a:gd name="connsiteY251" fmla="*/ 1932972 h 3391383"/>
              <a:gd name="connsiteX252" fmla="*/ 5493673 w 6703228"/>
              <a:gd name="connsiteY252" fmla="*/ 1956122 h 3391383"/>
              <a:gd name="connsiteX253" fmla="*/ 5528397 w 6703228"/>
              <a:gd name="connsiteY253" fmla="*/ 1973484 h 3391383"/>
              <a:gd name="connsiteX254" fmla="*/ 5563121 w 6703228"/>
              <a:gd name="connsiteY254" fmla="*/ 2013995 h 3391383"/>
              <a:gd name="connsiteX255" fmla="*/ 5592058 w 6703228"/>
              <a:gd name="connsiteY255" fmla="*/ 2048719 h 3391383"/>
              <a:gd name="connsiteX256" fmla="*/ 5620995 w 6703228"/>
              <a:gd name="connsiteY256" fmla="*/ 2071869 h 3391383"/>
              <a:gd name="connsiteX257" fmla="*/ 5649932 w 6703228"/>
              <a:gd name="connsiteY257" fmla="*/ 2100805 h 3391383"/>
              <a:gd name="connsiteX258" fmla="*/ 5667294 w 6703228"/>
              <a:gd name="connsiteY258" fmla="*/ 2112380 h 3391383"/>
              <a:gd name="connsiteX259" fmla="*/ 5707805 w 6703228"/>
              <a:gd name="connsiteY259" fmla="*/ 2152891 h 3391383"/>
              <a:gd name="connsiteX260" fmla="*/ 5725167 w 6703228"/>
              <a:gd name="connsiteY260" fmla="*/ 2170254 h 3391383"/>
              <a:gd name="connsiteX261" fmla="*/ 5742529 w 6703228"/>
              <a:gd name="connsiteY261" fmla="*/ 2193403 h 3391383"/>
              <a:gd name="connsiteX262" fmla="*/ 5759891 w 6703228"/>
              <a:gd name="connsiteY262" fmla="*/ 2204978 h 3391383"/>
              <a:gd name="connsiteX263" fmla="*/ 5829339 w 6703228"/>
              <a:gd name="connsiteY263" fmla="*/ 2262851 h 3391383"/>
              <a:gd name="connsiteX264" fmla="*/ 5846701 w 6703228"/>
              <a:gd name="connsiteY264" fmla="*/ 2286000 h 3391383"/>
              <a:gd name="connsiteX265" fmla="*/ 5881425 w 6703228"/>
              <a:gd name="connsiteY265" fmla="*/ 2320724 h 3391383"/>
              <a:gd name="connsiteX266" fmla="*/ 5910362 w 6703228"/>
              <a:gd name="connsiteY266" fmla="*/ 2355448 h 3391383"/>
              <a:gd name="connsiteX267" fmla="*/ 5927724 w 6703228"/>
              <a:gd name="connsiteY267" fmla="*/ 2367023 h 3391383"/>
              <a:gd name="connsiteX268" fmla="*/ 5945086 w 6703228"/>
              <a:gd name="connsiteY268" fmla="*/ 2390172 h 3391383"/>
              <a:gd name="connsiteX269" fmla="*/ 5962448 w 6703228"/>
              <a:gd name="connsiteY269" fmla="*/ 2407535 h 3391383"/>
              <a:gd name="connsiteX270" fmla="*/ 5985597 w 6703228"/>
              <a:gd name="connsiteY270" fmla="*/ 2436471 h 3391383"/>
              <a:gd name="connsiteX271" fmla="*/ 6008747 w 6703228"/>
              <a:gd name="connsiteY271" fmla="*/ 2459621 h 3391383"/>
              <a:gd name="connsiteX272" fmla="*/ 6083982 w 6703228"/>
              <a:gd name="connsiteY272" fmla="*/ 2558005 h 3391383"/>
              <a:gd name="connsiteX273" fmla="*/ 6118706 w 6703228"/>
              <a:gd name="connsiteY273" fmla="*/ 2586942 h 3391383"/>
              <a:gd name="connsiteX274" fmla="*/ 6136068 w 6703228"/>
              <a:gd name="connsiteY274" fmla="*/ 2615879 h 3391383"/>
              <a:gd name="connsiteX275" fmla="*/ 6170792 w 6703228"/>
              <a:gd name="connsiteY275" fmla="*/ 2650603 h 3391383"/>
              <a:gd name="connsiteX276" fmla="*/ 6193942 w 6703228"/>
              <a:gd name="connsiteY276" fmla="*/ 2685327 h 3391383"/>
              <a:gd name="connsiteX277" fmla="*/ 6211304 w 6703228"/>
              <a:gd name="connsiteY277" fmla="*/ 2708476 h 3391383"/>
              <a:gd name="connsiteX278" fmla="*/ 6222878 w 6703228"/>
              <a:gd name="connsiteY278" fmla="*/ 2731626 h 3391383"/>
              <a:gd name="connsiteX279" fmla="*/ 6280752 w 6703228"/>
              <a:gd name="connsiteY279" fmla="*/ 2789499 h 3391383"/>
              <a:gd name="connsiteX280" fmla="*/ 6303901 w 6703228"/>
              <a:gd name="connsiteY280" fmla="*/ 2835798 h 3391383"/>
              <a:gd name="connsiteX281" fmla="*/ 6338625 w 6703228"/>
              <a:gd name="connsiteY281" fmla="*/ 2887884 h 3391383"/>
              <a:gd name="connsiteX282" fmla="*/ 6350200 w 6703228"/>
              <a:gd name="connsiteY282" fmla="*/ 2905246 h 3391383"/>
              <a:gd name="connsiteX283" fmla="*/ 6373349 w 6703228"/>
              <a:gd name="connsiteY283" fmla="*/ 2957332 h 3391383"/>
              <a:gd name="connsiteX284" fmla="*/ 6390711 w 6703228"/>
              <a:gd name="connsiteY284" fmla="*/ 2980481 h 3391383"/>
              <a:gd name="connsiteX285" fmla="*/ 6419648 w 6703228"/>
              <a:gd name="connsiteY285" fmla="*/ 3020993 h 3391383"/>
              <a:gd name="connsiteX286" fmla="*/ 6425435 w 6703228"/>
              <a:gd name="connsiteY286" fmla="*/ 3038355 h 3391383"/>
              <a:gd name="connsiteX287" fmla="*/ 6448585 w 6703228"/>
              <a:gd name="connsiteY287" fmla="*/ 3073079 h 3391383"/>
              <a:gd name="connsiteX288" fmla="*/ 6471734 w 6703228"/>
              <a:gd name="connsiteY288" fmla="*/ 3107803 h 3391383"/>
              <a:gd name="connsiteX289" fmla="*/ 6494883 w 6703228"/>
              <a:gd name="connsiteY289" fmla="*/ 3142527 h 3391383"/>
              <a:gd name="connsiteX290" fmla="*/ 6506458 w 6703228"/>
              <a:gd name="connsiteY290" fmla="*/ 3159889 h 3391383"/>
              <a:gd name="connsiteX291" fmla="*/ 6523820 w 6703228"/>
              <a:gd name="connsiteY291" fmla="*/ 3171464 h 3391383"/>
              <a:gd name="connsiteX292" fmla="*/ 6552757 w 6703228"/>
              <a:gd name="connsiteY292" fmla="*/ 3223550 h 3391383"/>
              <a:gd name="connsiteX293" fmla="*/ 6570119 w 6703228"/>
              <a:gd name="connsiteY293" fmla="*/ 3240912 h 3391383"/>
              <a:gd name="connsiteX294" fmla="*/ 6593268 w 6703228"/>
              <a:gd name="connsiteY294" fmla="*/ 3275636 h 3391383"/>
              <a:gd name="connsiteX295" fmla="*/ 6604843 w 6703228"/>
              <a:gd name="connsiteY295" fmla="*/ 3292998 h 3391383"/>
              <a:gd name="connsiteX296" fmla="*/ 6622205 w 6703228"/>
              <a:gd name="connsiteY296" fmla="*/ 3304572 h 3391383"/>
              <a:gd name="connsiteX297" fmla="*/ 6633780 w 6703228"/>
              <a:gd name="connsiteY297" fmla="*/ 3321935 h 3391383"/>
              <a:gd name="connsiteX298" fmla="*/ 6651142 w 6703228"/>
              <a:gd name="connsiteY298" fmla="*/ 3339297 h 3391383"/>
              <a:gd name="connsiteX299" fmla="*/ 6674291 w 6703228"/>
              <a:gd name="connsiteY299" fmla="*/ 3368233 h 3391383"/>
              <a:gd name="connsiteX300" fmla="*/ 6685866 w 6703228"/>
              <a:gd name="connsiteY300" fmla="*/ 3385595 h 3391383"/>
              <a:gd name="connsiteX301" fmla="*/ 6703228 w 6703228"/>
              <a:gd name="connsiteY301" fmla="*/ 3391383 h 3391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6703228" h="3391383">
                <a:moveTo>
                  <a:pt x="1685602" y="0"/>
                </a:moveTo>
                <a:cubicBezTo>
                  <a:pt x="1675957" y="1929"/>
                  <a:pt x="1664850" y="332"/>
                  <a:pt x="1656666" y="5788"/>
                </a:cubicBezTo>
                <a:cubicBezTo>
                  <a:pt x="1651590" y="9172"/>
                  <a:pt x="1655192" y="18836"/>
                  <a:pt x="1650878" y="23150"/>
                </a:cubicBezTo>
                <a:cubicBezTo>
                  <a:pt x="1646564" y="27464"/>
                  <a:pt x="1639303" y="27008"/>
                  <a:pt x="1633516" y="28937"/>
                </a:cubicBezTo>
                <a:lnTo>
                  <a:pt x="1598792" y="52086"/>
                </a:lnTo>
                <a:cubicBezTo>
                  <a:pt x="1593005" y="55944"/>
                  <a:pt x="1588029" y="61462"/>
                  <a:pt x="1581430" y="63661"/>
                </a:cubicBezTo>
                <a:lnTo>
                  <a:pt x="1564068" y="69448"/>
                </a:lnTo>
                <a:lnTo>
                  <a:pt x="1529344" y="92598"/>
                </a:lnTo>
                <a:cubicBezTo>
                  <a:pt x="1523557" y="96456"/>
                  <a:pt x="1518580" y="101972"/>
                  <a:pt x="1511982" y="104172"/>
                </a:cubicBezTo>
                <a:cubicBezTo>
                  <a:pt x="1506195" y="106101"/>
                  <a:pt x="1500076" y="107232"/>
                  <a:pt x="1494620" y="109960"/>
                </a:cubicBezTo>
                <a:cubicBezTo>
                  <a:pt x="1488399" y="113071"/>
                  <a:pt x="1483614" y="118710"/>
                  <a:pt x="1477258" y="121535"/>
                </a:cubicBezTo>
                <a:cubicBezTo>
                  <a:pt x="1466109" y="126490"/>
                  <a:pt x="1442534" y="133109"/>
                  <a:pt x="1442534" y="133109"/>
                </a:cubicBezTo>
                <a:cubicBezTo>
                  <a:pt x="1411443" y="153837"/>
                  <a:pt x="1417188" y="154406"/>
                  <a:pt x="1390448" y="162046"/>
                </a:cubicBezTo>
                <a:cubicBezTo>
                  <a:pt x="1382800" y="164231"/>
                  <a:pt x="1375015" y="165904"/>
                  <a:pt x="1367299" y="167833"/>
                </a:cubicBezTo>
                <a:cubicBezTo>
                  <a:pt x="1361512" y="171691"/>
                  <a:pt x="1356330" y="176668"/>
                  <a:pt x="1349937" y="179408"/>
                </a:cubicBezTo>
                <a:cubicBezTo>
                  <a:pt x="1336812" y="185033"/>
                  <a:pt x="1322105" y="183938"/>
                  <a:pt x="1309425" y="190983"/>
                </a:cubicBezTo>
                <a:cubicBezTo>
                  <a:pt x="1297265" y="197739"/>
                  <a:pt x="1288197" y="210758"/>
                  <a:pt x="1274701" y="214132"/>
                </a:cubicBezTo>
                <a:cubicBezTo>
                  <a:pt x="1259268" y="217990"/>
                  <a:pt x="1242631" y="218593"/>
                  <a:pt x="1228402" y="225707"/>
                </a:cubicBezTo>
                <a:cubicBezTo>
                  <a:pt x="1220686" y="229565"/>
                  <a:pt x="1213182" y="233883"/>
                  <a:pt x="1205253" y="237281"/>
                </a:cubicBezTo>
                <a:cubicBezTo>
                  <a:pt x="1199646" y="239684"/>
                  <a:pt x="1193224" y="240106"/>
                  <a:pt x="1187891" y="243069"/>
                </a:cubicBezTo>
                <a:cubicBezTo>
                  <a:pt x="1128196" y="276233"/>
                  <a:pt x="1175089" y="258911"/>
                  <a:pt x="1135805" y="272005"/>
                </a:cubicBezTo>
                <a:cubicBezTo>
                  <a:pt x="1100620" y="295462"/>
                  <a:pt x="1138004" y="273351"/>
                  <a:pt x="1095294" y="289367"/>
                </a:cubicBezTo>
                <a:cubicBezTo>
                  <a:pt x="1087216" y="292396"/>
                  <a:pt x="1080154" y="297738"/>
                  <a:pt x="1072144" y="300942"/>
                </a:cubicBezTo>
                <a:cubicBezTo>
                  <a:pt x="1060816" y="305473"/>
                  <a:pt x="1048333" y="307061"/>
                  <a:pt x="1037420" y="312517"/>
                </a:cubicBezTo>
                <a:cubicBezTo>
                  <a:pt x="1021987" y="320233"/>
                  <a:pt x="1007490" y="330209"/>
                  <a:pt x="991121" y="335666"/>
                </a:cubicBezTo>
                <a:cubicBezTo>
                  <a:pt x="985334" y="337595"/>
                  <a:pt x="979215" y="338726"/>
                  <a:pt x="973759" y="341454"/>
                </a:cubicBezTo>
                <a:cubicBezTo>
                  <a:pt x="967538" y="344565"/>
                  <a:pt x="962618" y="349917"/>
                  <a:pt x="956397" y="353028"/>
                </a:cubicBezTo>
                <a:cubicBezTo>
                  <a:pt x="950941" y="355756"/>
                  <a:pt x="944491" y="356088"/>
                  <a:pt x="939035" y="358816"/>
                </a:cubicBezTo>
                <a:cubicBezTo>
                  <a:pt x="932814" y="361927"/>
                  <a:pt x="927712" y="366939"/>
                  <a:pt x="921673" y="370390"/>
                </a:cubicBezTo>
                <a:cubicBezTo>
                  <a:pt x="901646" y="381834"/>
                  <a:pt x="900643" y="381259"/>
                  <a:pt x="881162" y="387752"/>
                </a:cubicBezTo>
                <a:cubicBezTo>
                  <a:pt x="877304" y="393539"/>
                  <a:pt x="875018" y="400769"/>
                  <a:pt x="869587" y="405114"/>
                </a:cubicBezTo>
                <a:cubicBezTo>
                  <a:pt x="864823" y="408925"/>
                  <a:pt x="857832" y="408499"/>
                  <a:pt x="852225" y="410902"/>
                </a:cubicBezTo>
                <a:cubicBezTo>
                  <a:pt x="844296" y="414300"/>
                  <a:pt x="836566" y="418196"/>
                  <a:pt x="829076" y="422476"/>
                </a:cubicBezTo>
                <a:cubicBezTo>
                  <a:pt x="797662" y="440427"/>
                  <a:pt x="826186" y="429227"/>
                  <a:pt x="794352" y="439838"/>
                </a:cubicBezTo>
                <a:cubicBezTo>
                  <a:pt x="763485" y="486137"/>
                  <a:pt x="803998" y="430192"/>
                  <a:pt x="765415" y="468775"/>
                </a:cubicBezTo>
                <a:cubicBezTo>
                  <a:pt x="760497" y="473693"/>
                  <a:pt x="758758" y="481219"/>
                  <a:pt x="753840" y="486137"/>
                </a:cubicBezTo>
                <a:cubicBezTo>
                  <a:pt x="736321" y="503656"/>
                  <a:pt x="733194" y="502665"/>
                  <a:pt x="713329" y="509286"/>
                </a:cubicBezTo>
                <a:cubicBezTo>
                  <a:pt x="667030" y="540153"/>
                  <a:pt x="722975" y="499640"/>
                  <a:pt x="684392" y="538223"/>
                </a:cubicBezTo>
                <a:cubicBezTo>
                  <a:pt x="679474" y="543141"/>
                  <a:pt x="672373" y="545345"/>
                  <a:pt x="667030" y="549798"/>
                </a:cubicBezTo>
                <a:cubicBezTo>
                  <a:pt x="622469" y="586932"/>
                  <a:pt x="675413" y="549996"/>
                  <a:pt x="632306" y="578735"/>
                </a:cubicBezTo>
                <a:cubicBezTo>
                  <a:pt x="605299" y="619246"/>
                  <a:pt x="620732" y="605743"/>
                  <a:pt x="591795" y="625033"/>
                </a:cubicBezTo>
                <a:cubicBezTo>
                  <a:pt x="587937" y="630820"/>
                  <a:pt x="585455" y="637815"/>
                  <a:pt x="580220" y="642395"/>
                </a:cubicBezTo>
                <a:cubicBezTo>
                  <a:pt x="555726" y="663827"/>
                  <a:pt x="551981" y="663383"/>
                  <a:pt x="528134" y="671332"/>
                </a:cubicBezTo>
                <a:cubicBezTo>
                  <a:pt x="524276" y="677119"/>
                  <a:pt x="519670" y="682473"/>
                  <a:pt x="516559" y="688694"/>
                </a:cubicBezTo>
                <a:cubicBezTo>
                  <a:pt x="513831" y="694150"/>
                  <a:pt x="515086" y="701742"/>
                  <a:pt x="510772" y="706056"/>
                </a:cubicBezTo>
                <a:cubicBezTo>
                  <a:pt x="500935" y="715893"/>
                  <a:pt x="487623" y="721489"/>
                  <a:pt x="476048" y="729205"/>
                </a:cubicBezTo>
                <a:cubicBezTo>
                  <a:pt x="470261" y="733063"/>
                  <a:pt x="463604" y="735862"/>
                  <a:pt x="458686" y="740780"/>
                </a:cubicBezTo>
                <a:cubicBezTo>
                  <a:pt x="452899" y="746567"/>
                  <a:pt x="447784" y="753117"/>
                  <a:pt x="441324" y="758142"/>
                </a:cubicBezTo>
                <a:cubicBezTo>
                  <a:pt x="430343" y="766682"/>
                  <a:pt x="406600" y="781291"/>
                  <a:pt x="406600" y="781291"/>
                </a:cubicBezTo>
                <a:cubicBezTo>
                  <a:pt x="387087" y="810561"/>
                  <a:pt x="405618" y="790464"/>
                  <a:pt x="377663" y="804441"/>
                </a:cubicBezTo>
                <a:cubicBezTo>
                  <a:pt x="371442" y="807552"/>
                  <a:pt x="366199" y="812330"/>
                  <a:pt x="360301" y="816016"/>
                </a:cubicBezTo>
                <a:cubicBezTo>
                  <a:pt x="304430" y="850935"/>
                  <a:pt x="353690" y="818495"/>
                  <a:pt x="314002" y="844952"/>
                </a:cubicBezTo>
                <a:cubicBezTo>
                  <a:pt x="283141" y="891246"/>
                  <a:pt x="323644" y="835311"/>
                  <a:pt x="285066" y="873889"/>
                </a:cubicBezTo>
                <a:cubicBezTo>
                  <a:pt x="280148" y="878807"/>
                  <a:pt x="277944" y="885908"/>
                  <a:pt x="273491" y="891251"/>
                </a:cubicBezTo>
                <a:cubicBezTo>
                  <a:pt x="268251" y="897538"/>
                  <a:pt x="260886" y="901953"/>
                  <a:pt x="256129" y="908613"/>
                </a:cubicBezTo>
                <a:cubicBezTo>
                  <a:pt x="251114" y="915633"/>
                  <a:pt x="250077" y="925134"/>
                  <a:pt x="244554" y="931762"/>
                </a:cubicBezTo>
                <a:cubicBezTo>
                  <a:pt x="240101" y="937105"/>
                  <a:pt x="232535" y="938884"/>
                  <a:pt x="227192" y="943337"/>
                </a:cubicBezTo>
                <a:cubicBezTo>
                  <a:pt x="220905" y="948577"/>
                  <a:pt x="215070" y="954411"/>
                  <a:pt x="209830" y="960699"/>
                </a:cubicBezTo>
                <a:cubicBezTo>
                  <a:pt x="205377" y="966042"/>
                  <a:pt x="203490" y="973481"/>
                  <a:pt x="198256" y="978061"/>
                </a:cubicBezTo>
                <a:cubicBezTo>
                  <a:pt x="187787" y="987221"/>
                  <a:pt x="163532" y="1001210"/>
                  <a:pt x="163532" y="1001210"/>
                </a:cubicBezTo>
                <a:cubicBezTo>
                  <a:pt x="152507" y="1034280"/>
                  <a:pt x="166839" y="1006722"/>
                  <a:pt x="140382" y="1024360"/>
                </a:cubicBezTo>
                <a:cubicBezTo>
                  <a:pt x="111939" y="1043322"/>
                  <a:pt x="132797" y="1037732"/>
                  <a:pt x="111445" y="1059084"/>
                </a:cubicBezTo>
                <a:cubicBezTo>
                  <a:pt x="106527" y="1064002"/>
                  <a:pt x="99001" y="1065741"/>
                  <a:pt x="94083" y="1070659"/>
                </a:cubicBezTo>
                <a:cubicBezTo>
                  <a:pt x="87263" y="1077479"/>
                  <a:pt x="82998" y="1086485"/>
                  <a:pt x="76721" y="1093808"/>
                </a:cubicBezTo>
                <a:cubicBezTo>
                  <a:pt x="71395" y="1100022"/>
                  <a:pt x="64384" y="1104710"/>
                  <a:pt x="59359" y="1111170"/>
                </a:cubicBezTo>
                <a:cubicBezTo>
                  <a:pt x="50819" y="1122151"/>
                  <a:pt x="36210" y="1145894"/>
                  <a:pt x="36210" y="1145894"/>
                </a:cubicBezTo>
                <a:cubicBezTo>
                  <a:pt x="34281" y="1151681"/>
                  <a:pt x="33151" y="1157800"/>
                  <a:pt x="30423" y="1163256"/>
                </a:cubicBezTo>
                <a:cubicBezTo>
                  <a:pt x="27312" y="1169477"/>
                  <a:pt x="21673" y="1174262"/>
                  <a:pt x="18848" y="1180618"/>
                </a:cubicBezTo>
                <a:cubicBezTo>
                  <a:pt x="13893" y="1191767"/>
                  <a:pt x="7273" y="1215342"/>
                  <a:pt x="7273" y="1215342"/>
                </a:cubicBezTo>
                <a:cubicBezTo>
                  <a:pt x="-1821" y="1306291"/>
                  <a:pt x="-3011" y="1291066"/>
                  <a:pt x="7273" y="1417899"/>
                </a:cubicBezTo>
                <a:cubicBezTo>
                  <a:pt x="19092" y="1563671"/>
                  <a:pt x="12342" y="1431660"/>
                  <a:pt x="30423" y="1522071"/>
                </a:cubicBezTo>
                <a:cubicBezTo>
                  <a:pt x="37770" y="1558807"/>
                  <a:pt x="33824" y="1541465"/>
                  <a:pt x="41997" y="1574157"/>
                </a:cubicBezTo>
                <a:cubicBezTo>
                  <a:pt x="43808" y="1594080"/>
                  <a:pt x="44371" y="1636430"/>
                  <a:pt x="53572" y="1660967"/>
                </a:cubicBezTo>
                <a:cubicBezTo>
                  <a:pt x="56601" y="1669045"/>
                  <a:pt x="61749" y="1676187"/>
                  <a:pt x="65147" y="1684117"/>
                </a:cubicBezTo>
                <a:cubicBezTo>
                  <a:pt x="67550" y="1689724"/>
                  <a:pt x="67971" y="1696146"/>
                  <a:pt x="70934" y="1701479"/>
                </a:cubicBezTo>
                <a:cubicBezTo>
                  <a:pt x="77690" y="1713639"/>
                  <a:pt x="94083" y="1736203"/>
                  <a:pt x="94083" y="1736203"/>
                </a:cubicBezTo>
                <a:cubicBezTo>
                  <a:pt x="97189" y="1751729"/>
                  <a:pt x="103056" y="1787280"/>
                  <a:pt x="111445" y="1799864"/>
                </a:cubicBezTo>
                <a:lnTo>
                  <a:pt x="123020" y="1817226"/>
                </a:lnTo>
                <a:cubicBezTo>
                  <a:pt x="139637" y="1883686"/>
                  <a:pt x="116402" y="1801784"/>
                  <a:pt x="140382" y="1857737"/>
                </a:cubicBezTo>
                <a:cubicBezTo>
                  <a:pt x="151498" y="1883675"/>
                  <a:pt x="140703" y="1875740"/>
                  <a:pt x="151957" y="1898248"/>
                </a:cubicBezTo>
                <a:cubicBezTo>
                  <a:pt x="155068" y="1904469"/>
                  <a:pt x="159674" y="1909823"/>
                  <a:pt x="163532" y="1915610"/>
                </a:cubicBezTo>
                <a:cubicBezTo>
                  <a:pt x="184636" y="1978927"/>
                  <a:pt x="150978" y="1883021"/>
                  <a:pt x="180894" y="1950335"/>
                </a:cubicBezTo>
                <a:cubicBezTo>
                  <a:pt x="207483" y="2010163"/>
                  <a:pt x="175688" y="1962686"/>
                  <a:pt x="209830" y="2008208"/>
                </a:cubicBezTo>
                <a:cubicBezTo>
                  <a:pt x="224378" y="2051848"/>
                  <a:pt x="204754" y="1998056"/>
                  <a:pt x="227192" y="2042932"/>
                </a:cubicBezTo>
                <a:cubicBezTo>
                  <a:pt x="241745" y="2072039"/>
                  <a:pt x="219640" y="2058529"/>
                  <a:pt x="256129" y="2095018"/>
                </a:cubicBezTo>
                <a:cubicBezTo>
                  <a:pt x="261916" y="2100805"/>
                  <a:pt x="268251" y="2106093"/>
                  <a:pt x="273491" y="2112380"/>
                </a:cubicBezTo>
                <a:cubicBezTo>
                  <a:pt x="277944" y="2117723"/>
                  <a:pt x="280613" y="2124399"/>
                  <a:pt x="285066" y="2129742"/>
                </a:cubicBezTo>
                <a:cubicBezTo>
                  <a:pt x="298991" y="2146452"/>
                  <a:pt x="302719" y="2147298"/>
                  <a:pt x="319790" y="2158679"/>
                </a:cubicBezTo>
                <a:cubicBezTo>
                  <a:pt x="323648" y="2164466"/>
                  <a:pt x="325933" y="2171696"/>
                  <a:pt x="331364" y="2176041"/>
                </a:cubicBezTo>
                <a:cubicBezTo>
                  <a:pt x="336128" y="2179852"/>
                  <a:pt x="343270" y="2179100"/>
                  <a:pt x="348726" y="2181828"/>
                </a:cubicBezTo>
                <a:cubicBezTo>
                  <a:pt x="354948" y="2184939"/>
                  <a:pt x="360745" y="2188950"/>
                  <a:pt x="366089" y="2193403"/>
                </a:cubicBezTo>
                <a:cubicBezTo>
                  <a:pt x="394990" y="2217487"/>
                  <a:pt x="370301" y="2206382"/>
                  <a:pt x="400813" y="2216552"/>
                </a:cubicBezTo>
                <a:cubicBezTo>
                  <a:pt x="406054" y="2220483"/>
                  <a:pt x="432863" y="2241258"/>
                  <a:pt x="441324" y="2245489"/>
                </a:cubicBezTo>
                <a:cubicBezTo>
                  <a:pt x="446780" y="2248217"/>
                  <a:pt x="452899" y="2249347"/>
                  <a:pt x="458686" y="2251276"/>
                </a:cubicBezTo>
                <a:lnTo>
                  <a:pt x="493410" y="2274426"/>
                </a:lnTo>
                <a:cubicBezTo>
                  <a:pt x="499197" y="2278284"/>
                  <a:pt x="504174" y="2283800"/>
                  <a:pt x="510772" y="2286000"/>
                </a:cubicBezTo>
                <a:cubicBezTo>
                  <a:pt x="554412" y="2300548"/>
                  <a:pt x="500620" y="2280924"/>
                  <a:pt x="545496" y="2303362"/>
                </a:cubicBezTo>
                <a:cubicBezTo>
                  <a:pt x="593377" y="2327302"/>
                  <a:pt x="525816" y="2284609"/>
                  <a:pt x="586008" y="2320724"/>
                </a:cubicBezTo>
                <a:cubicBezTo>
                  <a:pt x="635761" y="2350576"/>
                  <a:pt x="603170" y="2338020"/>
                  <a:pt x="638094" y="2349661"/>
                </a:cubicBezTo>
                <a:cubicBezTo>
                  <a:pt x="694072" y="2391645"/>
                  <a:pt x="634416" y="2350716"/>
                  <a:pt x="678605" y="2372810"/>
                </a:cubicBezTo>
                <a:cubicBezTo>
                  <a:pt x="723481" y="2395248"/>
                  <a:pt x="669689" y="2375626"/>
                  <a:pt x="713329" y="2390172"/>
                </a:cubicBezTo>
                <a:cubicBezTo>
                  <a:pt x="719116" y="2394030"/>
                  <a:pt x="724652" y="2398296"/>
                  <a:pt x="730691" y="2401747"/>
                </a:cubicBezTo>
                <a:cubicBezTo>
                  <a:pt x="738181" y="2406027"/>
                  <a:pt x="746524" y="2408750"/>
                  <a:pt x="753840" y="2413322"/>
                </a:cubicBezTo>
                <a:cubicBezTo>
                  <a:pt x="762020" y="2418434"/>
                  <a:pt x="768086" y="2426974"/>
                  <a:pt x="776990" y="2430684"/>
                </a:cubicBezTo>
                <a:cubicBezTo>
                  <a:pt x="791674" y="2436802"/>
                  <a:pt x="808197" y="2437229"/>
                  <a:pt x="823289" y="2442259"/>
                </a:cubicBezTo>
                <a:cubicBezTo>
                  <a:pt x="864006" y="2455831"/>
                  <a:pt x="813740" y="2438167"/>
                  <a:pt x="863800" y="2459621"/>
                </a:cubicBezTo>
                <a:cubicBezTo>
                  <a:pt x="869407" y="2462024"/>
                  <a:pt x="875375" y="2463479"/>
                  <a:pt x="881162" y="2465408"/>
                </a:cubicBezTo>
                <a:cubicBezTo>
                  <a:pt x="886949" y="2469266"/>
                  <a:pt x="892303" y="2473872"/>
                  <a:pt x="898524" y="2476983"/>
                </a:cubicBezTo>
                <a:cubicBezTo>
                  <a:pt x="907774" y="2481608"/>
                  <a:pt x="930383" y="2486085"/>
                  <a:pt x="939035" y="2488557"/>
                </a:cubicBezTo>
                <a:cubicBezTo>
                  <a:pt x="944901" y="2490233"/>
                  <a:pt x="950531" y="2492669"/>
                  <a:pt x="956397" y="2494345"/>
                </a:cubicBezTo>
                <a:cubicBezTo>
                  <a:pt x="964045" y="2496530"/>
                  <a:pt x="971928" y="2497846"/>
                  <a:pt x="979547" y="2500132"/>
                </a:cubicBezTo>
                <a:cubicBezTo>
                  <a:pt x="1050003" y="2521269"/>
                  <a:pt x="984059" y="2504154"/>
                  <a:pt x="1037420" y="2517494"/>
                </a:cubicBezTo>
                <a:cubicBezTo>
                  <a:pt x="1101879" y="2549723"/>
                  <a:pt x="1020676" y="2511214"/>
                  <a:pt x="1083719" y="2534856"/>
                </a:cubicBezTo>
                <a:cubicBezTo>
                  <a:pt x="1091797" y="2537885"/>
                  <a:pt x="1098984" y="2542927"/>
                  <a:pt x="1106868" y="2546431"/>
                </a:cubicBezTo>
                <a:cubicBezTo>
                  <a:pt x="1116361" y="2550650"/>
                  <a:pt x="1126078" y="2554357"/>
                  <a:pt x="1135805" y="2558005"/>
                </a:cubicBezTo>
                <a:cubicBezTo>
                  <a:pt x="1167037" y="2569717"/>
                  <a:pt x="1139868" y="2558061"/>
                  <a:pt x="1182104" y="2569580"/>
                </a:cubicBezTo>
                <a:cubicBezTo>
                  <a:pt x="1193875" y="2572790"/>
                  <a:pt x="1205253" y="2577297"/>
                  <a:pt x="1216828" y="2581155"/>
                </a:cubicBezTo>
                <a:cubicBezTo>
                  <a:pt x="1222615" y="2583084"/>
                  <a:pt x="1228137" y="2586185"/>
                  <a:pt x="1234190" y="2586942"/>
                </a:cubicBezTo>
                <a:lnTo>
                  <a:pt x="1280489" y="2592729"/>
                </a:lnTo>
                <a:lnTo>
                  <a:pt x="1627729" y="2586942"/>
                </a:lnTo>
                <a:cubicBezTo>
                  <a:pt x="1653449" y="2586163"/>
                  <a:pt x="1673196" y="2577574"/>
                  <a:pt x="1697177" y="2569580"/>
                </a:cubicBezTo>
                <a:cubicBezTo>
                  <a:pt x="1702964" y="2567651"/>
                  <a:pt x="1708557" y="2564989"/>
                  <a:pt x="1714539" y="2563793"/>
                </a:cubicBezTo>
                <a:cubicBezTo>
                  <a:pt x="1758727" y="2554954"/>
                  <a:pt x="1733715" y="2559225"/>
                  <a:pt x="1789775" y="2552218"/>
                </a:cubicBezTo>
                <a:cubicBezTo>
                  <a:pt x="1795562" y="2550289"/>
                  <a:pt x="1801271" y="2548107"/>
                  <a:pt x="1807137" y="2546431"/>
                </a:cubicBezTo>
                <a:cubicBezTo>
                  <a:pt x="1814785" y="2544246"/>
                  <a:pt x="1822668" y="2542929"/>
                  <a:pt x="1830286" y="2540643"/>
                </a:cubicBezTo>
                <a:cubicBezTo>
                  <a:pt x="1841972" y="2537137"/>
                  <a:pt x="1865010" y="2529069"/>
                  <a:pt x="1865010" y="2529069"/>
                </a:cubicBezTo>
                <a:cubicBezTo>
                  <a:pt x="1874945" y="2521617"/>
                  <a:pt x="1893675" y="2506901"/>
                  <a:pt x="1905521" y="2500132"/>
                </a:cubicBezTo>
                <a:cubicBezTo>
                  <a:pt x="1913012" y="2495852"/>
                  <a:pt x="1921180" y="2492837"/>
                  <a:pt x="1928671" y="2488557"/>
                </a:cubicBezTo>
                <a:cubicBezTo>
                  <a:pt x="1945042" y="2479203"/>
                  <a:pt x="1987738" y="2445322"/>
                  <a:pt x="1992332" y="2442259"/>
                </a:cubicBezTo>
                <a:cubicBezTo>
                  <a:pt x="2003907" y="2434542"/>
                  <a:pt x="2015320" y="2426578"/>
                  <a:pt x="2027056" y="2419109"/>
                </a:cubicBezTo>
                <a:cubicBezTo>
                  <a:pt x="2051847" y="2403333"/>
                  <a:pt x="2052884" y="2404793"/>
                  <a:pt x="2073354" y="2390172"/>
                </a:cubicBezTo>
                <a:cubicBezTo>
                  <a:pt x="2134055" y="2346814"/>
                  <a:pt x="2063376" y="2397522"/>
                  <a:pt x="2113866" y="2355448"/>
                </a:cubicBezTo>
                <a:cubicBezTo>
                  <a:pt x="2119209" y="2350995"/>
                  <a:pt x="2125885" y="2348327"/>
                  <a:pt x="2131228" y="2343874"/>
                </a:cubicBezTo>
                <a:cubicBezTo>
                  <a:pt x="2137516" y="2338634"/>
                  <a:pt x="2141484" y="2330573"/>
                  <a:pt x="2148590" y="2326512"/>
                </a:cubicBezTo>
                <a:cubicBezTo>
                  <a:pt x="2155496" y="2322566"/>
                  <a:pt x="2164023" y="2322653"/>
                  <a:pt x="2171739" y="2320724"/>
                </a:cubicBezTo>
                <a:cubicBezTo>
                  <a:pt x="2179456" y="2314937"/>
                  <a:pt x="2186987" y="2308893"/>
                  <a:pt x="2194889" y="2303362"/>
                </a:cubicBezTo>
                <a:cubicBezTo>
                  <a:pt x="2206285" y="2295385"/>
                  <a:pt x="2218484" y="2288560"/>
                  <a:pt x="2229613" y="2280213"/>
                </a:cubicBezTo>
                <a:cubicBezTo>
                  <a:pt x="2257642" y="2259191"/>
                  <a:pt x="2243611" y="2265901"/>
                  <a:pt x="2270124" y="2257064"/>
                </a:cubicBezTo>
                <a:cubicBezTo>
                  <a:pt x="2275911" y="2251277"/>
                  <a:pt x="2280581" y="2244096"/>
                  <a:pt x="2287486" y="2239702"/>
                </a:cubicBezTo>
                <a:cubicBezTo>
                  <a:pt x="2315954" y="2221586"/>
                  <a:pt x="2325649" y="2219264"/>
                  <a:pt x="2351147" y="2210765"/>
                </a:cubicBezTo>
                <a:cubicBezTo>
                  <a:pt x="2356934" y="2206907"/>
                  <a:pt x="2363591" y="2204108"/>
                  <a:pt x="2368509" y="2199190"/>
                </a:cubicBezTo>
                <a:cubicBezTo>
                  <a:pt x="2373427" y="2194272"/>
                  <a:pt x="2374849" y="2186408"/>
                  <a:pt x="2380083" y="2181828"/>
                </a:cubicBezTo>
                <a:cubicBezTo>
                  <a:pt x="2404573" y="2160399"/>
                  <a:pt x="2408325" y="2160840"/>
                  <a:pt x="2432170" y="2152891"/>
                </a:cubicBezTo>
                <a:cubicBezTo>
                  <a:pt x="2482894" y="2102167"/>
                  <a:pt x="2418550" y="2164241"/>
                  <a:pt x="2466894" y="2123955"/>
                </a:cubicBezTo>
                <a:cubicBezTo>
                  <a:pt x="2473182" y="2118715"/>
                  <a:pt x="2477969" y="2111833"/>
                  <a:pt x="2484256" y="2106593"/>
                </a:cubicBezTo>
                <a:cubicBezTo>
                  <a:pt x="2489599" y="2102140"/>
                  <a:pt x="2496275" y="2099471"/>
                  <a:pt x="2501618" y="2095018"/>
                </a:cubicBezTo>
                <a:cubicBezTo>
                  <a:pt x="2507905" y="2089778"/>
                  <a:pt x="2512520" y="2082681"/>
                  <a:pt x="2518980" y="2077656"/>
                </a:cubicBezTo>
                <a:cubicBezTo>
                  <a:pt x="2529961" y="2069116"/>
                  <a:pt x="2542129" y="2062223"/>
                  <a:pt x="2553704" y="2054507"/>
                </a:cubicBezTo>
                <a:cubicBezTo>
                  <a:pt x="2559491" y="2050649"/>
                  <a:pt x="2566148" y="2047850"/>
                  <a:pt x="2571066" y="2042932"/>
                </a:cubicBezTo>
                <a:cubicBezTo>
                  <a:pt x="2576853" y="2037145"/>
                  <a:pt x="2581968" y="2030595"/>
                  <a:pt x="2588428" y="2025570"/>
                </a:cubicBezTo>
                <a:cubicBezTo>
                  <a:pt x="2599409" y="2017030"/>
                  <a:pt x="2611577" y="2010137"/>
                  <a:pt x="2623152" y="2002421"/>
                </a:cubicBezTo>
                <a:cubicBezTo>
                  <a:pt x="2628939" y="1998563"/>
                  <a:pt x="2635596" y="1995764"/>
                  <a:pt x="2640514" y="1990846"/>
                </a:cubicBezTo>
                <a:cubicBezTo>
                  <a:pt x="2662794" y="1968566"/>
                  <a:pt x="2651066" y="1978024"/>
                  <a:pt x="2675238" y="1961909"/>
                </a:cubicBezTo>
                <a:cubicBezTo>
                  <a:pt x="2679096" y="1956122"/>
                  <a:pt x="2681382" y="1948892"/>
                  <a:pt x="2686813" y="1944547"/>
                </a:cubicBezTo>
                <a:cubicBezTo>
                  <a:pt x="2691577" y="1940736"/>
                  <a:pt x="2699211" y="1942306"/>
                  <a:pt x="2704175" y="1938760"/>
                </a:cubicBezTo>
                <a:cubicBezTo>
                  <a:pt x="2713055" y="1932417"/>
                  <a:pt x="2720222" y="1923896"/>
                  <a:pt x="2727324" y="1915610"/>
                </a:cubicBezTo>
                <a:cubicBezTo>
                  <a:pt x="2731851" y="1910329"/>
                  <a:pt x="2733981" y="1903166"/>
                  <a:pt x="2738899" y="1898248"/>
                </a:cubicBezTo>
                <a:cubicBezTo>
                  <a:pt x="2745719" y="1891428"/>
                  <a:pt x="2755228" y="1887706"/>
                  <a:pt x="2762048" y="1880886"/>
                </a:cubicBezTo>
                <a:cubicBezTo>
                  <a:pt x="2766966" y="1875968"/>
                  <a:pt x="2768705" y="1868442"/>
                  <a:pt x="2773623" y="1863524"/>
                </a:cubicBezTo>
                <a:cubicBezTo>
                  <a:pt x="2780443" y="1856704"/>
                  <a:pt x="2789513" y="1852514"/>
                  <a:pt x="2796772" y="1846162"/>
                </a:cubicBezTo>
                <a:cubicBezTo>
                  <a:pt x="2830572" y="1816587"/>
                  <a:pt x="2806026" y="1827644"/>
                  <a:pt x="2837283" y="1817226"/>
                </a:cubicBezTo>
                <a:cubicBezTo>
                  <a:pt x="2877246" y="1737299"/>
                  <a:pt x="2819299" y="1847094"/>
                  <a:pt x="2866220" y="1776714"/>
                </a:cubicBezTo>
                <a:cubicBezTo>
                  <a:pt x="2869604" y="1771638"/>
                  <a:pt x="2868103" y="1764038"/>
                  <a:pt x="2872008" y="1759352"/>
                </a:cubicBezTo>
                <a:cubicBezTo>
                  <a:pt x="2878183" y="1751942"/>
                  <a:pt x="2888749" y="1749199"/>
                  <a:pt x="2895157" y="1741990"/>
                </a:cubicBezTo>
                <a:cubicBezTo>
                  <a:pt x="2920089" y="1713941"/>
                  <a:pt x="2917104" y="1703482"/>
                  <a:pt x="2935668" y="1672542"/>
                </a:cubicBezTo>
                <a:cubicBezTo>
                  <a:pt x="2940631" y="1664271"/>
                  <a:pt x="2947680" y="1657419"/>
                  <a:pt x="2953030" y="1649393"/>
                </a:cubicBezTo>
                <a:cubicBezTo>
                  <a:pt x="2959270" y="1640034"/>
                  <a:pt x="2964430" y="1629995"/>
                  <a:pt x="2970392" y="1620456"/>
                </a:cubicBezTo>
                <a:cubicBezTo>
                  <a:pt x="2980968" y="1603534"/>
                  <a:pt x="2986598" y="1596919"/>
                  <a:pt x="2999329" y="1579945"/>
                </a:cubicBezTo>
                <a:cubicBezTo>
                  <a:pt x="3001258" y="1572228"/>
                  <a:pt x="3001170" y="1563701"/>
                  <a:pt x="3005116" y="1556795"/>
                </a:cubicBezTo>
                <a:cubicBezTo>
                  <a:pt x="3009177" y="1549689"/>
                  <a:pt x="3017238" y="1545720"/>
                  <a:pt x="3022478" y="1539433"/>
                </a:cubicBezTo>
                <a:cubicBezTo>
                  <a:pt x="3026931" y="1534090"/>
                  <a:pt x="3029600" y="1527414"/>
                  <a:pt x="3034053" y="1522071"/>
                </a:cubicBezTo>
                <a:cubicBezTo>
                  <a:pt x="3039293" y="1515784"/>
                  <a:pt x="3046658" y="1511369"/>
                  <a:pt x="3051415" y="1504709"/>
                </a:cubicBezTo>
                <a:cubicBezTo>
                  <a:pt x="3056430" y="1497689"/>
                  <a:pt x="3058418" y="1488876"/>
                  <a:pt x="3062990" y="1481560"/>
                </a:cubicBezTo>
                <a:cubicBezTo>
                  <a:pt x="3068102" y="1473380"/>
                  <a:pt x="3075240" y="1466590"/>
                  <a:pt x="3080352" y="1458410"/>
                </a:cubicBezTo>
                <a:cubicBezTo>
                  <a:pt x="3092984" y="1438198"/>
                  <a:pt x="3088795" y="1435055"/>
                  <a:pt x="3103501" y="1417899"/>
                </a:cubicBezTo>
                <a:cubicBezTo>
                  <a:pt x="3110603" y="1409614"/>
                  <a:pt x="3119951" y="1403364"/>
                  <a:pt x="3126651" y="1394750"/>
                </a:cubicBezTo>
                <a:cubicBezTo>
                  <a:pt x="3160480" y="1351256"/>
                  <a:pt x="3126684" y="1377366"/>
                  <a:pt x="3161375" y="1354238"/>
                </a:cubicBezTo>
                <a:cubicBezTo>
                  <a:pt x="3178997" y="1327804"/>
                  <a:pt x="3204013" y="1288450"/>
                  <a:pt x="3225035" y="1267428"/>
                </a:cubicBezTo>
                <a:lnTo>
                  <a:pt x="3242397" y="1250066"/>
                </a:lnTo>
                <a:cubicBezTo>
                  <a:pt x="3244326" y="1242350"/>
                  <a:pt x="3243773" y="1233535"/>
                  <a:pt x="3248185" y="1226917"/>
                </a:cubicBezTo>
                <a:cubicBezTo>
                  <a:pt x="3273639" y="1188736"/>
                  <a:pt x="3290381" y="1173146"/>
                  <a:pt x="3317633" y="1145894"/>
                </a:cubicBezTo>
                <a:cubicBezTo>
                  <a:pt x="3346911" y="1072700"/>
                  <a:pt x="3309864" y="1158043"/>
                  <a:pt x="3346570" y="1093808"/>
                </a:cubicBezTo>
                <a:cubicBezTo>
                  <a:pt x="3349597" y="1088511"/>
                  <a:pt x="3349124" y="1081619"/>
                  <a:pt x="3352357" y="1076446"/>
                </a:cubicBezTo>
                <a:cubicBezTo>
                  <a:pt x="3358904" y="1065971"/>
                  <a:pt x="3368654" y="1057787"/>
                  <a:pt x="3375506" y="1047509"/>
                </a:cubicBezTo>
                <a:cubicBezTo>
                  <a:pt x="3380292" y="1040331"/>
                  <a:pt x="3382801" y="1031850"/>
                  <a:pt x="3387081" y="1024360"/>
                </a:cubicBezTo>
                <a:cubicBezTo>
                  <a:pt x="3390532" y="1018321"/>
                  <a:pt x="3395205" y="1013037"/>
                  <a:pt x="3398656" y="1006998"/>
                </a:cubicBezTo>
                <a:cubicBezTo>
                  <a:pt x="3402936" y="999507"/>
                  <a:pt x="3405216" y="990868"/>
                  <a:pt x="3410230" y="983848"/>
                </a:cubicBezTo>
                <a:cubicBezTo>
                  <a:pt x="3414987" y="977188"/>
                  <a:pt x="3422835" y="973146"/>
                  <a:pt x="3427592" y="966486"/>
                </a:cubicBezTo>
                <a:cubicBezTo>
                  <a:pt x="3432607" y="959466"/>
                  <a:pt x="3435769" y="951267"/>
                  <a:pt x="3439167" y="943337"/>
                </a:cubicBezTo>
                <a:cubicBezTo>
                  <a:pt x="3441570" y="937730"/>
                  <a:pt x="3441049" y="930661"/>
                  <a:pt x="3444954" y="925975"/>
                </a:cubicBezTo>
                <a:cubicBezTo>
                  <a:pt x="3451129" y="918565"/>
                  <a:pt x="3460387" y="914400"/>
                  <a:pt x="3468104" y="908613"/>
                </a:cubicBezTo>
                <a:cubicBezTo>
                  <a:pt x="3475820" y="897038"/>
                  <a:pt x="3486854" y="887086"/>
                  <a:pt x="3491253" y="873889"/>
                </a:cubicBezTo>
                <a:cubicBezTo>
                  <a:pt x="3493182" y="868102"/>
                  <a:pt x="3493656" y="861603"/>
                  <a:pt x="3497040" y="856527"/>
                </a:cubicBezTo>
                <a:cubicBezTo>
                  <a:pt x="3509241" y="838226"/>
                  <a:pt x="3537552" y="804441"/>
                  <a:pt x="3537552" y="804441"/>
                </a:cubicBezTo>
                <a:cubicBezTo>
                  <a:pt x="3539481" y="798654"/>
                  <a:pt x="3539528" y="791843"/>
                  <a:pt x="3543339" y="787079"/>
                </a:cubicBezTo>
                <a:cubicBezTo>
                  <a:pt x="3565390" y="759515"/>
                  <a:pt x="3583033" y="744082"/>
                  <a:pt x="3612787" y="729205"/>
                </a:cubicBezTo>
                <a:cubicBezTo>
                  <a:pt x="3632849" y="719174"/>
                  <a:pt x="3646455" y="718335"/>
                  <a:pt x="3664873" y="706056"/>
                </a:cubicBezTo>
                <a:cubicBezTo>
                  <a:pt x="3675151" y="699204"/>
                  <a:pt x="3683928" y="690318"/>
                  <a:pt x="3693810" y="682907"/>
                </a:cubicBezTo>
                <a:cubicBezTo>
                  <a:pt x="3719173" y="663885"/>
                  <a:pt x="3707404" y="676864"/>
                  <a:pt x="3740109" y="653970"/>
                </a:cubicBezTo>
                <a:cubicBezTo>
                  <a:pt x="3750228" y="646887"/>
                  <a:pt x="3758201" y="636736"/>
                  <a:pt x="3769045" y="630821"/>
                </a:cubicBezTo>
                <a:cubicBezTo>
                  <a:pt x="3777852" y="626017"/>
                  <a:pt x="3837207" y="609692"/>
                  <a:pt x="3844281" y="607671"/>
                </a:cubicBezTo>
                <a:cubicBezTo>
                  <a:pt x="3875147" y="609600"/>
                  <a:pt x="3906106" y="610382"/>
                  <a:pt x="3936878" y="613459"/>
                </a:cubicBezTo>
                <a:cubicBezTo>
                  <a:pt x="3944793" y="614250"/>
                  <a:pt x="3952482" y="616731"/>
                  <a:pt x="3960028" y="619246"/>
                </a:cubicBezTo>
                <a:cubicBezTo>
                  <a:pt x="3976115" y="624608"/>
                  <a:pt x="3996995" y="633996"/>
                  <a:pt x="4012114" y="642395"/>
                </a:cubicBezTo>
                <a:cubicBezTo>
                  <a:pt x="4021947" y="647858"/>
                  <a:pt x="4030838" y="655043"/>
                  <a:pt x="4041051" y="659757"/>
                </a:cubicBezTo>
                <a:cubicBezTo>
                  <a:pt x="4056016" y="666664"/>
                  <a:pt x="4072413" y="670149"/>
                  <a:pt x="4087349" y="677119"/>
                </a:cubicBezTo>
                <a:cubicBezTo>
                  <a:pt x="4101443" y="683696"/>
                  <a:pt x="4113950" y="693313"/>
                  <a:pt x="4127861" y="700269"/>
                </a:cubicBezTo>
                <a:cubicBezTo>
                  <a:pt x="4147916" y="710296"/>
                  <a:pt x="4161534" y="711143"/>
                  <a:pt x="4179947" y="723418"/>
                </a:cubicBezTo>
                <a:cubicBezTo>
                  <a:pt x="4226342" y="754348"/>
                  <a:pt x="4189656" y="741760"/>
                  <a:pt x="4232033" y="752355"/>
                </a:cubicBezTo>
                <a:cubicBezTo>
                  <a:pt x="4243608" y="763930"/>
                  <a:pt x="4254590" y="776129"/>
                  <a:pt x="4266757" y="787079"/>
                </a:cubicBezTo>
                <a:cubicBezTo>
                  <a:pt x="4290747" y="808670"/>
                  <a:pt x="4291149" y="802417"/>
                  <a:pt x="4318843" y="821803"/>
                </a:cubicBezTo>
                <a:cubicBezTo>
                  <a:pt x="4328963" y="828887"/>
                  <a:pt x="4338484" y="836818"/>
                  <a:pt x="4347780" y="844952"/>
                </a:cubicBezTo>
                <a:cubicBezTo>
                  <a:pt x="4353940" y="850342"/>
                  <a:pt x="4358855" y="857074"/>
                  <a:pt x="4365142" y="862314"/>
                </a:cubicBezTo>
                <a:cubicBezTo>
                  <a:pt x="4370485" y="866767"/>
                  <a:pt x="4377161" y="869436"/>
                  <a:pt x="4382504" y="873889"/>
                </a:cubicBezTo>
                <a:cubicBezTo>
                  <a:pt x="4411404" y="897973"/>
                  <a:pt x="4386717" y="886868"/>
                  <a:pt x="4417228" y="897038"/>
                </a:cubicBezTo>
                <a:cubicBezTo>
                  <a:pt x="4424944" y="904755"/>
                  <a:pt x="4432091" y="913086"/>
                  <a:pt x="4440377" y="920188"/>
                </a:cubicBezTo>
                <a:cubicBezTo>
                  <a:pt x="4495455" y="967398"/>
                  <a:pt x="4411000" y="885588"/>
                  <a:pt x="4480889" y="949124"/>
                </a:cubicBezTo>
                <a:cubicBezTo>
                  <a:pt x="4495020" y="961970"/>
                  <a:pt x="4507896" y="976132"/>
                  <a:pt x="4521400" y="989636"/>
                </a:cubicBezTo>
                <a:cubicBezTo>
                  <a:pt x="4527187" y="995423"/>
                  <a:pt x="4531744" y="1002787"/>
                  <a:pt x="4538762" y="1006998"/>
                </a:cubicBezTo>
                <a:lnTo>
                  <a:pt x="4567699" y="1024360"/>
                </a:lnTo>
                <a:cubicBezTo>
                  <a:pt x="4575415" y="1034006"/>
                  <a:pt x="4582539" y="1044157"/>
                  <a:pt x="4590848" y="1053297"/>
                </a:cubicBezTo>
                <a:cubicBezTo>
                  <a:pt x="4601859" y="1065409"/>
                  <a:pt x="4616492" y="1074401"/>
                  <a:pt x="4625572" y="1088021"/>
                </a:cubicBezTo>
                <a:cubicBezTo>
                  <a:pt x="4633288" y="1099596"/>
                  <a:pt x="4639415" y="1112405"/>
                  <a:pt x="4648721" y="1122745"/>
                </a:cubicBezTo>
                <a:cubicBezTo>
                  <a:pt x="4656984" y="1131926"/>
                  <a:pt x="4668362" y="1137760"/>
                  <a:pt x="4677658" y="1145894"/>
                </a:cubicBezTo>
                <a:cubicBezTo>
                  <a:pt x="4683818" y="1151284"/>
                  <a:pt x="4689694" y="1157042"/>
                  <a:pt x="4695020" y="1163256"/>
                </a:cubicBezTo>
                <a:cubicBezTo>
                  <a:pt x="4701297" y="1170579"/>
                  <a:pt x="4707032" y="1178380"/>
                  <a:pt x="4712382" y="1186405"/>
                </a:cubicBezTo>
                <a:cubicBezTo>
                  <a:pt x="4722477" y="1201548"/>
                  <a:pt x="4729668" y="1218723"/>
                  <a:pt x="4741319" y="1232704"/>
                </a:cubicBezTo>
                <a:cubicBezTo>
                  <a:pt x="4749227" y="1242194"/>
                  <a:pt x="4761521" y="1247119"/>
                  <a:pt x="4770256" y="1255854"/>
                </a:cubicBezTo>
                <a:cubicBezTo>
                  <a:pt x="4777076" y="1262674"/>
                  <a:pt x="4781210" y="1271794"/>
                  <a:pt x="4787618" y="1279003"/>
                </a:cubicBezTo>
                <a:cubicBezTo>
                  <a:pt x="4796680" y="1289198"/>
                  <a:pt x="4806415" y="1298815"/>
                  <a:pt x="4816554" y="1307940"/>
                </a:cubicBezTo>
                <a:cubicBezTo>
                  <a:pt x="4825735" y="1316203"/>
                  <a:pt x="4836756" y="1322355"/>
                  <a:pt x="4845491" y="1331089"/>
                </a:cubicBezTo>
                <a:cubicBezTo>
                  <a:pt x="4852311" y="1337909"/>
                  <a:pt x="4856033" y="1347418"/>
                  <a:pt x="4862853" y="1354238"/>
                </a:cubicBezTo>
                <a:cubicBezTo>
                  <a:pt x="4873507" y="1364892"/>
                  <a:pt x="4886923" y="1372521"/>
                  <a:pt x="4897577" y="1383175"/>
                </a:cubicBezTo>
                <a:cubicBezTo>
                  <a:pt x="4902495" y="1388093"/>
                  <a:pt x="4904473" y="1395390"/>
                  <a:pt x="4909152" y="1400537"/>
                </a:cubicBezTo>
                <a:cubicBezTo>
                  <a:pt x="4909155" y="1400541"/>
                  <a:pt x="4974980" y="1466365"/>
                  <a:pt x="4984387" y="1475772"/>
                </a:cubicBezTo>
                <a:lnTo>
                  <a:pt x="5019111" y="1510497"/>
                </a:lnTo>
                <a:cubicBezTo>
                  <a:pt x="5024898" y="1516284"/>
                  <a:pt x="5030082" y="1522746"/>
                  <a:pt x="5036473" y="1527859"/>
                </a:cubicBezTo>
                <a:cubicBezTo>
                  <a:pt x="5046119" y="1535575"/>
                  <a:pt x="5056675" y="1542274"/>
                  <a:pt x="5065410" y="1551008"/>
                </a:cubicBezTo>
                <a:cubicBezTo>
                  <a:pt x="5070328" y="1555926"/>
                  <a:pt x="5072306" y="1563223"/>
                  <a:pt x="5076985" y="1568370"/>
                </a:cubicBezTo>
                <a:cubicBezTo>
                  <a:pt x="5091666" y="1584520"/>
                  <a:pt x="5107850" y="1599236"/>
                  <a:pt x="5123283" y="1614669"/>
                </a:cubicBezTo>
                <a:cubicBezTo>
                  <a:pt x="5129070" y="1620456"/>
                  <a:pt x="5136985" y="1624711"/>
                  <a:pt x="5140645" y="1632031"/>
                </a:cubicBezTo>
                <a:cubicBezTo>
                  <a:pt x="5144503" y="1639747"/>
                  <a:pt x="5146120" y="1649080"/>
                  <a:pt x="5152220" y="1655180"/>
                </a:cubicBezTo>
                <a:cubicBezTo>
                  <a:pt x="5160174" y="1663134"/>
                  <a:pt x="5172158" y="1665793"/>
                  <a:pt x="5181157" y="1672542"/>
                </a:cubicBezTo>
                <a:cubicBezTo>
                  <a:pt x="5219078" y="1700982"/>
                  <a:pt x="5180687" y="1677859"/>
                  <a:pt x="5210094" y="1707266"/>
                </a:cubicBezTo>
                <a:cubicBezTo>
                  <a:pt x="5215012" y="1712184"/>
                  <a:pt x="5221669" y="1714983"/>
                  <a:pt x="5227456" y="1718841"/>
                </a:cubicBezTo>
                <a:cubicBezTo>
                  <a:pt x="5249623" y="1752094"/>
                  <a:pt x="5234111" y="1731284"/>
                  <a:pt x="5279542" y="1776714"/>
                </a:cubicBezTo>
                <a:cubicBezTo>
                  <a:pt x="5285329" y="1782501"/>
                  <a:pt x="5290356" y="1789165"/>
                  <a:pt x="5296904" y="1794076"/>
                </a:cubicBezTo>
                <a:cubicBezTo>
                  <a:pt x="5312337" y="1805651"/>
                  <a:pt x="5329561" y="1815159"/>
                  <a:pt x="5343202" y="1828800"/>
                </a:cubicBezTo>
                <a:cubicBezTo>
                  <a:pt x="5361147" y="1846745"/>
                  <a:pt x="5368250" y="1856031"/>
                  <a:pt x="5389501" y="1869312"/>
                </a:cubicBezTo>
                <a:cubicBezTo>
                  <a:pt x="5396817" y="1873884"/>
                  <a:pt x="5404934" y="1877028"/>
                  <a:pt x="5412651" y="1880886"/>
                </a:cubicBezTo>
                <a:cubicBezTo>
                  <a:pt x="5418438" y="1888603"/>
                  <a:pt x="5423193" y="1897215"/>
                  <a:pt x="5430013" y="1904036"/>
                </a:cubicBezTo>
                <a:cubicBezTo>
                  <a:pt x="5445039" y="1919062"/>
                  <a:pt x="5457973" y="1923803"/>
                  <a:pt x="5476311" y="1932972"/>
                </a:cubicBezTo>
                <a:cubicBezTo>
                  <a:pt x="5482098" y="1940689"/>
                  <a:pt x="5486853" y="1949301"/>
                  <a:pt x="5493673" y="1956122"/>
                </a:cubicBezTo>
                <a:cubicBezTo>
                  <a:pt x="5504892" y="1967342"/>
                  <a:pt x="5514275" y="1968777"/>
                  <a:pt x="5528397" y="1973484"/>
                </a:cubicBezTo>
                <a:cubicBezTo>
                  <a:pt x="5546806" y="2010300"/>
                  <a:pt x="5530253" y="1985822"/>
                  <a:pt x="5563121" y="2013995"/>
                </a:cubicBezTo>
                <a:cubicBezTo>
                  <a:pt x="5629487" y="2070880"/>
                  <a:pt x="5538477" y="1995138"/>
                  <a:pt x="5592058" y="2048719"/>
                </a:cubicBezTo>
                <a:cubicBezTo>
                  <a:pt x="5600793" y="2057454"/>
                  <a:pt x="5611813" y="2063606"/>
                  <a:pt x="5620995" y="2071869"/>
                </a:cubicBezTo>
                <a:cubicBezTo>
                  <a:pt x="5631134" y="2080994"/>
                  <a:pt x="5639666" y="2091823"/>
                  <a:pt x="5649932" y="2100805"/>
                </a:cubicBezTo>
                <a:cubicBezTo>
                  <a:pt x="5655167" y="2105385"/>
                  <a:pt x="5662124" y="2107727"/>
                  <a:pt x="5667294" y="2112380"/>
                </a:cubicBezTo>
                <a:cubicBezTo>
                  <a:pt x="5681489" y="2125155"/>
                  <a:pt x="5694301" y="2139387"/>
                  <a:pt x="5707805" y="2152891"/>
                </a:cubicBezTo>
                <a:cubicBezTo>
                  <a:pt x="5713592" y="2158679"/>
                  <a:pt x="5720256" y="2163706"/>
                  <a:pt x="5725167" y="2170254"/>
                </a:cubicBezTo>
                <a:cubicBezTo>
                  <a:pt x="5730954" y="2177970"/>
                  <a:pt x="5735709" y="2186583"/>
                  <a:pt x="5742529" y="2193403"/>
                </a:cubicBezTo>
                <a:cubicBezTo>
                  <a:pt x="5747447" y="2198321"/>
                  <a:pt x="5754266" y="2200887"/>
                  <a:pt x="5759891" y="2204978"/>
                </a:cubicBezTo>
                <a:cubicBezTo>
                  <a:pt x="5789556" y="2226552"/>
                  <a:pt x="5806897" y="2237203"/>
                  <a:pt x="5829339" y="2262851"/>
                </a:cubicBezTo>
                <a:cubicBezTo>
                  <a:pt x="5835691" y="2270110"/>
                  <a:pt x="5840249" y="2278831"/>
                  <a:pt x="5846701" y="2286000"/>
                </a:cubicBezTo>
                <a:cubicBezTo>
                  <a:pt x="5857651" y="2298167"/>
                  <a:pt x="5870946" y="2308149"/>
                  <a:pt x="5881425" y="2320724"/>
                </a:cubicBezTo>
                <a:cubicBezTo>
                  <a:pt x="5891071" y="2332299"/>
                  <a:pt x="5899708" y="2344794"/>
                  <a:pt x="5910362" y="2355448"/>
                </a:cubicBezTo>
                <a:cubicBezTo>
                  <a:pt x="5915280" y="2360366"/>
                  <a:pt x="5922806" y="2362105"/>
                  <a:pt x="5927724" y="2367023"/>
                </a:cubicBezTo>
                <a:cubicBezTo>
                  <a:pt x="5934544" y="2373843"/>
                  <a:pt x="5938809" y="2382849"/>
                  <a:pt x="5945086" y="2390172"/>
                </a:cubicBezTo>
                <a:cubicBezTo>
                  <a:pt x="5950413" y="2396386"/>
                  <a:pt x="5957058" y="2401375"/>
                  <a:pt x="5962448" y="2407535"/>
                </a:cubicBezTo>
                <a:cubicBezTo>
                  <a:pt x="5970582" y="2416831"/>
                  <a:pt x="5977391" y="2427239"/>
                  <a:pt x="5985597" y="2436471"/>
                </a:cubicBezTo>
                <a:cubicBezTo>
                  <a:pt x="5992847" y="2444627"/>
                  <a:pt x="6001930" y="2451099"/>
                  <a:pt x="6008747" y="2459621"/>
                </a:cubicBezTo>
                <a:cubicBezTo>
                  <a:pt x="6027777" y="2483408"/>
                  <a:pt x="6058995" y="2533018"/>
                  <a:pt x="6083982" y="2558005"/>
                </a:cubicBezTo>
                <a:cubicBezTo>
                  <a:pt x="6094636" y="2568659"/>
                  <a:pt x="6108627" y="2575743"/>
                  <a:pt x="6118706" y="2586942"/>
                </a:cubicBezTo>
                <a:cubicBezTo>
                  <a:pt x="6126231" y="2595303"/>
                  <a:pt x="6128945" y="2607173"/>
                  <a:pt x="6136068" y="2615879"/>
                </a:cubicBezTo>
                <a:cubicBezTo>
                  <a:pt x="6146433" y="2628548"/>
                  <a:pt x="6160313" y="2638028"/>
                  <a:pt x="6170792" y="2650603"/>
                </a:cubicBezTo>
                <a:cubicBezTo>
                  <a:pt x="6179698" y="2661290"/>
                  <a:pt x="6185964" y="2673931"/>
                  <a:pt x="6193942" y="2685327"/>
                </a:cubicBezTo>
                <a:cubicBezTo>
                  <a:pt x="6199473" y="2693229"/>
                  <a:pt x="6206192" y="2700297"/>
                  <a:pt x="6211304" y="2708476"/>
                </a:cubicBezTo>
                <a:cubicBezTo>
                  <a:pt x="6215876" y="2715792"/>
                  <a:pt x="6217804" y="2724649"/>
                  <a:pt x="6222878" y="2731626"/>
                </a:cubicBezTo>
                <a:cubicBezTo>
                  <a:pt x="6250211" y="2769210"/>
                  <a:pt x="6250786" y="2767025"/>
                  <a:pt x="6280752" y="2789499"/>
                </a:cubicBezTo>
                <a:cubicBezTo>
                  <a:pt x="6288468" y="2804932"/>
                  <a:pt x="6294330" y="2821441"/>
                  <a:pt x="6303901" y="2835798"/>
                </a:cubicBezTo>
                <a:lnTo>
                  <a:pt x="6338625" y="2887884"/>
                </a:lnTo>
                <a:cubicBezTo>
                  <a:pt x="6342483" y="2893671"/>
                  <a:pt x="6347617" y="2898788"/>
                  <a:pt x="6350200" y="2905246"/>
                </a:cubicBezTo>
                <a:cubicBezTo>
                  <a:pt x="6356296" y="2920486"/>
                  <a:pt x="6364340" y="2942917"/>
                  <a:pt x="6373349" y="2957332"/>
                </a:cubicBezTo>
                <a:cubicBezTo>
                  <a:pt x="6378461" y="2965511"/>
                  <a:pt x="6385599" y="2972302"/>
                  <a:pt x="6390711" y="2980481"/>
                </a:cubicBezTo>
                <a:cubicBezTo>
                  <a:pt x="6416103" y="3021109"/>
                  <a:pt x="6386550" y="2987895"/>
                  <a:pt x="6419648" y="3020993"/>
                </a:cubicBezTo>
                <a:cubicBezTo>
                  <a:pt x="6421577" y="3026780"/>
                  <a:pt x="6422472" y="3033022"/>
                  <a:pt x="6425435" y="3038355"/>
                </a:cubicBezTo>
                <a:cubicBezTo>
                  <a:pt x="6432191" y="3050515"/>
                  <a:pt x="6448585" y="3073079"/>
                  <a:pt x="6448585" y="3073079"/>
                </a:cubicBezTo>
                <a:cubicBezTo>
                  <a:pt x="6459653" y="3106284"/>
                  <a:pt x="6446446" y="3075290"/>
                  <a:pt x="6471734" y="3107803"/>
                </a:cubicBezTo>
                <a:cubicBezTo>
                  <a:pt x="6480274" y="3118784"/>
                  <a:pt x="6487167" y="3130952"/>
                  <a:pt x="6494883" y="3142527"/>
                </a:cubicBezTo>
                <a:cubicBezTo>
                  <a:pt x="6498741" y="3148314"/>
                  <a:pt x="6500671" y="3156031"/>
                  <a:pt x="6506458" y="3159889"/>
                </a:cubicBezTo>
                <a:lnTo>
                  <a:pt x="6523820" y="3171464"/>
                </a:lnTo>
                <a:cubicBezTo>
                  <a:pt x="6531098" y="3193295"/>
                  <a:pt x="6532859" y="3203652"/>
                  <a:pt x="6552757" y="3223550"/>
                </a:cubicBezTo>
                <a:cubicBezTo>
                  <a:pt x="6558544" y="3229337"/>
                  <a:pt x="6565094" y="3234452"/>
                  <a:pt x="6570119" y="3240912"/>
                </a:cubicBezTo>
                <a:cubicBezTo>
                  <a:pt x="6578659" y="3251893"/>
                  <a:pt x="6585552" y="3264061"/>
                  <a:pt x="6593268" y="3275636"/>
                </a:cubicBezTo>
                <a:cubicBezTo>
                  <a:pt x="6597126" y="3281423"/>
                  <a:pt x="6599056" y="3289140"/>
                  <a:pt x="6604843" y="3292998"/>
                </a:cubicBezTo>
                <a:lnTo>
                  <a:pt x="6622205" y="3304572"/>
                </a:lnTo>
                <a:cubicBezTo>
                  <a:pt x="6626063" y="3310360"/>
                  <a:pt x="6629327" y="3316591"/>
                  <a:pt x="6633780" y="3321935"/>
                </a:cubicBezTo>
                <a:cubicBezTo>
                  <a:pt x="6639020" y="3328223"/>
                  <a:pt x="6646602" y="3332487"/>
                  <a:pt x="6651142" y="3339297"/>
                </a:cubicBezTo>
                <a:cubicBezTo>
                  <a:pt x="6673504" y="3372841"/>
                  <a:pt x="6635462" y="3342349"/>
                  <a:pt x="6674291" y="3368233"/>
                </a:cubicBezTo>
                <a:cubicBezTo>
                  <a:pt x="6678149" y="3374020"/>
                  <a:pt x="6680435" y="3381250"/>
                  <a:pt x="6685866" y="3385595"/>
                </a:cubicBezTo>
                <a:cubicBezTo>
                  <a:pt x="6690630" y="3389406"/>
                  <a:pt x="6703228" y="3391383"/>
                  <a:pt x="6703228" y="3391383"/>
                </a:cubicBezTo>
              </a:path>
            </a:pathLst>
          </a:custGeom>
          <a:noFill/>
          <a:ln w="7620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F372DA1-F302-4F1F-B3AC-50853F8D81C0}"/>
              </a:ext>
            </a:extLst>
          </p:cNvPr>
          <p:cNvSpPr/>
          <p:nvPr/>
        </p:nvSpPr>
        <p:spPr>
          <a:xfrm>
            <a:off x="8715119" y="4016415"/>
            <a:ext cx="17980" cy="231494"/>
          </a:xfrm>
          <a:custGeom>
            <a:avLst/>
            <a:gdLst>
              <a:gd name="connsiteX0" fmla="*/ 17980 w 17980"/>
              <a:gd name="connsiteY0" fmla="*/ 231494 h 231494"/>
              <a:gd name="connsiteX1" fmla="*/ 6405 w 17980"/>
              <a:gd name="connsiteY1" fmla="*/ 104172 h 231494"/>
              <a:gd name="connsiteX2" fmla="*/ 618 w 17980"/>
              <a:gd name="connsiteY2" fmla="*/ 75236 h 231494"/>
              <a:gd name="connsiteX3" fmla="*/ 618 w 17980"/>
              <a:gd name="connsiteY3" fmla="*/ 0 h 231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80" h="231494">
                <a:moveTo>
                  <a:pt x="17980" y="231494"/>
                </a:moveTo>
                <a:cubicBezTo>
                  <a:pt x="3843" y="160817"/>
                  <a:pt x="19133" y="244193"/>
                  <a:pt x="6405" y="104172"/>
                </a:cubicBezTo>
                <a:cubicBezTo>
                  <a:pt x="5515" y="94376"/>
                  <a:pt x="1164" y="85057"/>
                  <a:pt x="618" y="75236"/>
                </a:cubicBezTo>
                <a:cubicBezTo>
                  <a:pt x="-773" y="50196"/>
                  <a:pt x="618" y="25079"/>
                  <a:pt x="618" y="0"/>
                </a:cubicBezTo>
              </a:path>
            </a:pathLst>
          </a:cu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61C8BC-6AA7-42B2-8226-EDF27F7BA816}"/>
              </a:ext>
            </a:extLst>
          </p:cNvPr>
          <p:cNvSpPr txBox="1"/>
          <p:nvPr/>
        </p:nvSpPr>
        <p:spPr>
          <a:xfrm rot="19858515">
            <a:off x="1493403" y="1303833"/>
            <a:ext cx="2509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ln w="9525">
                  <a:solidFill>
                    <a:schemeClr val="bg1">
                      <a:lumMod val="95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Metadata, provenance</a:t>
            </a:r>
            <a:endParaRPr lang="en-NL" sz="1600" b="1" dirty="0">
              <a:ln w="9525">
                <a:solidFill>
                  <a:schemeClr val="bg1">
                    <a:lumMod val="95000"/>
                  </a:schemeClr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CE41F5-28A7-4480-B99D-6F10DF32F1A0}"/>
              </a:ext>
            </a:extLst>
          </p:cNvPr>
          <p:cNvSpPr txBox="1"/>
          <p:nvPr/>
        </p:nvSpPr>
        <p:spPr>
          <a:xfrm rot="1494440">
            <a:off x="1646289" y="3024773"/>
            <a:ext cx="2509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ln w="9525">
                  <a:solidFill>
                    <a:schemeClr val="bg1">
                      <a:lumMod val="95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Metadata, provenance</a:t>
            </a:r>
            <a:endParaRPr lang="en-NL" sz="1600" b="1" dirty="0">
              <a:ln w="9525">
                <a:solidFill>
                  <a:schemeClr val="bg1">
                    <a:lumMod val="95000"/>
                  </a:schemeClr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D69C06-ED21-49B8-9A23-2AED2E388471}"/>
              </a:ext>
            </a:extLst>
          </p:cNvPr>
          <p:cNvSpPr txBox="1"/>
          <p:nvPr/>
        </p:nvSpPr>
        <p:spPr>
          <a:xfrm rot="19246822">
            <a:off x="3663862" y="2376923"/>
            <a:ext cx="2509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ln w="9525">
                  <a:solidFill>
                    <a:schemeClr val="bg1">
                      <a:lumMod val="95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Metadata, provenance</a:t>
            </a:r>
            <a:endParaRPr lang="en-NL" sz="1600" b="1" dirty="0">
              <a:ln w="9525">
                <a:solidFill>
                  <a:schemeClr val="bg1">
                    <a:lumMod val="95000"/>
                  </a:schemeClr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3D9454-311E-46F1-8DDF-502B4357BD04}"/>
              </a:ext>
            </a:extLst>
          </p:cNvPr>
          <p:cNvSpPr txBox="1"/>
          <p:nvPr/>
        </p:nvSpPr>
        <p:spPr>
          <a:xfrm rot="2483894">
            <a:off x="6187732" y="2633021"/>
            <a:ext cx="2509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ln w="9525">
                  <a:solidFill>
                    <a:schemeClr val="bg1">
                      <a:lumMod val="95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Metadata, provenance</a:t>
            </a:r>
            <a:endParaRPr lang="en-NL" sz="1600" b="1" dirty="0">
              <a:ln w="9525">
                <a:solidFill>
                  <a:schemeClr val="bg1">
                    <a:lumMod val="95000"/>
                  </a:schemeClr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982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AA040A-587D-45A7-BB29-D2B6DB199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496" y="746839"/>
            <a:ext cx="3088400" cy="3847783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Machines first</a:t>
            </a:r>
          </a:p>
          <a:p>
            <a:r>
              <a:rPr lang="en-GB" dirty="0"/>
              <a:t>PIDs for all data</a:t>
            </a:r>
          </a:p>
          <a:p>
            <a:r>
              <a:rPr lang="en-GB" dirty="0"/>
              <a:t>Linked open data</a:t>
            </a:r>
          </a:p>
          <a:p>
            <a:r>
              <a:rPr lang="en-GB" dirty="0"/>
              <a:t>Open SPARQL endpoint</a:t>
            </a:r>
          </a:p>
          <a:p>
            <a:r>
              <a:rPr lang="en-GB" dirty="0"/>
              <a:t>Rich metadata</a:t>
            </a:r>
          </a:p>
          <a:p>
            <a:r>
              <a:rPr lang="en-GB" dirty="0"/>
              <a:t>Simplified PROV-O</a:t>
            </a:r>
          </a:p>
          <a:p>
            <a:r>
              <a:rPr lang="en-GB" dirty="0"/>
              <a:t>Standard https protocol for data and metadata access</a:t>
            </a:r>
          </a:p>
          <a:p>
            <a:r>
              <a:rPr lang="en-GB" dirty="0"/>
              <a:t>Secure authenticated uploads and metadata update</a:t>
            </a:r>
          </a:p>
          <a:p>
            <a:r>
              <a:rPr lang="en-GB" dirty="0"/>
              <a:t>Own community vocabularies, mapping to global standards</a:t>
            </a:r>
            <a:endParaRPr lang="en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884149F-126E-4D85-B83A-4FB7D4510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FAIRNESS at CP</a:t>
            </a:r>
            <a:endParaRPr lang="en-NL" dirty="0"/>
          </a:p>
        </p:txBody>
      </p:sp>
      <p:pic>
        <p:nvPicPr>
          <p:cNvPr id="4098" name="Picture 2" descr="Data that really saves lives (and possibly your organisation)">
            <a:extLst>
              <a:ext uri="{FF2B5EF4-FFF2-40B4-BE49-F238E27FC236}">
                <a16:creationId xmlns:a16="http://schemas.microsoft.com/office/drawing/2014/main" id="{BE8FE786-0DC0-46F0-A025-9ABBFD2DE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698599"/>
            <a:ext cx="5256584" cy="394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D62593-4F89-415C-98E2-5D1D3FCE9120}"/>
              </a:ext>
            </a:extLst>
          </p:cNvPr>
          <p:cNvSpPr txBox="1"/>
          <p:nvPr/>
        </p:nvSpPr>
        <p:spPr>
          <a:xfrm rot="20698262">
            <a:off x="1128605" y="2058265"/>
            <a:ext cx="727280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Evaluation ICOS, 2020: 10 out of 13 FAIR principles completely fulfilled, 3 partially.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082720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Left 5">
            <a:extLst>
              <a:ext uri="{FF2B5EF4-FFF2-40B4-BE49-F238E27FC236}">
                <a16:creationId xmlns:a16="http://schemas.microsoft.com/office/drawing/2014/main" id="{CE2A900D-2199-432B-BA63-4699A268D511}"/>
              </a:ext>
            </a:extLst>
          </p:cNvPr>
          <p:cNvSpPr/>
          <p:nvPr/>
        </p:nvSpPr>
        <p:spPr>
          <a:xfrm rot="18386654">
            <a:off x="1790210" y="2507196"/>
            <a:ext cx="1498343" cy="466854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A38C8C2F-741E-4703-A9F5-5FEA3003F056}"/>
              </a:ext>
            </a:extLst>
          </p:cNvPr>
          <p:cNvSpPr/>
          <p:nvPr/>
        </p:nvSpPr>
        <p:spPr>
          <a:xfrm rot="13620207">
            <a:off x="5800600" y="2541394"/>
            <a:ext cx="1498343" cy="466854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720AE2-0CDC-4BA3-8204-EA93E47B9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/>
              <a:t>Simplified relations of the rich metadata model</a:t>
            </a:r>
            <a:endParaRPr lang="en-NL" sz="2000" dirty="0"/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8DD0414E-05B7-4197-97CD-33330EFB187E}"/>
              </a:ext>
            </a:extLst>
          </p:cNvPr>
          <p:cNvSpPr/>
          <p:nvPr/>
        </p:nvSpPr>
        <p:spPr>
          <a:xfrm rot="19155699">
            <a:off x="3462690" y="1686780"/>
            <a:ext cx="1498343" cy="466854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8344A828-D370-4A12-89D3-7A83F051078B}"/>
              </a:ext>
            </a:extLst>
          </p:cNvPr>
          <p:cNvSpPr/>
          <p:nvPr/>
        </p:nvSpPr>
        <p:spPr>
          <a:xfrm rot="13174342">
            <a:off x="4085507" y="1660550"/>
            <a:ext cx="1498343" cy="466854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Flowchart: Magnetic Disk 9">
            <a:extLst>
              <a:ext uri="{FF2B5EF4-FFF2-40B4-BE49-F238E27FC236}">
                <a16:creationId xmlns:a16="http://schemas.microsoft.com/office/drawing/2014/main" id="{B54AC5D3-2B3B-4F8C-A1B7-2315642D81D1}"/>
              </a:ext>
            </a:extLst>
          </p:cNvPr>
          <p:cNvSpPr/>
          <p:nvPr/>
        </p:nvSpPr>
        <p:spPr>
          <a:xfrm>
            <a:off x="7517232" y="267494"/>
            <a:ext cx="1364309" cy="1314383"/>
          </a:xfrm>
          <a:prstGeom prst="flowChartMagneticDisk">
            <a:avLst/>
          </a:prstGeom>
          <a:solidFill>
            <a:srgbClr val="FF0000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Data</a:t>
            </a:r>
          </a:p>
          <a:p>
            <a:pPr algn="ctr"/>
            <a:r>
              <a:rPr lang="en-GB" dirty="0"/>
              <a:t>Publishing</a:t>
            </a:r>
            <a:endParaRPr lang="en-NL" dirty="0"/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4F1DD6C7-C140-445E-8D6F-EDD48DE2C8E4}"/>
              </a:ext>
            </a:extLst>
          </p:cNvPr>
          <p:cNvSpPr/>
          <p:nvPr/>
        </p:nvSpPr>
        <p:spPr>
          <a:xfrm rot="10800000">
            <a:off x="5047311" y="787572"/>
            <a:ext cx="2405008" cy="466854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A07E510-48E7-4BF2-9462-76889BA26C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6713384"/>
              </p:ext>
            </p:extLst>
          </p:nvPr>
        </p:nvGraphicFramePr>
        <p:xfrm>
          <a:off x="476250" y="746125"/>
          <a:ext cx="8078788" cy="3848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830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874855-95A2-4C6B-BAB6-C4AEA0780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9992" y="746840"/>
            <a:ext cx="4055034" cy="3847783"/>
          </a:xfrm>
        </p:spPr>
        <p:txBody>
          <a:bodyPr>
            <a:normAutofit/>
          </a:bodyPr>
          <a:lstStyle/>
          <a:p>
            <a:r>
              <a:rPr lang="en-GB" dirty="0"/>
              <a:t>Common metadata model for the three domains</a:t>
            </a:r>
          </a:p>
          <a:p>
            <a:r>
              <a:rPr lang="en-GB" dirty="0"/>
              <a:t>Daily update of metadata from Thematic Centres</a:t>
            </a:r>
          </a:p>
          <a:p>
            <a:r>
              <a:rPr lang="en-GB" dirty="0"/>
              <a:t>Roles determine citation string for all ICOS data</a:t>
            </a:r>
          </a:p>
          <a:p>
            <a:r>
              <a:rPr lang="en-GB" dirty="0"/>
              <a:t>Dynamic landing pages for stations and data, instruments under construction</a:t>
            </a:r>
          </a:p>
          <a:p>
            <a:r>
              <a:rPr lang="en-GB" dirty="0"/>
              <a:t>Dynamic generation of citation string</a:t>
            </a:r>
          </a:p>
          <a:p>
            <a:pPr marL="41175" indent="0">
              <a:buNone/>
            </a:pPr>
            <a:r>
              <a:rPr lang="en-GB" sz="1200" dirty="0">
                <a:hlinkClick r:id="rId2"/>
              </a:rPr>
              <a:t>http://www.visualdataweb.de/webvowl/#iri=http://meta.icos-cp.eu/ontologies/cpmeta/</a:t>
            </a:r>
            <a:r>
              <a:rPr lang="en-GB" sz="1200" dirty="0"/>
              <a:t> </a:t>
            </a:r>
            <a:endParaRPr lang="en-NL" sz="1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29E5983-AD37-43B6-AE8A-C16811B48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 relations form a complex graph/tree</a:t>
            </a:r>
            <a:endParaRPr lang="en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941DD8-F510-41D3-9EDA-52D1196EC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733231"/>
            <a:ext cx="3880861" cy="386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840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FFCAF4-2F86-49B3-8240-ADBDD2D76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39" y="202181"/>
            <a:ext cx="6433743" cy="43924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DF0A22-EC89-4658-B2C7-DCB8DEC93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39" y="0"/>
            <a:ext cx="6433743" cy="466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4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hlinkClick r:id="rId2"/>
              </a:rPr>
              <a:t>ICOS Carbon Portal</a:t>
            </a:r>
            <a:r>
              <a:rPr lang="en-GB" sz="2400" dirty="0"/>
              <a:t>, system elements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210" y="652463"/>
            <a:ext cx="7911703" cy="4024585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1400" b="1" dirty="0"/>
              <a:t>All services fully scalable and portable, ready for cloud (</a:t>
            </a:r>
            <a:r>
              <a:rPr lang="en-GB" sz="1400" b="1" dirty="0" err="1">
                <a:solidFill>
                  <a:srgbClr val="FF0000"/>
                </a:solidFill>
              </a:rPr>
              <a:t>dockerized</a:t>
            </a:r>
            <a:r>
              <a:rPr lang="en-GB" sz="1400" b="1" dirty="0">
                <a:solidFill>
                  <a:srgbClr val="C00000"/>
                </a:solidFill>
              </a:rPr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400" b="1" dirty="0"/>
              <a:t>Open software, shared through GITHUB, GPL licence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400" b="1" dirty="0"/>
              <a:t>Data objects in </a:t>
            </a:r>
            <a:r>
              <a:rPr lang="en-GB" sz="1400" b="1" dirty="0">
                <a:solidFill>
                  <a:srgbClr val="FF0000"/>
                </a:solidFill>
              </a:rPr>
              <a:t>trusted long term repository </a:t>
            </a:r>
            <a:r>
              <a:rPr lang="en-GB" sz="1400" b="1" dirty="0"/>
              <a:t>(B2SAFE, 2 replicates)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400" b="1" dirty="0">
                <a:solidFill>
                  <a:srgbClr val="FF0000"/>
                </a:solidFill>
              </a:rPr>
              <a:t>Semantic web (WEB 3.0), linked open data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200" dirty="0"/>
              <a:t>Metadata based on ontology, all elements have (linked) URIs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200" dirty="0" err="1"/>
              <a:t>nonSQL</a:t>
            </a:r>
            <a:r>
              <a:rPr lang="en-GB" sz="1200" dirty="0"/>
              <a:t>, RDF database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200" dirty="0"/>
              <a:t>Open SPARQL endpoint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200" dirty="0"/>
              <a:t>Versioned meta data store: roll-back, time dependent queries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400" b="1" dirty="0">
                <a:solidFill>
                  <a:srgbClr val="FF0000"/>
                </a:solidFill>
              </a:rPr>
              <a:t>Persistent identifiers</a:t>
            </a:r>
            <a:r>
              <a:rPr lang="en-GB" sz="1400" b="1" dirty="0"/>
              <a:t>, linking to data object and metadata: DOI and/or Handle system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200" dirty="0"/>
              <a:t>PID based on SHA256 checksum of data object: Data Integrity control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200" dirty="0"/>
              <a:t>Maximum granularity of Data Objects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400" dirty="0"/>
              <a:t>Support for versioning, collections for DOI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400" dirty="0"/>
              <a:t>Machine actionable through standard http(s) protocol, RESTful API in backend and frontend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400" dirty="0" err="1"/>
              <a:t>NGiNX</a:t>
            </a:r>
            <a:r>
              <a:rPr lang="en-GB" sz="1400" dirty="0"/>
              <a:t> proxy redirects to services (https://service.domain.eu), domain completely configurable and </a:t>
            </a:r>
            <a:r>
              <a:rPr lang="en-GB" sz="1400" dirty="0" err="1"/>
              <a:t>stylable</a:t>
            </a:r>
            <a:endParaRPr lang="en-GB" sz="1400" dirty="0"/>
          </a:p>
          <a:p>
            <a:pPr>
              <a:buFont typeface="Wingdings" panose="05000000000000000000" pitchFamily="2" charset="2"/>
              <a:buChar char="ü"/>
            </a:pPr>
            <a:r>
              <a:rPr lang="en-GB" sz="1400" dirty="0"/>
              <a:t>Can be deployed as single portal backend with multiple frontends or as set of federated portals using one or more interoperable metadata stores (example: SITES Swedish national infrastructure at </a:t>
            </a:r>
            <a:r>
              <a:rPr lang="en-GB" sz="1400" dirty="0">
                <a:hlinkClick r:id="rId3"/>
              </a:rPr>
              <a:t>https://data.fieldsites.se/portal/</a:t>
            </a:r>
            <a:r>
              <a:rPr lang="en-GB" sz="1400" dirty="0"/>
              <a:t> )</a:t>
            </a:r>
          </a:p>
          <a:p>
            <a:pPr>
              <a:buFont typeface="Wingdings" panose="05000000000000000000" pitchFamily="2" charset="2"/>
              <a:buChar char="ü"/>
            </a:pPr>
            <a:endParaRPr lang="en-GB" sz="1350" dirty="0"/>
          </a:p>
        </p:txBody>
      </p:sp>
      <p:pic>
        <p:nvPicPr>
          <p:cNvPr id="5" name="Picture 2" descr="Image result for EUDAT CDI B2SAF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7414"/>
            <a:ext cx="1343352" cy="134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oreTrustSeal">
            <a:extLst>
              <a:ext uri="{FF2B5EF4-FFF2-40B4-BE49-F238E27FC236}">
                <a16:creationId xmlns:a16="http://schemas.microsoft.com/office/drawing/2014/main" id="{33FC5CE8-DA6A-4811-8EB0-1795D77EA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478" y="1171606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677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E582CAB-1BDB-4948-A5CF-A0E933F2CD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0072" y="739496"/>
            <a:ext cx="3485369" cy="38481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17E9832-6FA4-41E5-9AE5-B31174B3A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Ingestion, (meta)data upload/update</a:t>
            </a:r>
            <a:endParaRPr lang="en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0AE050-A182-49AD-AAE3-8300BA9E6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739496"/>
            <a:ext cx="5225314" cy="2552334"/>
          </a:xfrm>
          <a:prstGeom prst="rect">
            <a:avLst/>
          </a:prstGeom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18CCA975-A549-4C7F-9242-412660344C50}"/>
              </a:ext>
            </a:extLst>
          </p:cNvPr>
          <p:cNvSpPr txBox="1">
            <a:spLocks/>
          </p:cNvSpPr>
          <p:nvPr/>
        </p:nvSpPr>
        <p:spPr>
          <a:xfrm>
            <a:off x="547496" y="3370660"/>
            <a:ext cx="4600568" cy="122396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57175" indent="-21600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Droid Serif" charset="0"/>
                <a:ea typeface="Droid Serif" charset="0"/>
                <a:cs typeface="Droid Serif" charset="0"/>
              </a:defRPr>
            </a:lvl1pPr>
            <a:lvl2pPr marL="342900" indent="0" algn="l" defTabSz="3429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Droid Serif" charset="0"/>
                <a:ea typeface="Droid Serif" charset="0"/>
                <a:cs typeface="Droid Serif" charset="0"/>
              </a:defRPr>
            </a:lvl2pPr>
            <a:lvl3pPr marL="6858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Droid Serif"/>
                <a:ea typeface="+mn-ea"/>
                <a:cs typeface="Droid Serif"/>
              </a:defRPr>
            </a:lvl3pPr>
            <a:lvl4pPr marL="10287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Droid Serif"/>
                <a:ea typeface="+mn-ea"/>
                <a:cs typeface="Droid Serif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Droid Serif"/>
                <a:ea typeface="+mn-ea"/>
                <a:cs typeface="Droid Serif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Authentication required</a:t>
            </a:r>
          </a:p>
          <a:p>
            <a:r>
              <a:rPr lang="en-GB" dirty="0"/>
              <a:t>Two-step process, metadata package first</a:t>
            </a:r>
          </a:p>
          <a:p>
            <a:r>
              <a:rPr lang="en-GB" dirty="0"/>
              <a:t>Data streamed to trusted repo on the fly</a:t>
            </a:r>
          </a:p>
          <a:p>
            <a:r>
              <a:rPr lang="en-GB" dirty="0"/>
              <a:t>Only completed when hashes ok</a:t>
            </a:r>
          </a:p>
          <a:p>
            <a:r>
              <a:rPr lang="en-GB" dirty="0"/>
              <a:t>Data linked to ontology through data object type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872088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693B2-4BE4-4E97-AA67-2CA8C31B8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9974EF-5153-451B-8072-319F3FCAD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Faceted search data portal, data basket, download</a:t>
            </a:r>
            <a:endParaRPr lang="en-NL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D2C8E9-A496-4E09-BD23-628217219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" y="681922"/>
            <a:ext cx="7124106" cy="44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118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0441E9-FF81-4E10-BA96-1CCE01318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14C313-462D-4D8E-9115-41E286636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002C32-9772-4B43-9020-863B3DF965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097"/>
          <a:stretch/>
        </p:blipFill>
        <p:spPr>
          <a:xfrm>
            <a:off x="475488" y="205979"/>
            <a:ext cx="7051063" cy="49375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C548B5-DF38-41C7-95A2-6F50294D42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044" b="7286"/>
          <a:stretch/>
        </p:blipFill>
        <p:spPr>
          <a:xfrm>
            <a:off x="1907704" y="123478"/>
            <a:ext cx="7051063" cy="50200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814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AA38E0-8A59-4D42-A414-FBBB102EF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75" indent="0">
              <a:buNone/>
            </a:pPr>
            <a:r>
              <a:rPr lang="en-GB" sz="800" dirty="0">
                <a:hlinkClick r:id="rId2"/>
              </a:rPr>
              <a:t>https://data.icos-cp.eu/dygraph-light/?objId=8YwZj8CQEj87IuI9P6QkZiKX&amp;x=TIMESTAMP&amp;y=TA_F&amp;type=line&amp;linking=overlap&amp;y2=NEE_VUT_REF</a:t>
            </a:r>
            <a:r>
              <a:rPr lang="en-GB" sz="800" dirty="0"/>
              <a:t> </a:t>
            </a:r>
            <a:endParaRPr lang="en-NL" sz="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81134C-EFBE-494A-BB0E-13547B923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Preview of data</a:t>
            </a:r>
            <a:endParaRPr lang="en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75F2D2-A1EE-4906-93F4-58C5E9657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641" y="987574"/>
            <a:ext cx="7201719" cy="3671246"/>
          </a:xfrm>
          <a:prstGeom prst="rect">
            <a:avLst/>
          </a:prstGeom>
        </p:spPr>
      </p:pic>
      <p:pic>
        <p:nvPicPr>
          <p:cNvPr id="5122" name="Picture 2" descr="Thumbnail of data preview">
            <a:extLst>
              <a:ext uri="{FF2B5EF4-FFF2-40B4-BE49-F238E27FC236}">
                <a16:creationId xmlns:a16="http://schemas.microsoft.com/office/drawing/2014/main" id="{10FF6CE4-EAD5-4217-B10A-168C87568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830070"/>
            <a:ext cx="6389813" cy="27966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33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4692" y="4634346"/>
            <a:ext cx="8562109" cy="5091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roid Serif"/>
              <a:ea typeface="+mn-ea"/>
              <a:cs typeface="+mn-cs"/>
            </a:endParaRPr>
          </a:p>
        </p:txBody>
      </p:sp>
      <p:pic>
        <p:nvPicPr>
          <p:cNvPr id="3" name="Footprinttool_CB1_2009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38973"/>
            <a:ext cx="9144000" cy="45672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6DC3D2-15F4-6C46-852B-7C7586FBC345}"/>
              </a:ext>
            </a:extLst>
          </p:cNvPr>
          <p:cNvSpPr txBox="1"/>
          <p:nvPr/>
        </p:nvSpPr>
        <p:spPr>
          <a:xfrm>
            <a:off x="1046411" y="1678704"/>
            <a:ext cx="7399613" cy="173285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0">
            <a:solidFill>
              <a:srgbClr val="E63274"/>
            </a:solidFill>
          </a:ln>
        </p:spPr>
        <p:txBody>
          <a:bodyPr wrap="none" lIns="162000" tIns="27000" rIns="162000" rtlCol="0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E63274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Start exploring yourself at</a:t>
            </a:r>
          </a:p>
          <a:p>
            <a:pPr marL="0" marR="0" lvl="0" indent="-9" algn="l" defTabSz="45720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https://stilt.icos-cp.eu/viewer/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	</a:t>
            </a:r>
            <a:r>
              <a:rPr kumimoji="0" lang="en-GB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visualization of all available results</a:t>
            </a:r>
          </a:p>
          <a:p>
            <a:pPr marL="0" marR="0" lvl="0" indent="-9" algn="l" defTabSz="45720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https://stilt.icos-cp.eu/worker/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kumimoji="0" lang="en-GB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starting on-demand computations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roid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673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F31B2D-CF72-43D4-8E24-ADF71B877F9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pen Sans"/>
                <a:ea typeface="+mn-ea"/>
                <a:cs typeface="Open San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Open Sans"/>
              <a:ea typeface="+mn-ea"/>
              <a:cs typeface="Open San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www.icos-cp.eu/dataproducts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1A8BDB-147B-4DD7-ADEB-DFC78B33D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660667"/>
            <a:ext cx="4148851" cy="39951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F901FC-C8CF-4371-BD76-AB812791F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660666"/>
            <a:ext cx="4070514" cy="40281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07AE88-CDF7-480D-A9D0-E51859DF0E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900" b="21980"/>
          <a:stretch/>
        </p:blipFill>
        <p:spPr>
          <a:xfrm>
            <a:off x="2286777" y="794189"/>
            <a:ext cx="5813701" cy="414333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A0AC23-A90F-4848-A577-8E4A107D93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051" y="1783186"/>
            <a:ext cx="4994612" cy="3219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093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237078-9536-430A-A522-8D74264B3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69A625-7459-4F8B-A7F3-BC0A7C48B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1800" dirty="0"/>
              <a:t>Schema.org annotation of landing-&gt;Google dataset search indexing</a:t>
            </a:r>
            <a:endParaRPr lang="en-NL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4E99C-ABFA-4A27-B568-858E931909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201"/>
          <a:stretch/>
        </p:blipFill>
        <p:spPr>
          <a:xfrm>
            <a:off x="539552" y="627534"/>
            <a:ext cx="3320465" cy="45159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EA82A4-0B77-4420-9150-DFE16B9A3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746840"/>
            <a:ext cx="6774805" cy="41890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0D8BC1-FF6E-410F-BD7F-44E2BFE91A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784" y="660666"/>
            <a:ext cx="6114696" cy="43428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692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 bwMode="auto">
          <a:xfrm>
            <a:off x="474624" y="877605"/>
            <a:ext cx="8417856" cy="3512122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b="1" dirty="0"/>
              <a:t>Project Specific </a:t>
            </a:r>
            <a:r>
              <a:rPr b="1" dirty="0" err="1"/>
              <a:t>Jupyter</a:t>
            </a:r>
            <a:r>
              <a:rPr b="1" dirty="0"/>
              <a:t> Notebooks</a:t>
            </a:r>
            <a:r>
              <a:rPr lang="en-GB" b="1" dirty="0"/>
              <a:t>  </a:t>
            </a:r>
            <a:r>
              <a:rPr lang="en-GB" b="1" dirty="0">
                <a:hlinkClick r:id="rId2"/>
              </a:rPr>
              <a:t>https://jupyter.icos-cp.eu</a:t>
            </a:r>
            <a:r>
              <a:rPr lang="en-GB" b="1" dirty="0"/>
              <a:t> </a:t>
            </a:r>
            <a:endParaRPr lang="en-GB" i="1" dirty="0"/>
          </a:p>
          <a:p>
            <a:pPr lvl="1">
              <a:spcBef>
                <a:spcPts val="224"/>
              </a:spcBef>
              <a:buFont typeface="Arial"/>
              <a:buChar char="•"/>
              <a:defRPr/>
            </a:pPr>
            <a:r>
              <a:rPr lang="en-GB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Analysis of simulated fossil fuel CO</a:t>
            </a:r>
            <a:r>
              <a:rPr lang="en-GB" sz="1800" baseline="-25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GB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time series (RINGO)</a:t>
            </a:r>
            <a:endParaRPr lang="en-GB" sz="2100" dirty="0"/>
          </a:p>
          <a:p>
            <a:pPr lvl="1">
              <a:spcBef>
                <a:spcPts val="224"/>
              </a:spcBef>
              <a:buFont typeface="Arial"/>
              <a:buChar char="•"/>
              <a:defRPr/>
            </a:pPr>
            <a:r>
              <a:rPr lang="en-GB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Evaluation of sampling strategies (RINGO) </a:t>
            </a:r>
            <a:endParaRPr sz="2100" dirty="0"/>
          </a:p>
          <a:p>
            <a:pPr lvl="1">
              <a:spcBef>
                <a:spcPts val="224"/>
              </a:spcBef>
              <a:buFont typeface="Arial"/>
              <a:buChar char="•"/>
              <a:defRPr/>
            </a:pPr>
            <a:r>
              <a:rPr lang="en-GB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EUROCOM inversion </a:t>
            </a:r>
            <a:r>
              <a:rPr lang="en-GB" sz="1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intercomparison</a:t>
            </a:r>
            <a:endParaRPr lang="en-GB"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>
              <a:spcBef>
                <a:spcPts val="224"/>
              </a:spcBef>
              <a:buFont typeface="Arial"/>
              <a:buChar char="•"/>
              <a:defRPr/>
            </a:pPr>
            <a:endParaRPr sz="600" dirty="0"/>
          </a:p>
          <a:p>
            <a:pPr>
              <a:defRPr/>
            </a:pPr>
            <a:r>
              <a:rPr b="1" i="0" dirty="0"/>
              <a:t>Open Access </a:t>
            </a:r>
            <a:r>
              <a:rPr b="1" i="0" dirty="0" err="1"/>
              <a:t>Jupyter</a:t>
            </a:r>
            <a:r>
              <a:rPr b="1" i="0" dirty="0"/>
              <a:t> Note</a:t>
            </a:r>
            <a:r>
              <a:rPr lang="en-GB" b="1" i="0" dirty="0"/>
              <a:t>b</a:t>
            </a:r>
            <a:r>
              <a:rPr b="1" i="0" dirty="0" err="1"/>
              <a:t>ooks</a:t>
            </a:r>
            <a:r>
              <a:rPr lang="en-GB" b="1" i="0" dirty="0"/>
              <a:t>  </a:t>
            </a:r>
            <a:r>
              <a:rPr lang="en-GB" b="1" i="0" dirty="0">
                <a:hlinkClick r:id="rId3"/>
              </a:rPr>
              <a:t>https://exploredata.icos-cp.eu</a:t>
            </a:r>
            <a:r>
              <a:rPr lang="en-GB" b="1" i="0" dirty="0"/>
              <a:t> </a:t>
            </a:r>
            <a:endParaRPr i="1" dirty="0">
              <a:solidFill>
                <a:schemeClr val="accent6">
                  <a:lumMod val="50000"/>
                </a:schemeClr>
              </a:solidFill>
            </a:endParaRPr>
          </a:p>
          <a:p>
            <a:pPr lvl="1">
              <a:defRPr/>
            </a:pPr>
            <a:r>
              <a:rPr sz="1800" dirty="0">
                <a:solidFill>
                  <a:schemeClr val="tx1"/>
                </a:solidFill>
              </a:rPr>
              <a:t>Explore ICOS Atmospheric Data</a:t>
            </a:r>
          </a:p>
          <a:p>
            <a:pPr lvl="1">
              <a:defRPr/>
            </a:pPr>
            <a:r>
              <a:rPr sz="1800" dirty="0">
                <a:solidFill>
                  <a:schemeClr val="tx1"/>
                </a:solidFill>
              </a:rPr>
              <a:t>Compare atmospheric model results (STILT) to ICOS Atmospheric Data</a:t>
            </a:r>
          </a:p>
          <a:p>
            <a:pPr marL="342900" lvl="1" indent="0">
              <a:buNone/>
              <a:defRPr/>
            </a:pPr>
            <a:endParaRPr sz="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b="1" i="0" dirty="0"/>
              <a:t>Educational </a:t>
            </a:r>
            <a:r>
              <a:rPr b="1" i="0" dirty="0" err="1"/>
              <a:t>Jupyter</a:t>
            </a:r>
            <a:r>
              <a:rPr b="1" i="0" dirty="0"/>
              <a:t> Notebook</a:t>
            </a:r>
            <a:r>
              <a:rPr lang="en-GB" b="1" i="0" dirty="0"/>
              <a:t>s (part of </a:t>
            </a:r>
            <a:r>
              <a:rPr lang="en-GB" b="1" i="0" dirty="0" err="1"/>
              <a:t>exploredata</a:t>
            </a:r>
            <a:r>
              <a:rPr lang="en-GB" b="1" i="0" dirty="0"/>
              <a:t>)</a:t>
            </a:r>
            <a:endParaRPr i="1" dirty="0">
              <a:solidFill>
                <a:schemeClr val="accent6">
                  <a:lumMod val="50000"/>
                </a:schemeClr>
              </a:solidFill>
            </a:endParaRPr>
          </a:p>
          <a:p>
            <a:pPr lvl="1">
              <a:defRPr/>
            </a:pPr>
            <a:r>
              <a:rPr i="0" dirty="0"/>
              <a:t>Carbon Cycle &amp; Python Programming --- &gt; </a:t>
            </a:r>
            <a:r>
              <a:rPr lang="en-GB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Swedish Science Centres</a:t>
            </a:r>
            <a:endParaRPr i="0" dirty="0"/>
          </a:p>
          <a:p>
            <a:pPr lvl="1">
              <a:defRPr/>
            </a:pPr>
            <a:r>
              <a:rPr i="0" dirty="0"/>
              <a:t>Drought 2018 &amp; Python Programming --- &gt; Highschool pupils &amp; BSc</a:t>
            </a:r>
            <a:r>
              <a:rPr lang="en-GB" i="0" dirty="0"/>
              <a:t> &amp;PhD</a:t>
            </a:r>
            <a:r>
              <a:rPr i="0" dirty="0"/>
              <a:t> students</a:t>
            </a:r>
            <a:endParaRPr lang="en-GB" i="0" dirty="0"/>
          </a:p>
          <a:p>
            <a:pPr>
              <a:defRPr/>
            </a:pPr>
            <a:r>
              <a:rPr lang="en-GB" b="1"/>
              <a:t>Further development: </a:t>
            </a:r>
            <a:r>
              <a:rPr lang="en-GB" b="1" dirty="0"/>
              <a:t>PID4Notebooks</a:t>
            </a:r>
          </a:p>
          <a:p>
            <a:pPr lvl="1">
              <a:defRPr/>
            </a:pPr>
            <a:r>
              <a:rPr lang="en-GB" i="0" dirty="0"/>
              <a:t>Registers all data used, results, dependencies and code in one publishable and citable archive referenced by DOI and PID</a:t>
            </a:r>
            <a:endParaRPr i="0" dirty="0"/>
          </a:p>
          <a:p>
            <a:pPr marL="342900" lvl="1" indent="0">
              <a:buNone/>
              <a:defRPr/>
            </a:pPr>
            <a:endParaRPr i="0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 bwMode="auto">
          <a:xfrm>
            <a:off x="409905" y="235564"/>
            <a:ext cx="7225300" cy="4265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v-SE" sz="2800" dirty="0">
                <a:solidFill>
                  <a:schemeClr val="accent1">
                    <a:lumMod val="50000"/>
                  </a:schemeClr>
                </a:solidFill>
              </a:rPr>
              <a:t>Jupyter Notebooks at ICOS CP</a:t>
            </a:r>
            <a:endParaRPr sz="28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493" y="660666"/>
            <a:ext cx="8079538" cy="3847783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  <a:buFont typeface="Arial" charset="0"/>
              <a:buChar char="•"/>
            </a:pPr>
            <a:r>
              <a:rPr lang="en-GB" sz="1350" dirty="0"/>
              <a:t>Analysis of simulated fossil fuel CO</a:t>
            </a:r>
            <a:r>
              <a:rPr lang="en-GB" sz="1350" baseline="-25000" dirty="0"/>
              <a:t>2</a:t>
            </a:r>
            <a:r>
              <a:rPr lang="en-GB" sz="1350" dirty="0"/>
              <a:t> time series (RINGO)</a:t>
            </a:r>
          </a:p>
          <a:p>
            <a:pPr>
              <a:spcBef>
                <a:spcPts val="300"/>
              </a:spcBef>
              <a:buFont typeface="Arial" charset="0"/>
              <a:buChar char="•"/>
            </a:pPr>
            <a:r>
              <a:rPr lang="en-GB" sz="1350" dirty="0"/>
              <a:t>Evaluation of sampling strategies (RINGO) </a:t>
            </a:r>
          </a:p>
          <a:p>
            <a:pPr>
              <a:spcBef>
                <a:spcPts val="300"/>
              </a:spcBef>
              <a:buFont typeface="Arial" charset="0"/>
              <a:buChar char="•"/>
            </a:pPr>
            <a:r>
              <a:rPr lang="en-GB" sz="1350" dirty="0"/>
              <a:t>EUROCOM inversion </a:t>
            </a:r>
            <a:r>
              <a:rPr lang="en-GB" sz="1350" dirty="0" err="1"/>
              <a:t>intercomparison</a:t>
            </a:r>
            <a:endParaRPr lang="en-GB" sz="1350" dirty="0"/>
          </a:p>
          <a:p>
            <a:pPr>
              <a:spcBef>
                <a:spcPts val="300"/>
              </a:spcBef>
              <a:buFont typeface="Arial" charset="0"/>
              <a:buChar char="•"/>
            </a:pPr>
            <a:r>
              <a:rPr lang="is-IS" sz="1350" dirty="0"/>
              <a:t>…</a:t>
            </a:r>
          </a:p>
          <a:p>
            <a:pPr>
              <a:spcBef>
                <a:spcPts val="750"/>
              </a:spcBef>
            </a:pPr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D88BEA-331B-DC4F-A67D-5A8A3687E7CA}" type="slidenum">
              <a:rPr kumimoji="0" lang="fi-FI" sz="8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pen Sans"/>
                <a:ea typeface="+mn-ea"/>
                <a:cs typeface="Open Sans"/>
              </a:rPr>
              <a:pPr marL="0" marR="0" lvl="0" indent="0" algn="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i-FI" sz="8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Open Sans"/>
              <a:ea typeface="+mn-ea"/>
              <a:cs typeface="Open San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Project-specific Jupyter notebooks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8" r="7340" b="10521"/>
          <a:stretch/>
        </p:blipFill>
        <p:spPr>
          <a:xfrm>
            <a:off x="4484138" y="936163"/>
            <a:ext cx="4796978" cy="386541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CE1BFA-1491-8245-AE04-1A7B465D8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0" y="1244575"/>
            <a:ext cx="4551769" cy="389892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8AA393-A3D1-4D40-81A0-86A2ADBB64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300"/>
          <a:stretch/>
        </p:blipFill>
        <p:spPr>
          <a:xfrm>
            <a:off x="1191718" y="1472784"/>
            <a:ext cx="4661273" cy="3670717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606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DA2D4-A0AB-2648-96C5-8345BE91C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862" y="736167"/>
            <a:ext cx="8079538" cy="3847783"/>
          </a:xfrm>
        </p:spPr>
        <p:txBody>
          <a:bodyPr/>
          <a:lstStyle/>
          <a:p>
            <a:r>
              <a:rPr lang="en-GB" sz="1350" dirty="0"/>
              <a:t>Teaching material for university and high-school</a:t>
            </a:r>
            <a:r>
              <a:rPr lang="en-US" sz="1350" dirty="0"/>
              <a:t> combining data analytics, coding, and natural sciences</a:t>
            </a:r>
            <a:r>
              <a:rPr lang="en-GB" sz="1350" dirty="0"/>
              <a:t> </a:t>
            </a:r>
          </a:p>
          <a:p>
            <a:r>
              <a:rPr lang="en-GB" sz="1350" dirty="0"/>
              <a:t>Display at Swedish Science </a:t>
            </a:r>
            <a:r>
              <a:rPr lang="en-GB" sz="1350" dirty="0" err="1"/>
              <a:t>centers</a:t>
            </a:r>
            <a:endParaRPr lang="en-GB" sz="1350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ACBFDD-9BC6-6D4D-AED0-9B4C4B19FB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D88BEA-331B-DC4F-A67D-5A8A3687E7CA}" type="slidenum">
              <a:rPr lang="fi-FI" smtClean="0"/>
              <a:pPr/>
              <a:t>25</a:t>
            </a:fld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BCF9BD-A977-4947-AA40-6441C8059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Jupyter notebooks for educational purposes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9F144-F341-2D44-805E-50A6737246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ICOS ERIC Carbon Portal, Lund, Sweden |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www.icos-cp.eu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2E1C74-2D3C-F84C-AC15-2A1190576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6811" y="1116889"/>
            <a:ext cx="5414324" cy="421452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53028C-B85C-0A4E-A3D0-61DF29542C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3" b="5675"/>
          <a:stretch/>
        </p:blipFill>
        <p:spPr>
          <a:xfrm>
            <a:off x="161507" y="1620820"/>
            <a:ext cx="5450132" cy="3954081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52A9C2-9346-D94B-B718-5761DA4363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920"/>
          <a:stretch/>
        </p:blipFill>
        <p:spPr>
          <a:xfrm>
            <a:off x="1713073" y="2227962"/>
            <a:ext cx="5422161" cy="3922883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A2EBA72D-34FD-4252-8AE3-EB6BCBB435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8656" y="2962624"/>
            <a:ext cx="3781878" cy="212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0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967CBE-F088-4D8D-B1E9-C76EF1AC2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231" y="732750"/>
            <a:ext cx="8079538" cy="3847783"/>
          </a:xfrm>
        </p:spPr>
        <p:txBody>
          <a:bodyPr/>
          <a:lstStyle/>
          <a:p>
            <a:r>
              <a:rPr lang="pt-BR" dirty="0"/>
              <a:t>Python library</a:t>
            </a:r>
          </a:p>
          <a:p>
            <a:r>
              <a:rPr lang="pt-BR" dirty="0">
                <a:hlinkClick r:id="rId2"/>
              </a:rPr>
              <a:t>https://github.com/ICOS-Carbon-Portal/pylib</a:t>
            </a:r>
            <a:r>
              <a:rPr lang="pt-BR" dirty="0"/>
              <a:t> </a:t>
            </a:r>
          </a:p>
          <a:p>
            <a:r>
              <a:rPr lang="pt-BR" dirty="0">
                <a:hlinkClick r:id="rId3"/>
              </a:rPr>
              <a:t>https://icos-carbon-portal.github.io/pylib/</a:t>
            </a:r>
            <a:r>
              <a:rPr lang="pt-BR" dirty="0"/>
              <a:t> </a:t>
            </a:r>
          </a:p>
          <a:p>
            <a:r>
              <a:rPr lang="pt-BR" dirty="0"/>
              <a:t>Find stations, data, collections, variables</a:t>
            </a:r>
          </a:p>
          <a:p>
            <a:endParaRPr lang="pt-BR" dirty="0"/>
          </a:p>
          <a:p>
            <a:endParaRPr lang="pt-BR" dirty="0"/>
          </a:p>
          <a:p>
            <a:endParaRPr lang="en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743116-1C99-41DD-82E1-8C3CE071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Python library for (meta)data access</a:t>
            </a:r>
            <a:endParaRPr lang="en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44CD86-8D2F-40D7-ABE9-F7B359D68088}"/>
              </a:ext>
            </a:extLst>
          </p:cNvPr>
          <p:cNvSpPr txBox="1"/>
          <p:nvPr/>
        </p:nvSpPr>
        <p:spPr>
          <a:xfrm>
            <a:off x="683568" y="2129523"/>
            <a:ext cx="3528392" cy="7386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1175" indent="0">
              <a:buNone/>
            </a:pPr>
            <a:r>
              <a:rPr lang="pt-BR" sz="1400" dirty="0">
                <a:latin typeface="Consolas" panose="020B0609020204030204" pitchFamily="49" charset="0"/>
              </a:rPr>
              <a:t>conda create -n icos python</a:t>
            </a:r>
          </a:p>
          <a:p>
            <a:pPr marL="41175" indent="0">
              <a:buNone/>
            </a:pPr>
            <a:r>
              <a:rPr lang="pt-BR" sz="1400" dirty="0">
                <a:latin typeface="Consolas" panose="020B0609020204030204" pitchFamily="49" charset="0"/>
              </a:rPr>
              <a:t>activate icos</a:t>
            </a:r>
          </a:p>
          <a:p>
            <a:pPr marL="41175" indent="0">
              <a:buNone/>
            </a:pPr>
            <a:r>
              <a:rPr lang="pt-BR" sz="1400" dirty="0">
                <a:latin typeface="Consolas" panose="020B0609020204030204" pitchFamily="49" charset="0"/>
              </a:rPr>
              <a:t>pip install icoscp</a:t>
            </a:r>
            <a:endParaRPr lang="en-NL" sz="1400" dirty="0"/>
          </a:p>
        </p:txBody>
      </p:sp>
      <p:pic>
        <p:nvPicPr>
          <p:cNvPr id="7171" name="Picture 3" descr="Result">
            <a:extLst>
              <a:ext uri="{FF2B5EF4-FFF2-40B4-BE49-F238E27FC236}">
                <a16:creationId xmlns:a16="http://schemas.microsoft.com/office/drawing/2014/main" id="{83A881B8-6054-4EA2-A1A2-B4992F47B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417" y="660666"/>
            <a:ext cx="2376264" cy="222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6E470E-9797-45AB-A154-8DB6B512C764}"/>
              </a:ext>
            </a:extLst>
          </p:cNvPr>
          <p:cNvSpPr txBox="1"/>
          <p:nvPr/>
        </p:nvSpPr>
        <p:spPr>
          <a:xfrm>
            <a:off x="683568" y="2940271"/>
            <a:ext cx="7994113" cy="16004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1175" indent="0">
              <a:buNone/>
            </a:pPr>
            <a:r>
              <a:rPr lang="pt-BR" sz="1400" dirty="0">
                <a:latin typeface="Consolas" panose="020B0609020204030204" pitchFamily="49" charset="0"/>
              </a:rPr>
              <a:t>import matplotlib.pyplot as plt</a:t>
            </a:r>
          </a:p>
          <a:p>
            <a:pPr marL="41175" indent="0">
              <a:buNone/>
            </a:pPr>
            <a:r>
              <a:rPr lang="pt-BR" sz="1400" dirty="0">
                <a:latin typeface="Consolas" panose="020B0609020204030204" pitchFamily="49" charset="0"/>
              </a:rPr>
              <a:t>from icoscp.cpb.dobj import Dobj</a:t>
            </a:r>
          </a:p>
          <a:p>
            <a:pPr marL="41175" indent="0">
              <a:buNone/>
            </a:pPr>
            <a:endParaRPr lang="pt-BR" sz="1400" dirty="0">
              <a:latin typeface="Consolas" panose="020B0609020204030204" pitchFamily="49" charset="0"/>
            </a:endParaRPr>
          </a:p>
          <a:p>
            <a:pPr marL="41175" indent="0">
              <a:buNone/>
            </a:pPr>
            <a:r>
              <a:rPr lang="pt-BR" sz="1400" dirty="0">
                <a:latin typeface="Consolas" panose="020B0609020204030204" pitchFamily="49" charset="0"/>
              </a:rPr>
              <a:t>dobj = Dobj('https://meta.icos-cp.eu/objects/lNJPHqvsMuTAh-3DOvJejgYc')</a:t>
            </a:r>
          </a:p>
          <a:p>
            <a:pPr marL="41175" indent="0">
              <a:buNone/>
            </a:pPr>
            <a:r>
              <a:rPr lang="pt-BR" sz="1400" dirty="0">
                <a:latin typeface="Consolas" panose="020B0609020204030204" pitchFamily="49" charset="0"/>
              </a:rPr>
              <a:t>dobj.data.plot(x='TIMESTAMP', y='ch4', grid=True)</a:t>
            </a:r>
          </a:p>
          <a:p>
            <a:pPr marL="41175" indent="0">
              <a:buNone/>
            </a:pPr>
            <a:endParaRPr lang="pt-BR" sz="1400" dirty="0">
              <a:latin typeface="Consolas" panose="020B0609020204030204" pitchFamily="49" charset="0"/>
            </a:endParaRPr>
          </a:p>
          <a:p>
            <a:pPr marL="41175" indent="0">
              <a:buNone/>
            </a:pPr>
            <a:r>
              <a:rPr lang="pt-BR" sz="1400" dirty="0">
                <a:latin typeface="Consolas" panose="020B0609020204030204" pitchFamily="49" charset="0"/>
              </a:rPr>
              <a:t>plt.show()</a:t>
            </a:r>
            <a:endParaRPr lang="en-NL" sz="1400" dirty="0"/>
          </a:p>
        </p:txBody>
      </p:sp>
    </p:spTree>
    <p:extLst>
      <p:ext uri="{BB962C8B-B14F-4D97-AF65-F5344CB8AC3E}">
        <p14:creationId xmlns:p14="http://schemas.microsoft.com/office/powerpoint/2010/main" val="4196508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86ED9A-65C6-4BD1-8E75-FEC4980C0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974" y="2000004"/>
            <a:ext cx="7151378" cy="2680793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35ECB7-D394-48B0-9DF6-7261736CA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600" dirty="0"/>
              <a:t>FAIRness is an ambition and is never finished</a:t>
            </a:r>
          </a:p>
          <a:p>
            <a:r>
              <a:rPr lang="en-GB" sz="1600" dirty="0"/>
              <a:t>Application for </a:t>
            </a:r>
            <a:r>
              <a:rPr lang="en-GB" sz="1600" dirty="0" err="1">
                <a:hlinkClick r:id="rId3"/>
              </a:rPr>
              <a:t>CoreTrustSeal</a:t>
            </a:r>
            <a:r>
              <a:rPr lang="en-GB" sz="1600" dirty="0"/>
              <a:t> certification</a:t>
            </a:r>
          </a:p>
          <a:p>
            <a:r>
              <a:rPr lang="en-GB" sz="1600" dirty="0"/>
              <a:t>Further develop the user services: e.g. </a:t>
            </a:r>
            <a:r>
              <a:rPr lang="en-GB" sz="1600" dirty="0">
                <a:hlinkClick r:id="rId4"/>
              </a:rPr>
              <a:t>ATMO ACCESS</a:t>
            </a:r>
            <a:endParaRPr lang="en-GB" sz="1600" dirty="0"/>
          </a:p>
          <a:p>
            <a:r>
              <a:rPr lang="en-GB" sz="1600" dirty="0"/>
              <a:t>Improve the global links to WMO GAW, Obspack, SOCAT and FLUXNET</a:t>
            </a:r>
            <a:endParaRPr lang="en-NL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4F9F39-DD75-4F7E-B257-C3C6BE405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Further development</a:t>
            </a:r>
            <a:endParaRPr lang="en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B996E7-2EEC-470D-BAC4-0134B5E4D4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0352" y="2875213"/>
            <a:ext cx="1342096" cy="12776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CC578E-0780-4FB8-8466-DE2B4EC18C71}"/>
              </a:ext>
            </a:extLst>
          </p:cNvPr>
          <p:cNvSpPr txBox="1"/>
          <p:nvPr/>
        </p:nvSpPr>
        <p:spPr>
          <a:xfrm>
            <a:off x="2483768" y="4680797"/>
            <a:ext cx="62472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See Petzold et al: </a:t>
            </a:r>
            <a:r>
              <a:rPr lang="en-GB" sz="1200" dirty="0">
                <a:hlinkClick r:id="rId6"/>
              </a:rPr>
              <a:t>https://meetingorganizer.copernicus.org/EGU21/EGU21-8052.html</a:t>
            </a:r>
            <a:r>
              <a:rPr lang="en-GB" sz="1200" dirty="0"/>
              <a:t> </a:t>
            </a:r>
            <a:endParaRPr lang="en-NL" sz="1200" dirty="0"/>
          </a:p>
        </p:txBody>
      </p:sp>
      <p:pic>
        <p:nvPicPr>
          <p:cNvPr id="10" name="Picture 9">
            <a:hlinkClick r:id="rId4"/>
            <a:extLst>
              <a:ext uri="{FF2B5EF4-FFF2-40B4-BE49-F238E27FC236}">
                <a16:creationId xmlns:a16="http://schemas.microsoft.com/office/drawing/2014/main" id="{A79213FE-0724-4DFA-9A95-1CCDF90196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5449" y="1097350"/>
            <a:ext cx="1693552" cy="550095"/>
          </a:xfrm>
          <a:prstGeom prst="rect">
            <a:avLst/>
          </a:prstGeom>
        </p:spPr>
      </p:pic>
      <p:pic>
        <p:nvPicPr>
          <p:cNvPr id="12" name="Picture 11">
            <a:hlinkClick r:id="rId8"/>
            <a:extLst>
              <a:ext uri="{FF2B5EF4-FFF2-40B4-BE49-F238E27FC236}">
                <a16:creationId xmlns:a16="http://schemas.microsoft.com/office/drawing/2014/main" id="{86118AF0-F8FA-42BE-8F9A-7E483FBF01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6178" y="548877"/>
            <a:ext cx="720080" cy="6528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3BA293-4810-4EF8-B900-4430955556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19353" y="708559"/>
            <a:ext cx="1435673" cy="33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009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D79325-3A9E-4311-B3DE-CD14CF417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FAIR principles are essential elements of a repository</a:t>
            </a:r>
          </a:p>
          <a:p>
            <a:r>
              <a:rPr lang="en-GB" dirty="0"/>
              <a:t>Other requirements also need to be met: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TRUST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Stakeholder needs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Attribution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Usage tracking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Links to the (legacy) global data system</a:t>
            </a:r>
            <a:endParaRPr lang="en-GB" sz="3200" dirty="0"/>
          </a:p>
          <a:p>
            <a:r>
              <a:rPr lang="en-GB" dirty="0"/>
              <a:t>ICOS Carbon Portal combines all based on an open source ontology based linked open data system </a:t>
            </a:r>
          </a:p>
          <a:p>
            <a:r>
              <a:rPr lang="en-GB" dirty="0"/>
              <a:t>Flexibility is key, develop first your own ontology with minimal dependencies on which to build your business logic</a:t>
            </a:r>
          </a:p>
          <a:p>
            <a:r>
              <a:rPr lang="en-GB" dirty="0"/>
              <a:t>Then, only then, map to (global) standards and vocabularies</a:t>
            </a:r>
          </a:p>
          <a:p>
            <a:endParaRPr lang="en-GB" dirty="0"/>
          </a:p>
          <a:p>
            <a:pPr marL="628650" lvl="1" indent="-285750">
              <a:buFont typeface="Arial" panose="020B0604020202020204" pitchFamily="34" charset="0"/>
              <a:buChar char="•"/>
            </a:pPr>
            <a:endParaRPr lang="en-GB" sz="205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A6C2E0-39EA-4C3F-8B7B-51448A138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0822864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7788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968DA0-FB32-458B-8089-F1BED7EB1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94" y="746840"/>
            <a:ext cx="4290665" cy="3847783"/>
          </a:xfrm>
        </p:spPr>
        <p:txBody>
          <a:bodyPr>
            <a:normAutofit fontScale="92500" lnSpcReduction="10000"/>
          </a:bodyPr>
          <a:lstStyle/>
          <a:p>
            <a:pPr marL="41175" indent="0">
              <a:buNone/>
            </a:pPr>
            <a:r>
              <a:rPr lang="en-GB" sz="1600" dirty="0">
                <a:hlinkClick r:id="rId2"/>
              </a:rPr>
              <a:t>https://data.icos-cp.eu/portal</a:t>
            </a:r>
            <a:endParaRPr lang="en-GB" sz="1600" dirty="0">
              <a:hlinkClick r:id="" action="ppaction://noaction"/>
            </a:endParaRPr>
          </a:p>
          <a:p>
            <a:pPr marL="41175" indent="0">
              <a:buNone/>
            </a:pPr>
            <a:r>
              <a:rPr lang="en-GB" sz="1600" dirty="0">
                <a:hlinkClick r:id="" action="ppaction://noaction"/>
              </a:rPr>
              <a:t>https://exploredata.icos-cp.eu</a:t>
            </a:r>
            <a:endParaRPr lang="en-GB" sz="1600" dirty="0"/>
          </a:p>
          <a:p>
            <a:pPr marL="41175" indent="0">
              <a:buNone/>
            </a:pPr>
            <a:r>
              <a:rPr lang="en-GB" sz="1600" dirty="0">
                <a:hlinkClick r:id="rId3"/>
              </a:rPr>
              <a:t>https://www.icos-cp.eu/data-products</a:t>
            </a:r>
            <a:r>
              <a:rPr lang="en-GB" sz="1600" dirty="0"/>
              <a:t> </a:t>
            </a:r>
          </a:p>
          <a:p>
            <a:pPr marL="41175" indent="0">
              <a:buNone/>
            </a:pP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https://stilt.icos-cp.eu/viewer/</a:t>
            </a:r>
            <a:endParaRPr lang="en-GB" sz="1600" dirty="0"/>
          </a:p>
          <a:p>
            <a:pPr marL="41175" indent="0">
              <a:buNone/>
            </a:pP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https://stilt.icos-cp.eu/worker/</a:t>
            </a:r>
            <a:endPara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1175" indent="0">
              <a:buNone/>
            </a:pPr>
            <a:r>
              <a:rPr lang="en-GB" sz="1600" dirty="0">
                <a:hlinkClick r:id="rId6"/>
              </a:rPr>
              <a:t>https://github.com/ICOS-Carbon-Portal</a:t>
            </a:r>
            <a:r>
              <a:rPr lang="en-GB" sz="1600" dirty="0"/>
              <a:t> </a:t>
            </a:r>
          </a:p>
          <a:p>
            <a:pPr marL="41175" indent="0">
              <a:buNone/>
            </a:pPr>
            <a:r>
              <a:rPr lang="en-GB" sz="1600" dirty="0">
                <a:hlinkClick r:id="rId3"/>
              </a:rPr>
              <a:t>https://www.icos-cp.eu/data-products</a:t>
            </a:r>
            <a:r>
              <a:rPr lang="en-GB" sz="1600" dirty="0"/>
              <a:t> </a:t>
            </a:r>
          </a:p>
          <a:p>
            <a:pPr marL="41175" indent="0">
              <a:buNone/>
            </a:pPr>
            <a:r>
              <a:rPr lang="en-GB" sz="1600" dirty="0">
                <a:hlinkClick r:id="rId7"/>
              </a:rPr>
              <a:t>https://data.icos-cp.eu/stats/</a:t>
            </a:r>
            <a:endParaRPr lang="en-SE" sz="1600" dirty="0"/>
          </a:p>
          <a:p>
            <a:pPr marL="41175" indent="0">
              <a:buNone/>
            </a:pPr>
            <a:r>
              <a:rPr lang="en-GB" sz="1600" dirty="0"/>
              <a:t>Account required:</a:t>
            </a:r>
          </a:p>
          <a:p>
            <a:pPr marL="41175" indent="0">
              <a:buNone/>
            </a:pPr>
            <a:r>
              <a:rPr lang="en-GB" sz="1600" dirty="0">
                <a:hlinkClick r:id="rId8"/>
              </a:rPr>
              <a:t>https://cpauth.icos-cp.eu/login/</a:t>
            </a:r>
            <a:endParaRPr lang="en-GB" sz="1600" dirty="0"/>
          </a:p>
          <a:p>
            <a:pPr marL="41175" indent="0">
              <a:buNone/>
            </a:pPr>
            <a:r>
              <a:rPr lang="en-GB" sz="1600" dirty="0">
                <a:hlinkClick r:id="rId9"/>
              </a:rPr>
              <a:t>https://jupyter.icos-cp.eu</a:t>
            </a:r>
            <a:r>
              <a:rPr lang="en-GB" sz="1600" dirty="0"/>
              <a:t> 	 </a:t>
            </a:r>
          </a:p>
          <a:p>
            <a:pPr marL="41175" indent="0">
              <a:buNone/>
            </a:pPr>
            <a:r>
              <a:rPr lang="en-GB" sz="1600" dirty="0">
                <a:hlinkClick r:id="rId10"/>
              </a:rPr>
              <a:t>https://meta.icos-cp.eu/uploadgui/</a:t>
            </a:r>
            <a:endParaRPr lang="en-GB" sz="1600" dirty="0"/>
          </a:p>
          <a:p>
            <a:pPr marL="41175" indent="0">
              <a:buNone/>
            </a:pPr>
            <a:r>
              <a:rPr lang="en-GB" sz="1600" dirty="0">
                <a:hlinkClick r:id="rId11"/>
              </a:rPr>
              <a:t>https://doi.icos-cp.eu/</a:t>
            </a:r>
            <a:endParaRPr lang="en-GB" sz="1600" dirty="0"/>
          </a:p>
          <a:p>
            <a:pPr marL="41175" indent="0">
              <a:buNone/>
            </a:pPr>
            <a:r>
              <a:rPr lang="en-GB" sz="1600" dirty="0">
                <a:hlinkClick r:id="rId12"/>
              </a:rPr>
              <a:t>https://meta.icos-cp.eu/sparqlclient/</a:t>
            </a:r>
            <a:endParaRPr lang="en-GB" sz="1600" dirty="0"/>
          </a:p>
          <a:p>
            <a:pPr marL="41175" indent="0">
              <a:buNone/>
            </a:pPr>
            <a:r>
              <a:rPr lang="en-GB" sz="1600" dirty="0">
                <a:hlinkClick r:id="rId13"/>
              </a:rPr>
              <a:t>https://fileshare.icos-cp.eu</a:t>
            </a:r>
            <a:endParaRPr lang="en-GB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00CA68-ABE1-406A-9399-27E04D797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79" y="7149"/>
            <a:ext cx="8058912" cy="857250"/>
          </a:xfrm>
        </p:spPr>
        <p:txBody>
          <a:bodyPr>
            <a:normAutofit fontScale="90000"/>
          </a:bodyPr>
          <a:lstStyle/>
          <a:p>
            <a:r>
              <a:rPr lang="en-GB" dirty="0"/>
              <a:t>Some selected links to the ICOS data portal</a:t>
            </a:r>
            <a:endParaRPr lang="en-SE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5BF27B2-A514-425A-BE1F-6BDE29D12A5D}"/>
              </a:ext>
            </a:extLst>
          </p:cNvPr>
          <p:cNvSpPr txBox="1">
            <a:spLocks/>
          </p:cNvSpPr>
          <p:nvPr/>
        </p:nvSpPr>
        <p:spPr>
          <a:xfrm>
            <a:off x="4391959" y="746840"/>
            <a:ext cx="4545362" cy="38477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57175" indent="-21600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Droid Serif" charset="0"/>
                <a:ea typeface="Droid Serif" charset="0"/>
                <a:cs typeface="Droid Serif" charset="0"/>
              </a:defRPr>
            </a:lvl1pPr>
            <a:lvl2pPr marL="342900" indent="0" algn="l" defTabSz="3429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Droid Serif" charset="0"/>
                <a:ea typeface="Droid Serif" charset="0"/>
                <a:cs typeface="Droid Serif" charset="0"/>
              </a:defRPr>
            </a:lvl2pPr>
            <a:lvl3pPr marL="6858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Droid Serif"/>
                <a:ea typeface="+mn-ea"/>
                <a:cs typeface="Droid Serif"/>
              </a:defRPr>
            </a:lvl3pPr>
            <a:lvl4pPr marL="10287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Droid Serif"/>
                <a:ea typeface="+mn-ea"/>
                <a:cs typeface="Droid Serif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Droid Serif"/>
                <a:ea typeface="+mn-ea"/>
                <a:cs typeface="Droid Serif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175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Main search interface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404041">
                  <a:lumMod val="75000"/>
                  <a:lumOff val="25000"/>
                </a:srgbClr>
              </a:solidFill>
              <a:effectLst/>
              <a:uLnTx/>
              <a:uFillTx/>
              <a:latin typeface="Droid Serif" charset="0"/>
              <a:ea typeface="Droid Serif" charset="0"/>
              <a:cs typeface="Droid Serif" charset="0"/>
              <a:hlinkClick r:id="rId14"/>
            </a:endParaRPr>
          </a:p>
          <a:p>
            <a:pPr marL="41175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Anonymous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Jupyter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 notebooks</a:t>
            </a:r>
          </a:p>
          <a:p>
            <a:pPr marL="41175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Main ICOS obs. data products </a:t>
            </a:r>
          </a:p>
          <a:p>
            <a:pPr marL="41175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View footprints and concentrations</a:t>
            </a:r>
            <a:endParaRPr kumimoji="0" lang="en-SE" sz="1600" b="0" i="0" u="none" strike="noStrike" kern="1200" cap="none" spc="0" normalizeH="0" baseline="0" noProof="0" dirty="0">
              <a:ln>
                <a:noFill/>
              </a:ln>
              <a:solidFill>
                <a:srgbClr val="404041">
                  <a:lumMod val="75000"/>
                  <a:lumOff val="25000"/>
                </a:srgbClr>
              </a:solidFill>
              <a:effectLst/>
              <a:uLnTx/>
              <a:uFillTx/>
              <a:latin typeface="Droid Serif" charset="0"/>
              <a:ea typeface="Droid Serif" charset="0"/>
              <a:cs typeface="Droid Serif" charset="0"/>
            </a:endParaRPr>
          </a:p>
          <a:p>
            <a:pPr marL="41175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Calculate your own footprints</a:t>
            </a:r>
          </a:p>
          <a:p>
            <a:pPr marL="41175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ICOS CP source code repo</a:t>
            </a:r>
          </a:p>
          <a:p>
            <a:pPr marL="41175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ICOS main data products summary</a:t>
            </a:r>
          </a:p>
          <a:p>
            <a:pPr marL="41175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Download statistics</a:t>
            </a:r>
          </a:p>
          <a:p>
            <a:pPr marL="41175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404041">
                  <a:lumMod val="75000"/>
                  <a:lumOff val="25000"/>
                </a:srgbClr>
              </a:solidFill>
              <a:effectLst/>
              <a:uLnTx/>
              <a:uFillTx/>
              <a:latin typeface="Droid Serif" charset="0"/>
              <a:ea typeface="Droid Serif" charset="0"/>
              <a:cs typeface="Droid Serif" charset="0"/>
            </a:endParaRPr>
          </a:p>
          <a:p>
            <a:pPr marL="41175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Login/create account</a:t>
            </a:r>
          </a:p>
          <a:p>
            <a:pPr marL="41175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Jupyter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 service (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sep.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 account needed)</a:t>
            </a:r>
          </a:p>
          <a:p>
            <a:pPr marL="41175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User friendly data upload</a:t>
            </a:r>
          </a:p>
          <a:p>
            <a:pPr marL="41175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DOI minting and metadata edit service</a:t>
            </a:r>
          </a:p>
          <a:p>
            <a:pPr marL="41175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GUI for open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SparQL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 endpoint</a:t>
            </a:r>
          </a:p>
          <a:p>
            <a:pPr marL="41175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ICOS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fileshare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04041">
                    <a:lumMod val="75000"/>
                    <a:lumOff val="25000"/>
                  </a:srgbClr>
                </a:solidFill>
                <a:effectLst/>
                <a:uLnTx/>
                <a:uFillTx/>
                <a:latin typeface="Droid Serif" charset="0"/>
                <a:ea typeface="Droid Serif" charset="0"/>
                <a:cs typeface="Droid Serif" charset="0"/>
              </a:rPr>
              <a:t>, online document editing</a:t>
            </a:r>
          </a:p>
          <a:p>
            <a:pPr marL="41175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404041">
                  <a:lumMod val="75000"/>
                  <a:lumOff val="25000"/>
                </a:srgbClr>
              </a:solidFill>
              <a:effectLst/>
              <a:uLnTx/>
              <a:uFillTx/>
              <a:latin typeface="Droid Serif" charset="0"/>
              <a:ea typeface="Droid Serif" charset="0"/>
              <a:cs typeface="Droid Serif" charset="0"/>
            </a:endParaRPr>
          </a:p>
          <a:p>
            <a:pPr marL="41175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SE" sz="1600" b="0" i="0" u="none" strike="noStrike" kern="1200" cap="none" spc="0" normalizeH="0" baseline="0" noProof="0" dirty="0">
              <a:ln>
                <a:noFill/>
              </a:ln>
              <a:solidFill>
                <a:srgbClr val="404041">
                  <a:lumMod val="75000"/>
                  <a:lumOff val="25000"/>
                </a:srgbClr>
              </a:solidFill>
              <a:effectLst/>
              <a:uLnTx/>
              <a:uFillTx/>
              <a:latin typeface="Droid Serif" charset="0"/>
              <a:ea typeface="Droid Serif" charset="0"/>
              <a:cs typeface="Droid Serif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D81FFC-C071-41C7-A50F-5EBE789EFAE7}"/>
              </a:ext>
            </a:extLst>
          </p:cNvPr>
          <p:cNvSpPr txBox="1"/>
          <p:nvPr/>
        </p:nvSpPr>
        <p:spPr>
          <a:xfrm>
            <a:off x="7697669" y="669080"/>
            <a:ext cx="14463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4040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(any name+ password on request)</a:t>
            </a:r>
            <a:endParaRPr kumimoji="0" lang="en-SE" sz="1400" b="0" i="0" u="none" strike="noStrike" kern="1200" cap="none" spc="0" normalizeH="0" baseline="0" noProof="0" dirty="0">
              <a:ln>
                <a:noFill/>
              </a:ln>
              <a:solidFill>
                <a:srgbClr val="4040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83E898F-A399-41E9-A9A6-31D01CE9B981}"/>
              </a:ext>
            </a:extLst>
          </p:cNvPr>
          <p:cNvCxnSpPr>
            <a:cxnSpLocks/>
          </p:cNvCxnSpPr>
          <p:nvPr/>
        </p:nvCxnSpPr>
        <p:spPr>
          <a:xfrm flipV="1">
            <a:off x="7364963" y="961711"/>
            <a:ext cx="382386" cy="1641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6224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Backend:</a:t>
            </a:r>
          </a:p>
          <a:p>
            <a:r>
              <a:rPr lang="en-GB" dirty="0"/>
              <a:t>MongoDB</a:t>
            </a:r>
          </a:p>
          <a:p>
            <a:r>
              <a:rPr lang="en-GB" dirty="0"/>
              <a:t>Java and Scala, </a:t>
            </a:r>
            <a:r>
              <a:rPr lang="en-GB" dirty="0" err="1"/>
              <a:t>Akka</a:t>
            </a:r>
            <a:endParaRPr lang="en-GB" dirty="0"/>
          </a:p>
          <a:p>
            <a:r>
              <a:rPr lang="en-GB" dirty="0"/>
              <a:t>RDF, OWL, SPARQL, Postgres, Eclipse, RDF4J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Front end:</a:t>
            </a:r>
          </a:p>
          <a:p>
            <a:r>
              <a:rPr lang="en-GB" dirty="0" err="1"/>
              <a:t>Javascript</a:t>
            </a:r>
            <a:r>
              <a:rPr lang="en-GB" dirty="0"/>
              <a:t>, Redux, Leaflet, </a:t>
            </a:r>
            <a:r>
              <a:rPr lang="en-GB" dirty="0" err="1"/>
              <a:t>OpenLayers</a:t>
            </a:r>
            <a:r>
              <a:rPr lang="en-GB" dirty="0"/>
              <a:t>, React, Bootstrap, </a:t>
            </a:r>
            <a:r>
              <a:rPr lang="en-GB" dirty="0" err="1"/>
              <a:t>RESTHeart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Infrastructure:</a:t>
            </a:r>
          </a:p>
          <a:p>
            <a:r>
              <a:rPr lang="en-GB" dirty="0" err="1"/>
              <a:t>NGiNX</a:t>
            </a:r>
            <a:r>
              <a:rPr lang="en-GB" dirty="0"/>
              <a:t>, Docker, JVM, EGI Cloud (Grid), B2SAFE, </a:t>
            </a:r>
            <a:r>
              <a:rPr lang="en-GB" dirty="0" err="1"/>
              <a:t>Jupyter</a:t>
            </a:r>
            <a:r>
              <a:rPr lang="en-GB" dirty="0"/>
              <a:t> Hub, </a:t>
            </a:r>
            <a:r>
              <a:rPr lang="en-GB" dirty="0" err="1"/>
              <a:t>Ansible</a:t>
            </a:r>
            <a:endParaRPr lang="en-GB" dirty="0"/>
          </a:p>
          <a:p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03404"/>
            <a:ext cx="8229600" cy="708428"/>
          </a:xfrm>
        </p:spPr>
        <p:txBody>
          <a:bodyPr/>
          <a:lstStyle/>
          <a:p>
            <a:r>
              <a:rPr lang="en-GB" cap="none" dirty="0"/>
              <a:t>Carbon Portal Technology</a:t>
            </a:r>
            <a:r>
              <a:rPr lang="en-GB" cap="none" dirty="0">
                <a:solidFill>
                  <a:srgbClr val="0000FF"/>
                </a:solidFill>
              </a:rPr>
              <a:t> </a:t>
            </a:r>
            <a:r>
              <a:rPr lang="en-GB" cap="none" dirty="0"/>
              <a:t>stack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03" r="1"/>
          <a:stretch/>
        </p:blipFill>
        <p:spPr>
          <a:xfrm>
            <a:off x="0" y="4642472"/>
            <a:ext cx="1453415" cy="50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537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ema">
  <a:themeElements>
    <a:clrScheme name="Mukautettu 4">
      <a:dk1>
        <a:srgbClr val="000000"/>
      </a:dk1>
      <a:lt1>
        <a:srgbClr val="FFFFFF"/>
      </a:lt1>
      <a:dk2>
        <a:srgbClr val="555555"/>
      </a:dk2>
      <a:lt2>
        <a:srgbClr val="EEECE1"/>
      </a:lt2>
      <a:accent1>
        <a:srgbClr val="00ABC9"/>
      </a:accent1>
      <a:accent2>
        <a:srgbClr val="5C2B93"/>
      </a:accent2>
      <a:accent3>
        <a:srgbClr val="80D5E3"/>
      </a:accent3>
      <a:accent4>
        <a:srgbClr val="E31C63"/>
      </a:accent4>
      <a:accent5>
        <a:srgbClr val="CCEEF3"/>
      </a:accent5>
      <a:accent6>
        <a:srgbClr val="AEC000"/>
      </a:accent6>
      <a:hlink>
        <a:srgbClr val="00ABC9"/>
      </a:hlink>
      <a:folHlink>
        <a:srgbClr val="00ABC9"/>
      </a:folHlink>
    </a:clrScheme>
    <a:fontScheme name="ICOS">
      <a:majorFont>
        <a:latin typeface="Open Sans"/>
        <a:ea typeface=""/>
        <a:cs typeface=""/>
      </a:majorFont>
      <a:minorFont>
        <a:latin typeface="Droid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bg1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COS_Powerpoint_template_16-9.potx" id="{7D73476F-D372-479B-8008-E11AFC6013D7}" vid="{5735ECC7-E027-4414-8C31-BB217A785DAE}"/>
    </a:ext>
  </a:extLst>
</a:theme>
</file>

<file path=ppt/theme/theme2.xml><?xml version="1.0" encoding="utf-8"?>
<a:theme xmlns:a="http://schemas.openxmlformats.org/drawingml/2006/main" name="Office Theme">
  <a:themeElements>
    <a:clrScheme name="ICOS">
      <a:dk1>
        <a:srgbClr val="404041"/>
      </a:dk1>
      <a:lt1>
        <a:srgbClr val="C6C8CA"/>
      </a:lt1>
      <a:dk2>
        <a:srgbClr val="626366"/>
      </a:dk2>
      <a:lt2>
        <a:srgbClr val="939597"/>
      </a:lt2>
      <a:accent1>
        <a:srgbClr val="F06322"/>
      </a:accent1>
      <a:accent2>
        <a:srgbClr val="FF0913"/>
      </a:accent2>
      <a:accent3>
        <a:srgbClr val="59C74F"/>
      </a:accent3>
      <a:accent4>
        <a:srgbClr val="005A9D"/>
      </a:accent4>
      <a:accent5>
        <a:srgbClr val="E53173"/>
      </a:accent5>
      <a:accent6>
        <a:srgbClr val="099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ICOS">
      <a:dk1>
        <a:srgbClr val="404041"/>
      </a:dk1>
      <a:lt1>
        <a:srgbClr val="C6C8CA"/>
      </a:lt1>
      <a:dk2>
        <a:srgbClr val="626366"/>
      </a:dk2>
      <a:lt2>
        <a:srgbClr val="939597"/>
      </a:lt2>
      <a:accent1>
        <a:srgbClr val="F06322"/>
      </a:accent1>
      <a:accent2>
        <a:srgbClr val="FF0913"/>
      </a:accent2>
      <a:accent3>
        <a:srgbClr val="59C74F"/>
      </a:accent3>
      <a:accent4>
        <a:srgbClr val="005A9D"/>
      </a:accent4>
      <a:accent5>
        <a:srgbClr val="E53173"/>
      </a:accent5>
      <a:accent6>
        <a:srgbClr val="0995E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-teema">
  <a:themeElements>
    <a:clrScheme name="Mukautettu 4">
      <a:dk1>
        <a:srgbClr val="000000"/>
      </a:dk1>
      <a:lt1>
        <a:srgbClr val="FFFFFF"/>
      </a:lt1>
      <a:dk2>
        <a:srgbClr val="555555"/>
      </a:dk2>
      <a:lt2>
        <a:srgbClr val="EEECE1"/>
      </a:lt2>
      <a:accent1>
        <a:srgbClr val="00ABC9"/>
      </a:accent1>
      <a:accent2>
        <a:srgbClr val="5C2B93"/>
      </a:accent2>
      <a:accent3>
        <a:srgbClr val="80D5E3"/>
      </a:accent3>
      <a:accent4>
        <a:srgbClr val="E31C63"/>
      </a:accent4>
      <a:accent5>
        <a:srgbClr val="CCEEF3"/>
      </a:accent5>
      <a:accent6>
        <a:srgbClr val="AEC000"/>
      </a:accent6>
      <a:hlink>
        <a:srgbClr val="00ABC9"/>
      </a:hlink>
      <a:folHlink>
        <a:srgbClr val="00ABC9"/>
      </a:folHlink>
    </a:clrScheme>
    <a:fontScheme name="ICOS">
      <a:majorFont>
        <a:latin typeface="Open Sans"/>
        <a:ea typeface=""/>
        <a:cs typeface=""/>
      </a:majorFont>
      <a:minorFont>
        <a:latin typeface="Droid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bg1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COS_Powerpoint_template_16-9.potx" id="{7D73476F-D372-479B-8008-E11AFC6013D7}" vid="{5735ECC7-E027-4414-8C31-BB217A785DAE}"/>
    </a:ext>
  </a:extLst>
</a:theme>
</file>

<file path=ppt/theme/theme5.xml><?xml version="1.0" encoding="utf-8"?>
<a:theme xmlns:a="http://schemas.openxmlformats.org/drawingml/2006/main" name="Office-teema">
  <a:themeElements>
    <a:clrScheme name="Custom 5">
      <a:dk1>
        <a:srgbClr val="000000"/>
      </a:dk1>
      <a:lt1>
        <a:srgbClr val="FFFFFF"/>
      </a:lt1>
      <a:dk2>
        <a:srgbClr val="414141"/>
      </a:dk2>
      <a:lt2>
        <a:srgbClr val="E0E0E0"/>
      </a:lt2>
      <a:accent1>
        <a:srgbClr val="00ABC9"/>
      </a:accent1>
      <a:accent2>
        <a:srgbClr val="5C2B93"/>
      </a:accent2>
      <a:accent3>
        <a:srgbClr val="E31C63"/>
      </a:accent3>
      <a:accent4>
        <a:srgbClr val="80D5E3"/>
      </a:accent4>
      <a:accent5>
        <a:srgbClr val="CCEEF3"/>
      </a:accent5>
      <a:accent6>
        <a:srgbClr val="AEC000"/>
      </a:accent6>
      <a:hlink>
        <a:srgbClr val="00ABC9"/>
      </a:hlink>
      <a:folHlink>
        <a:srgbClr val="00ABC9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1"/>
        </a:solidFill>
        <a:ln>
          <a:solidFill>
            <a:schemeClr val="bg1"/>
          </a:solidFill>
        </a:ln>
      </a:spPr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ppt/theme/theme6.xml><?xml version="1.0" encoding="utf-8"?>
<a:theme xmlns:a="http://schemas.openxmlformats.org/drawingml/2006/main" name="3_Office-teema">
  <a:themeElements>
    <a:clrScheme name="Mukautettu 4">
      <a:dk1>
        <a:srgbClr val="000000"/>
      </a:dk1>
      <a:lt1>
        <a:srgbClr val="FFFFFF"/>
      </a:lt1>
      <a:dk2>
        <a:srgbClr val="555555"/>
      </a:dk2>
      <a:lt2>
        <a:srgbClr val="EEECE1"/>
      </a:lt2>
      <a:accent1>
        <a:srgbClr val="00ABC9"/>
      </a:accent1>
      <a:accent2>
        <a:srgbClr val="5C2B93"/>
      </a:accent2>
      <a:accent3>
        <a:srgbClr val="80D5E3"/>
      </a:accent3>
      <a:accent4>
        <a:srgbClr val="E31C63"/>
      </a:accent4>
      <a:accent5>
        <a:srgbClr val="CCEEF3"/>
      </a:accent5>
      <a:accent6>
        <a:srgbClr val="AEC000"/>
      </a:accent6>
      <a:hlink>
        <a:srgbClr val="00ABC9"/>
      </a:hlink>
      <a:folHlink>
        <a:srgbClr val="00ABC9"/>
      </a:folHlink>
    </a:clrScheme>
    <a:fontScheme name="ICOS">
      <a:majorFont>
        <a:latin typeface="Open Sans"/>
        <a:ea typeface=""/>
        <a:cs typeface=""/>
      </a:majorFont>
      <a:minorFont>
        <a:latin typeface="Droid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bg1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COS_Powerpoint_template_16-9.potx" id="{7D73476F-D372-479B-8008-E11AFC6013D7}" vid="{5735ECC7-E027-4414-8C31-BB217A785DAE}"/>
    </a:ext>
  </a:extLst>
</a:theme>
</file>

<file path=ppt/theme/theme7.xml><?xml version="1.0" encoding="utf-8"?>
<a:theme xmlns:a="http://schemas.openxmlformats.org/drawingml/2006/main" name="Office-teema">
  <a:themeElements>
    <a:clrScheme name="Custom 5">
      <a:dk1>
        <a:srgbClr val="000000"/>
      </a:dk1>
      <a:lt1>
        <a:srgbClr val="FFFFFF"/>
      </a:lt1>
      <a:dk2>
        <a:srgbClr val="414141"/>
      </a:dk2>
      <a:lt2>
        <a:srgbClr val="E0E0E0"/>
      </a:lt2>
      <a:accent1>
        <a:srgbClr val="00ABC9"/>
      </a:accent1>
      <a:accent2>
        <a:srgbClr val="5C2B93"/>
      </a:accent2>
      <a:accent3>
        <a:srgbClr val="E31C63"/>
      </a:accent3>
      <a:accent4>
        <a:srgbClr val="80D5E3"/>
      </a:accent4>
      <a:accent5>
        <a:srgbClr val="CCEEF3"/>
      </a:accent5>
      <a:accent6>
        <a:srgbClr val="AEC000"/>
      </a:accent6>
      <a:hlink>
        <a:srgbClr val="00ABC9"/>
      </a:hlink>
      <a:folHlink>
        <a:srgbClr val="00ABC9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1"/>
        </a:solidFill>
        <a:ln>
          <a:solidFill>
            <a:schemeClr val="bg1"/>
          </a:solidFill>
        </a:ln>
      </a:spPr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ICOS_ppt_template_16-9_Sep2019</Template>
  <TotalTime>5593</TotalTime>
  <Words>1693</Words>
  <Application>Microsoft Office PowerPoint</Application>
  <DocSecurity>0</DocSecurity>
  <PresentationFormat>On-screen Show (16:9)</PresentationFormat>
  <Paragraphs>274</Paragraphs>
  <Slides>31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44" baseType="lpstr">
      <vt:lpstr>Arial</vt:lpstr>
      <vt:lpstr>Calibri</vt:lpstr>
      <vt:lpstr>Consolas</vt:lpstr>
      <vt:lpstr>Droid Serif</vt:lpstr>
      <vt:lpstr>Open Sans</vt:lpstr>
      <vt:lpstr>proxima-nova-alt-condensed</vt:lpstr>
      <vt:lpstr>Wingdings</vt:lpstr>
      <vt:lpstr>1_Office-teema</vt:lpstr>
      <vt:lpstr>Office Theme</vt:lpstr>
      <vt:lpstr>1_Office Theme</vt:lpstr>
      <vt:lpstr>2_Office-teema</vt:lpstr>
      <vt:lpstr>Office-teema</vt:lpstr>
      <vt:lpstr>3_Office-teema</vt:lpstr>
      <vt:lpstr>ICOS Carbon Portal  as example of a FAIR community data repository supporting scientific workflows</vt:lpstr>
      <vt:lpstr>Climate and the carbon cycle</vt:lpstr>
      <vt:lpstr>Feedbacks &amp; timescales </vt:lpstr>
      <vt:lpstr>ICOS – all about reliable data</vt:lpstr>
      <vt:lpstr>ICOS in a few numbers</vt:lpstr>
      <vt:lpstr>Articles using ICOS data are found in 58 categories of Web of Science.  Meteorology and Atmospheric sciences (37% of all) Environmental sciences (34%).  </vt:lpstr>
      <vt:lpstr>ICOS Network and data Flow</vt:lpstr>
      <vt:lpstr>Timely high quality long term time series + Near Real Time data </vt:lpstr>
      <vt:lpstr>ICOS Carbon Portal</vt:lpstr>
      <vt:lpstr>PowerPoint Presentation</vt:lpstr>
      <vt:lpstr>FAIRNESS at CP</vt:lpstr>
      <vt:lpstr>Simplified relations of the rich metadata model</vt:lpstr>
      <vt:lpstr>All relations form a complex graph/tree</vt:lpstr>
      <vt:lpstr>PowerPoint Presentation</vt:lpstr>
      <vt:lpstr>ICOS Carbon Portal, system elements</vt:lpstr>
      <vt:lpstr>Ingestion, (meta)data upload/update</vt:lpstr>
      <vt:lpstr>Faceted search data portal, data basket, download</vt:lpstr>
      <vt:lpstr>PowerPoint Presentation</vt:lpstr>
      <vt:lpstr>Preview of data</vt:lpstr>
      <vt:lpstr>PowerPoint Presentation</vt:lpstr>
      <vt:lpstr>www.icos-cp.eu/dataproducts</vt:lpstr>
      <vt:lpstr>Schema.org annotation of landing-&gt;Google dataset search indexing</vt:lpstr>
      <vt:lpstr>Jupyter Notebooks at ICOS CP</vt:lpstr>
      <vt:lpstr>Project-specific Jupyter notebooks</vt:lpstr>
      <vt:lpstr>Jupyter notebooks for educational purposes</vt:lpstr>
      <vt:lpstr>Python library for (meta)data access</vt:lpstr>
      <vt:lpstr>Further development</vt:lpstr>
      <vt:lpstr>Conclusion</vt:lpstr>
      <vt:lpstr>PowerPoint Presentation</vt:lpstr>
      <vt:lpstr>Some selected links to the ICOS data portal</vt:lpstr>
      <vt:lpstr>Carbon Portal Technology stack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ICOS RI-COM &amp; SAB</dc:title>
  <dc:subject/>
  <dc:creator>Elena Saltikoff</dc:creator>
  <cp:keywords/>
  <dc:description/>
  <cp:lastModifiedBy>Alex Vermeulen</cp:lastModifiedBy>
  <cp:revision>113</cp:revision>
  <dcterms:created xsi:type="dcterms:W3CDTF">2019-10-15T11:24:49Z</dcterms:created>
  <dcterms:modified xsi:type="dcterms:W3CDTF">2021-04-26T07:35:23Z</dcterms:modified>
  <cp:category/>
  <dc:identifier/>
  <cp:contentStatus/>
  <dc:language/>
  <cp:version/>
</cp:coreProperties>
</file>