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7" r:id="rId4"/>
    <p:sldId id="257" r:id="rId5"/>
    <p:sldId id="270" r:id="rId6"/>
    <p:sldId id="261" r:id="rId7"/>
    <p:sldId id="263" r:id="rId8"/>
    <p:sldId id="265" r:id="rId9"/>
    <p:sldId id="260" r:id="rId10"/>
    <p:sldId id="258" r:id="rId11"/>
    <p:sldId id="259" r:id="rId12"/>
    <p:sldId id="264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Kitch" initials="JK" lastIdx="6" clrIdx="0">
    <p:extLst>
      <p:ext uri="{19B8F6BF-5375-455C-9EA6-DF929625EA0E}">
        <p15:presenceInfo xmlns:p15="http://schemas.microsoft.com/office/powerpoint/2012/main" userId="S-1-5-21-299502267-2139871995-725345543-492699" providerId="AD"/>
      </p:ext>
    </p:extLst>
  </p:cmAuthor>
  <p:cmAuthor id="2" name="Sally Rangecroft" initials="SR" lastIdx="13" clrIdx="1">
    <p:extLst>
      <p:ext uri="{19B8F6BF-5375-455C-9EA6-DF929625EA0E}">
        <p15:presenceInfo xmlns:p15="http://schemas.microsoft.com/office/powerpoint/2012/main" userId="S::sally.rangecroft@plymouth.ac.uk::0b95bfc9-1604-4b7c-a565-cee7c1ff87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>
        <p:scale>
          <a:sx n="68" d="100"/>
          <a:sy n="68" d="100"/>
        </p:scale>
        <p:origin x="5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0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7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3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45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5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5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0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1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5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5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5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999BB-DEAB-4A3F-92D8-AF6A74BA19B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B412B-7E3E-47DC-9A67-E28F43AB0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4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william.blake@Plymouth.ac.uk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r="-1" b="25674"/>
          <a:stretch/>
        </p:blipFill>
        <p:spPr>
          <a:xfrm>
            <a:off x="-13062" y="0"/>
            <a:ext cx="12205062" cy="6792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7469" y="1489166"/>
            <a:ext cx="9144000" cy="93658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</a:rPr>
              <a:t>Supporting materials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1489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Assessing the contribution of natural and anthropogenic processes on sediment dynamics in the Rio Santa (Peru) through sediment fingerprinting 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6556" y="5789491"/>
            <a:ext cx="308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</a:t>
            </a:r>
            <a:r>
              <a:rPr lang="en-GB" dirty="0" smtClean="0">
                <a:solidFill>
                  <a:schemeClr val="bg1"/>
                </a:solidFill>
              </a:rPr>
              <a:t>essica.kitch@plymouth.ac.uk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Downstream of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Huaraz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461955"/>
            <a:ext cx="5157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Unmixing</a:t>
            </a:r>
            <a:r>
              <a:rPr lang="en-GB" dirty="0" smtClean="0"/>
              <a:t> of samples taken downstream of </a:t>
            </a:r>
            <a:r>
              <a:rPr lang="en-GB" dirty="0" err="1" smtClean="0"/>
              <a:t>Huaraz</a:t>
            </a:r>
            <a:r>
              <a:rPr lang="en-GB" dirty="0" smtClean="0"/>
              <a:t>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MixSIAR model shows the main stream sample sediment has been transported downstream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Cordilleras are contributing less at the point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0663"/>
          <a:stretch/>
        </p:blipFill>
        <p:spPr>
          <a:xfrm>
            <a:off x="632887" y="1323316"/>
            <a:ext cx="5495017" cy="2982744"/>
          </a:xfrm>
          <a:prstGeom prst="rect">
            <a:avLst/>
          </a:prstGeom>
        </p:spPr>
      </p:pic>
      <p:pic>
        <p:nvPicPr>
          <p:cNvPr id="4098" name="Picture 2" descr="https://uksouth1-mediap.svc.ms/transform/thumbnail?provider=spo&amp;inputFormat=jpg&amp;cs=fFNQTw&amp;docid=https%3A%2F%2Fliveplymouthac-my.sharepoint.com%3A443%2F_api%2Fv2.0%2Fdrives%2Fb!9zy9i1LLLkiqTXDannfNKmXISB2SEIJJrE82CsBK2azPOqiipWZCRJ78U8a67Hhr%2Fitems%2F01AB5BBNEB2CDSYWA2TZHLROORIW4VFVOB%3Fversion%3DPublished&amp;access_token=eyJ0eXAiOiJKV1QiLCJhbGciOiJub25lIn0.eyJhdWQiOiIwMDAwMDAwMy0wMDAwLTBmZjEtY2UwMC0wMDAwMDAwMDAwMDAvbGl2ZXBseW1vdXRoYWMtbXkuc2hhcmVwb2ludC5jb21ANTQzN2U3ZWItODNmYi00ZDFhLWJmZDMtYmIyNDdlMDYxYmYxIiwiaXNzIjoiMDAwMDAwMDMtMDAwMC0wZmYxLWNlMDAtMDAwMDAwMDAwMDAwIiwibmJmIjoiMTYxOTEwMzYwMCIsImV4cCI6IjE2MTkxMjUyMDAiLCJlbmRwb2ludHVybCI6ImtlL3o5WTY0b2ViUHEvdEtJUGNDdGxnS2ZaeGZ2OGYrTUlwSEkzSTBVL3M9IiwiZW5kcG9pbnR1cmxMZW5ndGgiOiIxMjQiLCJpc2xvb3BiYWNrIjoiVHJ1ZSIsInZlciI6Imhhc2hlZHByb29mdG9rZW4iLCJzaXRlaWQiOiJPR0ppWkROalpqY3RZMkkxTWkwME9ESmxMV0ZoTkdRdE56QmtZVGxsTnpkalpESmgiLCJuYW1laWQiOiIwIy5mfG1lbWJlcnNoaXB8amVzc2ljYS5raXRjaEBwbHltb3V0aC5hYy51ayIsIm5paSI6Im1pY3Jvc29mdC5zaGFyZXBvaW50IiwiaXN1c2VyIjoidHJ1ZSIsImNhY2hla2V5IjoiMGguZnxtZW1iZXJzaGlwfDEwMDM3ZmZlOTM0M2Q2OTBAbGl2ZS5jb20iLCJ0dCI6IjAiLCJ1c2VQZXJzaXN0ZW50Q29va2llIjoiMiJ9.cm1xK09xdzdxa1Y1cDBwMHdXdDM4R0VUN0FvOGtTaHFmcC8yN3JFc29CYz0&amp;encodeFailures=1&amp;width=780&amp;height=585&amp;srcWidth=3648&amp;srcHeight=27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98" y="2893759"/>
            <a:ext cx="4181855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280451" y="312019"/>
            <a:ext cx="3328851" cy="20225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89974" y="1585639"/>
            <a:ext cx="875489" cy="107563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>
            <a:cxnSpLocks/>
            <a:stCxn id="3" idx="6"/>
          </p:cNvCxnSpPr>
          <p:nvPr/>
        </p:nvCxnSpPr>
        <p:spPr>
          <a:xfrm flipV="1">
            <a:off x="3465463" y="1513004"/>
            <a:ext cx="2361685" cy="61045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794864" y="108159"/>
            <a:ext cx="3887010" cy="223097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5AF71-C58A-4762-A8E2-C1A0FA1437A3}"/>
              </a:ext>
            </a:extLst>
          </p:cNvPr>
          <p:cNvSpPr txBox="1"/>
          <p:nvPr/>
        </p:nvSpPr>
        <p:spPr>
          <a:xfrm>
            <a:off x="9913258" y="164494"/>
            <a:ext cx="183605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As the previous slide shows, glaciated Cordillera Blanca is the main contributor for this RSC4.5 result</a:t>
            </a:r>
          </a:p>
        </p:txBody>
      </p:sp>
    </p:spTree>
    <p:extLst>
      <p:ext uri="{BB962C8B-B14F-4D97-AF65-F5344CB8AC3E}">
        <p14:creationId xmlns:p14="http://schemas.microsoft.com/office/powerpoint/2010/main" val="30556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Before the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Confluence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32"/>
          <a:stretch/>
        </p:blipFill>
        <p:spPr>
          <a:xfrm>
            <a:off x="838200" y="1370329"/>
            <a:ext cx="5593002" cy="3053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395050"/>
            <a:ext cx="5703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Unmixing</a:t>
            </a:r>
            <a:r>
              <a:rPr lang="en-GB" sz="1600" dirty="0" smtClean="0"/>
              <a:t> of samples taken close to the </a:t>
            </a:r>
            <a:r>
              <a:rPr lang="en-GB" sz="1600" dirty="0" smtClean="0"/>
              <a:t>confluence of the Rio Santa and </a:t>
            </a:r>
            <a:r>
              <a:rPr lang="en-GB" sz="1600" dirty="0" err="1" smtClean="0"/>
              <a:t>Tablacacha</a:t>
            </a:r>
            <a:r>
              <a:rPr lang="en-GB" sz="1600" dirty="0" smtClean="0"/>
              <a:t>, </a:t>
            </a:r>
            <a:r>
              <a:rPr lang="en-GB" sz="1600" dirty="0" smtClean="0"/>
              <a:t>and down stream of </a:t>
            </a:r>
            <a:r>
              <a:rPr lang="en-GB" sz="1600" dirty="0" err="1" smtClean="0"/>
              <a:t>Huaraz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MixSIAR model shows sediment from the upstream main channel has been transported further downstream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Sediment from close to the Rio Santa source (RSC5) is less significant at the point</a:t>
            </a:r>
            <a:endParaRPr lang="en-GB" sz="16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5122" name="Picture 2" descr="https://uksouth1-mediap.svc.ms/transform/thumbnail?provider=spo&amp;inputFormat=jpg&amp;cs=fFNQTw&amp;docid=https%3A%2F%2Fliveplymouthac-my.sharepoint.com%3A443%2F_api%2Fv2.0%2Fdrives%2Fb!9zy9i1LLLkiqTXDannfNKmXISB2SEIJJrE82CsBK2azPOqiipWZCRJ78U8a67Hhr%2Fitems%2F01AB5BBNFLO2MGZJXDPFAYOY2W4BH5M7VO%3Fversion%3DPublished&amp;access_token=eyJ0eXAiOiJKV1QiLCJhbGciOiJub25lIn0.eyJhdWQiOiIwMDAwMDAwMy0wMDAwLTBmZjEtY2UwMC0wMDAwMDAwMDAwMDAvbGl2ZXBseW1vdXRoYWMtbXkuc2hhcmVwb2ludC5jb21ANTQzN2U3ZWItODNmYi00ZDFhLWJmZDMtYmIyNDdlMDYxYmYxIiwiaXNzIjoiMDAwMDAwMDMtMDAwMC0wZmYxLWNlMDAtMDAwMDAwMDAwMDAwIiwibmJmIjoiMTYxOTEwMzYwMCIsImV4cCI6IjE2MTkxMjUyMDAiLCJlbmRwb2ludHVybCI6ImtlL3o5WTY0b2ViUHEvdEtJUGNDdGxnS2ZaeGZ2OGYrTUlwSEkzSTBVL3M9IiwiZW5kcG9pbnR1cmxMZW5ndGgiOiIxMjQiLCJpc2xvb3BiYWNrIjoiVHJ1ZSIsInZlciI6Imhhc2hlZHByb29mdG9rZW4iLCJzaXRlaWQiOiJPR0ppWkROalpqY3RZMkkxTWkwME9ESmxMV0ZoTkdRdE56QmtZVGxsTnpkalpESmgiLCJuYW1laWQiOiIwIy5mfG1lbWJlcnNoaXB8amVzc2ljYS5raXRjaEBwbHltb3V0aC5hYy51ayIsIm5paSI6Im1pY3Jvc29mdC5zaGFyZXBvaW50IiwiaXN1c2VyIjoidHJ1ZSIsImNhY2hla2V5IjoiMGguZnxtZW1iZXJzaGlwfDEwMDM3ZmZlOTM0M2Q2OTBAbGl2ZS5jb20iLCJ0dCI6IjAiLCJ1c2VQZXJzaXN0ZW50Q29va2llIjoiMiJ9.cm1xK09xdzdxa1Y1cDBwMHdXdDM4R0VUN0FvOGtTaHFmcC8yN3JFc29CYz0&amp;encodeFailures=1&amp;width=780&amp;height=585&amp;srcWidth=3648&amp;srcHeight=27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45" y="1370330"/>
            <a:ext cx="4181855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Rio Santa from Lake to Confluence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522" y="1354983"/>
            <a:ext cx="5387926" cy="327367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778" y="4575951"/>
            <a:ext cx="6063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sz="1600" dirty="0" smtClean="0"/>
              <a:t>The sample taken near the lake is consistently the greatest contributor to sediment in the Rio Santa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Cordillera Blanca is the second greatest contributor and is likely due to the presence of glaciers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model suggests in channel sediment near the lake is transported to the outlet at RS2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81" y="875396"/>
            <a:ext cx="3853118" cy="49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C21E-F499-4ACC-AB5C-C028F5CA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 Light"/>
              </a:rPr>
              <a:t>Research questions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7C8E-6DB4-4FA8-AFD6-41B8F23A9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36" y="1325563"/>
            <a:ext cx="10515600" cy="4351338"/>
          </a:xfrm>
        </p:spPr>
        <p:txBody>
          <a:bodyPr/>
          <a:lstStyle/>
          <a:p>
            <a:r>
              <a:rPr lang="en-US" dirty="0" smtClean="0"/>
              <a:t>Following this project a study of a sub basin in the Rio Santa will take place to investigate the impact of land cover on sediment dynamics</a:t>
            </a:r>
          </a:p>
          <a:p>
            <a:r>
              <a:rPr lang="en-US" dirty="0" smtClean="0"/>
              <a:t>A land cover map will be developed and land cover samples taken to investigate anthropological impacts</a:t>
            </a:r>
            <a:endParaRPr lang="en-US" dirty="0" smtClean="0"/>
          </a:p>
          <a:p>
            <a:r>
              <a:rPr lang="en-US" dirty="0" smtClean="0"/>
              <a:t>Sediment fingerprinting will be used alongside the ‘Soil Water Assessment Tool’ to better understand dynamics </a:t>
            </a:r>
          </a:p>
          <a:p>
            <a:r>
              <a:rPr lang="en-US" dirty="0" smtClean="0"/>
              <a:t>Future climate projections will be used to help predict the changes in sediment dynamics in the future</a:t>
            </a:r>
          </a:p>
          <a:p>
            <a:r>
              <a:rPr lang="en-US" dirty="0" smtClean="0"/>
              <a:t>The impact of glacier change will also be investigated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18903" y="858129"/>
            <a:ext cx="10515600" cy="312427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Any questions – please get in touch 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2000" dirty="0"/>
              <a:t>j</a:t>
            </a:r>
            <a:r>
              <a:rPr lang="en-GB" sz="2000" dirty="0" smtClean="0"/>
              <a:t>essica.kitch@plymouth.ac.uk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4050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0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Aims and Objectives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22" y="1353063"/>
            <a:ext cx="5992836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This project aims to improve understandings of sediment sources and dynamics in the Andean catchment of the Rio Santa</a:t>
            </a:r>
          </a:p>
          <a:p>
            <a:r>
              <a:rPr lang="en-GB" dirty="0" smtClean="0"/>
              <a:t>The current investigation focuses on the in channel sediment of the Rio Santa</a:t>
            </a:r>
          </a:p>
          <a:p>
            <a:r>
              <a:rPr lang="en-GB" dirty="0" smtClean="0"/>
              <a:t>To better understand sediment dynamics sediment fingerprinting will be used</a:t>
            </a:r>
            <a:endParaRPr lang="en-GB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3" y="1353063"/>
            <a:ext cx="4961206" cy="37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5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30" y="1353063"/>
            <a:ext cx="6153444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Rates of soil erosion are unsustainable </a:t>
            </a:r>
          </a:p>
          <a:p>
            <a:r>
              <a:rPr lang="en-GB" dirty="0" smtClean="0"/>
              <a:t>Greater volumes of soil are leaving catchments compared to production rates </a:t>
            </a:r>
          </a:p>
          <a:p>
            <a:r>
              <a:rPr lang="en-GB" dirty="0"/>
              <a:t>Water security, food security and energy security are all linked and effected by soil </a:t>
            </a:r>
            <a:r>
              <a:rPr lang="en-GB" dirty="0" smtClean="0"/>
              <a:t>erosion</a:t>
            </a:r>
          </a:p>
          <a:p>
            <a:r>
              <a:rPr lang="en-GB" dirty="0" smtClean="0"/>
              <a:t>Sediment can carry pollutants and this can effect drinking water supplies</a:t>
            </a:r>
          </a:p>
          <a:p>
            <a:r>
              <a:rPr lang="en-GB" dirty="0" smtClean="0"/>
              <a:t>Sediment can cause issues with hydroelectric dams and thus energy production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50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Soil Erosion Problem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794" y="1587674"/>
            <a:ext cx="4431323" cy="3800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56898" y="5335069"/>
            <a:ext cx="176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flores.unu.edu​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0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Rio Santa Catchment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9" y="1171640"/>
            <a:ext cx="6706291" cy="4742005"/>
          </a:xfrm>
        </p:spPr>
      </p:pic>
      <p:sp>
        <p:nvSpPr>
          <p:cNvPr id="14" name="TextBox 13"/>
          <p:cNvSpPr txBox="1"/>
          <p:nvPr/>
        </p:nvSpPr>
        <p:spPr>
          <a:xfrm>
            <a:off x="7526215" y="1457654"/>
            <a:ext cx="4328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Rio Santa catchment is located in Peru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main channel sites between the glaciated Cordillera Blanca and unglaciated Cordillera </a:t>
            </a:r>
            <a:r>
              <a:rPr lang="en-GB" dirty="0" err="1" smtClean="0"/>
              <a:t>Negra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Samples were collected in </a:t>
            </a:r>
            <a:r>
              <a:rPr lang="en-GB" dirty="0" smtClean="0"/>
              <a:t>November </a:t>
            </a:r>
            <a:r>
              <a:rPr lang="en-GB" dirty="0" smtClean="0"/>
              <a:t>2019 from the main channel </a:t>
            </a:r>
            <a:r>
              <a:rPr lang="en-GB" dirty="0" smtClean="0"/>
              <a:t>and </a:t>
            </a:r>
            <a:r>
              <a:rPr lang="en-GB" dirty="0" smtClean="0"/>
              <a:t>tributaries of the Cordillera Blanca </a:t>
            </a:r>
            <a:r>
              <a:rPr lang="en-GB" dirty="0" smtClean="0"/>
              <a:t>and </a:t>
            </a:r>
            <a:r>
              <a:rPr lang="en-GB" dirty="0" smtClean="0"/>
              <a:t>the Cordillera </a:t>
            </a:r>
            <a:r>
              <a:rPr lang="en-GB" dirty="0" err="1" smtClean="0"/>
              <a:t>Negra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27499" y="5853502"/>
            <a:ext cx="5585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Figure 1: Rio Santa location and geology </a:t>
            </a:r>
            <a:r>
              <a:rPr lang="en-GB" sz="1200" dirty="0" smtClean="0"/>
              <a:t>(FAO, 2003)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863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Rio Santa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Sampling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0634" b="3551"/>
          <a:stretch/>
        </p:blipFill>
        <p:spPr>
          <a:xfrm>
            <a:off x="6799367" y="71014"/>
            <a:ext cx="5018339" cy="60906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181272" y="4041514"/>
            <a:ext cx="914400" cy="5857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SCB</a:t>
            </a:r>
          </a:p>
        </p:txBody>
      </p:sp>
      <p:sp>
        <p:nvSpPr>
          <p:cNvPr id="11" name="Oval 10"/>
          <p:cNvSpPr/>
          <p:nvPr/>
        </p:nvSpPr>
        <p:spPr>
          <a:xfrm>
            <a:off x="8761720" y="3455727"/>
            <a:ext cx="914400" cy="5857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SCN</a:t>
            </a:r>
          </a:p>
        </p:txBody>
      </p:sp>
      <p:sp>
        <p:nvSpPr>
          <p:cNvPr id="12" name="Oval 11"/>
          <p:cNvSpPr/>
          <p:nvPr/>
        </p:nvSpPr>
        <p:spPr>
          <a:xfrm>
            <a:off x="8370468" y="2605476"/>
            <a:ext cx="914400" cy="5857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</a:t>
            </a:r>
          </a:p>
        </p:txBody>
      </p:sp>
      <p:sp>
        <p:nvSpPr>
          <p:cNvPr id="13" name="Oval 12"/>
          <p:cNvSpPr/>
          <p:nvPr/>
        </p:nvSpPr>
        <p:spPr>
          <a:xfrm>
            <a:off x="7456477" y="104099"/>
            <a:ext cx="830431" cy="57438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TCN</a:t>
            </a:r>
          </a:p>
        </p:txBody>
      </p:sp>
      <p:sp>
        <p:nvSpPr>
          <p:cNvPr id="14" name="Oval 13"/>
          <p:cNvSpPr/>
          <p:nvPr/>
        </p:nvSpPr>
        <p:spPr>
          <a:xfrm>
            <a:off x="9921230" y="592132"/>
            <a:ext cx="914400" cy="5857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TCE</a:t>
            </a:r>
          </a:p>
        </p:txBody>
      </p:sp>
      <p:sp>
        <p:nvSpPr>
          <p:cNvPr id="15" name="Oval 14"/>
          <p:cNvSpPr/>
          <p:nvPr/>
        </p:nvSpPr>
        <p:spPr>
          <a:xfrm>
            <a:off x="7687368" y="962684"/>
            <a:ext cx="834023" cy="4907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TC</a:t>
            </a:r>
          </a:p>
        </p:txBody>
      </p:sp>
      <p:sp>
        <p:nvSpPr>
          <p:cNvPr id="16" name="Oval 15"/>
          <p:cNvSpPr/>
          <p:nvPr/>
        </p:nvSpPr>
        <p:spPr>
          <a:xfrm>
            <a:off x="7030728" y="1566921"/>
            <a:ext cx="782863" cy="5374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RS</a:t>
            </a:r>
          </a:p>
        </p:txBody>
      </p:sp>
      <p:cxnSp>
        <p:nvCxnSpPr>
          <p:cNvPr id="17" name="Straight Arrow Connector 16"/>
          <p:cNvCxnSpPr>
            <a:stCxn id="10" idx="2"/>
          </p:cNvCxnSpPr>
          <p:nvPr/>
        </p:nvCxnSpPr>
        <p:spPr>
          <a:xfrm flipH="1" flipV="1">
            <a:off x="10566000" y="4177443"/>
            <a:ext cx="615272" cy="1569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284869" y="962686"/>
            <a:ext cx="667839" cy="165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89873" y="574383"/>
            <a:ext cx="625622" cy="1943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452252" y="1328872"/>
            <a:ext cx="416244" cy="1413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7"/>
          </p:cNvCxnSpPr>
          <p:nvPr/>
        </p:nvCxnSpPr>
        <p:spPr>
          <a:xfrm flipV="1">
            <a:off x="9542209" y="3541339"/>
            <a:ext cx="308174" cy="1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7"/>
          </p:cNvCxnSpPr>
          <p:nvPr/>
        </p:nvCxnSpPr>
        <p:spPr>
          <a:xfrm flipV="1">
            <a:off x="9150957" y="2288822"/>
            <a:ext cx="241564" cy="402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749203" y="1933107"/>
            <a:ext cx="431840" cy="284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49641" y="3707787"/>
            <a:ext cx="3366410" cy="2108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RS:</a:t>
            </a:r>
            <a:r>
              <a:rPr lang="en-GB" dirty="0"/>
              <a:t> </a:t>
            </a:r>
            <a:r>
              <a:rPr lang="en-GB" dirty="0" smtClean="0"/>
              <a:t>Rio </a:t>
            </a:r>
            <a:r>
              <a:rPr lang="en-GB" dirty="0"/>
              <a:t>Santa</a:t>
            </a:r>
          </a:p>
          <a:p>
            <a:r>
              <a:rPr lang="en-GB" b="1" dirty="0"/>
              <a:t>TC:</a:t>
            </a:r>
            <a:r>
              <a:rPr lang="en-GB" dirty="0"/>
              <a:t> </a:t>
            </a:r>
            <a:r>
              <a:rPr lang="en-GB" dirty="0" err="1" smtClean="0"/>
              <a:t>Tablachaca</a:t>
            </a:r>
            <a:r>
              <a:rPr lang="en-GB" dirty="0" smtClean="0"/>
              <a:t> </a:t>
            </a:r>
            <a:r>
              <a:rPr lang="en-GB" dirty="0"/>
              <a:t>Catchment</a:t>
            </a:r>
          </a:p>
          <a:p>
            <a:r>
              <a:rPr lang="en-GB" b="1" dirty="0"/>
              <a:t>TCN:</a:t>
            </a:r>
            <a:r>
              <a:rPr lang="en-GB" dirty="0"/>
              <a:t> </a:t>
            </a:r>
            <a:r>
              <a:rPr lang="en-GB" dirty="0" err="1" smtClean="0"/>
              <a:t>Tablachaca</a:t>
            </a:r>
            <a:r>
              <a:rPr lang="en-GB" dirty="0" smtClean="0"/>
              <a:t> </a:t>
            </a:r>
            <a:r>
              <a:rPr lang="en-GB" dirty="0"/>
              <a:t>Catchment North</a:t>
            </a:r>
          </a:p>
          <a:p>
            <a:r>
              <a:rPr lang="en-GB" b="1" dirty="0"/>
              <a:t>TCE:</a:t>
            </a:r>
            <a:r>
              <a:rPr lang="en-GB" dirty="0"/>
              <a:t> </a:t>
            </a:r>
            <a:r>
              <a:rPr lang="en-GB" dirty="0" err="1" smtClean="0"/>
              <a:t>Tablachaca</a:t>
            </a:r>
            <a:r>
              <a:rPr lang="en-GB" dirty="0" smtClean="0"/>
              <a:t> </a:t>
            </a:r>
            <a:r>
              <a:rPr lang="en-GB" dirty="0"/>
              <a:t>Catchment East</a:t>
            </a:r>
          </a:p>
          <a:p>
            <a:r>
              <a:rPr lang="en-GB" b="1" dirty="0" smtClean="0"/>
              <a:t>SC:</a:t>
            </a:r>
            <a:r>
              <a:rPr lang="en-GB" dirty="0" smtClean="0"/>
              <a:t> Santa </a:t>
            </a:r>
            <a:r>
              <a:rPr lang="en-GB" dirty="0"/>
              <a:t>Catchment </a:t>
            </a:r>
          </a:p>
          <a:p>
            <a:r>
              <a:rPr lang="en-GB" b="1" dirty="0"/>
              <a:t>SCN:</a:t>
            </a:r>
            <a:r>
              <a:rPr lang="en-GB" dirty="0"/>
              <a:t> </a:t>
            </a:r>
            <a:r>
              <a:rPr lang="en-GB" dirty="0" smtClean="0"/>
              <a:t>Santa </a:t>
            </a:r>
            <a:r>
              <a:rPr lang="en-GB" dirty="0"/>
              <a:t>Catchment </a:t>
            </a:r>
            <a:r>
              <a:rPr lang="en-GB" dirty="0" err="1"/>
              <a:t>Negra</a:t>
            </a:r>
            <a:endParaRPr lang="en-GB" dirty="0"/>
          </a:p>
          <a:p>
            <a:r>
              <a:rPr lang="en-GB" b="1" dirty="0"/>
              <a:t>SCB:</a:t>
            </a:r>
            <a:r>
              <a:rPr lang="en-GB" dirty="0"/>
              <a:t> </a:t>
            </a:r>
            <a:r>
              <a:rPr lang="en-GB" dirty="0" smtClean="0"/>
              <a:t>Santa </a:t>
            </a:r>
            <a:r>
              <a:rPr lang="en-GB" dirty="0"/>
              <a:t>Catchment Blanca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282" y="1453472"/>
            <a:ext cx="5683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Samples were taken in November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samples taken were of deposited sediment along both the Rio Santa and the </a:t>
            </a:r>
            <a:r>
              <a:rPr lang="en-GB" dirty="0" err="1" smtClean="0"/>
              <a:t>Tablacacha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main channels were sampled along with tributaries that best represented the two Cordilleras (Blanca and </a:t>
            </a:r>
            <a:r>
              <a:rPr lang="en-GB" dirty="0" err="1" smtClean="0"/>
              <a:t>Negra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presentation will focus on the Rio Santa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42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Sample Analysis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0634" y="1138384"/>
            <a:ext cx="5866227" cy="43513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Samples were processed and the geochemistry analysed </a:t>
            </a:r>
            <a:r>
              <a:rPr lang="en-GB" sz="2400" dirty="0" smtClean="0"/>
              <a:t>using Wavelength </a:t>
            </a:r>
            <a:r>
              <a:rPr lang="en-GB" sz="2400" dirty="0"/>
              <a:t>D</a:t>
            </a:r>
            <a:r>
              <a:rPr lang="en-GB" sz="2400" dirty="0" smtClean="0"/>
              <a:t>ispersive X-ray Fluorescence (WD XRF)</a:t>
            </a:r>
          </a:p>
          <a:p>
            <a:r>
              <a:rPr lang="en-GB" sz="2400" dirty="0" smtClean="0"/>
              <a:t>XRF provides the geochemistry for samples</a:t>
            </a:r>
            <a:endParaRPr lang="en-GB" sz="2400" dirty="0" smtClean="0"/>
          </a:p>
          <a:p>
            <a:r>
              <a:rPr lang="en-GB" sz="2400" dirty="0"/>
              <a:t> </a:t>
            </a:r>
            <a:r>
              <a:rPr lang="en-GB" sz="2400" dirty="0" smtClean="0"/>
              <a:t>Samples were processed first by sieving to &lt;63µm and then milled and mixed with a wax binder to produce pellets</a:t>
            </a:r>
            <a:endParaRPr lang="en-GB" sz="2400" dirty="0"/>
          </a:p>
        </p:txBody>
      </p:sp>
      <p:pic>
        <p:nvPicPr>
          <p:cNvPr id="2050" name="dd774343-9c30-4cbd-a00f-cce32a9fb7f0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0" b="59806"/>
          <a:stretch/>
        </p:blipFill>
        <p:spPr bwMode="auto">
          <a:xfrm>
            <a:off x="619724" y="3898851"/>
            <a:ext cx="4855827" cy="187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b="9664"/>
          <a:stretch/>
        </p:blipFill>
        <p:spPr>
          <a:xfrm>
            <a:off x="619724" y="1138384"/>
            <a:ext cx="4853355" cy="275726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05" y="3895652"/>
            <a:ext cx="1870364" cy="138827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27995" y="5216140"/>
            <a:ext cx="441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uzeit for Plymouth"/>
                <a:ea typeface="+mn-ea"/>
                <a:cs typeface="+mn-cs"/>
              </a:rPr>
              <a:t>Research, consultancy, training, teaching, ISO9001:2008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uzeit for Plymouth"/>
                <a:ea typeface="+mn-ea"/>
                <a:cs typeface="+mn-cs"/>
              </a:rPr>
              <a:t>accreditation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1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uzeit for Plymouth"/>
                <a:ea typeface="+mn-ea"/>
                <a:cs typeface="+mn-cs"/>
              </a:rPr>
              <a:t>Contact:</a:t>
            </a:r>
            <a:r>
              <a:rPr kumimoji="0" lang="en-GB" sz="16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uzeit for Plymouth"/>
                <a:ea typeface="+mn-ea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uzeit for Plymouth"/>
                <a:ea typeface="+mn-ea"/>
                <a:cs typeface="+mn-cs"/>
                <a:hlinkClick r:id="rId8"/>
              </a:rPr>
              <a:t>william.blake@plymouth.ac.uk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uzeit for Plymouth"/>
                <a:ea typeface="+mn-ea"/>
                <a:cs typeface="+mn-cs"/>
              </a:rPr>
              <a:t>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euzeit for Plymou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Sediment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Fingerprinting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oncept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49" y="1325563"/>
            <a:ext cx="5603966" cy="455272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For example, a catchment could have 2 sources of sediment</a:t>
            </a:r>
          </a:p>
          <a:p>
            <a:r>
              <a:rPr lang="en-GB" dirty="0" smtClean="0"/>
              <a:t>Sediment fingerprinting can identify the fingerprint that is present in the downstream sediment (mix)</a:t>
            </a:r>
          </a:p>
          <a:p>
            <a:r>
              <a:rPr lang="en-GB" dirty="0" smtClean="0"/>
              <a:t>The main contributor to the sediment mix can also be identified </a:t>
            </a:r>
          </a:p>
          <a:p>
            <a:r>
              <a:rPr lang="en-GB" dirty="0" smtClean="0"/>
              <a:t>Statistical models are used to unravel the multiple sources using geochemical fingerprints </a:t>
            </a:r>
          </a:p>
          <a:p>
            <a:r>
              <a:rPr lang="en-GB" dirty="0" smtClean="0"/>
              <a:t>The MixSIAR mixing model was used in this study (Stock et al., 2018)</a:t>
            </a:r>
          </a:p>
          <a:p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11" y="1325563"/>
            <a:ext cx="3886200" cy="3500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4201" y="3601924"/>
            <a:ext cx="21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1209" y="5307960"/>
            <a:ext cx="62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? </a:t>
            </a:r>
            <a:r>
              <a:rPr lang="en-GB" sz="2800" dirty="0"/>
              <a:t>=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7485611" y="5376078"/>
            <a:ext cx="393895" cy="3869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679021" y="5376077"/>
            <a:ext cx="393895" cy="38698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036553" y="5376076"/>
            <a:ext cx="393895" cy="386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007025" y="5307957"/>
            <a:ext cx="62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or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242533" y="5307957"/>
            <a:ext cx="62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or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0600066" y="5307957"/>
            <a:ext cx="145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mix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414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78AC-E811-4063-9778-87BCE48F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 Light"/>
              </a:rPr>
              <a:t>MixSIAR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 Light"/>
              </a:rPr>
              <a:t>mixing model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3E4EB-8D7B-4283-AD95-A2CA5FA6E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62" y="1325562"/>
            <a:ext cx="11471031" cy="4667275"/>
          </a:xfrm>
        </p:spPr>
        <p:txBody>
          <a:bodyPr/>
          <a:lstStyle/>
          <a:p>
            <a:r>
              <a:rPr lang="en-US" dirty="0" smtClean="0"/>
              <a:t>The MixSIAR model uses geochemical data</a:t>
            </a:r>
          </a:p>
          <a:p>
            <a:r>
              <a:rPr lang="en-US" dirty="0" smtClean="0"/>
              <a:t>The geochemical composition of source samples is compared to the mix samples</a:t>
            </a:r>
          </a:p>
          <a:p>
            <a:r>
              <a:rPr lang="en-US" dirty="0" smtClean="0"/>
              <a:t>The mixing model will apportion the sediment sources 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Upstream of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uaraz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21"/>
          <a:stretch/>
        </p:blipFill>
        <p:spPr>
          <a:xfrm>
            <a:off x="838199" y="1349090"/>
            <a:ext cx="5636327" cy="304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199" y="4459327"/>
            <a:ext cx="5157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Unmixing</a:t>
            </a:r>
            <a:r>
              <a:rPr lang="en-GB" dirty="0" smtClean="0"/>
              <a:t> of samples taken upstream of </a:t>
            </a:r>
            <a:r>
              <a:rPr lang="en-GB" dirty="0" err="1" smtClean="0"/>
              <a:t>Huaraz</a:t>
            </a:r>
            <a:r>
              <a:rPr lang="en-GB" dirty="0" smtClean="0"/>
              <a:t>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MixSIAR model shows the Cordillera Blanca is the largest sediment contributor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Cordillera </a:t>
            </a:r>
            <a:r>
              <a:rPr lang="en-GB" dirty="0" err="1" smtClean="0"/>
              <a:t>Negra</a:t>
            </a:r>
            <a:r>
              <a:rPr lang="en-GB" dirty="0" smtClean="0"/>
              <a:t> contributes the least to sediment</a:t>
            </a:r>
            <a:endParaRPr lang="en-GB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158823"/>
            <a:ext cx="12192000" cy="712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smtClean="0">
                <a:solidFill>
                  <a:schemeClr val="bg1"/>
                </a:solidFill>
              </a:rPr>
              <a:t>Jessica Kitch</a:t>
            </a:r>
            <a:r>
              <a:rPr lang="en-GB" sz="2000" smtClean="0">
                <a:solidFill>
                  <a:schemeClr val="bg1"/>
                </a:solidFill>
              </a:rPr>
              <a:t>, Caroline Clason, Sally Rangecroft, Sergio Morera, Will Blake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8822"/>
            <a:ext cx="1018903" cy="778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6" y="6372176"/>
            <a:ext cx="786319" cy="304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63" y="6237180"/>
            <a:ext cx="1373903" cy="587163"/>
          </a:xfrm>
          <a:prstGeom prst="rect">
            <a:avLst/>
          </a:prstGeom>
        </p:spPr>
      </p:pic>
      <p:pic>
        <p:nvPicPr>
          <p:cNvPr id="1026" name="Picture 2" descr="https://uksouth1-mediap.svc.ms/transform/thumbnail?provider=spo&amp;inputFormat=jpg&amp;cs=fFNQTw&amp;docid=https%3A%2F%2Fliveplymouthac-my.sharepoint.com%3A443%2F_api%2Fv2.0%2Fdrives%2Fb!9zy9i1LLLkiqTXDannfNKmXISB2SEIJJrE82CsBK2azPOqiipWZCRJ78U8a67Hhr%2Fitems%2F01AB5BBNDP6LDLAOEDPNF2P4YMKOXKQVLI%3Fversion%3DPublished&amp;access_token=eyJ0eXAiOiJKV1QiLCJhbGciOiJub25lIn0.eyJhdWQiOiIwMDAwMDAwMy0wMDAwLTBmZjEtY2UwMC0wMDAwMDAwMDAwMDAvbGl2ZXBseW1vdXRoYWMtbXkuc2hhcmVwb2ludC5jb21ANTQzN2U3ZWItODNmYi00ZDFhLWJmZDMtYmIyNDdlMDYxYmYxIiwiaXNzIjoiMDAwMDAwMDMtMDAwMC0wZmYxLWNlMDAtMDAwMDAwMDAwMDAwIiwibmJmIjoiMTYxOTE5MDAwMCIsImV4cCI6IjE2MTkyMTE2MDAiLCJlbmRwb2ludHVybCI6ImtlL3o5WTY0b2ViUHEvdEtJUGNDdGxnS2ZaeGZ2OGYrTUlwSEkzSTBVL3M9IiwiZW5kcG9pbnR1cmxMZW5ndGgiOiIxMjQiLCJpc2xvb3BiYWNrIjoiVHJ1ZSIsInZlciI6Imhhc2hlZHByb29mdG9rZW4iLCJzaXRlaWQiOiJPR0ppWkROalpqY3RZMkkxTWkwME9ESmxMV0ZoTkdRdE56QmtZVGxsTnpkalpESmgiLCJuYW1laWQiOiIwIy5mfG1lbWJlcnNoaXB8amVzc2ljYS5raXRjaEBwbHltb3V0aC5hYy51ayIsIm5paSI6Im1pY3Jvc29mdC5zaGFyZXBvaW50IiwiaXN1c2VyIjoidHJ1ZSIsImNhY2hla2V5IjoiMGguZnxtZW1iZXJzaGlwfDEwMDM3ZmZlOTM0M2Q2OTBAbGl2ZS5jb20iLCJ0dCI6IjAiLCJ1c2VQZXJzaXN0ZW50Q29va2llIjoiMiJ9.M2s2S2xjaHRDWDEreWtJVTZxKzM1dms4L08zdzdHZG8yYnQyV3JiblZ6UT0&amp;encodeFailures=1&amp;width=390&amp;height=585&amp;srcWidth=2848&amp;srcHeight=42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76" y="1136050"/>
            <a:ext cx="3189160" cy="47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3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938</Words>
  <Application>Microsoft Office PowerPoint</Application>
  <PresentationFormat>Widescreen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Neuzeit for Plymouth</vt:lpstr>
      <vt:lpstr>Office Theme</vt:lpstr>
      <vt:lpstr>Supporting materials</vt:lpstr>
      <vt:lpstr>Aims and Objectives</vt:lpstr>
      <vt:lpstr>Soil Erosion Problem</vt:lpstr>
      <vt:lpstr>Rio Santa Catchment</vt:lpstr>
      <vt:lpstr>Rio Santa Sampling</vt:lpstr>
      <vt:lpstr>Sample Analysis</vt:lpstr>
      <vt:lpstr>Sediment Fingerprinting Concept</vt:lpstr>
      <vt:lpstr>MixSIAR mixing model</vt:lpstr>
      <vt:lpstr>Upstream of Huaraz</vt:lpstr>
      <vt:lpstr>Downstream of Huaraz</vt:lpstr>
      <vt:lpstr>Before the Confluence</vt:lpstr>
      <vt:lpstr>Rio Santa from Lake to Confluence</vt:lpstr>
      <vt:lpstr>Research questions</vt:lpstr>
      <vt:lpstr>PowerPoint Presentation</vt:lpstr>
    </vt:vector>
  </TitlesOfParts>
  <Company>Plymouth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materials</dc:title>
  <dc:creator>Jessica Kitch</dc:creator>
  <cp:lastModifiedBy>Jessica Kitch</cp:lastModifiedBy>
  <cp:revision>43</cp:revision>
  <dcterms:created xsi:type="dcterms:W3CDTF">2021-04-22T12:11:02Z</dcterms:created>
  <dcterms:modified xsi:type="dcterms:W3CDTF">2021-04-23T18:09:16Z</dcterms:modified>
</cp:coreProperties>
</file>