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9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0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1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2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3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4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5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6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7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8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9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1"/>
  </p:notesMasterIdLst>
  <p:sldIdLst>
    <p:sldId id="275" r:id="rId2"/>
    <p:sldId id="274" r:id="rId3"/>
    <p:sldId id="344" r:id="rId4"/>
    <p:sldId id="276" r:id="rId5"/>
    <p:sldId id="345" r:id="rId6"/>
    <p:sldId id="336" r:id="rId7"/>
    <p:sldId id="358" r:id="rId8"/>
    <p:sldId id="359" r:id="rId9"/>
    <p:sldId id="337" r:id="rId10"/>
    <p:sldId id="356" r:id="rId11"/>
    <p:sldId id="357" r:id="rId12"/>
    <p:sldId id="355" r:id="rId13"/>
    <p:sldId id="348" r:id="rId14"/>
    <p:sldId id="352" r:id="rId15"/>
    <p:sldId id="353" r:id="rId16"/>
    <p:sldId id="349" r:id="rId17"/>
    <p:sldId id="350" r:id="rId18"/>
    <p:sldId id="351" r:id="rId19"/>
    <p:sldId id="338" r:id="rId20"/>
  </p:sldIdLst>
  <p:sldSz cx="8669338" cy="48768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36" userDrawn="1">
          <p15:clr>
            <a:srgbClr val="A4A3A4"/>
          </p15:clr>
        </p15:guide>
        <p15:guide id="2" pos="27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1F20"/>
    <a:srgbClr val="D72627"/>
    <a:srgbClr val="2579B4"/>
    <a:srgbClr val="F4C402"/>
    <a:srgbClr val="F5C402"/>
    <a:srgbClr val="FBFFFF"/>
    <a:srgbClr val="FAF3FD"/>
    <a:srgbClr val="F7F7F7"/>
    <a:srgbClr val="EAEAEA"/>
    <a:srgbClr val="353C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9903" autoAdjust="0"/>
    <p:restoredTop sz="83205"/>
  </p:normalViewPr>
  <p:slideViewPr>
    <p:cSldViewPr snapToGrid="0" showGuides="1">
      <p:cViewPr varScale="1">
        <p:scale>
          <a:sx n="93" d="100"/>
          <a:sy n="93" d="100"/>
        </p:scale>
        <p:origin x="224" y="752"/>
      </p:cViewPr>
      <p:guideLst>
        <p:guide orient="horz" pos="1536"/>
        <p:guide pos="27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>
              <a:solidFill>
                <a:schemeClr val="tx1"/>
              </a:solidFill>
            </a:rPr>
            <a:t>6) Conclusions</a:t>
          </a:r>
          <a:endParaRPr lang="en-GB" sz="900" dirty="0">
            <a:solidFill>
              <a:schemeClr val="tx1"/>
            </a:solidFill>
          </a:endParaRP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>
              <a:solidFill>
                <a:schemeClr val="tx1"/>
              </a:solidFill>
            </a:rPr>
            <a:t>6) Conclusions</a:t>
          </a:r>
          <a:endParaRPr lang="en-GB" sz="900" dirty="0">
            <a:solidFill>
              <a:schemeClr val="tx1"/>
            </a:solidFill>
          </a:endParaRP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>
              <a:solidFill>
                <a:schemeClr val="tx1"/>
              </a:solidFill>
            </a:rPr>
            <a:t>6) Conclusions</a:t>
          </a:r>
          <a:endParaRPr lang="en-GB" sz="900" dirty="0">
            <a:solidFill>
              <a:schemeClr val="tx1"/>
            </a:solidFill>
          </a:endParaRP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>
              <a:solidFill>
                <a:schemeClr val="tx1"/>
              </a:solidFill>
            </a:rPr>
            <a:t>6) Conclusions</a:t>
          </a:r>
          <a:endParaRPr lang="en-GB" sz="900" dirty="0">
            <a:solidFill>
              <a:schemeClr val="tx1"/>
            </a:solidFill>
          </a:endParaRP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>
              <a:solidFill>
                <a:schemeClr val="tx1"/>
              </a:solidFill>
            </a:rPr>
            <a:t>6) Conclusions</a:t>
          </a:r>
          <a:endParaRPr lang="en-GB" sz="900" dirty="0">
            <a:solidFill>
              <a:schemeClr val="tx1"/>
            </a:solidFill>
          </a:endParaRP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>
              <a:solidFill>
                <a:schemeClr val="tx1"/>
              </a:solidFill>
            </a:rPr>
            <a:t>6) Conclusions</a:t>
          </a:r>
          <a:endParaRPr lang="en-GB" sz="900" dirty="0">
            <a:solidFill>
              <a:schemeClr val="tx1"/>
            </a:solidFill>
          </a:endParaRP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>
              <a:solidFill>
                <a:schemeClr val="tx1"/>
              </a:solidFill>
            </a:rPr>
            <a:t>6) Conclusions</a:t>
          </a:r>
          <a:endParaRPr lang="en-GB" sz="900" dirty="0">
            <a:solidFill>
              <a:schemeClr val="tx1"/>
            </a:solidFill>
          </a:endParaRP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>
              <a:solidFill>
                <a:schemeClr val="tx1"/>
              </a:solidFill>
            </a:rPr>
            <a:t>6) Conclusions</a:t>
          </a:r>
          <a:endParaRPr lang="en-GB" sz="900" dirty="0">
            <a:solidFill>
              <a:schemeClr val="tx1"/>
            </a:solidFill>
          </a:endParaRP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>
              <a:solidFill>
                <a:schemeClr val="tx1"/>
              </a:solidFill>
            </a:rPr>
            <a:t>6) Conclusions</a:t>
          </a:r>
          <a:endParaRPr lang="en-GB" sz="900" dirty="0">
            <a:solidFill>
              <a:schemeClr val="tx1"/>
            </a:solidFill>
          </a:endParaRP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>
              <a:solidFill>
                <a:schemeClr val="tx1"/>
              </a:solidFill>
            </a:rPr>
            <a:t>6) Conclusions</a:t>
          </a:r>
          <a:endParaRPr lang="en-GB" sz="900" dirty="0">
            <a:solidFill>
              <a:schemeClr val="tx1"/>
            </a:solidFill>
          </a:endParaRP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>
              <a:solidFill>
                <a:schemeClr val="tx1"/>
              </a:solidFill>
            </a:rPr>
            <a:t>6) Conclusions</a:t>
          </a:r>
          <a:endParaRPr lang="en-GB" sz="900" dirty="0">
            <a:solidFill>
              <a:schemeClr val="tx1"/>
            </a:solidFill>
          </a:endParaRP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>
              <a:solidFill>
                <a:schemeClr val="tx1"/>
              </a:solidFill>
            </a:rPr>
            <a:t>6) Conclusions</a:t>
          </a:r>
          <a:endParaRPr lang="en-GB" sz="900" dirty="0">
            <a:solidFill>
              <a:schemeClr val="tx1"/>
            </a:solidFill>
          </a:endParaRP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>
              <a:solidFill>
                <a:schemeClr val="tx1"/>
              </a:solidFill>
            </a:rPr>
            <a:t>6) Conclusions</a:t>
          </a:r>
          <a:endParaRPr lang="en-GB" sz="900" dirty="0">
            <a:solidFill>
              <a:schemeClr val="tx1"/>
            </a:solidFill>
          </a:endParaRP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>
              <a:solidFill>
                <a:schemeClr val="tx1"/>
              </a:solidFill>
            </a:rPr>
            <a:t>6) Conclusions</a:t>
          </a:r>
          <a:endParaRPr lang="en-GB" sz="900" dirty="0">
            <a:solidFill>
              <a:schemeClr val="tx1"/>
            </a:solidFill>
          </a:endParaRP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>
              <a:solidFill>
                <a:schemeClr val="tx1"/>
              </a:solidFill>
            </a:rPr>
            <a:t>6) Conclusions</a:t>
          </a:r>
          <a:endParaRPr lang="en-GB" sz="900" dirty="0">
            <a:solidFill>
              <a:schemeClr val="tx1"/>
            </a:solidFill>
          </a:endParaRP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>
              <a:solidFill>
                <a:schemeClr val="tx1"/>
              </a:solidFill>
            </a:rPr>
            <a:t>6) Conclusions</a:t>
          </a:r>
          <a:endParaRPr lang="en-GB" sz="900" dirty="0">
            <a:solidFill>
              <a:schemeClr val="tx1"/>
            </a:solidFill>
          </a:endParaRP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>
              <a:solidFill>
                <a:schemeClr val="tx1"/>
              </a:solidFill>
            </a:rPr>
            <a:t>6) Conclusions</a:t>
          </a:r>
          <a:endParaRPr lang="en-GB" sz="900" dirty="0">
            <a:solidFill>
              <a:schemeClr val="tx1"/>
            </a:solidFill>
          </a:endParaRP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>
              <a:solidFill>
                <a:schemeClr val="tx1"/>
              </a:solidFill>
            </a:rPr>
            <a:t>6) Conclusions</a:t>
          </a:r>
          <a:endParaRPr lang="en-GB" sz="900" dirty="0">
            <a:solidFill>
              <a:schemeClr val="tx1"/>
            </a:solidFill>
          </a:endParaRP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D99A52F8-D428-044B-9C28-17983067502A}" type="doc">
      <dgm:prSet loTypeId="urn:microsoft.com/office/officeart/2005/8/layout/default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54E807D-B6C0-5A42-B619-645EC9EBF517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0" dirty="0">
              <a:solidFill>
                <a:schemeClr val="tx1"/>
              </a:solidFill>
            </a:rPr>
            <a:t>1) Overview</a:t>
          </a:r>
        </a:p>
      </dgm:t>
    </dgm:pt>
    <dgm:pt modelId="{A9B2895E-B4DB-6B45-B648-503862869F55}" type="par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6AE036A-32B1-584B-A241-D7082B304E32}" type="sibTrans" cxnId="{85796A68-9A23-A648-A284-98EBE20A7710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4E32F066-CB3C-D64E-B7BC-2D7F6B6742C3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2) Introduction</a:t>
          </a:r>
        </a:p>
      </dgm:t>
    </dgm:pt>
    <dgm:pt modelId="{60E38EF3-3760-E24D-951F-9EE96EC82697}" type="par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57F9620-F80E-DD48-8E01-0C94E53173A8}" type="sibTrans" cxnId="{EF2BCE4F-4204-0446-B225-0C475FC0F96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4A595AD-548B-564F-AB85-ABA4ACC0A679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3) Input data</a:t>
          </a:r>
        </a:p>
      </dgm:t>
    </dgm:pt>
    <dgm:pt modelId="{35A62BA6-CF2E-AB42-8869-86FAAAFD91CE}" type="par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FD5ABD8E-6EFD-FB4D-9ACD-8ADA29B36ADF}" type="sibTrans" cxnId="{19F7A070-D1C0-F74C-893C-D84DC74471C5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8E719F7-7DA8-9841-9CAB-55AAD133BB0D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4) OceanParcels simulations</a:t>
          </a:r>
        </a:p>
      </dgm:t>
    </dgm:pt>
    <dgm:pt modelId="{5780E0FE-F7B9-4C45-ABBC-EA259E8A7AEE}" type="par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89DBDB61-C9EA-984D-A75A-62B4D1FAB269}" type="sibTrans" cxnId="{B955EF69-B75B-1443-BF48-A5E192FF010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D3D2E219-E7FA-A945-A177-83E01D124205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dirty="0">
              <a:solidFill>
                <a:schemeClr val="tx1"/>
              </a:solidFill>
            </a:rPr>
            <a:t>5) Results</a:t>
          </a:r>
        </a:p>
      </dgm:t>
    </dgm:pt>
    <dgm:pt modelId="{83E3F5DB-00F0-C248-9656-13062B409585}" type="par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C04D3C13-89D8-7247-92A3-89DFE6A3DA63}" type="sibTrans" cxnId="{4D9C5F67-0835-F94F-BBDF-6C32449AD2A2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3C50AB0E-E711-9142-93D5-EC9D60D75E91}">
      <dgm:prSet phldrT="[Text]" custT="1"/>
      <dgm:spPr>
        <a:solidFill>
          <a:srgbClr val="F4C402"/>
        </a:solidFill>
      </dgm:spPr>
      <dgm:t>
        <a:bodyPr/>
        <a:lstStyle/>
        <a:p>
          <a:pPr algn="l"/>
          <a:r>
            <a:rPr lang="en-GB" sz="900" b="1" dirty="0">
              <a:solidFill>
                <a:schemeClr val="tx1"/>
              </a:solidFill>
            </a:rPr>
            <a:t>6) Conclusions</a:t>
          </a:r>
        </a:p>
      </dgm:t>
    </dgm:pt>
    <dgm:pt modelId="{EF9BC25B-FF88-BF45-B38C-4F61E5404D83}" type="par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6000F1F5-BFFA-D247-984D-61A5EB59AA04}" type="sibTrans" cxnId="{0B52CAF3-85E3-5946-8594-6AAE904DDFAC}">
      <dgm:prSet/>
      <dgm:spPr/>
      <dgm:t>
        <a:bodyPr/>
        <a:lstStyle/>
        <a:p>
          <a:pPr algn="l"/>
          <a:endParaRPr lang="en-GB" sz="900">
            <a:solidFill>
              <a:schemeClr val="tx1"/>
            </a:solidFill>
          </a:endParaRPr>
        </a:p>
      </dgm:t>
    </dgm:pt>
    <dgm:pt modelId="{B28DEF7E-0E63-E34E-ACED-E8954C72A177}" type="pres">
      <dgm:prSet presAssocID="{D99A52F8-D428-044B-9C28-17983067502A}" presName="diagram" presStyleCnt="0">
        <dgm:presLayoutVars>
          <dgm:dir/>
          <dgm:resizeHandles val="exact"/>
        </dgm:presLayoutVars>
      </dgm:prSet>
      <dgm:spPr/>
    </dgm:pt>
    <dgm:pt modelId="{2258A53F-9B25-0344-B73E-27FD145C83BC}" type="pres">
      <dgm:prSet presAssocID="{454E807D-B6C0-5A42-B619-645EC9EBF517}" presName="node" presStyleLbl="node1" presStyleIdx="0" presStyleCnt="6" custScaleY="23313">
        <dgm:presLayoutVars>
          <dgm:bulletEnabled val="1"/>
        </dgm:presLayoutVars>
      </dgm:prSet>
      <dgm:spPr/>
    </dgm:pt>
    <dgm:pt modelId="{D7437973-ED5D-5C4A-A7A8-133D9C3240CA}" type="pres">
      <dgm:prSet presAssocID="{D6AE036A-32B1-584B-A241-D7082B304E32}" presName="sibTrans" presStyleCnt="0"/>
      <dgm:spPr/>
    </dgm:pt>
    <dgm:pt modelId="{B724DA7A-0589-3F48-B37A-D3A632C2F757}" type="pres">
      <dgm:prSet presAssocID="{4E32F066-CB3C-D64E-B7BC-2D7F6B6742C3}" presName="node" presStyleLbl="node1" presStyleIdx="1" presStyleCnt="6" custScaleY="23314" custLinFactNeighborY="-13206">
        <dgm:presLayoutVars>
          <dgm:bulletEnabled val="1"/>
        </dgm:presLayoutVars>
      </dgm:prSet>
      <dgm:spPr/>
    </dgm:pt>
    <dgm:pt modelId="{87DB8D8B-E7D5-AB41-B200-22F69C217668}" type="pres">
      <dgm:prSet presAssocID="{357F9620-F80E-DD48-8E01-0C94E53173A8}" presName="sibTrans" presStyleCnt="0"/>
      <dgm:spPr/>
    </dgm:pt>
    <dgm:pt modelId="{CBAE21D6-8E46-B04D-9542-EEA2BF2043AB}" type="pres">
      <dgm:prSet presAssocID="{B4A595AD-548B-564F-AB85-ABA4ACC0A679}" presName="node" presStyleLbl="node1" presStyleIdx="2" presStyleCnt="6" custScaleX="99945" custScaleY="23313" custLinFactNeighborX="28" custLinFactNeighborY="-25551">
        <dgm:presLayoutVars>
          <dgm:bulletEnabled val="1"/>
        </dgm:presLayoutVars>
      </dgm:prSet>
      <dgm:spPr/>
    </dgm:pt>
    <dgm:pt modelId="{048B0B3D-24E3-984E-AA82-FE77A4CAC8D5}" type="pres">
      <dgm:prSet presAssocID="{FD5ABD8E-6EFD-FB4D-9ACD-8ADA29B36ADF}" presName="sibTrans" presStyleCnt="0"/>
      <dgm:spPr/>
    </dgm:pt>
    <dgm:pt modelId="{671B20B9-5DEB-6E47-8857-A57C61E431CA}" type="pres">
      <dgm:prSet presAssocID="{88E719F7-7DA8-9841-9CAB-55AAD133BB0D}" presName="node" presStyleLbl="node1" presStyleIdx="3" presStyleCnt="6" custScaleY="23313" custLinFactNeighborY="-38381">
        <dgm:presLayoutVars>
          <dgm:bulletEnabled val="1"/>
        </dgm:presLayoutVars>
      </dgm:prSet>
      <dgm:spPr/>
    </dgm:pt>
    <dgm:pt modelId="{3775E1DE-6CB7-7D4E-AE47-DED19DA2E5A9}" type="pres">
      <dgm:prSet presAssocID="{89DBDB61-C9EA-984D-A75A-62B4D1FAB269}" presName="sibTrans" presStyleCnt="0"/>
      <dgm:spPr/>
    </dgm:pt>
    <dgm:pt modelId="{E0F1FAC5-7AB9-EF48-99AC-605A5C23D2D3}" type="pres">
      <dgm:prSet presAssocID="{D3D2E219-E7FA-A945-A177-83E01D124205}" presName="node" presStyleLbl="node1" presStyleIdx="4" presStyleCnt="6" custScaleY="22265" custLinFactNeighborY="-50873">
        <dgm:presLayoutVars>
          <dgm:bulletEnabled val="1"/>
        </dgm:presLayoutVars>
      </dgm:prSet>
      <dgm:spPr/>
    </dgm:pt>
    <dgm:pt modelId="{F05E87AF-7120-BF4F-BBD8-689384EE6343}" type="pres">
      <dgm:prSet presAssocID="{C04D3C13-89D8-7247-92A3-89DFE6A3DA63}" presName="sibTrans" presStyleCnt="0"/>
      <dgm:spPr/>
    </dgm:pt>
    <dgm:pt modelId="{D05FF0CB-0C66-7B46-90E2-2390B8293DBA}" type="pres">
      <dgm:prSet presAssocID="{3C50AB0E-E711-9142-93D5-EC9D60D75E91}" presName="node" presStyleLbl="node1" presStyleIdx="5" presStyleCnt="6" custScaleY="26034" custLinFactNeighborY="-64051">
        <dgm:presLayoutVars>
          <dgm:bulletEnabled val="1"/>
        </dgm:presLayoutVars>
      </dgm:prSet>
      <dgm:spPr/>
    </dgm:pt>
  </dgm:ptLst>
  <dgm:cxnLst>
    <dgm:cxn modelId="{71FDA945-6620-A24A-BDB1-30D812D16DC3}" type="presOf" srcId="{D3D2E219-E7FA-A945-A177-83E01D124205}" destId="{E0F1FAC5-7AB9-EF48-99AC-605A5C23D2D3}" srcOrd="0" destOrd="0" presId="urn:microsoft.com/office/officeart/2005/8/layout/default"/>
    <dgm:cxn modelId="{EF2BCE4F-4204-0446-B225-0C475FC0F962}" srcId="{D99A52F8-D428-044B-9C28-17983067502A}" destId="{4E32F066-CB3C-D64E-B7BC-2D7F6B6742C3}" srcOrd="1" destOrd="0" parTransId="{60E38EF3-3760-E24D-951F-9EE96EC82697}" sibTransId="{357F9620-F80E-DD48-8E01-0C94E53173A8}"/>
    <dgm:cxn modelId="{444B215D-6145-B64F-AA7A-738EAA2FEC99}" type="presOf" srcId="{4E32F066-CB3C-D64E-B7BC-2D7F6B6742C3}" destId="{B724DA7A-0589-3F48-B37A-D3A632C2F757}" srcOrd="0" destOrd="0" presId="urn:microsoft.com/office/officeart/2005/8/layout/default"/>
    <dgm:cxn modelId="{4D9C5F67-0835-F94F-BBDF-6C32449AD2A2}" srcId="{D99A52F8-D428-044B-9C28-17983067502A}" destId="{D3D2E219-E7FA-A945-A177-83E01D124205}" srcOrd="4" destOrd="0" parTransId="{83E3F5DB-00F0-C248-9656-13062B409585}" sibTransId="{C04D3C13-89D8-7247-92A3-89DFE6A3DA63}"/>
    <dgm:cxn modelId="{85796A68-9A23-A648-A284-98EBE20A7710}" srcId="{D99A52F8-D428-044B-9C28-17983067502A}" destId="{454E807D-B6C0-5A42-B619-645EC9EBF517}" srcOrd="0" destOrd="0" parTransId="{A9B2895E-B4DB-6B45-B648-503862869F55}" sibTransId="{D6AE036A-32B1-584B-A241-D7082B304E32}"/>
    <dgm:cxn modelId="{B955EF69-B75B-1443-BF48-A5E192FF0102}" srcId="{D99A52F8-D428-044B-9C28-17983067502A}" destId="{88E719F7-7DA8-9841-9CAB-55AAD133BB0D}" srcOrd="3" destOrd="0" parTransId="{5780E0FE-F7B9-4C45-ABBC-EA259E8A7AEE}" sibTransId="{89DBDB61-C9EA-984D-A75A-62B4D1FAB269}"/>
    <dgm:cxn modelId="{19F7A070-D1C0-F74C-893C-D84DC74471C5}" srcId="{D99A52F8-D428-044B-9C28-17983067502A}" destId="{B4A595AD-548B-564F-AB85-ABA4ACC0A679}" srcOrd="2" destOrd="0" parTransId="{35A62BA6-CF2E-AB42-8869-86FAAAFD91CE}" sibTransId="{FD5ABD8E-6EFD-FB4D-9ACD-8ADA29B36ADF}"/>
    <dgm:cxn modelId="{85985F91-2068-1143-AF11-CD1085741FD7}" type="presOf" srcId="{88E719F7-7DA8-9841-9CAB-55AAD133BB0D}" destId="{671B20B9-5DEB-6E47-8857-A57C61E431CA}" srcOrd="0" destOrd="0" presId="urn:microsoft.com/office/officeart/2005/8/layout/default"/>
    <dgm:cxn modelId="{B9DBA0C7-AFFC-B045-BD70-77FF727E8427}" type="presOf" srcId="{3C50AB0E-E711-9142-93D5-EC9D60D75E91}" destId="{D05FF0CB-0C66-7B46-90E2-2390B8293DBA}" srcOrd="0" destOrd="0" presId="urn:microsoft.com/office/officeart/2005/8/layout/default"/>
    <dgm:cxn modelId="{B144D5D2-8E9D-A945-B5C1-632FE9692563}" type="presOf" srcId="{454E807D-B6C0-5A42-B619-645EC9EBF517}" destId="{2258A53F-9B25-0344-B73E-27FD145C83BC}" srcOrd="0" destOrd="0" presId="urn:microsoft.com/office/officeart/2005/8/layout/default"/>
    <dgm:cxn modelId="{9CFF2EEF-7F6C-6B45-9630-85E32D5F57D1}" type="presOf" srcId="{D99A52F8-D428-044B-9C28-17983067502A}" destId="{B28DEF7E-0E63-E34E-ACED-E8954C72A177}" srcOrd="0" destOrd="0" presId="urn:microsoft.com/office/officeart/2005/8/layout/default"/>
    <dgm:cxn modelId="{0B52CAF3-85E3-5946-8594-6AAE904DDFAC}" srcId="{D99A52F8-D428-044B-9C28-17983067502A}" destId="{3C50AB0E-E711-9142-93D5-EC9D60D75E91}" srcOrd="5" destOrd="0" parTransId="{EF9BC25B-FF88-BF45-B38C-4F61E5404D83}" sibTransId="{6000F1F5-BFFA-D247-984D-61A5EB59AA04}"/>
    <dgm:cxn modelId="{6519F6F8-29C5-7C46-AF24-3C6AA94E65E3}" type="presOf" srcId="{B4A595AD-548B-564F-AB85-ABA4ACC0A679}" destId="{CBAE21D6-8E46-B04D-9542-EEA2BF2043AB}" srcOrd="0" destOrd="0" presId="urn:microsoft.com/office/officeart/2005/8/layout/default"/>
    <dgm:cxn modelId="{76EEEF32-5A95-8842-BDB7-58BA4994DA1B}" type="presParOf" srcId="{B28DEF7E-0E63-E34E-ACED-E8954C72A177}" destId="{2258A53F-9B25-0344-B73E-27FD145C83BC}" srcOrd="0" destOrd="0" presId="urn:microsoft.com/office/officeart/2005/8/layout/default"/>
    <dgm:cxn modelId="{F3D24FCC-C962-6543-B13B-3B331009717D}" type="presParOf" srcId="{B28DEF7E-0E63-E34E-ACED-E8954C72A177}" destId="{D7437973-ED5D-5C4A-A7A8-133D9C3240CA}" srcOrd="1" destOrd="0" presId="urn:microsoft.com/office/officeart/2005/8/layout/default"/>
    <dgm:cxn modelId="{73ACB4CA-6A8D-B640-A656-285F5EC906FC}" type="presParOf" srcId="{B28DEF7E-0E63-E34E-ACED-E8954C72A177}" destId="{B724DA7A-0589-3F48-B37A-D3A632C2F757}" srcOrd="2" destOrd="0" presId="urn:microsoft.com/office/officeart/2005/8/layout/default"/>
    <dgm:cxn modelId="{CED8E20A-7895-D04A-87DB-B5429685065B}" type="presParOf" srcId="{B28DEF7E-0E63-E34E-ACED-E8954C72A177}" destId="{87DB8D8B-E7D5-AB41-B200-22F69C217668}" srcOrd="3" destOrd="0" presId="urn:microsoft.com/office/officeart/2005/8/layout/default"/>
    <dgm:cxn modelId="{1C96B112-D701-B648-86C3-5B4FAABEE4CC}" type="presParOf" srcId="{B28DEF7E-0E63-E34E-ACED-E8954C72A177}" destId="{CBAE21D6-8E46-B04D-9542-EEA2BF2043AB}" srcOrd="4" destOrd="0" presId="urn:microsoft.com/office/officeart/2005/8/layout/default"/>
    <dgm:cxn modelId="{178183FB-54CD-FB44-9285-53688F01E293}" type="presParOf" srcId="{B28DEF7E-0E63-E34E-ACED-E8954C72A177}" destId="{048B0B3D-24E3-984E-AA82-FE77A4CAC8D5}" srcOrd="5" destOrd="0" presId="urn:microsoft.com/office/officeart/2005/8/layout/default"/>
    <dgm:cxn modelId="{791B3F61-09E6-6247-BB48-7CC681CDD70F}" type="presParOf" srcId="{B28DEF7E-0E63-E34E-ACED-E8954C72A177}" destId="{671B20B9-5DEB-6E47-8857-A57C61E431CA}" srcOrd="6" destOrd="0" presId="urn:microsoft.com/office/officeart/2005/8/layout/default"/>
    <dgm:cxn modelId="{8249CD68-5B1F-D84C-8DD8-B2C813540638}" type="presParOf" srcId="{B28DEF7E-0E63-E34E-ACED-E8954C72A177}" destId="{3775E1DE-6CB7-7D4E-AE47-DED19DA2E5A9}" srcOrd="7" destOrd="0" presId="urn:microsoft.com/office/officeart/2005/8/layout/default"/>
    <dgm:cxn modelId="{4F4BB028-933A-5F44-BA7C-8DE6F3EB370F}" type="presParOf" srcId="{B28DEF7E-0E63-E34E-ACED-E8954C72A177}" destId="{E0F1FAC5-7AB9-EF48-99AC-605A5C23D2D3}" srcOrd="8" destOrd="0" presId="urn:microsoft.com/office/officeart/2005/8/layout/default"/>
    <dgm:cxn modelId="{0BBE7CAB-7B60-B147-8CB1-ECA1DA87FEBC}" type="presParOf" srcId="{B28DEF7E-0E63-E34E-ACED-E8954C72A177}" destId="{F05E87AF-7120-BF4F-BBD8-689384EE6343}" srcOrd="9" destOrd="0" presId="urn:microsoft.com/office/officeart/2005/8/layout/default"/>
    <dgm:cxn modelId="{6A264C67-E675-484B-9702-551B8EF29258}" type="presParOf" srcId="{B28DEF7E-0E63-E34E-ACED-E8954C72A177}" destId="{D05FF0CB-0C66-7B46-90E2-2390B8293DBA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solidFill>
                <a:schemeClr val="tx1"/>
              </a:solidFill>
            </a:rPr>
            <a:t>6) Conclusions</a:t>
          </a:r>
          <a:endParaRPr lang="en-GB" sz="900" kern="1200" dirty="0">
            <a:solidFill>
              <a:schemeClr val="tx1"/>
            </a:solidFill>
          </a:endParaRPr>
        </a:p>
      </dsp:txBody>
      <dsp:txXfrm>
        <a:off x="685" y="1423066"/>
        <a:ext cx="1402628" cy="21909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solidFill>
                <a:schemeClr val="tx1"/>
              </a:solidFill>
            </a:rPr>
            <a:t>6) Conclusions</a:t>
          </a:r>
          <a:endParaRPr lang="en-GB" sz="900" kern="1200" dirty="0">
            <a:solidFill>
              <a:schemeClr val="tx1"/>
            </a:solidFill>
          </a:endParaRPr>
        </a:p>
      </dsp:txBody>
      <dsp:txXfrm>
        <a:off x="685" y="1423066"/>
        <a:ext cx="1402628" cy="21909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solidFill>
                <a:schemeClr val="tx1"/>
              </a:solidFill>
            </a:rPr>
            <a:t>6) Conclusions</a:t>
          </a:r>
          <a:endParaRPr lang="en-GB" sz="900" kern="1200" dirty="0">
            <a:solidFill>
              <a:schemeClr val="tx1"/>
            </a:solidFill>
          </a:endParaRPr>
        </a:p>
      </dsp:txBody>
      <dsp:txXfrm>
        <a:off x="685" y="1423066"/>
        <a:ext cx="1402628" cy="2190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solidFill>
                <a:schemeClr val="tx1"/>
              </a:solidFill>
            </a:rPr>
            <a:t>6) Conclusions</a:t>
          </a:r>
          <a:endParaRPr lang="en-GB" sz="900" kern="1200" dirty="0">
            <a:solidFill>
              <a:schemeClr val="tx1"/>
            </a:solidFill>
          </a:endParaRPr>
        </a:p>
      </dsp:txBody>
      <dsp:txXfrm>
        <a:off x="685" y="1423066"/>
        <a:ext cx="1402628" cy="2190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solidFill>
                <a:schemeClr val="tx1"/>
              </a:solidFill>
            </a:rPr>
            <a:t>6) Conclusions</a:t>
          </a:r>
          <a:endParaRPr lang="en-GB" sz="900" kern="1200" dirty="0">
            <a:solidFill>
              <a:schemeClr val="tx1"/>
            </a:solidFill>
          </a:endParaRPr>
        </a:p>
      </dsp:txBody>
      <dsp:txXfrm>
        <a:off x="685" y="1423066"/>
        <a:ext cx="1402628" cy="21909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solidFill>
                <a:schemeClr val="tx1"/>
              </a:solidFill>
            </a:rPr>
            <a:t>6) Conclusions</a:t>
          </a:r>
          <a:endParaRPr lang="en-GB" sz="900" kern="1200" dirty="0">
            <a:solidFill>
              <a:schemeClr val="tx1"/>
            </a:solidFill>
          </a:endParaRPr>
        </a:p>
      </dsp:txBody>
      <dsp:txXfrm>
        <a:off x="685" y="1423066"/>
        <a:ext cx="1402628" cy="21909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solidFill>
                <a:schemeClr val="tx1"/>
              </a:solidFill>
            </a:rPr>
            <a:t>6) Conclusions</a:t>
          </a:r>
          <a:endParaRPr lang="en-GB" sz="900" kern="1200" dirty="0">
            <a:solidFill>
              <a:schemeClr val="tx1"/>
            </a:solidFill>
          </a:endParaRPr>
        </a:p>
      </dsp:txBody>
      <dsp:txXfrm>
        <a:off x="685" y="1423066"/>
        <a:ext cx="1402628" cy="21909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solidFill>
                <a:schemeClr val="tx1"/>
              </a:solidFill>
            </a:rPr>
            <a:t>6) Conclusions</a:t>
          </a:r>
          <a:endParaRPr lang="en-GB" sz="900" kern="1200" dirty="0">
            <a:solidFill>
              <a:schemeClr val="tx1"/>
            </a:solidFill>
          </a:endParaRPr>
        </a:p>
      </dsp:txBody>
      <dsp:txXfrm>
        <a:off x="685" y="1423066"/>
        <a:ext cx="1402628" cy="219096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solidFill>
                <a:schemeClr val="tx1"/>
              </a:solidFill>
            </a:rPr>
            <a:t>6) Conclusions</a:t>
          </a:r>
          <a:endParaRPr lang="en-GB" sz="900" kern="1200" dirty="0">
            <a:solidFill>
              <a:schemeClr val="tx1"/>
            </a:solidFill>
          </a:endParaRPr>
        </a:p>
      </dsp:txBody>
      <dsp:txXfrm>
        <a:off x="685" y="1423066"/>
        <a:ext cx="1402628" cy="21909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solidFill>
                <a:schemeClr val="tx1"/>
              </a:solidFill>
            </a:rPr>
            <a:t>6) Conclusions</a:t>
          </a:r>
          <a:endParaRPr lang="en-GB" sz="900" kern="1200" dirty="0">
            <a:solidFill>
              <a:schemeClr val="tx1"/>
            </a:solidFill>
          </a:endParaRPr>
        </a:p>
      </dsp:txBody>
      <dsp:txXfrm>
        <a:off x="685" y="1423066"/>
        <a:ext cx="1402628" cy="21909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solidFill>
                <a:schemeClr val="tx1"/>
              </a:solidFill>
            </a:rPr>
            <a:t>6) Conclusions</a:t>
          </a:r>
          <a:endParaRPr lang="en-GB" sz="900" kern="1200" dirty="0">
            <a:solidFill>
              <a:schemeClr val="tx1"/>
            </a:solidFill>
          </a:endParaRPr>
        </a:p>
      </dsp:txBody>
      <dsp:txXfrm>
        <a:off x="685" y="1423066"/>
        <a:ext cx="1402628" cy="21909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solidFill>
                <a:schemeClr val="tx1"/>
              </a:solidFill>
            </a:rPr>
            <a:t>6) Conclusions</a:t>
          </a:r>
          <a:endParaRPr lang="en-GB" sz="900" kern="1200" dirty="0">
            <a:solidFill>
              <a:schemeClr val="tx1"/>
            </a:solidFill>
          </a:endParaRPr>
        </a:p>
      </dsp:txBody>
      <dsp:txXfrm>
        <a:off x="685" y="1423066"/>
        <a:ext cx="1402628" cy="21909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solidFill>
                <a:schemeClr val="tx1"/>
              </a:solidFill>
            </a:rPr>
            <a:t>6) Conclusions</a:t>
          </a:r>
          <a:endParaRPr lang="en-GB" sz="900" kern="1200" dirty="0">
            <a:solidFill>
              <a:schemeClr val="tx1"/>
            </a:solidFill>
          </a:endParaRPr>
        </a:p>
      </dsp:txBody>
      <dsp:txXfrm>
        <a:off x="685" y="1423066"/>
        <a:ext cx="1402628" cy="21909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solidFill>
                <a:schemeClr val="tx1"/>
              </a:solidFill>
            </a:rPr>
            <a:t>6) Conclusions</a:t>
          </a:r>
          <a:endParaRPr lang="en-GB" sz="900" kern="1200" dirty="0">
            <a:solidFill>
              <a:schemeClr val="tx1"/>
            </a:solidFill>
          </a:endParaRPr>
        </a:p>
      </dsp:txBody>
      <dsp:txXfrm>
        <a:off x="685" y="1423066"/>
        <a:ext cx="1402628" cy="21909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solidFill>
                <a:schemeClr val="tx1"/>
              </a:solidFill>
            </a:rPr>
            <a:t>6) Conclusions</a:t>
          </a:r>
          <a:endParaRPr lang="en-GB" sz="900" kern="1200" dirty="0">
            <a:solidFill>
              <a:schemeClr val="tx1"/>
            </a:solidFill>
          </a:endParaRPr>
        </a:p>
      </dsp:txBody>
      <dsp:txXfrm>
        <a:off x="685" y="1423066"/>
        <a:ext cx="1402628" cy="219096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solidFill>
                <a:schemeClr val="tx1"/>
              </a:solidFill>
            </a:rPr>
            <a:t>6) Conclusions</a:t>
          </a:r>
          <a:endParaRPr lang="en-GB" sz="900" kern="1200" dirty="0">
            <a:solidFill>
              <a:schemeClr val="tx1"/>
            </a:solidFill>
          </a:endParaRPr>
        </a:p>
      </dsp:txBody>
      <dsp:txXfrm>
        <a:off x="685" y="1423066"/>
        <a:ext cx="1402628" cy="219096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solidFill>
                <a:schemeClr val="tx1"/>
              </a:solidFill>
            </a:rPr>
            <a:t>6) Conclusions</a:t>
          </a:r>
          <a:endParaRPr lang="en-GB" sz="900" kern="1200" dirty="0">
            <a:solidFill>
              <a:schemeClr val="tx1"/>
            </a:solidFill>
          </a:endParaRPr>
        </a:p>
      </dsp:txBody>
      <dsp:txXfrm>
        <a:off x="685" y="1423066"/>
        <a:ext cx="1402628" cy="21909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solidFill>
                <a:schemeClr val="tx1"/>
              </a:solidFill>
            </a:rPr>
            <a:t>6) Conclusions</a:t>
          </a:r>
          <a:endParaRPr lang="en-GB" sz="900" kern="1200" dirty="0">
            <a:solidFill>
              <a:schemeClr val="tx1"/>
            </a:solidFill>
          </a:endParaRPr>
        </a:p>
      </dsp:txBody>
      <dsp:txXfrm>
        <a:off x="685" y="1423066"/>
        <a:ext cx="1402628" cy="21909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58A53F-9B25-0344-B73E-27FD145C83BC}">
      <dsp:nvSpPr>
        <dsp:cNvPr id="0" name=""/>
        <dsp:cNvSpPr/>
      </dsp:nvSpPr>
      <dsp:spPr>
        <a:xfrm>
          <a:off x="685" y="288617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0" kern="1200" dirty="0">
              <a:solidFill>
                <a:schemeClr val="tx1"/>
              </a:solidFill>
            </a:rPr>
            <a:t>1) Overview</a:t>
          </a:r>
        </a:p>
      </dsp:txBody>
      <dsp:txXfrm>
        <a:off x="685" y="288617"/>
        <a:ext cx="1402628" cy="196196"/>
      </dsp:txXfrm>
    </dsp:sp>
    <dsp:sp modelId="{B724DA7A-0589-3F48-B37A-D3A632C2F757}">
      <dsp:nvSpPr>
        <dsp:cNvPr id="0" name=""/>
        <dsp:cNvSpPr/>
      </dsp:nvSpPr>
      <dsp:spPr>
        <a:xfrm>
          <a:off x="685" y="513938"/>
          <a:ext cx="1402628" cy="196205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2) Introduction</a:t>
          </a:r>
        </a:p>
      </dsp:txBody>
      <dsp:txXfrm>
        <a:off x="685" y="513938"/>
        <a:ext cx="1402628" cy="196205"/>
      </dsp:txXfrm>
    </dsp:sp>
    <dsp:sp modelId="{CBAE21D6-8E46-B04D-9542-EEA2BF2043AB}">
      <dsp:nvSpPr>
        <dsp:cNvPr id="0" name=""/>
        <dsp:cNvSpPr/>
      </dsp:nvSpPr>
      <dsp:spPr>
        <a:xfrm>
          <a:off x="1464" y="746514"/>
          <a:ext cx="1401857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3) Input data</a:t>
          </a:r>
        </a:p>
      </dsp:txBody>
      <dsp:txXfrm>
        <a:off x="1464" y="746514"/>
        <a:ext cx="1401857" cy="196196"/>
      </dsp:txXfrm>
    </dsp:sp>
    <dsp:sp modelId="{671B20B9-5DEB-6E47-8857-A57C61E431CA}">
      <dsp:nvSpPr>
        <dsp:cNvPr id="0" name=""/>
        <dsp:cNvSpPr/>
      </dsp:nvSpPr>
      <dsp:spPr>
        <a:xfrm>
          <a:off x="685" y="974999"/>
          <a:ext cx="1402628" cy="1961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4) OceanParcels simulations</a:t>
          </a:r>
        </a:p>
      </dsp:txBody>
      <dsp:txXfrm>
        <a:off x="685" y="974999"/>
        <a:ext cx="1402628" cy="196196"/>
      </dsp:txXfrm>
    </dsp:sp>
    <dsp:sp modelId="{E0F1FAC5-7AB9-EF48-99AC-605A5C23D2D3}">
      <dsp:nvSpPr>
        <dsp:cNvPr id="0" name=""/>
        <dsp:cNvSpPr/>
      </dsp:nvSpPr>
      <dsp:spPr>
        <a:xfrm>
          <a:off x="685" y="1206329"/>
          <a:ext cx="1402628" cy="187377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solidFill>
                <a:schemeClr val="tx1"/>
              </a:solidFill>
            </a:rPr>
            <a:t>5) Results</a:t>
          </a:r>
        </a:p>
      </dsp:txBody>
      <dsp:txXfrm>
        <a:off x="685" y="1206329"/>
        <a:ext cx="1402628" cy="187377"/>
      </dsp:txXfrm>
    </dsp:sp>
    <dsp:sp modelId="{D05FF0CB-0C66-7B46-90E2-2390B8293DBA}">
      <dsp:nvSpPr>
        <dsp:cNvPr id="0" name=""/>
        <dsp:cNvSpPr/>
      </dsp:nvSpPr>
      <dsp:spPr>
        <a:xfrm>
          <a:off x="685" y="1423066"/>
          <a:ext cx="1402628" cy="219096"/>
        </a:xfrm>
        <a:prstGeom prst="rect">
          <a:avLst/>
        </a:prstGeom>
        <a:solidFill>
          <a:srgbClr val="F4C4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b="1" kern="1200" dirty="0">
              <a:solidFill>
                <a:schemeClr val="tx1"/>
              </a:solidFill>
            </a:rPr>
            <a:t>6) Conclusions</a:t>
          </a:r>
        </a:p>
      </dsp:txBody>
      <dsp:txXfrm>
        <a:off x="685" y="1423066"/>
        <a:ext cx="1402628" cy="2190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3099C1-F36A-4AEB-8CC1-B7C7DB83E8E3}" type="datetimeFigureOut">
              <a:rPr lang="en-US" smtClean="0"/>
              <a:t>4/28/21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D057CF-45FA-4677-BB6C-851FC7E607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160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localhost:8888/notebooks/Azores/2021-02-19_Azores_simus_100000p_hists_MONTHLY_allMONTHS_subregion_v02.ipynb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localhost:8888/notebooks/Azores/2021-02-19_Azores_simus_100000p_hists_MONTHLY_allMONTHS_subregion_v02.ipynb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http://localhost:8888/notebooks/Azores/2021-01-19_Azores_simus_100000p_tests_output_HISTS_SUBREGION_01bins_MONTH.ipynb </a:t>
            </a:r>
          </a:p>
          <a:p>
            <a:endParaRPr lang="en-GB" dirty="0"/>
          </a:p>
          <a:p>
            <a:pPr marL="171450" indent="-171450"/>
            <a:r>
              <a:rPr lang="en-NL" sz="1400" dirty="0"/>
              <a:t>Higher accumulation in Winter when no tidal-forcing and viceversa in Summer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nl-NL" sz="1400" dirty="0" err="1"/>
              <a:t>Observed</a:t>
            </a:r>
            <a:r>
              <a:rPr lang="nl-NL" sz="1400" dirty="0"/>
              <a:t> </a:t>
            </a:r>
            <a:r>
              <a:rPr lang="nl-NL" sz="1400" dirty="0" err="1"/>
              <a:t>too</a:t>
            </a:r>
            <a:r>
              <a:rPr lang="nl-NL" sz="1400" dirty="0"/>
              <a:t> in </a:t>
            </a:r>
            <a:r>
              <a:rPr lang="nl-NL" sz="1400" dirty="0" err="1"/>
              <a:t>weekly</a:t>
            </a:r>
            <a:r>
              <a:rPr lang="nl-NL" sz="1400" dirty="0"/>
              <a:t> Winter </a:t>
            </a:r>
            <a:r>
              <a:rPr lang="nl-NL" sz="1400" dirty="0" err="1"/>
              <a:t>simulations</a:t>
            </a:r>
            <a:endParaRPr lang="en-NL" sz="1400" dirty="0"/>
          </a:p>
          <a:p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5382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http://localhost:8888/notebooks/Azores/2021-01-19_Azores_simus_100000p_tests_output_HISTS_SUBREGION_01bins_MONTH.ipynb </a:t>
            </a:r>
          </a:p>
          <a:p>
            <a:endParaRPr lang="en-GB" dirty="0"/>
          </a:p>
          <a:p>
            <a:pPr marL="171450" indent="-171450"/>
            <a:r>
              <a:rPr lang="en-NL" sz="1400" dirty="0"/>
              <a:t>Higher accumulation in Winter when no tidal-forcing and viceversa in Summer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nl-NL" sz="1400" dirty="0" err="1"/>
              <a:t>Observed</a:t>
            </a:r>
            <a:r>
              <a:rPr lang="nl-NL" sz="1400" dirty="0"/>
              <a:t> </a:t>
            </a:r>
            <a:r>
              <a:rPr lang="nl-NL" sz="1400" dirty="0" err="1"/>
              <a:t>too</a:t>
            </a:r>
            <a:r>
              <a:rPr lang="nl-NL" sz="1400" dirty="0"/>
              <a:t> in </a:t>
            </a:r>
            <a:r>
              <a:rPr lang="nl-NL" sz="1400" dirty="0" err="1"/>
              <a:t>weekly</a:t>
            </a:r>
            <a:r>
              <a:rPr lang="nl-NL" sz="1400" dirty="0"/>
              <a:t> Winter </a:t>
            </a:r>
            <a:r>
              <a:rPr lang="nl-NL" sz="1400" dirty="0" err="1"/>
              <a:t>simulations</a:t>
            </a:r>
            <a:endParaRPr lang="en-NL" sz="1400" dirty="0"/>
          </a:p>
          <a:p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6699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7485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http://localhost:8888/notebooks/Azores/2021-01-19_Azores_simus_100000p_tests_output_HISTS_SUBREGION_01bins_MONTH.ipynb </a:t>
            </a:r>
          </a:p>
          <a:p>
            <a:endParaRPr lang="en-GB" dirty="0"/>
          </a:p>
          <a:p>
            <a:pPr marL="171450" indent="-171450"/>
            <a:r>
              <a:rPr lang="en-NL" sz="1400" dirty="0"/>
              <a:t>Higher accumulation in Winter when no tidal-forcing and viceversa in Summer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nl-NL" sz="1400" dirty="0" err="1"/>
              <a:t>Observed</a:t>
            </a:r>
            <a:r>
              <a:rPr lang="nl-NL" sz="1400" dirty="0"/>
              <a:t> </a:t>
            </a:r>
            <a:r>
              <a:rPr lang="nl-NL" sz="1400" dirty="0" err="1"/>
              <a:t>too</a:t>
            </a:r>
            <a:r>
              <a:rPr lang="nl-NL" sz="1400" dirty="0"/>
              <a:t> in </a:t>
            </a:r>
            <a:r>
              <a:rPr lang="nl-NL" sz="1400" dirty="0" err="1"/>
              <a:t>weekly</a:t>
            </a:r>
            <a:r>
              <a:rPr lang="nl-NL" sz="1400" dirty="0"/>
              <a:t> Winter </a:t>
            </a:r>
            <a:r>
              <a:rPr lang="nl-NL" sz="1400" dirty="0" err="1"/>
              <a:t>simulations</a:t>
            </a:r>
            <a:endParaRPr lang="en-NL" sz="1400" dirty="0"/>
          </a:p>
          <a:p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8845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878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dirty="0" err="1"/>
              <a:t>pclass</a:t>
            </a:r>
            <a:r>
              <a:rPr lang="en-GB" sz="1200" b="1" dirty="0"/>
              <a:t>: </a:t>
            </a:r>
            <a:r>
              <a:rPr lang="en-GB" sz="1200" dirty="0" err="1"/>
              <a:t>JITParticle</a:t>
            </a:r>
            <a:endParaRPr lang="en-GB" sz="1200" dirty="0"/>
          </a:p>
          <a:p>
            <a:endParaRPr lang="en-GB" sz="1200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ym typeface="Wingdings" pitchFamily="2" charset="2"/>
              </a:rPr>
              <a:t>Weekly and monthly integration times  weekly not shown</a:t>
            </a:r>
          </a:p>
          <a:p>
            <a:endParaRPr lang="en-GB" sz="1200" dirty="0"/>
          </a:p>
          <a:p>
            <a:r>
              <a:rPr lang="en-GB" sz="1200" dirty="0"/>
              <a:t>http://localhost:8888/notebooks/Azores/2021-01-19_Azores_simus_100000p_tests_output_HISTS_SUBREGION_01bins_MONTH.ipynb#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2322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http://localhost:8888/notebooks/Azores/SMOC/2021-02-04_Azores_simus_100000p_SMOC_June_month_ANIM.ipynb# </a:t>
            </a:r>
          </a:p>
          <a:p>
            <a:endParaRPr lang="en-GB" dirty="0"/>
          </a:p>
          <a:p>
            <a:r>
              <a:rPr lang="en-GB" dirty="0"/>
              <a:t>anim_June_s1_SMOC_eul.mp4 </a:t>
            </a:r>
          </a:p>
          <a:p>
            <a:endParaRPr lang="en-GB" dirty="0"/>
          </a:p>
          <a:p>
            <a:r>
              <a:rPr lang="en-GB" dirty="0"/>
              <a:t>8,52, 13,38 7,78, 4,05</a:t>
            </a:r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4300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http://localhost:8888/notebooks/Azores/2021-02-04_Azores_simus_100000p_tests_output_June_month_ANIM_TIDAL.ipynb </a:t>
            </a:r>
          </a:p>
          <a:p>
            <a:endParaRPr lang="en-GB" dirty="0"/>
          </a:p>
          <a:p>
            <a:r>
              <a:rPr lang="en-GB" dirty="0"/>
              <a:t>S01 June</a:t>
            </a:r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6921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* Box indicates number of deleted particles because they exited the domain</a:t>
            </a:r>
          </a:p>
          <a:p>
            <a:br>
              <a:rPr lang="en-GB" dirty="0"/>
            </a:br>
            <a:br>
              <a:rPr lang="en-GB" dirty="0"/>
            </a:br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2851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* Box indicates number of deleted particles because they exited the domain</a:t>
            </a:r>
          </a:p>
          <a:p>
            <a:r>
              <a:rPr lang="en-GB" dirty="0"/>
              <a:t>http://localhost:8888/notebooks/Azores/2021-02-19_Azores_simus_100000p_hists_MONTHLY_allMONTHS_subregion_v02.ipynb# </a:t>
            </a:r>
            <a:br>
              <a:rPr lang="en-GB" dirty="0"/>
            </a:br>
            <a:br>
              <a:rPr lang="en-GB" dirty="0"/>
            </a:br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50115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* Box indicates number of deleted particles because they exited the domain</a:t>
            </a:r>
          </a:p>
          <a:p>
            <a:br>
              <a:rPr lang="en-GB" dirty="0"/>
            </a:br>
            <a:br>
              <a:rPr lang="en-GB" dirty="0"/>
            </a:br>
            <a:r>
              <a:rPr lang="en-GB" dirty="0"/>
              <a:t>http://localhost:8888/notebooks/Azores/2021-02-19_Azores_simus_100000p_hists_MONTHLY_allMONTHS_subregion_v02.ipynb#</a:t>
            </a:r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1506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3866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en-GB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http://localhost:8888/notebooks/Azores/2021-02-19_Azores_simus_100000p_hists_MONTHLY_allMONTHS_subregion_v02.ipynb#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br>
              <a:rPr lang="en-GB" dirty="0"/>
            </a:br>
            <a:br>
              <a:rPr lang="en-GB" dirty="0"/>
            </a:br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6076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r>
              <a:rPr lang="en-GB" sz="1200" b="0" i="0" u="sng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http://localhost:8888/notebooks/Azores/2021-02-19_Azores_simus_100000p_hists_MONTHLY_allMONTHS_subregion_v02.ipynb#</a:t>
            </a:r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br>
              <a:rPr lang="en-GB" dirty="0"/>
            </a:br>
            <a:br>
              <a:rPr lang="en-GB" dirty="0"/>
            </a:br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81701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http://localhost:8888/notebooks/Azores/SMOC/2021-04-27_Azores_simus_100000p_SKEWNESS_eNATL60_vs_SMOC_eulerian_v02.ipynb#</a:t>
            </a:r>
          </a:p>
          <a:p>
            <a:endParaRPr lang="en-GB" dirty="0"/>
          </a:p>
          <a:p>
            <a:pPr marL="171450" indent="-171450"/>
            <a:r>
              <a:rPr lang="en-NL" sz="1400" dirty="0"/>
              <a:t>Higher accumulation in Winter when no tidal-forcing and viceversa in Summer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nl-NL" sz="1400" dirty="0" err="1"/>
              <a:t>Observed</a:t>
            </a:r>
            <a:r>
              <a:rPr lang="nl-NL" sz="1400" dirty="0"/>
              <a:t> </a:t>
            </a:r>
            <a:r>
              <a:rPr lang="nl-NL" sz="1400" dirty="0" err="1"/>
              <a:t>too</a:t>
            </a:r>
            <a:r>
              <a:rPr lang="nl-NL" sz="1400" dirty="0"/>
              <a:t> in </a:t>
            </a:r>
            <a:r>
              <a:rPr lang="nl-NL" sz="1400" dirty="0" err="1"/>
              <a:t>weekly</a:t>
            </a:r>
            <a:r>
              <a:rPr lang="nl-NL" sz="1400" dirty="0"/>
              <a:t> Winter </a:t>
            </a:r>
            <a:r>
              <a:rPr lang="nl-NL" sz="1400" dirty="0" err="1"/>
              <a:t>simulations</a:t>
            </a:r>
            <a:endParaRPr lang="en-NL" sz="1400" dirty="0"/>
          </a:p>
          <a:p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0041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http://localhost:8888/notebooks/Azores/SMOC/2021-04-20_Azores_simus_100000p_tests_output_SMOC_eulerian_v02.ipynb#</a:t>
            </a:r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1649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http://localhost:8888/notebooks/Azores/2021-04-28_Azores_simus_100000p_eNATL60_KDE_v02_JJA.ipynb</a:t>
            </a:r>
            <a:endParaRPr lang="en-NL" dirty="0"/>
          </a:p>
          <a:p>
            <a:endParaRPr lang="en-GB" dirty="0"/>
          </a:p>
          <a:p>
            <a:r>
              <a:rPr lang="en-GB" dirty="0"/>
              <a:t>http://localhost:8888/notebooks/Azores/SMOC/2021-04-27_Azores_simus_100000p_eNATL60_KDE_v02.ipynb#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4363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http://localhost:8888/notebooks/Azores/2021-04-28_Azores_simus_100000p_eNATL60_KDE_v02_JJA.ipynb</a:t>
            </a:r>
            <a:endParaRPr lang="en-NL" dirty="0"/>
          </a:p>
          <a:p>
            <a:endParaRPr lang="en-NL" dirty="0"/>
          </a:p>
          <a:p>
            <a:endParaRPr lang="en-NL" dirty="0"/>
          </a:p>
          <a:p>
            <a:r>
              <a:rPr lang="en-GB" dirty="0"/>
              <a:t>http://localhost:8888/notebooks/Azores/SMOC/2021-04-27_Azores_simus_100000p_eNATL60_KDE_v02.ipynb#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61433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/>
            <a:r>
              <a:rPr lang="en-NL" sz="1200" dirty="0"/>
              <a:t>Higher surface accumulation in eNATL60 (1/60°) than SMOC (1/12°) (maximum of 1D histogram except deccember higher for enatl60 and KDE plots)</a:t>
            </a:r>
          </a:p>
          <a:p>
            <a:endParaRPr lang="en-GB" dirty="0"/>
          </a:p>
          <a:p>
            <a:pPr marL="171450" indent="-171450"/>
            <a:r>
              <a:rPr lang="en-NL" sz="1400" dirty="0"/>
              <a:t>Higher accumulation in Winter when no tidal-forcing and viceversa in Summer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nl-NL" sz="1400" dirty="0" err="1"/>
              <a:t>Observed</a:t>
            </a:r>
            <a:r>
              <a:rPr lang="nl-NL" sz="1400" dirty="0"/>
              <a:t> </a:t>
            </a:r>
            <a:r>
              <a:rPr lang="nl-NL" sz="1400" dirty="0" err="1"/>
              <a:t>too</a:t>
            </a:r>
            <a:r>
              <a:rPr lang="nl-NL" sz="1400" dirty="0"/>
              <a:t> in </a:t>
            </a:r>
            <a:r>
              <a:rPr lang="nl-NL" sz="1400" dirty="0" err="1"/>
              <a:t>weekly</a:t>
            </a:r>
            <a:r>
              <a:rPr lang="nl-NL" sz="1400" dirty="0"/>
              <a:t> Winter </a:t>
            </a:r>
            <a:r>
              <a:rPr lang="nl-NL" sz="1400" dirty="0" err="1"/>
              <a:t>simulations</a:t>
            </a:r>
            <a:endParaRPr lang="en-NL" sz="1400" dirty="0"/>
          </a:p>
          <a:p>
            <a:endParaRPr lang="en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D057CF-45FA-4677-BB6C-851FC7E6075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5437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83667" y="798125"/>
            <a:ext cx="6502004" cy="1697849"/>
          </a:xfrm>
        </p:spPr>
        <p:txBody>
          <a:bodyPr anchor="b"/>
          <a:lstStyle>
            <a:lvl1pPr algn="ctr">
              <a:defRPr sz="426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83667" y="2561449"/>
            <a:ext cx="6502004" cy="1177431"/>
          </a:xfrm>
        </p:spPr>
        <p:txBody>
          <a:bodyPr/>
          <a:lstStyle>
            <a:lvl1pPr marL="0" indent="0" algn="ctr">
              <a:buNone/>
              <a:defRPr sz="1707"/>
            </a:lvl1pPr>
            <a:lvl2pPr marL="325115" indent="0" algn="ctr">
              <a:buNone/>
              <a:defRPr sz="1422"/>
            </a:lvl2pPr>
            <a:lvl3pPr marL="650230" indent="0" algn="ctr">
              <a:buNone/>
              <a:defRPr sz="1280"/>
            </a:lvl3pPr>
            <a:lvl4pPr marL="975345" indent="0" algn="ctr">
              <a:buNone/>
              <a:defRPr sz="1138"/>
            </a:lvl4pPr>
            <a:lvl5pPr marL="1300460" indent="0" algn="ctr">
              <a:buNone/>
              <a:defRPr sz="1138"/>
            </a:lvl5pPr>
            <a:lvl6pPr marL="1625575" indent="0" algn="ctr">
              <a:buNone/>
              <a:defRPr sz="1138"/>
            </a:lvl6pPr>
            <a:lvl7pPr marL="1950690" indent="0" algn="ctr">
              <a:buNone/>
              <a:defRPr sz="1138"/>
            </a:lvl7pPr>
            <a:lvl8pPr marL="2275804" indent="0" algn="ctr">
              <a:buNone/>
              <a:defRPr sz="1138"/>
            </a:lvl8pPr>
            <a:lvl9pPr marL="2600919" indent="0" algn="ctr">
              <a:buNone/>
              <a:defRPr sz="1138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98844-4E9F-45BA-B088-B933B756A4F9}" type="datetimeFigureOut">
              <a:rPr lang="en-US" smtClean="0"/>
              <a:t>4/28/21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E50E2-0146-4F79-B41B-5D94BE38FD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859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98844-4E9F-45BA-B088-B933B756A4F9}" type="datetimeFigureOut">
              <a:rPr lang="en-US" smtClean="0"/>
              <a:t>4/28/21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E50E2-0146-4F79-B41B-5D94BE38FD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876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1502" y="1215814"/>
            <a:ext cx="7477304" cy="2028613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1502" y="3263618"/>
            <a:ext cx="7477304" cy="1066800"/>
          </a:xfrm>
        </p:spPr>
        <p:txBody>
          <a:bodyPr/>
          <a:lstStyle>
            <a:lvl1pPr marL="0" indent="0">
              <a:buNone/>
              <a:defRPr sz="1707">
                <a:solidFill>
                  <a:schemeClr val="tx1">
                    <a:tint val="75000"/>
                  </a:schemeClr>
                </a:solidFill>
              </a:defRPr>
            </a:lvl1pPr>
            <a:lvl2pPr marL="325115" indent="0">
              <a:buNone/>
              <a:defRPr sz="1422">
                <a:solidFill>
                  <a:schemeClr val="tx1">
                    <a:tint val="75000"/>
                  </a:schemeClr>
                </a:solidFill>
              </a:defRPr>
            </a:lvl2pPr>
            <a:lvl3pPr marL="650230" indent="0">
              <a:buNone/>
              <a:defRPr sz="1280">
                <a:solidFill>
                  <a:schemeClr val="tx1">
                    <a:tint val="75000"/>
                  </a:schemeClr>
                </a:solidFill>
              </a:defRPr>
            </a:lvl3pPr>
            <a:lvl4pPr marL="975345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4pPr>
            <a:lvl5pPr marL="1300460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5pPr>
            <a:lvl6pPr marL="1625575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6pPr>
            <a:lvl7pPr marL="1950690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7pPr>
            <a:lvl8pPr marL="2275804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8pPr>
            <a:lvl9pPr marL="2600919" indent="0">
              <a:buNone/>
              <a:defRPr sz="113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98844-4E9F-45BA-B088-B933B756A4F9}" type="datetimeFigureOut">
              <a:rPr lang="en-US" smtClean="0"/>
              <a:t>4/28/21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E50E2-0146-4F79-B41B-5D94BE38FD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566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6017" y="1298222"/>
            <a:ext cx="3684469" cy="309428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88852" y="1298222"/>
            <a:ext cx="3684469" cy="309428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98844-4E9F-45BA-B088-B933B756A4F9}" type="datetimeFigureOut">
              <a:rPr lang="en-US" smtClean="0"/>
              <a:t>4/28/21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E50E2-0146-4F79-B41B-5D94BE38FD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787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146" y="259645"/>
            <a:ext cx="7477304" cy="94262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147" y="1195494"/>
            <a:ext cx="3667536" cy="585893"/>
          </a:xfrm>
        </p:spPr>
        <p:txBody>
          <a:bodyPr anchor="b"/>
          <a:lstStyle>
            <a:lvl1pPr marL="0" indent="0">
              <a:buNone/>
              <a:defRPr sz="1707" b="1"/>
            </a:lvl1pPr>
            <a:lvl2pPr marL="325115" indent="0">
              <a:buNone/>
              <a:defRPr sz="1422" b="1"/>
            </a:lvl2pPr>
            <a:lvl3pPr marL="650230" indent="0">
              <a:buNone/>
              <a:defRPr sz="1280" b="1"/>
            </a:lvl3pPr>
            <a:lvl4pPr marL="975345" indent="0">
              <a:buNone/>
              <a:defRPr sz="1138" b="1"/>
            </a:lvl4pPr>
            <a:lvl5pPr marL="1300460" indent="0">
              <a:buNone/>
              <a:defRPr sz="1138" b="1"/>
            </a:lvl5pPr>
            <a:lvl6pPr marL="1625575" indent="0">
              <a:buNone/>
              <a:defRPr sz="1138" b="1"/>
            </a:lvl6pPr>
            <a:lvl7pPr marL="1950690" indent="0">
              <a:buNone/>
              <a:defRPr sz="1138" b="1"/>
            </a:lvl7pPr>
            <a:lvl8pPr marL="2275804" indent="0">
              <a:buNone/>
              <a:defRPr sz="1138" b="1"/>
            </a:lvl8pPr>
            <a:lvl9pPr marL="2600919" indent="0">
              <a:buNone/>
              <a:defRPr sz="113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7147" y="1781387"/>
            <a:ext cx="3667536" cy="262015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88852" y="1195494"/>
            <a:ext cx="3685598" cy="585893"/>
          </a:xfrm>
        </p:spPr>
        <p:txBody>
          <a:bodyPr anchor="b"/>
          <a:lstStyle>
            <a:lvl1pPr marL="0" indent="0">
              <a:buNone/>
              <a:defRPr sz="1707" b="1"/>
            </a:lvl1pPr>
            <a:lvl2pPr marL="325115" indent="0">
              <a:buNone/>
              <a:defRPr sz="1422" b="1"/>
            </a:lvl2pPr>
            <a:lvl3pPr marL="650230" indent="0">
              <a:buNone/>
              <a:defRPr sz="1280" b="1"/>
            </a:lvl3pPr>
            <a:lvl4pPr marL="975345" indent="0">
              <a:buNone/>
              <a:defRPr sz="1138" b="1"/>
            </a:lvl4pPr>
            <a:lvl5pPr marL="1300460" indent="0">
              <a:buNone/>
              <a:defRPr sz="1138" b="1"/>
            </a:lvl5pPr>
            <a:lvl6pPr marL="1625575" indent="0">
              <a:buNone/>
              <a:defRPr sz="1138" b="1"/>
            </a:lvl6pPr>
            <a:lvl7pPr marL="1950690" indent="0">
              <a:buNone/>
              <a:defRPr sz="1138" b="1"/>
            </a:lvl7pPr>
            <a:lvl8pPr marL="2275804" indent="0">
              <a:buNone/>
              <a:defRPr sz="1138" b="1"/>
            </a:lvl8pPr>
            <a:lvl9pPr marL="2600919" indent="0">
              <a:buNone/>
              <a:defRPr sz="1138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88852" y="1781387"/>
            <a:ext cx="3685598" cy="262015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98844-4E9F-45BA-B088-B933B756A4F9}" type="datetimeFigureOut">
              <a:rPr lang="en-US" smtClean="0"/>
              <a:t>4/28/21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E50E2-0146-4F79-B41B-5D94BE38FD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507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98844-4E9F-45BA-B088-B933B756A4F9}" type="datetimeFigureOut">
              <a:rPr lang="en-US" smtClean="0"/>
              <a:t>4/28/21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E50E2-0146-4F79-B41B-5D94BE38FD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2046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98844-4E9F-45BA-B088-B933B756A4F9}" type="datetimeFigureOut">
              <a:rPr lang="en-US" smtClean="0"/>
              <a:t>4/28/21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E50E2-0146-4F79-B41B-5D94BE38FD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208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146" y="325120"/>
            <a:ext cx="2796087" cy="1137920"/>
          </a:xfrm>
        </p:spPr>
        <p:txBody>
          <a:bodyPr anchor="b"/>
          <a:lstStyle>
            <a:lvl1pPr>
              <a:defRPr sz="227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85598" y="702169"/>
            <a:ext cx="4388852" cy="3465689"/>
          </a:xfrm>
        </p:spPr>
        <p:txBody>
          <a:bodyPr/>
          <a:lstStyle>
            <a:lvl1pPr>
              <a:defRPr sz="2276"/>
            </a:lvl1pPr>
            <a:lvl2pPr>
              <a:defRPr sz="1991"/>
            </a:lvl2pPr>
            <a:lvl3pPr>
              <a:defRPr sz="1707"/>
            </a:lvl3pPr>
            <a:lvl4pPr>
              <a:defRPr sz="1422"/>
            </a:lvl4pPr>
            <a:lvl5pPr>
              <a:defRPr sz="1422"/>
            </a:lvl5pPr>
            <a:lvl6pPr>
              <a:defRPr sz="1422"/>
            </a:lvl6pPr>
            <a:lvl7pPr>
              <a:defRPr sz="1422"/>
            </a:lvl7pPr>
            <a:lvl8pPr>
              <a:defRPr sz="1422"/>
            </a:lvl8pPr>
            <a:lvl9pPr>
              <a:defRPr sz="1422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7146" y="1463040"/>
            <a:ext cx="2796087" cy="2710463"/>
          </a:xfrm>
        </p:spPr>
        <p:txBody>
          <a:bodyPr/>
          <a:lstStyle>
            <a:lvl1pPr marL="0" indent="0">
              <a:buNone/>
              <a:defRPr sz="1138"/>
            </a:lvl1pPr>
            <a:lvl2pPr marL="325115" indent="0">
              <a:buNone/>
              <a:defRPr sz="996"/>
            </a:lvl2pPr>
            <a:lvl3pPr marL="650230" indent="0">
              <a:buNone/>
              <a:defRPr sz="853"/>
            </a:lvl3pPr>
            <a:lvl4pPr marL="975345" indent="0">
              <a:buNone/>
              <a:defRPr sz="711"/>
            </a:lvl4pPr>
            <a:lvl5pPr marL="1300460" indent="0">
              <a:buNone/>
              <a:defRPr sz="711"/>
            </a:lvl5pPr>
            <a:lvl6pPr marL="1625575" indent="0">
              <a:buNone/>
              <a:defRPr sz="711"/>
            </a:lvl6pPr>
            <a:lvl7pPr marL="1950690" indent="0">
              <a:buNone/>
              <a:defRPr sz="711"/>
            </a:lvl7pPr>
            <a:lvl8pPr marL="2275804" indent="0">
              <a:buNone/>
              <a:defRPr sz="711"/>
            </a:lvl8pPr>
            <a:lvl9pPr marL="2600919" indent="0">
              <a:buNone/>
              <a:defRPr sz="71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98844-4E9F-45BA-B088-B933B756A4F9}" type="datetimeFigureOut">
              <a:rPr lang="en-US" smtClean="0"/>
              <a:t>4/28/21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E50E2-0146-4F79-B41B-5D94BE38FD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411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146" y="325120"/>
            <a:ext cx="2796087" cy="1137920"/>
          </a:xfrm>
        </p:spPr>
        <p:txBody>
          <a:bodyPr anchor="b"/>
          <a:lstStyle>
            <a:lvl1pPr>
              <a:defRPr sz="227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685598" y="702169"/>
            <a:ext cx="4388852" cy="3465689"/>
          </a:xfrm>
        </p:spPr>
        <p:txBody>
          <a:bodyPr anchor="t"/>
          <a:lstStyle>
            <a:lvl1pPr marL="0" indent="0">
              <a:buNone/>
              <a:defRPr sz="2276"/>
            </a:lvl1pPr>
            <a:lvl2pPr marL="325115" indent="0">
              <a:buNone/>
              <a:defRPr sz="1991"/>
            </a:lvl2pPr>
            <a:lvl3pPr marL="650230" indent="0">
              <a:buNone/>
              <a:defRPr sz="1707"/>
            </a:lvl3pPr>
            <a:lvl4pPr marL="975345" indent="0">
              <a:buNone/>
              <a:defRPr sz="1422"/>
            </a:lvl4pPr>
            <a:lvl5pPr marL="1300460" indent="0">
              <a:buNone/>
              <a:defRPr sz="1422"/>
            </a:lvl5pPr>
            <a:lvl6pPr marL="1625575" indent="0">
              <a:buNone/>
              <a:defRPr sz="1422"/>
            </a:lvl6pPr>
            <a:lvl7pPr marL="1950690" indent="0">
              <a:buNone/>
              <a:defRPr sz="1422"/>
            </a:lvl7pPr>
            <a:lvl8pPr marL="2275804" indent="0">
              <a:buNone/>
              <a:defRPr sz="1422"/>
            </a:lvl8pPr>
            <a:lvl9pPr marL="2600919" indent="0">
              <a:buNone/>
              <a:defRPr sz="1422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7146" y="1463040"/>
            <a:ext cx="2796087" cy="2710463"/>
          </a:xfrm>
        </p:spPr>
        <p:txBody>
          <a:bodyPr/>
          <a:lstStyle>
            <a:lvl1pPr marL="0" indent="0">
              <a:buNone/>
              <a:defRPr sz="1138"/>
            </a:lvl1pPr>
            <a:lvl2pPr marL="325115" indent="0">
              <a:buNone/>
              <a:defRPr sz="996"/>
            </a:lvl2pPr>
            <a:lvl3pPr marL="650230" indent="0">
              <a:buNone/>
              <a:defRPr sz="853"/>
            </a:lvl3pPr>
            <a:lvl4pPr marL="975345" indent="0">
              <a:buNone/>
              <a:defRPr sz="711"/>
            </a:lvl4pPr>
            <a:lvl5pPr marL="1300460" indent="0">
              <a:buNone/>
              <a:defRPr sz="711"/>
            </a:lvl5pPr>
            <a:lvl6pPr marL="1625575" indent="0">
              <a:buNone/>
              <a:defRPr sz="711"/>
            </a:lvl6pPr>
            <a:lvl7pPr marL="1950690" indent="0">
              <a:buNone/>
              <a:defRPr sz="711"/>
            </a:lvl7pPr>
            <a:lvl8pPr marL="2275804" indent="0">
              <a:buNone/>
              <a:defRPr sz="711"/>
            </a:lvl8pPr>
            <a:lvl9pPr marL="2600919" indent="0">
              <a:buNone/>
              <a:defRPr sz="71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98844-4E9F-45BA-B088-B933B756A4F9}" type="datetimeFigureOut">
              <a:rPr lang="en-US" smtClean="0"/>
              <a:t>4/28/21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E50E2-0146-4F79-B41B-5D94BE38FD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069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98844-4E9F-45BA-B088-B933B756A4F9}" type="datetimeFigureOut">
              <a:rPr lang="en-US" smtClean="0"/>
              <a:t>4/28/21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E50E2-0146-4F79-B41B-5D94BE38FD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3349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03995" y="259644"/>
            <a:ext cx="1869326" cy="413286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6017" y="259644"/>
            <a:ext cx="5499611" cy="413286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98844-4E9F-45BA-B088-B933B756A4F9}" type="datetimeFigureOut">
              <a:rPr lang="en-US" smtClean="0"/>
              <a:t>4/28/21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BE50E2-0146-4F79-B41B-5D94BE38FD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74315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@UFollowtheOcean">
            <a:extLst>
              <a:ext uri="{FF2B5EF4-FFF2-40B4-BE49-F238E27FC236}">
                <a16:creationId xmlns:a16="http://schemas.microsoft.com/office/drawing/2014/main" id="{0EB2E407-6DE8-1B49-B96B-393FA9A75720}"/>
              </a:ext>
            </a:extLst>
          </p:cNvPr>
          <p:cNvSpPr/>
          <p:nvPr userDrawn="1"/>
        </p:nvSpPr>
        <p:spPr>
          <a:xfrm>
            <a:off x="7633793" y="4696061"/>
            <a:ext cx="427423" cy="58875"/>
          </a:xfrm>
          <a:prstGeom prst="line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1000">
                <a:latin typeface="+mj-lt"/>
                <a:ea typeface="+mj-ea"/>
                <a:cs typeface="+mj-cs"/>
                <a:sym typeface="Merriweather Regular"/>
              </a:defRPr>
            </a:lvl1pPr>
          </a:lstStyle>
          <a:p>
            <a:r>
              <a:rPr lang="en-GB" sz="800" b="1" dirty="0"/>
              <a:t>EGU21-853</a:t>
            </a:r>
            <a:endParaRPr sz="8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C03111-5D19-1041-BD52-86939031D1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0853" y="4684400"/>
            <a:ext cx="427423" cy="148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557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6017" y="259645"/>
            <a:ext cx="7477304" cy="9426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6017" y="1298222"/>
            <a:ext cx="7477304" cy="30942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6017" y="4520072"/>
            <a:ext cx="1950601" cy="2596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5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298844-4E9F-45BA-B088-B933B756A4F9}" type="datetimeFigureOut">
              <a:rPr lang="en-US" smtClean="0"/>
              <a:t>4/28/21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71718" y="4520072"/>
            <a:ext cx="2925902" cy="2596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5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122720" y="4520072"/>
            <a:ext cx="1950601" cy="2596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5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BE50E2-0146-4F79-B41B-5D94BE38FD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386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l" defTabSz="650230" rtl="0" eaLnBrk="1" latinLnBrk="0" hangingPunct="1">
        <a:lnSpc>
          <a:spcPct val="90000"/>
        </a:lnSpc>
        <a:spcBef>
          <a:spcPct val="0"/>
        </a:spcBef>
        <a:buNone/>
        <a:defRPr sz="31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2557" indent="-162557" algn="l" defTabSz="650230" rtl="0" eaLnBrk="1" latinLnBrk="0" hangingPunct="1">
        <a:lnSpc>
          <a:spcPct val="90000"/>
        </a:lnSpc>
        <a:spcBef>
          <a:spcPts val="711"/>
        </a:spcBef>
        <a:buFont typeface="Arial" panose="020B0604020202020204" pitchFamily="34" charset="0"/>
        <a:buChar char="•"/>
        <a:defRPr sz="1991" kern="1200">
          <a:solidFill>
            <a:schemeClr val="tx1"/>
          </a:solidFill>
          <a:latin typeface="+mn-lt"/>
          <a:ea typeface="+mn-ea"/>
          <a:cs typeface="+mn-cs"/>
        </a:defRPr>
      </a:lvl1pPr>
      <a:lvl2pPr marL="487672" indent="-162557" algn="l" defTabSz="650230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707" kern="1200">
          <a:solidFill>
            <a:schemeClr val="tx1"/>
          </a:solidFill>
          <a:latin typeface="+mn-lt"/>
          <a:ea typeface="+mn-ea"/>
          <a:cs typeface="+mn-cs"/>
        </a:defRPr>
      </a:lvl2pPr>
      <a:lvl3pPr marL="812787" indent="-162557" algn="l" defTabSz="650230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422" kern="1200">
          <a:solidFill>
            <a:schemeClr val="tx1"/>
          </a:solidFill>
          <a:latin typeface="+mn-lt"/>
          <a:ea typeface="+mn-ea"/>
          <a:cs typeface="+mn-cs"/>
        </a:defRPr>
      </a:lvl3pPr>
      <a:lvl4pPr marL="1137902" indent="-162557" algn="l" defTabSz="650230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28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17" indent="-162557" algn="l" defTabSz="650230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280" kern="1200">
          <a:solidFill>
            <a:schemeClr val="tx1"/>
          </a:solidFill>
          <a:latin typeface="+mn-lt"/>
          <a:ea typeface="+mn-ea"/>
          <a:cs typeface="+mn-cs"/>
        </a:defRPr>
      </a:lvl5pPr>
      <a:lvl6pPr marL="1788132" indent="-162557" algn="l" defTabSz="650230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280" kern="1200">
          <a:solidFill>
            <a:schemeClr val="tx1"/>
          </a:solidFill>
          <a:latin typeface="+mn-lt"/>
          <a:ea typeface="+mn-ea"/>
          <a:cs typeface="+mn-cs"/>
        </a:defRPr>
      </a:lvl6pPr>
      <a:lvl7pPr marL="2113247" indent="-162557" algn="l" defTabSz="650230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280" kern="1200">
          <a:solidFill>
            <a:schemeClr val="tx1"/>
          </a:solidFill>
          <a:latin typeface="+mn-lt"/>
          <a:ea typeface="+mn-ea"/>
          <a:cs typeface="+mn-cs"/>
        </a:defRPr>
      </a:lvl7pPr>
      <a:lvl8pPr marL="2438362" indent="-162557" algn="l" defTabSz="650230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280" kern="1200">
          <a:solidFill>
            <a:schemeClr val="tx1"/>
          </a:solidFill>
          <a:latin typeface="+mn-lt"/>
          <a:ea typeface="+mn-ea"/>
          <a:cs typeface="+mn-cs"/>
        </a:defRPr>
      </a:lvl8pPr>
      <a:lvl9pPr marL="2763477" indent="-162557" algn="l" defTabSz="650230" rtl="0" eaLnBrk="1" latinLnBrk="0" hangingPunct="1">
        <a:lnSpc>
          <a:spcPct val="90000"/>
        </a:lnSpc>
        <a:spcBef>
          <a:spcPts val="356"/>
        </a:spcBef>
        <a:buFont typeface="Arial" panose="020B0604020202020204" pitchFamily="34" charset="0"/>
        <a:buChar char="•"/>
        <a:defRPr sz="12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50230" rtl="0" eaLnBrk="1" latinLnBrk="0" hangingPunct="1">
        <a:defRPr sz="1280" kern="1200">
          <a:solidFill>
            <a:schemeClr val="tx1"/>
          </a:solidFill>
          <a:latin typeface="+mn-lt"/>
          <a:ea typeface="+mn-ea"/>
          <a:cs typeface="+mn-cs"/>
        </a:defRPr>
      </a:lvl1pPr>
      <a:lvl2pPr marL="325115" algn="l" defTabSz="650230" rtl="0" eaLnBrk="1" latinLnBrk="0" hangingPunct="1">
        <a:defRPr sz="1280" kern="1200">
          <a:solidFill>
            <a:schemeClr val="tx1"/>
          </a:solidFill>
          <a:latin typeface="+mn-lt"/>
          <a:ea typeface="+mn-ea"/>
          <a:cs typeface="+mn-cs"/>
        </a:defRPr>
      </a:lvl2pPr>
      <a:lvl3pPr marL="650230" algn="l" defTabSz="650230" rtl="0" eaLnBrk="1" latinLnBrk="0" hangingPunct="1">
        <a:defRPr sz="1280" kern="1200">
          <a:solidFill>
            <a:schemeClr val="tx1"/>
          </a:solidFill>
          <a:latin typeface="+mn-lt"/>
          <a:ea typeface="+mn-ea"/>
          <a:cs typeface="+mn-cs"/>
        </a:defRPr>
      </a:lvl3pPr>
      <a:lvl4pPr marL="975345" algn="l" defTabSz="650230" rtl="0" eaLnBrk="1" latinLnBrk="0" hangingPunct="1">
        <a:defRPr sz="1280" kern="1200">
          <a:solidFill>
            <a:schemeClr val="tx1"/>
          </a:solidFill>
          <a:latin typeface="+mn-lt"/>
          <a:ea typeface="+mn-ea"/>
          <a:cs typeface="+mn-cs"/>
        </a:defRPr>
      </a:lvl4pPr>
      <a:lvl5pPr marL="1300460" algn="l" defTabSz="650230" rtl="0" eaLnBrk="1" latinLnBrk="0" hangingPunct="1">
        <a:defRPr sz="1280" kern="1200">
          <a:solidFill>
            <a:schemeClr val="tx1"/>
          </a:solidFill>
          <a:latin typeface="+mn-lt"/>
          <a:ea typeface="+mn-ea"/>
          <a:cs typeface="+mn-cs"/>
        </a:defRPr>
      </a:lvl5pPr>
      <a:lvl6pPr marL="1625575" algn="l" defTabSz="650230" rtl="0" eaLnBrk="1" latinLnBrk="0" hangingPunct="1">
        <a:defRPr sz="1280" kern="1200">
          <a:solidFill>
            <a:schemeClr val="tx1"/>
          </a:solidFill>
          <a:latin typeface="+mn-lt"/>
          <a:ea typeface="+mn-ea"/>
          <a:cs typeface="+mn-cs"/>
        </a:defRPr>
      </a:lvl6pPr>
      <a:lvl7pPr marL="1950690" algn="l" defTabSz="650230" rtl="0" eaLnBrk="1" latinLnBrk="0" hangingPunct="1">
        <a:defRPr sz="1280" kern="1200">
          <a:solidFill>
            <a:schemeClr val="tx1"/>
          </a:solidFill>
          <a:latin typeface="+mn-lt"/>
          <a:ea typeface="+mn-ea"/>
          <a:cs typeface="+mn-cs"/>
        </a:defRPr>
      </a:lvl7pPr>
      <a:lvl8pPr marL="2275804" algn="l" defTabSz="650230" rtl="0" eaLnBrk="1" latinLnBrk="0" hangingPunct="1">
        <a:defRPr sz="1280" kern="1200">
          <a:solidFill>
            <a:schemeClr val="tx1"/>
          </a:solidFill>
          <a:latin typeface="+mn-lt"/>
          <a:ea typeface="+mn-ea"/>
          <a:cs typeface="+mn-cs"/>
        </a:defRPr>
      </a:lvl8pPr>
      <a:lvl9pPr marL="2600919" algn="l" defTabSz="650230" rtl="0" eaLnBrk="1" latinLnBrk="0" hangingPunct="1">
        <a:defRPr sz="12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openxmlformats.org/officeDocument/2006/relationships/image" Target="../media/image7.svg"/><Relationship Id="rId18" Type="http://schemas.openxmlformats.org/officeDocument/2006/relationships/image" Target="../media/image10.jpeg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12" Type="http://schemas.openxmlformats.org/officeDocument/2006/relationships/image" Target="../media/image6.png"/><Relationship Id="rId17" Type="http://schemas.openxmlformats.org/officeDocument/2006/relationships/hyperlink" Target="https://twitter.com/LauraGomNav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s://twitter.com/UFollowtheOcean" TargetMode="Externa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5.svg"/><Relationship Id="rId5" Type="http://schemas.openxmlformats.org/officeDocument/2006/relationships/diagramLayout" Target="../diagrams/layout1.xml"/><Relationship Id="rId15" Type="http://schemas.openxmlformats.org/officeDocument/2006/relationships/image" Target="../media/image9.tiff"/><Relationship Id="rId10" Type="http://schemas.openxmlformats.org/officeDocument/2006/relationships/image" Target="../media/image4.png"/><Relationship Id="rId4" Type="http://schemas.openxmlformats.org/officeDocument/2006/relationships/diagramData" Target="../diagrams/data1.xml"/><Relationship Id="rId9" Type="http://schemas.openxmlformats.org/officeDocument/2006/relationships/image" Target="../media/image3.tiff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.tiff"/><Relationship Id="rId18" Type="http://schemas.openxmlformats.org/officeDocument/2006/relationships/hyperlink" Target="https://journals.plos.org/plosone/article?id=10.1371/journal.pone.0238650" TargetMode="External"/><Relationship Id="rId26" Type="http://schemas.openxmlformats.org/officeDocument/2006/relationships/image" Target="../media/image15.png"/><Relationship Id="rId3" Type="http://schemas.openxmlformats.org/officeDocument/2006/relationships/diagramData" Target="../diagrams/data2.xml"/><Relationship Id="rId21" Type="http://schemas.openxmlformats.org/officeDocument/2006/relationships/hyperlink" Target="https://marine.copernicus.eu/services/use-cases/monitoring-oil-spills-mediterranean-sea-0" TargetMode="External"/><Relationship Id="rId7" Type="http://schemas.microsoft.com/office/2007/relationships/diagramDrawing" Target="../diagrams/drawing2.xml"/><Relationship Id="rId12" Type="http://schemas.openxmlformats.org/officeDocument/2006/relationships/image" Target="../media/image11.png"/><Relationship Id="rId17" Type="http://schemas.openxmlformats.org/officeDocument/2006/relationships/hyperlink" Target="https://twitter.com/LauraGomNav" TargetMode="External"/><Relationship Id="rId25" Type="http://schemas.openxmlformats.org/officeDocument/2006/relationships/hyperlink" Target="http://www.expeditionmed.eu/" TargetMode="Externa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2.png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7.svg"/><Relationship Id="rId24" Type="http://schemas.openxmlformats.org/officeDocument/2006/relationships/image" Target="../media/image14.png"/><Relationship Id="rId5" Type="http://schemas.openxmlformats.org/officeDocument/2006/relationships/diagramQuickStyle" Target="../diagrams/quickStyle2.xml"/><Relationship Id="rId15" Type="http://schemas.openxmlformats.org/officeDocument/2006/relationships/hyperlink" Target="https://twitter.com/UFollowtheOcean" TargetMode="External"/><Relationship Id="rId23" Type="http://schemas.openxmlformats.org/officeDocument/2006/relationships/hyperlink" Target="https://journals.ametsoc.org/view/journals/atot/34/11/jtech-d-17-0055.1.xml" TargetMode="External"/><Relationship Id="rId10" Type="http://schemas.openxmlformats.org/officeDocument/2006/relationships/image" Target="../media/image6.png"/><Relationship Id="rId19" Type="http://schemas.openxmlformats.org/officeDocument/2006/relationships/hyperlink" Target="https://doi.org/10.1016/j.ocemod.2015.12.004" TargetMode="External"/><Relationship Id="rId4" Type="http://schemas.openxmlformats.org/officeDocument/2006/relationships/diagramLayout" Target="../diagrams/layout2.xml"/><Relationship Id="rId9" Type="http://schemas.openxmlformats.org/officeDocument/2006/relationships/image" Target="../media/image5.svg"/><Relationship Id="rId14" Type="http://schemas.openxmlformats.org/officeDocument/2006/relationships/image" Target="../media/image9.tiff"/><Relationship Id="rId22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.tiff"/><Relationship Id="rId18" Type="http://schemas.openxmlformats.org/officeDocument/2006/relationships/hyperlink" Target="https://doi.org/10.1029/2019JC015583" TargetMode="External"/><Relationship Id="rId3" Type="http://schemas.openxmlformats.org/officeDocument/2006/relationships/diagramData" Target="../diagrams/data3.xml"/><Relationship Id="rId21" Type="http://schemas.openxmlformats.org/officeDocument/2006/relationships/hyperlink" Target="http://dx.doi.org/10.1175/JPO-D-15-0065.1" TargetMode="External"/><Relationship Id="rId7" Type="http://schemas.microsoft.com/office/2007/relationships/diagramDrawing" Target="../diagrams/drawing3.xml"/><Relationship Id="rId12" Type="http://schemas.openxmlformats.org/officeDocument/2006/relationships/image" Target="../media/image11.png"/><Relationship Id="rId17" Type="http://schemas.openxmlformats.org/officeDocument/2006/relationships/hyperlink" Target="https://twitter.com/LauraGomNav" TargetMode="External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2.pn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3.xml"/><Relationship Id="rId11" Type="http://schemas.openxmlformats.org/officeDocument/2006/relationships/image" Target="../media/image7.svg"/><Relationship Id="rId5" Type="http://schemas.openxmlformats.org/officeDocument/2006/relationships/diagramQuickStyle" Target="../diagrams/quickStyle3.xml"/><Relationship Id="rId15" Type="http://schemas.openxmlformats.org/officeDocument/2006/relationships/hyperlink" Target="https://twitter.com/UFollowtheOcean" TargetMode="External"/><Relationship Id="rId10" Type="http://schemas.openxmlformats.org/officeDocument/2006/relationships/image" Target="../media/image6.png"/><Relationship Id="rId19" Type="http://schemas.openxmlformats.org/officeDocument/2006/relationships/image" Target="../media/image16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5.svg"/><Relationship Id="rId14" Type="http://schemas.openxmlformats.org/officeDocument/2006/relationships/image" Target="../media/image9.tif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.tiff"/><Relationship Id="rId18" Type="http://schemas.openxmlformats.org/officeDocument/2006/relationships/hyperlink" Target="https://resources.marine.copernicus.eu/?option=com_csw&amp;task=results" TargetMode="Externa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openxmlformats.org/officeDocument/2006/relationships/image" Target="../media/image11.png"/><Relationship Id="rId17" Type="http://schemas.openxmlformats.org/officeDocument/2006/relationships/hyperlink" Target="https://twitter.com/LauraGomNav" TargetMode="External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4.xml"/><Relationship Id="rId11" Type="http://schemas.openxmlformats.org/officeDocument/2006/relationships/image" Target="../media/image7.svg"/><Relationship Id="rId5" Type="http://schemas.openxmlformats.org/officeDocument/2006/relationships/diagramQuickStyle" Target="../diagrams/quickStyle4.xml"/><Relationship Id="rId15" Type="http://schemas.openxmlformats.org/officeDocument/2006/relationships/hyperlink" Target="https://twitter.com/UFollowtheOcean" TargetMode="External"/><Relationship Id="rId10" Type="http://schemas.openxmlformats.org/officeDocument/2006/relationships/image" Target="../media/image6.png"/><Relationship Id="rId4" Type="http://schemas.openxmlformats.org/officeDocument/2006/relationships/diagramLayout" Target="../diagrams/layout4.xml"/><Relationship Id="rId9" Type="http://schemas.openxmlformats.org/officeDocument/2006/relationships/image" Target="../media/image5.svg"/><Relationship Id="rId14" Type="http://schemas.openxmlformats.org/officeDocument/2006/relationships/image" Target="../media/image9.tif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.tiff"/><Relationship Id="rId18" Type="http://schemas.openxmlformats.org/officeDocument/2006/relationships/image" Target="../media/image18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openxmlformats.org/officeDocument/2006/relationships/image" Target="../media/image11.png"/><Relationship Id="rId17" Type="http://schemas.openxmlformats.org/officeDocument/2006/relationships/hyperlink" Target="https://twitter.com/LauraGomNav" TargetMode="External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5.xml"/><Relationship Id="rId11" Type="http://schemas.openxmlformats.org/officeDocument/2006/relationships/image" Target="../media/image7.svg"/><Relationship Id="rId5" Type="http://schemas.openxmlformats.org/officeDocument/2006/relationships/diagramQuickStyle" Target="../diagrams/quickStyle5.xml"/><Relationship Id="rId15" Type="http://schemas.openxmlformats.org/officeDocument/2006/relationships/hyperlink" Target="https://twitter.com/UFollowtheOcean" TargetMode="External"/><Relationship Id="rId10" Type="http://schemas.openxmlformats.org/officeDocument/2006/relationships/image" Target="../media/image6.png"/><Relationship Id="rId19" Type="http://schemas.openxmlformats.org/officeDocument/2006/relationships/hyperlink" Target="https://vimeo.com/311452186" TargetMode="External"/><Relationship Id="rId4" Type="http://schemas.openxmlformats.org/officeDocument/2006/relationships/diagramLayout" Target="../diagrams/layout5.xml"/><Relationship Id="rId9" Type="http://schemas.openxmlformats.org/officeDocument/2006/relationships/image" Target="../media/image5.svg"/><Relationship Id="rId14" Type="http://schemas.openxmlformats.org/officeDocument/2006/relationships/image" Target="../media/image9.tif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.tiff"/><Relationship Id="rId18" Type="http://schemas.openxmlformats.org/officeDocument/2006/relationships/image" Target="../media/image19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12" Type="http://schemas.openxmlformats.org/officeDocument/2006/relationships/image" Target="../media/image11.png"/><Relationship Id="rId17" Type="http://schemas.openxmlformats.org/officeDocument/2006/relationships/hyperlink" Target="https://twitter.com/LauraGomNav" TargetMode="External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2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6.xml"/><Relationship Id="rId11" Type="http://schemas.openxmlformats.org/officeDocument/2006/relationships/image" Target="../media/image7.svg"/><Relationship Id="rId5" Type="http://schemas.openxmlformats.org/officeDocument/2006/relationships/diagramQuickStyle" Target="../diagrams/quickStyle6.xml"/><Relationship Id="rId15" Type="http://schemas.openxmlformats.org/officeDocument/2006/relationships/hyperlink" Target="https://twitter.com/UFollowtheOcean" TargetMode="External"/><Relationship Id="rId10" Type="http://schemas.openxmlformats.org/officeDocument/2006/relationships/image" Target="../media/image6.png"/><Relationship Id="rId19" Type="http://schemas.openxmlformats.org/officeDocument/2006/relationships/hyperlink" Target="https://oceanparcels.org/" TargetMode="External"/><Relationship Id="rId4" Type="http://schemas.openxmlformats.org/officeDocument/2006/relationships/diagramLayout" Target="../diagrams/layout6.xml"/><Relationship Id="rId9" Type="http://schemas.openxmlformats.org/officeDocument/2006/relationships/image" Target="../media/image5.svg"/><Relationship Id="rId14" Type="http://schemas.openxmlformats.org/officeDocument/2006/relationships/image" Target="../media/image9.tif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13" Type="http://schemas.openxmlformats.org/officeDocument/2006/relationships/image" Target="../media/image7.svg"/><Relationship Id="rId18" Type="http://schemas.openxmlformats.org/officeDocument/2006/relationships/image" Target="../media/image12.png"/><Relationship Id="rId3" Type="http://schemas.openxmlformats.org/officeDocument/2006/relationships/slideLayout" Target="../slideLayouts/slideLayout12.xml"/><Relationship Id="rId7" Type="http://schemas.openxmlformats.org/officeDocument/2006/relationships/diagramQuickStyle" Target="../diagrams/quickStyle7.xml"/><Relationship Id="rId12" Type="http://schemas.openxmlformats.org/officeDocument/2006/relationships/image" Target="../media/image6.png"/><Relationship Id="rId17" Type="http://schemas.openxmlformats.org/officeDocument/2006/relationships/hyperlink" Target="https://twitter.com/UFollowtheOcean" TargetMode="External"/><Relationship Id="rId2" Type="http://schemas.openxmlformats.org/officeDocument/2006/relationships/video" Target="../media/media1.mp4"/><Relationship Id="rId16" Type="http://schemas.openxmlformats.org/officeDocument/2006/relationships/image" Target="../media/image9.tiff"/><Relationship Id="rId20" Type="http://schemas.openxmlformats.org/officeDocument/2006/relationships/image" Target="../media/image21.png"/><Relationship Id="rId1" Type="http://schemas.microsoft.com/office/2007/relationships/media" Target="../media/media1.mp4"/><Relationship Id="rId6" Type="http://schemas.openxmlformats.org/officeDocument/2006/relationships/diagramLayout" Target="../diagrams/layout7.xml"/><Relationship Id="rId11" Type="http://schemas.openxmlformats.org/officeDocument/2006/relationships/image" Target="../media/image5.svg"/><Relationship Id="rId5" Type="http://schemas.openxmlformats.org/officeDocument/2006/relationships/diagramData" Target="../diagrams/data7.xml"/><Relationship Id="rId15" Type="http://schemas.openxmlformats.org/officeDocument/2006/relationships/image" Target="../media/image3.tiff"/><Relationship Id="rId10" Type="http://schemas.openxmlformats.org/officeDocument/2006/relationships/image" Target="../media/image4.png"/><Relationship Id="rId19" Type="http://schemas.openxmlformats.org/officeDocument/2006/relationships/hyperlink" Target="https://twitter.com/LauraGomNav" TargetMode="External"/><Relationship Id="rId4" Type="http://schemas.openxmlformats.org/officeDocument/2006/relationships/notesSlide" Target="../notesSlides/notesSlide7.xml"/><Relationship Id="rId9" Type="http://schemas.microsoft.com/office/2007/relationships/diagramDrawing" Target="../diagrams/drawing7.xml"/><Relationship Id="rId1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8.xml"/><Relationship Id="rId13" Type="http://schemas.openxmlformats.org/officeDocument/2006/relationships/image" Target="../media/image7.svg"/><Relationship Id="rId18" Type="http://schemas.openxmlformats.org/officeDocument/2006/relationships/image" Target="../media/image12.png"/><Relationship Id="rId3" Type="http://schemas.openxmlformats.org/officeDocument/2006/relationships/slideLayout" Target="../slideLayouts/slideLayout12.xml"/><Relationship Id="rId7" Type="http://schemas.openxmlformats.org/officeDocument/2006/relationships/diagramQuickStyle" Target="../diagrams/quickStyle8.xml"/><Relationship Id="rId12" Type="http://schemas.openxmlformats.org/officeDocument/2006/relationships/image" Target="../media/image6.png"/><Relationship Id="rId17" Type="http://schemas.openxmlformats.org/officeDocument/2006/relationships/hyperlink" Target="https://twitter.com/UFollowtheOcean" TargetMode="External"/><Relationship Id="rId2" Type="http://schemas.openxmlformats.org/officeDocument/2006/relationships/video" Target="../media/media2.mp4"/><Relationship Id="rId16" Type="http://schemas.openxmlformats.org/officeDocument/2006/relationships/image" Target="../media/image9.tiff"/><Relationship Id="rId20" Type="http://schemas.openxmlformats.org/officeDocument/2006/relationships/image" Target="../media/image22.png"/><Relationship Id="rId1" Type="http://schemas.microsoft.com/office/2007/relationships/media" Target="../media/media2.mp4"/><Relationship Id="rId6" Type="http://schemas.openxmlformats.org/officeDocument/2006/relationships/diagramLayout" Target="../diagrams/layout8.xml"/><Relationship Id="rId11" Type="http://schemas.openxmlformats.org/officeDocument/2006/relationships/image" Target="../media/image5.svg"/><Relationship Id="rId5" Type="http://schemas.openxmlformats.org/officeDocument/2006/relationships/diagramData" Target="../diagrams/data8.xml"/><Relationship Id="rId15" Type="http://schemas.openxmlformats.org/officeDocument/2006/relationships/image" Target="../media/image3.tiff"/><Relationship Id="rId10" Type="http://schemas.openxmlformats.org/officeDocument/2006/relationships/image" Target="../media/image4.png"/><Relationship Id="rId19" Type="http://schemas.openxmlformats.org/officeDocument/2006/relationships/hyperlink" Target="https://twitter.com/LauraGomNav" TargetMode="External"/><Relationship Id="rId4" Type="http://schemas.openxmlformats.org/officeDocument/2006/relationships/notesSlide" Target="../notesSlides/notesSlide8.xml"/><Relationship Id="rId9" Type="http://schemas.microsoft.com/office/2007/relationships/diagramDrawing" Target="../diagrams/drawing8.xml"/><Relationship Id="rId1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.tiff"/><Relationship Id="rId18" Type="http://schemas.openxmlformats.org/officeDocument/2006/relationships/image" Target="../media/image23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12" Type="http://schemas.openxmlformats.org/officeDocument/2006/relationships/image" Target="../media/image11.png"/><Relationship Id="rId17" Type="http://schemas.openxmlformats.org/officeDocument/2006/relationships/hyperlink" Target="https://twitter.com/LauraGomNav" TargetMode="External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9.xml"/><Relationship Id="rId11" Type="http://schemas.openxmlformats.org/officeDocument/2006/relationships/image" Target="../media/image7.svg"/><Relationship Id="rId5" Type="http://schemas.openxmlformats.org/officeDocument/2006/relationships/diagramQuickStyle" Target="../diagrams/quickStyle9.xml"/><Relationship Id="rId15" Type="http://schemas.openxmlformats.org/officeDocument/2006/relationships/hyperlink" Target="https://twitter.com/UFollowtheOcean" TargetMode="External"/><Relationship Id="rId10" Type="http://schemas.openxmlformats.org/officeDocument/2006/relationships/image" Target="../media/image6.png"/><Relationship Id="rId4" Type="http://schemas.openxmlformats.org/officeDocument/2006/relationships/diagramLayout" Target="../diagrams/layout9.xml"/><Relationship Id="rId9" Type="http://schemas.openxmlformats.org/officeDocument/2006/relationships/image" Target="../media/image5.svg"/><Relationship Id="rId14" Type="http://schemas.openxmlformats.org/officeDocument/2006/relationships/image" Target="../media/image9.tif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.tiff"/><Relationship Id="rId18" Type="http://schemas.openxmlformats.org/officeDocument/2006/relationships/image" Target="../media/image24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12" Type="http://schemas.openxmlformats.org/officeDocument/2006/relationships/image" Target="../media/image11.png"/><Relationship Id="rId17" Type="http://schemas.openxmlformats.org/officeDocument/2006/relationships/hyperlink" Target="https://twitter.com/LauraGomNav" TargetMode="External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0.xml"/><Relationship Id="rId11" Type="http://schemas.openxmlformats.org/officeDocument/2006/relationships/image" Target="../media/image7.svg"/><Relationship Id="rId5" Type="http://schemas.openxmlformats.org/officeDocument/2006/relationships/diagramQuickStyle" Target="../diagrams/quickStyle10.xml"/><Relationship Id="rId15" Type="http://schemas.openxmlformats.org/officeDocument/2006/relationships/hyperlink" Target="https://twitter.com/UFollowtheOcean" TargetMode="External"/><Relationship Id="rId10" Type="http://schemas.openxmlformats.org/officeDocument/2006/relationships/image" Target="../media/image6.png"/><Relationship Id="rId4" Type="http://schemas.openxmlformats.org/officeDocument/2006/relationships/diagramLayout" Target="../diagrams/layout10.xml"/><Relationship Id="rId9" Type="http://schemas.openxmlformats.org/officeDocument/2006/relationships/image" Target="../media/image5.svg"/><Relationship Id="rId14" Type="http://schemas.openxmlformats.org/officeDocument/2006/relationships/image" Target="../media/image9.tif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.tiff"/><Relationship Id="rId18" Type="http://schemas.openxmlformats.org/officeDocument/2006/relationships/image" Target="../media/image25.png"/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12" Type="http://schemas.openxmlformats.org/officeDocument/2006/relationships/image" Target="../media/image11.png"/><Relationship Id="rId17" Type="http://schemas.openxmlformats.org/officeDocument/2006/relationships/hyperlink" Target="https://twitter.com/LauraGomNav" TargetMode="External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1.xml"/><Relationship Id="rId11" Type="http://schemas.openxmlformats.org/officeDocument/2006/relationships/image" Target="../media/image7.svg"/><Relationship Id="rId5" Type="http://schemas.openxmlformats.org/officeDocument/2006/relationships/diagramQuickStyle" Target="../diagrams/quickStyle11.xml"/><Relationship Id="rId15" Type="http://schemas.openxmlformats.org/officeDocument/2006/relationships/hyperlink" Target="https://twitter.com/UFollowtheOcean" TargetMode="External"/><Relationship Id="rId10" Type="http://schemas.openxmlformats.org/officeDocument/2006/relationships/image" Target="../media/image6.png"/><Relationship Id="rId4" Type="http://schemas.openxmlformats.org/officeDocument/2006/relationships/diagramLayout" Target="../diagrams/layout11.xml"/><Relationship Id="rId9" Type="http://schemas.openxmlformats.org/officeDocument/2006/relationships/image" Target="../media/image5.svg"/><Relationship Id="rId14" Type="http://schemas.openxmlformats.org/officeDocument/2006/relationships/image" Target="../media/image9.tif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.tiff"/><Relationship Id="rId18" Type="http://schemas.openxmlformats.org/officeDocument/2006/relationships/image" Target="../media/image26.png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12" Type="http://schemas.openxmlformats.org/officeDocument/2006/relationships/image" Target="../media/image11.png"/><Relationship Id="rId17" Type="http://schemas.openxmlformats.org/officeDocument/2006/relationships/hyperlink" Target="https://twitter.com/LauraGomNav" TargetMode="External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2.xml"/><Relationship Id="rId11" Type="http://schemas.openxmlformats.org/officeDocument/2006/relationships/image" Target="../media/image7.svg"/><Relationship Id="rId5" Type="http://schemas.openxmlformats.org/officeDocument/2006/relationships/diagramQuickStyle" Target="../diagrams/quickStyle12.xml"/><Relationship Id="rId15" Type="http://schemas.openxmlformats.org/officeDocument/2006/relationships/hyperlink" Target="https://twitter.com/UFollowtheOcean" TargetMode="External"/><Relationship Id="rId10" Type="http://schemas.openxmlformats.org/officeDocument/2006/relationships/image" Target="../media/image6.png"/><Relationship Id="rId4" Type="http://schemas.openxmlformats.org/officeDocument/2006/relationships/diagramLayout" Target="../diagrams/layout12.xml"/><Relationship Id="rId9" Type="http://schemas.openxmlformats.org/officeDocument/2006/relationships/image" Target="../media/image5.svg"/><Relationship Id="rId14" Type="http://schemas.openxmlformats.org/officeDocument/2006/relationships/image" Target="../media/image9.tif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.tiff"/><Relationship Id="rId18" Type="http://schemas.openxmlformats.org/officeDocument/2006/relationships/image" Target="../media/image27.png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12" Type="http://schemas.openxmlformats.org/officeDocument/2006/relationships/image" Target="../media/image11.png"/><Relationship Id="rId17" Type="http://schemas.openxmlformats.org/officeDocument/2006/relationships/hyperlink" Target="https://twitter.com/LauraGomNav" TargetMode="External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3.xml"/><Relationship Id="rId11" Type="http://schemas.openxmlformats.org/officeDocument/2006/relationships/image" Target="../media/image7.svg"/><Relationship Id="rId5" Type="http://schemas.openxmlformats.org/officeDocument/2006/relationships/diagramQuickStyle" Target="../diagrams/quickStyle13.xml"/><Relationship Id="rId15" Type="http://schemas.openxmlformats.org/officeDocument/2006/relationships/hyperlink" Target="https://twitter.com/UFollowtheOcean" TargetMode="External"/><Relationship Id="rId10" Type="http://schemas.openxmlformats.org/officeDocument/2006/relationships/image" Target="../media/image6.png"/><Relationship Id="rId4" Type="http://schemas.openxmlformats.org/officeDocument/2006/relationships/diagramLayout" Target="../diagrams/layout13.xml"/><Relationship Id="rId9" Type="http://schemas.openxmlformats.org/officeDocument/2006/relationships/image" Target="../media/image5.svg"/><Relationship Id="rId14" Type="http://schemas.openxmlformats.org/officeDocument/2006/relationships/image" Target="../media/image9.tif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.tiff"/><Relationship Id="rId18" Type="http://schemas.openxmlformats.org/officeDocument/2006/relationships/image" Target="../media/image28.png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12" Type="http://schemas.openxmlformats.org/officeDocument/2006/relationships/image" Target="../media/image11.png"/><Relationship Id="rId17" Type="http://schemas.openxmlformats.org/officeDocument/2006/relationships/hyperlink" Target="https://twitter.com/LauraGomNav" TargetMode="External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4.xml"/><Relationship Id="rId11" Type="http://schemas.openxmlformats.org/officeDocument/2006/relationships/image" Target="../media/image7.svg"/><Relationship Id="rId5" Type="http://schemas.openxmlformats.org/officeDocument/2006/relationships/diagramQuickStyle" Target="../diagrams/quickStyle14.xml"/><Relationship Id="rId15" Type="http://schemas.openxmlformats.org/officeDocument/2006/relationships/hyperlink" Target="https://twitter.com/UFollowtheOcean" TargetMode="External"/><Relationship Id="rId10" Type="http://schemas.openxmlformats.org/officeDocument/2006/relationships/image" Target="../media/image6.png"/><Relationship Id="rId4" Type="http://schemas.openxmlformats.org/officeDocument/2006/relationships/diagramLayout" Target="../diagrams/layout14.xml"/><Relationship Id="rId9" Type="http://schemas.openxmlformats.org/officeDocument/2006/relationships/image" Target="../media/image5.svg"/><Relationship Id="rId14" Type="http://schemas.openxmlformats.org/officeDocument/2006/relationships/image" Target="../media/image9.tif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.tiff"/><Relationship Id="rId18" Type="http://schemas.openxmlformats.org/officeDocument/2006/relationships/image" Target="../media/image29.png"/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12" Type="http://schemas.openxmlformats.org/officeDocument/2006/relationships/image" Target="../media/image11.png"/><Relationship Id="rId17" Type="http://schemas.openxmlformats.org/officeDocument/2006/relationships/hyperlink" Target="https://twitter.com/LauraGomNav" TargetMode="External"/><Relationship Id="rId2" Type="http://schemas.openxmlformats.org/officeDocument/2006/relationships/notesSlide" Target="../notesSlides/notesSlide15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5.xml"/><Relationship Id="rId11" Type="http://schemas.openxmlformats.org/officeDocument/2006/relationships/image" Target="../media/image7.svg"/><Relationship Id="rId5" Type="http://schemas.openxmlformats.org/officeDocument/2006/relationships/diagramQuickStyle" Target="../diagrams/quickStyle15.xml"/><Relationship Id="rId15" Type="http://schemas.openxmlformats.org/officeDocument/2006/relationships/hyperlink" Target="https://twitter.com/UFollowtheOcean" TargetMode="External"/><Relationship Id="rId10" Type="http://schemas.openxmlformats.org/officeDocument/2006/relationships/image" Target="../media/image6.png"/><Relationship Id="rId4" Type="http://schemas.openxmlformats.org/officeDocument/2006/relationships/diagramLayout" Target="../diagrams/layout15.xml"/><Relationship Id="rId9" Type="http://schemas.openxmlformats.org/officeDocument/2006/relationships/image" Target="../media/image5.svg"/><Relationship Id="rId14" Type="http://schemas.openxmlformats.org/officeDocument/2006/relationships/image" Target="../media/image9.tif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.tiff"/><Relationship Id="rId18" Type="http://schemas.openxmlformats.org/officeDocument/2006/relationships/image" Target="../media/image30.png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12" Type="http://schemas.openxmlformats.org/officeDocument/2006/relationships/image" Target="../media/image11.png"/><Relationship Id="rId17" Type="http://schemas.openxmlformats.org/officeDocument/2006/relationships/hyperlink" Target="https://twitter.com/LauraGomNav" TargetMode="External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6.xml"/><Relationship Id="rId11" Type="http://schemas.openxmlformats.org/officeDocument/2006/relationships/image" Target="../media/image7.svg"/><Relationship Id="rId5" Type="http://schemas.openxmlformats.org/officeDocument/2006/relationships/diagramQuickStyle" Target="../diagrams/quickStyle16.xml"/><Relationship Id="rId15" Type="http://schemas.openxmlformats.org/officeDocument/2006/relationships/hyperlink" Target="https://twitter.com/UFollowtheOcean" TargetMode="External"/><Relationship Id="rId10" Type="http://schemas.openxmlformats.org/officeDocument/2006/relationships/image" Target="../media/image6.png"/><Relationship Id="rId4" Type="http://schemas.openxmlformats.org/officeDocument/2006/relationships/diagramLayout" Target="../diagrams/layout16.xml"/><Relationship Id="rId9" Type="http://schemas.openxmlformats.org/officeDocument/2006/relationships/image" Target="../media/image5.svg"/><Relationship Id="rId14" Type="http://schemas.openxmlformats.org/officeDocument/2006/relationships/image" Target="../media/image9.tif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.tiff"/><Relationship Id="rId18" Type="http://schemas.openxmlformats.org/officeDocument/2006/relationships/image" Target="../media/image31.png"/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12" Type="http://schemas.openxmlformats.org/officeDocument/2006/relationships/image" Target="../media/image11.png"/><Relationship Id="rId17" Type="http://schemas.openxmlformats.org/officeDocument/2006/relationships/hyperlink" Target="https://twitter.com/LauraGomNav" TargetMode="External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7.xml"/><Relationship Id="rId11" Type="http://schemas.openxmlformats.org/officeDocument/2006/relationships/image" Target="../media/image7.svg"/><Relationship Id="rId5" Type="http://schemas.openxmlformats.org/officeDocument/2006/relationships/diagramQuickStyle" Target="../diagrams/quickStyle17.xml"/><Relationship Id="rId15" Type="http://schemas.openxmlformats.org/officeDocument/2006/relationships/hyperlink" Target="https://twitter.com/UFollowtheOcean" TargetMode="External"/><Relationship Id="rId10" Type="http://schemas.openxmlformats.org/officeDocument/2006/relationships/image" Target="../media/image6.png"/><Relationship Id="rId4" Type="http://schemas.openxmlformats.org/officeDocument/2006/relationships/diagramLayout" Target="../diagrams/layout17.xml"/><Relationship Id="rId9" Type="http://schemas.openxmlformats.org/officeDocument/2006/relationships/image" Target="../media/image5.svg"/><Relationship Id="rId14" Type="http://schemas.openxmlformats.org/officeDocument/2006/relationships/image" Target="../media/image9.tif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3.tiff"/><Relationship Id="rId18" Type="http://schemas.openxmlformats.org/officeDocument/2006/relationships/image" Target="../media/image32.png"/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12" Type="http://schemas.openxmlformats.org/officeDocument/2006/relationships/image" Target="../media/image11.png"/><Relationship Id="rId17" Type="http://schemas.openxmlformats.org/officeDocument/2006/relationships/hyperlink" Target="https://twitter.com/LauraGomNav" TargetMode="External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8.xml"/><Relationship Id="rId11" Type="http://schemas.openxmlformats.org/officeDocument/2006/relationships/image" Target="../media/image7.svg"/><Relationship Id="rId5" Type="http://schemas.openxmlformats.org/officeDocument/2006/relationships/diagramQuickStyle" Target="../diagrams/quickStyle18.xml"/><Relationship Id="rId15" Type="http://schemas.openxmlformats.org/officeDocument/2006/relationships/hyperlink" Target="https://twitter.com/UFollowtheOcean" TargetMode="External"/><Relationship Id="rId10" Type="http://schemas.openxmlformats.org/officeDocument/2006/relationships/image" Target="../media/image6.png"/><Relationship Id="rId4" Type="http://schemas.openxmlformats.org/officeDocument/2006/relationships/diagramLayout" Target="../diagrams/layout18.xml"/><Relationship Id="rId9" Type="http://schemas.openxmlformats.org/officeDocument/2006/relationships/image" Target="../media/image5.svg"/><Relationship Id="rId14" Type="http://schemas.openxmlformats.org/officeDocument/2006/relationships/image" Target="../media/image9.tif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9.xml"/><Relationship Id="rId13" Type="http://schemas.openxmlformats.org/officeDocument/2006/relationships/image" Target="../media/image7.svg"/><Relationship Id="rId3" Type="http://schemas.openxmlformats.org/officeDocument/2006/relationships/image" Target="../media/image9.tiff"/><Relationship Id="rId7" Type="http://schemas.openxmlformats.org/officeDocument/2006/relationships/diagramQuickStyle" Target="../diagrams/quickStyle19.xml"/><Relationship Id="rId12" Type="http://schemas.openxmlformats.org/officeDocument/2006/relationships/image" Target="../media/image6.png"/><Relationship Id="rId17" Type="http://schemas.openxmlformats.org/officeDocument/2006/relationships/image" Target="../media/image3.tiff"/><Relationship Id="rId2" Type="http://schemas.openxmlformats.org/officeDocument/2006/relationships/notesSlide" Target="../notesSlides/notesSlide19.xml"/><Relationship Id="rId16" Type="http://schemas.openxmlformats.org/officeDocument/2006/relationships/hyperlink" Target="https://twitter.com/LauraGomNav" TargetMode="External"/><Relationship Id="rId1" Type="http://schemas.openxmlformats.org/officeDocument/2006/relationships/slideLayout" Target="../slideLayouts/slideLayout12.xml"/><Relationship Id="rId6" Type="http://schemas.openxmlformats.org/officeDocument/2006/relationships/diagramLayout" Target="../diagrams/layout19.xml"/><Relationship Id="rId11" Type="http://schemas.openxmlformats.org/officeDocument/2006/relationships/image" Target="../media/image5.svg"/><Relationship Id="rId5" Type="http://schemas.openxmlformats.org/officeDocument/2006/relationships/diagramData" Target="../diagrams/data19.xml"/><Relationship Id="rId15" Type="http://schemas.openxmlformats.org/officeDocument/2006/relationships/image" Target="../media/image12.png"/><Relationship Id="rId10" Type="http://schemas.openxmlformats.org/officeDocument/2006/relationships/image" Target="../media/image4.png"/><Relationship Id="rId4" Type="http://schemas.openxmlformats.org/officeDocument/2006/relationships/hyperlink" Target="https://twitter.com/UFollowtheOcean" TargetMode="External"/><Relationship Id="rId9" Type="http://schemas.microsoft.com/office/2007/relationships/diagramDrawing" Target="../diagrams/drawing19.xm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56BC279-1423-410A-AAEB-A913E38160CB}"/>
              </a:ext>
            </a:extLst>
          </p:cNvPr>
          <p:cNvCxnSpPr>
            <a:cxnSpLocks/>
          </p:cNvCxnSpPr>
          <p:nvPr/>
        </p:nvCxnSpPr>
        <p:spPr>
          <a:xfrm>
            <a:off x="1313783" y="2187829"/>
            <a:ext cx="604177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pic>
        <p:nvPicPr>
          <p:cNvPr id="10" name="Afbeelding 6">
            <a:extLst>
              <a:ext uri="{FF2B5EF4-FFF2-40B4-BE49-F238E27FC236}">
                <a16:creationId xmlns:a16="http://schemas.microsoft.com/office/drawing/2014/main" id="{6444464E-DE26-5C46-AC11-199DD239963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3118" y="4590160"/>
            <a:ext cx="1826610" cy="258845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59263047"/>
              </p:ext>
            </p:extLst>
          </p:nvPr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BB25F5D-D197-7044-8F0F-EBA23257646A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951DCBEE-E20A-BF4A-A57C-A7C155FFD60B}"/>
              </a:ext>
            </a:extLst>
          </p:cNvPr>
          <p:cNvSpPr txBox="1">
            <a:spLocks/>
          </p:cNvSpPr>
          <p:nvPr/>
        </p:nvSpPr>
        <p:spPr>
          <a:xfrm>
            <a:off x="4785360" y="827924"/>
            <a:ext cx="3823018" cy="1515913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300" b="1" dirty="0"/>
              <a:t>OceanParcels</a:t>
            </a:r>
            <a:r>
              <a:rPr lang="en-NL" sz="1300" dirty="0"/>
              <a:t> framework used to simulate surface particle trajectories from velocity data at:</a:t>
            </a:r>
          </a:p>
          <a:p>
            <a:pPr marL="325115" lvl="1" indent="0">
              <a:buNone/>
            </a:pPr>
            <a:r>
              <a:rPr lang="en-GB" sz="1300" dirty="0"/>
              <a:t>- 1/12° </a:t>
            </a:r>
          </a:p>
          <a:p>
            <a:pPr marL="325115" lvl="1" indent="0">
              <a:buNone/>
            </a:pPr>
            <a:r>
              <a:rPr lang="en-GB" sz="1300" dirty="0"/>
              <a:t>- 1/60°</a:t>
            </a:r>
          </a:p>
          <a:p>
            <a:pPr lvl="1"/>
            <a:endParaRPr lang="en-GB" sz="831" dirty="0"/>
          </a:p>
          <a:p>
            <a:pPr marL="0" indent="0">
              <a:buNone/>
            </a:pPr>
            <a:r>
              <a:rPr lang="en-GB" sz="1300" dirty="0"/>
              <a:t> for different months over one year!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2C9792C5-F4F8-724E-AC44-6C86F7AC7D90}"/>
              </a:ext>
            </a:extLst>
          </p:cNvPr>
          <p:cNvCxnSpPr>
            <a:cxnSpLocks/>
          </p:cNvCxnSpPr>
          <p:nvPr/>
        </p:nvCxnSpPr>
        <p:spPr>
          <a:xfrm flipV="1">
            <a:off x="5737585" y="1463018"/>
            <a:ext cx="295408" cy="94488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E79752B4-33E5-A945-8B29-C161F29DFCDE}"/>
              </a:ext>
            </a:extLst>
          </p:cNvPr>
          <p:cNvSpPr txBox="1"/>
          <p:nvPr/>
        </p:nvSpPr>
        <p:spPr>
          <a:xfrm>
            <a:off x="6043153" y="1316824"/>
            <a:ext cx="163200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L" sz="1300" b="1" dirty="0">
                <a:solidFill>
                  <a:srgbClr val="2579B4"/>
                </a:solidFill>
              </a:rPr>
              <a:t>No tidal forcing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22DF9A0-5B20-6548-9997-406F14D32051}"/>
              </a:ext>
            </a:extLst>
          </p:cNvPr>
          <p:cNvSpPr txBox="1"/>
          <p:nvPr/>
        </p:nvSpPr>
        <p:spPr>
          <a:xfrm>
            <a:off x="6043153" y="1613321"/>
            <a:ext cx="163200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NL" sz="1300" b="1" dirty="0">
                <a:solidFill>
                  <a:srgbClr val="D72627"/>
                </a:solidFill>
              </a:rPr>
              <a:t>Tidal forcing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ABB5A913-811A-A04F-9CA7-B849CBEFB9F9}"/>
              </a:ext>
            </a:extLst>
          </p:cNvPr>
          <p:cNvCxnSpPr>
            <a:cxnSpLocks/>
            <a:endCxn id="31" idx="1"/>
          </p:cNvCxnSpPr>
          <p:nvPr/>
        </p:nvCxnSpPr>
        <p:spPr>
          <a:xfrm>
            <a:off x="5718973" y="1629073"/>
            <a:ext cx="295200" cy="130442"/>
          </a:xfrm>
          <a:prstGeom prst="straightConnector1">
            <a:avLst/>
          </a:prstGeom>
          <a:ln w="19050">
            <a:solidFill>
              <a:srgbClr val="D7262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>
            <a:extLst>
              <a:ext uri="{FF2B5EF4-FFF2-40B4-BE49-F238E27FC236}">
                <a16:creationId xmlns:a16="http://schemas.microsoft.com/office/drawing/2014/main" id="{5F7390F5-9E16-594C-AFED-6D22CB323E6C}"/>
              </a:ext>
            </a:extLst>
          </p:cNvPr>
          <p:cNvSpPr/>
          <p:nvPr/>
        </p:nvSpPr>
        <p:spPr>
          <a:xfrm>
            <a:off x="1533821" y="4266380"/>
            <a:ext cx="32566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800" dirty="0"/>
              <a:t>Final position of surface particles after 1 month (28 days). Velocities from eNATL60 simulation at 1/60° without (top) and with (bottom) tidal forcing.</a:t>
            </a: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A8B0AA79-6F9E-2F40-997D-96B9DB7FC0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7810" y="733709"/>
            <a:ext cx="2929990" cy="3543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 Placeholder 3">
            <a:extLst>
              <a:ext uri="{FF2B5EF4-FFF2-40B4-BE49-F238E27FC236}">
                <a16:creationId xmlns:a16="http://schemas.microsoft.com/office/drawing/2014/main" id="{7D90FDB2-D3F1-8444-A702-8BF35CD11DAA}"/>
              </a:ext>
            </a:extLst>
          </p:cNvPr>
          <p:cNvSpPr txBox="1">
            <a:spLocks/>
          </p:cNvSpPr>
          <p:nvPr/>
        </p:nvSpPr>
        <p:spPr>
          <a:xfrm>
            <a:off x="4785360" y="2309749"/>
            <a:ext cx="3823018" cy="472188"/>
          </a:xfrm>
          <a:prstGeom prst="rect">
            <a:avLst/>
          </a:prstGeom>
          <a:solidFill>
            <a:schemeClr val="tx1"/>
          </a:solidFill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400" b="1" dirty="0">
                <a:solidFill>
                  <a:srgbClr val="F4C402"/>
                </a:solidFill>
              </a:rPr>
              <a:t>How do these differences affect the accumulation and dispersion of surface particles?</a:t>
            </a:r>
          </a:p>
        </p:txBody>
      </p:sp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69C89CC5-21E4-EA4D-92B6-4B1CD0730557}"/>
              </a:ext>
            </a:extLst>
          </p:cNvPr>
          <p:cNvSpPr txBox="1">
            <a:spLocks/>
          </p:cNvSpPr>
          <p:nvPr/>
        </p:nvSpPr>
        <p:spPr>
          <a:xfrm>
            <a:off x="4782884" y="2838473"/>
            <a:ext cx="3823018" cy="1583911"/>
          </a:xfrm>
          <a:prstGeom prst="rect">
            <a:avLst/>
          </a:prstGeom>
          <a:ln>
            <a:solidFill>
              <a:srgbClr val="211F20"/>
            </a:solidFill>
          </a:ln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/>
            <a:r>
              <a:rPr lang="en-NL" sz="1300" dirty="0"/>
              <a:t>Higher accumulation in Winter when no tidal-forcing and viceversa in Summer</a:t>
            </a:r>
          </a:p>
          <a:p>
            <a:pPr marL="325115" lvl="1" indent="0">
              <a:buNone/>
            </a:pPr>
            <a:endParaRPr lang="en-NL" sz="1300" dirty="0"/>
          </a:p>
          <a:p>
            <a:pPr marL="171450" indent="-171450"/>
            <a:r>
              <a:rPr lang="en-NL" sz="1300" dirty="0"/>
              <a:t>Larger skewness and with higher variability when tidal-forcing considered </a:t>
            </a:r>
          </a:p>
          <a:p>
            <a:pPr marL="325115" lvl="1" indent="0">
              <a:buNone/>
            </a:pPr>
            <a:r>
              <a:rPr lang="en-NL" sz="1300" dirty="0">
                <a:sym typeface="Wingdings" pitchFamily="2" charset="2"/>
              </a:rPr>
              <a:t> greater dispersion uncertainty in a </a:t>
            </a:r>
            <a:r>
              <a:rPr lang="en-GB" sz="1300" dirty="0"/>
              <a:t>more realistic </a:t>
            </a:r>
            <a:r>
              <a:rPr lang="en-NL" sz="1300" dirty="0">
                <a:sym typeface="Wingdings" pitchFamily="2" charset="2"/>
              </a:rPr>
              <a:t>scenario</a:t>
            </a:r>
            <a:endParaRPr lang="en-NL" sz="1300" dirty="0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15DE3DBA-C7CE-6E40-B158-1B0BE219705F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35" name="Image" descr="Image">
              <a:extLst>
                <a:ext uri="{FF2B5EF4-FFF2-40B4-BE49-F238E27FC236}">
                  <a16:creationId xmlns:a16="http://schemas.microsoft.com/office/drawing/2014/main" id="{E52416F7-897B-6042-A5F7-C3720B6C907D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6" name="@UFollowtheOcean">
              <a:hlinkClick r:id="rId16"/>
              <a:extLst>
                <a:ext uri="{FF2B5EF4-FFF2-40B4-BE49-F238E27FC236}">
                  <a16:creationId xmlns:a16="http://schemas.microsoft.com/office/drawing/2014/main" id="{D2263F14-D56B-0E41-B723-F7499691DA3F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181CBFB3-213A-A941-8E86-23ED50E5C96F}"/>
              </a:ext>
            </a:extLst>
          </p:cNvPr>
          <p:cNvGrpSpPr/>
          <p:nvPr/>
        </p:nvGrpSpPr>
        <p:grpSpPr>
          <a:xfrm>
            <a:off x="3308369" y="4615138"/>
            <a:ext cx="647215" cy="201410"/>
            <a:chOff x="3308369" y="4615138"/>
            <a:chExt cx="647215" cy="201410"/>
          </a:xfrm>
        </p:grpSpPr>
        <p:pic>
          <p:nvPicPr>
            <p:cNvPr id="37" name="Image" descr="Image">
              <a:extLst>
                <a:ext uri="{FF2B5EF4-FFF2-40B4-BE49-F238E27FC236}">
                  <a16:creationId xmlns:a16="http://schemas.microsoft.com/office/drawing/2014/main" id="{33451302-D98D-E848-89A0-3348F2B9B2F0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08369" y="4615138"/>
              <a:ext cx="216558" cy="20141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38" name="@UFollowtheOcean">
              <a:hlinkClick r:id="rId17"/>
              <a:extLst>
                <a:ext uri="{FF2B5EF4-FFF2-40B4-BE49-F238E27FC236}">
                  <a16:creationId xmlns:a16="http://schemas.microsoft.com/office/drawing/2014/main" id="{84F685C3-608C-5243-A149-2AE30D7B04F2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/>
                <a:t>LauraGomNav</a:t>
              </a:r>
              <a:endParaRPr sz="600" dirty="0"/>
            </a:p>
          </p:txBody>
        </p:sp>
      </p:grpSp>
      <p:pic>
        <p:nvPicPr>
          <p:cNvPr id="15362" name="Picture 2" descr="EGU on Twitter: &quot;Are you uploading your #vEGU21 #vPICO display materials  and want to clearly indicate whether or not you are happy with these  materials being shared? Add one of our sharing">
            <a:extLst>
              <a:ext uri="{FF2B5EF4-FFF2-40B4-BE49-F238E27FC236}">
                <a16:creationId xmlns:a16="http://schemas.microsoft.com/office/drawing/2014/main" id="{4DE6AC9F-70F9-F94D-A957-6F0D49170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91032" y="380452"/>
            <a:ext cx="304780" cy="426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56837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23135328"/>
              </p:ext>
            </p:extLst>
          </p:nvPr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pic>
        <p:nvPicPr>
          <p:cNvPr id="35" name="Afbeelding 9" descr="Afbeelding met mes&#10;&#10;Automatisch gegenereerde beschrijving">
            <a:extLst>
              <a:ext uri="{FF2B5EF4-FFF2-40B4-BE49-F238E27FC236}">
                <a16:creationId xmlns:a16="http://schemas.microsoft.com/office/drawing/2014/main" id="{4DC0C6CB-6CB8-334B-95D3-81E2A3D8B2C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8" y="4637096"/>
            <a:ext cx="1778335" cy="19767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62CE4A4-63FC-D24C-AB00-A796D3A97103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F0940E3D-E458-2A49-A9CF-86CC190251CE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41" name="Image" descr="Image">
              <a:extLst>
                <a:ext uri="{FF2B5EF4-FFF2-40B4-BE49-F238E27FC236}">
                  <a16:creationId xmlns:a16="http://schemas.microsoft.com/office/drawing/2014/main" id="{BE17384F-F057-1E4D-86D3-46ECE9BDE23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2" name="@UFollowtheOcean">
              <a:hlinkClick r:id="rId15"/>
              <a:extLst>
                <a:ext uri="{FF2B5EF4-FFF2-40B4-BE49-F238E27FC236}">
                  <a16:creationId xmlns:a16="http://schemas.microsoft.com/office/drawing/2014/main" id="{A6EFD0CD-79D1-D549-8FF5-19CBAB7C3446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pic>
        <p:nvPicPr>
          <p:cNvPr id="43" name="Image" descr="Image">
            <a:extLst>
              <a:ext uri="{FF2B5EF4-FFF2-40B4-BE49-F238E27FC236}">
                <a16:creationId xmlns:a16="http://schemas.microsoft.com/office/drawing/2014/main" id="{DA812B2C-9060-E64C-A03F-FFFAAA9252A7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4615138"/>
            <a:ext cx="216558" cy="20141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4" name="Picture 4" descr="Dark gray twitter icon - Free dark gray social icons">
            <a:extLst>
              <a:ext uri="{FF2B5EF4-FFF2-40B4-BE49-F238E27FC236}">
                <a16:creationId xmlns:a16="http://schemas.microsoft.com/office/drawing/2014/main" id="{58077E32-F695-0945-A770-6B049C61F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63" y="4665467"/>
            <a:ext cx="122400" cy="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5" name="Group 44">
            <a:extLst>
              <a:ext uri="{FF2B5EF4-FFF2-40B4-BE49-F238E27FC236}">
                <a16:creationId xmlns:a16="http://schemas.microsoft.com/office/drawing/2014/main" id="{4E9BA757-7819-7549-9707-8E8D8DB0C5A3}"/>
              </a:ext>
            </a:extLst>
          </p:cNvPr>
          <p:cNvGrpSpPr/>
          <p:nvPr/>
        </p:nvGrpSpPr>
        <p:grpSpPr>
          <a:xfrm>
            <a:off x="3355448" y="4658183"/>
            <a:ext cx="600136" cy="155956"/>
            <a:chOff x="3355448" y="4658183"/>
            <a:chExt cx="600136" cy="155956"/>
          </a:xfrm>
        </p:grpSpPr>
        <p:sp>
          <p:nvSpPr>
            <p:cNvPr id="46" name="@UFollowtheOcean">
              <a:hlinkClick r:id="rId17"/>
              <a:extLst>
                <a:ext uri="{FF2B5EF4-FFF2-40B4-BE49-F238E27FC236}">
                  <a16:creationId xmlns:a16="http://schemas.microsoft.com/office/drawing/2014/main" id="{5425AEE9-2902-C648-8C7F-2FED4B99983E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 err="1"/>
                <a:t>LauraGomNav</a:t>
              </a:r>
              <a:endParaRPr sz="600" dirty="0"/>
            </a:p>
          </p:txBody>
        </p:sp>
        <p:pic>
          <p:nvPicPr>
            <p:cNvPr id="47" name="Picture 4" descr="Dark gray twitter icon - Free dark gray social icons">
              <a:extLst>
                <a:ext uri="{FF2B5EF4-FFF2-40B4-BE49-F238E27FC236}">
                  <a16:creationId xmlns:a16="http://schemas.microsoft.com/office/drawing/2014/main" id="{C8C8097B-BAF3-CA46-9666-76CA4D50C01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448" y="4658183"/>
              <a:ext cx="122400" cy="12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1" name="Text Placeholder 3">
            <a:extLst>
              <a:ext uri="{FF2B5EF4-FFF2-40B4-BE49-F238E27FC236}">
                <a16:creationId xmlns:a16="http://schemas.microsoft.com/office/drawing/2014/main" id="{E6BC09E9-2663-5543-8B99-4B290411FCE0}"/>
              </a:ext>
            </a:extLst>
          </p:cNvPr>
          <p:cNvSpPr txBox="1">
            <a:spLocks/>
          </p:cNvSpPr>
          <p:nvPr/>
        </p:nvSpPr>
        <p:spPr>
          <a:xfrm>
            <a:off x="1617380" y="3104700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1) Effect of spatial resolution</a:t>
            </a:r>
            <a:endParaRPr lang="en-GB" sz="1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 Placeholder 3">
                <a:extLst>
                  <a:ext uri="{FF2B5EF4-FFF2-40B4-BE49-F238E27FC236}">
                    <a16:creationId xmlns:a16="http://schemas.microsoft.com/office/drawing/2014/main" id="{790713DA-3C74-A349-9069-C372D95771E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713555" y="3395582"/>
                <a:ext cx="6955783" cy="546725"/>
              </a:xfrm>
              <a:prstGeom prst="rect">
                <a:avLst/>
              </a:prstGeom>
              <a:ln>
                <a:solidFill>
                  <a:schemeClr val="bg1"/>
                </a:solidFill>
              </a:ln>
            </p:spPr>
            <p:txBody>
              <a:bodyPr/>
              <a:lstStyle>
                <a:lvl1pPr marL="162557" indent="-162557" algn="l" defTabSz="650230" rtl="0" eaLnBrk="1" latinLnBrk="0" hangingPunct="1">
                  <a:lnSpc>
                    <a:spcPct val="90000"/>
                  </a:lnSpc>
                  <a:spcBef>
                    <a:spcPts val="711"/>
                  </a:spcBef>
                  <a:buFont typeface="Arial" panose="020B0604020202020204" pitchFamily="34" charset="0"/>
                  <a:buChar char="•"/>
                  <a:defRPr sz="199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87672" indent="-162557" algn="l" defTabSz="650230" rtl="0" eaLnBrk="1" latinLnBrk="0" hangingPunct="1">
                  <a:lnSpc>
                    <a:spcPct val="90000"/>
                  </a:lnSpc>
                  <a:spcBef>
                    <a:spcPts val="356"/>
                  </a:spcBef>
                  <a:buFont typeface="Arial" panose="020B0604020202020204" pitchFamily="34" charset="0"/>
                  <a:buChar char="•"/>
                  <a:defRPr sz="1707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812787" indent="-162557" algn="l" defTabSz="650230" rtl="0" eaLnBrk="1" latinLnBrk="0" hangingPunct="1">
                  <a:lnSpc>
                    <a:spcPct val="90000"/>
                  </a:lnSpc>
                  <a:spcBef>
                    <a:spcPts val="356"/>
                  </a:spcBef>
                  <a:buFont typeface="Arial" panose="020B0604020202020204" pitchFamily="34" charset="0"/>
                  <a:buChar char="•"/>
                  <a:defRPr sz="1422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37902" indent="-162557" algn="l" defTabSz="650230" rtl="0" eaLnBrk="1" latinLnBrk="0" hangingPunct="1">
                  <a:lnSpc>
                    <a:spcPct val="90000"/>
                  </a:lnSpc>
                  <a:spcBef>
                    <a:spcPts val="356"/>
                  </a:spcBef>
                  <a:buFont typeface="Arial" panose="020B0604020202020204" pitchFamily="34" charset="0"/>
                  <a:buChar char="•"/>
                  <a:defRPr sz="128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17" indent="-162557" algn="l" defTabSz="650230" rtl="0" eaLnBrk="1" latinLnBrk="0" hangingPunct="1">
                  <a:lnSpc>
                    <a:spcPct val="90000"/>
                  </a:lnSpc>
                  <a:spcBef>
                    <a:spcPts val="356"/>
                  </a:spcBef>
                  <a:buFont typeface="Arial" panose="020B0604020202020204" pitchFamily="34" charset="0"/>
                  <a:buChar char="•"/>
                  <a:defRPr sz="128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88132" indent="-162557" algn="l" defTabSz="650230" rtl="0" eaLnBrk="1" latinLnBrk="0" hangingPunct="1">
                  <a:lnSpc>
                    <a:spcPct val="90000"/>
                  </a:lnSpc>
                  <a:spcBef>
                    <a:spcPts val="356"/>
                  </a:spcBef>
                  <a:buFont typeface="Arial" panose="020B0604020202020204" pitchFamily="34" charset="0"/>
                  <a:buChar char="•"/>
                  <a:defRPr sz="128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113247" indent="-162557" algn="l" defTabSz="650230" rtl="0" eaLnBrk="1" latinLnBrk="0" hangingPunct="1">
                  <a:lnSpc>
                    <a:spcPct val="90000"/>
                  </a:lnSpc>
                  <a:spcBef>
                    <a:spcPts val="356"/>
                  </a:spcBef>
                  <a:buFont typeface="Arial" panose="020B0604020202020204" pitchFamily="34" charset="0"/>
                  <a:buChar char="•"/>
                  <a:defRPr sz="128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38362" indent="-162557" algn="l" defTabSz="650230" rtl="0" eaLnBrk="1" latinLnBrk="0" hangingPunct="1">
                  <a:lnSpc>
                    <a:spcPct val="90000"/>
                  </a:lnSpc>
                  <a:spcBef>
                    <a:spcPts val="356"/>
                  </a:spcBef>
                  <a:buFont typeface="Arial" panose="020B0604020202020204" pitchFamily="34" charset="0"/>
                  <a:buChar char="•"/>
                  <a:defRPr sz="128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63477" indent="-162557" algn="l" defTabSz="650230" rtl="0" eaLnBrk="1" latinLnBrk="0" hangingPunct="1">
                  <a:lnSpc>
                    <a:spcPct val="90000"/>
                  </a:lnSpc>
                  <a:spcBef>
                    <a:spcPts val="356"/>
                  </a:spcBef>
                  <a:buFont typeface="Arial" panose="020B0604020202020204" pitchFamily="34" charset="0"/>
                  <a:buChar char="•"/>
                  <a:defRPr sz="128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171450" indent="-171450"/>
                <a:r>
                  <a:rPr lang="en-GB" sz="1400" dirty="0"/>
                  <a:t>The advantage of using high resolution ocean models in </a:t>
                </a:r>
                <a:r>
                  <a:rPr lang="en-GB" sz="1400" dirty="0" err="1"/>
                  <a:t>Lagrangian</a:t>
                </a:r>
                <a:r>
                  <a:rPr lang="en-GB" sz="1400" dirty="0"/>
                  <a:t> studies has been shown in previous studies like </a:t>
                </a:r>
                <a:r>
                  <a:rPr lang="en-GB" sz="1400" dirty="0" err="1">
                    <a:hlinkClick r:id="rId18"/>
                  </a:rPr>
                  <a:t>Noteboom</a:t>
                </a:r>
                <a:r>
                  <a:rPr lang="en-GB" sz="1400" dirty="0">
                    <a:hlinkClick r:id="rId18"/>
                  </a:rPr>
                  <a:t> </a:t>
                </a:r>
                <a:r>
                  <a:rPr lang="en-GB" sz="1400" i="1" dirty="0">
                    <a:hlinkClick r:id="rId18"/>
                  </a:rPr>
                  <a:t>et al </a:t>
                </a:r>
                <a:r>
                  <a:rPr lang="en-GB" sz="1400" dirty="0">
                    <a:hlinkClick r:id="rId18"/>
                  </a:rPr>
                  <a:t>(2020).</a:t>
                </a:r>
                <a:endParaRPr lang="en-GB" sz="1400" dirty="0"/>
              </a:p>
              <a:p>
                <a:pPr marL="171450" indent="-171450"/>
                <a:r>
                  <a:rPr lang="en-GB" sz="1400" dirty="0"/>
                  <a:t>The effective resolution of a model </a:t>
                </a:r>
                <a14:m>
                  <m:oMath xmlns:m="http://schemas.openxmlformats.org/officeDocument/2006/math">
                    <m:r>
                      <a:rPr lang="en-GB" sz="1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~</m:t>
                    </m:r>
                  </m:oMath>
                </a14:m>
                <a:r>
                  <a:rPr lang="en-GB" sz="1400" dirty="0"/>
                  <a:t> 10 x spatial resolution (</a:t>
                </a:r>
                <a:r>
                  <a:rPr lang="en-GB" sz="1400" dirty="0" err="1">
                    <a:hlinkClick r:id="rId19"/>
                  </a:rPr>
                  <a:t>Soufflet</a:t>
                </a:r>
                <a:r>
                  <a:rPr lang="en-GB" sz="1400" dirty="0">
                    <a:hlinkClick r:id="rId19"/>
                  </a:rPr>
                  <a:t> </a:t>
                </a:r>
                <a:r>
                  <a:rPr lang="en-GB" sz="1400" i="1" dirty="0">
                    <a:hlinkClick r:id="rId19"/>
                  </a:rPr>
                  <a:t>et al</a:t>
                </a:r>
                <a:r>
                  <a:rPr lang="en-GB" sz="1400" dirty="0">
                    <a:hlinkClick r:id="rId19"/>
                  </a:rPr>
                  <a:t> (2016)</a:t>
                </a:r>
                <a:r>
                  <a:rPr lang="en-GB" sz="1400" dirty="0"/>
                  <a:t>)</a:t>
                </a:r>
              </a:p>
              <a:p>
                <a:pPr lvl="1">
                  <a:buFont typeface="Wingdings" pitchFamily="2" charset="2"/>
                  <a:buChar char="à"/>
                </a:pPr>
                <a:r>
                  <a:rPr lang="en-GB" sz="1400" dirty="0">
                    <a:sym typeface="Wingdings" pitchFamily="2" charset="2"/>
                  </a:rPr>
                  <a:t>Within other affects the ocean’s energetics</a:t>
                </a:r>
                <a:endParaRPr lang="en-GB" sz="1400" dirty="0"/>
              </a:p>
            </p:txBody>
          </p:sp>
        </mc:Choice>
        <mc:Fallback xmlns="">
          <p:sp>
            <p:nvSpPr>
              <p:cNvPr id="22" name="Text Placeholder 3">
                <a:extLst>
                  <a:ext uri="{FF2B5EF4-FFF2-40B4-BE49-F238E27FC236}">
                    <a16:creationId xmlns:a16="http://schemas.microsoft.com/office/drawing/2014/main" id="{790713DA-3C74-A349-9069-C372D95771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13555" y="3395582"/>
                <a:ext cx="6955783" cy="546725"/>
              </a:xfrm>
              <a:prstGeom prst="rect">
                <a:avLst/>
              </a:prstGeom>
              <a:blipFill>
                <a:blip r:embed="rId20"/>
                <a:stretch>
                  <a:fillRect l="-182" t="-4348" b="-86957"/>
                </a:stretch>
              </a:blipFill>
              <a:ln>
                <a:solidFill>
                  <a:schemeClr val="bg1"/>
                </a:solidFill>
              </a:ln>
            </p:spPr>
            <p:txBody>
              <a:bodyPr/>
              <a:lstStyle/>
              <a:p>
                <a:r>
                  <a:rPr lang="en-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7C931D02-504C-9247-9760-E5C4D19191A7}"/>
              </a:ext>
            </a:extLst>
          </p:cNvPr>
          <p:cNvSpPr txBox="1">
            <a:spLocks/>
          </p:cNvSpPr>
          <p:nvPr/>
        </p:nvSpPr>
        <p:spPr>
          <a:xfrm>
            <a:off x="1568015" y="872470"/>
            <a:ext cx="6955783" cy="2245959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400" dirty="0">
                <a:sym typeface="Wingdings" pitchFamily="2" charset="2"/>
              </a:rPr>
              <a:t>Understanding the ocean surface dispersion and accumulation is important to trace:</a:t>
            </a:r>
          </a:p>
          <a:p>
            <a:r>
              <a:rPr lang="en-GB" sz="1400" dirty="0">
                <a:sym typeface="Wingdings" pitchFamily="2" charset="2"/>
              </a:rPr>
              <a:t>Plastics</a:t>
            </a:r>
          </a:p>
          <a:p>
            <a:r>
              <a:rPr lang="en-GB" sz="1400" dirty="0">
                <a:sym typeface="Wingdings" pitchFamily="2" charset="2"/>
              </a:rPr>
              <a:t>Oil spills</a:t>
            </a:r>
          </a:p>
          <a:p>
            <a:r>
              <a:rPr lang="en-GB" sz="1400" dirty="0">
                <a:sym typeface="Wingdings" pitchFamily="2" charset="2"/>
              </a:rPr>
              <a:t>Algae, …</a:t>
            </a:r>
          </a:p>
          <a:p>
            <a:pPr marL="0" indent="0">
              <a:buNone/>
            </a:pPr>
            <a:endParaRPr lang="en-GB" sz="1400" dirty="0">
              <a:sym typeface="Wingdings" pitchFamily="2" charset="2"/>
            </a:endParaRPr>
          </a:p>
          <a:p>
            <a:pPr marL="0" indent="0">
              <a:buNone/>
            </a:pPr>
            <a:r>
              <a:rPr lang="en-GB" sz="1400" dirty="0">
                <a:sym typeface="Wingdings" pitchFamily="2" charset="2"/>
              </a:rPr>
              <a:t>Ocean trajectories are simulated from ocean velocity with a range of different characteristics.</a:t>
            </a:r>
          </a:p>
          <a:p>
            <a:pPr marL="0" indent="0">
              <a:buNone/>
            </a:pPr>
            <a:endParaRPr lang="en-GB" sz="800" dirty="0">
              <a:sym typeface="Wingdings" pitchFamily="2" charset="2"/>
            </a:endParaRPr>
          </a:p>
          <a:p>
            <a:pPr marL="0" indent="0">
              <a:buNone/>
            </a:pPr>
            <a:r>
              <a:rPr lang="en-GB" sz="1600" dirty="0">
                <a:sym typeface="Wingdings" pitchFamily="2" charset="2"/>
              </a:rPr>
              <a:t>Here we focus on 2 of them: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22B88C8-6FC1-5943-B770-3991D46C3A80}"/>
              </a:ext>
            </a:extLst>
          </p:cNvPr>
          <p:cNvGrpSpPr/>
          <p:nvPr/>
        </p:nvGrpSpPr>
        <p:grpSpPr>
          <a:xfrm>
            <a:off x="4706687" y="1124601"/>
            <a:ext cx="1605396" cy="1106963"/>
            <a:chOff x="4279179" y="1124601"/>
            <a:chExt cx="1605396" cy="1106963"/>
          </a:xfrm>
        </p:grpSpPr>
        <p:pic>
          <p:nvPicPr>
            <p:cNvPr id="4098" name="Picture 2" descr="Monitoring oil spills in the Mediterranean Sea | CMEMS">
              <a:hlinkClick r:id="rId21"/>
              <a:extLst>
                <a:ext uri="{FF2B5EF4-FFF2-40B4-BE49-F238E27FC236}">
                  <a16:creationId xmlns:a16="http://schemas.microsoft.com/office/drawing/2014/main" id="{0A44E346-8D38-244D-A5C9-4CA99EAE002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2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9179" y="1161068"/>
              <a:ext cx="1605396" cy="10704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83B56E7A-0C74-494A-BA97-3963BD4F7457}"/>
                </a:ext>
              </a:extLst>
            </p:cNvPr>
            <p:cNvSpPr txBox="1"/>
            <p:nvPr/>
          </p:nvSpPr>
          <p:spPr>
            <a:xfrm>
              <a:off x="4420646" y="1124601"/>
              <a:ext cx="1274708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NL" sz="800" dirty="0"/>
                <a:t>Coperncus Marine System</a:t>
              </a:r>
            </a:p>
          </p:txBody>
        </p:sp>
      </p:grpSp>
      <p:pic>
        <p:nvPicPr>
          <p:cNvPr id="7" name="Picture 6">
            <a:hlinkClick r:id="rId23"/>
            <a:extLst>
              <a:ext uri="{FF2B5EF4-FFF2-40B4-BE49-F238E27FC236}">
                <a16:creationId xmlns:a16="http://schemas.microsoft.com/office/drawing/2014/main" id="{28EDA300-4482-F741-B730-FAB74E7E36E6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28993" y="1159861"/>
            <a:ext cx="1618745" cy="1070496"/>
          </a:xfrm>
          <a:prstGeom prst="rect">
            <a:avLst/>
          </a:prstGeom>
        </p:spPr>
      </p:pic>
      <p:pic>
        <p:nvPicPr>
          <p:cNvPr id="9" name="Picture 8">
            <a:hlinkClick r:id="rId25"/>
            <a:extLst>
              <a:ext uri="{FF2B5EF4-FFF2-40B4-BE49-F238E27FC236}">
                <a16:creationId xmlns:a16="http://schemas.microsoft.com/office/drawing/2014/main" id="{E9E025ED-346A-F64D-885C-5B5875558F73}"/>
              </a:ext>
            </a:extLst>
          </p:cNvPr>
          <p:cNvPicPr>
            <a:picLocks noChangeAspect="1"/>
          </p:cNvPicPr>
          <p:nvPr/>
        </p:nvPicPr>
        <p:blipFill>
          <a:blip r:embed="rId2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1155985"/>
            <a:ext cx="1274708" cy="1071432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34EC0493-6813-2042-9140-1D492D00DE3F}"/>
              </a:ext>
            </a:extLst>
          </p:cNvPr>
          <p:cNvSpPr txBox="1"/>
          <p:nvPr/>
        </p:nvSpPr>
        <p:spPr>
          <a:xfrm>
            <a:off x="3247872" y="1123037"/>
            <a:ext cx="12378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 err="1">
                <a:latin typeface="Calibri" panose="020F0502020204030204" pitchFamily="34" charset="0"/>
                <a:cs typeface="Calibri" panose="020F0502020204030204" pitchFamily="34" charset="0"/>
              </a:rPr>
              <a:t>www.expeditionmed</a:t>
            </a:r>
            <a:r>
              <a:rPr lang="en-GB" sz="800" dirty="0" err="1">
                <a:latin typeface="Calibri" panose="020F0502020204030204" pitchFamily="34" charset="0"/>
                <a:cs typeface="Calibri" panose="020F0502020204030204" pitchFamily="34" charset="0"/>
                <a:hlinkClick r:id="rId25"/>
              </a:rPr>
              <a:t>.</a:t>
            </a:r>
            <a:r>
              <a:rPr lang="en-GB" sz="800" dirty="0" err="1">
                <a:latin typeface="Calibri" panose="020F0502020204030204" pitchFamily="34" charset="0"/>
                <a:cs typeface="Calibri" panose="020F0502020204030204" pitchFamily="34" charset="0"/>
              </a:rPr>
              <a:t>eu</a:t>
            </a:r>
            <a:r>
              <a:rPr lang="en-GB" sz="800" dirty="0">
                <a:latin typeface="Calibri" panose="020F0502020204030204" pitchFamily="34" charset="0"/>
                <a:cs typeface="Calibri" panose="020F0502020204030204" pitchFamily="34" charset="0"/>
              </a:rPr>
              <a:t>/</a:t>
            </a:r>
            <a:endParaRPr lang="en-NL" sz="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5612BC1-7984-FA4E-889A-A73AE2B941D7}"/>
              </a:ext>
            </a:extLst>
          </p:cNvPr>
          <p:cNvSpPr txBox="1"/>
          <p:nvPr/>
        </p:nvSpPr>
        <p:spPr>
          <a:xfrm>
            <a:off x="6354488" y="1123037"/>
            <a:ext cx="96853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NL" sz="800" dirty="0"/>
              <a:t>Novelli </a:t>
            </a:r>
            <a:r>
              <a:rPr lang="en-NL" sz="800" i="1" dirty="0"/>
              <a:t>et al </a:t>
            </a:r>
            <a:r>
              <a:rPr lang="en-NL" sz="800" dirty="0"/>
              <a:t>(2017)</a:t>
            </a:r>
          </a:p>
        </p:txBody>
      </p:sp>
    </p:spTree>
    <p:extLst>
      <p:ext uri="{BB962C8B-B14F-4D97-AF65-F5344CB8AC3E}">
        <p14:creationId xmlns:p14="http://schemas.microsoft.com/office/powerpoint/2010/main" val="3025092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/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pic>
        <p:nvPicPr>
          <p:cNvPr id="35" name="Afbeelding 9" descr="Afbeelding met mes&#10;&#10;Automatisch gegenereerde beschrijving">
            <a:extLst>
              <a:ext uri="{FF2B5EF4-FFF2-40B4-BE49-F238E27FC236}">
                <a16:creationId xmlns:a16="http://schemas.microsoft.com/office/drawing/2014/main" id="{4DC0C6CB-6CB8-334B-95D3-81E2A3D8B2C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8" y="4637096"/>
            <a:ext cx="1778335" cy="19767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62CE4A4-63FC-D24C-AB00-A796D3A97103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grpSp>
        <p:nvGrpSpPr>
          <p:cNvPr id="38" name="Group 37">
            <a:extLst>
              <a:ext uri="{FF2B5EF4-FFF2-40B4-BE49-F238E27FC236}">
                <a16:creationId xmlns:a16="http://schemas.microsoft.com/office/drawing/2014/main" id="{F0940E3D-E458-2A49-A9CF-86CC190251CE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41" name="Image" descr="Image">
              <a:extLst>
                <a:ext uri="{FF2B5EF4-FFF2-40B4-BE49-F238E27FC236}">
                  <a16:creationId xmlns:a16="http://schemas.microsoft.com/office/drawing/2014/main" id="{BE17384F-F057-1E4D-86D3-46ECE9BDE23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2" name="@UFollowtheOcean">
              <a:hlinkClick r:id="rId15"/>
              <a:extLst>
                <a:ext uri="{FF2B5EF4-FFF2-40B4-BE49-F238E27FC236}">
                  <a16:creationId xmlns:a16="http://schemas.microsoft.com/office/drawing/2014/main" id="{A6EFD0CD-79D1-D549-8FF5-19CBAB7C3446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pic>
        <p:nvPicPr>
          <p:cNvPr id="43" name="Image" descr="Image">
            <a:extLst>
              <a:ext uri="{FF2B5EF4-FFF2-40B4-BE49-F238E27FC236}">
                <a16:creationId xmlns:a16="http://schemas.microsoft.com/office/drawing/2014/main" id="{DA812B2C-9060-E64C-A03F-FFFAAA9252A7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4615138"/>
            <a:ext cx="216558" cy="20141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4" name="Picture 4" descr="Dark gray twitter icon - Free dark gray social icons">
            <a:extLst>
              <a:ext uri="{FF2B5EF4-FFF2-40B4-BE49-F238E27FC236}">
                <a16:creationId xmlns:a16="http://schemas.microsoft.com/office/drawing/2014/main" id="{58077E32-F695-0945-A770-6B049C61F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63" y="4665467"/>
            <a:ext cx="122400" cy="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5" name="Group 44">
            <a:extLst>
              <a:ext uri="{FF2B5EF4-FFF2-40B4-BE49-F238E27FC236}">
                <a16:creationId xmlns:a16="http://schemas.microsoft.com/office/drawing/2014/main" id="{4E9BA757-7819-7549-9707-8E8D8DB0C5A3}"/>
              </a:ext>
            </a:extLst>
          </p:cNvPr>
          <p:cNvGrpSpPr/>
          <p:nvPr/>
        </p:nvGrpSpPr>
        <p:grpSpPr>
          <a:xfrm>
            <a:off x="3355448" y="4658183"/>
            <a:ext cx="600136" cy="155956"/>
            <a:chOff x="3355448" y="4658183"/>
            <a:chExt cx="600136" cy="155956"/>
          </a:xfrm>
        </p:grpSpPr>
        <p:sp>
          <p:nvSpPr>
            <p:cNvPr id="46" name="@UFollowtheOcean">
              <a:hlinkClick r:id="rId17"/>
              <a:extLst>
                <a:ext uri="{FF2B5EF4-FFF2-40B4-BE49-F238E27FC236}">
                  <a16:creationId xmlns:a16="http://schemas.microsoft.com/office/drawing/2014/main" id="{5425AEE9-2902-C648-8C7F-2FED4B99983E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 err="1"/>
                <a:t>LauraGomNav</a:t>
              </a:r>
              <a:endParaRPr sz="600" dirty="0"/>
            </a:p>
          </p:txBody>
        </p:sp>
        <p:pic>
          <p:nvPicPr>
            <p:cNvPr id="47" name="Picture 4" descr="Dark gray twitter icon - Free dark gray social icons">
              <a:extLst>
                <a:ext uri="{FF2B5EF4-FFF2-40B4-BE49-F238E27FC236}">
                  <a16:creationId xmlns:a16="http://schemas.microsoft.com/office/drawing/2014/main" id="{C8C8097B-BAF3-CA46-9666-76CA4D50C01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448" y="4658183"/>
              <a:ext cx="122400" cy="12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39CE995A-0A06-3F4F-8F19-7B8C10ACF0C3}"/>
              </a:ext>
            </a:extLst>
          </p:cNvPr>
          <p:cNvSpPr txBox="1">
            <a:spLocks/>
          </p:cNvSpPr>
          <p:nvPr/>
        </p:nvSpPr>
        <p:spPr>
          <a:xfrm>
            <a:off x="1629996" y="1300765"/>
            <a:ext cx="6955783" cy="884281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/>
            <a:r>
              <a:rPr lang="en-GB" sz="1400" dirty="0" err="1">
                <a:hlinkClick r:id="rId18"/>
              </a:rPr>
              <a:t>Sterl</a:t>
            </a:r>
            <a:r>
              <a:rPr lang="en-GB" sz="1400" dirty="0">
                <a:hlinkClick r:id="rId18"/>
              </a:rPr>
              <a:t> </a:t>
            </a:r>
            <a:r>
              <a:rPr lang="en-GB" sz="1400" i="1" dirty="0">
                <a:hlinkClick r:id="rId18"/>
              </a:rPr>
              <a:t>et al. </a:t>
            </a:r>
            <a:r>
              <a:rPr lang="en-GB" sz="1400" dirty="0">
                <a:hlinkClick r:id="rId18"/>
              </a:rPr>
              <a:t>(2020)</a:t>
            </a:r>
            <a:r>
              <a:rPr lang="en-GB" sz="1400" dirty="0"/>
              <a:t> found: “barotropic tidal currents have little impact on the transport and accumulation of floating microplastic”</a:t>
            </a:r>
          </a:p>
          <a:p>
            <a:pPr marL="171450" indent="-171450"/>
            <a:r>
              <a:rPr lang="en-GB" sz="1400" dirty="0"/>
              <a:t>What about the effects of the internal gravity waves generated? And their interaction with the eddy field?</a:t>
            </a:r>
            <a:endParaRPr lang="en-NL" sz="1584" dirty="0">
              <a:sym typeface="Wingdings" pitchFamily="2" charset="2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37B16450-A8C4-E943-AA27-E35F5A00707F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77456" y="2345862"/>
            <a:ext cx="1173031" cy="97247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9AE8960-F5BC-084D-85E5-1F8CB575F00B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0914" y="2184597"/>
            <a:ext cx="1482656" cy="1101860"/>
          </a:xfrm>
          <a:prstGeom prst="rect">
            <a:avLst/>
          </a:prstGeom>
        </p:spPr>
      </p:pic>
      <p:sp>
        <p:nvSpPr>
          <p:cNvPr id="27" name="Google Shape;61;p14">
            <a:extLst>
              <a:ext uri="{FF2B5EF4-FFF2-40B4-BE49-F238E27FC236}">
                <a16:creationId xmlns:a16="http://schemas.microsoft.com/office/drawing/2014/main" id="{145AC5C9-DACD-D54A-8C09-F4DB3B55F311}"/>
              </a:ext>
            </a:extLst>
          </p:cNvPr>
          <p:cNvSpPr txBox="1">
            <a:spLocks/>
          </p:cNvSpPr>
          <p:nvPr/>
        </p:nvSpPr>
        <p:spPr>
          <a:xfrm>
            <a:off x="3975940" y="2934994"/>
            <a:ext cx="4772699" cy="6195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6679" tIns="86679" rIns="86679" bIns="86679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08365" indent="0" algn="l">
              <a:spcBef>
                <a:spcPts val="1517"/>
              </a:spcBef>
              <a:buSzPts val="1800"/>
            </a:pPr>
            <a:r>
              <a:rPr lang="en-GB" sz="14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Higher energy at the fine-scales + affect the eddies present</a:t>
            </a:r>
          </a:p>
        </p:txBody>
      </p:sp>
      <p:sp>
        <p:nvSpPr>
          <p:cNvPr id="28" name="Google Shape;61;p14">
            <a:extLst>
              <a:ext uri="{FF2B5EF4-FFF2-40B4-BE49-F238E27FC236}">
                <a16:creationId xmlns:a16="http://schemas.microsoft.com/office/drawing/2014/main" id="{4199DAF3-4AED-8548-80BF-FFDA6E2284B7}"/>
              </a:ext>
            </a:extLst>
          </p:cNvPr>
          <p:cNvSpPr txBox="1">
            <a:spLocks/>
          </p:cNvSpPr>
          <p:nvPr/>
        </p:nvSpPr>
        <p:spPr>
          <a:xfrm>
            <a:off x="4233570" y="2009657"/>
            <a:ext cx="4208295" cy="884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6679" tIns="86679" rIns="86679" bIns="86679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08365" indent="0" algn="l">
              <a:spcBef>
                <a:spcPts val="1517"/>
              </a:spcBef>
              <a:buSzPts val="1800"/>
            </a:pPr>
            <a:r>
              <a:rPr lang="en-GB" sz="1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Even smaller than eddies and filaments there are wave motions </a:t>
            </a:r>
            <a:r>
              <a:rPr lang="en-GB" sz="14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Wingdings" pitchFamily="2" charset="2"/>
              </a:rPr>
              <a:t> participate in the Ocean’s energetic equilibrium</a:t>
            </a:r>
            <a:endParaRPr lang="en-GB" sz="14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F86624F9-00D7-7849-A700-915BA086DE2B}"/>
              </a:ext>
            </a:extLst>
          </p:cNvPr>
          <p:cNvSpPr txBox="1">
            <a:spLocks/>
          </p:cNvSpPr>
          <p:nvPr/>
        </p:nvSpPr>
        <p:spPr>
          <a:xfrm>
            <a:off x="1533821" y="784252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2) Tidal forcing</a:t>
            </a:r>
            <a:endParaRPr lang="en-GB" sz="1600" dirty="0"/>
          </a:p>
        </p:txBody>
      </p:sp>
      <p:sp>
        <p:nvSpPr>
          <p:cNvPr id="2" name="Bent Arrow 1">
            <a:extLst>
              <a:ext uri="{FF2B5EF4-FFF2-40B4-BE49-F238E27FC236}">
                <a16:creationId xmlns:a16="http://schemas.microsoft.com/office/drawing/2014/main" id="{98CA303E-F1FF-2748-B495-2123E29CE2F3}"/>
              </a:ext>
            </a:extLst>
          </p:cNvPr>
          <p:cNvSpPr/>
          <p:nvPr/>
        </p:nvSpPr>
        <p:spPr>
          <a:xfrm rot="10800000" flipH="1">
            <a:off x="3660561" y="3016269"/>
            <a:ext cx="379048" cy="412455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NL">
              <a:solidFill>
                <a:schemeClr val="tx1"/>
              </a:solidFill>
            </a:endParaRPr>
          </a:p>
        </p:txBody>
      </p:sp>
      <p:sp>
        <p:nvSpPr>
          <p:cNvPr id="30" name="Google Shape;61;p14">
            <a:extLst>
              <a:ext uri="{FF2B5EF4-FFF2-40B4-BE49-F238E27FC236}">
                <a16:creationId xmlns:a16="http://schemas.microsoft.com/office/drawing/2014/main" id="{36AA8D51-86D8-F24A-B3B4-0DD06296050D}"/>
              </a:ext>
            </a:extLst>
          </p:cNvPr>
          <p:cNvSpPr txBox="1">
            <a:spLocks/>
          </p:cNvSpPr>
          <p:nvPr/>
        </p:nvSpPr>
        <p:spPr>
          <a:xfrm>
            <a:off x="1592394" y="3690994"/>
            <a:ext cx="6902939" cy="38967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spcFirstLastPara="1" wrap="square" lIns="86679" tIns="86679" rIns="86679" bIns="86679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indent="0">
              <a:spcBef>
                <a:spcPts val="10"/>
              </a:spcBef>
              <a:buSzPts val="1800"/>
            </a:pPr>
            <a:r>
              <a:rPr lang="en-GB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We focus in the region around the</a:t>
            </a:r>
            <a:r>
              <a:rPr lang="en-GB" sz="16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00" b="1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Açores</a:t>
            </a:r>
            <a:r>
              <a:rPr lang="en-GB" sz="1600" b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1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as there is a high internal waves signal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3A1FD44-BB68-1D43-A1EE-C448A66E6613}"/>
              </a:ext>
            </a:extLst>
          </p:cNvPr>
          <p:cNvSpPr/>
          <p:nvPr/>
        </p:nvSpPr>
        <p:spPr>
          <a:xfrm>
            <a:off x="6811482" y="4107497"/>
            <a:ext cx="1630383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300" dirty="0">
                <a:hlinkClick r:id="rId21"/>
              </a:rPr>
              <a:t>Ray and </a:t>
            </a:r>
            <a:r>
              <a:rPr lang="en-GB" sz="1300" dirty="0" err="1">
                <a:hlinkClick r:id="rId21"/>
              </a:rPr>
              <a:t>Zaron</a:t>
            </a:r>
            <a:r>
              <a:rPr lang="en-GB" sz="1300" dirty="0">
                <a:hlinkClick r:id="rId21"/>
              </a:rPr>
              <a:t> (2016)</a:t>
            </a:r>
            <a:endParaRPr lang="en-NL" sz="1300" dirty="0"/>
          </a:p>
        </p:txBody>
      </p:sp>
    </p:spTree>
    <p:extLst>
      <p:ext uri="{BB962C8B-B14F-4D97-AF65-F5344CB8AC3E}">
        <p14:creationId xmlns:p14="http://schemas.microsoft.com/office/powerpoint/2010/main" val="2466913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C70043D9-BD45-1544-8B69-A01CA86AF01D}"/>
              </a:ext>
            </a:extLst>
          </p:cNvPr>
          <p:cNvSpPr txBox="1">
            <a:spLocks/>
          </p:cNvSpPr>
          <p:nvPr/>
        </p:nvSpPr>
        <p:spPr>
          <a:xfrm>
            <a:off x="1568015" y="775593"/>
            <a:ext cx="6463287" cy="306687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>
                <a:sym typeface="Wingdings" pitchFamily="2" charset="2"/>
              </a:rPr>
              <a:t>We use the ocean velocity outputs from two NEMO simulations:</a:t>
            </a:r>
          </a:p>
        </p:txBody>
      </p:sp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56BC279-1423-410A-AAEB-A913E38160CB}"/>
              </a:ext>
            </a:extLst>
          </p:cNvPr>
          <p:cNvCxnSpPr>
            <a:cxnSpLocks/>
          </p:cNvCxnSpPr>
          <p:nvPr/>
        </p:nvCxnSpPr>
        <p:spPr>
          <a:xfrm>
            <a:off x="1313783" y="2187829"/>
            <a:ext cx="604177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97208536"/>
              </p:ext>
            </p:extLst>
          </p:nvPr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951DCBEE-E20A-BF4A-A57C-A7C155FFD60B}"/>
              </a:ext>
            </a:extLst>
          </p:cNvPr>
          <p:cNvSpPr txBox="1">
            <a:spLocks/>
          </p:cNvSpPr>
          <p:nvPr/>
        </p:nvSpPr>
        <p:spPr>
          <a:xfrm>
            <a:off x="1533821" y="1389892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1) SMOC</a:t>
            </a:r>
            <a:endParaRPr lang="en-GB" sz="1600" dirty="0"/>
          </a:p>
        </p:txBody>
      </p:sp>
      <p:pic>
        <p:nvPicPr>
          <p:cNvPr id="35" name="Afbeelding 9" descr="Afbeelding met mes&#10;&#10;Automatisch gegenereerde beschrijving">
            <a:extLst>
              <a:ext uri="{FF2B5EF4-FFF2-40B4-BE49-F238E27FC236}">
                <a16:creationId xmlns:a16="http://schemas.microsoft.com/office/drawing/2014/main" id="{4DC0C6CB-6CB8-334B-95D3-81E2A3D8B2C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8" y="4637096"/>
            <a:ext cx="1778335" cy="19767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2FFDB43-0F55-7A47-A1E8-907682C07FE2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D188497B-3F71-0F4B-B2EE-DCC9A69AE895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38" name="Image" descr="Image">
              <a:extLst>
                <a:ext uri="{FF2B5EF4-FFF2-40B4-BE49-F238E27FC236}">
                  <a16:creationId xmlns:a16="http://schemas.microsoft.com/office/drawing/2014/main" id="{44AD7294-FEE8-EB48-BEFF-3D3BE05023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" name="@UFollowtheOcean">
              <a:hlinkClick r:id="rId15"/>
              <a:extLst>
                <a:ext uri="{FF2B5EF4-FFF2-40B4-BE49-F238E27FC236}">
                  <a16:creationId xmlns:a16="http://schemas.microsoft.com/office/drawing/2014/main" id="{6A8D5F14-4AB6-B948-8F0D-C60CCE47385A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pic>
        <p:nvPicPr>
          <p:cNvPr id="42" name="Image" descr="Image">
            <a:extLst>
              <a:ext uri="{FF2B5EF4-FFF2-40B4-BE49-F238E27FC236}">
                <a16:creationId xmlns:a16="http://schemas.microsoft.com/office/drawing/2014/main" id="{799FC99B-CA22-3E4E-80B4-7788D0900B16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4615138"/>
            <a:ext cx="216558" cy="20141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3" name="Picture 4" descr="Dark gray twitter icon - Free dark gray social icons">
            <a:extLst>
              <a:ext uri="{FF2B5EF4-FFF2-40B4-BE49-F238E27FC236}">
                <a16:creationId xmlns:a16="http://schemas.microsoft.com/office/drawing/2014/main" id="{6C15B316-B256-6646-B751-4D3C2F744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63" y="4665467"/>
            <a:ext cx="122400" cy="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00B119E0-3EBD-1248-8004-E138EDD0A2C8}"/>
              </a:ext>
            </a:extLst>
          </p:cNvPr>
          <p:cNvGrpSpPr/>
          <p:nvPr/>
        </p:nvGrpSpPr>
        <p:grpSpPr>
          <a:xfrm>
            <a:off x="3355448" y="4658183"/>
            <a:ext cx="600136" cy="155956"/>
            <a:chOff x="3355448" y="4658183"/>
            <a:chExt cx="600136" cy="155956"/>
          </a:xfrm>
        </p:grpSpPr>
        <p:sp>
          <p:nvSpPr>
            <p:cNvPr id="45" name="@UFollowtheOcean">
              <a:hlinkClick r:id="rId17"/>
              <a:extLst>
                <a:ext uri="{FF2B5EF4-FFF2-40B4-BE49-F238E27FC236}">
                  <a16:creationId xmlns:a16="http://schemas.microsoft.com/office/drawing/2014/main" id="{DD165994-F2DC-A04C-AA18-BC6CCF9795A2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 err="1"/>
                <a:t>LauraGomNav</a:t>
              </a:r>
              <a:endParaRPr sz="600" dirty="0"/>
            </a:p>
          </p:txBody>
        </p:sp>
        <p:pic>
          <p:nvPicPr>
            <p:cNvPr id="46" name="Picture 4" descr="Dark gray twitter icon - Free dark gray social icons">
              <a:extLst>
                <a:ext uri="{FF2B5EF4-FFF2-40B4-BE49-F238E27FC236}">
                  <a16:creationId xmlns:a16="http://schemas.microsoft.com/office/drawing/2014/main" id="{6CE68F6B-F2B7-2E49-A9A8-5AD73FD309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448" y="4658183"/>
              <a:ext cx="122400" cy="12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D8E4DBCF-CFDF-E44C-AB3E-D0690F6992D5}"/>
              </a:ext>
            </a:extLst>
          </p:cNvPr>
          <p:cNvSpPr txBox="1">
            <a:spLocks/>
          </p:cNvSpPr>
          <p:nvPr/>
        </p:nvSpPr>
        <p:spPr>
          <a:xfrm>
            <a:off x="1619712" y="1737439"/>
            <a:ext cx="6955783" cy="2245959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400" dirty="0">
                <a:sym typeface="Wingdings" pitchFamily="2" charset="2"/>
              </a:rPr>
              <a:t>The </a:t>
            </a:r>
            <a:r>
              <a:rPr lang="en-GB" sz="1400" dirty="0"/>
              <a:t>Surface and Merged Ocean Currents (SMOC)</a:t>
            </a:r>
            <a:r>
              <a:rPr lang="en-GB" sz="1400" dirty="0">
                <a:sym typeface="Wingdings" pitchFamily="2" charset="2"/>
              </a:rPr>
              <a:t> currents </a:t>
            </a:r>
            <a:r>
              <a:rPr lang="en-GB" sz="1400" dirty="0">
                <a:sym typeface="Wingdings" pitchFamily="2" charset="2"/>
                <a:hlinkClick r:id="rId18"/>
              </a:rPr>
              <a:t>CMEMS product</a:t>
            </a:r>
            <a:r>
              <a:rPr lang="en-GB" sz="1400" dirty="0">
                <a:sym typeface="Wingdings" pitchFamily="2" charset="2"/>
              </a:rPr>
              <a:t>:</a:t>
            </a:r>
          </a:p>
          <a:p>
            <a:pPr marL="0" indent="0">
              <a:buNone/>
            </a:pPr>
            <a:r>
              <a:rPr lang="en-GB" sz="1400" dirty="0">
                <a:sym typeface="Wingdings" pitchFamily="2" charset="2"/>
              </a:rPr>
              <a:t> </a:t>
            </a:r>
            <a:r>
              <a:rPr lang="en-GB" sz="1400" dirty="0"/>
              <a:t>hourly mean merged surface currents from oceanic circulation, tides and waves</a:t>
            </a:r>
            <a:endParaRPr lang="en-GB" sz="1400" dirty="0">
              <a:sym typeface="Wingdings" pitchFamily="2" charset="2"/>
            </a:endParaRPr>
          </a:p>
          <a:p>
            <a:r>
              <a:rPr lang="en-GB" sz="1400" dirty="0">
                <a:sym typeface="Wingdings" pitchFamily="2" charset="2"/>
              </a:rPr>
              <a:t>Hourly outputs</a:t>
            </a:r>
          </a:p>
          <a:p>
            <a:r>
              <a:rPr lang="en-GB" sz="1400" dirty="0">
                <a:sym typeface="Wingdings" pitchFamily="2" charset="2"/>
              </a:rPr>
              <a:t>1/12° resolution</a:t>
            </a:r>
          </a:p>
          <a:p>
            <a:r>
              <a:rPr lang="en-GB" sz="1400" dirty="0">
                <a:sym typeface="Wingdings" pitchFamily="2" charset="2"/>
              </a:rPr>
              <a:t>Global coverage</a:t>
            </a:r>
          </a:p>
          <a:p>
            <a:pPr marL="0" indent="0">
              <a:buNone/>
            </a:pPr>
            <a:endParaRPr lang="en-GB" sz="1400" dirty="0">
              <a:sym typeface="Wingdings" pitchFamily="2" charset="2"/>
            </a:endParaRPr>
          </a:p>
          <a:p>
            <a:pPr marL="0" indent="0">
              <a:buNone/>
            </a:pPr>
            <a:r>
              <a:rPr lang="en-GB" sz="1600" dirty="0">
                <a:sym typeface="Wingdings" pitchFamily="2" charset="2"/>
              </a:rPr>
              <a:t>Here, we use the Eulerian velocity (Navier-Stokes) component (no tides and no waves)</a:t>
            </a:r>
          </a:p>
        </p:txBody>
      </p:sp>
    </p:spTree>
    <p:extLst>
      <p:ext uri="{BB962C8B-B14F-4D97-AF65-F5344CB8AC3E}">
        <p14:creationId xmlns:p14="http://schemas.microsoft.com/office/powerpoint/2010/main" val="20250663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56BC279-1423-410A-AAEB-A913E38160CB}"/>
              </a:ext>
            </a:extLst>
          </p:cNvPr>
          <p:cNvCxnSpPr>
            <a:cxnSpLocks/>
          </p:cNvCxnSpPr>
          <p:nvPr/>
        </p:nvCxnSpPr>
        <p:spPr>
          <a:xfrm>
            <a:off x="1313783" y="2187829"/>
            <a:ext cx="604177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/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951DCBEE-E20A-BF4A-A57C-A7C155FFD60B}"/>
              </a:ext>
            </a:extLst>
          </p:cNvPr>
          <p:cNvSpPr txBox="1">
            <a:spLocks/>
          </p:cNvSpPr>
          <p:nvPr/>
        </p:nvSpPr>
        <p:spPr>
          <a:xfrm>
            <a:off x="1533821" y="784252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2) The eNATL60 simulation</a:t>
            </a:r>
            <a:endParaRPr lang="en-GB" sz="1600" dirty="0"/>
          </a:p>
        </p:txBody>
      </p:sp>
      <p:pic>
        <p:nvPicPr>
          <p:cNvPr id="35" name="Afbeelding 9" descr="Afbeelding met mes&#10;&#10;Automatisch gegenereerde beschrijving">
            <a:extLst>
              <a:ext uri="{FF2B5EF4-FFF2-40B4-BE49-F238E27FC236}">
                <a16:creationId xmlns:a16="http://schemas.microsoft.com/office/drawing/2014/main" id="{4DC0C6CB-6CB8-334B-95D3-81E2A3D8B2C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8" y="4637096"/>
            <a:ext cx="1778335" cy="19767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2FFDB43-0F55-7A47-A1E8-907682C07FE2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D188497B-3F71-0F4B-B2EE-DCC9A69AE895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38" name="Image" descr="Image">
              <a:extLst>
                <a:ext uri="{FF2B5EF4-FFF2-40B4-BE49-F238E27FC236}">
                  <a16:creationId xmlns:a16="http://schemas.microsoft.com/office/drawing/2014/main" id="{44AD7294-FEE8-EB48-BEFF-3D3BE05023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" name="@UFollowtheOcean">
              <a:hlinkClick r:id="rId15"/>
              <a:extLst>
                <a:ext uri="{FF2B5EF4-FFF2-40B4-BE49-F238E27FC236}">
                  <a16:creationId xmlns:a16="http://schemas.microsoft.com/office/drawing/2014/main" id="{6A8D5F14-4AB6-B948-8F0D-C60CCE47385A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pic>
        <p:nvPicPr>
          <p:cNvPr id="42" name="Image" descr="Image">
            <a:extLst>
              <a:ext uri="{FF2B5EF4-FFF2-40B4-BE49-F238E27FC236}">
                <a16:creationId xmlns:a16="http://schemas.microsoft.com/office/drawing/2014/main" id="{799FC99B-CA22-3E4E-80B4-7788D0900B16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4615138"/>
            <a:ext cx="216558" cy="20141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3" name="Picture 4" descr="Dark gray twitter icon - Free dark gray social icons">
            <a:extLst>
              <a:ext uri="{FF2B5EF4-FFF2-40B4-BE49-F238E27FC236}">
                <a16:creationId xmlns:a16="http://schemas.microsoft.com/office/drawing/2014/main" id="{6C15B316-B256-6646-B751-4D3C2F744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63" y="4665467"/>
            <a:ext cx="122400" cy="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00B119E0-3EBD-1248-8004-E138EDD0A2C8}"/>
              </a:ext>
            </a:extLst>
          </p:cNvPr>
          <p:cNvGrpSpPr/>
          <p:nvPr/>
        </p:nvGrpSpPr>
        <p:grpSpPr>
          <a:xfrm>
            <a:off x="3355448" y="4658183"/>
            <a:ext cx="600136" cy="155956"/>
            <a:chOff x="3355448" y="4658183"/>
            <a:chExt cx="600136" cy="155956"/>
          </a:xfrm>
        </p:grpSpPr>
        <p:sp>
          <p:nvSpPr>
            <p:cNvPr id="45" name="@UFollowtheOcean">
              <a:hlinkClick r:id="rId17"/>
              <a:extLst>
                <a:ext uri="{FF2B5EF4-FFF2-40B4-BE49-F238E27FC236}">
                  <a16:creationId xmlns:a16="http://schemas.microsoft.com/office/drawing/2014/main" id="{DD165994-F2DC-A04C-AA18-BC6CCF9795A2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 err="1"/>
                <a:t>LauraGomNav</a:t>
              </a:r>
              <a:endParaRPr sz="600" dirty="0"/>
            </a:p>
          </p:txBody>
        </p:sp>
        <p:pic>
          <p:nvPicPr>
            <p:cNvPr id="46" name="Picture 4" descr="Dark gray twitter icon - Free dark gray social icons">
              <a:extLst>
                <a:ext uri="{FF2B5EF4-FFF2-40B4-BE49-F238E27FC236}">
                  <a16:creationId xmlns:a16="http://schemas.microsoft.com/office/drawing/2014/main" id="{6CE68F6B-F2B7-2E49-A9A8-5AD73FD309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448" y="4658183"/>
              <a:ext cx="122400" cy="12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5" name="Picture 24">
            <a:extLst>
              <a:ext uri="{FF2B5EF4-FFF2-40B4-BE49-F238E27FC236}">
                <a16:creationId xmlns:a16="http://schemas.microsoft.com/office/drawing/2014/main" id="{2D749E04-54B2-374B-A566-2E571E510BDC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593223" y="1385977"/>
            <a:ext cx="4168211" cy="3124357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806EFA06-A14C-0942-8E64-2819A3524D38}"/>
              </a:ext>
            </a:extLst>
          </p:cNvPr>
          <p:cNvSpPr/>
          <p:nvPr/>
        </p:nvSpPr>
        <p:spPr>
          <a:xfrm>
            <a:off x="2463167" y="1112637"/>
            <a:ext cx="225574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1400" dirty="0"/>
              <a:t>Without                           With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934DD2E-363D-B34B-8B3C-C6BE774E32CE}"/>
              </a:ext>
            </a:extLst>
          </p:cNvPr>
          <p:cNvSpPr/>
          <p:nvPr/>
        </p:nvSpPr>
        <p:spPr>
          <a:xfrm>
            <a:off x="6097030" y="3761082"/>
            <a:ext cx="2354362" cy="3550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sz="1707" b="1" dirty="0"/>
              <a:t>Surface curl/f (vorticity)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8E95B1F-8F13-464D-BC8D-2E401209008C}"/>
              </a:ext>
            </a:extLst>
          </p:cNvPr>
          <p:cNvSpPr/>
          <p:nvPr/>
        </p:nvSpPr>
        <p:spPr>
          <a:xfrm>
            <a:off x="5888871" y="4040135"/>
            <a:ext cx="28138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NL" sz="1600" dirty="0">
                <a:hlinkClick r:id="rId19"/>
              </a:rPr>
              <a:t>https://vimeo.com/311452186</a:t>
            </a:r>
            <a:endParaRPr lang="en-NL" sz="1600" dirty="0"/>
          </a:p>
        </p:txBody>
      </p:sp>
      <p:sp>
        <p:nvSpPr>
          <p:cNvPr id="29" name="Google Shape;61;p14">
            <a:extLst>
              <a:ext uri="{FF2B5EF4-FFF2-40B4-BE49-F238E27FC236}">
                <a16:creationId xmlns:a16="http://schemas.microsoft.com/office/drawing/2014/main" id="{5365576F-F642-C34B-82DF-1F1969300F44}"/>
              </a:ext>
            </a:extLst>
          </p:cNvPr>
          <p:cNvSpPr txBox="1">
            <a:spLocks/>
          </p:cNvSpPr>
          <p:nvPr/>
        </p:nvSpPr>
        <p:spPr>
          <a:xfrm>
            <a:off x="5966305" y="1218534"/>
            <a:ext cx="2486589" cy="2067536"/>
          </a:xfrm>
          <a:prstGeom prst="rect">
            <a:avLst/>
          </a:prstGeom>
        </p:spPr>
        <p:txBody>
          <a:bodyPr spcFirstLastPara="1" vert="horz" wrap="square" lIns="86679" tIns="86679" rIns="86679" bIns="86679" rtlCol="0" anchor="t" anchorCtr="0">
            <a:noAutofit/>
          </a:bodyPr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sz="1400" dirty="0"/>
              <a:t>The extended North </a:t>
            </a:r>
            <a:r>
              <a:rPr lang="en-GB" sz="1400" dirty="0" err="1"/>
              <a:t>ATLantic</a:t>
            </a:r>
            <a:r>
              <a:rPr lang="en-GB" sz="1400" dirty="0"/>
              <a:t> at 1/60° resolution: </a:t>
            </a:r>
          </a:p>
          <a:p>
            <a:pPr>
              <a:lnSpc>
                <a:spcPct val="100000"/>
              </a:lnSpc>
            </a:pPr>
            <a:r>
              <a:rPr lang="en-GB" sz="1400" dirty="0"/>
              <a:t>Twin simulation without and with tidal forcing</a:t>
            </a:r>
          </a:p>
          <a:p>
            <a:pPr>
              <a:lnSpc>
                <a:spcPct val="100000"/>
              </a:lnSpc>
            </a:pPr>
            <a:r>
              <a:rPr lang="en-GB" sz="1400" dirty="0"/>
              <a:t>~1km resolution</a:t>
            </a:r>
          </a:p>
          <a:p>
            <a:pPr>
              <a:lnSpc>
                <a:spcPct val="100000"/>
              </a:lnSpc>
            </a:pPr>
            <a:r>
              <a:rPr lang="en-GB" sz="1400" dirty="0"/>
              <a:t>Hourly outputs</a:t>
            </a:r>
          </a:p>
          <a:p>
            <a:pPr>
              <a:lnSpc>
                <a:spcPct val="100000"/>
              </a:lnSpc>
            </a:pPr>
            <a:r>
              <a:rPr lang="en-GB" sz="1400" dirty="0"/>
              <a:t>Spatial coverage: North Atlantic (6°N – 66°N) </a:t>
            </a:r>
          </a:p>
        </p:txBody>
      </p:sp>
    </p:spTree>
    <p:extLst>
      <p:ext uri="{BB962C8B-B14F-4D97-AF65-F5344CB8AC3E}">
        <p14:creationId xmlns:p14="http://schemas.microsoft.com/office/powerpoint/2010/main" val="41382062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56BC279-1423-410A-AAEB-A913E38160CB}"/>
              </a:ext>
            </a:extLst>
          </p:cNvPr>
          <p:cNvCxnSpPr>
            <a:cxnSpLocks/>
          </p:cNvCxnSpPr>
          <p:nvPr/>
        </p:nvCxnSpPr>
        <p:spPr>
          <a:xfrm>
            <a:off x="1313783" y="2187829"/>
            <a:ext cx="604177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4544279"/>
              </p:ext>
            </p:extLst>
          </p:nvPr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pic>
        <p:nvPicPr>
          <p:cNvPr id="35" name="Afbeelding 9" descr="Afbeelding met mes&#10;&#10;Automatisch gegenereerde beschrijving">
            <a:extLst>
              <a:ext uri="{FF2B5EF4-FFF2-40B4-BE49-F238E27FC236}">
                <a16:creationId xmlns:a16="http://schemas.microsoft.com/office/drawing/2014/main" id="{4DC0C6CB-6CB8-334B-95D3-81E2A3D8B2C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8" y="4637096"/>
            <a:ext cx="1778335" cy="19767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4D16D57-136A-0348-A5F0-8A5FABF63F68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5EDB4F98-81E4-9B45-8770-ABE49B702715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38" name="Image" descr="Image">
              <a:extLst>
                <a:ext uri="{FF2B5EF4-FFF2-40B4-BE49-F238E27FC236}">
                  <a16:creationId xmlns:a16="http://schemas.microsoft.com/office/drawing/2014/main" id="{AAE09FD3-7346-724E-9B6B-A9349E6E314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" name="@UFollowtheOcean">
              <a:hlinkClick r:id="rId15"/>
              <a:extLst>
                <a:ext uri="{FF2B5EF4-FFF2-40B4-BE49-F238E27FC236}">
                  <a16:creationId xmlns:a16="http://schemas.microsoft.com/office/drawing/2014/main" id="{A0E87475-7CD5-1149-8135-B42255D4F82E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pic>
        <p:nvPicPr>
          <p:cNvPr id="42" name="Image" descr="Image">
            <a:extLst>
              <a:ext uri="{FF2B5EF4-FFF2-40B4-BE49-F238E27FC236}">
                <a16:creationId xmlns:a16="http://schemas.microsoft.com/office/drawing/2014/main" id="{D3568C58-D8D6-1244-9ADC-08EC4367542A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4615138"/>
            <a:ext cx="216558" cy="20141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3" name="Picture 4" descr="Dark gray twitter icon - Free dark gray social icons">
            <a:extLst>
              <a:ext uri="{FF2B5EF4-FFF2-40B4-BE49-F238E27FC236}">
                <a16:creationId xmlns:a16="http://schemas.microsoft.com/office/drawing/2014/main" id="{63728978-DAB3-E448-B171-7CA1A1FE3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63" y="4665467"/>
            <a:ext cx="122400" cy="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C6AD98EF-BACF-1645-A111-8356ED6C10B9}"/>
              </a:ext>
            </a:extLst>
          </p:cNvPr>
          <p:cNvGrpSpPr/>
          <p:nvPr/>
        </p:nvGrpSpPr>
        <p:grpSpPr>
          <a:xfrm>
            <a:off x="3355448" y="4658183"/>
            <a:ext cx="600136" cy="155956"/>
            <a:chOff x="3355448" y="4658183"/>
            <a:chExt cx="600136" cy="155956"/>
          </a:xfrm>
        </p:grpSpPr>
        <p:sp>
          <p:nvSpPr>
            <p:cNvPr id="45" name="@UFollowtheOcean">
              <a:hlinkClick r:id="rId17"/>
              <a:extLst>
                <a:ext uri="{FF2B5EF4-FFF2-40B4-BE49-F238E27FC236}">
                  <a16:creationId xmlns:a16="http://schemas.microsoft.com/office/drawing/2014/main" id="{2A69F0A1-1645-974A-A1C3-18AF75C6DB01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 err="1"/>
                <a:t>LauraGomNav</a:t>
              </a:r>
              <a:endParaRPr sz="600" dirty="0"/>
            </a:p>
          </p:txBody>
        </p:sp>
        <p:pic>
          <p:nvPicPr>
            <p:cNvPr id="46" name="Picture 4" descr="Dark gray twitter icon - Free dark gray social icons">
              <a:extLst>
                <a:ext uri="{FF2B5EF4-FFF2-40B4-BE49-F238E27FC236}">
                  <a16:creationId xmlns:a16="http://schemas.microsoft.com/office/drawing/2014/main" id="{47742DE7-A609-E042-9050-13CD02D2DD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448" y="4658183"/>
              <a:ext cx="122400" cy="12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704A91B5-B2A1-524A-87A0-A187592922FD}"/>
              </a:ext>
            </a:extLst>
          </p:cNvPr>
          <p:cNvSpPr txBox="1">
            <a:spLocks/>
          </p:cNvSpPr>
          <p:nvPr/>
        </p:nvSpPr>
        <p:spPr>
          <a:xfrm>
            <a:off x="1533821" y="784252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OceanParcels simulation</a:t>
            </a:r>
            <a:endParaRPr lang="en-GB" sz="1600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4435BD95-647C-5B49-8A8E-3EE0EDD9D12F}"/>
              </a:ext>
            </a:extLst>
          </p:cNvPr>
          <p:cNvPicPr>
            <a:picLocks noChangeAspect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1451" y="743473"/>
            <a:ext cx="1924168" cy="1233900"/>
          </a:xfrm>
          <a:prstGeom prst="rect">
            <a:avLst/>
          </a:prstGeom>
        </p:spPr>
      </p:pic>
      <p:sp>
        <p:nvSpPr>
          <p:cNvPr id="36" name="Google Shape;67;p15">
            <a:extLst>
              <a:ext uri="{FF2B5EF4-FFF2-40B4-BE49-F238E27FC236}">
                <a16:creationId xmlns:a16="http://schemas.microsoft.com/office/drawing/2014/main" id="{0F8141DB-63F8-4B44-8547-D5BE10E88905}"/>
              </a:ext>
            </a:extLst>
          </p:cNvPr>
          <p:cNvSpPr txBox="1">
            <a:spLocks/>
          </p:cNvSpPr>
          <p:nvPr/>
        </p:nvSpPr>
        <p:spPr>
          <a:xfrm>
            <a:off x="1540012" y="1034014"/>
            <a:ext cx="3564910" cy="3299495"/>
          </a:xfrm>
          <a:prstGeom prst="rect">
            <a:avLst/>
          </a:prstGeom>
        </p:spPr>
        <p:txBody>
          <a:bodyPr spcFirstLastPara="1" vert="horz" wrap="square" lIns="86679" tIns="86679" rIns="86679" bIns="86679" rtlCol="0" anchor="t" anchorCtr="0">
            <a:noAutofit/>
          </a:bodyPr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400" dirty="0" err="1">
                <a:latin typeface="Calibri" panose="020F0502020204030204" pitchFamily="34" charset="0"/>
                <a:cs typeface="Calibri" panose="020F0502020204030204" pitchFamily="34" charset="0"/>
                <a:sym typeface="Wingdings" pitchFamily="2" charset="2"/>
              </a:rPr>
              <a:t>OceanParcels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  <a:sym typeface="Wingdings" pitchFamily="2" charset="2"/>
              </a:rPr>
              <a:t> </a:t>
            </a:r>
            <a:r>
              <a:rPr lang="en-GB" sz="1400" dirty="0" err="1">
                <a:latin typeface="Calibri" panose="020F0502020204030204" pitchFamily="34" charset="0"/>
                <a:cs typeface="Calibri" panose="020F0502020204030204" pitchFamily="34" charset="0"/>
                <a:sym typeface="Wingdings" pitchFamily="2" charset="2"/>
              </a:rPr>
              <a:t>Lagrangian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  <a:sym typeface="Wingdings" pitchFamily="2" charset="2"/>
              </a:rPr>
              <a:t> framework used to simulate trajectories of surface particles</a:t>
            </a:r>
          </a:p>
          <a:p>
            <a:pPr marL="0" indent="0">
              <a:buNone/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  <a:sym typeface="Wingdings" pitchFamily="2" charset="2"/>
              </a:rPr>
              <a:t>  </a:t>
            </a:r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400" b="1" dirty="0">
                <a:latin typeface="Calibri" panose="020F0502020204030204" pitchFamily="34" charset="0"/>
                <a:cs typeface="Calibri" panose="020F0502020204030204" pitchFamily="34" charset="0"/>
              </a:rPr>
              <a:t>Particle advection scheme: 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Runge-</a:t>
            </a:r>
            <a:r>
              <a:rPr lang="en-GB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Kutta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 4</a:t>
            </a:r>
            <a:r>
              <a:rPr lang="en-GB" sz="14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 order</a:t>
            </a:r>
          </a:p>
          <a:p>
            <a:r>
              <a:rPr lang="en-GB" sz="1400" b="1" dirty="0">
                <a:latin typeface="Calibri" panose="020F0502020204030204" pitchFamily="34" charset="0"/>
                <a:cs typeface="Calibri" panose="020F0502020204030204" pitchFamily="34" charset="0"/>
              </a:rPr>
              <a:t>Runtime timestep (dt):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 5 minutes</a:t>
            </a:r>
          </a:p>
          <a:p>
            <a:r>
              <a:rPr lang="en-GB" sz="1400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Particles are released with a 0.4° spacing</a:t>
            </a:r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400" b="1" dirty="0">
                <a:latin typeface="Calibri" panose="020F0502020204030204" pitchFamily="34" charset="0"/>
                <a:cs typeface="Calibri" panose="020F0502020204030204" pitchFamily="34" charset="0"/>
              </a:rPr>
              <a:t>Time period : </a:t>
            </a:r>
          </a:p>
          <a:p>
            <a:pPr lvl="1"/>
            <a:r>
              <a:rPr lang="en-GB" sz="1400" b="1" dirty="0">
                <a:latin typeface="Calibri" panose="020F0502020204030204" pitchFamily="34" charset="0"/>
                <a:cs typeface="Calibri" panose="020F0502020204030204" pitchFamily="34" charset="0"/>
              </a:rPr>
              <a:t>SMOC: 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July 2016 to June 2017 </a:t>
            </a:r>
          </a:p>
          <a:p>
            <a:pPr lvl="1"/>
            <a:r>
              <a:rPr lang="en-GB" sz="1400" b="1" dirty="0">
                <a:latin typeface="Calibri" panose="020F0502020204030204" pitchFamily="34" charset="0"/>
                <a:cs typeface="Calibri" panose="020F0502020204030204" pitchFamily="34" charset="0"/>
              </a:rPr>
              <a:t>eNATL60</a:t>
            </a: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: July 2009 to June 2010</a:t>
            </a:r>
          </a:p>
          <a:p>
            <a:r>
              <a:rPr lang="en-GB" sz="1400" b="1" dirty="0">
                <a:solidFill>
                  <a:srgbClr val="33333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Advected for 28 days (monthly)</a:t>
            </a:r>
            <a:endParaRPr lang="en-GB" sz="1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Particles which leave the domain are deleted</a:t>
            </a:r>
          </a:p>
          <a:p>
            <a:pPr>
              <a:buFont typeface="Wingdings" pitchFamily="2" charset="2"/>
              <a:buChar char="à"/>
            </a:pPr>
            <a:endParaRPr lang="en-GB" sz="1400" dirty="0">
              <a:solidFill>
                <a:srgbClr val="33333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AA818164-61BF-D142-872D-0886BC0FD270}"/>
              </a:ext>
            </a:extLst>
          </p:cNvPr>
          <p:cNvSpPr/>
          <p:nvPr/>
        </p:nvSpPr>
        <p:spPr>
          <a:xfrm>
            <a:off x="5910779" y="1857597"/>
            <a:ext cx="192416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300" dirty="0">
                <a:solidFill>
                  <a:srgbClr val="333333"/>
                </a:solidFill>
                <a:latin typeface="Merriweather"/>
                <a:hlinkClick r:id="rId19"/>
              </a:rPr>
              <a:t>https://oceanparcels.org/</a:t>
            </a:r>
            <a:r>
              <a:rPr lang="en-GB" sz="1300" dirty="0">
                <a:solidFill>
                  <a:srgbClr val="333333"/>
                </a:solidFill>
                <a:latin typeface="Merriweather"/>
              </a:rPr>
              <a:t> </a:t>
            </a:r>
            <a:endParaRPr lang="en-GB" sz="1300" b="0" i="0" dirty="0">
              <a:solidFill>
                <a:srgbClr val="333333"/>
              </a:solidFill>
              <a:effectLst/>
              <a:latin typeface="Merriweather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22CA2E5-CFE1-8D4B-97A8-5086A955B9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6445" y="2338531"/>
            <a:ext cx="3366958" cy="1926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121842F5-2FE5-C445-A239-E87A7790F263}"/>
              </a:ext>
            </a:extLst>
          </p:cNvPr>
          <p:cNvSpPr/>
          <p:nvPr/>
        </p:nvSpPr>
        <p:spPr>
          <a:xfrm>
            <a:off x="6384422" y="4227708"/>
            <a:ext cx="91031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300" dirty="0">
                <a:solidFill>
                  <a:srgbClr val="333333"/>
                </a:solidFill>
                <a:latin typeface="Merriweather"/>
              </a:rPr>
              <a:t>Initial grid</a:t>
            </a:r>
            <a:endParaRPr lang="en-GB" sz="1300" b="0" i="0" dirty="0">
              <a:solidFill>
                <a:srgbClr val="333333"/>
              </a:solidFill>
              <a:effectLst/>
              <a:latin typeface="Merriweather"/>
            </a:endParaRPr>
          </a:p>
        </p:txBody>
      </p:sp>
    </p:spTree>
    <p:extLst>
      <p:ext uri="{BB962C8B-B14F-4D97-AF65-F5344CB8AC3E}">
        <p14:creationId xmlns:p14="http://schemas.microsoft.com/office/powerpoint/2010/main" val="31504148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56BC279-1423-410A-AAEB-A913E38160CB}"/>
              </a:ext>
            </a:extLst>
          </p:cNvPr>
          <p:cNvCxnSpPr>
            <a:cxnSpLocks/>
          </p:cNvCxnSpPr>
          <p:nvPr/>
        </p:nvCxnSpPr>
        <p:spPr>
          <a:xfrm>
            <a:off x="1313783" y="2187829"/>
            <a:ext cx="604177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/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pic>
        <p:nvPicPr>
          <p:cNvPr id="35" name="Afbeelding 9" descr="Afbeelding met mes&#10;&#10;Automatisch gegenereerde beschrijving">
            <a:extLst>
              <a:ext uri="{FF2B5EF4-FFF2-40B4-BE49-F238E27FC236}">
                <a16:creationId xmlns:a16="http://schemas.microsoft.com/office/drawing/2014/main" id="{4DC0C6CB-6CB8-334B-95D3-81E2A3D8B2CA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8" y="4637096"/>
            <a:ext cx="1778335" cy="19767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4D16D57-136A-0348-A5F0-8A5FABF63F68}"/>
              </a:ext>
            </a:extLst>
          </p:cNvPr>
          <p:cNvPicPr>
            <a:picLocks noChangeAspect="1"/>
          </p:cNvPicPr>
          <p:nvPr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5EDB4F98-81E4-9B45-8770-ABE49B702715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38" name="Image" descr="Image">
              <a:extLst>
                <a:ext uri="{FF2B5EF4-FFF2-40B4-BE49-F238E27FC236}">
                  <a16:creationId xmlns:a16="http://schemas.microsoft.com/office/drawing/2014/main" id="{AAE09FD3-7346-724E-9B6B-A9349E6E314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" name="@UFollowtheOcean">
              <a:hlinkClick r:id="rId17"/>
              <a:extLst>
                <a:ext uri="{FF2B5EF4-FFF2-40B4-BE49-F238E27FC236}">
                  <a16:creationId xmlns:a16="http://schemas.microsoft.com/office/drawing/2014/main" id="{A0E87475-7CD5-1149-8135-B42255D4F82E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pic>
        <p:nvPicPr>
          <p:cNvPr id="42" name="Image" descr="Image">
            <a:extLst>
              <a:ext uri="{FF2B5EF4-FFF2-40B4-BE49-F238E27FC236}">
                <a16:creationId xmlns:a16="http://schemas.microsoft.com/office/drawing/2014/main" id="{D3568C58-D8D6-1244-9ADC-08EC4367542A}"/>
              </a:ext>
            </a:extLst>
          </p:cNvPr>
          <p:cNvPicPr>
            <a:picLocks noChangeAspect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4615138"/>
            <a:ext cx="216558" cy="20141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3" name="Picture 4" descr="Dark gray twitter icon - Free dark gray social icons">
            <a:extLst>
              <a:ext uri="{FF2B5EF4-FFF2-40B4-BE49-F238E27FC236}">
                <a16:creationId xmlns:a16="http://schemas.microsoft.com/office/drawing/2014/main" id="{63728978-DAB3-E448-B171-7CA1A1FE3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63" y="4665467"/>
            <a:ext cx="122400" cy="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C6AD98EF-BACF-1645-A111-8356ED6C10B9}"/>
              </a:ext>
            </a:extLst>
          </p:cNvPr>
          <p:cNvGrpSpPr/>
          <p:nvPr/>
        </p:nvGrpSpPr>
        <p:grpSpPr>
          <a:xfrm>
            <a:off x="3355448" y="4658183"/>
            <a:ext cx="600136" cy="155956"/>
            <a:chOff x="3355448" y="4658183"/>
            <a:chExt cx="600136" cy="155956"/>
          </a:xfrm>
        </p:grpSpPr>
        <p:sp>
          <p:nvSpPr>
            <p:cNvPr id="45" name="@UFollowtheOcean">
              <a:hlinkClick r:id="rId19"/>
              <a:extLst>
                <a:ext uri="{FF2B5EF4-FFF2-40B4-BE49-F238E27FC236}">
                  <a16:creationId xmlns:a16="http://schemas.microsoft.com/office/drawing/2014/main" id="{2A69F0A1-1645-974A-A1C3-18AF75C6DB01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 err="1"/>
                <a:t>LauraGomNav</a:t>
              </a:r>
              <a:endParaRPr sz="600" dirty="0"/>
            </a:p>
          </p:txBody>
        </p:sp>
        <p:pic>
          <p:nvPicPr>
            <p:cNvPr id="46" name="Picture 4" descr="Dark gray twitter icon - Free dark gray social icons">
              <a:extLst>
                <a:ext uri="{FF2B5EF4-FFF2-40B4-BE49-F238E27FC236}">
                  <a16:creationId xmlns:a16="http://schemas.microsoft.com/office/drawing/2014/main" id="{47742DE7-A609-E042-9050-13CD02D2DD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448" y="4658183"/>
              <a:ext cx="122400" cy="12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704A91B5-B2A1-524A-87A0-A187592922FD}"/>
              </a:ext>
            </a:extLst>
          </p:cNvPr>
          <p:cNvSpPr txBox="1">
            <a:spLocks/>
          </p:cNvSpPr>
          <p:nvPr/>
        </p:nvSpPr>
        <p:spPr>
          <a:xfrm>
            <a:off x="1533821" y="784252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OceanParcels simulation</a:t>
            </a:r>
            <a:endParaRPr lang="en-GB" sz="1600" dirty="0"/>
          </a:p>
        </p:txBody>
      </p:sp>
      <p:sp>
        <p:nvSpPr>
          <p:cNvPr id="23" name="Text Placeholder 3">
            <a:extLst>
              <a:ext uri="{FF2B5EF4-FFF2-40B4-BE49-F238E27FC236}">
                <a16:creationId xmlns:a16="http://schemas.microsoft.com/office/drawing/2014/main" id="{2A49AECF-C8DE-8C46-B3E9-9DF299020B5B}"/>
              </a:ext>
            </a:extLst>
          </p:cNvPr>
          <p:cNvSpPr txBox="1">
            <a:spLocks/>
          </p:cNvSpPr>
          <p:nvPr/>
        </p:nvSpPr>
        <p:spPr>
          <a:xfrm>
            <a:off x="4140422" y="1043140"/>
            <a:ext cx="1936955" cy="330445"/>
          </a:xfrm>
          <a:prstGeom prst="rect">
            <a:avLst/>
          </a:prstGeom>
          <a:solidFill>
            <a:schemeClr val="tx1"/>
          </a:solidFill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600" b="1" dirty="0">
                <a:solidFill>
                  <a:srgbClr val="F4C402"/>
                </a:solidFill>
              </a:rPr>
              <a:t>Animation SMOC</a:t>
            </a:r>
          </a:p>
        </p:txBody>
      </p:sp>
      <p:pic>
        <p:nvPicPr>
          <p:cNvPr id="2" name="anim_June_s1_SMOC_eul.mp4" descr="anim_June_s1_SMOC_eul.mp4">
            <a:hlinkClick r:id="" action="ppaction://media"/>
            <a:extLst>
              <a:ext uri="{FF2B5EF4-FFF2-40B4-BE49-F238E27FC236}">
                <a16:creationId xmlns:a16="http://schemas.microsoft.com/office/drawing/2014/main" id="{764B095A-4D0E-794B-A135-B8714973D33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20"/>
          <a:srcRect b="5653"/>
          <a:stretch/>
        </p:blipFill>
        <p:spPr>
          <a:xfrm>
            <a:off x="2683203" y="1426120"/>
            <a:ext cx="4851391" cy="3051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759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8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/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pic>
        <p:nvPicPr>
          <p:cNvPr id="35" name="Afbeelding 9" descr="Afbeelding met mes&#10;&#10;Automatisch gegenereerde beschrijving">
            <a:extLst>
              <a:ext uri="{FF2B5EF4-FFF2-40B4-BE49-F238E27FC236}">
                <a16:creationId xmlns:a16="http://schemas.microsoft.com/office/drawing/2014/main" id="{4DC0C6CB-6CB8-334B-95D3-81E2A3D8B2CA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8" y="4637096"/>
            <a:ext cx="1778335" cy="19767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4D16D57-136A-0348-A5F0-8A5FABF63F68}"/>
              </a:ext>
            </a:extLst>
          </p:cNvPr>
          <p:cNvPicPr>
            <a:picLocks noChangeAspect="1"/>
          </p:cNvPicPr>
          <p:nvPr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5EDB4F98-81E4-9B45-8770-ABE49B702715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38" name="Image" descr="Image">
              <a:extLst>
                <a:ext uri="{FF2B5EF4-FFF2-40B4-BE49-F238E27FC236}">
                  <a16:creationId xmlns:a16="http://schemas.microsoft.com/office/drawing/2014/main" id="{AAE09FD3-7346-724E-9B6B-A9349E6E314B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" name="@UFollowtheOcean">
              <a:hlinkClick r:id="rId17"/>
              <a:extLst>
                <a:ext uri="{FF2B5EF4-FFF2-40B4-BE49-F238E27FC236}">
                  <a16:creationId xmlns:a16="http://schemas.microsoft.com/office/drawing/2014/main" id="{A0E87475-7CD5-1149-8135-B42255D4F82E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pic>
        <p:nvPicPr>
          <p:cNvPr id="42" name="Image" descr="Image">
            <a:extLst>
              <a:ext uri="{FF2B5EF4-FFF2-40B4-BE49-F238E27FC236}">
                <a16:creationId xmlns:a16="http://schemas.microsoft.com/office/drawing/2014/main" id="{D3568C58-D8D6-1244-9ADC-08EC4367542A}"/>
              </a:ext>
            </a:extLst>
          </p:cNvPr>
          <p:cNvPicPr>
            <a:picLocks noChangeAspect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4615138"/>
            <a:ext cx="216558" cy="20141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3" name="Picture 4" descr="Dark gray twitter icon - Free dark gray social icons">
            <a:extLst>
              <a:ext uri="{FF2B5EF4-FFF2-40B4-BE49-F238E27FC236}">
                <a16:creationId xmlns:a16="http://schemas.microsoft.com/office/drawing/2014/main" id="{63728978-DAB3-E448-B171-7CA1A1FE36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63" y="4665467"/>
            <a:ext cx="122400" cy="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C6AD98EF-BACF-1645-A111-8356ED6C10B9}"/>
              </a:ext>
            </a:extLst>
          </p:cNvPr>
          <p:cNvGrpSpPr/>
          <p:nvPr/>
        </p:nvGrpSpPr>
        <p:grpSpPr>
          <a:xfrm>
            <a:off x="3355448" y="4658183"/>
            <a:ext cx="600136" cy="155956"/>
            <a:chOff x="3355448" y="4658183"/>
            <a:chExt cx="600136" cy="155956"/>
          </a:xfrm>
        </p:grpSpPr>
        <p:sp>
          <p:nvSpPr>
            <p:cNvPr id="45" name="@UFollowtheOcean">
              <a:hlinkClick r:id="rId19"/>
              <a:extLst>
                <a:ext uri="{FF2B5EF4-FFF2-40B4-BE49-F238E27FC236}">
                  <a16:creationId xmlns:a16="http://schemas.microsoft.com/office/drawing/2014/main" id="{2A69F0A1-1645-974A-A1C3-18AF75C6DB01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 err="1"/>
                <a:t>LauraGomNav</a:t>
              </a:r>
              <a:endParaRPr sz="600" dirty="0"/>
            </a:p>
          </p:txBody>
        </p:sp>
        <p:pic>
          <p:nvPicPr>
            <p:cNvPr id="46" name="Picture 4" descr="Dark gray twitter icon - Free dark gray social icons">
              <a:extLst>
                <a:ext uri="{FF2B5EF4-FFF2-40B4-BE49-F238E27FC236}">
                  <a16:creationId xmlns:a16="http://schemas.microsoft.com/office/drawing/2014/main" id="{47742DE7-A609-E042-9050-13CD02D2DD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448" y="4658183"/>
              <a:ext cx="122400" cy="12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704A91B5-B2A1-524A-87A0-A187592922FD}"/>
              </a:ext>
            </a:extLst>
          </p:cNvPr>
          <p:cNvSpPr txBox="1">
            <a:spLocks/>
          </p:cNvSpPr>
          <p:nvPr/>
        </p:nvSpPr>
        <p:spPr>
          <a:xfrm>
            <a:off x="1533821" y="784252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OceanParcels simulation</a:t>
            </a:r>
            <a:endParaRPr lang="en-GB" sz="1600" dirty="0"/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FC7FDC8D-E1EC-0649-9C1A-43A736CC47CA}"/>
              </a:ext>
            </a:extLst>
          </p:cNvPr>
          <p:cNvSpPr txBox="1">
            <a:spLocks/>
          </p:cNvSpPr>
          <p:nvPr/>
        </p:nvSpPr>
        <p:spPr>
          <a:xfrm>
            <a:off x="4140422" y="1043140"/>
            <a:ext cx="1936955" cy="330445"/>
          </a:xfrm>
          <a:prstGeom prst="rect">
            <a:avLst/>
          </a:prstGeom>
          <a:solidFill>
            <a:schemeClr val="tx1"/>
          </a:solidFill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600" b="1" dirty="0">
                <a:solidFill>
                  <a:srgbClr val="F4C402"/>
                </a:solidFill>
              </a:rPr>
              <a:t>Animation eNATL60</a:t>
            </a:r>
          </a:p>
        </p:txBody>
      </p:sp>
      <p:pic>
        <p:nvPicPr>
          <p:cNvPr id="7" name="anim_June_s01_NEW.mp4" descr="anim_June_s01_NEW.mp4">
            <a:hlinkClick r:id="" action="ppaction://media"/>
            <a:extLst>
              <a:ext uri="{FF2B5EF4-FFF2-40B4-BE49-F238E27FC236}">
                <a16:creationId xmlns:a16="http://schemas.microsoft.com/office/drawing/2014/main" id="{4A2B6E0F-8473-224F-BA24-3AF8E4664FA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20"/>
          <a:srcRect l="6663" r="9044" b="8147"/>
          <a:stretch/>
        </p:blipFill>
        <p:spPr>
          <a:xfrm>
            <a:off x="1548000" y="1486800"/>
            <a:ext cx="7010400" cy="293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100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86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56BC279-1423-410A-AAEB-A913E38160CB}"/>
              </a:ext>
            </a:extLst>
          </p:cNvPr>
          <p:cNvCxnSpPr>
            <a:cxnSpLocks/>
          </p:cNvCxnSpPr>
          <p:nvPr/>
        </p:nvCxnSpPr>
        <p:spPr>
          <a:xfrm>
            <a:off x="1313783" y="2187829"/>
            <a:ext cx="604177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02420551"/>
              </p:ext>
            </p:extLst>
          </p:nvPr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pic>
        <p:nvPicPr>
          <p:cNvPr id="35" name="Afbeelding 9" descr="Afbeelding met mes&#10;&#10;Automatisch gegenereerde beschrijving">
            <a:extLst>
              <a:ext uri="{FF2B5EF4-FFF2-40B4-BE49-F238E27FC236}">
                <a16:creationId xmlns:a16="http://schemas.microsoft.com/office/drawing/2014/main" id="{4DC0C6CB-6CB8-334B-95D3-81E2A3D8B2C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8" y="4637096"/>
            <a:ext cx="1778335" cy="19767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884E266-9739-EB4C-97F8-AB7B1894FF7D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04CCE47F-C426-D149-9FD1-D4BD2C5E8E22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38" name="Image" descr="Image">
              <a:extLst>
                <a:ext uri="{FF2B5EF4-FFF2-40B4-BE49-F238E27FC236}">
                  <a16:creationId xmlns:a16="http://schemas.microsoft.com/office/drawing/2014/main" id="{8E7343AD-A114-174D-BC0E-DD0068D1D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" name="@UFollowtheOcean">
              <a:hlinkClick r:id="rId15"/>
              <a:extLst>
                <a:ext uri="{FF2B5EF4-FFF2-40B4-BE49-F238E27FC236}">
                  <a16:creationId xmlns:a16="http://schemas.microsoft.com/office/drawing/2014/main" id="{22EBB5B7-6DC6-EF41-91A9-0ADD787858D0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pic>
        <p:nvPicPr>
          <p:cNvPr id="42" name="Image" descr="Image">
            <a:extLst>
              <a:ext uri="{FF2B5EF4-FFF2-40B4-BE49-F238E27FC236}">
                <a16:creationId xmlns:a16="http://schemas.microsoft.com/office/drawing/2014/main" id="{D7E52DED-355C-FD49-886D-C29736C254AB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4615138"/>
            <a:ext cx="216558" cy="20141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3" name="Picture 4" descr="Dark gray twitter icon - Free dark gray social icons">
            <a:extLst>
              <a:ext uri="{FF2B5EF4-FFF2-40B4-BE49-F238E27FC236}">
                <a16:creationId xmlns:a16="http://schemas.microsoft.com/office/drawing/2014/main" id="{E5EA95F4-9AD9-DD43-8F6D-4FC4DF927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63" y="4665467"/>
            <a:ext cx="122400" cy="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8103B04B-13AD-B84D-B5E0-CED614C25E80}"/>
              </a:ext>
            </a:extLst>
          </p:cNvPr>
          <p:cNvGrpSpPr/>
          <p:nvPr/>
        </p:nvGrpSpPr>
        <p:grpSpPr>
          <a:xfrm>
            <a:off x="3355448" y="4658183"/>
            <a:ext cx="600136" cy="155956"/>
            <a:chOff x="3355448" y="4658183"/>
            <a:chExt cx="600136" cy="155956"/>
          </a:xfrm>
        </p:grpSpPr>
        <p:sp>
          <p:nvSpPr>
            <p:cNvPr id="45" name="@UFollowtheOcean">
              <a:hlinkClick r:id="rId17"/>
              <a:extLst>
                <a:ext uri="{FF2B5EF4-FFF2-40B4-BE49-F238E27FC236}">
                  <a16:creationId xmlns:a16="http://schemas.microsoft.com/office/drawing/2014/main" id="{ECBA79D5-D8CA-F04E-8B7D-C5B610C8B6CB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 err="1"/>
                <a:t>LauraGomNav</a:t>
              </a:r>
              <a:endParaRPr sz="600" dirty="0"/>
            </a:p>
          </p:txBody>
        </p:sp>
        <p:pic>
          <p:nvPicPr>
            <p:cNvPr id="46" name="Picture 4" descr="Dark gray twitter icon - Free dark gray social icons">
              <a:extLst>
                <a:ext uri="{FF2B5EF4-FFF2-40B4-BE49-F238E27FC236}">
                  <a16:creationId xmlns:a16="http://schemas.microsoft.com/office/drawing/2014/main" id="{6456B356-B1BE-9441-BE2E-E4D750D24A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448" y="4658183"/>
              <a:ext cx="122400" cy="12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3" name="Google Shape;67;p15">
            <a:extLst>
              <a:ext uri="{FF2B5EF4-FFF2-40B4-BE49-F238E27FC236}">
                <a16:creationId xmlns:a16="http://schemas.microsoft.com/office/drawing/2014/main" id="{E53FD6F0-61F2-B348-AED6-E4CC67A8D011}"/>
              </a:ext>
            </a:extLst>
          </p:cNvPr>
          <p:cNvSpPr txBox="1">
            <a:spLocks/>
          </p:cNvSpPr>
          <p:nvPr/>
        </p:nvSpPr>
        <p:spPr>
          <a:xfrm>
            <a:off x="1568828" y="1266185"/>
            <a:ext cx="1909019" cy="686662"/>
          </a:xfrm>
          <a:prstGeom prst="rect">
            <a:avLst/>
          </a:prstGeom>
        </p:spPr>
        <p:txBody>
          <a:bodyPr spcFirstLastPara="1" vert="horz" wrap="square" lIns="86679" tIns="86679" rIns="86679" bIns="86679" rtlCol="0" anchor="t" anchorCtr="0">
            <a:noAutofit/>
          </a:bodyPr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SMOC: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3C0692F-FD02-7341-BBC8-DF050E08F8F7}"/>
              </a:ext>
            </a:extLst>
          </p:cNvPr>
          <p:cNvSpPr/>
          <p:nvPr/>
        </p:nvSpPr>
        <p:spPr>
          <a:xfrm>
            <a:off x="1711328" y="4341700"/>
            <a:ext cx="702684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200" dirty="0"/>
              <a:t>Number of deleted particles after 1 month (exited domain) and black box shows the subdomain selected.</a:t>
            </a:r>
          </a:p>
        </p:txBody>
      </p:sp>
      <p:pic>
        <p:nvPicPr>
          <p:cNvPr id="6150" name="Picture 6">
            <a:extLst>
              <a:ext uri="{FF2B5EF4-FFF2-40B4-BE49-F238E27FC236}">
                <a16:creationId xmlns:a16="http://schemas.microsoft.com/office/drawing/2014/main" id="{F6C524E2-7EDA-3A4B-901B-386C9F4614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267"/>
          <a:stretch/>
        </p:blipFill>
        <p:spPr bwMode="auto">
          <a:xfrm>
            <a:off x="2570400" y="1292725"/>
            <a:ext cx="5960559" cy="30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14BBCD57-7976-C24B-80B3-9D5F755B8B10}"/>
              </a:ext>
            </a:extLst>
          </p:cNvPr>
          <p:cNvSpPr txBox="1">
            <a:spLocks/>
          </p:cNvSpPr>
          <p:nvPr/>
        </p:nvSpPr>
        <p:spPr>
          <a:xfrm>
            <a:off x="1533821" y="784252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OceanParcels simulation</a:t>
            </a:r>
            <a:endParaRPr lang="en-GB" sz="1600" dirty="0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F851E3F1-85D4-5B40-9326-BAF506198F27}"/>
              </a:ext>
            </a:extLst>
          </p:cNvPr>
          <p:cNvSpPr txBox="1">
            <a:spLocks/>
          </p:cNvSpPr>
          <p:nvPr/>
        </p:nvSpPr>
        <p:spPr>
          <a:xfrm>
            <a:off x="4420490" y="962280"/>
            <a:ext cx="2260378" cy="330445"/>
          </a:xfrm>
          <a:prstGeom prst="rect">
            <a:avLst/>
          </a:prstGeom>
          <a:solidFill>
            <a:schemeClr val="tx1"/>
          </a:solidFill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600" b="1" dirty="0">
                <a:solidFill>
                  <a:srgbClr val="F4C402"/>
                </a:solidFill>
              </a:rPr>
              <a:t>Particles after 1 month</a:t>
            </a:r>
          </a:p>
        </p:txBody>
      </p:sp>
    </p:spTree>
    <p:extLst>
      <p:ext uri="{BB962C8B-B14F-4D97-AF65-F5344CB8AC3E}">
        <p14:creationId xmlns:p14="http://schemas.microsoft.com/office/powerpoint/2010/main" val="2333317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56BC279-1423-410A-AAEB-A913E38160CB}"/>
              </a:ext>
            </a:extLst>
          </p:cNvPr>
          <p:cNvCxnSpPr>
            <a:cxnSpLocks/>
          </p:cNvCxnSpPr>
          <p:nvPr/>
        </p:nvCxnSpPr>
        <p:spPr>
          <a:xfrm>
            <a:off x="1313783" y="2187829"/>
            <a:ext cx="604177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/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pic>
        <p:nvPicPr>
          <p:cNvPr id="35" name="Afbeelding 9" descr="Afbeelding met mes&#10;&#10;Automatisch gegenereerde beschrijving">
            <a:extLst>
              <a:ext uri="{FF2B5EF4-FFF2-40B4-BE49-F238E27FC236}">
                <a16:creationId xmlns:a16="http://schemas.microsoft.com/office/drawing/2014/main" id="{4DC0C6CB-6CB8-334B-95D3-81E2A3D8B2C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8" y="4637096"/>
            <a:ext cx="1778335" cy="19767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884E266-9739-EB4C-97F8-AB7B1894FF7D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04CCE47F-C426-D149-9FD1-D4BD2C5E8E22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38" name="Image" descr="Image">
              <a:extLst>
                <a:ext uri="{FF2B5EF4-FFF2-40B4-BE49-F238E27FC236}">
                  <a16:creationId xmlns:a16="http://schemas.microsoft.com/office/drawing/2014/main" id="{8E7343AD-A114-174D-BC0E-DD0068D1D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" name="@UFollowtheOcean">
              <a:hlinkClick r:id="rId15"/>
              <a:extLst>
                <a:ext uri="{FF2B5EF4-FFF2-40B4-BE49-F238E27FC236}">
                  <a16:creationId xmlns:a16="http://schemas.microsoft.com/office/drawing/2014/main" id="{22EBB5B7-6DC6-EF41-91A9-0ADD787858D0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pic>
        <p:nvPicPr>
          <p:cNvPr id="42" name="Image" descr="Image">
            <a:extLst>
              <a:ext uri="{FF2B5EF4-FFF2-40B4-BE49-F238E27FC236}">
                <a16:creationId xmlns:a16="http://schemas.microsoft.com/office/drawing/2014/main" id="{D7E52DED-355C-FD49-886D-C29736C254AB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4615138"/>
            <a:ext cx="216558" cy="20141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3" name="Picture 4" descr="Dark gray twitter icon - Free dark gray social icons">
            <a:extLst>
              <a:ext uri="{FF2B5EF4-FFF2-40B4-BE49-F238E27FC236}">
                <a16:creationId xmlns:a16="http://schemas.microsoft.com/office/drawing/2014/main" id="{E5EA95F4-9AD9-DD43-8F6D-4FC4DF927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63" y="4665467"/>
            <a:ext cx="122400" cy="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8103B04B-13AD-B84D-B5E0-CED614C25E80}"/>
              </a:ext>
            </a:extLst>
          </p:cNvPr>
          <p:cNvGrpSpPr/>
          <p:nvPr/>
        </p:nvGrpSpPr>
        <p:grpSpPr>
          <a:xfrm>
            <a:off x="3355448" y="4658183"/>
            <a:ext cx="600136" cy="155956"/>
            <a:chOff x="3355448" y="4658183"/>
            <a:chExt cx="600136" cy="155956"/>
          </a:xfrm>
        </p:grpSpPr>
        <p:sp>
          <p:nvSpPr>
            <p:cNvPr id="45" name="@UFollowtheOcean">
              <a:hlinkClick r:id="rId17"/>
              <a:extLst>
                <a:ext uri="{FF2B5EF4-FFF2-40B4-BE49-F238E27FC236}">
                  <a16:creationId xmlns:a16="http://schemas.microsoft.com/office/drawing/2014/main" id="{ECBA79D5-D8CA-F04E-8B7D-C5B610C8B6CB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 err="1"/>
                <a:t>LauraGomNav</a:t>
              </a:r>
              <a:endParaRPr sz="600" dirty="0"/>
            </a:p>
          </p:txBody>
        </p:sp>
        <p:pic>
          <p:nvPicPr>
            <p:cNvPr id="46" name="Picture 4" descr="Dark gray twitter icon - Free dark gray social icons">
              <a:extLst>
                <a:ext uri="{FF2B5EF4-FFF2-40B4-BE49-F238E27FC236}">
                  <a16:creationId xmlns:a16="http://schemas.microsoft.com/office/drawing/2014/main" id="{6456B356-B1BE-9441-BE2E-E4D750D24A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448" y="4658183"/>
              <a:ext cx="122400" cy="12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3" name="Google Shape;67;p15">
            <a:extLst>
              <a:ext uri="{FF2B5EF4-FFF2-40B4-BE49-F238E27FC236}">
                <a16:creationId xmlns:a16="http://schemas.microsoft.com/office/drawing/2014/main" id="{E53FD6F0-61F2-B348-AED6-E4CC67A8D011}"/>
              </a:ext>
            </a:extLst>
          </p:cNvPr>
          <p:cNvSpPr txBox="1">
            <a:spLocks/>
          </p:cNvSpPr>
          <p:nvPr/>
        </p:nvSpPr>
        <p:spPr>
          <a:xfrm>
            <a:off x="1568828" y="1266185"/>
            <a:ext cx="1909019" cy="686662"/>
          </a:xfrm>
          <a:prstGeom prst="rect">
            <a:avLst/>
          </a:prstGeom>
        </p:spPr>
        <p:txBody>
          <a:bodyPr spcFirstLastPara="1" vert="horz" wrap="square" lIns="86679" tIns="86679" rIns="86679" bIns="86679" rtlCol="0" anchor="t" anchorCtr="0">
            <a:noAutofit/>
          </a:bodyPr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eNATL60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   (no tides):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3C0692F-FD02-7341-BBC8-DF050E08F8F7}"/>
              </a:ext>
            </a:extLst>
          </p:cNvPr>
          <p:cNvSpPr/>
          <p:nvPr/>
        </p:nvSpPr>
        <p:spPr>
          <a:xfrm>
            <a:off x="1711328" y="4341700"/>
            <a:ext cx="702684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200" dirty="0"/>
              <a:t>Number of deleted particles after 1 month (exited domain) and black box shows the subdomain selected.</a:t>
            </a:r>
          </a:p>
        </p:txBody>
      </p:sp>
      <p:pic>
        <p:nvPicPr>
          <p:cNvPr id="12292" name="Picture 4">
            <a:extLst>
              <a:ext uri="{FF2B5EF4-FFF2-40B4-BE49-F238E27FC236}">
                <a16:creationId xmlns:a16="http://schemas.microsoft.com/office/drawing/2014/main" id="{5FE2F931-6C5D-C846-8059-D666CA796C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71100" y="1292725"/>
            <a:ext cx="6014193" cy="30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06A93834-030E-C446-ACB3-2E01A48C1945}"/>
              </a:ext>
            </a:extLst>
          </p:cNvPr>
          <p:cNvSpPr txBox="1">
            <a:spLocks/>
          </p:cNvSpPr>
          <p:nvPr/>
        </p:nvSpPr>
        <p:spPr>
          <a:xfrm>
            <a:off x="1533821" y="784252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OceanParcels simulation</a:t>
            </a:r>
            <a:endParaRPr lang="en-GB" sz="1600" dirty="0"/>
          </a:p>
        </p:txBody>
      </p:sp>
      <p:sp>
        <p:nvSpPr>
          <p:cNvPr id="30" name="Text Placeholder 3">
            <a:extLst>
              <a:ext uri="{FF2B5EF4-FFF2-40B4-BE49-F238E27FC236}">
                <a16:creationId xmlns:a16="http://schemas.microsoft.com/office/drawing/2014/main" id="{05DEC9B9-59C3-0545-84EC-282B72FB0F22}"/>
              </a:ext>
            </a:extLst>
          </p:cNvPr>
          <p:cNvSpPr txBox="1">
            <a:spLocks/>
          </p:cNvSpPr>
          <p:nvPr/>
        </p:nvSpPr>
        <p:spPr>
          <a:xfrm>
            <a:off x="4420490" y="962280"/>
            <a:ext cx="2260378" cy="330445"/>
          </a:xfrm>
          <a:prstGeom prst="rect">
            <a:avLst/>
          </a:prstGeom>
          <a:solidFill>
            <a:schemeClr val="tx1"/>
          </a:solidFill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600" b="1" dirty="0">
                <a:solidFill>
                  <a:srgbClr val="F4C402"/>
                </a:solidFill>
              </a:rPr>
              <a:t>Particles after 1 month</a:t>
            </a:r>
          </a:p>
        </p:txBody>
      </p:sp>
    </p:spTree>
    <p:extLst>
      <p:ext uri="{BB962C8B-B14F-4D97-AF65-F5344CB8AC3E}">
        <p14:creationId xmlns:p14="http://schemas.microsoft.com/office/powerpoint/2010/main" val="1147597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56BC279-1423-410A-AAEB-A913E38160CB}"/>
              </a:ext>
            </a:extLst>
          </p:cNvPr>
          <p:cNvCxnSpPr>
            <a:cxnSpLocks/>
          </p:cNvCxnSpPr>
          <p:nvPr/>
        </p:nvCxnSpPr>
        <p:spPr>
          <a:xfrm>
            <a:off x="1313783" y="2187829"/>
            <a:ext cx="604177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/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pic>
        <p:nvPicPr>
          <p:cNvPr id="35" name="Afbeelding 9" descr="Afbeelding met mes&#10;&#10;Automatisch gegenereerde beschrijving">
            <a:extLst>
              <a:ext uri="{FF2B5EF4-FFF2-40B4-BE49-F238E27FC236}">
                <a16:creationId xmlns:a16="http://schemas.microsoft.com/office/drawing/2014/main" id="{4DC0C6CB-6CB8-334B-95D3-81E2A3D8B2C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8" y="4637096"/>
            <a:ext cx="1778335" cy="19767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884E266-9739-EB4C-97F8-AB7B1894FF7D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04CCE47F-C426-D149-9FD1-D4BD2C5E8E22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38" name="Image" descr="Image">
              <a:extLst>
                <a:ext uri="{FF2B5EF4-FFF2-40B4-BE49-F238E27FC236}">
                  <a16:creationId xmlns:a16="http://schemas.microsoft.com/office/drawing/2014/main" id="{8E7343AD-A114-174D-BC0E-DD0068D1D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" name="@UFollowtheOcean">
              <a:hlinkClick r:id="rId15"/>
              <a:extLst>
                <a:ext uri="{FF2B5EF4-FFF2-40B4-BE49-F238E27FC236}">
                  <a16:creationId xmlns:a16="http://schemas.microsoft.com/office/drawing/2014/main" id="{22EBB5B7-6DC6-EF41-91A9-0ADD787858D0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pic>
        <p:nvPicPr>
          <p:cNvPr id="42" name="Image" descr="Image">
            <a:extLst>
              <a:ext uri="{FF2B5EF4-FFF2-40B4-BE49-F238E27FC236}">
                <a16:creationId xmlns:a16="http://schemas.microsoft.com/office/drawing/2014/main" id="{D7E52DED-355C-FD49-886D-C29736C254AB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4615138"/>
            <a:ext cx="216558" cy="20141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3" name="Picture 4" descr="Dark gray twitter icon - Free dark gray social icons">
            <a:extLst>
              <a:ext uri="{FF2B5EF4-FFF2-40B4-BE49-F238E27FC236}">
                <a16:creationId xmlns:a16="http://schemas.microsoft.com/office/drawing/2014/main" id="{E5EA95F4-9AD9-DD43-8F6D-4FC4DF927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63" y="4665467"/>
            <a:ext cx="122400" cy="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8103B04B-13AD-B84D-B5E0-CED614C25E80}"/>
              </a:ext>
            </a:extLst>
          </p:cNvPr>
          <p:cNvGrpSpPr/>
          <p:nvPr/>
        </p:nvGrpSpPr>
        <p:grpSpPr>
          <a:xfrm>
            <a:off x="3355448" y="4658183"/>
            <a:ext cx="600136" cy="155956"/>
            <a:chOff x="3355448" y="4658183"/>
            <a:chExt cx="600136" cy="155956"/>
          </a:xfrm>
        </p:grpSpPr>
        <p:sp>
          <p:nvSpPr>
            <p:cNvPr id="45" name="@UFollowtheOcean">
              <a:hlinkClick r:id="rId17"/>
              <a:extLst>
                <a:ext uri="{FF2B5EF4-FFF2-40B4-BE49-F238E27FC236}">
                  <a16:creationId xmlns:a16="http://schemas.microsoft.com/office/drawing/2014/main" id="{ECBA79D5-D8CA-F04E-8B7D-C5B610C8B6CB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 err="1"/>
                <a:t>LauraGomNav</a:t>
              </a:r>
              <a:endParaRPr sz="600" dirty="0"/>
            </a:p>
          </p:txBody>
        </p:sp>
        <p:pic>
          <p:nvPicPr>
            <p:cNvPr id="46" name="Picture 4" descr="Dark gray twitter icon - Free dark gray social icons">
              <a:extLst>
                <a:ext uri="{FF2B5EF4-FFF2-40B4-BE49-F238E27FC236}">
                  <a16:creationId xmlns:a16="http://schemas.microsoft.com/office/drawing/2014/main" id="{6456B356-B1BE-9441-BE2E-E4D750D24A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448" y="4658183"/>
              <a:ext cx="122400" cy="12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03C0692F-FD02-7341-BBC8-DF050E08F8F7}"/>
              </a:ext>
            </a:extLst>
          </p:cNvPr>
          <p:cNvSpPr/>
          <p:nvPr/>
        </p:nvSpPr>
        <p:spPr>
          <a:xfrm>
            <a:off x="1711328" y="4341700"/>
            <a:ext cx="702684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1200" dirty="0"/>
              <a:t>Number of deleted particles after 1 month (exited domain) and black box shows the subdomain selected.</a:t>
            </a:r>
          </a:p>
        </p:txBody>
      </p:sp>
      <p:sp>
        <p:nvSpPr>
          <p:cNvPr id="26" name="Google Shape;67;p15">
            <a:extLst>
              <a:ext uri="{FF2B5EF4-FFF2-40B4-BE49-F238E27FC236}">
                <a16:creationId xmlns:a16="http://schemas.microsoft.com/office/drawing/2014/main" id="{19D2F503-5EC6-154B-94A7-351714087728}"/>
              </a:ext>
            </a:extLst>
          </p:cNvPr>
          <p:cNvSpPr txBox="1">
            <a:spLocks/>
          </p:cNvSpPr>
          <p:nvPr/>
        </p:nvSpPr>
        <p:spPr>
          <a:xfrm>
            <a:off x="1568828" y="1266185"/>
            <a:ext cx="1909019" cy="686662"/>
          </a:xfrm>
          <a:prstGeom prst="rect">
            <a:avLst/>
          </a:prstGeom>
        </p:spPr>
        <p:txBody>
          <a:bodyPr spcFirstLastPara="1" vert="horz" wrap="square" lIns="86679" tIns="86679" rIns="86679" bIns="86679" rtlCol="0" anchor="t" anchorCtr="0">
            <a:noAutofit/>
          </a:bodyPr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eNATL60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      (tides):</a:t>
            </a: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8EAE2357-40B6-3844-B221-DE6E1DED73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70400" y="1292725"/>
            <a:ext cx="6014193" cy="30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03433284-2449-3D47-8BF4-96902325E038}"/>
              </a:ext>
            </a:extLst>
          </p:cNvPr>
          <p:cNvSpPr txBox="1">
            <a:spLocks/>
          </p:cNvSpPr>
          <p:nvPr/>
        </p:nvSpPr>
        <p:spPr>
          <a:xfrm>
            <a:off x="1533821" y="784252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OceanParcels simulation</a:t>
            </a:r>
            <a:endParaRPr lang="en-GB" sz="1600" dirty="0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67012E34-E82A-BD43-91B3-0602FDB5D951}"/>
              </a:ext>
            </a:extLst>
          </p:cNvPr>
          <p:cNvSpPr txBox="1">
            <a:spLocks/>
          </p:cNvSpPr>
          <p:nvPr/>
        </p:nvSpPr>
        <p:spPr>
          <a:xfrm>
            <a:off x="4420490" y="962280"/>
            <a:ext cx="2260378" cy="330445"/>
          </a:xfrm>
          <a:prstGeom prst="rect">
            <a:avLst/>
          </a:prstGeom>
          <a:solidFill>
            <a:schemeClr val="tx1"/>
          </a:solidFill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600" b="1" dirty="0">
                <a:solidFill>
                  <a:srgbClr val="F4C402"/>
                </a:solidFill>
              </a:rPr>
              <a:t>Particles after 1 month</a:t>
            </a:r>
          </a:p>
        </p:txBody>
      </p:sp>
    </p:spTree>
    <p:extLst>
      <p:ext uri="{BB962C8B-B14F-4D97-AF65-F5344CB8AC3E}">
        <p14:creationId xmlns:p14="http://schemas.microsoft.com/office/powerpoint/2010/main" val="37020533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56BC279-1423-410A-AAEB-A913E38160CB}"/>
              </a:ext>
            </a:extLst>
          </p:cNvPr>
          <p:cNvCxnSpPr>
            <a:cxnSpLocks/>
          </p:cNvCxnSpPr>
          <p:nvPr/>
        </p:nvCxnSpPr>
        <p:spPr>
          <a:xfrm>
            <a:off x="1313783" y="2187829"/>
            <a:ext cx="604177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/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pic>
        <p:nvPicPr>
          <p:cNvPr id="35" name="Afbeelding 9" descr="Afbeelding met mes&#10;&#10;Automatisch gegenereerde beschrijving">
            <a:extLst>
              <a:ext uri="{FF2B5EF4-FFF2-40B4-BE49-F238E27FC236}">
                <a16:creationId xmlns:a16="http://schemas.microsoft.com/office/drawing/2014/main" id="{4DC0C6CB-6CB8-334B-95D3-81E2A3D8B2C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8" y="4637096"/>
            <a:ext cx="1778335" cy="19767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884E266-9739-EB4C-97F8-AB7B1894FF7D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04CCE47F-C426-D149-9FD1-D4BD2C5E8E22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38" name="Image" descr="Image">
              <a:extLst>
                <a:ext uri="{FF2B5EF4-FFF2-40B4-BE49-F238E27FC236}">
                  <a16:creationId xmlns:a16="http://schemas.microsoft.com/office/drawing/2014/main" id="{8E7343AD-A114-174D-BC0E-DD0068D1D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" name="@UFollowtheOcean">
              <a:hlinkClick r:id="rId15"/>
              <a:extLst>
                <a:ext uri="{FF2B5EF4-FFF2-40B4-BE49-F238E27FC236}">
                  <a16:creationId xmlns:a16="http://schemas.microsoft.com/office/drawing/2014/main" id="{22EBB5B7-6DC6-EF41-91A9-0ADD787858D0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pic>
        <p:nvPicPr>
          <p:cNvPr id="42" name="Image" descr="Image">
            <a:extLst>
              <a:ext uri="{FF2B5EF4-FFF2-40B4-BE49-F238E27FC236}">
                <a16:creationId xmlns:a16="http://schemas.microsoft.com/office/drawing/2014/main" id="{D7E52DED-355C-FD49-886D-C29736C254AB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4615138"/>
            <a:ext cx="216558" cy="20141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3" name="Picture 4" descr="Dark gray twitter icon - Free dark gray social icons">
            <a:extLst>
              <a:ext uri="{FF2B5EF4-FFF2-40B4-BE49-F238E27FC236}">
                <a16:creationId xmlns:a16="http://schemas.microsoft.com/office/drawing/2014/main" id="{E5EA95F4-9AD9-DD43-8F6D-4FC4DF927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63" y="4665467"/>
            <a:ext cx="122400" cy="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8103B04B-13AD-B84D-B5E0-CED614C25E80}"/>
              </a:ext>
            </a:extLst>
          </p:cNvPr>
          <p:cNvGrpSpPr/>
          <p:nvPr/>
        </p:nvGrpSpPr>
        <p:grpSpPr>
          <a:xfrm>
            <a:off x="3355448" y="4658183"/>
            <a:ext cx="600136" cy="155956"/>
            <a:chOff x="3355448" y="4658183"/>
            <a:chExt cx="600136" cy="155956"/>
          </a:xfrm>
        </p:grpSpPr>
        <p:sp>
          <p:nvSpPr>
            <p:cNvPr id="45" name="@UFollowtheOcean">
              <a:hlinkClick r:id="rId17"/>
              <a:extLst>
                <a:ext uri="{FF2B5EF4-FFF2-40B4-BE49-F238E27FC236}">
                  <a16:creationId xmlns:a16="http://schemas.microsoft.com/office/drawing/2014/main" id="{ECBA79D5-D8CA-F04E-8B7D-C5B610C8B6CB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 err="1"/>
                <a:t>LauraGomNav</a:t>
              </a:r>
              <a:endParaRPr sz="600" dirty="0"/>
            </a:p>
          </p:txBody>
        </p:sp>
        <p:pic>
          <p:nvPicPr>
            <p:cNvPr id="46" name="Picture 4" descr="Dark gray twitter icon - Free dark gray social icons">
              <a:extLst>
                <a:ext uri="{FF2B5EF4-FFF2-40B4-BE49-F238E27FC236}">
                  <a16:creationId xmlns:a16="http://schemas.microsoft.com/office/drawing/2014/main" id="{6456B356-B1BE-9441-BE2E-E4D750D24A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448" y="4658183"/>
              <a:ext cx="122400" cy="12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ADE89A1-E945-1241-A365-28FA10882638}"/>
              </a:ext>
            </a:extLst>
          </p:cNvPr>
          <p:cNvSpPr txBox="1">
            <a:spLocks/>
          </p:cNvSpPr>
          <p:nvPr/>
        </p:nvSpPr>
        <p:spPr>
          <a:xfrm>
            <a:off x="1533821" y="784252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2D histograms</a:t>
            </a:r>
            <a:endParaRPr lang="en-GB" sz="1600" dirty="0"/>
          </a:p>
        </p:txBody>
      </p:sp>
      <p:sp>
        <p:nvSpPr>
          <p:cNvPr id="23" name="Google Shape;67;p15">
            <a:extLst>
              <a:ext uri="{FF2B5EF4-FFF2-40B4-BE49-F238E27FC236}">
                <a16:creationId xmlns:a16="http://schemas.microsoft.com/office/drawing/2014/main" id="{E53FD6F0-61F2-B348-AED6-E4CC67A8D011}"/>
              </a:ext>
            </a:extLst>
          </p:cNvPr>
          <p:cNvSpPr txBox="1">
            <a:spLocks/>
          </p:cNvSpPr>
          <p:nvPr/>
        </p:nvSpPr>
        <p:spPr>
          <a:xfrm>
            <a:off x="1568828" y="1266185"/>
            <a:ext cx="1909019" cy="686662"/>
          </a:xfrm>
          <a:prstGeom prst="rect">
            <a:avLst/>
          </a:prstGeom>
        </p:spPr>
        <p:txBody>
          <a:bodyPr spcFirstLastPara="1" vert="horz" wrap="square" lIns="86679" tIns="86679" rIns="86679" bIns="86679" rtlCol="0" anchor="t" anchorCtr="0">
            <a:noAutofit/>
          </a:bodyPr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SMOC:</a:t>
            </a:r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ED511361-3979-9941-BE8C-0A59D2B2F3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472"/>
          <a:stretch/>
        </p:blipFill>
        <p:spPr bwMode="auto">
          <a:xfrm>
            <a:off x="2941200" y="1011600"/>
            <a:ext cx="5137925" cy="347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312882EF-79E0-7D45-AE7F-780A54C7148D}"/>
              </a:ext>
            </a:extLst>
          </p:cNvPr>
          <p:cNvSpPr/>
          <p:nvPr/>
        </p:nvSpPr>
        <p:spPr>
          <a:xfrm>
            <a:off x="5265724" y="4458428"/>
            <a:ext cx="48774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800" dirty="0"/>
              <a:t>Counts</a:t>
            </a:r>
          </a:p>
        </p:txBody>
      </p:sp>
    </p:spTree>
    <p:extLst>
      <p:ext uri="{BB962C8B-B14F-4D97-AF65-F5344CB8AC3E}">
        <p14:creationId xmlns:p14="http://schemas.microsoft.com/office/powerpoint/2010/main" val="10326496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56BC279-1423-410A-AAEB-A913E38160CB}"/>
              </a:ext>
            </a:extLst>
          </p:cNvPr>
          <p:cNvCxnSpPr>
            <a:cxnSpLocks/>
          </p:cNvCxnSpPr>
          <p:nvPr/>
        </p:nvCxnSpPr>
        <p:spPr>
          <a:xfrm>
            <a:off x="1313783" y="2187829"/>
            <a:ext cx="604177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/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pic>
        <p:nvPicPr>
          <p:cNvPr id="35" name="Afbeelding 9" descr="Afbeelding met mes&#10;&#10;Automatisch gegenereerde beschrijving">
            <a:extLst>
              <a:ext uri="{FF2B5EF4-FFF2-40B4-BE49-F238E27FC236}">
                <a16:creationId xmlns:a16="http://schemas.microsoft.com/office/drawing/2014/main" id="{4DC0C6CB-6CB8-334B-95D3-81E2A3D8B2C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8" y="4637096"/>
            <a:ext cx="1778335" cy="19767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884E266-9739-EB4C-97F8-AB7B1894FF7D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04CCE47F-C426-D149-9FD1-D4BD2C5E8E22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38" name="Image" descr="Image">
              <a:extLst>
                <a:ext uri="{FF2B5EF4-FFF2-40B4-BE49-F238E27FC236}">
                  <a16:creationId xmlns:a16="http://schemas.microsoft.com/office/drawing/2014/main" id="{8E7343AD-A114-174D-BC0E-DD0068D1D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" name="@UFollowtheOcean">
              <a:hlinkClick r:id="rId15"/>
              <a:extLst>
                <a:ext uri="{FF2B5EF4-FFF2-40B4-BE49-F238E27FC236}">
                  <a16:creationId xmlns:a16="http://schemas.microsoft.com/office/drawing/2014/main" id="{22EBB5B7-6DC6-EF41-91A9-0ADD787858D0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pic>
        <p:nvPicPr>
          <p:cNvPr id="42" name="Image" descr="Image">
            <a:extLst>
              <a:ext uri="{FF2B5EF4-FFF2-40B4-BE49-F238E27FC236}">
                <a16:creationId xmlns:a16="http://schemas.microsoft.com/office/drawing/2014/main" id="{D7E52DED-355C-FD49-886D-C29736C254AB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4615138"/>
            <a:ext cx="216558" cy="20141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3" name="Picture 4" descr="Dark gray twitter icon - Free dark gray social icons">
            <a:extLst>
              <a:ext uri="{FF2B5EF4-FFF2-40B4-BE49-F238E27FC236}">
                <a16:creationId xmlns:a16="http://schemas.microsoft.com/office/drawing/2014/main" id="{E5EA95F4-9AD9-DD43-8F6D-4FC4DF927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63" y="4665467"/>
            <a:ext cx="122400" cy="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8103B04B-13AD-B84D-B5E0-CED614C25E80}"/>
              </a:ext>
            </a:extLst>
          </p:cNvPr>
          <p:cNvGrpSpPr/>
          <p:nvPr/>
        </p:nvGrpSpPr>
        <p:grpSpPr>
          <a:xfrm>
            <a:off x="3355448" y="4658183"/>
            <a:ext cx="600136" cy="155956"/>
            <a:chOff x="3355448" y="4658183"/>
            <a:chExt cx="600136" cy="155956"/>
          </a:xfrm>
        </p:grpSpPr>
        <p:sp>
          <p:nvSpPr>
            <p:cNvPr id="45" name="@UFollowtheOcean">
              <a:hlinkClick r:id="rId17"/>
              <a:extLst>
                <a:ext uri="{FF2B5EF4-FFF2-40B4-BE49-F238E27FC236}">
                  <a16:creationId xmlns:a16="http://schemas.microsoft.com/office/drawing/2014/main" id="{ECBA79D5-D8CA-F04E-8B7D-C5B610C8B6CB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 err="1"/>
                <a:t>LauraGomNav</a:t>
              </a:r>
              <a:endParaRPr sz="600" dirty="0"/>
            </a:p>
          </p:txBody>
        </p:sp>
        <p:pic>
          <p:nvPicPr>
            <p:cNvPr id="46" name="Picture 4" descr="Dark gray twitter icon - Free dark gray social icons">
              <a:extLst>
                <a:ext uri="{FF2B5EF4-FFF2-40B4-BE49-F238E27FC236}">
                  <a16:creationId xmlns:a16="http://schemas.microsoft.com/office/drawing/2014/main" id="{6456B356-B1BE-9441-BE2E-E4D750D24A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448" y="4658183"/>
              <a:ext cx="122400" cy="12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ADE89A1-E945-1241-A365-28FA10882638}"/>
              </a:ext>
            </a:extLst>
          </p:cNvPr>
          <p:cNvSpPr txBox="1">
            <a:spLocks/>
          </p:cNvSpPr>
          <p:nvPr/>
        </p:nvSpPr>
        <p:spPr>
          <a:xfrm>
            <a:off x="1533821" y="784252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2D histograms</a:t>
            </a:r>
            <a:endParaRPr lang="en-GB" sz="1600" dirty="0"/>
          </a:p>
        </p:txBody>
      </p:sp>
      <p:sp>
        <p:nvSpPr>
          <p:cNvPr id="22" name="Google Shape;67;p15">
            <a:extLst>
              <a:ext uri="{FF2B5EF4-FFF2-40B4-BE49-F238E27FC236}">
                <a16:creationId xmlns:a16="http://schemas.microsoft.com/office/drawing/2014/main" id="{A968FAB7-54F8-9645-AF19-697FE007153A}"/>
              </a:ext>
            </a:extLst>
          </p:cNvPr>
          <p:cNvSpPr txBox="1">
            <a:spLocks/>
          </p:cNvSpPr>
          <p:nvPr/>
        </p:nvSpPr>
        <p:spPr>
          <a:xfrm>
            <a:off x="1568828" y="1266185"/>
            <a:ext cx="1909019" cy="686662"/>
          </a:xfrm>
          <a:prstGeom prst="rect">
            <a:avLst/>
          </a:prstGeom>
        </p:spPr>
        <p:txBody>
          <a:bodyPr spcFirstLastPara="1" vert="horz" wrap="square" lIns="86679" tIns="86679" rIns="86679" bIns="86679" rtlCol="0" anchor="t" anchorCtr="0">
            <a:noAutofit/>
          </a:bodyPr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eNATL60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   (no tides):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380A3279-107E-B249-80D1-DDE74CBCA6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472"/>
          <a:stretch/>
        </p:blipFill>
        <p:spPr bwMode="auto">
          <a:xfrm>
            <a:off x="2941927" y="1013034"/>
            <a:ext cx="5135338" cy="3475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AD657337-4A54-9B49-90D4-AB11361575DA}"/>
              </a:ext>
            </a:extLst>
          </p:cNvPr>
          <p:cNvSpPr/>
          <p:nvPr/>
        </p:nvSpPr>
        <p:spPr>
          <a:xfrm>
            <a:off x="5265724" y="4458428"/>
            <a:ext cx="48774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800" dirty="0"/>
              <a:t>Counts</a:t>
            </a:r>
          </a:p>
        </p:txBody>
      </p:sp>
    </p:spTree>
    <p:extLst>
      <p:ext uri="{BB962C8B-B14F-4D97-AF65-F5344CB8AC3E}">
        <p14:creationId xmlns:p14="http://schemas.microsoft.com/office/powerpoint/2010/main" val="36790871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56BC279-1423-410A-AAEB-A913E38160CB}"/>
              </a:ext>
            </a:extLst>
          </p:cNvPr>
          <p:cNvCxnSpPr>
            <a:cxnSpLocks/>
          </p:cNvCxnSpPr>
          <p:nvPr/>
        </p:nvCxnSpPr>
        <p:spPr>
          <a:xfrm>
            <a:off x="1313783" y="2187829"/>
            <a:ext cx="604177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/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pic>
        <p:nvPicPr>
          <p:cNvPr id="35" name="Afbeelding 9" descr="Afbeelding met mes&#10;&#10;Automatisch gegenereerde beschrijving">
            <a:extLst>
              <a:ext uri="{FF2B5EF4-FFF2-40B4-BE49-F238E27FC236}">
                <a16:creationId xmlns:a16="http://schemas.microsoft.com/office/drawing/2014/main" id="{4DC0C6CB-6CB8-334B-95D3-81E2A3D8B2C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8" y="4637096"/>
            <a:ext cx="1778335" cy="19767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884E266-9739-EB4C-97F8-AB7B1894FF7D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04CCE47F-C426-D149-9FD1-D4BD2C5E8E22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38" name="Image" descr="Image">
              <a:extLst>
                <a:ext uri="{FF2B5EF4-FFF2-40B4-BE49-F238E27FC236}">
                  <a16:creationId xmlns:a16="http://schemas.microsoft.com/office/drawing/2014/main" id="{8E7343AD-A114-174D-BC0E-DD0068D1D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" name="@UFollowtheOcean">
              <a:hlinkClick r:id="rId15"/>
              <a:extLst>
                <a:ext uri="{FF2B5EF4-FFF2-40B4-BE49-F238E27FC236}">
                  <a16:creationId xmlns:a16="http://schemas.microsoft.com/office/drawing/2014/main" id="{22EBB5B7-6DC6-EF41-91A9-0ADD787858D0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pic>
        <p:nvPicPr>
          <p:cNvPr id="42" name="Image" descr="Image">
            <a:extLst>
              <a:ext uri="{FF2B5EF4-FFF2-40B4-BE49-F238E27FC236}">
                <a16:creationId xmlns:a16="http://schemas.microsoft.com/office/drawing/2014/main" id="{D7E52DED-355C-FD49-886D-C29736C254AB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4615138"/>
            <a:ext cx="216558" cy="20141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3" name="Picture 4" descr="Dark gray twitter icon - Free dark gray social icons">
            <a:extLst>
              <a:ext uri="{FF2B5EF4-FFF2-40B4-BE49-F238E27FC236}">
                <a16:creationId xmlns:a16="http://schemas.microsoft.com/office/drawing/2014/main" id="{E5EA95F4-9AD9-DD43-8F6D-4FC4DF927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63" y="4665467"/>
            <a:ext cx="122400" cy="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8103B04B-13AD-B84D-B5E0-CED614C25E80}"/>
              </a:ext>
            </a:extLst>
          </p:cNvPr>
          <p:cNvGrpSpPr/>
          <p:nvPr/>
        </p:nvGrpSpPr>
        <p:grpSpPr>
          <a:xfrm>
            <a:off x="3355448" y="4658183"/>
            <a:ext cx="600136" cy="155956"/>
            <a:chOff x="3355448" y="4658183"/>
            <a:chExt cx="600136" cy="155956"/>
          </a:xfrm>
        </p:grpSpPr>
        <p:sp>
          <p:nvSpPr>
            <p:cNvPr id="45" name="@UFollowtheOcean">
              <a:hlinkClick r:id="rId17"/>
              <a:extLst>
                <a:ext uri="{FF2B5EF4-FFF2-40B4-BE49-F238E27FC236}">
                  <a16:creationId xmlns:a16="http://schemas.microsoft.com/office/drawing/2014/main" id="{ECBA79D5-D8CA-F04E-8B7D-C5B610C8B6CB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 err="1"/>
                <a:t>LauraGomNav</a:t>
              </a:r>
              <a:endParaRPr sz="600" dirty="0"/>
            </a:p>
          </p:txBody>
        </p:sp>
        <p:pic>
          <p:nvPicPr>
            <p:cNvPr id="46" name="Picture 4" descr="Dark gray twitter icon - Free dark gray social icons">
              <a:extLst>
                <a:ext uri="{FF2B5EF4-FFF2-40B4-BE49-F238E27FC236}">
                  <a16:creationId xmlns:a16="http://schemas.microsoft.com/office/drawing/2014/main" id="{6456B356-B1BE-9441-BE2E-E4D750D24A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448" y="4658183"/>
              <a:ext cx="122400" cy="12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ADE89A1-E945-1241-A365-28FA10882638}"/>
              </a:ext>
            </a:extLst>
          </p:cNvPr>
          <p:cNvSpPr txBox="1">
            <a:spLocks/>
          </p:cNvSpPr>
          <p:nvPr/>
        </p:nvSpPr>
        <p:spPr>
          <a:xfrm>
            <a:off x="1533821" y="784252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2D histograms</a:t>
            </a:r>
            <a:endParaRPr lang="en-GB" sz="1600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C0C266B1-BD8E-AE46-8DBA-F02530D607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472"/>
          <a:stretch/>
        </p:blipFill>
        <p:spPr bwMode="auto">
          <a:xfrm>
            <a:off x="2941200" y="1011600"/>
            <a:ext cx="5137925" cy="347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Google Shape;67;p15">
            <a:extLst>
              <a:ext uri="{FF2B5EF4-FFF2-40B4-BE49-F238E27FC236}">
                <a16:creationId xmlns:a16="http://schemas.microsoft.com/office/drawing/2014/main" id="{9EBDFE9D-14A8-E541-94F0-481EC487561C}"/>
              </a:ext>
            </a:extLst>
          </p:cNvPr>
          <p:cNvSpPr txBox="1">
            <a:spLocks/>
          </p:cNvSpPr>
          <p:nvPr/>
        </p:nvSpPr>
        <p:spPr>
          <a:xfrm>
            <a:off x="1568828" y="1266185"/>
            <a:ext cx="1909019" cy="686662"/>
          </a:xfrm>
          <a:prstGeom prst="rect">
            <a:avLst/>
          </a:prstGeom>
        </p:spPr>
        <p:txBody>
          <a:bodyPr spcFirstLastPara="1" vert="horz" wrap="square" lIns="86679" tIns="86679" rIns="86679" bIns="86679" rtlCol="0" anchor="t" anchorCtr="0">
            <a:noAutofit/>
          </a:bodyPr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eNATL60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   (tides):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1A5DE5E-F73B-B84E-90A9-A4FE33C96492}"/>
              </a:ext>
            </a:extLst>
          </p:cNvPr>
          <p:cNvSpPr/>
          <p:nvPr/>
        </p:nvSpPr>
        <p:spPr>
          <a:xfrm>
            <a:off x="5265724" y="4458428"/>
            <a:ext cx="48774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800" dirty="0"/>
              <a:t>Counts</a:t>
            </a:r>
          </a:p>
        </p:txBody>
      </p:sp>
    </p:spTree>
    <p:extLst>
      <p:ext uri="{BB962C8B-B14F-4D97-AF65-F5344CB8AC3E}">
        <p14:creationId xmlns:p14="http://schemas.microsoft.com/office/powerpoint/2010/main" val="21476690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56BC279-1423-410A-AAEB-A913E38160CB}"/>
              </a:ext>
            </a:extLst>
          </p:cNvPr>
          <p:cNvCxnSpPr>
            <a:cxnSpLocks/>
          </p:cNvCxnSpPr>
          <p:nvPr/>
        </p:nvCxnSpPr>
        <p:spPr>
          <a:xfrm>
            <a:off x="1313783" y="2187829"/>
            <a:ext cx="604177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/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pic>
        <p:nvPicPr>
          <p:cNvPr id="35" name="Afbeelding 9" descr="Afbeelding met mes&#10;&#10;Automatisch gegenereerde beschrijving">
            <a:extLst>
              <a:ext uri="{FF2B5EF4-FFF2-40B4-BE49-F238E27FC236}">
                <a16:creationId xmlns:a16="http://schemas.microsoft.com/office/drawing/2014/main" id="{4DC0C6CB-6CB8-334B-95D3-81E2A3D8B2C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8" y="4637096"/>
            <a:ext cx="1778335" cy="19767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884E266-9739-EB4C-97F8-AB7B1894FF7D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04CCE47F-C426-D149-9FD1-D4BD2C5E8E22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38" name="Image" descr="Image">
              <a:extLst>
                <a:ext uri="{FF2B5EF4-FFF2-40B4-BE49-F238E27FC236}">
                  <a16:creationId xmlns:a16="http://schemas.microsoft.com/office/drawing/2014/main" id="{8E7343AD-A114-174D-BC0E-DD0068D1D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" name="@UFollowtheOcean">
              <a:hlinkClick r:id="rId15"/>
              <a:extLst>
                <a:ext uri="{FF2B5EF4-FFF2-40B4-BE49-F238E27FC236}">
                  <a16:creationId xmlns:a16="http://schemas.microsoft.com/office/drawing/2014/main" id="{22EBB5B7-6DC6-EF41-91A9-0ADD787858D0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pic>
        <p:nvPicPr>
          <p:cNvPr id="42" name="Image" descr="Image">
            <a:extLst>
              <a:ext uri="{FF2B5EF4-FFF2-40B4-BE49-F238E27FC236}">
                <a16:creationId xmlns:a16="http://schemas.microsoft.com/office/drawing/2014/main" id="{D7E52DED-355C-FD49-886D-C29736C254AB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4615138"/>
            <a:ext cx="216558" cy="20141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3" name="Picture 4" descr="Dark gray twitter icon - Free dark gray social icons">
            <a:extLst>
              <a:ext uri="{FF2B5EF4-FFF2-40B4-BE49-F238E27FC236}">
                <a16:creationId xmlns:a16="http://schemas.microsoft.com/office/drawing/2014/main" id="{E5EA95F4-9AD9-DD43-8F6D-4FC4DF927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63" y="4665467"/>
            <a:ext cx="122400" cy="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8103B04B-13AD-B84D-B5E0-CED614C25E80}"/>
              </a:ext>
            </a:extLst>
          </p:cNvPr>
          <p:cNvGrpSpPr/>
          <p:nvPr/>
        </p:nvGrpSpPr>
        <p:grpSpPr>
          <a:xfrm>
            <a:off x="3355448" y="4658183"/>
            <a:ext cx="600136" cy="155956"/>
            <a:chOff x="3355448" y="4658183"/>
            <a:chExt cx="600136" cy="155956"/>
          </a:xfrm>
        </p:grpSpPr>
        <p:sp>
          <p:nvSpPr>
            <p:cNvPr id="45" name="@UFollowtheOcean">
              <a:hlinkClick r:id="rId17"/>
              <a:extLst>
                <a:ext uri="{FF2B5EF4-FFF2-40B4-BE49-F238E27FC236}">
                  <a16:creationId xmlns:a16="http://schemas.microsoft.com/office/drawing/2014/main" id="{ECBA79D5-D8CA-F04E-8B7D-C5B610C8B6CB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 err="1"/>
                <a:t>LauraGomNav</a:t>
              </a:r>
              <a:endParaRPr sz="600" dirty="0"/>
            </a:p>
          </p:txBody>
        </p:sp>
        <p:pic>
          <p:nvPicPr>
            <p:cNvPr id="46" name="Picture 4" descr="Dark gray twitter icon - Free dark gray social icons">
              <a:extLst>
                <a:ext uri="{FF2B5EF4-FFF2-40B4-BE49-F238E27FC236}">
                  <a16:creationId xmlns:a16="http://schemas.microsoft.com/office/drawing/2014/main" id="{6456B356-B1BE-9441-BE2E-E4D750D24A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448" y="4658183"/>
              <a:ext cx="122400" cy="12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ADE89A1-E945-1241-A365-28FA10882638}"/>
              </a:ext>
            </a:extLst>
          </p:cNvPr>
          <p:cNvSpPr txBox="1">
            <a:spLocks/>
          </p:cNvSpPr>
          <p:nvPr/>
        </p:nvSpPr>
        <p:spPr>
          <a:xfrm>
            <a:off x="1533821" y="784252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2D histograms</a:t>
            </a:r>
            <a:endParaRPr lang="en-GB" sz="1600" dirty="0"/>
          </a:p>
        </p:txBody>
      </p:sp>
      <p:sp>
        <p:nvSpPr>
          <p:cNvPr id="22" name="Google Shape;67;p15">
            <a:extLst>
              <a:ext uri="{FF2B5EF4-FFF2-40B4-BE49-F238E27FC236}">
                <a16:creationId xmlns:a16="http://schemas.microsoft.com/office/drawing/2014/main" id="{A968FAB7-54F8-9645-AF19-697FE007153A}"/>
              </a:ext>
            </a:extLst>
          </p:cNvPr>
          <p:cNvSpPr txBox="1">
            <a:spLocks/>
          </p:cNvSpPr>
          <p:nvPr/>
        </p:nvSpPr>
        <p:spPr>
          <a:xfrm>
            <a:off x="1568828" y="1266185"/>
            <a:ext cx="2012340" cy="3243678"/>
          </a:xfrm>
          <a:prstGeom prst="rect">
            <a:avLst/>
          </a:prstGeom>
        </p:spPr>
        <p:txBody>
          <a:bodyPr spcFirstLastPara="1" vert="horz" wrap="square" lIns="86679" tIns="86679" rIns="86679" bIns="86679" rtlCol="0" anchor="t" anchorCtr="0">
            <a:noAutofit/>
          </a:bodyPr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1D histogram of counts (2D histogram)</a:t>
            </a:r>
          </a:p>
          <a:p>
            <a:pPr>
              <a:buFontTx/>
              <a:buChar char="-"/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Vertical lines show maximum values</a:t>
            </a:r>
          </a:p>
          <a:p>
            <a:pPr>
              <a:buFontTx/>
              <a:buChar char="-"/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Values in upper right box show skewness</a:t>
            </a:r>
          </a:p>
          <a:p>
            <a:pPr lvl="1">
              <a:buFontTx/>
              <a:buChar char="-"/>
            </a:pPr>
            <a:endParaRPr lang="en-GB" sz="1116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220" name="Picture 4">
            <a:extLst>
              <a:ext uri="{FF2B5EF4-FFF2-40B4-BE49-F238E27FC236}">
                <a16:creationId xmlns:a16="http://schemas.microsoft.com/office/drawing/2014/main" id="{7F25B5A8-4F0D-FB41-80CC-BFE2A4315F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1181" y="735775"/>
            <a:ext cx="4951280" cy="4021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24468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56BC279-1423-410A-AAEB-A913E38160CB}"/>
              </a:ext>
            </a:extLst>
          </p:cNvPr>
          <p:cNvCxnSpPr>
            <a:cxnSpLocks/>
          </p:cNvCxnSpPr>
          <p:nvPr/>
        </p:nvCxnSpPr>
        <p:spPr>
          <a:xfrm>
            <a:off x="1313783" y="2187829"/>
            <a:ext cx="604177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/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pic>
        <p:nvPicPr>
          <p:cNvPr id="35" name="Afbeelding 9" descr="Afbeelding met mes&#10;&#10;Automatisch gegenereerde beschrijving">
            <a:extLst>
              <a:ext uri="{FF2B5EF4-FFF2-40B4-BE49-F238E27FC236}">
                <a16:creationId xmlns:a16="http://schemas.microsoft.com/office/drawing/2014/main" id="{4DC0C6CB-6CB8-334B-95D3-81E2A3D8B2C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8" y="4637096"/>
            <a:ext cx="1778335" cy="19767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884E266-9739-EB4C-97F8-AB7B1894FF7D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04CCE47F-C426-D149-9FD1-D4BD2C5E8E22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38" name="Image" descr="Image">
              <a:extLst>
                <a:ext uri="{FF2B5EF4-FFF2-40B4-BE49-F238E27FC236}">
                  <a16:creationId xmlns:a16="http://schemas.microsoft.com/office/drawing/2014/main" id="{8E7343AD-A114-174D-BC0E-DD0068D1D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" name="@UFollowtheOcean">
              <a:hlinkClick r:id="rId15"/>
              <a:extLst>
                <a:ext uri="{FF2B5EF4-FFF2-40B4-BE49-F238E27FC236}">
                  <a16:creationId xmlns:a16="http://schemas.microsoft.com/office/drawing/2014/main" id="{22EBB5B7-6DC6-EF41-91A9-0ADD787858D0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pic>
        <p:nvPicPr>
          <p:cNvPr id="42" name="Image" descr="Image">
            <a:extLst>
              <a:ext uri="{FF2B5EF4-FFF2-40B4-BE49-F238E27FC236}">
                <a16:creationId xmlns:a16="http://schemas.microsoft.com/office/drawing/2014/main" id="{D7E52DED-355C-FD49-886D-C29736C254AB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4615138"/>
            <a:ext cx="216558" cy="20141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3" name="Picture 4" descr="Dark gray twitter icon - Free dark gray social icons">
            <a:extLst>
              <a:ext uri="{FF2B5EF4-FFF2-40B4-BE49-F238E27FC236}">
                <a16:creationId xmlns:a16="http://schemas.microsoft.com/office/drawing/2014/main" id="{E5EA95F4-9AD9-DD43-8F6D-4FC4DF927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63" y="4665467"/>
            <a:ext cx="122400" cy="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8103B04B-13AD-B84D-B5E0-CED614C25E80}"/>
              </a:ext>
            </a:extLst>
          </p:cNvPr>
          <p:cNvGrpSpPr/>
          <p:nvPr/>
        </p:nvGrpSpPr>
        <p:grpSpPr>
          <a:xfrm>
            <a:off x="3355448" y="4658183"/>
            <a:ext cx="600136" cy="155956"/>
            <a:chOff x="3355448" y="4658183"/>
            <a:chExt cx="600136" cy="155956"/>
          </a:xfrm>
        </p:grpSpPr>
        <p:sp>
          <p:nvSpPr>
            <p:cNvPr id="45" name="@UFollowtheOcean">
              <a:hlinkClick r:id="rId17"/>
              <a:extLst>
                <a:ext uri="{FF2B5EF4-FFF2-40B4-BE49-F238E27FC236}">
                  <a16:creationId xmlns:a16="http://schemas.microsoft.com/office/drawing/2014/main" id="{ECBA79D5-D8CA-F04E-8B7D-C5B610C8B6CB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 err="1"/>
                <a:t>LauraGomNav</a:t>
              </a:r>
              <a:endParaRPr sz="600" dirty="0"/>
            </a:p>
          </p:txBody>
        </p:sp>
        <p:pic>
          <p:nvPicPr>
            <p:cNvPr id="46" name="Picture 4" descr="Dark gray twitter icon - Free dark gray social icons">
              <a:extLst>
                <a:ext uri="{FF2B5EF4-FFF2-40B4-BE49-F238E27FC236}">
                  <a16:creationId xmlns:a16="http://schemas.microsoft.com/office/drawing/2014/main" id="{6456B356-B1BE-9441-BE2E-E4D750D24A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448" y="4658183"/>
              <a:ext cx="122400" cy="12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ADE89A1-E945-1241-A365-28FA10882638}"/>
              </a:ext>
            </a:extLst>
          </p:cNvPr>
          <p:cNvSpPr txBox="1">
            <a:spLocks/>
          </p:cNvSpPr>
          <p:nvPr/>
        </p:nvSpPr>
        <p:spPr>
          <a:xfrm>
            <a:off x="1533821" y="784252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Kernel Density Estimation (KDE)</a:t>
            </a:r>
            <a:endParaRPr lang="en-GB" sz="1600" dirty="0"/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C114C5CC-26D9-B34F-B009-4CF7EEC68160}"/>
              </a:ext>
            </a:extLst>
          </p:cNvPr>
          <p:cNvSpPr txBox="1">
            <a:spLocks/>
          </p:cNvSpPr>
          <p:nvPr/>
        </p:nvSpPr>
        <p:spPr>
          <a:xfrm>
            <a:off x="4115435" y="1133446"/>
            <a:ext cx="1936955" cy="330445"/>
          </a:xfrm>
          <a:prstGeom prst="rect">
            <a:avLst/>
          </a:prstGeom>
          <a:solidFill>
            <a:schemeClr val="tx1"/>
          </a:solidFill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600" b="1" dirty="0">
                <a:solidFill>
                  <a:srgbClr val="F4C402"/>
                </a:solidFill>
              </a:rPr>
              <a:t>Summer vs Winter</a:t>
            </a:r>
          </a:p>
        </p:txBody>
      </p:sp>
      <p:sp>
        <p:nvSpPr>
          <p:cNvPr id="26" name="Google Shape;67;p15">
            <a:extLst>
              <a:ext uri="{FF2B5EF4-FFF2-40B4-BE49-F238E27FC236}">
                <a16:creationId xmlns:a16="http://schemas.microsoft.com/office/drawing/2014/main" id="{84FEDDF1-B20A-2A45-885A-B90741B144C4}"/>
              </a:ext>
            </a:extLst>
          </p:cNvPr>
          <p:cNvSpPr txBox="1">
            <a:spLocks/>
          </p:cNvSpPr>
          <p:nvPr/>
        </p:nvSpPr>
        <p:spPr>
          <a:xfrm>
            <a:off x="1568828" y="1266185"/>
            <a:ext cx="6511916" cy="686662"/>
          </a:xfrm>
          <a:prstGeom prst="rect">
            <a:avLst/>
          </a:prstGeom>
        </p:spPr>
        <p:txBody>
          <a:bodyPr spcFirstLastPara="1" vert="horz" wrap="square" lIns="86679" tIns="86679" rIns="86679" bIns="86679" rtlCol="0" anchor="t" anchorCtr="0">
            <a:noAutofit/>
          </a:bodyPr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SMOC: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Top value = max. KDE and bottom value = % of particles with a KDE &gt; 0.008</a:t>
            </a:r>
          </a:p>
        </p:txBody>
      </p:sp>
      <p:pic>
        <p:nvPicPr>
          <p:cNvPr id="30" name="Picture 4">
            <a:extLst>
              <a:ext uri="{FF2B5EF4-FFF2-40B4-BE49-F238E27FC236}">
                <a16:creationId xmlns:a16="http://schemas.microsoft.com/office/drawing/2014/main" id="{070C7D59-2A73-354E-80D6-A8115E25C6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1865" y="1870046"/>
            <a:ext cx="6382800" cy="2640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CF0B7C33-9346-9648-B71A-448276F06BCE}"/>
              </a:ext>
            </a:extLst>
          </p:cNvPr>
          <p:cNvSpPr/>
          <p:nvPr/>
        </p:nvSpPr>
        <p:spPr>
          <a:xfrm>
            <a:off x="1597129" y="4840402"/>
            <a:ext cx="30383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400" dirty="0"/>
              <a:t>Counts</a:t>
            </a:r>
          </a:p>
        </p:txBody>
      </p:sp>
    </p:spTree>
    <p:extLst>
      <p:ext uri="{BB962C8B-B14F-4D97-AF65-F5344CB8AC3E}">
        <p14:creationId xmlns:p14="http://schemas.microsoft.com/office/powerpoint/2010/main" val="31230745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56BC279-1423-410A-AAEB-A913E38160CB}"/>
              </a:ext>
            </a:extLst>
          </p:cNvPr>
          <p:cNvCxnSpPr>
            <a:cxnSpLocks/>
          </p:cNvCxnSpPr>
          <p:nvPr/>
        </p:nvCxnSpPr>
        <p:spPr>
          <a:xfrm>
            <a:off x="1313783" y="2187829"/>
            <a:ext cx="604177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/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pic>
        <p:nvPicPr>
          <p:cNvPr id="35" name="Afbeelding 9" descr="Afbeelding met mes&#10;&#10;Automatisch gegenereerde beschrijving">
            <a:extLst>
              <a:ext uri="{FF2B5EF4-FFF2-40B4-BE49-F238E27FC236}">
                <a16:creationId xmlns:a16="http://schemas.microsoft.com/office/drawing/2014/main" id="{4DC0C6CB-6CB8-334B-95D3-81E2A3D8B2C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8" y="4637096"/>
            <a:ext cx="1778335" cy="19767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884E266-9739-EB4C-97F8-AB7B1894FF7D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04CCE47F-C426-D149-9FD1-D4BD2C5E8E22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38" name="Image" descr="Image">
              <a:extLst>
                <a:ext uri="{FF2B5EF4-FFF2-40B4-BE49-F238E27FC236}">
                  <a16:creationId xmlns:a16="http://schemas.microsoft.com/office/drawing/2014/main" id="{8E7343AD-A114-174D-BC0E-DD0068D1D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" name="@UFollowtheOcean">
              <a:hlinkClick r:id="rId15"/>
              <a:extLst>
                <a:ext uri="{FF2B5EF4-FFF2-40B4-BE49-F238E27FC236}">
                  <a16:creationId xmlns:a16="http://schemas.microsoft.com/office/drawing/2014/main" id="{22EBB5B7-6DC6-EF41-91A9-0ADD787858D0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pic>
        <p:nvPicPr>
          <p:cNvPr id="42" name="Image" descr="Image">
            <a:extLst>
              <a:ext uri="{FF2B5EF4-FFF2-40B4-BE49-F238E27FC236}">
                <a16:creationId xmlns:a16="http://schemas.microsoft.com/office/drawing/2014/main" id="{D7E52DED-355C-FD49-886D-C29736C254AB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4615138"/>
            <a:ext cx="216558" cy="20141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3" name="Picture 4" descr="Dark gray twitter icon - Free dark gray social icons">
            <a:extLst>
              <a:ext uri="{FF2B5EF4-FFF2-40B4-BE49-F238E27FC236}">
                <a16:creationId xmlns:a16="http://schemas.microsoft.com/office/drawing/2014/main" id="{E5EA95F4-9AD9-DD43-8F6D-4FC4DF927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63" y="4665467"/>
            <a:ext cx="122400" cy="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8103B04B-13AD-B84D-B5E0-CED614C25E80}"/>
              </a:ext>
            </a:extLst>
          </p:cNvPr>
          <p:cNvGrpSpPr/>
          <p:nvPr/>
        </p:nvGrpSpPr>
        <p:grpSpPr>
          <a:xfrm>
            <a:off x="3355448" y="4658183"/>
            <a:ext cx="600136" cy="155956"/>
            <a:chOff x="3355448" y="4658183"/>
            <a:chExt cx="600136" cy="155956"/>
          </a:xfrm>
        </p:grpSpPr>
        <p:sp>
          <p:nvSpPr>
            <p:cNvPr id="45" name="@UFollowtheOcean">
              <a:hlinkClick r:id="rId17"/>
              <a:extLst>
                <a:ext uri="{FF2B5EF4-FFF2-40B4-BE49-F238E27FC236}">
                  <a16:creationId xmlns:a16="http://schemas.microsoft.com/office/drawing/2014/main" id="{ECBA79D5-D8CA-F04E-8B7D-C5B610C8B6CB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 err="1"/>
                <a:t>LauraGomNav</a:t>
              </a:r>
              <a:endParaRPr sz="600" dirty="0"/>
            </a:p>
          </p:txBody>
        </p:sp>
        <p:pic>
          <p:nvPicPr>
            <p:cNvPr id="46" name="Picture 4" descr="Dark gray twitter icon - Free dark gray social icons">
              <a:extLst>
                <a:ext uri="{FF2B5EF4-FFF2-40B4-BE49-F238E27FC236}">
                  <a16:creationId xmlns:a16="http://schemas.microsoft.com/office/drawing/2014/main" id="{6456B356-B1BE-9441-BE2E-E4D750D24A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448" y="4658183"/>
              <a:ext cx="122400" cy="12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ADE89A1-E945-1241-A365-28FA10882638}"/>
              </a:ext>
            </a:extLst>
          </p:cNvPr>
          <p:cNvSpPr txBox="1">
            <a:spLocks/>
          </p:cNvSpPr>
          <p:nvPr/>
        </p:nvSpPr>
        <p:spPr>
          <a:xfrm>
            <a:off x="1533821" y="784252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Kernel Density Estimation (KDE)</a:t>
            </a:r>
            <a:endParaRPr lang="en-GB" sz="1600" dirty="0"/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DC7CB2F-E220-2C48-BAD5-677FDED7517B}"/>
              </a:ext>
            </a:extLst>
          </p:cNvPr>
          <p:cNvSpPr txBox="1">
            <a:spLocks/>
          </p:cNvSpPr>
          <p:nvPr/>
        </p:nvSpPr>
        <p:spPr>
          <a:xfrm>
            <a:off x="4115435" y="1133446"/>
            <a:ext cx="1936955" cy="330445"/>
          </a:xfrm>
          <a:prstGeom prst="rect">
            <a:avLst/>
          </a:prstGeom>
          <a:solidFill>
            <a:schemeClr val="tx1"/>
          </a:solidFill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600" b="1" dirty="0">
                <a:solidFill>
                  <a:srgbClr val="F4C402"/>
                </a:solidFill>
              </a:rPr>
              <a:t>Summer vs Winter</a:t>
            </a:r>
          </a:p>
        </p:txBody>
      </p:sp>
      <p:sp>
        <p:nvSpPr>
          <p:cNvPr id="23" name="Google Shape;67;p15">
            <a:extLst>
              <a:ext uri="{FF2B5EF4-FFF2-40B4-BE49-F238E27FC236}">
                <a16:creationId xmlns:a16="http://schemas.microsoft.com/office/drawing/2014/main" id="{870534FD-81B9-4A49-920C-A3892B08B89C}"/>
              </a:ext>
            </a:extLst>
          </p:cNvPr>
          <p:cNvSpPr txBox="1">
            <a:spLocks/>
          </p:cNvSpPr>
          <p:nvPr/>
        </p:nvSpPr>
        <p:spPr>
          <a:xfrm>
            <a:off x="1568828" y="1266185"/>
            <a:ext cx="6171674" cy="686662"/>
          </a:xfrm>
          <a:prstGeom prst="rect">
            <a:avLst/>
          </a:prstGeom>
        </p:spPr>
        <p:txBody>
          <a:bodyPr spcFirstLastPara="1" vert="horz" wrap="square" lIns="86679" tIns="86679" rIns="86679" bIns="86679" rtlCol="0" anchor="t" anchorCtr="0">
            <a:noAutofit/>
          </a:bodyPr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eNATL60 (no tides)::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Top value = max. KDE and bottom value = % of particles with a KDE &gt; 0.008</a:t>
            </a:r>
          </a:p>
          <a:p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40AF5AF9-10C5-9749-9DA9-8A9F9A48C9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2001" y="1868400"/>
            <a:ext cx="6379143" cy="263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87532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56BC279-1423-410A-AAEB-A913E38160CB}"/>
              </a:ext>
            </a:extLst>
          </p:cNvPr>
          <p:cNvCxnSpPr>
            <a:cxnSpLocks/>
          </p:cNvCxnSpPr>
          <p:nvPr/>
        </p:nvCxnSpPr>
        <p:spPr>
          <a:xfrm>
            <a:off x="1313783" y="2187829"/>
            <a:ext cx="604177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/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pic>
        <p:nvPicPr>
          <p:cNvPr id="35" name="Afbeelding 9" descr="Afbeelding met mes&#10;&#10;Automatisch gegenereerde beschrijving">
            <a:extLst>
              <a:ext uri="{FF2B5EF4-FFF2-40B4-BE49-F238E27FC236}">
                <a16:creationId xmlns:a16="http://schemas.microsoft.com/office/drawing/2014/main" id="{4DC0C6CB-6CB8-334B-95D3-81E2A3D8B2CA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8" y="4637096"/>
            <a:ext cx="1778335" cy="19767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884E266-9739-EB4C-97F8-AB7B1894FF7D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04CCE47F-C426-D149-9FD1-D4BD2C5E8E22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38" name="Image" descr="Image">
              <a:extLst>
                <a:ext uri="{FF2B5EF4-FFF2-40B4-BE49-F238E27FC236}">
                  <a16:creationId xmlns:a16="http://schemas.microsoft.com/office/drawing/2014/main" id="{8E7343AD-A114-174D-BC0E-DD0068D1DF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41" name="@UFollowtheOcean">
              <a:hlinkClick r:id="rId15"/>
              <a:extLst>
                <a:ext uri="{FF2B5EF4-FFF2-40B4-BE49-F238E27FC236}">
                  <a16:creationId xmlns:a16="http://schemas.microsoft.com/office/drawing/2014/main" id="{22EBB5B7-6DC6-EF41-91A9-0ADD787858D0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pic>
        <p:nvPicPr>
          <p:cNvPr id="42" name="Image" descr="Image">
            <a:extLst>
              <a:ext uri="{FF2B5EF4-FFF2-40B4-BE49-F238E27FC236}">
                <a16:creationId xmlns:a16="http://schemas.microsoft.com/office/drawing/2014/main" id="{D7E52DED-355C-FD49-886D-C29736C254AB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4615138"/>
            <a:ext cx="216558" cy="20141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43" name="Picture 4" descr="Dark gray twitter icon - Free dark gray social icons">
            <a:extLst>
              <a:ext uri="{FF2B5EF4-FFF2-40B4-BE49-F238E27FC236}">
                <a16:creationId xmlns:a16="http://schemas.microsoft.com/office/drawing/2014/main" id="{E5EA95F4-9AD9-DD43-8F6D-4FC4DF9272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63" y="4665467"/>
            <a:ext cx="122400" cy="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8103B04B-13AD-B84D-B5E0-CED614C25E80}"/>
              </a:ext>
            </a:extLst>
          </p:cNvPr>
          <p:cNvGrpSpPr/>
          <p:nvPr/>
        </p:nvGrpSpPr>
        <p:grpSpPr>
          <a:xfrm>
            <a:off x="3355448" y="4658183"/>
            <a:ext cx="600136" cy="155956"/>
            <a:chOff x="3355448" y="4658183"/>
            <a:chExt cx="600136" cy="155956"/>
          </a:xfrm>
        </p:grpSpPr>
        <p:sp>
          <p:nvSpPr>
            <p:cNvPr id="45" name="@UFollowtheOcean">
              <a:hlinkClick r:id="rId17"/>
              <a:extLst>
                <a:ext uri="{FF2B5EF4-FFF2-40B4-BE49-F238E27FC236}">
                  <a16:creationId xmlns:a16="http://schemas.microsoft.com/office/drawing/2014/main" id="{ECBA79D5-D8CA-F04E-8B7D-C5B610C8B6CB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 err="1"/>
                <a:t>LauraGomNav</a:t>
              </a:r>
              <a:endParaRPr sz="600" dirty="0"/>
            </a:p>
          </p:txBody>
        </p:sp>
        <p:pic>
          <p:nvPicPr>
            <p:cNvPr id="46" name="Picture 4" descr="Dark gray twitter icon - Free dark gray social icons">
              <a:extLst>
                <a:ext uri="{FF2B5EF4-FFF2-40B4-BE49-F238E27FC236}">
                  <a16:creationId xmlns:a16="http://schemas.microsoft.com/office/drawing/2014/main" id="{6456B356-B1BE-9441-BE2E-E4D750D24A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448" y="4658183"/>
              <a:ext cx="122400" cy="12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ADE89A1-E945-1241-A365-28FA10882638}"/>
              </a:ext>
            </a:extLst>
          </p:cNvPr>
          <p:cNvSpPr txBox="1">
            <a:spLocks/>
          </p:cNvSpPr>
          <p:nvPr/>
        </p:nvSpPr>
        <p:spPr>
          <a:xfrm>
            <a:off x="1533821" y="784252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Kernel Density Estimation (KDE)</a:t>
            </a:r>
            <a:endParaRPr lang="en-GB" sz="1600" dirty="0"/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0FC4BC6C-2865-684E-92B6-0101B033AB9E}"/>
              </a:ext>
            </a:extLst>
          </p:cNvPr>
          <p:cNvSpPr txBox="1">
            <a:spLocks/>
          </p:cNvSpPr>
          <p:nvPr/>
        </p:nvSpPr>
        <p:spPr>
          <a:xfrm>
            <a:off x="4115435" y="1133446"/>
            <a:ext cx="1936955" cy="330445"/>
          </a:xfrm>
          <a:prstGeom prst="rect">
            <a:avLst/>
          </a:prstGeom>
          <a:solidFill>
            <a:schemeClr val="tx1"/>
          </a:solidFill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600" b="1" dirty="0">
                <a:solidFill>
                  <a:srgbClr val="F4C402"/>
                </a:solidFill>
              </a:rPr>
              <a:t>Summer vs Winter</a:t>
            </a:r>
          </a:p>
        </p:txBody>
      </p:sp>
      <p:sp>
        <p:nvSpPr>
          <p:cNvPr id="26" name="Google Shape;67;p15">
            <a:extLst>
              <a:ext uri="{FF2B5EF4-FFF2-40B4-BE49-F238E27FC236}">
                <a16:creationId xmlns:a16="http://schemas.microsoft.com/office/drawing/2014/main" id="{54B3648F-932C-6240-8BF2-651173D0E1A9}"/>
              </a:ext>
            </a:extLst>
          </p:cNvPr>
          <p:cNvSpPr txBox="1">
            <a:spLocks/>
          </p:cNvSpPr>
          <p:nvPr/>
        </p:nvSpPr>
        <p:spPr>
          <a:xfrm>
            <a:off x="1568828" y="1266185"/>
            <a:ext cx="6214205" cy="686662"/>
          </a:xfrm>
          <a:prstGeom prst="rect">
            <a:avLst/>
          </a:prstGeom>
        </p:spPr>
        <p:txBody>
          <a:bodyPr spcFirstLastPara="1" vert="horz" wrap="square" lIns="86679" tIns="86679" rIns="86679" bIns="86679" rtlCol="0" anchor="t" anchorCtr="0">
            <a:noAutofit/>
          </a:bodyPr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eNATL60 (tides)::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GB" sz="1400" dirty="0">
                <a:latin typeface="Calibri" panose="020F0502020204030204" pitchFamily="34" charset="0"/>
                <a:cs typeface="Calibri" panose="020F0502020204030204" pitchFamily="34" charset="0"/>
              </a:rPr>
              <a:t>Top value = max. KDE and bottom value = % of particles with a KDE &gt; 0.008</a:t>
            </a:r>
          </a:p>
          <a:p>
            <a:endParaRPr lang="en-GB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72E7F0F-4D0F-BF4C-9E89-5C276082BC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2000" y="1868400"/>
            <a:ext cx="6379144" cy="263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627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rrow: Down 4">
            <a:extLst>
              <a:ext uri="{FF2B5EF4-FFF2-40B4-BE49-F238E27FC236}">
                <a16:creationId xmlns:a16="http://schemas.microsoft.com/office/drawing/2014/main" id="{5E6A3728-9085-4555-9FB7-7BFC36D53630}"/>
              </a:ext>
            </a:extLst>
          </p:cNvPr>
          <p:cNvSpPr/>
          <p:nvPr/>
        </p:nvSpPr>
        <p:spPr>
          <a:xfrm>
            <a:off x="1313784" y="2580497"/>
            <a:ext cx="487742" cy="664283"/>
          </a:xfrm>
          <a:prstGeom prst="down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56BC279-1423-410A-AAEB-A913E38160CB}"/>
              </a:ext>
            </a:extLst>
          </p:cNvPr>
          <p:cNvCxnSpPr>
            <a:cxnSpLocks/>
          </p:cNvCxnSpPr>
          <p:nvPr/>
        </p:nvCxnSpPr>
        <p:spPr>
          <a:xfrm>
            <a:off x="1313783" y="2187829"/>
            <a:ext cx="604177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945A81C5-D7CB-C54F-BB46-AEA7B3869A1B}"/>
              </a:ext>
            </a:extLst>
          </p:cNvPr>
          <p:cNvSpPr txBox="1"/>
          <p:nvPr/>
        </p:nvSpPr>
        <p:spPr>
          <a:xfrm>
            <a:off x="0" y="-2257"/>
            <a:ext cx="8669338" cy="707886"/>
          </a:xfrm>
          <a:prstGeom prst="rect">
            <a:avLst/>
          </a:prstGeom>
          <a:solidFill>
            <a:srgbClr val="F5C402"/>
          </a:solidFill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﻿The effect of ocean model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tidal-forcing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spatial resolution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on virtual particle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40211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dispersion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and </a:t>
            </a:r>
            <a:r>
              <a:rPr lang="en-US" sz="2000" b="1" dirty="0">
                <a:solidFill>
                  <a:schemeClr val="bg1"/>
                </a:solidFill>
                <a:effectLst>
                  <a:outerShdw blurRad="63599" dist="50800" dir="5400000" algn="ctr" rotWithShape="0">
                    <a:srgbClr val="000000">
                      <a:alpha val="40164"/>
                    </a:srgbClr>
                  </a:outerShdw>
                </a:effectLst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accumulation</a:t>
            </a:r>
            <a:r>
              <a:rPr lang="en-US" sz="20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at the ocean surface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BDE129D-7162-F04B-83CC-05158D57DDAB}"/>
              </a:ext>
            </a:extLst>
          </p:cNvPr>
          <p:cNvGrpSpPr/>
          <p:nvPr/>
        </p:nvGrpSpPr>
        <p:grpSpPr>
          <a:xfrm>
            <a:off x="2246609" y="4619868"/>
            <a:ext cx="650559" cy="201410"/>
            <a:chOff x="5749309" y="4582511"/>
            <a:chExt cx="977055" cy="287013"/>
          </a:xfrm>
        </p:grpSpPr>
        <p:pic>
          <p:nvPicPr>
            <p:cNvPr id="12" name="Image" descr="Image">
              <a:extLst>
                <a:ext uri="{FF2B5EF4-FFF2-40B4-BE49-F238E27FC236}">
                  <a16:creationId xmlns:a16="http://schemas.microsoft.com/office/drawing/2014/main" id="{7C15D0F9-7525-8440-8366-4EA4B59E7DC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9309" y="4582511"/>
              <a:ext cx="325242" cy="2870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3" name="@UFollowtheOcean">
              <a:hlinkClick r:id="rId4"/>
              <a:extLst>
                <a:ext uri="{FF2B5EF4-FFF2-40B4-BE49-F238E27FC236}">
                  <a16:creationId xmlns:a16="http://schemas.microsoft.com/office/drawing/2014/main" id="{80BE0735-E8B7-984E-929D-17A15B182D04}"/>
                </a:ext>
              </a:extLst>
            </p:cNvPr>
            <p:cNvSpPr/>
            <p:nvPr/>
          </p:nvSpPr>
          <p:spPr>
            <a:xfrm>
              <a:off x="6026647" y="4657374"/>
              <a:ext cx="699717" cy="20141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sz="600" dirty="0" err="1"/>
                <a:t>UFollowtheOcean</a:t>
              </a:r>
              <a:endParaRPr sz="600" dirty="0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3AE073E2-9916-8C40-8747-251995AE29EE}"/>
              </a:ext>
            </a:extLst>
          </p:cNvPr>
          <p:cNvSpPr/>
          <p:nvPr/>
        </p:nvSpPr>
        <p:spPr>
          <a:xfrm>
            <a:off x="11813" y="705629"/>
            <a:ext cx="1486676" cy="3804234"/>
          </a:xfrm>
          <a:prstGeom prst="rect">
            <a:avLst/>
          </a:prstGeom>
          <a:noFill/>
          <a:ln w="25400">
            <a:solidFill>
              <a:srgbClr val="F5C4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06EFA9E-9C78-0442-A8F3-A295BFE4072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59133964"/>
              </p:ext>
            </p:extLst>
          </p:nvPr>
        </p:nvGraphicFramePr>
        <p:xfrm>
          <a:off x="61786" y="2832101"/>
          <a:ext cx="1404000" cy="24698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8789AC8D-5901-034D-8B73-F95EE3555C17}"/>
              </a:ext>
            </a:extLst>
          </p:cNvPr>
          <p:cNvSpPr/>
          <p:nvPr/>
        </p:nvSpPr>
        <p:spPr>
          <a:xfrm>
            <a:off x="-41393" y="720400"/>
            <a:ext cx="168134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1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    </a:t>
            </a:r>
            <a:r>
              <a:rPr lang="en-US" sz="800" b="1" u="sng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Laura Gomez-Navarro</a:t>
            </a:r>
            <a:r>
              <a:rPr lang="en-US" sz="800" dirty="0"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,    Erik van Sebille, Aurelie Albert, Jean-Marc Molines, Laurent Brodeau, Julien Le Sommer,   and Clement Ubelmann</a:t>
            </a:r>
            <a:endParaRPr lang="en-NL" sz="800" dirty="0"/>
          </a:p>
        </p:txBody>
      </p:sp>
      <p:pic>
        <p:nvPicPr>
          <p:cNvPr id="20" name="Graphic 19" descr="User outline">
            <a:extLst>
              <a:ext uri="{FF2B5EF4-FFF2-40B4-BE49-F238E27FC236}">
                <a16:creationId xmlns:a16="http://schemas.microsoft.com/office/drawing/2014/main" id="{354B40EC-0530-1841-8606-95C5077285A8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-243854" y="559467"/>
            <a:ext cx="160933" cy="160933"/>
          </a:xfrm>
          <a:prstGeom prst="rect">
            <a:avLst/>
          </a:prstGeom>
        </p:spPr>
      </p:pic>
      <p:pic>
        <p:nvPicPr>
          <p:cNvPr id="24" name="Graphic 23" descr="Users with solid fill">
            <a:extLst>
              <a:ext uri="{FF2B5EF4-FFF2-40B4-BE49-F238E27FC236}">
                <a16:creationId xmlns:a16="http://schemas.microsoft.com/office/drawing/2014/main" id="{E32F665A-E551-2949-90E0-87A18AA4EA67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flipH="1">
            <a:off x="81339" y="763557"/>
            <a:ext cx="177078" cy="177078"/>
          </a:xfrm>
          <a:prstGeom prst="rect">
            <a:avLst/>
          </a:prstGeom>
        </p:spPr>
      </p:pic>
      <p:sp>
        <p:nvSpPr>
          <p:cNvPr id="40" name="Text Placeholder 3">
            <a:extLst>
              <a:ext uri="{FF2B5EF4-FFF2-40B4-BE49-F238E27FC236}">
                <a16:creationId xmlns:a16="http://schemas.microsoft.com/office/drawing/2014/main" id="{69C89CC5-21E4-EA4D-92B6-4B1CD0730557}"/>
              </a:ext>
            </a:extLst>
          </p:cNvPr>
          <p:cNvSpPr txBox="1">
            <a:spLocks/>
          </p:cNvSpPr>
          <p:nvPr/>
        </p:nvSpPr>
        <p:spPr>
          <a:xfrm>
            <a:off x="1568817" y="1120140"/>
            <a:ext cx="6908556" cy="2438879"/>
          </a:xfrm>
          <a:prstGeom prst="rect">
            <a:avLst/>
          </a:prstGeom>
          <a:ln>
            <a:solidFill>
              <a:srgbClr val="211F20"/>
            </a:solidFill>
          </a:ln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/>
            <a:r>
              <a:rPr lang="en-NL" sz="1400" dirty="0"/>
              <a:t>Higher surface accumulation in eNATL60 (1/60°) than SMOC (1/12°)</a:t>
            </a:r>
          </a:p>
          <a:p>
            <a:pPr marL="171450" indent="-171450"/>
            <a:r>
              <a:rPr lang="en-NL" sz="1400" dirty="0"/>
              <a:t>Winter density &gt; Summer for eNATL60 and viceversa for SMOC</a:t>
            </a:r>
          </a:p>
          <a:p>
            <a:pPr marL="171450" indent="-171450"/>
            <a:r>
              <a:rPr lang="en-NL" sz="1400" dirty="0"/>
              <a:t>Surface density eNATL60:</a:t>
            </a:r>
            <a:endParaRPr lang="en-NL" sz="1116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nl-NL" sz="1400" dirty="0"/>
              <a:t>Winter: no </a:t>
            </a:r>
            <a:r>
              <a:rPr lang="nl-NL" sz="1400" dirty="0" err="1"/>
              <a:t>tides</a:t>
            </a:r>
            <a:r>
              <a:rPr lang="nl-NL" sz="1400" dirty="0"/>
              <a:t> &gt;&gt; </a:t>
            </a:r>
            <a:r>
              <a:rPr lang="nl-NL" sz="1400" dirty="0" err="1"/>
              <a:t>tides</a:t>
            </a:r>
            <a:r>
              <a:rPr lang="nl-NL" sz="1400" dirty="0"/>
              <a:t>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nl-NL" sz="1400" dirty="0"/>
              <a:t>Summer: no </a:t>
            </a:r>
            <a:r>
              <a:rPr lang="nl-NL" sz="1400" dirty="0" err="1"/>
              <a:t>tides</a:t>
            </a:r>
            <a:r>
              <a:rPr lang="nl-NL" sz="1400" dirty="0"/>
              <a:t> &lt; </a:t>
            </a:r>
            <a:r>
              <a:rPr lang="nl-NL" sz="1400" dirty="0" err="1"/>
              <a:t>tides</a:t>
            </a:r>
            <a:endParaRPr lang="nl-NL" sz="1400" dirty="0"/>
          </a:p>
          <a:p>
            <a:pPr marL="0" indent="0">
              <a:buNone/>
            </a:pPr>
            <a:endParaRPr lang="en-NL" sz="1400" dirty="0"/>
          </a:p>
          <a:p>
            <a:pPr marL="171450" indent="-171450"/>
            <a:r>
              <a:rPr lang="en-NL" sz="1400" dirty="0"/>
              <a:t>Larger skewness and with higher variability when tidal-forcing considered </a:t>
            </a:r>
          </a:p>
          <a:p>
            <a:pPr marL="0" indent="0">
              <a:buNone/>
            </a:pPr>
            <a:r>
              <a:rPr lang="en-NL" sz="1400" dirty="0">
                <a:sym typeface="Wingdings" pitchFamily="2" charset="2"/>
              </a:rPr>
              <a:t> greater dispersion uncertainty in a </a:t>
            </a:r>
            <a:r>
              <a:rPr lang="en-GB" sz="1400" dirty="0"/>
              <a:t>more realistic </a:t>
            </a:r>
            <a:r>
              <a:rPr lang="en-NL" sz="1400" dirty="0">
                <a:sym typeface="Wingdings" pitchFamily="2" charset="2"/>
              </a:rPr>
              <a:t>scenario</a:t>
            </a:r>
            <a:endParaRPr lang="en-NL" sz="1400" dirty="0"/>
          </a:p>
        </p:txBody>
      </p:sp>
      <p:pic>
        <p:nvPicPr>
          <p:cNvPr id="29" name="Image" descr="Image">
            <a:extLst>
              <a:ext uri="{FF2B5EF4-FFF2-40B4-BE49-F238E27FC236}">
                <a16:creationId xmlns:a16="http://schemas.microsoft.com/office/drawing/2014/main" id="{59B329D8-083E-BE4E-B6B6-29D996AD9D2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8369" y="4615138"/>
            <a:ext cx="216558" cy="201410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35" name="Afbeelding 9" descr="Afbeelding met mes&#10;&#10;Automatisch gegenereerde beschrijving">
            <a:extLst>
              <a:ext uri="{FF2B5EF4-FFF2-40B4-BE49-F238E27FC236}">
                <a16:creationId xmlns:a16="http://schemas.microsoft.com/office/drawing/2014/main" id="{4DC0C6CB-6CB8-334B-95D3-81E2A3D8B2CA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9878" y="4637096"/>
            <a:ext cx="1778335" cy="197671"/>
          </a:xfrm>
          <a:prstGeom prst="rect">
            <a:avLst/>
          </a:prstGeom>
        </p:spPr>
      </p:pic>
      <p:pic>
        <p:nvPicPr>
          <p:cNvPr id="1028" name="Picture 4" descr="Dark gray twitter icon - Free dark gray social icons">
            <a:extLst>
              <a:ext uri="{FF2B5EF4-FFF2-40B4-BE49-F238E27FC236}">
                <a16:creationId xmlns:a16="http://schemas.microsoft.com/office/drawing/2014/main" id="{8FC4A504-1365-9A44-8642-052E553CA4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93863" y="4665467"/>
            <a:ext cx="122400" cy="12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FBB97FDE-87C1-CC42-A96F-AF0BCE2A7DDE}"/>
              </a:ext>
            </a:extLst>
          </p:cNvPr>
          <p:cNvGrpSpPr/>
          <p:nvPr/>
        </p:nvGrpSpPr>
        <p:grpSpPr>
          <a:xfrm>
            <a:off x="3355448" y="4658183"/>
            <a:ext cx="600136" cy="155956"/>
            <a:chOff x="3355448" y="4658183"/>
            <a:chExt cx="600136" cy="155956"/>
          </a:xfrm>
        </p:grpSpPr>
        <p:sp>
          <p:nvSpPr>
            <p:cNvPr id="30" name="@UFollowtheOcean">
              <a:hlinkClick r:id="rId16"/>
              <a:extLst>
                <a:ext uri="{FF2B5EF4-FFF2-40B4-BE49-F238E27FC236}">
                  <a16:creationId xmlns:a16="http://schemas.microsoft.com/office/drawing/2014/main" id="{FCF602C3-F929-F644-83C1-94CC3140D29B}"/>
                </a:ext>
              </a:extLst>
            </p:cNvPr>
            <p:cNvSpPr/>
            <p:nvPr/>
          </p:nvSpPr>
          <p:spPr>
            <a:xfrm>
              <a:off x="3489687" y="4672800"/>
              <a:ext cx="465897" cy="141339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>
                <a:defRPr sz="1000">
                  <a:latin typeface="+mj-lt"/>
                  <a:ea typeface="+mj-ea"/>
                  <a:cs typeface="+mj-cs"/>
                  <a:sym typeface="Merriweather Regular"/>
                </a:defRPr>
              </a:lvl1pPr>
            </a:lstStyle>
            <a:p>
              <a:r>
                <a:rPr sz="600" dirty="0"/>
                <a:t>@</a:t>
              </a:r>
              <a:r>
                <a:rPr lang="nl-NL" sz="600" dirty="0" err="1"/>
                <a:t>LauraGomNav</a:t>
              </a:r>
              <a:endParaRPr sz="600" dirty="0"/>
            </a:p>
          </p:txBody>
        </p:sp>
        <p:pic>
          <p:nvPicPr>
            <p:cNvPr id="36" name="Picture 4" descr="Dark gray twitter icon - Free dark gray social icons">
              <a:extLst>
                <a:ext uri="{FF2B5EF4-FFF2-40B4-BE49-F238E27FC236}">
                  <a16:creationId xmlns:a16="http://schemas.microsoft.com/office/drawing/2014/main" id="{24673E48-AA84-C047-A6E4-E725ABBFE19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448" y="4658183"/>
              <a:ext cx="122400" cy="122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3" name="Picture 32">
            <a:extLst>
              <a:ext uri="{FF2B5EF4-FFF2-40B4-BE49-F238E27FC236}">
                <a16:creationId xmlns:a16="http://schemas.microsoft.com/office/drawing/2014/main" id="{6A0F8E8E-D2F0-824F-BA43-72F4CC0C5595}"/>
              </a:ext>
            </a:extLst>
          </p:cNvPr>
          <p:cNvPicPr>
            <a:picLocks noChangeAspect="1"/>
          </p:cNvPicPr>
          <p:nvPr/>
        </p:nvPicPr>
        <p:blipFill>
          <a:blip r:embed="rId1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78" y="1632651"/>
            <a:ext cx="1159302" cy="1159302"/>
          </a:xfrm>
          <a:prstGeom prst="rect">
            <a:avLst/>
          </a:prstGeom>
        </p:spPr>
      </p:pic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2CDA6BC4-3D2B-1E4B-AF88-E4B6A5CD30EB}"/>
              </a:ext>
            </a:extLst>
          </p:cNvPr>
          <p:cNvSpPr txBox="1">
            <a:spLocks/>
          </p:cNvSpPr>
          <p:nvPr/>
        </p:nvSpPr>
        <p:spPr>
          <a:xfrm>
            <a:off x="1533821" y="784252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Conclusions</a:t>
            </a:r>
            <a:endParaRPr lang="en-GB" sz="1600" dirty="0"/>
          </a:p>
        </p:txBody>
      </p:sp>
      <p:sp>
        <p:nvSpPr>
          <p:cNvPr id="38" name="Text Placeholder 3">
            <a:extLst>
              <a:ext uri="{FF2B5EF4-FFF2-40B4-BE49-F238E27FC236}">
                <a16:creationId xmlns:a16="http://schemas.microsoft.com/office/drawing/2014/main" id="{A1452C5F-2697-FF47-8006-52ECF3CF2224}"/>
              </a:ext>
            </a:extLst>
          </p:cNvPr>
          <p:cNvSpPr txBox="1">
            <a:spLocks/>
          </p:cNvSpPr>
          <p:nvPr/>
        </p:nvSpPr>
        <p:spPr>
          <a:xfrm>
            <a:off x="1498489" y="3594985"/>
            <a:ext cx="3823018" cy="249762"/>
          </a:xfrm>
          <a:prstGeom prst="rect">
            <a:avLst/>
          </a:prstGeom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NL" sz="1600" b="1" dirty="0"/>
              <a:t>Perspectives</a:t>
            </a:r>
            <a:endParaRPr lang="en-GB" sz="1600" dirty="0"/>
          </a:p>
        </p:txBody>
      </p:sp>
      <p:sp>
        <p:nvSpPr>
          <p:cNvPr id="41" name="Text Placeholder 3">
            <a:extLst>
              <a:ext uri="{FF2B5EF4-FFF2-40B4-BE49-F238E27FC236}">
                <a16:creationId xmlns:a16="http://schemas.microsoft.com/office/drawing/2014/main" id="{9547C5FE-211E-BC48-8AE8-C47D65E15BC4}"/>
              </a:ext>
            </a:extLst>
          </p:cNvPr>
          <p:cNvSpPr txBox="1">
            <a:spLocks/>
          </p:cNvSpPr>
          <p:nvPr/>
        </p:nvSpPr>
        <p:spPr>
          <a:xfrm>
            <a:off x="1564430" y="3930873"/>
            <a:ext cx="6957544" cy="52787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/>
            <a:r>
              <a:rPr lang="en-NL" sz="1300" dirty="0"/>
              <a:t>Analyses on the clustering and Lyapunov exponents of the surface particles</a:t>
            </a:r>
          </a:p>
          <a:p>
            <a:pPr marL="171450" indent="-171450"/>
            <a:r>
              <a:rPr lang="en-NL" sz="1300" dirty="0"/>
              <a:t>Quantify the effect of the tidal-forcing on other regions</a:t>
            </a:r>
          </a:p>
        </p:txBody>
      </p:sp>
      <p:sp>
        <p:nvSpPr>
          <p:cNvPr id="42" name="Text Placeholder 3">
            <a:extLst>
              <a:ext uri="{FF2B5EF4-FFF2-40B4-BE49-F238E27FC236}">
                <a16:creationId xmlns:a16="http://schemas.microsoft.com/office/drawing/2014/main" id="{968C08D3-9212-4446-882E-B08084F28799}"/>
              </a:ext>
            </a:extLst>
          </p:cNvPr>
          <p:cNvSpPr txBox="1">
            <a:spLocks/>
          </p:cNvSpPr>
          <p:nvPr/>
        </p:nvSpPr>
        <p:spPr>
          <a:xfrm>
            <a:off x="3355448" y="5271629"/>
            <a:ext cx="4806181" cy="924170"/>
          </a:xfrm>
          <a:prstGeom prst="rect">
            <a:avLst/>
          </a:prstGeom>
          <a:ln>
            <a:solidFill>
              <a:srgbClr val="211F20"/>
            </a:solidFill>
          </a:ln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/>
            <a:r>
              <a:rPr lang="nl-NL" sz="1400" dirty="0"/>
              <a:t>Winter </a:t>
            </a:r>
            <a:r>
              <a:rPr lang="nl-NL" sz="1400" dirty="0" err="1"/>
              <a:t>vs</a:t>
            </a:r>
            <a:r>
              <a:rPr lang="nl-NL" sz="1400" dirty="0"/>
              <a:t> Summer</a:t>
            </a:r>
          </a:p>
          <a:p>
            <a:pPr marL="171450" indent="-171450"/>
            <a:r>
              <a:rPr lang="nl-NL" sz="1400" dirty="0" err="1"/>
              <a:t>Lower</a:t>
            </a:r>
            <a:r>
              <a:rPr lang="nl-NL" sz="1400" dirty="0"/>
              <a:t> </a:t>
            </a:r>
            <a:r>
              <a:rPr lang="nl-NL" sz="1400" dirty="0" err="1"/>
              <a:t>vs</a:t>
            </a:r>
            <a:r>
              <a:rPr lang="nl-NL" sz="1400" dirty="0"/>
              <a:t> </a:t>
            </a:r>
            <a:r>
              <a:rPr lang="nl-NL" sz="1400" dirty="0" err="1"/>
              <a:t>higher</a:t>
            </a:r>
            <a:r>
              <a:rPr lang="nl-NL" sz="1400" dirty="0"/>
              <a:t> </a:t>
            </a:r>
            <a:r>
              <a:rPr lang="nl-NL" sz="1400" dirty="0" err="1"/>
              <a:t>resolution</a:t>
            </a:r>
            <a:endParaRPr lang="nl-NL" sz="1400" dirty="0"/>
          </a:p>
          <a:p>
            <a:pPr marL="171450" indent="-171450"/>
            <a:r>
              <a:rPr lang="nl-NL" sz="1400" dirty="0"/>
              <a:t>No , </a:t>
            </a:r>
            <a:r>
              <a:rPr lang="nl-NL" sz="1400" dirty="0" err="1"/>
              <a:t>tidal-forcing</a:t>
            </a:r>
            <a:endParaRPr lang="nl-NL" sz="1400" dirty="0"/>
          </a:p>
          <a:p>
            <a:pPr marL="0" indent="0">
              <a:buNone/>
            </a:pPr>
            <a:r>
              <a:rPr lang="en-NL" sz="1400" dirty="0">
                <a:sym typeface="Wingdings" pitchFamily="2" charset="2"/>
              </a:rPr>
              <a:t> </a:t>
            </a:r>
            <a:r>
              <a:rPr lang="en-GB" sz="1400" dirty="0">
                <a:sym typeface="Wingdings" pitchFamily="2" charset="2"/>
              </a:rPr>
              <a:t>S</a:t>
            </a:r>
            <a:r>
              <a:rPr lang="en-NL" sz="1400" dirty="0">
                <a:sym typeface="Wingdings" pitchFamily="2" charset="2"/>
              </a:rPr>
              <a:t>ame conclusions in weekly and monthly</a:t>
            </a:r>
            <a:endParaRPr lang="nl-NL" sz="1400" dirty="0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AF0FCF3A-F7AD-3E47-9BE7-1854063367C4}"/>
              </a:ext>
            </a:extLst>
          </p:cNvPr>
          <p:cNvSpPr txBox="1">
            <a:spLocks/>
          </p:cNvSpPr>
          <p:nvPr/>
        </p:nvSpPr>
        <p:spPr>
          <a:xfrm>
            <a:off x="5970332" y="1760875"/>
            <a:ext cx="2260378" cy="811036"/>
          </a:xfrm>
          <a:prstGeom prst="rect">
            <a:avLst/>
          </a:prstGeom>
          <a:solidFill>
            <a:schemeClr val="tx1"/>
          </a:solidFill>
        </p:spPr>
        <p:txBody>
          <a:bodyPr/>
          <a:lstStyle>
            <a:lvl1pPr marL="162557" indent="-162557" algn="l" defTabSz="650230" rtl="0" eaLnBrk="1" latinLnBrk="0" hangingPunct="1">
              <a:lnSpc>
                <a:spcPct val="90000"/>
              </a:lnSpc>
              <a:spcBef>
                <a:spcPts val="711"/>
              </a:spcBef>
              <a:buFont typeface="Arial" panose="020B0604020202020204" pitchFamily="34" charset="0"/>
              <a:buChar char="•"/>
              <a:defRPr sz="199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8767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70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1278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4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3790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1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8813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1324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38362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63477" indent="-162557" algn="l" defTabSz="650230" rtl="0" eaLnBrk="1" latinLnBrk="0" hangingPunct="1">
              <a:lnSpc>
                <a:spcPct val="90000"/>
              </a:lnSpc>
              <a:spcBef>
                <a:spcPts val="356"/>
              </a:spcBef>
              <a:buFont typeface="Arial" panose="020B0604020202020204" pitchFamily="34" charset="0"/>
              <a:buChar char="•"/>
              <a:defRPr sz="12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1600" b="1" dirty="0">
                <a:solidFill>
                  <a:srgbClr val="F4C402"/>
                </a:solidFill>
              </a:rPr>
              <a:t>High resolution OGCMs with tidal-forcing necessary</a:t>
            </a:r>
          </a:p>
        </p:txBody>
      </p:sp>
    </p:spTree>
    <p:extLst>
      <p:ext uri="{BB962C8B-B14F-4D97-AF65-F5344CB8AC3E}">
        <p14:creationId xmlns:p14="http://schemas.microsoft.com/office/powerpoint/2010/main" val="604164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17385</TotalTime>
  <Words>2826</Words>
  <Application>Microsoft Macintosh PowerPoint</Application>
  <PresentationFormat>Custom</PresentationFormat>
  <Paragraphs>389</Paragraphs>
  <Slides>19</Slides>
  <Notes>19</Notes>
  <HiddenSlides>0</HiddenSlides>
  <MMClips>2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Arial</vt:lpstr>
      <vt:lpstr>Calibri</vt:lpstr>
      <vt:lpstr>Calibri Light</vt:lpstr>
      <vt:lpstr>Cambria Math</vt:lpstr>
      <vt:lpstr>Courier New</vt:lpstr>
      <vt:lpstr>Merriweather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Morrison, Mike</dc:creator>
  <cp:lastModifiedBy>Gomez Navarro, L. (Laura)</cp:lastModifiedBy>
  <cp:revision>250</cp:revision>
  <dcterms:created xsi:type="dcterms:W3CDTF">2020-03-14T15:01:09Z</dcterms:created>
  <dcterms:modified xsi:type="dcterms:W3CDTF">2021-04-28T15:34:06Z</dcterms:modified>
</cp:coreProperties>
</file>