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embeddedFontLst>
    <p:embeddedFont>
      <p:font typeface="新細明體" panose="02020500000000000000" pitchFamily="18" charset="-12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i1Z4l0Un0i/BzxOWJE6GDGDY1c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7C7C"/>
    <a:srgbClr val="3F3E3F"/>
    <a:srgbClr val="4372C5"/>
    <a:srgbClr val="3F51B5"/>
    <a:srgbClr val="FEE1EB"/>
    <a:srgbClr val="F48FB1"/>
    <a:srgbClr val="E8E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5DDED1-C725-4418-A928-D28D510E9396}">
  <a:tblStyle styleId="{D35DDED1-C725-4418-A928-D28D510E939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2415"/>
  </p:normalViewPr>
  <p:slideViewPr>
    <p:cSldViewPr snapToGrid="0" snapToObjects="1">
      <p:cViewPr varScale="1">
        <p:scale>
          <a:sx n="58" d="100"/>
          <a:sy n="58" d="100"/>
        </p:scale>
        <p:origin x="9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55" Type="http://customschemas.google.com/relationships/presentationmetadata" Target="metadata"/><Relationship Id="rId7" Type="http://schemas.openxmlformats.org/officeDocument/2006/relationships/font" Target="fonts/font4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8" Type="http://schemas.openxmlformats.org/officeDocument/2006/relationships/theme" Target="theme/theme1.xml"/><Relationship Id="rId5" Type="http://schemas.openxmlformats.org/officeDocument/2006/relationships/font" Target="fonts/font2.fntdata"/><Relationship Id="rId57" Type="http://schemas.openxmlformats.org/officeDocument/2006/relationships/viewProps" Target="viewProps.xml"/><Relationship Id="rId4" Type="http://schemas.openxmlformats.org/officeDocument/2006/relationships/font" Target="fonts/font1.fntdata"/><Relationship Id="rId5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3"/>
          <p:cNvSpPr txBox="1">
            <a:spLocks noGrp="1"/>
          </p:cNvSpPr>
          <p:nvPr>
            <p:ph type="title"/>
          </p:nvPr>
        </p:nvSpPr>
        <p:spPr>
          <a:xfrm>
            <a:off x="197557" y="1825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>
            <a:spLocks noGrp="1"/>
          </p:cNvSpPr>
          <p:nvPr>
            <p:ph type="title"/>
          </p:nvPr>
        </p:nvSpPr>
        <p:spPr>
          <a:xfrm>
            <a:off x="197557" y="1825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/>
          <p:nvPr/>
        </p:nvSpPr>
        <p:spPr>
          <a:xfrm>
            <a:off x="0" y="0"/>
            <a:ext cx="12192000" cy="1050802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7"/>
          <p:cNvSpPr txBox="1">
            <a:spLocks noGrp="1"/>
          </p:cNvSpPr>
          <p:nvPr>
            <p:ph type="title"/>
          </p:nvPr>
        </p:nvSpPr>
        <p:spPr>
          <a:xfrm>
            <a:off x="197557" y="1825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" name="Google Shape;16;p27"/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92578" y="165401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r08521605@ntu.edu.tw" TargetMode="External"/><Relationship Id="rId4" Type="http://schemas.openxmlformats.org/officeDocument/2006/relationships/hyperlink" Target="mailto:lpwang@ntu.edu.t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75053A4-46D3-6348-B379-E0A31E137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6" y="2386490"/>
            <a:ext cx="2774778" cy="503910"/>
          </a:xfrm>
          <a:prstGeom prst="rect">
            <a:avLst/>
          </a:prstGeom>
        </p:spPr>
      </p:pic>
      <p:sp>
        <p:nvSpPr>
          <p:cNvPr id="68" name="圓角矩形 67">
            <a:extLst>
              <a:ext uri="{FF2B5EF4-FFF2-40B4-BE49-F238E27FC236}">
                <a16:creationId xmlns:a16="http://schemas.microsoft.com/office/drawing/2014/main" id="{F416DE3F-F875-304A-A8DB-D81A392010B2}"/>
              </a:ext>
            </a:extLst>
          </p:cNvPr>
          <p:cNvSpPr/>
          <p:nvPr/>
        </p:nvSpPr>
        <p:spPr>
          <a:xfrm>
            <a:off x="114984" y="3174161"/>
            <a:ext cx="4604758" cy="3448588"/>
          </a:xfrm>
          <a:prstGeom prst="roundRect">
            <a:avLst/>
          </a:prstGeom>
          <a:noFill/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767A367-0E84-A34A-B1E4-7CA9F76DD34D}"/>
              </a:ext>
            </a:extLst>
          </p:cNvPr>
          <p:cNvSpPr txBox="1"/>
          <p:nvPr/>
        </p:nvSpPr>
        <p:spPr>
          <a:xfrm>
            <a:off x="52835" y="127378"/>
            <a:ext cx="10894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pyBL</a:t>
            </a:r>
            <a:r>
              <a:rPr lang="en-US" altLang="zh-TW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 open source Python package for stochastic high-resolution rainfall modelling based upon a Bartlett Lewis Rectangular Pulse model</a:t>
            </a:r>
            <a:r>
              <a:rPr lang="zh-TW" altLang="zh-TW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TW" alt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68;p7">
            <a:extLst>
              <a:ext uri="{FF2B5EF4-FFF2-40B4-BE49-F238E27FC236}">
                <a16:creationId xmlns:a16="http://schemas.microsoft.com/office/drawing/2014/main" id="{69A93D3B-65B8-6849-82DA-1316003985C6}"/>
              </a:ext>
            </a:extLst>
          </p:cNvPr>
          <p:cNvSpPr/>
          <p:nvPr/>
        </p:nvSpPr>
        <p:spPr>
          <a:xfrm>
            <a:off x="2986744" y="1193647"/>
            <a:ext cx="2414016" cy="561600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Statistical properties calculation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168;p7">
            <a:extLst>
              <a:ext uri="{FF2B5EF4-FFF2-40B4-BE49-F238E27FC236}">
                <a16:creationId xmlns:a16="http://schemas.microsoft.com/office/drawing/2014/main" id="{5EBD4CF7-0425-994A-AB3F-062B3BC8D0F2}"/>
              </a:ext>
            </a:extLst>
          </p:cNvPr>
          <p:cNvSpPr/>
          <p:nvPr/>
        </p:nvSpPr>
        <p:spPr>
          <a:xfrm>
            <a:off x="201990" y="1197125"/>
            <a:ext cx="1906994" cy="561600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Raw rainfall data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圓角矩形 51">
            <a:extLst>
              <a:ext uri="{FF2B5EF4-FFF2-40B4-BE49-F238E27FC236}">
                <a16:creationId xmlns:a16="http://schemas.microsoft.com/office/drawing/2014/main" id="{305014F4-CBEF-6842-90A8-5F66B711B361}"/>
              </a:ext>
            </a:extLst>
          </p:cNvPr>
          <p:cNvSpPr/>
          <p:nvPr/>
        </p:nvSpPr>
        <p:spPr>
          <a:xfrm>
            <a:off x="4896333" y="3193199"/>
            <a:ext cx="3126259" cy="3429549"/>
          </a:xfrm>
          <a:prstGeom prst="roundRect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E69FA3E6-F213-8D4B-876F-8B9CDE29D705}"/>
              </a:ext>
            </a:extLst>
          </p:cNvPr>
          <p:cNvSpPr txBox="1"/>
          <p:nvPr/>
        </p:nvSpPr>
        <p:spPr>
          <a:xfrm>
            <a:off x="5692491" y="3249152"/>
            <a:ext cx="1643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accent6"/>
                </a:solidFill>
              </a:rPr>
              <a:t>Calibration</a:t>
            </a:r>
            <a:endParaRPr kumimoji="1" lang="zh-TW" altLang="en-US" b="1" dirty="0">
              <a:solidFill>
                <a:schemeClr val="accent6"/>
              </a:solidFill>
            </a:endParaRPr>
          </a:p>
        </p:txBody>
      </p:sp>
      <p:sp>
        <p:nvSpPr>
          <p:cNvPr id="54" name="圓角矩形 53">
            <a:extLst>
              <a:ext uri="{FF2B5EF4-FFF2-40B4-BE49-F238E27FC236}">
                <a16:creationId xmlns:a16="http://schemas.microsoft.com/office/drawing/2014/main" id="{21317283-1E76-F54C-8160-3D0113BBB8DD}"/>
              </a:ext>
            </a:extLst>
          </p:cNvPr>
          <p:cNvSpPr/>
          <p:nvPr/>
        </p:nvSpPr>
        <p:spPr>
          <a:xfrm>
            <a:off x="5111722" y="3865717"/>
            <a:ext cx="1161535" cy="103796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bg1"/>
                </a:solidFill>
              </a:rPr>
              <a:t>Basin-hopping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55" name="圓角矩形 54">
            <a:extLst>
              <a:ext uri="{FF2B5EF4-FFF2-40B4-BE49-F238E27FC236}">
                <a16:creationId xmlns:a16="http://schemas.microsoft.com/office/drawing/2014/main" id="{BA86A289-56D8-CE4B-926C-E704B8FE07F0}"/>
              </a:ext>
            </a:extLst>
          </p:cNvPr>
          <p:cNvSpPr/>
          <p:nvPr/>
        </p:nvSpPr>
        <p:spPr>
          <a:xfrm>
            <a:off x="6604934" y="3868682"/>
            <a:ext cx="1161535" cy="103796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bg1"/>
                </a:solidFill>
              </a:rPr>
              <a:t>Dual-annealing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8B75438B-EC7D-B840-8173-7185AA558AF6}"/>
              </a:ext>
            </a:extLst>
          </p:cNvPr>
          <p:cNvSpPr txBox="1"/>
          <p:nvPr/>
        </p:nvSpPr>
        <p:spPr>
          <a:xfrm>
            <a:off x="5692477" y="4979722"/>
            <a:ext cx="1643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dirty="0">
                <a:solidFill>
                  <a:schemeClr val="accent6"/>
                </a:solidFill>
              </a:rPr>
              <a:t>Local Optimization</a:t>
            </a:r>
            <a:endParaRPr kumimoji="1" lang="zh-TW" altLang="en-US" dirty="0">
              <a:solidFill>
                <a:schemeClr val="accent6"/>
              </a:solidFill>
            </a:endParaRPr>
          </a:p>
        </p:txBody>
      </p:sp>
      <p:sp>
        <p:nvSpPr>
          <p:cNvPr id="57" name="圓角矩形 56">
            <a:extLst>
              <a:ext uri="{FF2B5EF4-FFF2-40B4-BE49-F238E27FC236}">
                <a16:creationId xmlns:a16="http://schemas.microsoft.com/office/drawing/2014/main" id="{636E161E-62F7-BF4F-9F68-E80C95DCE12B}"/>
              </a:ext>
            </a:extLst>
          </p:cNvPr>
          <p:cNvSpPr/>
          <p:nvPr/>
        </p:nvSpPr>
        <p:spPr>
          <a:xfrm>
            <a:off x="5111709" y="5360572"/>
            <a:ext cx="1161535" cy="103796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chemeClr val="bg1"/>
                </a:solidFill>
              </a:rPr>
              <a:t>Nelder</a:t>
            </a:r>
            <a:r>
              <a:rPr kumimoji="1" lang="en-US" altLang="zh-TW" dirty="0">
                <a:solidFill>
                  <a:schemeClr val="bg1"/>
                </a:solidFill>
              </a:rPr>
              <a:t>-Mead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58" name="圓角矩形 57">
            <a:extLst>
              <a:ext uri="{FF2B5EF4-FFF2-40B4-BE49-F238E27FC236}">
                <a16:creationId xmlns:a16="http://schemas.microsoft.com/office/drawing/2014/main" id="{CEFD35CA-1044-3D42-848D-64CE0C1B37E0}"/>
              </a:ext>
            </a:extLst>
          </p:cNvPr>
          <p:cNvSpPr/>
          <p:nvPr/>
        </p:nvSpPr>
        <p:spPr>
          <a:xfrm>
            <a:off x="6565107" y="5357971"/>
            <a:ext cx="1272746" cy="103796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bg1"/>
                </a:solidFill>
              </a:rPr>
              <a:t>L-BFGS-B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25E96A6D-EBA9-F345-B1F7-61542A664DBC}"/>
              </a:ext>
            </a:extLst>
          </p:cNvPr>
          <p:cNvSpPr txBox="1"/>
          <p:nvPr/>
        </p:nvSpPr>
        <p:spPr>
          <a:xfrm>
            <a:off x="5538630" y="3553860"/>
            <a:ext cx="1799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dirty="0">
                <a:solidFill>
                  <a:schemeClr val="accent6"/>
                </a:solidFill>
              </a:rPr>
              <a:t>Global Optimization</a:t>
            </a:r>
            <a:endParaRPr kumimoji="1" lang="zh-TW" altLang="en-US" dirty="0">
              <a:solidFill>
                <a:schemeClr val="accent6"/>
              </a:solidFill>
            </a:endParaRPr>
          </a:p>
        </p:txBody>
      </p:sp>
      <p:cxnSp>
        <p:nvCxnSpPr>
          <p:cNvPr id="61" name="直線箭頭接點 60">
            <a:extLst>
              <a:ext uri="{FF2B5EF4-FFF2-40B4-BE49-F238E27FC236}">
                <a16:creationId xmlns:a16="http://schemas.microsoft.com/office/drawing/2014/main" id="{60C68F3F-F39B-5B4B-B19E-2CBC69B89870}"/>
              </a:ext>
            </a:extLst>
          </p:cNvPr>
          <p:cNvCxnSpPr>
            <a:cxnSpLocks/>
            <a:stCxn id="37" idx="3"/>
            <a:endCxn id="7" idx="1"/>
          </p:cNvCxnSpPr>
          <p:nvPr/>
        </p:nvCxnSpPr>
        <p:spPr>
          <a:xfrm flipV="1">
            <a:off x="2108984" y="1474447"/>
            <a:ext cx="877760" cy="3478"/>
          </a:xfrm>
          <a:prstGeom prst="straightConnector1">
            <a:avLst/>
          </a:prstGeom>
          <a:ln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Google Shape;250;p10">
            <a:extLst>
              <a:ext uri="{FF2B5EF4-FFF2-40B4-BE49-F238E27FC236}">
                <a16:creationId xmlns:a16="http://schemas.microsoft.com/office/drawing/2014/main" id="{EF268339-72EF-F84B-8E70-787AC7FEB30A}"/>
              </a:ext>
            </a:extLst>
          </p:cNvPr>
          <p:cNvSpPr/>
          <p:nvPr/>
        </p:nvSpPr>
        <p:spPr>
          <a:xfrm>
            <a:off x="6265452" y="1194869"/>
            <a:ext cx="1517648" cy="558756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Calibration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" name="直線箭頭接點 68">
            <a:extLst>
              <a:ext uri="{FF2B5EF4-FFF2-40B4-BE49-F238E27FC236}">
                <a16:creationId xmlns:a16="http://schemas.microsoft.com/office/drawing/2014/main" id="{E174E759-D4CD-C044-B2BE-9D6BE085B31A}"/>
              </a:ext>
            </a:extLst>
          </p:cNvPr>
          <p:cNvCxnSpPr>
            <a:cxnSpLocks/>
            <a:stCxn id="7" idx="3"/>
            <a:endCxn id="63" idx="1"/>
          </p:cNvCxnSpPr>
          <p:nvPr/>
        </p:nvCxnSpPr>
        <p:spPr>
          <a:xfrm flipV="1">
            <a:off x="5400760" y="1474247"/>
            <a:ext cx="864692" cy="200"/>
          </a:xfrm>
          <a:prstGeom prst="straightConnector1">
            <a:avLst/>
          </a:prstGeom>
          <a:ln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圓角矩形 71">
            <a:extLst>
              <a:ext uri="{FF2B5EF4-FFF2-40B4-BE49-F238E27FC236}">
                <a16:creationId xmlns:a16="http://schemas.microsoft.com/office/drawing/2014/main" id="{8C8E98D0-E0DF-774F-AFA6-5E98159110AF}"/>
              </a:ext>
            </a:extLst>
          </p:cNvPr>
          <p:cNvSpPr/>
          <p:nvPr/>
        </p:nvSpPr>
        <p:spPr>
          <a:xfrm>
            <a:off x="8176643" y="3206271"/>
            <a:ext cx="1802862" cy="1239950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TW" altLang="en-US" sz="1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6DB6EA75-0DBF-114C-82DC-26EA2966F317}"/>
              </a:ext>
            </a:extLst>
          </p:cNvPr>
          <p:cNvSpPr txBox="1"/>
          <p:nvPr/>
        </p:nvSpPr>
        <p:spPr>
          <a:xfrm>
            <a:off x="8176643" y="3268795"/>
            <a:ext cx="1643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Sampling</a:t>
            </a:r>
            <a:endParaRPr kumimoji="1" lang="zh-TW" altLang="en-US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圓角矩形 73">
            <a:extLst>
              <a:ext uri="{FF2B5EF4-FFF2-40B4-BE49-F238E27FC236}">
                <a16:creationId xmlns:a16="http://schemas.microsoft.com/office/drawing/2014/main" id="{28B00060-2912-3E47-9922-33DB7B9E8E34}"/>
              </a:ext>
            </a:extLst>
          </p:cNvPr>
          <p:cNvSpPr/>
          <p:nvPr/>
        </p:nvSpPr>
        <p:spPr>
          <a:xfrm>
            <a:off x="8409952" y="3624941"/>
            <a:ext cx="1299807" cy="6787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bg1"/>
                </a:solidFill>
              </a:rPr>
              <a:t>Sample storms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75" name="Google Shape;250;p10">
            <a:extLst>
              <a:ext uri="{FF2B5EF4-FFF2-40B4-BE49-F238E27FC236}">
                <a16:creationId xmlns:a16="http://schemas.microsoft.com/office/drawing/2014/main" id="{418C4132-9112-EB49-838F-F1C5405FC240}"/>
              </a:ext>
            </a:extLst>
          </p:cNvPr>
          <p:cNvSpPr/>
          <p:nvPr/>
        </p:nvSpPr>
        <p:spPr>
          <a:xfrm>
            <a:off x="8239543" y="1197563"/>
            <a:ext cx="1517648" cy="558756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Sampling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" name="直線箭頭接點 75">
            <a:extLst>
              <a:ext uri="{FF2B5EF4-FFF2-40B4-BE49-F238E27FC236}">
                <a16:creationId xmlns:a16="http://schemas.microsoft.com/office/drawing/2014/main" id="{62129931-6C69-A449-9536-EAD1D1340F2F}"/>
              </a:ext>
            </a:extLst>
          </p:cNvPr>
          <p:cNvCxnSpPr>
            <a:cxnSpLocks/>
            <a:stCxn id="63" idx="3"/>
            <a:endCxn id="75" idx="1"/>
          </p:cNvCxnSpPr>
          <p:nvPr/>
        </p:nvCxnSpPr>
        <p:spPr>
          <a:xfrm>
            <a:off x="7783100" y="1474247"/>
            <a:ext cx="456443" cy="2694"/>
          </a:xfrm>
          <a:prstGeom prst="straightConnector1">
            <a:avLst/>
          </a:prstGeom>
          <a:ln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圓角矩形 78">
            <a:extLst>
              <a:ext uri="{FF2B5EF4-FFF2-40B4-BE49-F238E27FC236}">
                <a16:creationId xmlns:a16="http://schemas.microsoft.com/office/drawing/2014/main" id="{82468996-2A95-6A4C-9BE8-D430CCDDB3D9}"/>
              </a:ext>
            </a:extLst>
          </p:cNvPr>
          <p:cNvSpPr/>
          <p:nvPr/>
        </p:nvSpPr>
        <p:spPr>
          <a:xfrm>
            <a:off x="10103882" y="3192004"/>
            <a:ext cx="2053203" cy="1922379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3EADC626-0153-0B4D-BF7B-323A0F7105FF}"/>
              </a:ext>
            </a:extLst>
          </p:cNvPr>
          <p:cNvSpPr txBox="1"/>
          <p:nvPr/>
        </p:nvSpPr>
        <p:spPr>
          <a:xfrm>
            <a:off x="10308759" y="3269791"/>
            <a:ext cx="164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accent3">
                    <a:lumMod val="75000"/>
                  </a:schemeClr>
                </a:solidFill>
              </a:rPr>
              <a:t>Post-process &amp; Utility</a:t>
            </a:r>
            <a:endParaRPr kumimoji="1" lang="zh-TW" alt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1" name="圓角矩形 80">
            <a:extLst>
              <a:ext uri="{FF2B5EF4-FFF2-40B4-BE49-F238E27FC236}">
                <a16:creationId xmlns:a16="http://schemas.microsoft.com/office/drawing/2014/main" id="{C7C564AC-E640-B94F-8F4E-B03AAF3D36B5}"/>
              </a:ext>
            </a:extLst>
          </p:cNvPr>
          <p:cNvSpPr/>
          <p:nvPr/>
        </p:nvSpPr>
        <p:spPr>
          <a:xfrm>
            <a:off x="10452295" y="3791688"/>
            <a:ext cx="1299807" cy="52322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bg1"/>
                </a:solidFill>
              </a:rPr>
              <a:t>Merge Cells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82" name="圓角矩形 81">
            <a:extLst>
              <a:ext uri="{FF2B5EF4-FFF2-40B4-BE49-F238E27FC236}">
                <a16:creationId xmlns:a16="http://schemas.microsoft.com/office/drawing/2014/main" id="{BF9CA7A2-DBD8-5F4C-B63D-A21614CD095F}"/>
              </a:ext>
            </a:extLst>
          </p:cNvPr>
          <p:cNvSpPr/>
          <p:nvPr/>
        </p:nvSpPr>
        <p:spPr>
          <a:xfrm>
            <a:off x="10452294" y="4492106"/>
            <a:ext cx="1299807" cy="52322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chemeClr val="bg1"/>
                </a:solidFill>
              </a:rPr>
              <a:t>Regularise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85" name="Google Shape;168;p7">
            <a:extLst>
              <a:ext uri="{FF2B5EF4-FFF2-40B4-BE49-F238E27FC236}">
                <a16:creationId xmlns:a16="http://schemas.microsoft.com/office/drawing/2014/main" id="{472C4C0A-2C2A-334F-AEE7-266321A9D308}"/>
              </a:ext>
            </a:extLst>
          </p:cNvPr>
          <p:cNvSpPr/>
          <p:nvPr/>
        </p:nvSpPr>
        <p:spPr>
          <a:xfrm>
            <a:off x="10099401" y="1197563"/>
            <a:ext cx="1906994" cy="566637"/>
          </a:xfrm>
          <a:prstGeom prst="rect">
            <a:avLst/>
          </a:prstGeom>
          <a:solidFill>
            <a:srgbClr val="3F51B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Generated data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" name="直線箭頭接點 85">
            <a:extLst>
              <a:ext uri="{FF2B5EF4-FFF2-40B4-BE49-F238E27FC236}">
                <a16:creationId xmlns:a16="http://schemas.microsoft.com/office/drawing/2014/main" id="{910D7CF5-6D5C-BB4B-A0F1-E50E2FF64555}"/>
              </a:ext>
            </a:extLst>
          </p:cNvPr>
          <p:cNvCxnSpPr>
            <a:cxnSpLocks/>
            <a:stCxn id="75" idx="3"/>
            <a:endCxn id="85" idx="1"/>
          </p:cNvCxnSpPr>
          <p:nvPr/>
        </p:nvCxnSpPr>
        <p:spPr>
          <a:xfrm>
            <a:off x="9757191" y="1476941"/>
            <a:ext cx="342210" cy="3941"/>
          </a:xfrm>
          <a:prstGeom prst="straightConnector1">
            <a:avLst/>
          </a:prstGeom>
          <a:ln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肘形接點 91">
            <a:extLst>
              <a:ext uri="{FF2B5EF4-FFF2-40B4-BE49-F238E27FC236}">
                <a16:creationId xmlns:a16="http://schemas.microsoft.com/office/drawing/2014/main" id="{5F9B3D03-882C-A04D-93AB-B5A0C79DDB69}"/>
              </a:ext>
            </a:extLst>
          </p:cNvPr>
          <p:cNvCxnSpPr>
            <a:cxnSpLocks/>
            <a:endCxn id="68" idx="0"/>
          </p:cNvCxnSpPr>
          <p:nvPr/>
        </p:nvCxnSpPr>
        <p:spPr>
          <a:xfrm rot="5400000">
            <a:off x="2196995" y="1973993"/>
            <a:ext cx="1420537" cy="979799"/>
          </a:xfrm>
          <a:prstGeom prst="bentConnector3">
            <a:avLst>
              <a:gd name="adj1" fmla="val 83920"/>
            </a:avLst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肘形接點 95">
            <a:extLst>
              <a:ext uri="{FF2B5EF4-FFF2-40B4-BE49-F238E27FC236}">
                <a16:creationId xmlns:a16="http://schemas.microsoft.com/office/drawing/2014/main" id="{187B6F95-3429-4446-8523-DE29D0155572}"/>
              </a:ext>
            </a:extLst>
          </p:cNvPr>
          <p:cNvCxnSpPr>
            <a:cxnSpLocks/>
            <a:endCxn id="52" idx="0"/>
          </p:cNvCxnSpPr>
          <p:nvPr/>
        </p:nvCxnSpPr>
        <p:spPr>
          <a:xfrm rot="5400000">
            <a:off x="5743989" y="2476723"/>
            <a:ext cx="1431951" cy="1001"/>
          </a:xfrm>
          <a:prstGeom prst="bentConnector3">
            <a:avLst>
              <a:gd name="adj1" fmla="val 50000"/>
            </a:avLst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肘形接點 98">
            <a:extLst>
              <a:ext uri="{FF2B5EF4-FFF2-40B4-BE49-F238E27FC236}">
                <a16:creationId xmlns:a16="http://schemas.microsoft.com/office/drawing/2014/main" id="{F5A889AA-7443-6548-8212-5C1067FEF5A9}"/>
              </a:ext>
            </a:extLst>
          </p:cNvPr>
          <p:cNvCxnSpPr>
            <a:cxnSpLocks/>
            <a:endCxn id="72" idx="0"/>
          </p:cNvCxnSpPr>
          <p:nvPr/>
        </p:nvCxnSpPr>
        <p:spPr>
          <a:xfrm rot="16200000" flipH="1">
            <a:off x="8157267" y="2285464"/>
            <a:ext cx="1423826" cy="417787"/>
          </a:xfrm>
          <a:prstGeom prst="bentConnector3">
            <a:avLst>
              <a:gd name="adj1" fmla="val 50000"/>
            </a:avLst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5278DAD2-E370-854D-B806-B1A9E095969E}"/>
              </a:ext>
            </a:extLst>
          </p:cNvPr>
          <p:cNvSpPr/>
          <p:nvPr/>
        </p:nvSpPr>
        <p:spPr>
          <a:xfrm>
            <a:off x="3798100" y="1908975"/>
            <a:ext cx="1517648" cy="374444"/>
          </a:xfrm>
          <a:prstGeom prst="rect">
            <a:avLst/>
          </a:prstGeom>
          <a:solidFill>
            <a:schemeClr val="bg1"/>
          </a:solidFill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rgbClr val="3F51B5"/>
                </a:solidFill>
              </a:rPr>
              <a:t>Stats_prop.csv</a:t>
            </a:r>
            <a:endParaRPr kumimoji="1" lang="zh-TW" altLang="en-US" dirty="0">
              <a:solidFill>
                <a:srgbClr val="3F51B5"/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FBA18457-7C29-D44F-9595-49AC2963FADF}"/>
              </a:ext>
            </a:extLst>
          </p:cNvPr>
          <p:cNvSpPr/>
          <p:nvPr/>
        </p:nvSpPr>
        <p:spPr>
          <a:xfrm>
            <a:off x="3798100" y="2372736"/>
            <a:ext cx="1517648" cy="374444"/>
          </a:xfrm>
          <a:prstGeom prst="rect">
            <a:avLst/>
          </a:prstGeom>
          <a:solidFill>
            <a:schemeClr val="bg1"/>
          </a:solidFill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rgbClr val="3F51B5"/>
                </a:solidFill>
              </a:rPr>
              <a:t>Weight_prop.csv</a:t>
            </a:r>
            <a:endParaRPr kumimoji="1" lang="zh-TW" altLang="en-US" dirty="0">
              <a:solidFill>
                <a:srgbClr val="3F51B5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68B6122B-C097-9048-887C-1A043AFD783D}"/>
              </a:ext>
            </a:extLst>
          </p:cNvPr>
          <p:cNvSpPr/>
          <p:nvPr/>
        </p:nvSpPr>
        <p:spPr>
          <a:xfrm>
            <a:off x="7200044" y="1944489"/>
            <a:ext cx="1048162" cy="374444"/>
          </a:xfrm>
          <a:prstGeom prst="rect">
            <a:avLst/>
          </a:prstGeom>
          <a:solidFill>
            <a:schemeClr val="bg1"/>
          </a:solidFill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rgbClr val="3F51B5"/>
                </a:solidFill>
              </a:rPr>
              <a:t>Theta.csv</a:t>
            </a:r>
            <a:endParaRPr kumimoji="1" lang="zh-TW" altLang="en-US" dirty="0">
              <a:solidFill>
                <a:srgbClr val="3F51B5"/>
              </a:solidFill>
            </a:endParaRPr>
          </a:p>
        </p:txBody>
      </p:sp>
      <p:cxnSp>
        <p:nvCxnSpPr>
          <p:cNvPr id="65" name="肘形接點 64">
            <a:extLst>
              <a:ext uri="{FF2B5EF4-FFF2-40B4-BE49-F238E27FC236}">
                <a16:creationId xmlns:a16="http://schemas.microsoft.com/office/drawing/2014/main" id="{493AC2DE-A6F6-1E4C-8BF0-02E9571DF8D5}"/>
              </a:ext>
            </a:extLst>
          </p:cNvPr>
          <p:cNvCxnSpPr>
            <a:cxnSpLocks/>
            <a:endCxn id="64" idx="1"/>
          </p:cNvCxnSpPr>
          <p:nvPr/>
        </p:nvCxnSpPr>
        <p:spPr>
          <a:xfrm rot="16200000" flipH="1">
            <a:off x="6800032" y="1731699"/>
            <a:ext cx="400818" cy="399206"/>
          </a:xfrm>
          <a:prstGeom prst="bentConnector2">
            <a:avLst/>
          </a:prstGeom>
          <a:ln w="22225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肘形接點 87">
            <a:extLst>
              <a:ext uri="{FF2B5EF4-FFF2-40B4-BE49-F238E27FC236}">
                <a16:creationId xmlns:a16="http://schemas.microsoft.com/office/drawing/2014/main" id="{C53CD35D-4342-E346-9E65-A829D2DBDF3A}"/>
              </a:ext>
            </a:extLst>
          </p:cNvPr>
          <p:cNvCxnSpPr>
            <a:cxnSpLocks/>
            <a:endCxn id="60" idx="1"/>
          </p:cNvCxnSpPr>
          <p:nvPr/>
        </p:nvCxnSpPr>
        <p:spPr>
          <a:xfrm rot="16200000" flipH="1">
            <a:off x="3473865" y="1771962"/>
            <a:ext cx="334948" cy="313521"/>
          </a:xfrm>
          <a:prstGeom prst="bentConnector2">
            <a:avLst/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肘形接點 90">
            <a:extLst>
              <a:ext uri="{FF2B5EF4-FFF2-40B4-BE49-F238E27FC236}">
                <a16:creationId xmlns:a16="http://schemas.microsoft.com/office/drawing/2014/main" id="{63BA0D16-30A5-2A49-8046-EBE339A5570B}"/>
              </a:ext>
            </a:extLst>
          </p:cNvPr>
          <p:cNvCxnSpPr>
            <a:cxnSpLocks/>
            <a:endCxn id="62" idx="1"/>
          </p:cNvCxnSpPr>
          <p:nvPr/>
        </p:nvCxnSpPr>
        <p:spPr>
          <a:xfrm rot="16200000" flipH="1">
            <a:off x="3244293" y="2006151"/>
            <a:ext cx="794092" cy="313522"/>
          </a:xfrm>
          <a:prstGeom prst="bentConnector2">
            <a:avLst/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>
            <a:extLst>
              <a:ext uri="{FF2B5EF4-FFF2-40B4-BE49-F238E27FC236}">
                <a16:creationId xmlns:a16="http://schemas.microsoft.com/office/drawing/2014/main" id="{96F49D7A-927A-2A4D-A9D1-1D8D7E074A1A}"/>
              </a:ext>
            </a:extLst>
          </p:cNvPr>
          <p:cNvSpPr/>
          <p:nvPr/>
        </p:nvSpPr>
        <p:spPr>
          <a:xfrm>
            <a:off x="889615" y="1907981"/>
            <a:ext cx="1517648" cy="374444"/>
          </a:xfrm>
          <a:prstGeom prst="rect">
            <a:avLst/>
          </a:prstGeom>
          <a:solidFill>
            <a:schemeClr val="bg1"/>
          </a:solidFill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 err="1">
                <a:solidFill>
                  <a:srgbClr val="3F51B5"/>
                </a:solidFill>
              </a:rPr>
              <a:t>raw_rainfall.csv</a:t>
            </a:r>
            <a:endParaRPr kumimoji="1" lang="zh-TW" altLang="en-US" dirty="0">
              <a:solidFill>
                <a:srgbClr val="3F51B5"/>
              </a:solidFill>
            </a:endParaRPr>
          </a:p>
        </p:txBody>
      </p:sp>
      <p:cxnSp>
        <p:nvCxnSpPr>
          <p:cNvPr id="100" name="肘形接點 99">
            <a:extLst>
              <a:ext uri="{FF2B5EF4-FFF2-40B4-BE49-F238E27FC236}">
                <a16:creationId xmlns:a16="http://schemas.microsoft.com/office/drawing/2014/main" id="{A0639449-CE3E-3E4B-BBFC-DB218D0F2B59}"/>
              </a:ext>
            </a:extLst>
          </p:cNvPr>
          <p:cNvCxnSpPr>
            <a:cxnSpLocks/>
            <a:stCxn id="98" idx="1"/>
          </p:cNvCxnSpPr>
          <p:nvPr/>
        </p:nvCxnSpPr>
        <p:spPr>
          <a:xfrm rot="10800000">
            <a:off x="613111" y="1742853"/>
            <a:ext cx="276504" cy="352350"/>
          </a:xfrm>
          <a:prstGeom prst="bentConnector2">
            <a:avLst/>
          </a:prstGeom>
          <a:ln w="25400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>
            <a:extLst>
              <a:ext uri="{FF2B5EF4-FFF2-40B4-BE49-F238E27FC236}">
                <a16:creationId xmlns:a16="http://schemas.microsoft.com/office/drawing/2014/main" id="{D7B4002E-D915-5645-BDFD-08CCB9AD2025}"/>
              </a:ext>
            </a:extLst>
          </p:cNvPr>
          <p:cNvSpPr/>
          <p:nvPr/>
        </p:nvSpPr>
        <p:spPr>
          <a:xfrm>
            <a:off x="10410399" y="1928722"/>
            <a:ext cx="1632355" cy="374444"/>
          </a:xfrm>
          <a:prstGeom prst="rect">
            <a:avLst/>
          </a:prstGeom>
          <a:solidFill>
            <a:schemeClr val="bg1"/>
          </a:solidFill>
          <a:ln>
            <a:solidFill>
              <a:srgbClr val="3F51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TW" dirty="0" err="1">
                <a:solidFill>
                  <a:srgbClr val="3F51B5"/>
                </a:solidFill>
              </a:rPr>
              <a:t>generated_data.csv</a:t>
            </a:r>
            <a:endParaRPr kumimoji="1" lang="zh-TW" altLang="en-US" dirty="0">
              <a:solidFill>
                <a:srgbClr val="3F51B5"/>
              </a:solidFill>
            </a:endParaRPr>
          </a:p>
        </p:txBody>
      </p:sp>
      <p:cxnSp>
        <p:nvCxnSpPr>
          <p:cNvPr id="103" name="肘形接點 102">
            <a:extLst>
              <a:ext uri="{FF2B5EF4-FFF2-40B4-BE49-F238E27FC236}">
                <a16:creationId xmlns:a16="http://schemas.microsoft.com/office/drawing/2014/main" id="{6CA6FEC7-3FEB-3D42-973B-97FC0995BBD6}"/>
              </a:ext>
            </a:extLst>
          </p:cNvPr>
          <p:cNvCxnSpPr>
            <a:cxnSpLocks/>
            <a:endCxn id="102" idx="1"/>
          </p:cNvCxnSpPr>
          <p:nvPr/>
        </p:nvCxnSpPr>
        <p:spPr>
          <a:xfrm rot="16200000" flipH="1">
            <a:off x="10126859" y="1832404"/>
            <a:ext cx="400818" cy="166261"/>
          </a:xfrm>
          <a:prstGeom prst="bentConnector2">
            <a:avLst/>
          </a:prstGeom>
          <a:ln w="22225">
            <a:solidFill>
              <a:srgbClr val="3F51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圖片 106">
            <a:extLst>
              <a:ext uri="{FF2B5EF4-FFF2-40B4-BE49-F238E27FC236}">
                <a16:creationId xmlns:a16="http://schemas.microsoft.com/office/drawing/2014/main" id="{6DA31B4C-CEFF-7040-87EF-E22D4F19B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88" y="3406957"/>
            <a:ext cx="3897248" cy="3132465"/>
          </a:xfrm>
          <a:prstGeom prst="rect">
            <a:avLst/>
          </a:prstGeom>
        </p:spPr>
      </p:pic>
      <p:cxnSp>
        <p:nvCxnSpPr>
          <p:cNvPr id="117" name="肘形接點 116">
            <a:extLst>
              <a:ext uri="{FF2B5EF4-FFF2-40B4-BE49-F238E27FC236}">
                <a16:creationId xmlns:a16="http://schemas.microsoft.com/office/drawing/2014/main" id="{5EB10D68-4B4B-B244-A0B2-6AA2AA5B9A9B}"/>
              </a:ext>
            </a:extLst>
          </p:cNvPr>
          <p:cNvCxnSpPr>
            <a:cxnSpLocks/>
            <a:stCxn id="74" idx="3"/>
            <a:endCxn id="81" idx="1"/>
          </p:cNvCxnSpPr>
          <p:nvPr/>
        </p:nvCxnSpPr>
        <p:spPr>
          <a:xfrm>
            <a:off x="9709759" y="3964294"/>
            <a:ext cx="742536" cy="8900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2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肘形接點 120">
            <a:extLst>
              <a:ext uri="{FF2B5EF4-FFF2-40B4-BE49-F238E27FC236}">
                <a16:creationId xmlns:a16="http://schemas.microsoft.com/office/drawing/2014/main" id="{5794CB02-DFAF-E143-8945-D22F536B069F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 rot="5400000">
            <a:off x="11013600" y="4403507"/>
            <a:ext cx="177198" cy="1"/>
          </a:xfrm>
          <a:prstGeom prst="bentConnector3">
            <a:avLst>
              <a:gd name="adj1" fmla="val 50000"/>
            </a:avLst>
          </a:prstGeom>
          <a:ln w="25400">
            <a:solidFill>
              <a:srgbClr val="7D7C7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肘形接點 123">
            <a:extLst>
              <a:ext uri="{FF2B5EF4-FFF2-40B4-BE49-F238E27FC236}">
                <a16:creationId xmlns:a16="http://schemas.microsoft.com/office/drawing/2014/main" id="{78F952A8-7944-D54C-AE99-997B92B3A6B2}"/>
              </a:ext>
            </a:extLst>
          </p:cNvPr>
          <p:cNvCxnSpPr>
            <a:cxnSpLocks/>
            <a:stCxn id="82" idx="3"/>
            <a:endCxn id="102" idx="2"/>
          </p:cNvCxnSpPr>
          <p:nvPr/>
        </p:nvCxnSpPr>
        <p:spPr>
          <a:xfrm flipH="1" flipV="1">
            <a:off x="11226577" y="2303166"/>
            <a:ext cx="525524" cy="2450550"/>
          </a:xfrm>
          <a:prstGeom prst="bentConnector4">
            <a:avLst>
              <a:gd name="adj1" fmla="val -43499"/>
              <a:gd name="adj2" fmla="val 72096"/>
            </a:avLst>
          </a:prstGeom>
          <a:ln w="25400">
            <a:solidFill>
              <a:srgbClr val="7D7C7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矩形 137">
            <a:extLst>
              <a:ext uri="{FF2B5EF4-FFF2-40B4-BE49-F238E27FC236}">
                <a16:creationId xmlns:a16="http://schemas.microsoft.com/office/drawing/2014/main" id="{CA8C2486-088B-B444-9B76-E86F2D09A274}"/>
              </a:ext>
            </a:extLst>
          </p:cNvPr>
          <p:cNvSpPr/>
          <p:nvPr/>
        </p:nvSpPr>
        <p:spPr>
          <a:xfrm>
            <a:off x="8275226" y="4548835"/>
            <a:ext cx="16490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TW" dirty="0"/>
              <a:t>Stay tuned with the update of </a:t>
            </a:r>
            <a:r>
              <a:rPr kumimoji="1" lang="en-US" altLang="zh-TW" dirty="0" err="1"/>
              <a:t>pyBL</a:t>
            </a:r>
            <a:r>
              <a:rPr kumimoji="1" lang="en-US" altLang="zh-TW" dirty="0"/>
              <a:t> on </a:t>
            </a:r>
            <a:r>
              <a:rPr kumimoji="1" lang="en-US" altLang="zh-TW" dirty="0" err="1"/>
              <a:t>Github</a:t>
            </a:r>
            <a:endParaRPr kumimoji="1" lang="zh-TW" altLang="en-US" dirty="0"/>
          </a:p>
        </p:txBody>
      </p:sp>
      <p:sp>
        <p:nvSpPr>
          <p:cNvPr id="139" name="文字版面配置區 2">
            <a:extLst>
              <a:ext uri="{FF2B5EF4-FFF2-40B4-BE49-F238E27FC236}">
                <a16:creationId xmlns:a16="http://schemas.microsoft.com/office/drawing/2014/main" id="{F14A0840-0582-CA4F-9FC8-7B269D6F1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9505" y="6092506"/>
            <a:ext cx="2026890" cy="553809"/>
          </a:xfrm>
        </p:spPr>
        <p:txBody>
          <a:bodyPr lIns="0" rIns="0">
            <a:normAutofit fontScale="70000" lnSpcReduction="20000"/>
          </a:bodyPr>
          <a:lstStyle/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en-US" altLang="zh-TW" sz="2000" dirty="0">
                <a:solidFill>
                  <a:schemeClr val="tx1"/>
                </a:solidFill>
              </a:rPr>
              <a:t>Dr. Li-Pen WANG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en-US" altLang="zh-TW" sz="2000" u="sng" dirty="0">
                <a:hlinkClick r:id="rId4"/>
              </a:rPr>
              <a:t>lpwang@ntu.edu.tw</a:t>
            </a:r>
            <a:endParaRPr kumimoji="1" lang="en-US" altLang="zh-TW" sz="2000" u="sng" dirty="0"/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endParaRPr kumimoji="1" lang="zh-TW" altLang="en-US" sz="2000" dirty="0"/>
          </a:p>
        </p:txBody>
      </p:sp>
      <p:sp>
        <p:nvSpPr>
          <p:cNvPr id="142" name="文字版面配置區 2">
            <a:extLst>
              <a:ext uri="{FF2B5EF4-FFF2-40B4-BE49-F238E27FC236}">
                <a16:creationId xmlns:a16="http://schemas.microsoft.com/office/drawing/2014/main" id="{8DB845A5-BBD2-494B-8EA7-3491A1067A57}"/>
              </a:ext>
            </a:extLst>
          </p:cNvPr>
          <p:cNvSpPr txBox="1">
            <a:spLocks/>
          </p:cNvSpPr>
          <p:nvPr/>
        </p:nvSpPr>
        <p:spPr>
          <a:xfrm>
            <a:off x="9955064" y="5462324"/>
            <a:ext cx="2121952" cy="66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indent="0">
              <a:lnSpc>
                <a:spcPct val="120000"/>
              </a:lnSpc>
              <a:buClr>
                <a:srgbClr val="888888"/>
              </a:buClr>
              <a:buSzPts val="2400"/>
              <a:buNone/>
              <a:defRPr kumimoji="1" sz="2000">
                <a:solidFill>
                  <a:schemeClr val="tx1"/>
                </a:solidFill>
              </a:defRPr>
            </a:lvl1pPr>
            <a:lvl2pPr marL="9144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228600">
              <a:lnSpc>
                <a:spcPct val="90000"/>
              </a:lnSpc>
              <a:spcBef>
                <a:spcPts val="500"/>
              </a:spcBef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zh-TW" sz="1400" dirty="0"/>
              <a:t>Ting-Yu DAI</a:t>
            </a:r>
          </a:p>
          <a:p>
            <a:r>
              <a:rPr lang="en-US" altLang="zh-TW" sz="1400" dirty="0">
                <a:hlinkClick r:id="rId5"/>
              </a:rPr>
              <a:t>r08521605@ntu.edu.tw</a:t>
            </a:r>
            <a:endParaRPr lang="en-US" altLang="zh-TW" sz="1400" dirty="0"/>
          </a:p>
          <a:p>
            <a:endParaRPr lang="zh-TW" altLang="en-US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028688-F431-4DA9-8884-B36E6CA22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8449" y="5300249"/>
            <a:ext cx="1326317" cy="13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13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3023</TotalTime>
  <Words>100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新細明體</vt:lpstr>
      <vt:lpstr>Office 佈景主題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high-resolution rainfall extremes in a changing climate</dc:title>
  <dc:creator>Microsoft Office User</dc:creator>
  <cp:lastModifiedBy>Li-Pen Wang</cp:lastModifiedBy>
  <cp:revision>84</cp:revision>
  <dcterms:created xsi:type="dcterms:W3CDTF">2020-12-25T07:47:45Z</dcterms:created>
  <dcterms:modified xsi:type="dcterms:W3CDTF">2021-04-22T15:15:53Z</dcterms:modified>
</cp:coreProperties>
</file>