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9" r:id="rId3"/>
    <p:sldId id="273" r:id="rId4"/>
    <p:sldId id="266" r:id="rId5"/>
    <p:sldId id="258" r:id="rId6"/>
    <p:sldId id="280" r:id="rId7"/>
    <p:sldId id="259" r:id="rId8"/>
    <p:sldId id="274" r:id="rId9"/>
    <p:sldId id="275" r:id="rId10"/>
    <p:sldId id="260" r:id="rId11"/>
    <p:sldId id="276" r:id="rId12"/>
    <p:sldId id="262" r:id="rId13"/>
    <p:sldId id="261" r:id="rId14"/>
    <p:sldId id="277" r:id="rId15"/>
    <p:sldId id="263" r:id="rId16"/>
    <p:sldId id="269" r:id="rId17"/>
    <p:sldId id="270" r:id="rId18"/>
    <p:sldId id="272" r:id="rId19"/>
    <p:sldId id="284" r:id="rId20"/>
    <p:sldId id="285" r:id="rId21"/>
    <p:sldId id="283" r:id="rId22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A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9"/>
    <p:restoredTop sz="90470"/>
  </p:normalViewPr>
  <p:slideViewPr>
    <p:cSldViewPr snapToGrid="0" snapToObjects="1">
      <p:cViewPr varScale="1">
        <p:scale>
          <a:sx n="166" d="100"/>
          <a:sy n="166" d="100"/>
        </p:scale>
        <p:origin x="19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40A32-2A07-9F4F-A4F9-913B95DC63B6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570C8-5129-6847-9F08-1615BBEADF8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323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6467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71977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08543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2421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59362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877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10372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640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66053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09106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85832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848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47202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77969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61071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00090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2099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6222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570C8-5129-6847-9F08-1615BBEADF87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51206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9A2E-D61E-554F-97BD-C3E222738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2AFDB7-E59A-8B42-942D-9AFDE0E26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B198B-8E48-A340-A573-4AD4241E8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747A4-474E-9748-A4BF-0F871995A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4B007-5BD3-0A4F-946B-ED88A40CA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7418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2B4C7-8246-6B45-BE2F-19BAB674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598F1-3123-804B-8CD0-079E27454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DCF0E-EDDA-F842-9871-6F3BCC91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C41B8-AD25-0844-BE91-5BE47BCD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A75EB-CEAB-A945-8F02-0CE36BBA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856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C861-B6A8-754F-8CF9-1783C9D9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5042F-5740-5342-9E15-FF55E02D9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79B5A-1FD8-F24C-9DD1-E9D315E94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04EDA-E3AB-274A-B88F-59E875C05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C363F-4CD6-2547-9666-20DBB2558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9965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2F985-3E4A-704E-A989-09831A37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8C1BF-BC4C-964B-A73F-CD0649ED67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D40FB-D4AB-104D-9297-96D379762B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DAD46-34AC-E345-B89D-F9F54A2E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A8582-999F-0F46-8157-5EDDEE82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B6D61-9CFA-A84D-A8C5-FE6F75CDC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7568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2F68-15F7-8041-BF27-2310DD641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F8C0F-33CA-FB4A-BB08-3C77E93DA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8CA23-BB62-F245-8F0A-DD90EADCA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A6592-1072-8649-8BA8-9B0843C59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37B7A0-8284-6441-8813-313CE6DD0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FE2D6-0F55-7749-8630-CB7F2258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DCF64-B1BB-6E43-A771-CADF8AFF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DDE76-6F47-4045-8968-E03E6522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7840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D84E-95EB-6443-B9D4-2EEB0B4C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9F5419-41BB-074B-BA7E-1A8AE25D4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9BDCE-2191-DA48-87F9-F772F944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B81ACB-FBC4-F049-8979-CAC38003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7451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3377C-30DC-AA41-B508-879EF8C6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C9FB0D-48A3-154C-B151-1A7E5D07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F2300-D2ED-FF4E-A8F7-1BBCE583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12159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E267-24F9-B64D-BF06-17E45AAA1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F3690-0853-054F-8018-EA5FE2A04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8ACD1-5E55-6546-873E-28E36C7A9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EE5E8-D5A3-8549-8A36-3F78A5D83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7A1B0-6832-3B4A-9061-00137A00C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8AEB0-0039-7649-B627-AECD8726A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1706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3290-13F7-6645-B19B-6E7868B8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AD4762-A872-BA47-B731-85450312DE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DF5D2-4C73-2146-B3D2-4CC907CF0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CBBF7-53C8-6D42-A2F5-1277DC6F1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E4250D-5FF4-0A46-A164-A01A92B0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6412E-FD6B-EB4A-8A41-514AF5037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4257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570D-8DF6-E749-B9D8-7CE53D56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82095-E3C7-CE4E-A19C-EF411D511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29410-3A7F-4242-BFEA-D1C8893C7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B7BC1-D0A3-0648-9007-47627AA52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F3DE2-407B-D443-8CBA-0390BD45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9818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AE058-A7D1-4E4D-8046-1BA0BBC567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71F29-693B-FD4F-B818-01BE59124E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500BA-4D28-4742-A4CB-AF9D260A6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EF1F1-E9C5-3348-B92C-30B669F1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CFE8A-879E-7947-A996-5E09FAA7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0625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5BD660-CF0D-6245-86C3-489B7F3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4DEB4-9952-9B47-B411-49C7FD9F5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A2E60-6FA2-854E-B390-18BC9ECC0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A050-5244-9545-A770-7DE6A6BB11B5}" type="datetimeFigureOut">
              <a:rPr lang="en-CH" smtClean="0"/>
              <a:t>25.04.21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B069E-CB0D-394D-8890-56FC73442A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7548D-4666-BD4C-81CC-F6CAAA686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A4063-1925-AB43-BB03-8DCBB91CBB98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9865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slide" Target="slide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25B8E8-F3AB-134B-9A2C-C56CE40A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38554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Optima" panose="02000503060000020004" pitchFamily="2" charset="0"/>
              </a:rPr>
              <a:t>Underplating altered oceanic crust: Insights from numerical modelling</a:t>
            </a:r>
            <a:endParaRPr lang="en-CH" sz="2800" dirty="0">
              <a:latin typeface="Optima" panose="0200050306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CF5074-AFB0-EF42-8AA5-722DA5599F85}"/>
              </a:ext>
            </a:extLst>
          </p:cNvPr>
          <p:cNvSpPr txBox="1"/>
          <p:nvPr/>
        </p:nvSpPr>
        <p:spPr>
          <a:xfrm>
            <a:off x="2873470" y="5738214"/>
            <a:ext cx="527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dirty="0">
                <a:latin typeface="Optima" panose="02000503060000020004" pitchFamily="2" charset="0"/>
              </a:rPr>
              <a:t>Zoe Braden, Jonas B. Ruh, &amp; Whitney M. Behr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2A6A6F-0F36-6346-A423-1844E088EDAD}"/>
              </a:ext>
            </a:extLst>
          </p:cNvPr>
          <p:cNvSpPr txBox="1"/>
          <p:nvPr/>
        </p:nvSpPr>
        <p:spPr>
          <a:xfrm>
            <a:off x="2873470" y="6148799"/>
            <a:ext cx="79285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Optima" panose="02000503060000020004" pitchFamily="2" charset="0"/>
              </a:rPr>
              <a:t>Structural Geology &amp; Tectonics Group, Dep. of Earth Sciences, ETH Zürich, Switzerland</a:t>
            </a:r>
          </a:p>
        </p:txBody>
      </p:sp>
      <p:pic>
        <p:nvPicPr>
          <p:cNvPr id="8" name="SGT_Logo_Color1.jpg" descr="SGT_Logo_Color1.jpg">
            <a:extLst>
              <a:ext uri="{FF2B5EF4-FFF2-40B4-BE49-F238E27FC236}">
                <a16:creationId xmlns:a16="http://schemas.microsoft.com/office/drawing/2014/main" id="{B18C836A-32C0-D34D-A693-EE4729607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" y="5931760"/>
            <a:ext cx="903413" cy="87670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eth logo white.png" descr="eth logo white.png">
            <a:extLst>
              <a:ext uri="{FF2B5EF4-FFF2-40B4-BE49-F238E27FC236}">
                <a16:creationId xmlns:a16="http://schemas.microsoft.com/office/drawing/2014/main" id="{45457255-CEA6-E24C-B22C-9A85585952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06" t="27456" r="8514" b="16572"/>
          <a:stretch/>
        </p:blipFill>
        <p:spPr>
          <a:xfrm>
            <a:off x="779119" y="6370112"/>
            <a:ext cx="1877688" cy="464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E1259B-B9B3-194C-BD48-0A8C30DB0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42" y="2298687"/>
            <a:ext cx="11968716" cy="2065238"/>
          </a:xfrm>
          <a:prstGeom prst="rect">
            <a:avLst/>
          </a:prstGeom>
        </p:spPr>
      </p:pic>
      <p:pic>
        <p:nvPicPr>
          <p:cNvPr id="12" name="SSIM_logo.pdf" descr="SSIM_logo.pdf">
            <a:extLst>
              <a:ext uri="{FF2B5EF4-FFF2-40B4-BE49-F238E27FC236}">
                <a16:creationId xmlns:a16="http://schemas.microsoft.com/office/drawing/2014/main" id="{A4562F5A-321D-F341-B8D9-9931E2FEE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8715" y="5738214"/>
            <a:ext cx="1144260" cy="108388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086D26-D07A-D142-AB74-D933079B718D}"/>
              </a:ext>
            </a:extLst>
          </p:cNvPr>
          <p:cNvSpPr txBox="1"/>
          <p:nvPr/>
        </p:nvSpPr>
        <p:spPr>
          <a:xfrm>
            <a:off x="2873470" y="6495834"/>
            <a:ext cx="2470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Optima" panose="02000503060000020004" pitchFamily="2" charset="0"/>
              </a:rPr>
              <a:t>z</a:t>
            </a:r>
            <a:r>
              <a:rPr lang="en-CH" sz="1600" dirty="0">
                <a:latin typeface="Optima" panose="02000503060000020004" pitchFamily="2" charset="0"/>
              </a:rPr>
              <a:t>oe.braden@erdw.ethz.ch</a:t>
            </a:r>
          </a:p>
        </p:txBody>
      </p:sp>
    </p:spTree>
    <p:extLst>
      <p:ext uri="{BB962C8B-B14F-4D97-AF65-F5344CB8AC3E}">
        <p14:creationId xmlns:p14="http://schemas.microsoft.com/office/powerpoint/2010/main" val="201642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A7F9676-2CCE-F94C-A92D-5F2A1C623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Altered oceanic crust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DD544-8E02-B448-849A-3636C964328B}"/>
              </a:ext>
            </a:extLst>
          </p:cNvPr>
          <p:cNvSpPr txBox="1"/>
          <p:nvPr/>
        </p:nvSpPr>
        <p:spPr>
          <a:xfrm>
            <a:off x="532896" y="3240448"/>
            <a:ext cx="11126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We implement a weakened layer of altered oceanic crust, comparable to what has been suggested by drill core and field studies of oceanic crust (e.g. Alt et al. 1986; Niwa 2006; Ujiie et al. 2007; Kameda et al. 2011; 2017), that is 1 km thick and sits on top of a stronger, less-reactive layer of oceanic crust. 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Underplating occurs when the altered oceanic crust reaches 160°C at near-lithostatic fluid pressure levels and weakens, creating a décollement. This threshold is based on the temperature at which significant fluid is released through compaction and dehydration reactions.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87FD36-4E8C-CF41-9477-0B068FDE753C}"/>
              </a:ext>
            </a:extLst>
          </p:cNvPr>
          <p:cNvSpPr txBox="1"/>
          <p:nvPr/>
        </p:nvSpPr>
        <p:spPr>
          <a:xfrm>
            <a:off x="532896" y="1746785"/>
            <a:ext cx="108209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M</a:t>
            </a:r>
            <a:r>
              <a:rPr lang="en-GB" dirty="0">
                <a:latin typeface="Optima" panose="02000503060000020004" pitchFamily="2" charset="0"/>
              </a:rPr>
              <a:t>e</a:t>
            </a:r>
            <a:r>
              <a:rPr lang="en-CH" dirty="0">
                <a:latin typeface="Optima" panose="02000503060000020004" pitchFamily="2" charset="0"/>
              </a:rPr>
              <a:t>gathrust faults can develop in mafic oceanic rocks, and underplating of mafic oceanic crust occurs at a variety of subduction depths.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Mafic rocks have different rheological properties than sedimentary rocks and this can impact long-term subduction rates and short-term slip behaviour.</a:t>
            </a:r>
          </a:p>
        </p:txBody>
      </p:sp>
    </p:spTree>
    <p:extLst>
      <p:ext uri="{BB962C8B-B14F-4D97-AF65-F5344CB8AC3E}">
        <p14:creationId xmlns:p14="http://schemas.microsoft.com/office/powerpoint/2010/main" val="817963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E9BCD7C-B531-F744-985B-BF6CDB4D1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8628"/>
            <a:ext cx="10515600" cy="2312535"/>
          </a:xfrm>
        </p:spPr>
        <p:txBody>
          <a:bodyPr>
            <a:normAutofit/>
          </a:bodyPr>
          <a:lstStyle/>
          <a:p>
            <a:pPr algn="ctr"/>
            <a:r>
              <a:rPr lang="en-CH" sz="2400" i="1" dirty="0">
                <a:latin typeface="Optima" panose="02000503060000020004" pitchFamily="2" charset="0"/>
              </a:rPr>
              <a:t>Question:</a:t>
            </a:r>
            <a:r>
              <a:rPr lang="en-CH" sz="2400" dirty="0">
                <a:latin typeface="Optima" panose="02000503060000020004" pitchFamily="2" charset="0"/>
              </a:rPr>
              <a:t> What impacts underplating of oceanic crust during subduction?</a:t>
            </a:r>
          </a:p>
        </p:txBody>
      </p:sp>
    </p:spTree>
    <p:extLst>
      <p:ext uri="{BB962C8B-B14F-4D97-AF65-F5344CB8AC3E}">
        <p14:creationId xmlns:p14="http://schemas.microsoft.com/office/powerpoint/2010/main" val="92307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74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Model set 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3CC408-E4D2-4049-888E-914E04002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23" y="1907826"/>
            <a:ext cx="11153553" cy="1935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BFF306-F866-E940-80FC-A5DDE243A430}"/>
              </a:ext>
            </a:extLst>
          </p:cNvPr>
          <p:cNvSpPr txBox="1"/>
          <p:nvPr/>
        </p:nvSpPr>
        <p:spPr>
          <a:xfrm>
            <a:off x="1148316" y="2434492"/>
            <a:ext cx="2098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bg1"/>
                </a:solidFill>
                <a:latin typeface="Optima" panose="02000503060000020004" pitchFamily="2" charset="0"/>
              </a:rPr>
              <a:t>Backstop/upper 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00DE79-8D89-0F4B-BB7F-A496DB8F1DB8}"/>
              </a:ext>
            </a:extLst>
          </p:cNvPr>
          <p:cNvSpPr txBox="1"/>
          <p:nvPr/>
        </p:nvSpPr>
        <p:spPr>
          <a:xfrm>
            <a:off x="8771608" y="2873458"/>
            <a:ext cx="2690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rgbClr val="8CAA79"/>
                </a:solidFill>
                <a:latin typeface="Optima" panose="02000503060000020004" pitchFamily="2" charset="0"/>
              </a:rPr>
              <a:t>1 km Altered Oceanic Crust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996AE1-2245-3747-9864-AB617F3E76A2}"/>
              </a:ext>
            </a:extLst>
          </p:cNvPr>
          <p:cNvSpPr txBox="1"/>
          <p:nvPr/>
        </p:nvSpPr>
        <p:spPr>
          <a:xfrm>
            <a:off x="8581300" y="3153975"/>
            <a:ext cx="2880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accent6">
                    <a:lumMod val="50000"/>
                  </a:schemeClr>
                </a:solidFill>
                <a:latin typeface="Optima" panose="02000503060000020004" pitchFamily="2" charset="0"/>
              </a:rPr>
              <a:t>1km Unaltered Oceanic Crust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152487-AC0B-4A48-BF61-788F071575B9}"/>
              </a:ext>
            </a:extLst>
          </p:cNvPr>
          <p:cNvSpPr txBox="1"/>
          <p:nvPr/>
        </p:nvSpPr>
        <p:spPr>
          <a:xfrm>
            <a:off x="9858622" y="2603769"/>
            <a:ext cx="1601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b="1" dirty="0">
                <a:solidFill>
                  <a:schemeClr val="accent4">
                    <a:lumMod val="50000"/>
                  </a:schemeClr>
                </a:solidFill>
                <a:latin typeface="Optima" panose="02000503060000020004" pitchFamily="2" charset="0"/>
              </a:rPr>
              <a:t>3 km Sediments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B0019F-C199-9E46-8A70-0C032278F785}"/>
              </a:ext>
            </a:extLst>
          </p:cNvPr>
          <p:cNvSpPr txBox="1"/>
          <p:nvPr/>
        </p:nvSpPr>
        <p:spPr>
          <a:xfrm>
            <a:off x="5613991" y="2239159"/>
            <a:ext cx="714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i="1" dirty="0">
                <a:solidFill>
                  <a:schemeClr val="accent1">
                    <a:lumMod val="75000"/>
                  </a:schemeClr>
                </a:solidFill>
                <a:latin typeface="Optima" panose="02000503060000020004" pitchFamily="2" charset="0"/>
              </a:rPr>
              <a:t>Water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2F9D2-D4EB-B746-B5DA-4279C982BACD}"/>
              </a:ext>
            </a:extLst>
          </p:cNvPr>
          <p:cNvSpPr txBox="1"/>
          <p:nvPr/>
        </p:nvSpPr>
        <p:spPr>
          <a:xfrm>
            <a:off x="705896" y="4213682"/>
            <a:ext cx="538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Optima" panose="02000503060000020004" pitchFamily="2" charset="0"/>
              </a:rPr>
              <a:t>Note: </a:t>
            </a:r>
            <a:r>
              <a:rPr lang="en-US" i="1" dirty="0" err="1">
                <a:latin typeface="Optima" panose="02000503060000020004" pitchFamily="2" charset="0"/>
              </a:rPr>
              <a:t>λ</a:t>
            </a:r>
            <a:r>
              <a:rPr lang="en-CH" i="1" dirty="0">
                <a:latin typeface="Optima" panose="02000503060000020004" pitchFamily="2" charset="0"/>
              </a:rPr>
              <a:t> = P</a:t>
            </a:r>
            <a:r>
              <a:rPr lang="en-CH" i="1" baseline="-25000" dirty="0">
                <a:latin typeface="Optima" panose="02000503060000020004" pitchFamily="2" charset="0"/>
              </a:rPr>
              <a:t>f </a:t>
            </a:r>
            <a:r>
              <a:rPr lang="en-CH" i="1" dirty="0">
                <a:latin typeface="Optima" panose="02000503060000020004" pitchFamily="2" charset="0"/>
              </a:rPr>
              <a:t>(pore fluid pressure) / σ</a:t>
            </a:r>
            <a:r>
              <a:rPr lang="en-CH" i="1" baseline="-25000" dirty="0">
                <a:latin typeface="Optima" panose="02000503060000020004" pitchFamily="2" charset="0"/>
              </a:rPr>
              <a:t>v </a:t>
            </a:r>
            <a:r>
              <a:rPr lang="en-CH" i="1" dirty="0">
                <a:latin typeface="Optima" panose="02000503060000020004" pitchFamily="2" charset="0"/>
              </a:rPr>
              <a:t>(vertical stress)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E034F0-7C38-634F-B3DA-E27B9790022B}"/>
              </a:ext>
            </a:extLst>
          </p:cNvPr>
          <p:cNvSpPr txBox="1"/>
          <p:nvPr/>
        </p:nvSpPr>
        <p:spPr>
          <a:xfrm>
            <a:off x="705896" y="4898629"/>
            <a:ext cx="789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Optima" panose="02000503060000020004" pitchFamily="2" charset="0"/>
              </a:rPr>
              <a:t>λ</a:t>
            </a:r>
            <a:r>
              <a:rPr lang="en-CH" dirty="0">
                <a:latin typeface="Optima" panose="02000503060000020004" pitchFamily="2" charset="0"/>
              </a:rPr>
              <a:t> in sediments = linear increase between 0.4 (top of seds) to 0.9 (base of seds)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D45E25-CA3D-3147-A317-2B7D677CCC73}"/>
              </a:ext>
            </a:extLst>
          </p:cNvPr>
          <p:cNvSpPr txBox="1"/>
          <p:nvPr/>
        </p:nvSpPr>
        <p:spPr>
          <a:xfrm>
            <a:off x="705896" y="5531820"/>
            <a:ext cx="588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Optima" panose="02000503060000020004" pitchFamily="2" charset="0"/>
              </a:rPr>
              <a:t>λ</a:t>
            </a:r>
            <a:r>
              <a:rPr lang="en-CH" dirty="0">
                <a:latin typeface="Optima" panose="02000503060000020004" pitchFamily="2" charset="0"/>
              </a:rPr>
              <a:t> in altered oceanic crust = 0.99 between 160°C – 330°C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AE4F75-DF76-8F48-9C58-E6F2A0A25468}"/>
              </a:ext>
            </a:extLst>
          </p:cNvPr>
          <p:cNvSpPr txBox="1"/>
          <p:nvPr/>
        </p:nvSpPr>
        <p:spPr>
          <a:xfrm>
            <a:off x="1148316" y="3143068"/>
            <a:ext cx="3376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latin typeface="Optima" panose="02000503060000020004" pitchFamily="2" charset="0"/>
              </a:rPr>
              <a:t>Geothermal gradient = 20°C/km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920C52-9992-BB4B-98EA-DA7D4BB3F89D}"/>
              </a:ext>
            </a:extLst>
          </p:cNvPr>
          <p:cNvSpPr txBox="1"/>
          <p:nvPr/>
        </p:nvSpPr>
        <p:spPr>
          <a:xfrm>
            <a:off x="705896" y="6160464"/>
            <a:ext cx="30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Optima" panose="02000503060000020004" pitchFamily="2" charset="0"/>
              </a:rPr>
              <a:t>λ</a:t>
            </a:r>
            <a:r>
              <a:rPr lang="en-CH" dirty="0">
                <a:latin typeface="Optima" panose="02000503060000020004" pitchFamily="2" charset="0"/>
              </a:rPr>
              <a:t> in oceanic basement = 0.4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51D5-6414-074D-B851-B9788D61CC51}"/>
              </a:ext>
            </a:extLst>
          </p:cNvPr>
          <p:cNvSpPr txBox="1"/>
          <p:nvPr/>
        </p:nvSpPr>
        <p:spPr>
          <a:xfrm>
            <a:off x="2087583" y="1216097"/>
            <a:ext cx="9150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(2D finite difference numerical code with visco-elasto-plastic rheology for all lithologies, based on Ruh 2017; 2020) </a:t>
            </a:r>
          </a:p>
        </p:txBody>
      </p:sp>
    </p:spTree>
    <p:extLst>
      <p:ext uri="{BB962C8B-B14F-4D97-AF65-F5344CB8AC3E}">
        <p14:creationId xmlns:p14="http://schemas.microsoft.com/office/powerpoint/2010/main" val="1880158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Reference model time series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614ED6-69B4-F746-82D0-5C2782452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52" y="2090206"/>
            <a:ext cx="11106485" cy="19164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B2AAF7-2CBD-6B4A-B660-3DA823D798AE}"/>
              </a:ext>
            </a:extLst>
          </p:cNvPr>
          <p:cNvSpPr txBox="1"/>
          <p:nvPr/>
        </p:nvSpPr>
        <p:spPr>
          <a:xfrm>
            <a:off x="580571" y="4875384"/>
            <a:ext cx="110017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Underplating initially occurs beneath backstop &amp; propagates towards right/foreland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By 15 myrs, underplating steps forward and material begins to accumulate beneath wedge as wedge thickens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24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Reference model time series: Accumulated finite strain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930CD6-E73B-A14A-9702-BB4381F1876B}"/>
              </a:ext>
            </a:extLst>
          </p:cNvPr>
          <p:cNvGrpSpPr/>
          <p:nvPr/>
        </p:nvGrpSpPr>
        <p:grpSpPr>
          <a:xfrm>
            <a:off x="1006483" y="2229972"/>
            <a:ext cx="10686515" cy="1808631"/>
            <a:chOff x="3603170" y="4521200"/>
            <a:chExt cx="5476093" cy="92679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F47EABF-E7EF-D74F-8845-65EEFD21DA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553" t="72198" r="25532" b="10899"/>
            <a:stretch/>
          </p:blipFill>
          <p:spPr>
            <a:xfrm>
              <a:off x="3603170" y="4575140"/>
              <a:ext cx="5476093" cy="872857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B20501-0700-FF49-A7B0-5F61C9B7DB59}"/>
                </a:ext>
              </a:extLst>
            </p:cNvPr>
            <p:cNvSpPr/>
            <p:nvPr/>
          </p:nvSpPr>
          <p:spPr>
            <a:xfrm>
              <a:off x="3603170" y="4521200"/>
              <a:ext cx="174173" cy="1088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4F4151F-D1B6-744C-8135-8FF705C34430}"/>
              </a:ext>
            </a:extLst>
          </p:cNvPr>
          <p:cNvSpPr txBox="1"/>
          <p:nvPr/>
        </p:nvSpPr>
        <p:spPr>
          <a:xfrm>
            <a:off x="4579434" y="2150568"/>
            <a:ext cx="182453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Optima" panose="02000503060000020004" pitchFamily="2" charset="0"/>
              </a:rPr>
              <a:t>t</a:t>
            </a:r>
            <a:r>
              <a:rPr lang="en-CH" dirty="0">
                <a:latin typeface="Optima" panose="02000503060000020004" pitchFamily="2" charset="0"/>
              </a:rPr>
              <a:t> =  0 – 20 Myrs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6ACB5C-3D87-6742-9904-82F46E9D0B1B}"/>
              </a:ext>
            </a:extLst>
          </p:cNvPr>
          <p:cNvSpPr txBox="1"/>
          <p:nvPr/>
        </p:nvSpPr>
        <p:spPr>
          <a:xfrm>
            <a:off x="580571" y="4875384"/>
            <a:ext cx="96354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>
                <a:latin typeface="Optima" panose="02000503060000020004" pitchFamily="2" charset="0"/>
              </a:rPr>
              <a:t>Lenses of underplated oceanic crust are low strain, surrounded by high strain shear zones</a:t>
            </a:r>
          </a:p>
          <a:p>
            <a:pPr marL="285750" indent="-285750">
              <a:buFontTx/>
              <a:buChar char="-"/>
            </a:pPr>
            <a:endParaRPr lang="en-US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Optima" panose="02000503060000020004" pitchFamily="2" charset="0"/>
              </a:rPr>
              <a:t>High strain along interface focused in altered oceanic crust and in base of sedimentary rocks</a:t>
            </a:r>
            <a:endParaRPr lang="en-CH" dirty="0">
              <a:latin typeface="Optima" panose="02000503060000020004" pitchFamily="2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3B7A9C4-B2B1-A547-8CD4-FE1142458A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310" r="95464" b="51514"/>
          <a:stretch/>
        </p:blipFill>
        <p:spPr>
          <a:xfrm>
            <a:off x="542169" y="2252927"/>
            <a:ext cx="471870" cy="162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37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1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Geothermal gradient variations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A17EB-75DF-C347-8873-4F23F03C6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95" y="851122"/>
            <a:ext cx="8251189" cy="5874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35A57D-9F5C-614E-96F2-3D4C9D0DA4B9}"/>
              </a:ext>
            </a:extLst>
          </p:cNvPr>
          <p:cNvSpPr txBox="1"/>
          <p:nvPr/>
        </p:nvSpPr>
        <p:spPr>
          <a:xfrm>
            <a:off x="6019026" y="787820"/>
            <a:ext cx="2306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Lower temperature gradient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F9630A-0A80-CE4F-8C9C-62FCFBDB1B19}"/>
              </a:ext>
            </a:extLst>
          </p:cNvPr>
          <p:cNvSpPr txBox="1"/>
          <p:nvPr/>
        </p:nvSpPr>
        <p:spPr>
          <a:xfrm>
            <a:off x="5967153" y="4034731"/>
            <a:ext cx="23587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Higher temperature gradient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042C7B-22A3-AA4B-8D9C-6BC45B649299}"/>
              </a:ext>
            </a:extLst>
          </p:cNvPr>
          <p:cNvSpPr txBox="1"/>
          <p:nvPr/>
        </p:nvSpPr>
        <p:spPr>
          <a:xfrm>
            <a:off x="8433384" y="851122"/>
            <a:ext cx="3589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Single, thin slice of underplated altered OC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U</a:t>
            </a:r>
            <a:r>
              <a:rPr lang="en-CH" sz="1600" dirty="0">
                <a:latin typeface="Optima" panose="02000503060000020004" pitchFamily="2" charset="0"/>
              </a:rPr>
              <a:t>nderplating initialised further toward left boundary at rear of backstop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Underplated material is predominantly high strain &amp; concentrated in narrow zone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FA05D4-D50A-8A40-A778-126D3E66D0CE}"/>
              </a:ext>
            </a:extLst>
          </p:cNvPr>
          <p:cNvSpPr txBox="1"/>
          <p:nvPr/>
        </p:nvSpPr>
        <p:spPr>
          <a:xfrm>
            <a:off x="8433384" y="4034731"/>
            <a:ext cx="3589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Underplating progresses more quickly than in reference model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Altered OC is underplated in thick, irregular-shaped lenses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Underplating initialises further toward right, under tip of backstop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Thicker zone of accumulated high strain material surrounds low-strain lenses</a:t>
            </a:r>
          </a:p>
        </p:txBody>
      </p:sp>
      <p:sp>
        <p:nvSpPr>
          <p:cNvPr id="38" name="Action Button: Custom 37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CE79034-ED4D-6B4E-A0AC-3BB12DEF3D5D}"/>
              </a:ext>
            </a:extLst>
          </p:cNvPr>
          <p:cNvSpPr/>
          <p:nvPr/>
        </p:nvSpPr>
        <p:spPr>
          <a:xfrm>
            <a:off x="9267752" y="6400798"/>
            <a:ext cx="631259" cy="37457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9" name="Action Button: Custom 38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6327AFF2-95AF-1E40-9A55-02101427E582}"/>
              </a:ext>
            </a:extLst>
          </p:cNvPr>
          <p:cNvSpPr/>
          <p:nvPr/>
        </p:nvSpPr>
        <p:spPr>
          <a:xfrm>
            <a:off x="10037774" y="6400798"/>
            <a:ext cx="867806" cy="37457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9DC9537F-B254-344C-9625-7115F0469FD3}"/>
              </a:ext>
            </a:extLst>
          </p:cNvPr>
          <p:cNvSpPr/>
          <p:nvPr/>
        </p:nvSpPr>
        <p:spPr>
          <a:xfrm rot="13892696">
            <a:off x="2076775" y="1601360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92FC3BD9-13E8-8A4A-8858-1C77218AF3D5}"/>
              </a:ext>
            </a:extLst>
          </p:cNvPr>
          <p:cNvSpPr/>
          <p:nvPr/>
        </p:nvSpPr>
        <p:spPr>
          <a:xfrm rot="13892696">
            <a:off x="839393" y="1853022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6D2F13DF-57E7-4548-B341-DA51106A8DAE}"/>
              </a:ext>
            </a:extLst>
          </p:cNvPr>
          <p:cNvSpPr/>
          <p:nvPr/>
        </p:nvSpPr>
        <p:spPr>
          <a:xfrm rot="13892696">
            <a:off x="1603974" y="2896575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31A8B8EB-D59A-5947-9505-4430456EA9D7}"/>
              </a:ext>
            </a:extLst>
          </p:cNvPr>
          <p:cNvSpPr/>
          <p:nvPr/>
        </p:nvSpPr>
        <p:spPr>
          <a:xfrm>
            <a:off x="8447839" y="2151417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FDBB32BC-22AD-9243-94EE-774570E974B7}"/>
              </a:ext>
            </a:extLst>
          </p:cNvPr>
          <p:cNvSpPr/>
          <p:nvPr/>
        </p:nvSpPr>
        <p:spPr>
          <a:xfrm>
            <a:off x="8444854" y="981079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808733D0-3801-C940-9C73-A9D22451741D}"/>
              </a:ext>
            </a:extLst>
          </p:cNvPr>
          <p:cNvSpPr/>
          <p:nvPr/>
        </p:nvSpPr>
        <p:spPr>
          <a:xfrm>
            <a:off x="8456408" y="1432843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8F811744-58D3-6C4E-ADFC-1B876497B86D}"/>
              </a:ext>
            </a:extLst>
          </p:cNvPr>
          <p:cNvSpPr/>
          <p:nvPr/>
        </p:nvSpPr>
        <p:spPr>
          <a:xfrm rot="3801304">
            <a:off x="2496726" y="4596018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9FC5AF00-5948-D943-959F-8EFCA528891A}"/>
              </a:ext>
            </a:extLst>
          </p:cNvPr>
          <p:cNvSpPr/>
          <p:nvPr/>
        </p:nvSpPr>
        <p:spPr>
          <a:xfrm>
            <a:off x="8458647" y="4628696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DFF0AF29-5767-2C43-A3C9-97EF89FA2C48}"/>
              </a:ext>
            </a:extLst>
          </p:cNvPr>
          <p:cNvSpPr/>
          <p:nvPr/>
        </p:nvSpPr>
        <p:spPr>
          <a:xfrm rot="13892696">
            <a:off x="3442075" y="4880358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A71D141A-83C9-FA4B-925E-C4A348769FCA}"/>
              </a:ext>
            </a:extLst>
          </p:cNvPr>
          <p:cNvSpPr/>
          <p:nvPr/>
        </p:nvSpPr>
        <p:spPr>
          <a:xfrm>
            <a:off x="8454915" y="5103653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88AD94E9-7BC8-D748-B852-E24937356AE7}"/>
              </a:ext>
            </a:extLst>
          </p:cNvPr>
          <p:cNvSpPr/>
          <p:nvPr/>
        </p:nvSpPr>
        <p:spPr>
          <a:xfrm rot="7591063">
            <a:off x="3778904" y="5704067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4A0E9F04-3A74-6449-8158-348DC6902913}"/>
              </a:ext>
            </a:extLst>
          </p:cNvPr>
          <p:cNvSpPr/>
          <p:nvPr/>
        </p:nvSpPr>
        <p:spPr>
          <a:xfrm>
            <a:off x="8471306" y="5578609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6BF64253-B810-0C45-898D-DB518AC5CE3F}"/>
              </a:ext>
            </a:extLst>
          </p:cNvPr>
          <p:cNvSpPr/>
          <p:nvPr/>
        </p:nvSpPr>
        <p:spPr>
          <a:xfrm rot="13892696">
            <a:off x="2490034" y="4940506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776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56" y="1"/>
            <a:ext cx="11654444" cy="656491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Geothermal gradient variations: Amount of underplated oceanic crust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D7BBE-A519-604F-8B61-928F97E35BA6}"/>
              </a:ext>
            </a:extLst>
          </p:cNvPr>
          <p:cNvSpPr txBox="1"/>
          <p:nvPr/>
        </p:nvSpPr>
        <p:spPr>
          <a:xfrm>
            <a:off x="1190172" y="5109029"/>
            <a:ext cx="9499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Above</a:t>
            </a:r>
            <a:r>
              <a:rPr lang="en-CH" sz="1600" dirty="0">
                <a:latin typeface="Optima" panose="02000503060000020004" pitchFamily="2" charset="0"/>
              </a:rPr>
              <a:t> certain geothermal gradient threshold, the amount of underplated material is very similar.</a:t>
            </a:r>
          </a:p>
          <a:p>
            <a:pPr marL="285750" indent="-285750">
              <a:buFontTx/>
              <a:buChar char="-"/>
            </a:pPr>
            <a:endParaRPr lang="en-CH" sz="1600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With low geothermal gradient (15°C/km), much less oceanic crust is underplated (compatible with altered oceanic crust being weakened with a temperature-dependent fluid pressure).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A4961-E116-A641-920B-01C12F1DF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405" y="808552"/>
            <a:ext cx="8617145" cy="41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0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D728B1-0A6E-7C48-BB2C-527B7DFCE9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316"/>
          <a:stretch/>
        </p:blipFill>
        <p:spPr>
          <a:xfrm>
            <a:off x="44524" y="901755"/>
            <a:ext cx="8275874" cy="59562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Sediment thickness variations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59BCF2-A781-E54D-B39A-0F3399271181}"/>
              </a:ext>
            </a:extLst>
          </p:cNvPr>
          <p:cNvSpPr txBox="1"/>
          <p:nvPr/>
        </p:nvSpPr>
        <p:spPr>
          <a:xfrm>
            <a:off x="6348532" y="829384"/>
            <a:ext cx="2077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Thinner initial sediments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028DC-E031-CD44-81F0-E8772454764E}"/>
              </a:ext>
            </a:extLst>
          </p:cNvPr>
          <p:cNvSpPr txBox="1"/>
          <p:nvPr/>
        </p:nvSpPr>
        <p:spPr>
          <a:xfrm>
            <a:off x="6299667" y="4059670"/>
            <a:ext cx="2055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Thicker initial sediments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0A8635-0ED6-F14A-8033-274BA95199D5}"/>
              </a:ext>
            </a:extLst>
          </p:cNvPr>
          <p:cNvSpPr txBox="1"/>
          <p:nvPr/>
        </p:nvSpPr>
        <p:spPr>
          <a:xfrm>
            <a:off x="8420389" y="831777"/>
            <a:ext cx="3589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No foreland fold-thrust wedge develops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Underplating initialises further towards left boundary compared to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Altered OC underplated first in long thin slice, then further underplated in short, thick lens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EE0E6D-7A69-EE4A-91B9-833A63C2E317}"/>
              </a:ext>
            </a:extLst>
          </p:cNvPr>
          <p:cNvSpPr txBox="1"/>
          <p:nvPr/>
        </p:nvSpPr>
        <p:spPr>
          <a:xfrm>
            <a:off x="8420389" y="4059037"/>
            <a:ext cx="35894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Thick foreland wedge develops more rapidly than in ref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Underplating intialises beneath toe of backstop and moves progressively towards the right as wedge thickens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Altered OC is underplated in thin, irregulary-shaped lenses and blocks</a:t>
            </a:r>
          </a:p>
        </p:txBody>
      </p:sp>
      <p:sp>
        <p:nvSpPr>
          <p:cNvPr id="43" name="Right Arrow 42">
            <a:extLst>
              <a:ext uri="{FF2B5EF4-FFF2-40B4-BE49-F238E27FC236}">
                <a16:creationId xmlns:a16="http://schemas.microsoft.com/office/drawing/2014/main" id="{EBE20578-5677-BD47-9F20-9CE3AD54E420}"/>
              </a:ext>
            </a:extLst>
          </p:cNvPr>
          <p:cNvSpPr/>
          <p:nvPr/>
        </p:nvSpPr>
        <p:spPr>
          <a:xfrm rot="13892696">
            <a:off x="4089471" y="1505788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49705AEC-06AE-6C4E-A9DC-3AED0CA1CC20}"/>
              </a:ext>
            </a:extLst>
          </p:cNvPr>
          <p:cNvSpPr/>
          <p:nvPr/>
        </p:nvSpPr>
        <p:spPr>
          <a:xfrm rot="13892696">
            <a:off x="620629" y="1822476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01CD389F-A670-0C4B-AA3C-A8121959B13B}"/>
              </a:ext>
            </a:extLst>
          </p:cNvPr>
          <p:cNvSpPr/>
          <p:nvPr/>
        </p:nvSpPr>
        <p:spPr>
          <a:xfrm rot="13892696">
            <a:off x="1094306" y="1651755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5BCA61AC-D87D-4445-AA0A-69C9F994808F}"/>
              </a:ext>
            </a:extLst>
          </p:cNvPr>
          <p:cNvSpPr/>
          <p:nvPr/>
        </p:nvSpPr>
        <p:spPr>
          <a:xfrm rot="13892696">
            <a:off x="2672326" y="507357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7" name="Right Arrow 46">
            <a:extLst>
              <a:ext uri="{FF2B5EF4-FFF2-40B4-BE49-F238E27FC236}">
                <a16:creationId xmlns:a16="http://schemas.microsoft.com/office/drawing/2014/main" id="{EAD99F9C-1D7E-B649-86EE-378895FC0ACA}"/>
              </a:ext>
            </a:extLst>
          </p:cNvPr>
          <p:cNvSpPr/>
          <p:nvPr/>
        </p:nvSpPr>
        <p:spPr>
          <a:xfrm rot="13892696">
            <a:off x="2672325" y="6094166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3D4ED1AA-D5A5-4A43-9BAD-90725AB2BBD6}"/>
              </a:ext>
            </a:extLst>
          </p:cNvPr>
          <p:cNvSpPr/>
          <p:nvPr/>
        </p:nvSpPr>
        <p:spPr>
          <a:xfrm rot="6976008">
            <a:off x="1973158" y="1387128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id="{95C35DA3-3EED-4D4E-9405-A83A18031265}"/>
              </a:ext>
            </a:extLst>
          </p:cNvPr>
          <p:cNvSpPr/>
          <p:nvPr/>
        </p:nvSpPr>
        <p:spPr>
          <a:xfrm>
            <a:off x="8433281" y="922157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8F6929BD-BA15-EB43-911C-0CEFCBE3BB01}"/>
              </a:ext>
            </a:extLst>
          </p:cNvPr>
          <p:cNvSpPr/>
          <p:nvPr/>
        </p:nvSpPr>
        <p:spPr>
          <a:xfrm>
            <a:off x="8434166" y="1419495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8A5A0630-4632-8E44-9580-49268FB44B80}"/>
              </a:ext>
            </a:extLst>
          </p:cNvPr>
          <p:cNvSpPr/>
          <p:nvPr/>
        </p:nvSpPr>
        <p:spPr>
          <a:xfrm>
            <a:off x="8433281" y="2156687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12F15775-D8FE-424C-A16B-60FE2156C595}"/>
              </a:ext>
            </a:extLst>
          </p:cNvPr>
          <p:cNvSpPr/>
          <p:nvPr/>
        </p:nvSpPr>
        <p:spPr>
          <a:xfrm rot="13892696">
            <a:off x="1094306" y="2872734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2819290A-B983-2D45-ADAA-0AE8C8B4A35F}"/>
              </a:ext>
            </a:extLst>
          </p:cNvPr>
          <p:cNvSpPr/>
          <p:nvPr/>
        </p:nvSpPr>
        <p:spPr>
          <a:xfrm rot="6976008">
            <a:off x="1973158" y="2608107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7A1F319B-2D08-A347-8933-E85BD58F9F96}"/>
              </a:ext>
            </a:extLst>
          </p:cNvPr>
          <p:cNvSpPr/>
          <p:nvPr/>
        </p:nvSpPr>
        <p:spPr>
          <a:xfrm rot="13892696">
            <a:off x="3655597" y="5020995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F581EB4B-9783-534E-8ABA-89E640959A09}"/>
              </a:ext>
            </a:extLst>
          </p:cNvPr>
          <p:cNvSpPr/>
          <p:nvPr/>
        </p:nvSpPr>
        <p:spPr>
          <a:xfrm>
            <a:off x="8433281" y="4676103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6139759E-BC04-F44B-8101-81C8A73473B1}"/>
              </a:ext>
            </a:extLst>
          </p:cNvPr>
          <p:cNvSpPr/>
          <p:nvPr/>
        </p:nvSpPr>
        <p:spPr>
          <a:xfrm rot="13892696">
            <a:off x="3531014" y="6114177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A9712229-BA83-1B44-AC2E-E9629767060D}"/>
              </a:ext>
            </a:extLst>
          </p:cNvPr>
          <p:cNvSpPr/>
          <p:nvPr/>
        </p:nvSpPr>
        <p:spPr>
          <a:xfrm>
            <a:off x="8433281" y="5623434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2048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85" y="1"/>
            <a:ext cx="11640415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Sediment thickness variations: Amount of underplated oceanic crust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4128C6-088B-C547-AC6E-551C63ABB1FB}"/>
              </a:ext>
            </a:extLst>
          </p:cNvPr>
          <p:cNvSpPr txBox="1"/>
          <p:nvPr/>
        </p:nvSpPr>
        <p:spPr>
          <a:xfrm>
            <a:off x="1240047" y="5165737"/>
            <a:ext cx="91521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O</a:t>
            </a:r>
            <a:r>
              <a:rPr lang="en-CH" sz="1600" dirty="0">
                <a:latin typeface="Optima" panose="02000503060000020004" pitchFamily="2" charset="0"/>
              </a:rPr>
              <a:t>ver certain sediment thickness threshold, the amount of underplated oceanic crust is very similar.</a:t>
            </a:r>
          </a:p>
          <a:p>
            <a:pPr marL="285750" indent="-285750">
              <a:buFontTx/>
              <a:buChar char="-"/>
            </a:pPr>
            <a:endParaRPr lang="en-CH" sz="1600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With thin initial sediment thickness (1 km), much less oceanic crust is underplated.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4D79FE-62B2-9A4E-B54E-11719648A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298" y="656493"/>
            <a:ext cx="8477404" cy="417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24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Fluid pressure variations – in sediments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0EA790-800E-424D-BEEF-7EFAB2400F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282"/>
          <a:stretch/>
        </p:blipFill>
        <p:spPr>
          <a:xfrm>
            <a:off x="105507" y="937846"/>
            <a:ext cx="8520497" cy="59201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E620C9-6D25-9F41-AEA6-F8D46E296293}"/>
              </a:ext>
            </a:extLst>
          </p:cNvPr>
          <p:cNvSpPr txBox="1"/>
          <p:nvPr/>
        </p:nvSpPr>
        <p:spPr>
          <a:xfrm>
            <a:off x="5313679" y="676236"/>
            <a:ext cx="337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Lower λ at base of sediments = greater difference in λ b/w sediments &amp; OC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5E016-6FEA-A645-A376-361B12D890BD}"/>
              </a:ext>
            </a:extLst>
          </p:cNvPr>
          <p:cNvSpPr txBox="1"/>
          <p:nvPr/>
        </p:nvSpPr>
        <p:spPr>
          <a:xfrm>
            <a:off x="5313679" y="3897922"/>
            <a:ext cx="3371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Higher λ at base of sediments = smaller difference in λ b/w sediments &amp; OC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A53E8F-10E2-E841-A7CB-65757BC6E717}"/>
              </a:ext>
            </a:extLst>
          </p:cNvPr>
          <p:cNvSpPr txBox="1"/>
          <p:nvPr/>
        </p:nvSpPr>
        <p:spPr>
          <a:xfrm>
            <a:off x="8497077" y="651101"/>
            <a:ext cx="3589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Foreland wedge is shorter &amp; thicker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More sediments underplated than in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Altered OC underplated intially in thin slice, then piles up in irregular lenses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Significant out-of-sequence thrust localised in sediments at base of backstop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DA9B96-0E06-4842-97E2-19737AE55466}"/>
              </a:ext>
            </a:extLst>
          </p:cNvPr>
          <p:cNvSpPr txBox="1"/>
          <p:nvPr/>
        </p:nvSpPr>
        <p:spPr>
          <a:xfrm>
            <a:off x="8497077" y="3880582"/>
            <a:ext cx="3589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Similar evolution to reference model 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Altered OC underplated in many, smaller (low strain) lenses compared to reference model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4EE35006-04D1-F843-8E8B-6C93064FB423}"/>
              </a:ext>
            </a:extLst>
          </p:cNvPr>
          <p:cNvSpPr/>
          <p:nvPr/>
        </p:nvSpPr>
        <p:spPr>
          <a:xfrm rot="6692621">
            <a:off x="2536453" y="130077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5774252-39DE-FC43-9DB9-5062715D543E}"/>
              </a:ext>
            </a:extLst>
          </p:cNvPr>
          <p:cNvSpPr/>
          <p:nvPr/>
        </p:nvSpPr>
        <p:spPr>
          <a:xfrm rot="13892696">
            <a:off x="2411871" y="168508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F2F163B3-06F0-E049-A028-FAA0E932C406}"/>
              </a:ext>
            </a:extLst>
          </p:cNvPr>
          <p:cNvSpPr/>
          <p:nvPr/>
        </p:nvSpPr>
        <p:spPr>
          <a:xfrm rot="3301003">
            <a:off x="2030761" y="1451483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E89EE867-96BF-F84B-B31F-0958F6C50458}"/>
              </a:ext>
            </a:extLst>
          </p:cNvPr>
          <p:cNvSpPr/>
          <p:nvPr/>
        </p:nvSpPr>
        <p:spPr>
          <a:xfrm>
            <a:off x="8522409" y="97709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7CBAF242-F3FF-C14D-9F47-69887CC1E3D5}"/>
              </a:ext>
            </a:extLst>
          </p:cNvPr>
          <p:cNvSpPr/>
          <p:nvPr/>
        </p:nvSpPr>
        <p:spPr>
          <a:xfrm rot="6692621">
            <a:off x="2536453" y="256917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34544F18-4942-604C-9A6C-1A2ACEBCFE1D}"/>
              </a:ext>
            </a:extLst>
          </p:cNvPr>
          <p:cNvSpPr/>
          <p:nvPr/>
        </p:nvSpPr>
        <p:spPr>
          <a:xfrm rot="14015151">
            <a:off x="2876055" y="2963617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F74C2A80-FC7F-AF49-88CD-588CC910EA38}"/>
              </a:ext>
            </a:extLst>
          </p:cNvPr>
          <p:cNvSpPr/>
          <p:nvPr/>
        </p:nvSpPr>
        <p:spPr>
          <a:xfrm>
            <a:off x="8517519" y="1495030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E9900EC8-810B-5343-BCDF-434482E4459F}"/>
              </a:ext>
            </a:extLst>
          </p:cNvPr>
          <p:cNvSpPr/>
          <p:nvPr/>
        </p:nvSpPr>
        <p:spPr>
          <a:xfrm>
            <a:off x="8517519" y="2226604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575A2202-7253-1847-99E0-77C923BD32C7}"/>
              </a:ext>
            </a:extLst>
          </p:cNvPr>
          <p:cNvSpPr/>
          <p:nvPr/>
        </p:nvSpPr>
        <p:spPr>
          <a:xfrm rot="13892696">
            <a:off x="2022032" y="6146734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B20C7EF3-B126-8C41-9C4E-3E0624753102}"/>
              </a:ext>
            </a:extLst>
          </p:cNvPr>
          <p:cNvSpPr/>
          <p:nvPr/>
        </p:nvSpPr>
        <p:spPr>
          <a:xfrm rot="13892696">
            <a:off x="2611138" y="6174645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E56FA186-B946-2240-9E30-C16E91270A82}"/>
              </a:ext>
            </a:extLst>
          </p:cNvPr>
          <p:cNvSpPr/>
          <p:nvPr/>
        </p:nvSpPr>
        <p:spPr>
          <a:xfrm>
            <a:off x="8517519" y="4457060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0FC8EF36-FB44-124E-A0CD-D2B616546CD1}"/>
              </a:ext>
            </a:extLst>
          </p:cNvPr>
          <p:cNvSpPr/>
          <p:nvPr/>
        </p:nvSpPr>
        <p:spPr>
          <a:xfrm rot="13892696">
            <a:off x="1974842" y="491047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C7794EA4-661D-E84F-B7E3-309EB8AB80A0}"/>
              </a:ext>
            </a:extLst>
          </p:cNvPr>
          <p:cNvSpPr/>
          <p:nvPr/>
        </p:nvSpPr>
        <p:spPr>
          <a:xfrm rot="13892696">
            <a:off x="2563948" y="4938383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4849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Fluid pressure variations – in oceanic crust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E95E3F-6873-184D-8AC2-40F958C2E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795"/>
          <a:stretch/>
        </p:blipFill>
        <p:spPr>
          <a:xfrm>
            <a:off x="105508" y="961293"/>
            <a:ext cx="8577038" cy="5896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927713-18C0-4F4D-A04F-218BBCE8BCBA}"/>
              </a:ext>
            </a:extLst>
          </p:cNvPr>
          <p:cNvSpPr txBox="1"/>
          <p:nvPr/>
        </p:nvSpPr>
        <p:spPr>
          <a:xfrm>
            <a:off x="5974394" y="755654"/>
            <a:ext cx="2603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Lower λ in OC, λ is the same at base of sediments &amp; in OC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376BF-B46C-B446-A6A8-F717CDD38722}"/>
              </a:ext>
            </a:extLst>
          </p:cNvPr>
          <p:cNvSpPr txBox="1"/>
          <p:nvPr/>
        </p:nvSpPr>
        <p:spPr>
          <a:xfrm>
            <a:off x="5810123" y="3904000"/>
            <a:ext cx="2767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Lower λ in OC, smaller difference between base of sediments &amp; OC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D6AD02-F98C-044C-B5A5-0CACBB6F7BA9}"/>
              </a:ext>
            </a:extLst>
          </p:cNvPr>
          <p:cNvSpPr txBox="1"/>
          <p:nvPr/>
        </p:nvSpPr>
        <p:spPr>
          <a:xfrm>
            <a:off x="8682546" y="765274"/>
            <a:ext cx="34039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Almost no underplating of altered OC occurs</a:t>
            </a:r>
          </a:p>
          <a:p>
            <a:pPr marL="285750" indent="-285750">
              <a:buFontTx/>
              <a:buChar char="-"/>
            </a:pPr>
            <a:r>
              <a:rPr lang="en-GB" sz="1600" dirty="0">
                <a:latin typeface="Optima" panose="02000503060000020004" pitchFamily="2" charset="0"/>
              </a:rPr>
              <a:t>V</a:t>
            </a:r>
            <a:r>
              <a:rPr lang="en-CH" sz="1600" dirty="0">
                <a:latin typeface="Optima" panose="02000503060000020004" pitchFamily="2" charset="0"/>
              </a:rPr>
              <a:t>ery thin accumulation of altered OC beneath backstop at left of model, along active interface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Interface &amp; underplated material are uniformly high strain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More sediments underplated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CCFAFF-2DEC-9A40-B206-B1C9F014F9AD}"/>
              </a:ext>
            </a:extLst>
          </p:cNvPr>
          <p:cNvSpPr txBox="1"/>
          <p:nvPr/>
        </p:nvSpPr>
        <p:spPr>
          <a:xfrm>
            <a:off x="8682546" y="3904000"/>
            <a:ext cx="3403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Very similar to reference model evolution &amp; to model with higher λ in base of sediments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Altered OC underplated in irregular, low-strain lenses that pile up beneath backstop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AFF7240-E0B4-A142-B5BD-6EBC0F5883E7}"/>
              </a:ext>
            </a:extLst>
          </p:cNvPr>
          <p:cNvSpPr/>
          <p:nvPr/>
        </p:nvSpPr>
        <p:spPr>
          <a:xfrm>
            <a:off x="8694454" y="1361807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ABE0568-45DF-8949-AE9B-B55D7267BF66}"/>
              </a:ext>
            </a:extLst>
          </p:cNvPr>
          <p:cNvSpPr/>
          <p:nvPr/>
        </p:nvSpPr>
        <p:spPr>
          <a:xfrm>
            <a:off x="8694454" y="2090476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CB6AB909-CBBA-EB44-8DA7-9111CE42573F}"/>
              </a:ext>
            </a:extLst>
          </p:cNvPr>
          <p:cNvSpPr/>
          <p:nvPr/>
        </p:nvSpPr>
        <p:spPr>
          <a:xfrm rot="17045681">
            <a:off x="999609" y="2015869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B7265589-340C-654A-84CB-389046684865}"/>
              </a:ext>
            </a:extLst>
          </p:cNvPr>
          <p:cNvSpPr/>
          <p:nvPr/>
        </p:nvSpPr>
        <p:spPr>
          <a:xfrm rot="7942843">
            <a:off x="2405919" y="294853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B9594DCE-A4A4-9747-9852-6DE0D50F85E8}"/>
              </a:ext>
            </a:extLst>
          </p:cNvPr>
          <p:cNvSpPr/>
          <p:nvPr/>
        </p:nvSpPr>
        <p:spPr>
          <a:xfrm>
            <a:off x="8697896" y="2580043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13F1D06B-3A40-384E-A9C6-01E56A189800}"/>
              </a:ext>
            </a:extLst>
          </p:cNvPr>
          <p:cNvSpPr/>
          <p:nvPr/>
        </p:nvSpPr>
        <p:spPr>
          <a:xfrm rot="3357055">
            <a:off x="2313498" y="1618235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E5FD5982-33F4-E84E-8817-F04C47073C40}"/>
              </a:ext>
            </a:extLst>
          </p:cNvPr>
          <p:cNvSpPr/>
          <p:nvPr/>
        </p:nvSpPr>
        <p:spPr>
          <a:xfrm rot="17045681">
            <a:off x="1879209" y="6214669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D71B84A3-38DE-9F43-9843-FF236C3BD70D}"/>
              </a:ext>
            </a:extLst>
          </p:cNvPr>
          <p:cNvSpPr/>
          <p:nvPr/>
        </p:nvSpPr>
        <p:spPr>
          <a:xfrm rot="17045681">
            <a:off x="1916447" y="4999069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7918AECF-2060-9545-B6BF-0CACA6C32262}"/>
              </a:ext>
            </a:extLst>
          </p:cNvPr>
          <p:cNvSpPr/>
          <p:nvPr/>
        </p:nvSpPr>
        <p:spPr>
          <a:xfrm>
            <a:off x="8694454" y="4747007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03616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Fluid pressure variations: Amount of underplated oceanic crust</a:t>
            </a:r>
          </a:p>
        </p:txBody>
      </p:sp>
      <p:sp>
        <p:nvSpPr>
          <p:cNvPr id="17" name="Action Button: Custom 1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51666E1-363D-D84C-B92E-9B82E68F72C4}"/>
              </a:ext>
            </a:extLst>
          </p:cNvPr>
          <p:cNvSpPr/>
          <p:nvPr/>
        </p:nvSpPr>
        <p:spPr>
          <a:xfrm>
            <a:off x="10986173" y="6185254"/>
            <a:ext cx="539464" cy="54000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721141-11C7-D943-8AA6-A0F8464C2B16}"/>
              </a:ext>
            </a:extLst>
          </p:cNvPr>
          <p:cNvSpPr txBox="1"/>
          <p:nvPr/>
        </p:nvSpPr>
        <p:spPr>
          <a:xfrm>
            <a:off x="965200" y="5037637"/>
            <a:ext cx="9430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>
                <a:latin typeface="Optima" panose="02000503060000020004" pitchFamily="2" charset="0"/>
              </a:rPr>
              <a:t>When the fluid pressure at the base of the sediment package is the same as within the altered oceanic crust, very little underplating occurs.</a:t>
            </a:r>
          </a:p>
          <a:p>
            <a:pPr marL="285750" indent="-285750">
              <a:buFontTx/>
              <a:buChar char="-"/>
            </a:pPr>
            <a:endParaRPr lang="en-US" sz="1600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>
                <a:latin typeface="Optima" panose="02000503060000020004" pitchFamily="2" charset="0"/>
              </a:rPr>
              <a:t>All other fluid pressure variations (both a greater difference in fluid pressure between the sediments and the altered oceanic crust, and a smaller difference) result in comparable amounts of underplated altered oceanic crust.</a:t>
            </a:r>
            <a:endParaRPr lang="en-CH" sz="1600" dirty="0">
              <a:latin typeface="Optima" panose="0200050306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34BE23-9FEC-5744-AD97-28C11CF355C7}"/>
              </a:ext>
            </a:extLst>
          </p:cNvPr>
          <p:cNvSpPr txBox="1"/>
          <p:nvPr/>
        </p:nvSpPr>
        <p:spPr>
          <a:xfrm>
            <a:off x="10458064" y="2281509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(λ = 0.99)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C33F741-405F-1041-83BA-DB6CF89033BE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10054937" y="2435398"/>
            <a:ext cx="403127" cy="0"/>
          </a:xfrm>
          <a:prstGeom prst="straightConnector1">
            <a:avLst/>
          </a:prstGeom>
          <a:ln w="1270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BFAAC08-32E3-3E45-B15A-D25491A59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815" y="656493"/>
            <a:ext cx="8346369" cy="407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90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6492"/>
          </a:xfrm>
        </p:spPr>
        <p:txBody>
          <a:bodyPr>
            <a:no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Surface erosion rate variations + same geothermal gradient as reference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031803-10C3-624E-9B47-9772186162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392" b="34677"/>
          <a:stretch/>
        </p:blipFill>
        <p:spPr>
          <a:xfrm>
            <a:off x="44524" y="952264"/>
            <a:ext cx="8452553" cy="28049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4A012E-1B07-CB4C-8EC4-05DF9EA5C4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3310" b="34243"/>
          <a:stretch/>
        </p:blipFill>
        <p:spPr>
          <a:xfrm>
            <a:off x="99484" y="4053018"/>
            <a:ext cx="8400161" cy="28049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885B50-E237-F048-9DC1-E3E672BDE8D2}"/>
              </a:ext>
            </a:extLst>
          </p:cNvPr>
          <p:cNvSpPr txBox="1"/>
          <p:nvPr/>
        </p:nvSpPr>
        <p:spPr>
          <a:xfrm>
            <a:off x="6730325" y="976961"/>
            <a:ext cx="1576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Faster erosion rate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CE81F-8167-1D4F-94E9-E4EA48D1B118}"/>
              </a:ext>
            </a:extLst>
          </p:cNvPr>
          <p:cNvSpPr txBox="1"/>
          <p:nvPr/>
        </p:nvSpPr>
        <p:spPr>
          <a:xfrm>
            <a:off x="6311141" y="4113495"/>
            <a:ext cx="2041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Much faster erosion 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C689FE-5391-634A-A9D5-4EC9FC4CE3C9}"/>
              </a:ext>
            </a:extLst>
          </p:cNvPr>
          <p:cNvSpPr txBox="1"/>
          <p:nvPr/>
        </p:nvSpPr>
        <p:spPr>
          <a:xfrm>
            <a:off x="8353110" y="952263"/>
            <a:ext cx="366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Shorter foreland wedge than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Tip of backstop uplifted &amp; eroded away compared to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OC underplated in many, small, low-strain lenses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839109-F1F5-B74E-9E5F-9636680FE042}"/>
              </a:ext>
            </a:extLst>
          </p:cNvPr>
          <p:cNvSpPr txBox="1"/>
          <p:nvPr/>
        </p:nvSpPr>
        <p:spPr>
          <a:xfrm>
            <a:off x="8353110" y="3854049"/>
            <a:ext cx="3669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Shorter foreland wedge than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Tip of backstop even more uplifted &amp; eroded away compared to reference model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Normal fault cuts through tip of backstop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OC underplated in many, low-strain lenses that are thicker than above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42F8F681-EA80-5F4F-91F6-E5753D6F9AF2}"/>
              </a:ext>
            </a:extLst>
          </p:cNvPr>
          <p:cNvSpPr/>
          <p:nvPr/>
        </p:nvSpPr>
        <p:spPr>
          <a:xfrm>
            <a:off x="8404087" y="155493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BD0E9551-715B-C74B-B414-590A3D9D4104}"/>
              </a:ext>
            </a:extLst>
          </p:cNvPr>
          <p:cNvSpPr/>
          <p:nvPr/>
        </p:nvSpPr>
        <p:spPr>
          <a:xfrm>
            <a:off x="8404086" y="2031227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2B1B480A-5AB6-E44B-B190-7500068BC67D}"/>
              </a:ext>
            </a:extLst>
          </p:cNvPr>
          <p:cNvSpPr/>
          <p:nvPr/>
        </p:nvSpPr>
        <p:spPr>
          <a:xfrm>
            <a:off x="8404085" y="5656368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67C2435-1123-624C-9E35-4A2049EE0D95}"/>
              </a:ext>
            </a:extLst>
          </p:cNvPr>
          <p:cNvSpPr/>
          <p:nvPr/>
        </p:nvSpPr>
        <p:spPr>
          <a:xfrm rot="3771538">
            <a:off x="2940487" y="1045608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39920B4C-99DC-5643-965A-D05196D74D0B}"/>
              </a:ext>
            </a:extLst>
          </p:cNvPr>
          <p:cNvSpPr/>
          <p:nvPr/>
        </p:nvSpPr>
        <p:spPr>
          <a:xfrm rot="6893974">
            <a:off x="2705743" y="2802827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B8FD72CE-34D6-204D-A84C-231421679672}"/>
              </a:ext>
            </a:extLst>
          </p:cNvPr>
          <p:cNvSpPr/>
          <p:nvPr/>
        </p:nvSpPr>
        <p:spPr>
          <a:xfrm rot="17364824">
            <a:off x="2587565" y="6125868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5ECB5140-495E-1446-86F9-7CE901EDC523}"/>
              </a:ext>
            </a:extLst>
          </p:cNvPr>
          <p:cNvSpPr/>
          <p:nvPr/>
        </p:nvSpPr>
        <p:spPr>
          <a:xfrm rot="6893974">
            <a:off x="2592730" y="5490502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2319EEE-BE48-7A42-8B76-A5E749789684}"/>
              </a:ext>
            </a:extLst>
          </p:cNvPr>
          <p:cNvSpPr/>
          <p:nvPr/>
        </p:nvSpPr>
        <p:spPr>
          <a:xfrm rot="6893974">
            <a:off x="2592730" y="426496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9CB328A6-D8B8-424F-9FC8-0447983C5F51}"/>
              </a:ext>
            </a:extLst>
          </p:cNvPr>
          <p:cNvSpPr/>
          <p:nvPr/>
        </p:nvSpPr>
        <p:spPr>
          <a:xfrm>
            <a:off x="8404084" y="519148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34CED9D7-FFB9-3C44-BD6B-92F2069F99A8}"/>
              </a:ext>
            </a:extLst>
          </p:cNvPr>
          <p:cNvSpPr/>
          <p:nvPr/>
        </p:nvSpPr>
        <p:spPr>
          <a:xfrm>
            <a:off x="8400093" y="445177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27D8BABE-3DD8-5C44-896D-8BDC607EA98F}"/>
              </a:ext>
            </a:extLst>
          </p:cNvPr>
          <p:cNvSpPr/>
          <p:nvPr/>
        </p:nvSpPr>
        <p:spPr>
          <a:xfrm rot="4485048">
            <a:off x="2890929" y="4170807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276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Surface erosion rate variations + lower geothermal gradient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C5FE4E-B1C4-8647-BDAF-CF0404EFDF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9544"/>
          <a:stretch/>
        </p:blipFill>
        <p:spPr>
          <a:xfrm>
            <a:off x="44524" y="998946"/>
            <a:ext cx="8380730" cy="2652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55ADCD-48ED-8E45-9203-E385C82D05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7623"/>
          <a:stretch/>
        </p:blipFill>
        <p:spPr>
          <a:xfrm>
            <a:off x="44523" y="4041231"/>
            <a:ext cx="8328785" cy="27751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BEB2FE-B26D-A240-B0B6-016E9C2DD6A1}"/>
              </a:ext>
            </a:extLst>
          </p:cNvPr>
          <p:cNvSpPr txBox="1"/>
          <p:nvPr/>
        </p:nvSpPr>
        <p:spPr>
          <a:xfrm>
            <a:off x="6695967" y="952263"/>
            <a:ext cx="1576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Faster erosion rate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CC2EE6-0398-D148-AF41-75CB9DE9193D}"/>
              </a:ext>
            </a:extLst>
          </p:cNvPr>
          <p:cNvSpPr txBox="1"/>
          <p:nvPr/>
        </p:nvSpPr>
        <p:spPr>
          <a:xfrm>
            <a:off x="6193738" y="3994008"/>
            <a:ext cx="2041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Much faster erosion 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B39FA5-8C01-AB4E-A6BE-3A297217BAE0}"/>
              </a:ext>
            </a:extLst>
          </p:cNvPr>
          <p:cNvSpPr txBox="1"/>
          <p:nvPr/>
        </p:nvSpPr>
        <p:spPr>
          <a:xfrm>
            <a:off x="8425254" y="3125341"/>
            <a:ext cx="366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Both models are nearly identical to the low geothermal gradient model (with reference model surface erosion rates – see slide 8)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Thinner wedge compared to low geothermal gradient model</a:t>
            </a:r>
          </a:p>
        </p:txBody>
      </p:sp>
    </p:spTree>
    <p:extLst>
      <p:ext uri="{BB962C8B-B14F-4D97-AF65-F5344CB8AC3E}">
        <p14:creationId xmlns:p14="http://schemas.microsoft.com/office/powerpoint/2010/main" val="1985292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Surface erosion rate variations + higher geothermal gradient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95AB1-E6A5-E749-B24D-D1E41092E6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260"/>
          <a:stretch/>
        </p:blipFill>
        <p:spPr>
          <a:xfrm>
            <a:off x="44524" y="978415"/>
            <a:ext cx="8293141" cy="2735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A2751-E91E-6245-AD8F-961F457E0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747"/>
          <a:stretch/>
        </p:blipFill>
        <p:spPr>
          <a:xfrm>
            <a:off x="71836" y="4122397"/>
            <a:ext cx="8241736" cy="2735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A55D3-7989-564D-9FBE-DA4418423871}"/>
              </a:ext>
            </a:extLst>
          </p:cNvPr>
          <p:cNvSpPr txBox="1"/>
          <p:nvPr/>
        </p:nvSpPr>
        <p:spPr>
          <a:xfrm>
            <a:off x="6612454" y="978415"/>
            <a:ext cx="1576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Faster erosion 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2F426-D7AD-4E44-A068-BAC9B0AF97C5}"/>
              </a:ext>
            </a:extLst>
          </p:cNvPr>
          <p:cNvSpPr txBox="1"/>
          <p:nvPr/>
        </p:nvSpPr>
        <p:spPr>
          <a:xfrm>
            <a:off x="6147327" y="4195451"/>
            <a:ext cx="2041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Optima" panose="02000503060000020004" pitchFamily="2" charset="0"/>
              </a:rPr>
              <a:t>Much faster erosion rate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703F69-AA05-5B45-B510-CC9F8552F4B5}"/>
              </a:ext>
            </a:extLst>
          </p:cNvPr>
          <p:cNvSpPr txBox="1"/>
          <p:nvPr/>
        </p:nvSpPr>
        <p:spPr>
          <a:xfrm>
            <a:off x="8353110" y="952263"/>
            <a:ext cx="36696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Thicker wedge than reference model but more deeply eroded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Chaotic undeplating of OC towards left, beneath backstop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OC underplated in many small lenses beneath wedge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Tip of backstop folded and overthrust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CD2DFC-3BBB-E647-8A15-5A67D1ED9F7D}"/>
              </a:ext>
            </a:extLst>
          </p:cNvPr>
          <p:cNvSpPr txBox="1"/>
          <p:nvPr/>
        </p:nvSpPr>
        <p:spPr>
          <a:xfrm>
            <a:off x="8356887" y="4195451"/>
            <a:ext cx="36696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Thicker wedge than reference model but more deeply eroded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Chaotic undeplating of OC towards left, beneath backstop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OC underplated in many small lenses beneath wedge</a:t>
            </a:r>
          </a:p>
          <a:p>
            <a:pPr marL="285750" indent="-285750">
              <a:buFontTx/>
              <a:buChar char="-"/>
            </a:pPr>
            <a:r>
              <a:rPr lang="en-CH" sz="1600" dirty="0">
                <a:latin typeface="Optima" panose="02000503060000020004" pitchFamily="2" charset="0"/>
              </a:rPr>
              <a:t>Tip of backstop folded and eroded away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02B784F9-F00C-D545-9580-0850EA22CD04}"/>
              </a:ext>
            </a:extLst>
          </p:cNvPr>
          <p:cNvSpPr/>
          <p:nvPr/>
        </p:nvSpPr>
        <p:spPr>
          <a:xfrm>
            <a:off x="8381864" y="2530773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3BA2CBB-55A2-CD49-B4CF-2FCAA7E54E40}"/>
              </a:ext>
            </a:extLst>
          </p:cNvPr>
          <p:cNvSpPr/>
          <p:nvPr/>
        </p:nvSpPr>
        <p:spPr>
          <a:xfrm>
            <a:off x="8389573" y="2029561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4D592687-0207-0E46-A021-9165734AD45D}"/>
              </a:ext>
            </a:extLst>
          </p:cNvPr>
          <p:cNvSpPr/>
          <p:nvPr/>
        </p:nvSpPr>
        <p:spPr>
          <a:xfrm rot="18744399">
            <a:off x="2308893" y="1826072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B6670287-6F22-104F-9EAB-B1BD463023CF}"/>
              </a:ext>
            </a:extLst>
          </p:cNvPr>
          <p:cNvSpPr/>
          <p:nvPr/>
        </p:nvSpPr>
        <p:spPr>
          <a:xfrm rot="18744399">
            <a:off x="2330826" y="3055273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8BC8412C-4D9D-8246-8FDF-A57438211708}"/>
              </a:ext>
            </a:extLst>
          </p:cNvPr>
          <p:cNvSpPr/>
          <p:nvPr/>
        </p:nvSpPr>
        <p:spPr>
          <a:xfrm rot="18744399">
            <a:off x="2330827" y="4987161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0428CB13-BA7F-B041-AFBA-FDB5AC0F5EF8}"/>
              </a:ext>
            </a:extLst>
          </p:cNvPr>
          <p:cNvSpPr/>
          <p:nvPr/>
        </p:nvSpPr>
        <p:spPr>
          <a:xfrm rot="18744399">
            <a:off x="2330826" y="6172314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5AE31C8D-DE68-D245-9E78-B4006DD6924A}"/>
              </a:ext>
            </a:extLst>
          </p:cNvPr>
          <p:cNvSpPr/>
          <p:nvPr/>
        </p:nvSpPr>
        <p:spPr>
          <a:xfrm>
            <a:off x="8389573" y="1517630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CF707E6F-7F04-564D-8784-72259F6D6DDA}"/>
              </a:ext>
            </a:extLst>
          </p:cNvPr>
          <p:cNvSpPr/>
          <p:nvPr/>
        </p:nvSpPr>
        <p:spPr>
          <a:xfrm rot="14328644">
            <a:off x="3977027" y="2979838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A08BEFD3-6AEC-1F4F-9182-EE3F3CA7BD92}"/>
              </a:ext>
            </a:extLst>
          </p:cNvPr>
          <p:cNvSpPr/>
          <p:nvPr/>
        </p:nvSpPr>
        <p:spPr>
          <a:xfrm rot="14328644">
            <a:off x="3813443" y="6147431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032E5AE6-7D9E-0644-8BAC-14AFEEF0203A}"/>
              </a:ext>
            </a:extLst>
          </p:cNvPr>
          <p:cNvSpPr/>
          <p:nvPr/>
        </p:nvSpPr>
        <p:spPr>
          <a:xfrm>
            <a:off x="8383335" y="5255129"/>
            <a:ext cx="185979" cy="17048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30305C38-0529-184A-9F21-C75DF440F658}"/>
              </a:ext>
            </a:extLst>
          </p:cNvPr>
          <p:cNvSpPr/>
          <p:nvPr/>
        </p:nvSpPr>
        <p:spPr>
          <a:xfrm>
            <a:off x="8384150" y="4785369"/>
            <a:ext cx="185979" cy="1704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0381B8E-2401-364E-9AA5-972122B8CC4A}"/>
              </a:ext>
            </a:extLst>
          </p:cNvPr>
          <p:cNvSpPr/>
          <p:nvPr/>
        </p:nvSpPr>
        <p:spPr>
          <a:xfrm>
            <a:off x="8381864" y="5756341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0C548661-71AD-9A4B-A324-8B31DA730DC7}"/>
              </a:ext>
            </a:extLst>
          </p:cNvPr>
          <p:cNvSpPr/>
          <p:nvPr/>
        </p:nvSpPr>
        <p:spPr>
          <a:xfrm rot="3862898">
            <a:off x="3001364" y="1121935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C1E9C144-CEBF-9345-BC3B-75E57AFEA3CE}"/>
              </a:ext>
            </a:extLst>
          </p:cNvPr>
          <p:cNvSpPr/>
          <p:nvPr/>
        </p:nvSpPr>
        <p:spPr>
          <a:xfrm rot="3862898">
            <a:off x="2995430" y="4297284"/>
            <a:ext cx="185979" cy="170481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2187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69712"/>
          </a:xfrm>
        </p:spPr>
        <p:txBody>
          <a:bodyPr>
            <a:no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Surface erosion rate &amp; geothermal gradient variations: </a:t>
            </a:r>
            <a:br>
              <a:rPr lang="en-CH" sz="2800" dirty="0">
                <a:latin typeface="Optima" panose="02000503060000020004" pitchFamily="2" charset="0"/>
              </a:rPr>
            </a:br>
            <a:r>
              <a:rPr lang="en-CH" sz="2800" dirty="0">
                <a:latin typeface="Optima" panose="02000503060000020004" pitchFamily="2" charset="0"/>
              </a:rPr>
              <a:t>Amount of underplated oceanic crust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D75DEF-2239-874A-A1C4-A22D0AEA2F72}"/>
              </a:ext>
            </a:extLst>
          </p:cNvPr>
          <p:cNvSpPr txBox="1"/>
          <p:nvPr/>
        </p:nvSpPr>
        <p:spPr>
          <a:xfrm>
            <a:off x="859398" y="5546476"/>
            <a:ext cx="9512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>
                <a:latin typeface="Optima" panose="02000503060000020004" pitchFamily="2" charset="0"/>
              </a:rPr>
              <a:t>The geothermal gradient has a more significant impact than surface erosion rate on the amount of oceanic crust that is underplated. (</a:t>
            </a:r>
            <a:r>
              <a:rPr lang="en-US" sz="1600" i="1" dirty="0">
                <a:latin typeface="Optima" panose="02000503060000020004" pitchFamily="2" charset="0"/>
              </a:rPr>
              <a:t>b/c the altered OC is weakened with a temperature trigger)</a:t>
            </a:r>
            <a:endParaRPr lang="en-US" sz="1600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endParaRPr lang="en-CH" sz="1600" dirty="0">
              <a:latin typeface="Optima" panose="0200050306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D8088-8350-CB49-9812-7BD4E9A7B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610" y="1050160"/>
            <a:ext cx="8662780" cy="424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7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7784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Average stress along interface: </a:t>
            </a:r>
            <a:br>
              <a:rPr lang="en-CH" sz="2800" dirty="0">
                <a:latin typeface="Optima" panose="02000503060000020004" pitchFamily="2" charset="0"/>
              </a:rPr>
            </a:br>
            <a:r>
              <a:rPr lang="en-CH" sz="2800" dirty="0">
                <a:latin typeface="Optima" panose="02000503060000020004" pitchFamily="2" charset="0"/>
              </a:rPr>
              <a:t>Geothermal gradient variations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EC2312-A214-1C45-8C23-607319BA4D99}"/>
              </a:ext>
            </a:extLst>
          </p:cNvPr>
          <p:cNvGrpSpPr/>
          <p:nvPr/>
        </p:nvGrpSpPr>
        <p:grpSpPr>
          <a:xfrm>
            <a:off x="173536" y="5985683"/>
            <a:ext cx="6187217" cy="715467"/>
            <a:chOff x="220257" y="5525146"/>
            <a:chExt cx="6187217" cy="71546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2DDE4F1-9BD5-E246-B935-2470D1CFAF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372" t="36581" r="12354" b="42854"/>
            <a:stretch/>
          </p:blipFill>
          <p:spPr>
            <a:xfrm>
              <a:off x="220257" y="5525146"/>
              <a:ext cx="6187217" cy="7154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C11E2ED-52F1-0448-ADBB-09A6722A3E18}"/>
                </a:ext>
              </a:extLst>
            </p:cNvPr>
            <p:cNvSpPr txBox="1"/>
            <p:nvPr/>
          </p:nvSpPr>
          <p:spPr>
            <a:xfrm>
              <a:off x="220257" y="5573709"/>
              <a:ext cx="1979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High strain</a:t>
              </a:r>
              <a:r>
                <a:rPr lang="en-CH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 interface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299FEEA-47CB-3445-ACCD-E670CA09A81F}"/>
                </a:ext>
              </a:extLst>
            </p:cNvPr>
            <p:cNvCxnSpPr>
              <a:cxnSpLocks/>
            </p:cNvCxnSpPr>
            <p:nvPr/>
          </p:nvCxnSpPr>
          <p:spPr>
            <a:xfrm>
              <a:off x="2087118" y="5826908"/>
              <a:ext cx="275638" cy="85355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964ECA8-0BDF-764B-8213-514EC493CB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4892" y="1237786"/>
            <a:ext cx="8441074" cy="40916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F5BE88-16E0-664F-9274-156F2DF73A60}"/>
              </a:ext>
            </a:extLst>
          </p:cNvPr>
          <p:cNvSpPr txBox="1"/>
          <p:nvPr/>
        </p:nvSpPr>
        <p:spPr>
          <a:xfrm>
            <a:off x="7802363" y="4143903"/>
            <a:ext cx="1745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1600" dirty="0">
                <a:latin typeface="Helvetica" pitchFamily="2" charset="0"/>
              </a:rPr>
              <a:t>20°C/km km </a:t>
            </a:r>
          </a:p>
          <a:p>
            <a:pPr algn="ctr"/>
            <a:r>
              <a:rPr lang="en-CH" sz="1600" dirty="0">
                <a:latin typeface="Helvetica" pitchFamily="2" charset="0"/>
              </a:rPr>
              <a:t>Reference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3B9ED7-20CB-3B42-B0F6-34E206AEDBB0}"/>
              </a:ext>
            </a:extLst>
          </p:cNvPr>
          <p:cNvSpPr txBox="1"/>
          <p:nvPr/>
        </p:nvSpPr>
        <p:spPr>
          <a:xfrm>
            <a:off x="8229562" y="2951633"/>
            <a:ext cx="973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15°C/km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712015-8C58-1248-91DB-6A3B7A101953}"/>
              </a:ext>
            </a:extLst>
          </p:cNvPr>
          <p:cNvSpPr txBox="1"/>
          <p:nvPr/>
        </p:nvSpPr>
        <p:spPr>
          <a:xfrm>
            <a:off x="8789401" y="3777141"/>
            <a:ext cx="973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25°C/km</a:t>
            </a:r>
          </a:p>
        </p:txBody>
      </p:sp>
    </p:spTree>
    <p:extLst>
      <p:ext uri="{BB962C8B-B14F-4D97-AF65-F5344CB8AC3E}">
        <p14:creationId xmlns:p14="http://schemas.microsoft.com/office/powerpoint/2010/main" val="1559258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7784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Average stress along interface: </a:t>
            </a:r>
            <a:br>
              <a:rPr lang="en-CH" sz="2800" dirty="0">
                <a:latin typeface="Optima" panose="02000503060000020004" pitchFamily="2" charset="0"/>
              </a:rPr>
            </a:br>
            <a:r>
              <a:rPr lang="en-CH" sz="2800" dirty="0">
                <a:latin typeface="Optima" panose="02000503060000020004" pitchFamily="2" charset="0"/>
              </a:rPr>
              <a:t>Sediment thickness variations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4AC2FB-41CE-7E4C-9B8D-BA06DD652B5A}"/>
              </a:ext>
            </a:extLst>
          </p:cNvPr>
          <p:cNvGrpSpPr/>
          <p:nvPr/>
        </p:nvGrpSpPr>
        <p:grpSpPr>
          <a:xfrm>
            <a:off x="173536" y="5985683"/>
            <a:ext cx="6187217" cy="715467"/>
            <a:chOff x="220257" y="5525146"/>
            <a:chExt cx="6187217" cy="7154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DD6FE8-EFF4-364F-BD43-D3CE6AC664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372" t="36581" r="12354" b="42854"/>
            <a:stretch/>
          </p:blipFill>
          <p:spPr>
            <a:xfrm>
              <a:off x="220257" y="5525146"/>
              <a:ext cx="6187217" cy="71546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6196D9-4ED4-EC4C-8977-B89E82832A2E}"/>
                </a:ext>
              </a:extLst>
            </p:cNvPr>
            <p:cNvSpPr txBox="1"/>
            <p:nvPr/>
          </p:nvSpPr>
          <p:spPr>
            <a:xfrm>
              <a:off x="220257" y="5573709"/>
              <a:ext cx="1979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High strain</a:t>
              </a:r>
              <a:r>
                <a:rPr lang="en-CH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 interface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C434E7C-C7FB-1142-950E-239414B3418E}"/>
                </a:ext>
              </a:extLst>
            </p:cNvPr>
            <p:cNvCxnSpPr>
              <a:cxnSpLocks/>
            </p:cNvCxnSpPr>
            <p:nvPr/>
          </p:nvCxnSpPr>
          <p:spPr>
            <a:xfrm>
              <a:off x="2087118" y="5826908"/>
              <a:ext cx="275638" cy="85355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33CF4CD-56AC-9741-BDC8-9A2FDA652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891" y="1237785"/>
            <a:ext cx="8441075" cy="40916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5F55B8-58F9-D14B-BC31-7568178DBA0D}"/>
              </a:ext>
            </a:extLst>
          </p:cNvPr>
          <p:cNvSpPr txBox="1"/>
          <p:nvPr/>
        </p:nvSpPr>
        <p:spPr>
          <a:xfrm>
            <a:off x="7635475" y="3808741"/>
            <a:ext cx="2249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3 km Reference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07471C-A025-2E49-880B-944D9CBBAE29}"/>
              </a:ext>
            </a:extLst>
          </p:cNvPr>
          <p:cNvSpPr txBox="1"/>
          <p:nvPr/>
        </p:nvSpPr>
        <p:spPr>
          <a:xfrm>
            <a:off x="6846664" y="2813955"/>
            <a:ext cx="1553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1 km Sediment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1F541A-A9D5-D048-A2B4-7FBD888CE50E}"/>
              </a:ext>
            </a:extLst>
          </p:cNvPr>
          <p:cNvSpPr txBox="1"/>
          <p:nvPr/>
        </p:nvSpPr>
        <p:spPr>
          <a:xfrm>
            <a:off x="5980230" y="4147295"/>
            <a:ext cx="1553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5 km Sediment</a:t>
            </a:r>
          </a:p>
        </p:txBody>
      </p:sp>
    </p:spTree>
    <p:extLst>
      <p:ext uri="{BB962C8B-B14F-4D97-AF65-F5344CB8AC3E}">
        <p14:creationId xmlns:p14="http://schemas.microsoft.com/office/powerpoint/2010/main" val="2729113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7784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Average stress along interface: </a:t>
            </a:r>
            <a:br>
              <a:rPr lang="en-CH" sz="2800" dirty="0">
                <a:latin typeface="Optima" panose="02000503060000020004" pitchFamily="2" charset="0"/>
              </a:rPr>
            </a:br>
            <a:r>
              <a:rPr lang="en-CH" sz="2800" dirty="0">
                <a:latin typeface="Optima" panose="02000503060000020004" pitchFamily="2" charset="0"/>
              </a:rPr>
              <a:t>Fluid pressure variations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0BEF718-71AB-F14B-A619-14AF24F97E55}"/>
              </a:ext>
            </a:extLst>
          </p:cNvPr>
          <p:cNvGrpSpPr/>
          <p:nvPr/>
        </p:nvGrpSpPr>
        <p:grpSpPr>
          <a:xfrm>
            <a:off x="173536" y="5985683"/>
            <a:ext cx="6187217" cy="715467"/>
            <a:chOff x="220257" y="5525146"/>
            <a:chExt cx="6187217" cy="71546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F60026-683B-BB48-9B43-8424FAB8EE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2372" t="36581" r="12354" b="42854"/>
            <a:stretch/>
          </p:blipFill>
          <p:spPr>
            <a:xfrm>
              <a:off x="220257" y="5525146"/>
              <a:ext cx="6187217" cy="7154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D82EFC-9BC7-5449-BE78-774F14AB31DA}"/>
                </a:ext>
              </a:extLst>
            </p:cNvPr>
            <p:cNvSpPr txBox="1"/>
            <p:nvPr/>
          </p:nvSpPr>
          <p:spPr>
            <a:xfrm>
              <a:off x="220257" y="5573709"/>
              <a:ext cx="1979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High strain</a:t>
              </a:r>
              <a:r>
                <a:rPr lang="en-CH" sz="1600" dirty="0">
                  <a:solidFill>
                    <a:schemeClr val="bg1"/>
                  </a:solidFill>
                  <a:latin typeface="Optima" panose="02000503060000020004" pitchFamily="2" charset="0"/>
                </a:rPr>
                <a:t> interface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6C57D5B-DBDF-754F-8B31-2D60742770FE}"/>
                </a:ext>
              </a:extLst>
            </p:cNvPr>
            <p:cNvCxnSpPr>
              <a:cxnSpLocks/>
            </p:cNvCxnSpPr>
            <p:nvPr/>
          </p:nvCxnSpPr>
          <p:spPr>
            <a:xfrm>
              <a:off x="2087118" y="5826908"/>
              <a:ext cx="275638" cy="85355"/>
            </a:xfrm>
            <a:prstGeom prst="straightConnector1">
              <a:avLst/>
            </a:prstGeom>
            <a:ln w="19050">
              <a:solidFill>
                <a:schemeClr val="bg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C978AF4-D77E-124A-95F0-085394FAFC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4891" y="1237785"/>
            <a:ext cx="8441075" cy="40916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AF2607-E3F2-EC47-909A-7D46D126D7B5}"/>
              </a:ext>
            </a:extLst>
          </p:cNvPr>
          <p:cNvSpPr txBox="1"/>
          <p:nvPr/>
        </p:nvSpPr>
        <p:spPr>
          <a:xfrm>
            <a:off x="8075897" y="3808741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600" dirty="0">
                <a:latin typeface="Helvetica" pitchFamily="2" charset="0"/>
              </a:rPr>
              <a:t>Reference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02A6D4-6522-9A45-84DC-CECAE84F803B}"/>
              </a:ext>
            </a:extLst>
          </p:cNvPr>
          <p:cNvSpPr txBox="1"/>
          <p:nvPr/>
        </p:nvSpPr>
        <p:spPr>
          <a:xfrm>
            <a:off x="5306618" y="2184709"/>
            <a:ext cx="2108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Helvetica" pitchFamily="2" charset="0"/>
              </a:rPr>
              <a:t>λ</a:t>
            </a:r>
            <a:r>
              <a:rPr lang="en-US" sz="1600" dirty="0">
                <a:latin typeface="Helvetica" pitchFamily="2" charset="0"/>
              </a:rPr>
              <a:t> = 0.8</a:t>
            </a:r>
            <a:r>
              <a:rPr lang="en-CH" sz="1600" dirty="0">
                <a:latin typeface="Helvetica" pitchFamily="2" charset="0"/>
              </a:rPr>
              <a:t> in sediments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221610-0757-6748-BA09-F454892E1BAF}"/>
              </a:ext>
            </a:extLst>
          </p:cNvPr>
          <p:cNvSpPr txBox="1"/>
          <p:nvPr/>
        </p:nvSpPr>
        <p:spPr>
          <a:xfrm>
            <a:off x="7760882" y="4373654"/>
            <a:ext cx="21996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Helvetica" pitchFamily="2" charset="0"/>
              </a:rPr>
              <a:t>λ</a:t>
            </a:r>
            <a:r>
              <a:rPr lang="en-US" sz="1600" dirty="0">
                <a:latin typeface="Helvetica" pitchFamily="2" charset="0"/>
              </a:rPr>
              <a:t> = 0.95</a:t>
            </a:r>
            <a:r>
              <a:rPr lang="en-CH" sz="1600" dirty="0">
                <a:latin typeface="Helvetica" pitchFamily="2" charset="0"/>
              </a:rPr>
              <a:t> in sediments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F26400-B802-4F4B-849D-B0DDDC7B0500}"/>
              </a:ext>
            </a:extLst>
          </p:cNvPr>
          <p:cNvSpPr txBox="1"/>
          <p:nvPr/>
        </p:nvSpPr>
        <p:spPr>
          <a:xfrm>
            <a:off x="8219365" y="2772089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Helvetica" pitchFamily="2" charset="0"/>
              </a:rPr>
              <a:t>λ</a:t>
            </a:r>
            <a:r>
              <a:rPr lang="en-US" sz="1600" dirty="0">
                <a:latin typeface="Helvetica" pitchFamily="2" charset="0"/>
              </a:rPr>
              <a:t> = 0.9</a:t>
            </a:r>
            <a:r>
              <a:rPr lang="en-CH" sz="1600" dirty="0">
                <a:latin typeface="Helvetica" pitchFamily="2" charset="0"/>
              </a:rPr>
              <a:t> in OC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5C8278-2F3B-B545-8FA1-228E7565E1A6}"/>
              </a:ext>
            </a:extLst>
          </p:cNvPr>
          <p:cNvSpPr txBox="1"/>
          <p:nvPr/>
        </p:nvSpPr>
        <p:spPr>
          <a:xfrm>
            <a:off x="8388706" y="3357008"/>
            <a:ext cx="1572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Helvetica" pitchFamily="2" charset="0"/>
              </a:rPr>
              <a:t>λ</a:t>
            </a:r>
            <a:r>
              <a:rPr lang="en-US" sz="1600" dirty="0">
                <a:latin typeface="Helvetica" pitchFamily="2" charset="0"/>
              </a:rPr>
              <a:t> = 0.95</a:t>
            </a:r>
            <a:r>
              <a:rPr lang="en-CH" sz="1600" dirty="0">
                <a:latin typeface="Helvetica" pitchFamily="2" charset="0"/>
              </a:rPr>
              <a:t> in OC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9B8E33-F21E-ED43-9054-060A30B5CD5B}"/>
              </a:ext>
            </a:extLst>
          </p:cNvPr>
          <p:cNvSpPr txBox="1"/>
          <p:nvPr/>
        </p:nvSpPr>
        <p:spPr>
          <a:xfrm>
            <a:off x="10184458" y="3754193"/>
            <a:ext cx="179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λ in OC = 0.99</a:t>
            </a:r>
          </a:p>
          <a:p>
            <a:r>
              <a:rPr lang="en-CH" sz="1400" dirty="0">
                <a:latin typeface="Helvetica" pitchFamily="2" charset="0"/>
              </a:rPr>
              <a:t>λ in sediments = 0.9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4B7325-03FE-3D4A-B5BE-F5B97BF3E5B4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9821888" y="3978018"/>
            <a:ext cx="362570" cy="37785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D49DFDF-F9D3-C04F-B6A3-F9FBEDDE35C8}"/>
              </a:ext>
            </a:extLst>
          </p:cNvPr>
          <p:cNvCxnSpPr>
            <a:cxnSpLocks/>
          </p:cNvCxnSpPr>
          <p:nvPr/>
        </p:nvCxnSpPr>
        <p:spPr>
          <a:xfrm>
            <a:off x="9597953" y="2938323"/>
            <a:ext cx="586505" cy="0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75BC9B1-8731-504F-A797-4000B0BD6AEB}"/>
              </a:ext>
            </a:extLst>
          </p:cNvPr>
          <p:cNvSpPr txBox="1"/>
          <p:nvPr/>
        </p:nvSpPr>
        <p:spPr>
          <a:xfrm>
            <a:off x="10161569" y="2679756"/>
            <a:ext cx="1790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λ at base of sed is the same as in OC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E07DEA-15F7-2241-A503-5E1C792A0F5E}"/>
              </a:ext>
            </a:extLst>
          </p:cNvPr>
          <p:cNvSpPr txBox="1"/>
          <p:nvPr/>
        </p:nvSpPr>
        <p:spPr>
          <a:xfrm>
            <a:off x="10161569" y="3249987"/>
            <a:ext cx="2165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Smaller difference in λ</a:t>
            </a:r>
          </a:p>
          <a:p>
            <a:r>
              <a:rPr lang="en-CH" sz="1400" dirty="0">
                <a:latin typeface="Helvetica" pitchFamily="2" charset="0"/>
              </a:rPr>
              <a:t>b/w based of seds &amp; OC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8863866-48C6-3944-9D65-66AE34D3223D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9821888" y="3511597"/>
            <a:ext cx="339681" cy="6994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40EEA29-9FAF-714D-8454-F5645B7818A0}"/>
              </a:ext>
            </a:extLst>
          </p:cNvPr>
          <p:cNvSpPr txBox="1"/>
          <p:nvPr/>
        </p:nvSpPr>
        <p:spPr>
          <a:xfrm>
            <a:off x="7655910" y="2082080"/>
            <a:ext cx="2165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Greater difference in λ</a:t>
            </a:r>
          </a:p>
          <a:p>
            <a:r>
              <a:rPr lang="en-CH" sz="1400" dirty="0">
                <a:latin typeface="Helvetica" pitchFamily="2" charset="0"/>
              </a:rPr>
              <a:t>b/w based of seds &amp; OC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4DDB609-64E7-F445-9587-958A016B1EEC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7316229" y="2343690"/>
            <a:ext cx="339681" cy="6994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DFD04DF-7AF1-BC4A-8FB1-EAB36C377B23}"/>
              </a:ext>
            </a:extLst>
          </p:cNvPr>
          <p:cNvSpPr txBox="1"/>
          <p:nvPr/>
        </p:nvSpPr>
        <p:spPr>
          <a:xfrm>
            <a:off x="10184458" y="4343919"/>
            <a:ext cx="2165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1400" dirty="0">
                <a:latin typeface="Helvetica" pitchFamily="2" charset="0"/>
              </a:rPr>
              <a:t>Smaller difference in λ</a:t>
            </a:r>
          </a:p>
          <a:p>
            <a:r>
              <a:rPr lang="en-CH" sz="1400" dirty="0">
                <a:latin typeface="Helvetica" pitchFamily="2" charset="0"/>
              </a:rPr>
              <a:t>b/w based of seds &amp; OC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4EE29B0-4B7F-0547-B5A0-D65E54AFE512}"/>
              </a:ext>
            </a:extLst>
          </p:cNvPr>
          <p:cNvCxnSpPr>
            <a:cxnSpLocks/>
            <a:endCxn id="33" idx="1"/>
          </p:cNvCxnSpPr>
          <p:nvPr/>
        </p:nvCxnSpPr>
        <p:spPr>
          <a:xfrm>
            <a:off x="9821888" y="4559869"/>
            <a:ext cx="362570" cy="45660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089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A647-66FF-0342-8E38-105AC94DE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6492"/>
          </a:xfrm>
        </p:spPr>
        <p:txBody>
          <a:bodyPr>
            <a:normAutofit/>
          </a:bodyPr>
          <a:lstStyle/>
          <a:p>
            <a:pPr algn="ctr"/>
            <a:r>
              <a:rPr lang="en-CH" sz="2800" dirty="0">
                <a:latin typeface="Optima" panose="02000503060000020004" pitchFamily="2" charset="0"/>
              </a:rPr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2E3BD-12BA-DB48-84D3-2B97781A8B6B}"/>
              </a:ext>
            </a:extLst>
          </p:cNvPr>
          <p:cNvSpPr txBox="1"/>
          <p:nvPr/>
        </p:nvSpPr>
        <p:spPr>
          <a:xfrm>
            <a:off x="532896" y="739072"/>
            <a:ext cx="111262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i="1" dirty="0">
                <a:latin typeface="Optima" panose="02000503060000020004" pitchFamily="2" charset="0"/>
              </a:rPr>
              <a:t>Generally: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Thin incoming sediments = higher stress on interface &amp; less underplated oceanic crust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Thick incoming sediments = lower stress on interface &amp; similar amounts of underplated oceanic crust to reference model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Lower geothermal gradient = higher stress on interface &amp; less underplated oceanic crust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Higher geothermal gradient = similar stress on interface &amp; similar amount of underplated oceanic crust to reference model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Fluid pressure variations do not significantly impact the amount of underplated oceanic crust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Larger difference in fluid pressure between oceanic crust and seds (lower λ  in seds) = higher overall stress on interface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Smaller difference in fluid pressure between oceanic crust and seds (lower λ in OC) = similar initial stress to reference model then progresses towards higher stress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Smaller difference in fluid pressure between oceanic crust and seds (higher λ in seds) = lower overall stress</a:t>
            </a:r>
          </a:p>
          <a:p>
            <a:pPr marL="285750" indent="-285750">
              <a:buFontTx/>
              <a:buChar char="-"/>
            </a:pPr>
            <a:r>
              <a:rPr lang="en-CH" dirty="0">
                <a:latin typeface="Optima" panose="02000503060000020004" pitchFamily="2" charset="0"/>
              </a:rPr>
              <a:t>Same in fluid pressure in oceanic crust and seds = initially similar average stress to reference model then progresses towards much higher stress</a:t>
            </a:r>
          </a:p>
          <a:p>
            <a:pPr marL="285750" indent="-285750">
              <a:buFontTx/>
              <a:buChar char="-"/>
            </a:pPr>
            <a:endParaRPr lang="en-CH" dirty="0">
              <a:latin typeface="Optima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35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4911</TotalTime>
  <Words>1519</Words>
  <Application>Microsoft Macintosh PowerPoint</Application>
  <PresentationFormat>Widescreen</PresentationFormat>
  <Paragraphs>171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Helvetica</vt:lpstr>
      <vt:lpstr>Optima</vt:lpstr>
      <vt:lpstr>Office Theme</vt:lpstr>
      <vt:lpstr>Underplating altered oceanic crust: Insights from numerical modelling</vt:lpstr>
      <vt:lpstr>Altered oceanic crust</vt:lpstr>
      <vt:lpstr>Question: What impacts underplating of oceanic crust during subduction?</vt:lpstr>
      <vt:lpstr>Model set up</vt:lpstr>
      <vt:lpstr>Reference model time series</vt:lpstr>
      <vt:lpstr>Reference model time series: Accumulated finite strain</vt:lpstr>
      <vt:lpstr>Geothermal gradient variations</vt:lpstr>
      <vt:lpstr>Geothermal gradient variations: Amount of underplated oceanic crust</vt:lpstr>
      <vt:lpstr>Sediment thickness variations</vt:lpstr>
      <vt:lpstr>Sediment thickness variations: Amount of underplated oceanic crust</vt:lpstr>
      <vt:lpstr>Fluid pressure variations – in sediments</vt:lpstr>
      <vt:lpstr>Fluid pressure variations – in oceanic crust</vt:lpstr>
      <vt:lpstr>Fluid pressure variations: Amount of underplated oceanic crust</vt:lpstr>
      <vt:lpstr>Surface erosion rate variations + same geothermal gradient as reference model</vt:lpstr>
      <vt:lpstr>Surface erosion rate variations + lower geothermal gradient</vt:lpstr>
      <vt:lpstr>Surface erosion rate variations + higher geothermal gradient</vt:lpstr>
      <vt:lpstr>Surface erosion rate &amp; geothermal gradient variations:  Amount of underplated oceanic crust</vt:lpstr>
      <vt:lpstr>Average stress along interface:  Geothermal gradient variations</vt:lpstr>
      <vt:lpstr>Average stress along interface:  Sediment thickness variations</vt:lpstr>
      <vt:lpstr>Average stress along interface:  Fluid pressure variations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Underplating altered oceanic crust: Insights from numerical modelling</dc:title>
  <dc:creator>Zoe Braden</dc:creator>
  <cp:lastModifiedBy>Zoe Braden</cp:lastModifiedBy>
  <cp:revision>253</cp:revision>
  <dcterms:created xsi:type="dcterms:W3CDTF">2021-03-15T06:49:53Z</dcterms:created>
  <dcterms:modified xsi:type="dcterms:W3CDTF">2021-04-25T10:14:21Z</dcterms:modified>
</cp:coreProperties>
</file>