
<file path=[Content_Types].xml><?xml version="1.0" encoding="utf-8"?>
<Types xmlns="http://schemas.openxmlformats.org/package/2006/content-types">
  <Default Extension="png" ContentType="image/png"/>
  <Default Extension="m4a" ContentType="audio/mp4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6" r:id="rId1"/>
  </p:sldMasterIdLst>
  <p:notesMasterIdLst>
    <p:notesMasterId r:id="rId8"/>
  </p:notesMasterIdLst>
  <p:sldIdLst>
    <p:sldId id="263" r:id="rId2"/>
    <p:sldId id="279" r:id="rId3"/>
    <p:sldId id="312" r:id="rId4"/>
    <p:sldId id="308" r:id="rId5"/>
    <p:sldId id="313" r:id="rId6"/>
    <p:sldId id="314" r:id="rId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A0"/>
    <a:srgbClr val="FF6E4C"/>
    <a:srgbClr val="699C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55908" autoAdjust="0"/>
  </p:normalViewPr>
  <p:slideViewPr>
    <p:cSldViewPr snapToGrid="0" snapToObjects="1">
      <p:cViewPr varScale="1">
        <p:scale>
          <a:sx n="65" d="100"/>
          <a:sy n="65" d="100"/>
        </p:scale>
        <p:origin x="1752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132" d="100"/>
          <a:sy n="132" d="100"/>
        </p:scale>
        <p:origin x="4976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38491D-A9B9-604C-9683-3525D31F5938}" type="datetimeFigureOut">
              <a:rPr lang="de-DE" smtClean="0"/>
              <a:t>22.04.2021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99516-F6E7-214E-86C0-6046B782CB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7209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1) More than 50% of the energy</a:t>
            </a:r>
            <a:r>
              <a:rPr lang="en-GB" baseline="0" dirty="0" smtClean="0"/>
              <a:t>-related CO2 emissions in Germany are linked to heating and cooling</a:t>
            </a:r>
          </a:p>
          <a:p>
            <a:r>
              <a:rPr lang="en-GB" baseline="0" dirty="0" smtClean="0"/>
              <a:t>2) Geothermal heat bears a large mitigation potential for example in the Upper Rhine Graben)</a:t>
            </a:r>
          </a:p>
          <a:p>
            <a:r>
              <a:rPr lang="en-GB" baseline="0" dirty="0" smtClean="0"/>
              <a:t>3) but is technologically challenging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99516-F6E7-214E-86C0-6046B782CBB4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4632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GB" dirty="0" smtClean="0"/>
              <a:t>Besides industrial noise, induced seismicity is </a:t>
            </a:r>
            <a:r>
              <a:rPr lang="en-GB" dirty="0" err="1" smtClean="0"/>
              <a:t>percepted</a:t>
            </a:r>
            <a:r>
              <a:rPr lang="en-GB" dirty="0" smtClean="0"/>
              <a:t> as negative side effect since the early 2000</a:t>
            </a:r>
          </a:p>
          <a:p>
            <a:pPr marL="228600" indent="-228600">
              <a:buAutoNum type="arabicParenR"/>
            </a:pPr>
            <a:r>
              <a:rPr lang="en-GB" dirty="0" smtClean="0"/>
              <a:t>In connection with proto-expertise, refusal </a:t>
            </a:r>
            <a:r>
              <a:rPr lang="en-GB" baseline="0" dirty="0" smtClean="0"/>
              <a:t>of geothermal plants developed in parts of the society.</a:t>
            </a:r>
          </a:p>
          <a:p>
            <a:pPr marL="228600" indent="-228600">
              <a:buAutoNum type="arabicParenR"/>
            </a:pP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99516-F6E7-214E-86C0-6046B782CBB4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9158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GB" dirty="0" smtClean="0"/>
              <a:t>To prevent such development, in GECKO, a co-design</a:t>
            </a:r>
            <a:r>
              <a:rPr lang="en-GB" baseline="0" dirty="0" smtClean="0"/>
              <a:t> of geothermal heat utilization is envisaged.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GB" baseline="0" dirty="0" smtClean="0"/>
              <a:t>Therefore, </a:t>
            </a:r>
            <a:r>
              <a:rPr lang="en-GB" dirty="0" smtClean="0"/>
              <a:t>a criteria workshop was hold during the initial phase of</a:t>
            </a:r>
            <a:r>
              <a:rPr lang="en-GB" baseline="0" dirty="0" smtClean="0"/>
              <a:t> the KIT geothermal project (before planning)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GB" dirty="0" smtClean="0"/>
              <a:t>to identify and weight the arguments of proto-expertise in the surrounding communities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GB" dirty="0" smtClean="0"/>
              <a:t>Criteria</a:t>
            </a:r>
            <a:r>
              <a:rPr lang="en-GB" baseline="0" dirty="0" smtClean="0"/>
              <a:t> were separated into technical and non-technical criteria</a:t>
            </a:r>
            <a:endParaRPr lang="en-GB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99516-F6E7-214E-86C0-6046B782CBB4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8674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GB" dirty="0" smtClean="0"/>
              <a:t>Technical criteria are now</a:t>
            </a:r>
            <a:r>
              <a:rPr lang="en-GB" baseline="0" dirty="0" smtClean="0"/>
              <a:t> </a:t>
            </a:r>
            <a:r>
              <a:rPr lang="en-GB" dirty="0" smtClean="0"/>
              <a:t>implemented in utilization</a:t>
            </a:r>
            <a:r>
              <a:rPr lang="en-GB" baseline="0" dirty="0" smtClean="0"/>
              <a:t> scenarios on the basis of experience from proto-type projects in the Upper Rhine Graben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GB" baseline="0" dirty="0" smtClean="0"/>
              <a:t>New and more sustainable concepts (including seasonal heat storage) have been developed!</a:t>
            </a:r>
            <a:endParaRPr lang="en-GB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99516-F6E7-214E-86C0-6046B782CBB4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2069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GB" dirty="0" smtClean="0"/>
              <a:t>The scenarios will now be discussed in</a:t>
            </a:r>
            <a:r>
              <a:rPr lang="en-GB" baseline="0" dirty="0" smtClean="0"/>
              <a:t> a scenario workshop.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GB" baseline="0" dirty="0" smtClean="0"/>
              <a:t>Recommendations will be formulated.</a:t>
            </a:r>
            <a:endParaRPr lang="en-GB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99516-F6E7-214E-86C0-6046B782CBB4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0678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GB" dirty="0" smtClean="0"/>
              <a:t>Further concepts</a:t>
            </a:r>
            <a:r>
              <a:rPr lang="en-GB" baseline="0" dirty="0" smtClean="0"/>
              <a:t> of citizen involvement are planned are planned for the construction and operation period.</a:t>
            </a:r>
            <a:endParaRPr lang="en-GB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99516-F6E7-214E-86C0-6046B782CBB4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569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Ein Bild, das Vogel enthält.&#10;&#10;Automatisch generierte Beschreibung">
            <a:extLst>
              <a:ext uri="{FF2B5EF4-FFF2-40B4-BE49-F238E27FC236}">
                <a16:creationId xmlns="" xmlns:a16="http://schemas.microsoft.com/office/drawing/2014/main" id="{FCD00C24-B7B9-8D44-AE8A-058F96E366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0808"/>
          <a:stretch/>
        </p:blipFill>
        <p:spPr>
          <a:xfrm>
            <a:off x="6456218" y="0"/>
            <a:ext cx="2687781" cy="5143500"/>
          </a:xfrm>
          <a:prstGeom prst="rect">
            <a:avLst/>
          </a:prstGeom>
        </p:spPr>
      </p:pic>
      <p:pic>
        <p:nvPicPr>
          <p:cNvPr id="8" name="Grafik 7" descr="Ein Bild, das Vogel enthält.&#10;&#10;Automatisch generierte Beschreibung">
            <a:extLst>
              <a:ext uri="{FF2B5EF4-FFF2-40B4-BE49-F238E27FC236}">
                <a16:creationId xmlns="" xmlns:a16="http://schemas.microsoft.com/office/drawing/2014/main" id="{45BECCE8-BD94-4540-A97F-D916708952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cxnSp>
        <p:nvCxnSpPr>
          <p:cNvPr id="10" name="Gerade Verbindung 9">
            <a:extLst>
              <a:ext uri="{FF2B5EF4-FFF2-40B4-BE49-F238E27FC236}">
                <a16:creationId xmlns="" xmlns:a16="http://schemas.microsoft.com/office/drawing/2014/main" id="{A0B3D920-969F-8B42-8D4F-1CCDD47C42F9}"/>
              </a:ext>
            </a:extLst>
          </p:cNvPr>
          <p:cNvCxnSpPr>
            <a:cxnSpLocks/>
          </p:cNvCxnSpPr>
          <p:nvPr userDrawn="1"/>
        </p:nvCxnSpPr>
        <p:spPr>
          <a:xfrm>
            <a:off x="2076894" y="3837794"/>
            <a:ext cx="7067107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>
            <a:extLst>
              <a:ext uri="{FF2B5EF4-FFF2-40B4-BE49-F238E27FC236}">
                <a16:creationId xmlns="" xmlns:a16="http://schemas.microsoft.com/office/drawing/2014/main" id="{474415D4-15FD-6A4F-B73B-D46AA8A0AE60}"/>
              </a:ext>
            </a:extLst>
          </p:cNvPr>
          <p:cNvCxnSpPr/>
          <p:nvPr userDrawn="1"/>
        </p:nvCxnSpPr>
        <p:spPr>
          <a:xfrm flipV="1">
            <a:off x="2076893" y="15948"/>
            <a:ext cx="0" cy="383140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>
            <a:extLst>
              <a:ext uri="{FF2B5EF4-FFF2-40B4-BE49-F238E27FC236}">
                <a16:creationId xmlns="" xmlns:a16="http://schemas.microsoft.com/office/drawing/2014/main" id="{0AAC2EE8-8D26-4745-9BA2-1E7E8EB5C6F6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249596" y="2507553"/>
            <a:ext cx="5834496" cy="101104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>
              <a:defRPr sz="3600"/>
            </a:lvl1pPr>
          </a:lstStyle>
          <a:p>
            <a:r>
              <a:rPr lang="de-DE" dirty="0"/>
              <a:t>Hier steht der Titel</a:t>
            </a:r>
            <a:br>
              <a:rPr lang="de-DE" dirty="0"/>
            </a:br>
            <a:r>
              <a:rPr lang="de-DE" dirty="0"/>
              <a:t>der Präsentation</a:t>
            </a:r>
            <a:endParaRPr lang="en-US" dirty="0"/>
          </a:p>
        </p:txBody>
      </p:sp>
      <p:sp>
        <p:nvSpPr>
          <p:cNvPr id="13" name="Textplatzhalter 20">
            <a:extLst>
              <a:ext uri="{FF2B5EF4-FFF2-40B4-BE49-F238E27FC236}">
                <a16:creationId xmlns="" xmlns:a16="http://schemas.microsoft.com/office/drawing/2014/main" id="{683D507D-53D3-1D4B-A860-1800A1DC60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27275" y="3689598"/>
            <a:ext cx="2017713" cy="315515"/>
          </a:xfrm>
          <a:prstGeom prst="rect">
            <a:avLst/>
          </a:prstGeom>
          <a:solidFill>
            <a:schemeClr val="accent2"/>
          </a:solidFill>
        </p:spPr>
        <p:txBody>
          <a:bodyPr lIns="0" tIns="36000" rIns="0" bIns="0" anchor="ctr" anchorCtr="0"/>
          <a:lstStyle>
            <a:lvl1pPr marL="0" indent="0" algn="ctr">
              <a:buNone/>
              <a:defRPr sz="14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10.08.2020</a:t>
            </a:r>
          </a:p>
        </p:txBody>
      </p:sp>
    </p:spTree>
    <p:extLst>
      <p:ext uri="{BB962C8B-B14F-4D97-AF65-F5344CB8AC3E}">
        <p14:creationId xmlns:p14="http://schemas.microsoft.com/office/powerpoint/2010/main" val="370230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="" xmlns:a16="http://schemas.microsoft.com/office/drawing/2014/main" id="{2B8889BE-3030-7841-9537-B773F836C6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8777"/>
          <a:stretch/>
        </p:blipFill>
        <p:spPr>
          <a:xfrm>
            <a:off x="0" y="-108695"/>
            <a:ext cx="9144000" cy="519891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="" xmlns:a16="http://schemas.microsoft.com/office/drawing/2014/main" id="{3ABF9A09-75B2-E045-91AD-6E7C16ABD7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81034"/>
          <a:stretch/>
        </p:blipFill>
        <p:spPr>
          <a:xfrm>
            <a:off x="0" y="4167984"/>
            <a:ext cx="6858000" cy="975516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="" xmlns:a16="http://schemas.microsoft.com/office/drawing/2014/main" id="{855048F0-F797-0240-86D9-89A52D6AFB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58642" t="81034"/>
          <a:stretch/>
        </p:blipFill>
        <p:spPr>
          <a:xfrm>
            <a:off x="6307652" y="4167984"/>
            <a:ext cx="2836348" cy="975516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="" xmlns:a16="http://schemas.microsoft.com/office/drawing/2014/main" id="{C6745BA3-E8EA-1E49-A4D8-BCD0CC3A6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86" y="1047368"/>
            <a:ext cx="5834496" cy="37702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>
              <a:lnSpc>
                <a:spcPts val="2800"/>
              </a:lnSpc>
              <a:defRPr sz="28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="" xmlns:a16="http://schemas.microsoft.com/office/drawing/2014/main" id="{19C2D149-B24E-4C4C-AC6E-FF1B8F9B82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14439" y="4839014"/>
            <a:ext cx="4183130" cy="2520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r">
              <a:defRPr sz="1000" baseline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="" xmlns:a16="http://schemas.microsoft.com/office/drawing/2014/main" id="{FE3C41AB-090F-E040-99D6-0109AF474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97569" y="4838223"/>
            <a:ext cx="629508" cy="2520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r">
              <a:defRPr sz="1000" baseline="0">
                <a:solidFill>
                  <a:srgbClr val="699CC6"/>
                </a:solidFill>
                <a:latin typeface="Arial" panose="020B0604020202020204" pitchFamily="34" charset="0"/>
              </a:defRPr>
            </a:lvl1pPr>
          </a:lstStyle>
          <a:p>
            <a:fld id="{4174221A-DA90-524A-8C47-8E2AE1C55F87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3" name="Gerade Verbindung 12">
            <a:extLst>
              <a:ext uri="{FF2B5EF4-FFF2-40B4-BE49-F238E27FC236}">
                <a16:creationId xmlns="" xmlns:a16="http://schemas.microsoft.com/office/drawing/2014/main" id="{F999A422-B966-1249-968C-DD2940A549D3}"/>
              </a:ext>
            </a:extLst>
          </p:cNvPr>
          <p:cNvCxnSpPr>
            <a:cxnSpLocks/>
          </p:cNvCxnSpPr>
          <p:nvPr userDrawn="1"/>
        </p:nvCxnSpPr>
        <p:spPr>
          <a:xfrm>
            <a:off x="0" y="507489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hteck 13">
            <a:extLst>
              <a:ext uri="{FF2B5EF4-FFF2-40B4-BE49-F238E27FC236}">
                <a16:creationId xmlns="" xmlns:a16="http://schemas.microsoft.com/office/drawing/2014/main" id="{0F8BAE2C-7898-C14C-AF74-F52AA84BBFF2}"/>
              </a:ext>
            </a:extLst>
          </p:cNvPr>
          <p:cNvSpPr/>
          <p:nvPr userDrawn="1"/>
        </p:nvSpPr>
        <p:spPr>
          <a:xfrm>
            <a:off x="1966986" y="349406"/>
            <a:ext cx="810491" cy="3161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1" name="Textplatzhalter 20">
            <a:extLst>
              <a:ext uri="{FF2B5EF4-FFF2-40B4-BE49-F238E27FC236}">
                <a16:creationId xmlns="" xmlns:a16="http://schemas.microsoft.com/office/drawing/2014/main" id="{EFC2A065-263B-CB4E-B063-CA54319F1B3F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966986" y="416562"/>
            <a:ext cx="810491" cy="2215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67362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ext/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ieren 20">
            <a:extLst>
              <a:ext uri="{FF2B5EF4-FFF2-40B4-BE49-F238E27FC236}">
                <a16:creationId xmlns="" xmlns:a16="http://schemas.microsoft.com/office/drawing/2014/main" id="{46E7F1BD-2A43-BA4B-A090-1633B171612C}"/>
              </a:ext>
            </a:extLst>
          </p:cNvPr>
          <p:cNvGrpSpPr/>
          <p:nvPr userDrawn="1"/>
        </p:nvGrpSpPr>
        <p:grpSpPr>
          <a:xfrm>
            <a:off x="0" y="4151987"/>
            <a:ext cx="9143999" cy="991540"/>
            <a:chOff x="0" y="4151987"/>
            <a:chExt cx="9143999" cy="991540"/>
          </a:xfrm>
        </p:grpSpPr>
        <p:pic>
          <p:nvPicPr>
            <p:cNvPr id="22" name="Grafik 21">
              <a:extLst>
                <a:ext uri="{FF2B5EF4-FFF2-40B4-BE49-F238E27FC236}">
                  <a16:creationId xmlns="" xmlns:a16="http://schemas.microsoft.com/office/drawing/2014/main" id="{7CAD3FE7-5CE8-D245-975F-E78DA16D74C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34686" t="80723"/>
            <a:stretch/>
          </p:blipFill>
          <p:spPr>
            <a:xfrm>
              <a:off x="4664764" y="4151987"/>
              <a:ext cx="4479235" cy="991513"/>
            </a:xfrm>
            <a:prstGeom prst="rect">
              <a:avLst/>
            </a:prstGeom>
          </p:spPr>
        </p:pic>
        <p:pic>
          <p:nvPicPr>
            <p:cNvPr id="27" name="Grafik 26">
              <a:extLst>
                <a:ext uri="{FF2B5EF4-FFF2-40B4-BE49-F238E27FC236}">
                  <a16:creationId xmlns="" xmlns:a16="http://schemas.microsoft.com/office/drawing/2014/main" id="{ABCFEFA1-B868-094E-8BE3-FDA88A9CCC3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80723"/>
            <a:stretch/>
          </p:blipFill>
          <p:spPr>
            <a:xfrm>
              <a:off x="0" y="4152014"/>
              <a:ext cx="6858000" cy="991513"/>
            </a:xfrm>
            <a:prstGeom prst="rect">
              <a:avLst/>
            </a:prstGeom>
          </p:spPr>
        </p:pic>
      </p:grpSp>
      <p:sp>
        <p:nvSpPr>
          <p:cNvPr id="15" name="Content Placeholder 2">
            <a:extLst>
              <a:ext uri="{FF2B5EF4-FFF2-40B4-BE49-F238E27FC236}">
                <a16:creationId xmlns="" xmlns:a16="http://schemas.microsoft.com/office/drawing/2014/main" id="{DEC1AC5F-3861-494A-92E0-A78C4F4713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297" y="1822154"/>
            <a:ext cx="3886200" cy="2060972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2"/>
              </a:buClr>
              <a:buFont typeface="Symbol" pitchFamily="2" charset="2"/>
              <a:buNone/>
              <a:defRPr sz="2000" kern="1200" baseline="0">
                <a:latin typeface="Times" pitchFamily="2" charset="0"/>
              </a:defRPr>
            </a:lvl1pPr>
            <a:lvl2pPr marL="685800" indent="-228600">
              <a:buClr>
                <a:schemeClr val="tx2"/>
              </a:buClr>
              <a:buFont typeface="Symbol" pitchFamily="2" charset="2"/>
              <a:buChar char="-"/>
              <a:defRPr sz="2000" kern="1200" baseline="0">
                <a:latin typeface="Times" pitchFamily="2" charset="0"/>
              </a:defRPr>
            </a:lvl2pPr>
            <a:lvl3pPr>
              <a:defRPr baseline="0">
                <a:latin typeface="Times" pitchFamily="2" charset="0"/>
              </a:defRPr>
            </a:lvl3pPr>
            <a:lvl4pPr>
              <a:defRPr baseline="0">
                <a:latin typeface="Times" pitchFamily="2" charset="0"/>
              </a:defRPr>
            </a:lvl4pPr>
            <a:lvl5pPr>
              <a:defRPr baseline="0">
                <a:latin typeface="Times" pitchFamily="2" charset="0"/>
              </a:defRPr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="" xmlns:a16="http://schemas.microsoft.com/office/drawing/2014/main" id="{B6DADCE5-09D6-674C-9CB7-625E1F041ED8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00298" y="699368"/>
            <a:ext cx="6622753" cy="37702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ts val="2800"/>
              </a:lnSpc>
              <a:buNone/>
              <a:defRPr sz="2800" baseline="0">
                <a:solidFill>
                  <a:schemeClr val="bg2"/>
                </a:solidFill>
                <a:latin typeface="Times" pitchFamily="2" charset="0"/>
              </a:defRPr>
            </a:lvl1pPr>
          </a:lstStyle>
          <a:p>
            <a:pPr lvl="0"/>
            <a:r>
              <a:rPr lang="de-DE" dirty="0"/>
              <a:t>Hier steht eine Headline</a:t>
            </a:r>
            <a:endParaRPr lang="en-US"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="" xmlns:a16="http://schemas.microsoft.com/office/drawing/2014/main" id="{7667BF95-E12D-EF4D-BC57-11CFF6D27C12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5111469" y="1822154"/>
            <a:ext cx="3715608" cy="206097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="" xmlns:a16="http://schemas.microsoft.com/office/drawing/2014/main" id="{6B97EBF2-3712-1D4A-A1C5-7ADF88D58C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14439" y="4839014"/>
            <a:ext cx="4183130" cy="2520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r">
              <a:defRPr sz="10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de-DE"/>
              <a:t>Titel der Präsentation</a:t>
            </a:r>
            <a:endParaRPr lang="de-DE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="" xmlns:a16="http://schemas.microsoft.com/office/drawing/2014/main" id="{1448C2E4-811F-5A4F-980F-FA3AF6DDA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97569" y="4838223"/>
            <a:ext cx="629508" cy="2520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r">
              <a:defRPr sz="10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4174221A-DA90-524A-8C47-8E2AE1C55F87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23" name="Gruppieren 22">
            <a:extLst>
              <a:ext uri="{FF2B5EF4-FFF2-40B4-BE49-F238E27FC236}">
                <a16:creationId xmlns="" xmlns:a16="http://schemas.microsoft.com/office/drawing/2014/main" id="{36A49A3A-DC42-1845-9BD6-2280DDB8DB98}"/>
              </a:ext>
            </a:extLst>
          </p:cNvPr>
          <p:cNvGrpSpPr/>
          <p:nvPr userDrawn="1"/>
        </p:nvGrpSpPr>
        <p:grpSpPr>
          <a:xfrm>
            <a:off x="0" y="208160"/>
            <a:ext cx="9144000" cy="316166"/>
            <a:chOff x="0" y="349406"/>
            <a:chExt cx="9144000" cy="316166"/>
          </a:xfrm>
        </p:grpSpPr>
        <p:cxnSp>
          <p:nvCxnSpPr>
            <p:cNvPr id="24" name="Gerade Verbindung 23">
              <a:extLst>
                <a:ext uri="{FF2B5EF4-FFF2-40B4-BE49-F238E27FC236}">
                  <a16:creationId xmlns="" xmlns:a16="http://schemas.microsoft.com/office/drawing/2014/main" id="{E2FA43FC-FD3B-F644-995F-FC7A001808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07489"/>
              <a:ext cx="9144000" cy="0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hteck 24">
              <a:extLst>
                <a:ext uri="{FF2B5EF4-FFF2-40B4-BE49-F238E27FC236}">
                  <a16:creationId xmlns="" xmlns:a16="http://schemas.microsoft.com/office/drawing/2014/main" id="{0C2948C7-9536-A143-B8C2-373C9BBE31E1}"/>
                </a:ext>
              </a:extLst>
            </p:cNvPr>
            <p:cNvSpPr/>
            <p:nvPr userDrawn="1"/>
          </p:nvSpPr>
          <p:spPr>
            <a:xfrm>
              <a:off x="600297" y="349406"/>
              <a:ext cx="810491" cy="3161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</p:grpSp>
      <p:sp>
        <p:nvSpPr>
          <p:cNvPr id="26" name="Textplatzhalter 20">
            <a:extLst>
              <a:ext uri="{FF2B5EF4-FFF2-40B4-BE49-F238E27FC236}">
                <a16:creationId xmlns="" xmlns:a16="http://schemas.microsoft.com/office/drawing/2014/main" id="{528CD4C3-5FAE-8447-ABB0-BFD7C9FA8D7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0297" y="275316"/>
            <a:ext cx="810491" cy="2215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071461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en 10">
            <a:extLst>
              <a:ext uri="{FF2B5EF4-FFF2-40B4-BE49-F238E27FC236}">
                <a16:creationId xmlns="" xmlns:a16="http://schemas.microsoft.com/office/drawing/2014/main" id="{A7E24C47-0C23-3C49-89B1-6694B1ABB57C}"/>
              </a:ext>
            </a:extLst>
          </p:cNvPr>
          <p:cNvGrpSpPr/>
          <p:nvPr userDrawn="1"/>
        </p:nvGrpSpPr>
        <p:grpSpPr>
          <a:xfrm>
            <a:off x="0" y="4151987"/>
            <a:ext cx="9143999" cy="991540"/>
            <a:chOff x="0" y="4151987"/>
            <a:chExt cx="9143999" cy="991540"/>
          </a:xfrm>
        </p:grpSpPr>
        <p:pic>
          <p:nvPicPr>
            <p:cNvPr id="12" name="Grafik 11">
              <a:extLst>
                <a:ext uri="{FF2B5EF4-FFF2-40B4-BE49-F238E27FC236}">
                  <a16:creationId xmlns="" xmlns:a16="http://schemas.microsoft.com/office/drawing/2014/main" id="{95965906-ED1D-B54E-8B5F-2FA0CF149CE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34686" t="80723"/>
            <a:stretch/>
          </p:blipFill>
          <p:spPr>
            <a:xfrm>
              <a:off x="4664764" y="4151987"/>
              <a:ext cx="4479235" cy="991513"/>
            </a:xfrm>
            <a:prstGeom prst="rect">
              <a:avLst/>
            </a:prstGeom>
          </p:spPr>
        </p:pic>
        <p:pic>
          <p:nvPicPr>
            <p:cNvPr id="13" name="Grafik 12">
              <a:extLst>
                <a:ext uri="{FF2B5EF4-FFF2-40B4-BE49-F238E27FC236}">
                  <a16:creationId xmlns="" xmlns:a16="http://schemas.microsoft.com/office/drawing/2014/main" id="{A43A437A-5A60-8E44-8DDA-C4D281B0104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80723"/>
            <a:stretch/>
          </p:blipFill>
          <p:spPr>
            <a:xfrm>
              <a:off x="0" y="4152014"/>
              <a:ext cx="6858000" cy="991513"/>
            </a:xfrm>
            <a:prstGeom prst="rect">
              <a:avLst/>
            </a:prstGeom>
          </p:spPr>
        </p:pic>
      </p:grpSp>
      <p:sp>
        <p:nvSpPr>
          <p:cNvPr id="15" name="Content Placeholder 2">
            <a:extLst>
              <a:ext uri="{FF2B5EF4-FFF2-40B4-BE49-F238E27FC236}">
                <a16:creationId xmlns="" xmlns:a16="http://schemas.microsoft.com/office/drawing/2014/main" id="{DEC1AC5F-3861-494A-92E0-A78C4F4713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297" y="1822154"/>
            <a:ext cx="5793415" cy="206097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>
                <a:schemeClr val="tx2"/>
              </a:buClr>
              <a:buFont typeface="Symbol" pitchFamily="2" charset="2"/>
              <a:buNone/>
              <a:defRPr sz="2000" kern="1200" baseline="0">
                <a:latin typeface="Times" pitchFamily="2" charset="0"/>
              </a:defRPr>
            </a:lvl1pPr>
            <a:lvl2pPr marL="685800" indent="-228600">
              <a:buClr>
                <a:schemeClr val="tx2"/>
              </a:buClr>
              <a:buFont typeface="Symbol" pitchFamily="2" charset="2"/>
              <a:buChar char="-"/>
              <a:defRPr sz="2000" kern="1200" baseline="0">
                <a:latin typeface="Times" pitchFamily="2" charset="0"/>
              </a:defRPr>
            </a:lvl2pPr>
            <a:lvl3pPr>
              <a:defRPr baseline="0">
                <a:latin typeface="Times" pitchFamily="2" charset="0"/>
              </a:defRPr>
            </a:lvl3pPr>
            <a:lvl4pPr>
              <a:defRPr baseline="0">
                <a:latin typeface="Times" pitchFamily="2" charset="0"/>
              </a:defRPr>
            </a:lvl4pPr>
            <a:lvl5pPr>
              <a:defRPr baseline="0">
                <a:latin typeface="Times" pitchFamily="2" charset="0"/>
              </a:defRPr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="" xmlns:a16="http://schemas.microsoft.com/office/drawing/2014/main" id="{B6DADCE5-09D6-674C-9CB7-625E1F041ED8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00298" y="699368"/>
            <a:ext cx="7402475" cy="8643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2800"/>
              </a:lnSpc>
              <a:buNone/>
              <a:defRPr sz="2800" baseline="0">
                <a:solidFill>
                  <a:schemeClr val="bg2"/>
                </a:solidFill>
                <a:latin typeface="Times" pitchFamily="2" charset="0"/>
              </a:defRPr>
            </a:lvl1pPr>
          </a:lstStyle>
          <a:p>
            <a:pPr lvl="0"/>
            <a:r>
              <a:rPr lang="de-DE" dirty="0"/>
              <a:t>Hier steht eine Headline,</a:t>
            </a:r>
          </a:p>
          <a:p>
            <a:pPr lvl="0"/>
            <a:r>
              <a:rPr lang="de-DE" dirty="0"/>
              <a:t>Die auch zweizeilig sein kann.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="" xmlns:a16="http://schemas.microsoft.com/office/drawing/2014/main" id="{EBA23577-0C4C-414C-B34A-9E2B714F39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14439" y="4839014"/>
            <a:ext cx="4183130" cy="2520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r">
              <a:defRPr sz="10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de-DE"/>
              <a:t>Titel der Präsentation</a:t>
            </a:r>
            <a:endParaRPr lang="de-DE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="" xmlns:a16="http://schemas.microsoft.com/office/drawing/2014/main" id="{6EBC5E45-A77C-E549-A2C7-81EB4A9EB5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97569" y="4838223"/>
            <a:ext cx="629508" cy="2520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r">
              <a:defRPr sz="10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4174221A-DA90-524A-8C47-8E2AE1C55F87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20" name="Gruppieren 19">
            <a:extLst>
              <a:ext uri="{FF2B5EF4-FFF2-40B4-BE49-F238E27FC236}">
                <a16:creationId xmlns="" xmlns:a16="http://schemas.microsoft.com/office/drawing/2014/main" id="{85332FC6-1A35-7243-8445-FEF114E8D9E5}"/>
              </a:ext>
            </a:extLst>
          </p:cNvPr>
          <p:cNvGrpSpPr/>
          <p:nvPr userDrawn="1"/>
        </p:nvGrpSpPr>
        <p:grpSpPr>
          <a:xfrm>
            <a:off x="0" y="208160"/>
            <a:ext cx="9144000" cy="316166"/>
            <a:chOff x="0" y="349406"/>
            <a:chExt cx="9144000" cy="316166"/>
          </a:xfrm>
        </p:grpSpPr>
        <p:cxnSp>
          <p:nvCxnSpPr>
            <p:cNvPr id="21" name="Gerade Verbindung 20">
              <a:extLst>
                <a:ext uri="{FF2B5EF4-FFF2-40B4-BE49-F238E27FC236}">
                  <a16:creationId xmlns="" xmlns:a16="http://schemas.microsoft.com/office/drawing/2014/main" id="{5006693A-747B-CC46-8CD8-2B1FE69B315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07489"/>
              <a:ext cx="9144000" cy="0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hteck 21">
              <a:extLst>
                <a:ext uri="{FF2B5EF4-FFF2-40B4-BE49-F238E27FC236}">
                  <a16:creationId xmlns="" xmlns:a16="http://schemas.microsoft.com/office/drawing/2014/main" id="{DAA9C4DA-6171-0D4D-ADD9-44D05BDCAEC8}"/>
                </a:ext>
              </a:extLst>
            </p:cNvPr>
            <p:cNvSpPr/>
            <p:nvPr userDrawn="1"/>
          </p:nvSpPr>
          <p:spPr>
            <a:xfrm>
              <a:off x="600297" y="349406"/>
              <a:ext cx="810491" cy="3161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</p:grpSp>
      <p:sp>
        <p:nvSpPr>
          <p:cNvPr id="23" name="Textplatzhalter 20">
            <a:extLst>
              <a:ext uri="{FF2B5EF4-FFF2-40B4-BE49-F238E27FC236}">
                <a16:creationId xmlns="" xmlns:a16="http://schemas.microsoft.com/office/drawing/2014/main" id="{4C78CC39-99F1-974A-9694-EDBA515EAD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0297" y="275316"/>
            <a:ext cx="810491" cy="2215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710192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>
            <a:extLst>
              <a:ext uri="{FF2B5EF4-FFF2-40B4-BE49-F238E27FC236}">
                <a16:creationId xmlns="" xmlns:a16="http://schemas.microsoft.com/office/drawing/2014/main" id="{C10607BF-57F1-904D-8E84-EADE06D589EB}"/>
              </a:ext>
            </a:extLst>
          </p:cNvPr>
          <p:cNvGrpSpPr/>
          <p:nvPr userDrawn="1"/>
        </p:nvGrpSpPr>
        <p:grpSpPr>
          <a:xfrm>
            <a:off x="0" y="4151987"/>
            <a:ext cx="9143999" cy="991540"/>
            <a:chOff x="0" y="4151987"/>
            <a:chExt cx="9143999" cy="991540"/>
          </a:xfrm>
        </p:grpSpPr>
        <p:pic>
          <p:nvPicPr>
            <p:cNvPr id="11" name="Grafik 10">
              <a:extLst>
                <a:ext uri="{FF2B5EF4-FFF2-40B4-BE49-F238E27FC236}">
                  <a16:creationId xmlns="" xmlns:a16="http://schemas.microsoft.com/office/drawing/2014/main" id="{86F2A029-0D4D-A646-BA92-F6EA308B0E0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34686" t="80723"/>
            <a:stretch/>
          </p:blipFill>
          <p:spPr>
            <a:xfrm>
              <a:off x="4664764" y="4151987"/>
              <a:ext cx="4479235" cy="991513"/>
            </a:xfrm>
            <a:prstGeom prst="rect">
              <a:avLst/>
            </a:prstGeom>
          </p:spPr>
        </p:pic>
        <p:pic>
          <p:nvPicPr>
            <p:cNvPr id="12" name="Grafik 11">
              <a:extLst>
                <a:ext uri="{FF2B5EF4-FFF2-40B4-BE49-F238E27FC236}">
                  <a16:creationId xmlns="" xmlns:a16="http://schemas.microsoft.com/office/drawing/2014/main" id="{32FC3E2F-8755-974C-81D5-B9F8810A7D7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80723"/>
            <a:stretch/>
          </p:blipFill>
          <p:spPr>
            <a:xfrm>
              <a:off x="0" y="4152014"/>
              <a:ext cx="6858000" cy="991513"/>
            </a:xfrm>
            <a:prstGeom prst="rect">
              <a:avLst/>
            </a:prstGeom>
          </p:spPr>
        </p:pic>
      </p:grpSp>
      <p:sp>
        <p:nvSpPr>
          <p:cNvPr id="16" name="Content Placeholder 2">
            <a:extLst>
              <a:ext uri="{FF2B5EF4-FFF2-40B4-BE49-F238E27FC236}">
                <a16:creationId xmlns="" xmlns:a16="http://schemas.microsoft.com/office/drawing/2014/main" id="{B6DADCE5-09D6-674C-9CB7-625E1F041ED8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58610" y="1860787"/>
            <a:ext cx="8226780" cy="1421928"/>
          </a:xfrm>
          <a:prstGeom prst="rect">
            <a:avLst/>
          </a:prstGeom>
        </p:spPr>
        <p:txBody>
          <a:bodyPr vert="horz" wrap="square" anchor="ctr" anchorCtr="0">
            <a:spAutoFit/>
          </a:bodyPr>
          <a:lstStyle>
            <a:lvl1pPr marL="0" indent="0" algn="ctr">
              <a:buNone/>
              <a:defRPr sz="3200" b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„Hier steht ein Zitat oder eine </a:t>
            </a:r>
            <a:br>
              <a:rPr lang="de-DE" dirty="0"/>
            </a:br>
            <a:r>
              <a:rPr lang="de-DE" dirty="0"/>
              <a:t>Aussage, die besonders </a:t>
            </a:r>
            <a:br>
              <a:rPr lang="de-DE" dirty="0"/>
            </a:br>
            <a:r>
              <a:rPr lang="de-DE" dirty="0"/>
              <a:t>herausgehoben wird.“</a:t>
            </a:r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="" xmlns:a16="http://schemas.microsoft.com/office/drawing/2014/main" id="{5B3CC110-A4C6-284E-86AA-AF580785AF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14439" y="4839014"/>
            <a:ext cx="4183130" cy="2520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r">
              <a:defRPr sz="10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de-DE"/>
              <a:t>Titel der Präsentation</a:t>
            </a:r>
            <a:endParaRPr lang="de-DE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="" xmlns:a16="http://schemas.microsoft.com/office/drawing/2014/main" id="{F1B47BB0-D8C8-1042-A7BA-BADC6F3FEA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97569" y="4838223"/>
            <a:ext cx="629508" cy="2520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r">
              <a:defRPr sz="10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4174221A-DA90-524A-8C47-8E2AE1C55F87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19" name="Gruppieren 18">
            <a:extLst>
              <a:ext uri="{FF2B5EF4-FFF2-40B4-BE49-F238E27FC236}">
                <a16:creationId xmlns="" xmlns:a16="http://schemas.microsoft.com/office/drawing/2014/main" id="{12EC0A48-1534-2240-86D1-9ECF40A748C9}"/>
              </a:ext>
            </a:extLst>
          </p:cNvPr>
          <p:cNvGrpSpPr/>
          <p:nvPr userDrawn="1"/>
        </p:nvGrpSpPr>
        <p:grpSpPr>
          <a:xfrm>
            <a:off x="0" y="208160"/>
            <a:ext cx="9144000" cy="316166"/>
            <a:chOff x="0" y="349406"/>
            <a:chExt cx="9144000" cy="316166"/>
          </a:xfrm>
        </p:grpSpPr>
        <p:cxnSp>
          <p:nvCxnSpPr>
            <p:cNvPr id="20" name="Gerade Verbindung 19">
              <a:extLst>
                <a:ext uri="{FF2B5EF4-FFF2-40B4-BE49-F238E27FC236}">
                  <a16:creationId xmlns="" xmlns:a16="http://schemas.microsoft.com/office/drawing/2014/main" id="{6CFFF7FA-4CE0-1243-A4DF-B8429D42FC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07489"/>
              <a:ext cx="9144000" cy="0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hteck 20">
              <a:extLst>
                <a:ext uri="{FF2B5EF4-FFF2-40B4-BE49-F238E27FC236}">
                  <a16:creationId xmlns="" xmlns:a16="http://schemas.microsoft.com/office/drawing/2014/main" id="{206998CC-D09D-CF45-A328-4999096D8C00}"/>
                </a:ext>
              </a:extLst>
            </p:cNvPr>
            <p:cNvSpPr/>
            <p:nvPr userDrawn="1"/>
          </p:nvSpPr>
          <p:spPr>
            <a:xfrm>
              <a:off x="600297" y="349406"/>
              <a:ext cx="810491" cy="3161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</p:grpSp>
      <p:sp>
        <p:nvSpPr>
          <p:cNvPr id="22" name="Textplatzhalter 20">
            <a:extLst>
              <a:ext uri="{FF2B5EF4-FFF2-40B4-BE49-F238E27FC236}">
                <a16:creationId xmlns="" xmlns:a16="http://schemas.microsoft.com/office/drawing/2014/main" id="{55394F00-6E4B-D148-90EA-C6C6F82928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0297" y="275316"/>
            <a:ext cx="810491" cy="2215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724676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="" xmlns:a16="http://schemas.microsoft.com/office/drawing/2014/main" id="{FFC24B04-62EB-454A-82F7-F1D342AB8A9F}"/>
              </a:ext>
            </a:extLst>
          </p:cNvPr>
          <p:cNvSpPr txBox="1">
            <a:spLocks/>
          </p:cNvSpPr>
          <p:nvPr userDrawn="1"/>
        </p:nvSpPr>
        <p:spPr>
          <a:xfrm>
            <a:off x="2452254" y="1724839"/>
            <a:ext cx="576696" cy="43858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 baseline="0">
                <a:solidFill>
                  <a:schemeClr val="bg1"/>
                </a:solidFill>
                <a:latin typeface="Times" pitchFamily="2" charset="0"/>
                <a:ea typeface="+mj-ea"/>
                <a:cs typeface="+mj-cs"/>
              </a:defRPr>
            </a:lvl1pPr>
          </a:lstStyle>
          <a:p>
            <a:r>
              <a:rPr lang="de-DE" sz="2500" baseline="0" dirty="0">
                <a:latin typeface="Arial" panose="020B0604020202020204" pitchFamily="34" charset="0"/>
              </a:rPr>
              <a:t>01</a:t>
            </a:r>
            <a:endParaRPr lang="en-US" sz="2500" baseline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8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 baseline="0">
          <a:solidFill>
            <a:schemeClr val="bg1"/>
          </a:solidFill>
          <a:latin typeface="Times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cid:8B12ADF6-66AF-4DAF-9009-6E024AA7C00E" TargetMode="Externa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png"/><Relationship Id="rId5" Type="http://schemas.openxmlformats.org/officeDocument/2006/relationships/image" Target="../media/image8.emf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4.gif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78B58931-827B-014C-9451-95A3EDA23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7275" y="1631641"/>
            <a:ext cx="5834496" cy="1495794"/>
          </a:xfrm>
        </p:spPr>
        <p:txBody>
          <a:bodyPr/>
          <a:lstStyle/>
          <a:p>
            <a:r>
              <a:rPr lang="en-GB" b="1" dirty="0"/>
              <a:t>Co-production of knowledge: towards a co-design of geothermal heat utilization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6B539713-0204-D146-AB2F-4D085979A6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eva.schill@kit.edu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359228" y="4224746"/>
            <a:ext cx="8507186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000" dirty="0">
                <a:solidFill>
                  <a:schemeClr val="bg1"/>
                </a:solidFill>
                <a:latin typeface="Times" pitchFamily="2" charset="0"/>
                <a:ea typeface="+mj-ea"/>
                <a:cs typeface="+mj-cs"/>
              </a:rPr>
              <a:t>Eva Schill, Florian Bauer, Katharina Schätzler, Christine Rösch, Melanie Mbah, Christina Benighaus, Sophie Kuppler, Judith </a:t>
            </a:r>
            <a:r>
              <a:rPr lang="de-DE" sz="2000" dirty="0" smtClean="0">
                <a:solidFill>
                  <a:schemeClr val="bg1"/>
                </a:solidFill>
                <a:latin typeface="Times" pitchFamily="2" charset="0"/>
                <a:ea typeface="+mj-ea"/>
                <a:cs typeface="+mj-cs"/>
              </a:rPr>
              <a:t>Krohn </a:t>
            </a:r>
            <a:endParaRPr lang="en-GB" sz="2000" dirty="0">
              <a:solidFill>
                <a:schemeClr val="bg1"/>
              </a:solidFill>
              <a:latin typeface="Times" pitchFamily="2" charset="0"/>
              <a:ea typeface="+mj-ea"/>
              <a:cs typeface="+mj-cs"/>
            </a:endParaRPr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630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597"/>
    </mc:Choice>
    <mc:Fallback>
      <p:transition spd="slow" advTm="235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="" xmlns:a16="http://schemas.microsoft.com/office/drawing/2014/main" id="{9D6394EF-CDA9-CA44-8CCF-82FCC55AB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297" y="1474381"/>
            <a:ext cx="3376039" cy="2408745"/>
          </a:xfrm>
        </p:spPr>
        <p:txBody>
          <a:bodyPr/>
          <a:lstStyle/>
          <a:p>
            <a:r>
              <a:rPr lang="de-DE" dirty="0" smtClean="0"/>
              <a:t>Meller et al. (2017)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10"/>
          </p:nvPr>
        </p:nvSpPr>
        <p:spPr>
          <a:xfrm>
            <a:off x="600298" y="699368"/>
            <a:ext cx="7842244" cy="718145"/>
          </a:xfrm>
        </p:spPr>
        <p:txBody>
          <a:bodyPr/>
          <a:lstStyle/>
          <a:p>
            <a:r>
              <a:rPr lang="en-GB" dirty="0" smtClean="0"/>
              <a:t>Partly negative perception of geothermal energy in the society</a:t>
            </a:r>
            <a:endParaRPr lang="en-GB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="" xmlns:a16="http://schemas.microsoft.com/office/drawing/2014/main" id="{B5AD47F4-BF3E-084F-8FB5-6D771227E2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14439" y="4764959"/>
            <a:ext cx="4183130" cy="400110"/>
          </a:xfrm>
        </p:spPr>
        <p:txBody>
          <a:bodyPr/>
          <a:lstStyle/>
          <a:p>
            <a:r>
              <a:rPr lang="de-DE" dirty="0"/>
              <a:t>Geothermie – Forschung und Umsetzung – zur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Wärmewende </a:t>
            </a:r>
            <a:r>
              <a:rPr lang="de-DE" dirty="0"/>
              <a:t>am KIT - Campus </a:t>
            </a:r>
            <a:r>
              <a:rPr lang="de-DE" dirty="0" smtClean="0"/>
              <a:t>Nord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="" xmlns:a16="http://schemas.microsoft.com/office/drawing/2014/main" id="{8FB9493D-1527-B94A-ACB2-0BA0DA124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74221A-DA90-524A-8C47-8E2AE1C55F87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="" xmlns:a16="http://schemas.microsoft.com/office/drawing/2014/main" id="{592D0177-9710-2C47-A674-B0EF3DD975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01</a:t>
            </a:r>
            <a:endParaRPr lang="de-DE" dirty="0"/>
          </a:p>
        </p:txBody>
      </p:sp>
      <p:pic>
        <p:nvPicPr>
          <p:cNvPr id="10" name="Bildplatzhalter 9" descr="image1.JPG"/>
          <p:cNvPicPr>
            <a:picLocks noGrp="1" noChangeAspect="1"/>
          </p:cNvPicPr>
          <p:nvPr>
            <p:ph type="pic" idx="11"/>
          </p:nvPr>
        </p:nvPicPr>
        <p:blipFill rotWithShape="1"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5" b="12995"/>
          <a:stretch/>
        </p:blipFill>
        <p:spPr bwMode="auto">
          <a:xfrm>
            <a:off x="4842222" y="1822154"/>
            <a:ext cx="4040271" cy="2241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7"/>
          <a:srcRect l="21986" b="7936"/>
          <a:stretch/>
        </p:blipFill>
        <p:spPr>
          <a:xfrm>
            <a:off x="906692" y="1822153"/>
            <a:ext cx="3401661" cy="2585673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541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320"/>
    </mc:Choice>
    <mc:Fallback>
      <p:transition spd="slow" advTm="223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="" xmlns:a16="http://schemas.microsoft.com/office/drawing/2014/main" id="{9D6394EF-CDA9-CA44-8CCF-82FCC55AB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297" y="1417513"/>
            <a:ext cx="3376039" cy="2465613"/>
          </a:xfrm>
        </p:spPr>
        <p:txBody>
          <a:bodyPr/>
          <a:lstStyle/>
          <a:p>
            <a:r>
              <a:rPr lang="de-DE" dirty="0" err="1" smtClean="0"/>
              <a:t>Criteria</a:t>
            </a:r>
            <a:r>
              <a:rPr lang="de-DE" dirty="0" smtClean="0"/>
              <a:t> </a:t>
            </a:r>
            <a:r>
              <a:rPr lang="de-DE" dirty="0" err="1" smtClean="0"/>
              <a:t>workshop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10"/>
          </p:nvPr>
        </p:nvSpPr>
        <p:spPr>
          <a:xfrm>
            <a:off x="600298" y="699368"/>
            <a:ext cx="7842244" cy="359073"/>
          </a:xfrm>
        </p:spPr>
        <p:txBody>
          <a:bodyPr/>
          <a:lstStyle/>
          <a:p>
            <a:r>
              <a:rPr lang="en-GB" dirty="0" smtClean="0"/>
              <a:t>Co-production of knowledge</a:t>
            </a:r>
            <a:endParaRPr lang="en-GB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="" xmlns:a16="http://schemas.microsoft.com/office/drawing/2014/main" id="{B5AD47F4-BF3E-084F-8FB5-6D771227E2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14439" y="4764959"/>
            <a:ext cx="4183130" cy="400110"/>
          </a:xfrm>
        </p:spPr>
        <p:txBody>
          <a:bodyPr/>
          <a:lstStyle/>
          <a:p>
            <a:r>
              <a:rPr lang="de-DE" dirty="0"/>
              <a:t>Geothermie – Forschung und Umsetzung – zur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Wärmewende </a:t>
            </a:r>
            <a:r>
              <a:rPr lang="de-DE" dirty="0"/>
              <a:t>am KIT - Campus </a:t>
            </a:r>
            <a:r>
              <a:rPr lang="de-DE" dirty="0" smtClean="0"/>
              <a:t>Nord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="" xmlns:a16="http://schemas.microsoft.com/office/drawing/2014/main" id="{8FB9493D-1527-B94A-ACB2-0BA0DA124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74221A-DA90-524A-8C47-8E2AE1C55F87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="" xmlns:a16="http://schemas.microsoft.com/office/drawing/2014/main" id="{592D0177-9710-2C47-A674-B0EF3DD975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02</a:t>
            </a:r>
            <a:endParaRPr lang="de-DE" dirty="0"/>
          </a:p>
        </p:txBody>
      </p:sp>
      <p:pic>
        <p:nvPicPr>
          <p:cNvPr id="25" name="Grafik 24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78"/>
          <a:stretch/>
        </p:blipFill>
        <p:spPr bwMode="auto">
          <a:xfrm>
            <a:off x="3151414" y="1409003"/>
            <a:ext cx="5675663" cy="3309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939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888"/>
    </mc:Choice>
    <mc:Fallback>
      <p:transition spd="slow" advTm="378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="" xmlns:a16="http://schemas.microsoft.com/office/drawing/2014/main" id="{9D6394EF-CDA9-CA44-8CCF-82FCC55AB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297" y="1417513"/>
            <a:ext cx="3376039" cy="2465613"/>
          </a:xfrm>
        </p:spPr>
        <p:txBody>
          <a:bodyPr/>
          <a:lstStyle/>
          <a:p>
            <a:r>
              <a:rPr lang="de-DE" dirty="0" err="1" smtClean="0"/>
              <a:t>Concept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moderate </a:t>
            </a:r>
            <a:r>
              <a:rPr lang="de-DE" dirty="0" err="1" smtClean="0"/>
              <a:t>injection</a:t>
            </a:r>
            <a:r>
              <a:rPr lang="de-DE" dirty="0"/>
              <a:t> </a:t>
            </a:r>
            <a:r>
              <a:rPr lang="de-DE" dirty="0" smtClean="0"/>
              <a:t>rate from </a:t>
            </a:r>
            <a:r>
              <a:rPr lang="de-DE" dirty="0"/>
              <a:t>55 </a:t>
            </a:r>
            <a:r>
              <a:rPr lang="de-DE" dirty="0" err="1" smtClean="0"/>
              <a:t>scientific</a:t>
            </a:r>
            <a:r>
              <a:rPr lang="de-DE" dirty="0" smtClean="0"/>
              <a:t> </a:t>
            </a:r>
            <a:r>
              <a:rPr lang="de-DE" dirty="0" err="1" smtClean="0"/>
              <a:t>experiments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10"/>
          </p:nvPr>
        </p:nvSpPr>
        <p:spPr>
          <a:xfrm>
            <a:off x="600298" y="699368"/>
            <a:ext cx="7842244" cy="718145"/>
          </a:xfrm>
        </p:spPr>
        <p:txBody>
          <a:bodyPr/>
          <a:lstStyle/>
          <a:p>
            <a:r>
              <a:rPr lang="en-GB" dirty="0" smtClean="0"/>
              <a:t>Technological solutions: Mitigation of induced seismicity</a:t>
            </a:r>
            <a:endParaRPr lang="en-GB" dirty="0"/>
          </a:p>
        </p:txBody>
      </p:sp>
      <p:sp>
        <p:nvSpPr>
          <p:cNvPr id="6" name="Bildplatzhalter 5"/>
          <p:cNvSpPr>
            <a:spLocks noGrp="1"/>
          </p:cNvSpPr>
          <p:nvPr>
            <p:ph type="pic" idx="11"/>
          </p:nvPr>
        </p:nvSpPr>
        <p:spPr>
          <a:xfrm>
            <a:off x="4344019" y="1822154"/>
            <a:ext cx="3715608" cy="2060972"/>
          </a:xfrm>
        </p:spPr>
      </p:sp>
      <p:sp>
        <p:nvSpPr>
          <p:cNvPr id="2" name="Fußzeilenplatzhalter 1">
            <a:extLst>
              <a:ext uri="{FF2B5EF4-FFF2-40B4-BE49-F238E27FC236}">
                <a16:creationId xmlns="" xmlns:a16="http://schemas.microsoft.com/office/drawing/2014/main" id="{B5AD47F4-BF3E-084F-8FB5-6D771227E2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14439" y="4764959"/>
            <a:ext cx="4183130" cy="400110"/>
          </a:xfrm>
        </p:spPr>
        <p:txBody>
          <a:bodyPr/>
          <a:lstStyle/>
          <a:p>
            <a:r>
              <a:rPr lang="de-DE" dirty="0"/>
              <a:t>Geothermie – Forschung und Umsetzung – zur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Wärmewende </a:t>
            </a:r>
            <a:r>
              <a:rPr lang="de-DE" dirty="0"/>
              <a:t>am KIT - Campus </a:t>
            </a:r>
            <a:r>
              <a:rPr lang="de-DE" dirty="0" smtClean="0"/>
              <a:t>Nord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="" xmlns:a16="http://schemas.microsoft.com/office/drawing/2014/main" id="{8FB9493D-1527-B94A-ACB2-0BA0DA124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74221A-DA90-524A-8C47-8E2AE1C55F87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="" xmlns:a16="http://schemas.microsoft.com/office/drawing/2014/main" id="{592D0177-9710-2C47-A674-B0EF3DD975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02</a:t>
            </a:r>
            <a:endParaRPr lang="de-DE" dirty="0"/>
          </a:p>
        </p:txBody>
      </p:sp>
      <p:pic>
        <p:nvPicPr>
          <p:cNvPr id="11" name="Inhaltsplatzhalter 5">
            <a:extLst>
              <a:ext uri="{FF2B5EF4-FFF2-40B4-BE49-F238E27FC236}">
                <a16:creationId xmlns:lc="http://schemas.openxmlformats.org/drawingml/2006/lockedCanvas" xmlns:a16="http://schemas.microsoft.com/office/drawing/2014/main" xmlns="" id="{07A8153D-5E13-7E43-8BFD-C959CB2BC2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65076" y="1229545"/>
            <a:ext cx="4765583" cy="3358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hteck 11">
            <a:extLst>
              <a:ext uri="{FF2B5EF4-FFF2-40B4-BE49-F238E27FC236}">
                <a16:creationId xmlns:lc="http://schemas.openxmlformats.org/drawingml/2006/lockedCanvas" xmlns:a16="http://schemas.microsoft.com/office/drawing/2014/main" xmlns="" id="{A31A49AF-AB74-FD44-8041-AEC9C732516C}"/>
              </a:ext>
            </a:extLst>
          </p:cNvPr>
          <p:cNvSpPr/>
          <p:nvPr/>
        </p:nvSpPr>
        <p:spPr>
          <a:xfrm>
            <a:off x="4397617" y="3387022"/>
            <a:ext cx="3989676" cy="635444"/>
          </a:xfrm>
          <a:prstGeom prst="rect">
            <a:avLst/>
          </a:prstGeom>
          <a:solidFill>
            <a:srgbClr val="8CB423">
              <a:alpha val="74902"/>
            </a:srgbClr>
          </a:solidFill>
          <a:ln>
            <a:solidFill>
              <a:srgbClr val="8CB423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err="1" smtClean="0"/>
              <a:t>DeepHeat</a:t>
            </a:r>
            <a:endParaRPr lang="en-GB" b="1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lc="http://schemas.openxmlformats.org/drawingml/2006/lockedCanvas" xmlns:a16="http://schemas.microsoft.com/office/drawing/2014/main" xmlns="" id="{06B81999-E1A7-8D47-885E-EF241F2E781B}"/>
              </a:ext>
            </a:extLst>
          </p:cNvPr>
          <p:cNvGrpSpPr/>
          <p:nvPr/>
        </p:nvGrpSpPr>
        <p:grpSpPr>
          <a:xfrm>
            <a:off x="6291998" y="3387021"/>
            <a:ext cx="2315870" cy="619602"/>
            <a:chOff x="2253615" y="3678555"/>
            <a:chExt cx="1797321" cy="491490"/>
          </a:xfrm>
        </p:grpSpPr>
        <p:grpSp>
          <p:nvGrpSpPr>
            <p:cNvPr id="22" name="Gruppieren 21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D4FD263D-4389-064E-89D7-E30BFF04ADBB}"/>
                </a:ext>
              </a:extLst>
            </p:cNvPr>
            <p:cNvGrpSpPr/>
            <p:nvPr/>
          </p:nvGrpSpPr>
          <p:grpSpPr>
            <a:xfrm>
              <a:off x="2253615" y="3678555"/>
              <a:ext cx="1634309" cy="491490"/>
              <a:chOff x="2253615" y="3678555"/>
              <a:chExt cx="1634309" cy="491490"/>
            </a:xfrm>
          </p:grpSpPr>
          <p:sp>
            <p:nvSpPr>
              <p:cNvPr id="24" name="Freihandform 23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id="{513B5FBC-4D6E-1846-9314-8980A587D609}"/>
                  </a:ext>
                </a:extLst>
              </p:cNvPr>
              <p:cNvSpPr/>
              <p:nvPr/>
            </p:nvSpPr>
            <p:spPr>
              <a:xfrm>
                <a:off x="2253615" y="3678555"/>
                <a:ext cx="1632585" cy="491490"/>
              </a:xfrm>
              <a:custGeom>
                <a:avLst/>
                <a:gdLst>
                  <a:gd name="connsiteX0" fmla="*/ 0 w 1632585"/>
                  <a:gd name="connsiteY0" fmla="*/ 0 h 491490"/>
                  <a:gd name="connsiteX1" fmla="*/ 26670 w 1632585"/>
                  <a:gd name="connsiteY1" fmla="*/ 7620 h 491490"/>
                  <a:gd name="connsiteX2" fmla="*/ 32385 w 1632585"/>
                  <a:gd name="connsiteY2" fmla="*/ 11430 h 491490"/>
                  <a:gd name="connsiteX3" fmla="*/ 49530 w 1632585"/>
                  <a:gd name="connsiteY3" fmla="*/ 17145 h 491490"/>
                  <a:gd name="connsiteX4" fmla="*/ 55245 w 1632585"/>
                  <a:gd name="connsiteY4" fmla="*/ 19050 h 491490"/>
                  <a:gd name="connsiteX5" fmla="*/ 60960 w 1632585"/>
                  <a:gd name="connsiteY5" fmla="*/ 20955 h 491490"/>
                  <a:gd name="connsiteX6" fmla="*/ 66675 w 1632585"/>
                  <a:gd name="connsiteY6" fmla="*/ 24765 h 491490"/>
                  <a:gd name="connsiteX7" fmla="*/ 87630 w 1632585"/>
                  <a:gd name="connsiteY7" fmla="*/ 26670 h 491490"/>
                  <a:gd name="connsiteX8" fmla="*/ 99060 w 1632585"/>
                  <a:gd name="connsiteY8" fmla="*/ 32385 h 491490"/>
                  <a:gd name="connsiteX9" fmla="*/ 114300 w 1632585"/>
                  <a:gd name="connsiteY9" fmla="*/ 36195 h 491490"/>
                  <a:gd name="connsiteX10" fmla="*/ 125730 w 1632585"/>
                  <a:gd name="connsiteY10" fmla="*/ 43815 h 491490"/>
                  <a:gd name="connsiteX11" fmla="*/ 142875 w 1632585"/>
                  <a:gd name="connsiteY11" fmla="*/ 49530 h 491490"/>
                  <a:gd name="connsiteX12" fmla="*/ 148590 w 1632585"/>
                  <a:gd name="connsiteY12" fmla="*/ 51435 h 491490"/>
                  <a:gd name="connsiteX13" fmla="*/ 160020 w 1632585"/>
                  <a:gd name="connsiteY13" fmla="*/ 59055 h 491490"/>
                  <a:gd name="connsiteX14" fmla="*/ 165735 w 1632585"/>
                  <a:gd name="connsiteY14" fmla="*/ 62865 h 491490"/>
                  <a:gd name="connsiteX15" fmla="*/ 171450 w 1632585"/>
                  <a:gd name="connsiteY15" fmla="*/ 64770 h 491490"/>
                  <a:gd name="connsiteX16" fmla="*/ 177165 w 1632585"/>
                  <a:gd name="connsiteY16" fmla="*/ 68580 h 491490"/>
                  <a:gd name="connsiteX17" fmla="*/ 192405 w 1632585"/>
                  <a:gd name="connsiteY17" fmla="*/ 70485 h 491490"/>
                  <a:gd name="connsiteX18" fmla="*/ 196215 w 1632585"/>
                  <a:gd name="connsiteY18" fmla="*/ 76200 h 491490"/>
                  <a:gd name="connsiteX19" fmla="*/ 201930 w 1632585"/>
                  <a:gd name="connsiteY19" fmla="*/ 78105 h 491490"/>
                  <a:gd name="connsiteX20" fmla="*/ 207645 w 1632585"/>
                  <a:gd name="connsiteY20" fmla="*/ 81915 h 491490"/>
                  <a:gd name="connsiteX21" fmla="*/ 220980 w 1632585"/>
                  <a:gd name="connsiteY21" fmla="*/ 85725 h 491490"/>
                  <a:gd name="connsiteX22" fmla="*/ 226695 w 1632585"/>
                  <a:gd name="connsiteY22" fmla="*/ 87630 h 491490"/>
                  <a:gd name="connsiteX23" fmla="*/ 234315 w 1632585"/>
                  <a:gd name="connsiteY23" fmla="*/ 89535 h 491490"/>
                  <a:gd name="connsiteX24" fmla="*/ 251460 w 1632585"/>
                  <a:gd name="connsiteY24" fmla="*/ 95250 h 491490"/>
                  <a:gd name="connsiteX25" fmla="*/ 257175 w 1632585"/>
                  <a:gd name="connsiteY25" fmla="*/ 97155 h 491490"/>
                  <a:gd name="connsiteX26" fmla="*/ 268605 w 1632585"/>
                  <a:gd name="connsiteY26" fmla="*/ 104775 h 491490"/>
                  <a:gd name="connsiteX27" fmla="*/ 280035 w 1632585"/>
                  <a:gd name="connsiteY27" fmla="*/ 108585 h 491490"/>
                  <a:gd name="connsiteX28" fmla="*/ 285750 w 1632585"/>
                  <a:gd name="connsiteY28" fmla="*/ 110490 h 491490"/>
                  <a:gd name="connsiteX29" fmla="*/ 293370 w 1632585"/>
                  <a:gd name="connsiteY29" fmla="*/ 112395 h 491490"/>
                  <a:gd name="connsiteX30" fmla="*/ 304800 w 1632585"/>
                  <a:gd name="connsiteY30" fmla="*/ 120015 h 491490"/>
                  <a:gd name="connsiteX31" fmla="*/ 310515 w 1632585"/>
                  <a:gd name="connsiteY31" fmla="*/ 123825 h 491490"/>
                  <a:gd name="connsiteX32" fmla="*/ 321945 w 1632585"/>
                  <a:gd name="connsiteY32" fmla="*/ 127635 h 491490"/>
                  <a:gd name="connsiteX33" fmla="*/ 335280 w 1632585"/>
                  <a:gd name="connsiteY33" fmla="*/ 131445 h 491490"/>
                  <a:gd name="connsiteX34" fmla="*/ 346710 w 1632585"/>
                  <a:gd name="connsiteY34" fmla="*/ 135255 h 491490"/>
                  <a:gd name="connsiteX35" fmla="*/ 358140 w 1632585"/>
                  <a:gd name="connsiteY35" fmla="*/ 140970 h 491490"/>
                  <a:gd name="connsiteX36" fmla="*/ 375285 w 1632585"/>
                  <a:gd name="connsiteY36" fmla="*/ 148590 h 491490"/>
                  <a:gd name="connsiteX37" fmla="*/ 398145 w 1632585"/>
                  <a:gd name="connsiteY37" fmla="*/ 150495 h 491490"/>
                  <a:gd name="connsiteX38" fmla="*/ 403860 w 1632585"/>
                  <a:gd name="connsiteY38" fmla="*/ 154305 h 491490"/>
                  <a:gd name="connsiteX39" fmla="*/ 407670 w 1632585"/>
                  <a:gd name="connsiteY39" fmla="*/ 160020 h 491490"/>
                  <a:gd name="connsiteX40" fmla="*/ 419100 w 1632585"/>
                  <a:gd name="connsiteY40" fmla="*/ 163830 h 491490"/>
                  <a:gd name="connsiteX41" fmla="*/ 422910 w 1632585"/>
                  <a:gd name="connsiteY41" fmla="*/ 169545 h 491490"/>
                  <a:gd name="connsiteX42" fmla="*/ 428625 w 1632585"/>
                  <a:gd name="connsiteY42" fmla="*/ 173355 h 491490"/>
                  <a:gd name="connsiteX43" fmla="*/ 447675 w 1632585"/>
                  <a:gd name="connsiteY43" fmla="*/ 179070 h 491490"/>
                  <a:gd name="connsiteX44" fmla="*/ 453390 w 1632585"/>
                  <a:gd name="connsiteY44" fmla="*/ 180975 h 491490"/>
                  <a:gd name="connsiteX45" fmla="*/ 459105 w 1632585"/>
                  <a:gd name="connsiteY45" fmla="*/ 184785 h 491490"/>
                  <a:gd name="connsiteX46" fmla="*/ 464820 w 1632585"/>
                  <a:gd name="connsiteY46" fmla="*/ 186690 h 491490"/>
                  <a:gd name="connsiteX47" fmla="*/ 470535 w 1632585"/>
                  <a:gd name="connsiteY47" fmla="*/ 190500 h 491490"/>
                  <a:gd name="connsiteX48" fmla="*/ 481965 w 1632585"/>
                  <a:gd name="connsiteY48" fmla="*/ 196215 h 491490"/>
                  <a:gd name="connsiteX49" fmla="*/ 485775 w 1632585"/>
                  <a:gd name="connsiteY49" fmla="*/ 201930 h 491490"/>
                  <a:gd name="connsiteX50" fmla="*/ 497205 w 1632585"/>
                  <a:gd name="connsiteY50" fmla="*/ 209550 h 491490"/>
                  <a:gd name="connsiteX51" fmla="*/ 502920 w 1632585"/>
                  <a:gd name="connsiteY51" fmla="*/ 213360 h 491490"/>
                  <a:gd name="connsiteX52" fmla="*/ 525780 w 1632585"/>
                  <a:gd name="connsiteY52" fmla="*/ 220980 h 491490"/>
                  <a:gd name="connsiteX53" fmla="*/ 537210 w 1632585"/>
                  <a:gd name="connsiteY53" fmla="*/ 224790 h 491490"/>
                  <a:gd name="connsiteX54" fmla="*/ 542925 w 1632585"/>
                  <a:gd name="connsiteY54" fmla="*/ 226695 h 491490"/>
                  <a:gd name="connsiteX55" fmla="*/ 560070 w 1632585"/>
                  <a:gd name="connsiteY55" fmla="*/ 238125 h 491490"/>
                  <a:gd name="connsiteX56" fmla="*/ 565785 w 1632585"/>
                  <a:gd name="connsiteY56" fmla="*/ 241935 h 491490"/>
                  <a:gd name="connsiteX57" fmla="*/ 571500 w 1632585"/>
                  <a:gd name="connsiteY57" fmla="*/ 243840 h 491490"/>
                  <a:gd name="connsiteX58" fmla="*/ 582930 w 1632585"/>
                  <a:gd name="connsiteY58" fmla="*/ 251460 h 491490"/>
                  <a:gd name="connsiteX59" fmla="*/ 598170 w 1632585"/>
                  <a:gd name="connsiteY59" fmla="*/ 260985 h 491490"/>
                  <a:gd name="connsiteX60" fmla="*/ 609600 w 1632585"/>
                  <a:gd name="connsiteY60" fmla="*/ 268605 h 491490"/>
                  <a:gd name="connsiteX61" fmla="*/ 615315 w 1632585"/>
                  <a:gd name="connsiteY61" fmla="*/ 270510 h 491490"/>
                  <a:gd name="connsiteX62" fmla="*/ 621030 w 1632585"/>
                  <a:gd name="connsiteY62" fmla="*/ 274320 h 491490"/>
                  <a:gd name="connsiteX63" fmla="*/ 638175 w 1632585"/>
                  <a:gd name="connsiteY63" fmla="*/ 278130 h 491490"/>
                  <a:gd name="connsiteX64" fmla="*/ 643890 w 1632585"/>
                  <a:gd name="connsiteY64" fmla="*/ 280035 h 491490"/>
                  <a:gd name="connsiteX65" fmla="*/ 664845 w 1632585"/>
                  <a:gd name="connsiteY65" fmla="*/ 285750 h 491490"/>
                  <a:gd name="connsiteX66" fmla="*/ 670560 w 1632585"/>
                  <a:gd name="connsiteY66" fmla="*/ 287655 h 491490"/>
                  <a:gd name="connsiteX67" fmla="*/ 676275 w 1632585"/>
                  <a:gd name="connsiteY67" fmla="*/ 289560 h 491490"/>
                  <a:gd name="connsiteX68" fmla="*/ 681990 w 1632585"/>
                  <a:gd name="connsiteY68" fmla="*/ 295275 h 491490"/>
                  <a:gd name="connsiteX69" fmla="*/ 685800 w 1632585"/>
                  <a:gd name="connsiteY69" fmla="*/ 300990 h 491490"/>
                  <a:gd name="connsiteX70" fmla="*/ 691515 w 1632585"/>
                  <a:gd name="connsiteY70" fmla="*/ 302895 h 491490"/>
                  <a:gd name="connsiteX71" fmla="*/ 697230 w 1632585"/>
                  <a:gd name="connsiteY71" fmla="*/ 306705 h 491490"/>
                  <a:gd name="connsiteX72" fmla="*/ 708660 w 1632585"/>
                  <a:gd name="connsiteY72" fmla="*/ 310515 h 491490"/>
                  <a:gd name="connsiteX73" fmla="*/ 714375 w 1632585"/>
                  <a:gd name="connsiteY73" fmla="*/ 312420 h 491490"/>
                  <a:gd name="connsiteX74" fmla="*/ 723900 w 1632585"/>
                  <a:gd name="connsiteY74" fmla="*/ 320040 h 491490"/>
                  <a:gd name="connsiteX75" fmla="*/ 727710 w 1632585"/>
                  <a:gd name="connsiteY75" fmla="*/ 325755 h 491490"/>
                  <a:gd name="connsiteX76" fmla="*/ 739140 w 1632585"/>
                  <a:gd name="connsiteY76" fmla="*/ 329565 h 491490"/>
                  <a:gd name="connsiteX77" fmla="*/ 744855 w 1632585"/>
                  <a:gd name="connsiteY77" fmla="*/ 333375 h 491490"/>
                  <a:gd name="connsiteX78" fmla="*/ 756285 w 1632585"/>
                  <a:gd name="connsiteY78" fmla="*/ 337185 h 491490"/>
                  <a:gd name="connsiteX79" fmla="*/ 762000 w 1632585"/>
                  <a:gd name="connsiteY79" fmla="*/ 340995 h 491490"/>
                  <a:gd name="connsiteX80" fmla="*/ 773430 w 1632585"/>
                  <a:gd name="connsiteY80" fmla="*/ 342900 h 491490"/>
                  <a:gd name="connsiteX81" fmla="*/ 781050 w 1632585"/>
                  <a:gd name="connsiteY81" fmla="*/ 344805 h 491490"/>
                  <a:gd name="connsiteX82" fmla="*/ 792480 w 1632585"/>
                  <a:gd name="connsiteY82" fmla="*/ 348615 h 491490"/>
                  <a:gd name="connsiteX83" fmla="*/ 798195 w 1632585"/>
                  <a:gd name="connsiteY83" fmla="*/ 350520 h 491490"/>
                  <a:gd name="connsiteX84" fmla="*/ 805815 w 1632585"/>
                  <a:gd name="connsiteY84" fmla="*/ 352425 h 491490"/>
                  <a:gd name="connsiteX85" fmla="*/ 819150 w 1632585"/>
                  <a:gd name="connsiteY85" fmla="*/ 356235 h 491490"/>
                  <a:gd name="connsiteX86" fmla="*/ 834390 w 1632585"/>
                  <a:gd name="connsiteY86" fmla="*/ 358140 h 491490"/>
                  <a:gd name="connsiteX87" fmla="*/ 851535 w 1632585"/>
                  <a:gd name="connsiteY87" fmla="*/ 363855 h 491490"/>
                  <a:gd name="connsiteX88" fmla="*/ 857250 w 1632585"/>
                  <a:gd name="connsiteY88" fmla="*/ 365760 h 491490"/>
                  <a:gd name="connsiteX89" fmla="*/ 870585 w 1632585"/>
                  <a:gd name="connsiteY89" fmla="*/ 369570 h 491490"/>
                  <a:gd name="connsiteX90" fmla="*/ 887730 w 1632585"/>
                  <a:gd name="connsiteY90" fmla="*/ 377190 h 491490"/>
                  <a:gd name="connsiteX91" fmla="*/ 912495 w 1632585"/>
                  <a:gd name="connsiteY91" fmla="*/ 381000 h 491490"/>
                  <a:gd name="connsiteX92" fmla="*/ 937260 w 1632585"/>
                  <a:gd name="connsiteY92" fmla="*/ 384810 h 491490"/>
                  <a:gd name="connsiteX93" fmla="*/ 942975 w 1632585"/>
                  <a:gd name="connsiteY93" fmla="*/ 386715 h 491490"/>
                  <a:gd name="connsiteX94" fmla="*/ 948690 w 1632585"/>
                  <a:gd name="connsiteY94" fmla="*/ 390525 h 491490"/>
                  <a:gd name="connsiteX95" fmla="*/ 981075 w 1632585"/>
                  <a:gd name="connsiteY95" fmla="*/ 392430 h 491490"/>
                  <a:gd name="connsiteX96" fmla="*/ 1015365 w 1632585"/>
                  <a:gd name="connsiteY96" fmla="*/ 396240 h 491490"/>
                  <a:gd name="connsiteX97" fmla="*/ 1021080 w 1632585"/>
                  <a:gd name="connsiteY97" fmla="*/ 398145 h 491490"/>
                  <a:gd name="connsiteX98" fmla="*/ 1038225 w 1632585"/>
                  <a:gd name="connsiteY98" fmla="*/ 400050 h 491490"/>
                  <a:gd name="connsiteX99" fmla="*/ 1057275 w 1632585"/>
                  <a:gd name="connsiteY99" fmla="*/ 405765 h 491490"/>
                  <a:gd name="connsiteX100" fmla="*/ 1070610 w 1632585"/>
                  <a:gd name="connsiteY100" fmla="*/ 409575 h 491490"/>
                  <a:gd name="connsiteX101" fmla="*/ 1205865 w 1632585"/>
                  <a:gd name="connsiteY101" fmla="*/ 411480 h 491490"/>
                  <a:gd name="connsiteX102" fmla="*/ 1213485 w 1632585"/>
                  <a:gd name="connsiteY102" fmla="*/ 413385 h 491490"/>
                  <a:gd name="connsiteX103" fmla="*/ 1245870 w 1632585"/>
                  <a:gd name="connsiteY103" fmla="*/ 417195 h 491490"/>
                  <a:gd name="connsiteX104" fmla="*/ 1274445 w 1632585"/>
                  <a:gd name="connsiteY104" fmla="*/ 422910 h 491490"/>
                  <a:gd name="connsiteX105" fmla="*/ 1295400 w 1632585"/>
                  <a:gd name="connsiteY105" fmla="*/ 426720 h 491490"/>
                  <a:gd name="connsiteX106" fmla="*/ 1442085 w 1632585"/>
                  <a:gd name="connsiteY106" fmla="*/ 430530 h 491490"/>
                  <a:gd name="connsiteX107" fmla="*/ 1482090 w 1632585"/>
                  <a:gd name="connsiteY107" fmla="*/ 432435 h 491490"/>
                  <a:gd name="connsiteX108" fmla="*/ 1493520 w 1632585"/>
                  <a:gd name="connsiteY108" fmla="*/ 436245 h 491490"/>
                  <a:gd name="connsiteX109" fmla="*/ 1543050 w 1632585"/>
                  <a:gd name="connsiteY109" fmla="*/ 438150 h 491490"/>
                  <a:gd name="connsiteX110" fmla="*/ 1564005 w 1632585"/>
                  <a:gd name="connsiteY110" fmla="*/ 441960 h 491490"/>
                  <a:gd name="connsiteX111" fmla="*/ 1569720 w 1632585"/>
                  <a:gd name="connsiteY111" fmla="*/ 443865 h 491490"/>
                  <a:gd name="connsiteX112" fmla="*/ 1584960 w 1632585"/>
                  <a:gd name="connsiteY112" fmla="*/ 445770 h 491490"/>
                  <a:gd name="connsiteX113" fmla="*/ 1607820 w 1632585"/>
                  <a:gd name="connsiteY113" fmla="*/ 457200 h 491490"/>
                  <a:gd name="connsiteX114" fmla="*/ 1613535 w 1632585"/>
                  <a:gd name="connsiteY114" fmla="*/ 459105 h 491490"/>
                  <a:gd name="connsiteX115" fmla="*/ 1621155 w 1632585"/>
                  <a:gd name="connsiteY115" fmla="*/ 470535 h 491490"/>
                  <a:gd name="connsiteX116" fmla="*/ 1626870 w 1632585"/>
                  <a:gd name="connsiteY116" fmla="*/ 481965 h 491490"/>
                  <a:gd name="connsiteX117" fmla="*/ 1632585 w 1632585"/>
                  <a:gd name="connsiteY117" fmla="*/ 491490 h 491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1632585" h="491490">
                    <a:moveTo>
                      <a:pt x="0" y="0"/>
                    </a:moveTo>
                    <a:cubicBezTo>
                      <a:pt x="20217" y="6739"/>
                      <a:pt x="11238" y="4534"/>
                      <a:pt x="26670" y="7620"/>
                    </a:cubicBezTo>
                    <a:cubicBezTo>
                      <a:pt x="28575" y="8890"/>
                      <a:pt x="30293" y="10500"/>
                      <a:pt x="32385" y="11430"/>
                    </a:cubicBezTo>
                    <a:lnTo>
                      <a:pt x="49530" y="17145"/>
                    </a:lnTo>
                    <a:lnTo>
                      <a:pt x="55245" y="19050"/>
                    </a:lnTo>
                    <a:cubicBezTo>
                      <a:pt x="57150" y="19685"/>
                      <a:pt x="59289" y="19841"/>
                      <a:pt x="60960" y="20955"/>
                    </a:cubicBezTo>
                    <a:cubicBezTo>
                      <a:pt x="62865" y="22225"/>
                      <a:pt x="64436" y="24285"/>
                      <a:pt x="66675" y="24765"/>
                    </a:cubicBezTo>
                    <a:cubicBezTo>
                      <a:pt x="73533" y="26235"/>
                      <a:pt x="80645" y="26035"/>
                      <a:pt x="87630" y="26670"/>
                    </a:cubicBezTo>
                    <a:cubicBezTo>
                      <a:pt x="93632" y="30672"/>
                      <a:pt x="92386" y="30565"/>
                      <a:pt x="99060" y="32385"/>
                    </a:cubicBezTo>
                    <a:cubicBezTo>
                      <a:pt x="104112" y="33763"/>
                      <a:pt x="114300" y="36195"/>
                      <a:pt x="114300" y="36195"/>
                    </a:cubicBezTo>
                    <a:cubicBezTo>
                      <a:pt x="118110" y="38735"/>
                      <a:pt x="121386" y="42367"/>
                      <a:pt x="125730" y="43815"/>
                    </a:cubicBezTo>
                    <a:lnTo>
                      <a:pt x="142875" y="49530"/>
                    </a:lnTo>
                    <a:cubicBezTo>
                      <a:pt x="144780" y="50165"/>
                      <a:pt x="146919" y="50321"/>
                      <a:pt x="148590" y="51435"/>
                    </a:cubicBezTo>
                    <a:lnTo>
                      <a:pt x="160020" y="59055"/>
                    </a:lnTo>
                    <a:cubicBezTo>
                      <a:pt x="161925" y="60325"/>
                      <a:pt x="163563" y="62141"/>
                      <a:pt x="165735" y="62865"/>
                    </a:cubicBezTo>
                    <a:cubicBezTo>
                      <a:pt x="167640" y="63500"/>
                      <a:pt x="169654" y="63872"/>
                      <a:pt x="171450" y="64770"/>
                    </a:cubicBezTo>
                    <a:cubicBezTo>
                      <a:pt x="173498" y="65794"/>
                      <a:pt x="174956" y="67978"/>
                      <a:pt x="177165" y="68580"/>
                    </a:cubicBezTo>
                    <a:cubicBezTo>
                      <a:pt x="182104" y="69927"/>
                      <a:pt x="187325" y="69850"/>
                      <a:pt x="192405" y="70485"/>
                    </a:cubicBezTo>
                    <a:cubicBezTo>
                      <a:pt x="193675" y="72390"/>
                      <a:pt x="194427" y="74770"/>
                      <a:pt x="196215" y="76200"/>
                    </a:cubicBezTo>
                    <a:cubicBezTo>
                      <a:pt x="197783" y="77454"/>
                      <a:pt x="200134" y="77207"/>
                      <a:pt x="201930" y="78105"/>
                    </a:cubicBezTo>
                    <a:cubicBezTo>
                      <a:pt x="203978" y="79129"/>
                      <a:pt x="205597" y="80891"/>
                      <a:pt x="207645" y="81915"/>
                    </a:cubicBezTo>
                    <a:cubicBezTo>
                      <a:pt x="210690" y="83438"/>
                      <a:pt x="218132" y="84911"/>
                      <a:pt x="220980" y="85725"/>
                    </a:cubicBezTo>
                    <a:cubicBezTo>
                      <a:pt x="222911" y="86277"/>
                      <a:pt x="224764" y="87078"/>
                      <a:pt x="226695" y="87630"/>
                    </a:cubicBezTo>
                    <a:cubicBezTo>
                      <a:pt x="229212" y="88349"/>
                      <a:pt x="231807" y="88783"/>
                      <a:pt x="234315" y="89535"/>
                    </a:cubicBezTo>
                    <a:lnTo>
                      <a:pt x="251460" y="95250"/>
                    </a:lnTo>
                    <a:cubicBezTo>
                      <a:pt x="253365" y="95885"/>
                      <a:pt x="255504" y="96041"/>
                      <a:pt x="257175" y="97155"/>
                    </a:cubicBezTo>
                    <a:cubicBezTo>
                      <a:pt x="260985" y="99695"/>
                      <a:pt x="264261" y="103327"/>
                      <a:pt x="268605" y="104775"/>
                    </a:cubicBezTo>
                    <a:lnTo>
                      <a:pt x="280035" y="108585"/>
                    </a:lnTo>
                    <a:cubicBezTo>
                      <a:pt x="281940" y="109220"/>
                      <a:pt x="283802" y="110003"/>
                      <a:pt x="285750" y="110490"/>
                    </a:cubicBezTo>
                    <a:lnTo>
                      <a:pt x="293370" y="112395"/>
                    </a:lnTo>
                    <a:lnTo>
                      <a:pt x="304800" y="120015"/>
                    </a:lnTo>
                    <a:cubicBezTo>
                      <a:pt x="306705" y="121285"/>
                      <a:pt x="308343" y="123101"/>
                      <a:pt x="310515" y="123825"/>
                    </a:cubicBezTo>
                    <a:lnTo>
                      <a:pt x="321945" y="127635"/>
                    </a:lnTo>
                    <a:cubicBezTo>
                      <a:pt x="341151" y="134037"/>
                      <a:pt x="311360" y="124269"/>
                      <a:pt x="335280" y="131445"/>
                    </a:cubicBezTo>
                    <a:cubicBezTo>
                      <a:pt x="339127" y="132599"/>
                      <a:pt x="343368" y="133027"/>
                      <a:pt x="346710" y="135255"/>
                    </a:cubicBezTo>
                    <a:cubicBezTo>
                      <a:pt x="363088" y="146174"/>
                      <a:pt x="342366" y="133083"/>
                      <a:pt x="358140" y="140970"/>
                    </a:cubicBezTo>
                    <a:cubicBezTo>
                      <a:pt x="366167" y="144983"/>
                      <a:pt x="363490" y="147607"/>
                      <a:pt x="375285" y="148590"/>
                    </a:cubicBezTo>
                    <a:lnTo>
                      <a:pt x="398145" y="150495"/>
                    </a:lnTo>
                    <a:cubicBezTo>
                      <a:pt x="400050" y="151765"/>
                      <a:pt x="402241" y="152686"/>
                      <a:pt x="403860" y="154305"/>
                    </a:cubicBezTo>
                    <a:cubicBezTo>
                      <a:pt x="405479" y="155924"/>
                      <a:pt x="405728" y="158807"/>
                      <a:pt x="407670" y="160020"/>
                    </a:cubicBezTo>
                    <a:cubicBezTo>
                      <a:pt x="411076" y="162149"/>
                      <a:pt x="419100" y="163830"/>
                      <a:pt x="419100" y="163830"/>
                    </a:cubicBezTo>
                    <a:cubicBezTo>
                      <a:pt x="420370" y="165735"/>
                      <a:pt x="421291" y="167926"/>
                      <a:pt x="422910" y="169545"/>
                    </a:cubicBezTo>
                    <a:cubicBezTo>
                      <a:pt x="424529" y="171164"/>
                      <a:pt x="426533" y="172425"/>
                      <a:pt x="428625" y="173355"/>
                    </a:cubicBezTo>
                    <a:cubicBezTo>
                      <a:pt x="436774" y="176977"/>
                      <a:pt x="439917" y="176853"/>
                      <a:pt x="447675" y="179070"/>
                    </a:cubicBezTo>
                    <a:cubicBezTo>
                      <a:pt x="449606" y="179622"/>
                      <a:pt x="451594" y="180077"/>
                      <a:pt x="453390" y="180975"/>
                    </a:cubicBezTo>
                    <a:cubicBezTo>
                      <a:pt x="455438" y="181999"/>
                      <a:pt x="457057" y="183761"/>
                      <a:pt x="459105" y="184785"/>
                    </a:cubicBezTo>
                    <a:cubicBezTo>
                      <a:pt x="460901" y="185683"/>
                      <a:pt x="463024" y="185792"/>
                      <a:pt x="464820" y="186690"/>
                    </a:cubicBezTo>
                    <a:cubicBezTo>
                      <a:pt x="466868" y="187714"/>
                      <a:pt x="468487" y="189476"/>
                      <a:pt x="470535" y="190500"/>
                    </a:cubicBezTo>
                    <a:cubicBezTo>
                      <a:pt x="486309" y="198387"/>
                      <a:pt x="465587" y="185296"/>
                      <a:pt x="481965" y="196215"/>
                    </a:cubicBezTo>
                    <a:cubicBezTo>
                      <a:pt x="483235" y="198120"/>
                      <a:pt x="484052" y="200422"/>
                      <a:pt x="485775" y="201930"/>
                    </a:cubicBezTo>
                    <a:cubicBezTo>
                      <a:pt x="489221" y="204945"/>
                      <a:pt x="493395" y="207010"/>
                      <a:pt x="497205" y="209550"/>
                    </a:cubicBezTo>
                    <a:cubicBezTo>
                      <a:pt x="499110" y="210820"/>
                      <a:pt x="500748" y="212636"/>
                      <a:pt x="502920" y="213360"/>
                    </a:cubicBezTo>
                    <a:lnTo>
                      <a:pt x="525780" y="220980"/>
                    </a:lnTo>
                    <a:lnTo>
                      <a:pt x="537210" y="224790"/>
                    </a:lnTo>
                    <a:cubicBezTo>
                      <a:pt x="539115" y="225425"/>
                      <a:pt x="541254" y="225581"/>
                      <a:pt x="542925" y="226695"/>
                    </a:cubicBezTo>
                    <a:lnTo>
                      <a:pt x="560070" y="238125"/>
                    </a:lnTo>
                    <a:cubicBezTo>
                      <a:pt x="561975" y="239395"/>
                      <a:pt x="563613" y="241211"/>
                      <a:pt x="565785" y="241935"/>
                    </a:cubicBezTo>
                    <a:cubicBezTo>
                      <a:pt x="567690" y="242570"/>
                      <a:pt x="569745" y="242865"/>
                      <a:pt x="571500" y="243840"/>
                    </a:cubicBezTo>
                    <a:cubicBezTo>
                      <a:pt x="575503" y="246064"/>
                      <a:pt x="582930" y="251460"/>
                      <a:pt x="582930" y="251460"/>
                    </a:cubicBezTo>
                    <a:cubicBezTo>
                      <a:pt x="592069" y="265169"/>
                      <a:pt x="579127" y="248290"/>
                      <a:pt x="598170" y="260985"/>
                    </a:cubicBezTo>
                    <a:cubicBezTo>
                      <a:pt x="601980" y="263525"/>
                      <a:pt x="605256" y="267157"/>
                      <a:pt x="609600" y="268605"/>
                    </a:cubicBezTo>
                    <a:cubicBezTo>
                      <a:pt x="611505" y="269240"/>
                      <a:pt x="613519" y="269612"/>
                      <a:pt x="615315" y="270510"/>
                    </a:cubicBezTo>
                    <a:cubicBezTo>
                      <a:pt x="617363" y="271534"/>
                      <a:pt x="618982" y="273296"/>
                      <a:pt x="621030" y="274320"/>
                    </a:cubicBezTo>
                    <a:cubicBezTo>
                      <a:pt x="626176" y="276893"/>
                      <a:pt x="632907" y="276959"/>
                      <a:pt x="638175" y="278130"/>
                    </a:cubicBezTo>
                    <a:cubicBezTo>
                      <a:pt x="640135" y="278566"/>
                      <a:pt x="641942" y="279548"/>
                      <a:pt x="643890" y="280035"/>
                    </a:cubicBezTo>
                    <a:cubicBezTo>
                      <a:pt x="665431" y="285420"/>
                      <a:pt x="640324" y="277576"/>
                      <a:pt x="664845" y="285750"/>
                    </a:cubicBezTo>
                    <a:lnTo>
                      <a:pt x="670560" y="287655"/>
                    </a:lnTo>
                    <a:lnTo>
                      <a:pt x="676275" y="289560"/>
                    </a:lnTo>
                    <a:cubicBezTo>
                      <a:pt x="678180" y="291465"/>
                      <a:pt x="680265" y="293205"/>
                      <a:pt x="681990" y="295275"/>
                    </a:cubicBezTo>
                    <a:cubicBezTo>
                      <a:pt x="683456" y="297034"/>
                      <a:pt x="684012" y="299560"/>
                      <a:pt x="685800" y="300990"/>
                    </a:cubicBezTo>
                    <a:cubicBezTo>
                      <a:pt x="687368" y="302244"/>
                      <a:pt x="689719" y="301997"/>
                      <a:pt x="691515" y="302895"/>
                    </a:cubicBezTo>
                    <a:cubicBezTo>
                      <a:pt x="693563" y="303919"/>
                      <a:pt x="695138" y="305775"/>
                      <a:pt x="697230" y="306705"/>
                    </a:cubicBezTo>
                    <a:cubicBezTo>
                      <a:pt x="700900" y="308336"/>
                      <a:pt x="704850" y="309245"/>
                      <a:pt x="708660" y="310515"/>
                    </a:cubicBezTo>
                    <a:lnTo>
                      <a:pt x="714375" y="312420"/>
                    </a:lnTo>
                    <a:cubicBezTo>
                      <a:pt x="725294" y="328798"/>
                      <a:pt x="710755" y="309524"/>
                      <a:pt x="723900" y="320040"/>
                    </a:cubicBezTo>
                    <a:cubicBezTo>
                      <a:pt x="725688" y="321470"/>
                      <a:pt x="725768" y="324542"/>
                      <a:pt x="727710" y="325755"/>
                    </a:cubicBezTo>
                    <a:cubicBezTo>
                      <a:pt x="731116" y="327884"/>
                      <a:pt x="735798" y="327337"/>
                      <a:pt x="739140" y="329565"/>
                    </a:cubicBezTo>
                    <a:cubicBezTo>
                      <a:pt x="741045" y="330835"/>
                      <a:pt x="742763" y="332445"/>
                      <a:pt x="744855" y="333375"/>
                    </a:cubicBezTo>
                    <a:cubicBezTo>
                      <a:pt x="748525" y="335006"/>
                      <a:pt x="752943" y="334957"/>
                      <a:pt x="756285" y="337185"/>
                    </a:cubicBezTo>
                    <a:cubicBezTo>
                      <a:pt x="758190" y="338455"/>
                      <a:pt x="759828" y="340271"/>
                      <a:pt x="762000" y="340995"/>
                    </a:cubicBezTo>
                    <a:cubicBezTo>
                      <a:pt x="765664" y="342216"/>
                      <a:pt x="769642" y="342142"/>
                      <a:pt x="773430" y="342900"/>
                    </a:cubicBezTo>
                    <a:cubicBezTo>
                      <a:pt x="775997" y="343413"/>
                      <a:pt x="778542" y="344053"/>
                      <a:pt x="781050" y="344805"/>
                    </a:cubicBezTo>
                    <a:cubicBezTo>
                      <a:pt x="784897" y="345959"/>
                      <a:pt x="788670" y="347345"/>
                      <a:pt x="792480" y="348615"/>
                    </a:cubicBezTo>
                    <a:cubicBezTo>
                      <a:pt x="794385" y="349250"/>
                      <a:pt x="796247" y="350033"/>
                      <a:pt x="798195" y="350520"/>
                    </a:cubicBezTo>
                    <a:cubicBezTo>
                      <a:pt x="800735" y="351155"/>
                      <a:pt x="803298" y="351706"/>
                      <a:pt x="805815" y="352425"/>
                    </a:cubicBezTo>
                    <a:cubicBezTo>
                      <a:pt x="812156" y="354237"/>
                      <a:pt x="812004" y="355044"/>
                      <a:pt x="819150" y="356235"/>
                    </a:cubicBezTo>
                    <a:cubicBezTo>
                      <a:pt x="824200" y="357077"/>
                      <a:pt x="829310" y="357505"/>
                      <a:pt x="834390" y="358140"/>
                    </a:cubicBezTo>
                    <a:lnTo>
                      <a:pt x="851535" y="363855"/>
                    </a:lnTo>
                    <a:cubicBezTo>
                      <a:pt x="853440" y="364490"/>
                      <a:pt x="855302" y="365273"/>
                      <a:pt x="857250" y="365760"/>
                    </a:cubicBezTo>
                    <a:cubicBezTo>
                      <a:pt x="859691" y="366370"/>
                      <a:pt x="867852" y="368204"/>
                      <a:pt x="870585" y="369570"/>
                    </a:cubicBezTo>
                    <a:cubicBezTo>
                      <a:pt x="880293" y="374424"/>
                      <a:pt x="872986" y="374733"/>
                      <a:pt x="887730" y="377190"/>
                    </a:cubicBezTo>
                    <a:cubicBezTo>
                      <a:pt x="899372" y="379130"/>
                      <a:pt x="900239" y="379366"/>
                      <a:pt x="912495" y="381000"/>
                    </a:cubicBezTo>
                    <a:cubicBezTo>
                      <a:pt x="922410" y="382322"/>
                      <a:pt x="928115" y="382524"/>
                      <a:pt x="937260" y="384810"/>
                    </a:cubicBezTo>
                    <a:cubicBezTo>
                      <a:pt x="939208" y="385297"/>
                      <a:pt x="941179" y="385817"/>
                      <a:pt x="942975" y="386715"/>
                    </a:cubicBezTo>
                    <a:cubicBezTo>
                      <a:pt x="945023" y="387739"/>
                      <a:pt x="946426" y="390185"/>
                      <a:pt x="948690" y="390525"/>
                    </a:cubicBezTo>
                    <a:cubicBezTo>
                      <a:pt x="959384" y="392129"/>
                      <a:pt x="970280" y="391795"/>
                      <a:pt x="981075" y="392430"/>
                    </a:cubicBezTo>
                    <a:cubicBezTo>
                      <a:pt x="997133" y="397783"/>
                      <a:pt x="978671" y="392163"/>
                      <a:pt x="1015365" y="396240"/>
                    </a:cubicBezTo>
                    <a:cubicBezTo>
                      <a:pt x="1017361" y="396462"/>
                      <a:pt x="1019099" y="397815"/>
                      <a:pt x="1021080" y="398145"/>
                    </a:cubicBezTo>
                    <a:cubicBezTo>
                      <a:pt x="1026752" y="399090"/>
                      <a:pt x="1032510" y="399415"/>
                      <a:pt x="1038225" y="400050"/>
                    </a:cubicBezTo>
                    <a:cubicBezTo>
                      <a:pt x="1049741" y="402929"/>
                      <a:pt x="1043361" y="401127"/>
                      <a:pt x="1057275" y="405765"/>
                    </a:cubicBezTo>
                    <a:cubicBezTo>
                      <a:pt x="1060130" y="406717"/>
                      <a:pt x="1068010" y="409506"/>
                      <a:pt x="1070610" y="409575"/>
                    </a:cubicBezTo>
                    <a:cubicBezTo>
                      <a:pt x="1115683" y="410777"/>
                      <a:pt x="1160780" y="410845"/>
                      <a:pt x="1205865" y="411480"/>
                    </a:cubicBezTo>
                    <a:cubicBezTo>
                      <a:pt x="1208405" y="412115"/>
                      <a:pt x="1210890" y="413039"/>
                      <a:pt x="1213485" y="413385"/>
                    </a:cubicBezTo>
                    <a:cubicBezTo>
                      <a:pt x="1231686" y="415812"/>
                      <a:pt x="1231157" y="414042"/>
                      <a:pt x="1245870" y="417195"/>
                    </a:cubicBezTo>
                    <a:cubicBezTo>
                      <a:pt x="1312937" y="431567"/>
                      <a:pt x="1215220" y="412142"/>
                      <a:pt x="1274445" y="422910"/>
                    </a:cubicBezTo>
                    <a:cubicBezTo>
                      <a:pt x="1290096" y="425756"/>
                      <a:pt x="1273170" y="424699"/>
                      <a:pt x="1295400" y="426720"/>
                    </a:cubicBezTo>
                    <a:cubicBezTo>
                      <a:pt x="1341263" y="430889"/>
                      <a:pt x="1405174" y="429935"/>
                      <a:pt x="1442085" y="430530"/>
                    </a:cubicBezTo>
                    <a:cubicBezTo>
                      <a:pt x="1455420" y="431165"/>
                      <a:pt x="1468822" y="430961"/>
                      <a:pt x="1482090" y="432435"/>
                    </a:cubicBezTo>
                    <a:cubicBezTo>
                      <a:pt x="1486082" y="432879"/>
                      <a:pt x="1489507" y="436091"/>
                      <a:pt x="1493520" y="436245"/>
                    </a:cubicBezTo>
                    <a:lnTo>
                      <a:pt x="1543050" y="438150"/>
                    </a:lnTo>
                    <a:cubicBezTo>
                      <a:pt x="1556157" y="442519"/>
                      <a:pt x="1540310" y="437652"/>
                      <a:pt x="1564005" y="441960"/>
                    </a:cubicBezTo>
                    <a:cubicBezTo>
                      <a:pt x="1565981" y="442319"/>
                      <a:pt x="1567744" y="443506"/>
                      <a:pt x="1569720" y="443865"/>
                    </a:cubicBezTo>
                    <a:cubicBezTo>
                      <a:pt x="1574757" y="444781"/>
                      <a:pt x="1579880" y="445135"/>
                      <a:pt x="1584960" y="445770"/>
                    </a:cubicBezTo>
                    <a:cubicBezTo>
                      <a:pt x="1599732" y="455618"/>
                      <a:pt x="1592046" y="451942"/>
                      <a:pt x="1607820" y="457200"/>
                    </a:cubicBezTo>
                    <a:lnTo>
                      <a:pt x="1613535" y="459105"/>
                    </a:lnTo>
                    <a:cubicBezTo>
                      <a:pt x="1616075" y="462915"/>
                      <a:pt x="1619707" y="466191"/>
                      <a:pt x="1621155" y="470535"/>
                    </a:cubicBezTo>
                    <a:cubicBezTo>
                      <a:pt x="1625943" y="484900"/>
                      <a:pt x="1619484" y="467193"/>
                      <a:pt x="1626870" y="481965"/>
                    </a:cubicBezTo>
                    <a:cubicBezTo>
                      <a:pt x="1631816" y="491857"/>
                      <a:pt x="1625143" y="484048"/>
                      <a:pt x="1632585" y="491490"/>
                    </a:cubicBezTo>
                  </a:path>
                </a:pathLst>
              </a:custGeom>
              <a:noFill/>
              <a:ln>
                <a:solidFill>
                  <a:srgbClr val="005A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/>
              </a:p>
            </p:txBody>
          </p:sp>
          <p:cxnSp>
            <p:nvCxnSpPr>
              <p:cNvPr id="27" name="Gerader Verbinder 26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id="{2F24FFEB-972C-214F-B4B7-86511242A2E1}"/>
                  </a:ext>
                </a:extLst>
              </p:cNvPr>
              <p:cNvCxnSpPr>
                <a:stCxn id="24" idx="0"/>
              </p:cNvCxnSpPr>
              <p:nvPr/>
            </p:nvCxnSpPr>
            <p:spPr>
              <a:xfrm>
                <a:off x="2253615" y="3678555"/>
                <a:ext cx="1632585" cy="0"/>
              </a:xfrm>
              <a:prstGeom prst="line">
                <a:avLst/>
              </a:prstGeom>
              <a:ln w="19050">
                <a:solidFill>
                  <a:srgbClr val="005A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Gerader Verbinder 27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id="{154C10BA-641B-F542-B3E3-1A390A9E4E9E}"/>
                  </a:ext>
                </a:extLst>
              </p:cNvPr>
              <p:cNvCxnSpPr>
                <a:endCxn id="24" idx="117"/>
              </p:cNvCxnSpPr>
              <p:nvPr/>
            </p:nvCxnSpPr>
            <p:spPr>
              <a:xfrm flipH="1">
                <a:off x="3886200" y="3678555"/>
                <a:ext cx="1724" cy="491490"/>
              </a:xfrm>
              <a:prstGeom prst="line">
                <a:avLst/>
              </a:prstGeom>
              <a:ln w="19050">
                <a:solidFill>
                  <a:srgbClr val="005A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feld 21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DB5C385A-05AE-8D40-8FF5-D272CE3EF441}"/>
                </a:ext>
              </a:extLst>
            </p:cNvPr>
            <p:cNvSpPr txBox="1"/>
            <p:nvPr/>
          </p:nvSpPr>
          <p:spPr>
            <a:xfrm>
              <a:off x="3007060" y="3718395"/>
              <a:ext cx="10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b="1" dirty="0">
                  <a:solidFill>
                    <a:srgbClr val="005AA0"/>
                  </a:solidFill>
                </a:rPr>
                <a:t>Storage</a:t>
              </a:r>
            </a:p>
          </p:txBody>
        </p:sp>
      </p:grpSp>
      <p:grpSp>
        <p:nvGrpSpPr>
          <p:cNvPr id="15" name="Gruppieren 14"/>
          <p:cNvGrpSpPr/>
          <p:nvPr/>
        </p:nvGrpSpPr>
        <p:grpSpPr>
          <a:xfrm>
            <a:off x="4402472" y="2764196"/>
            <a:ext cx="2108077" cy="623515"/>
            <a:chOff x="-3200120" y="3823419"/>
            <a:chExt cx="2108077" cy="623515"/>
          </a:xfrm>
        </p:grpSpPr>
        <p:sp>
          <p:nvSpPr>
            <p:cNvPr id="20" name="Freihandform 19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9687B5A3-BD34-C847-ACDF-758420845A90}"/>
                </a:ext>
              </a:extLst>
            </p:cNvPr>
            <p:cNvSpPr/>
            <p:nvPr/>
          </p:nvSpPr>
          <p:spPr>
            <a:xfrm rot="10800000">
              <a:off x="-3200119" y="3823419"/>
              <a:ext cx="2108076" cy="623515"/>
            </a:xfrm>
            <a:custGeom>
              <a:avLst/>
              <a:gdLst>
                <a:gd name="connsiteX0" fmla="*/ 0 w 1632585"/>
                <a:gd name="connsiteY0" fmla="*/ 0 h 491490"/>
                <a:gd name="connsiteX1" fmla="*/ 26670 w 1632585"/>
                <a:gd name="connsiteY1" fmla="*/ 7620 h 491490"/>
                <a:gd name="connsiteX2" fmla="*/ 32385 w 1632585"/>
                <a:gd name="connsiteY2" fmla="*/ 11430 h 491490"/>
                <a:gd name="connsiteX3" fmla="*/ 49530 w 1632585"/>
                <a:gd name="connsiteY3" fmla="*/ 17145 h 491490"/>
                <a:gd name="connsiteX4" fmla="*/ 55245 w 1632585"/>
                <a:gd name="connsiteY4" fmla="*/ 19050 h 491490"/>
                <a:gd name="connsiteX5" fmla="*/ 60960 w 1632585"/>
                <a:gd name="connsiteY5" fmla="*/ 20955 h 491490"/>
                <a:gd name="connsiteX6" fmla="*/ 66675 w 1632585"/>
                <a:gd name="connsiteY6" fmla="*/ 24765 h 491490"/>
                <a:gd name="connsiteX7" fmla="*/ 87630 w 1632585"/>
                <a:gd name="connsiteY7" fmla="*/ 26670 h 491490"/>
                <a:gd name="connsiteX8" fmla="*/ 99060 w 1632585"/>
                <a:gd name="connsiteY8" fmla="*/ 32385 h 491490"/>
                <a:gd name="connsiteX9" fmla="*/ 114300 w 1632585"/>
                <a:gd name="connsiteY9" fmla="*/ 36195 h 491490"/>
                <a:gd name="connsiteX10" fmla="*/ 125730 w 1632585"/>
                <a:gd name="connsiteY10" fmla="*/ 43815 h 491490"/>
                <a:gd name="connsiteX11" fmla="*/ 142875 w 1632585"/>
                <a:gd name="connsiteY11" fmla="*/ 49530 h 491490"/>
                <a:gd name="connsiteX12" fmla="*/ 148590 w 1632585"/>
                <a:gd name="connsiteY12" fmla="*/ 51435 h 491490"/>
                <a:gd name="connsiteX13" fmla="*/ 160020 w 1632585"/>
                <a:gd name="connsiteY13" fmla="*/ 59055 h 491490"/>
                <a:gd name="connsiteX14" fmla="*/ 165735 w 1632585"/>
                <a:gd name="connsiteY14" fmla="*/ 62865 h 491490"/>
                <a:gd name="connsiteX15" fmla="*/ 171450 w 1632585"/>
                <a:gd name="connsiteY15" fmla="*/ 64770 h 491490"/>
                <a:gd name="connsiteX16" fmla="*/ 177165 w 1632585"/>
                <a:gd name="connsiteY16" fmla="*/ 68580 h 491490"/>
                <a:gd name="connsiteX17" fmla="*/ 192405 w 1632585"/>
                <a:gd name="connsiteY17" fmla="*/ 70485 h 491490"/>
                <a:gd name="connsiteX18" fmla="*/ 196215 w 1632585"/>
                <a:gd name="connsiteY18" fmla="*/ 76200 h 491490"/>
                <a:gd name="connsiteX19" fmla="*/ 201930 w 1632585"/>
                <a:gd name="connsiteY19" fmla="*/ 78105 h 491490"/>
                <a:gd name="connsiteX20" fmla="*/ 207645 w 1632585"/>
                <a:gd name="connsiteY20" fmla="*/ 81915 h 491490"/>
                <a:gd name="connsiteX21" fmla="*/ 220980 w 1632585"/>
                <a:gd name="connsiteY21" fmla="*/ 85725 h 491490"/>
                <a:gd name="connsiteX22" fmla="*/ 226695 w 1632585"/>
                <a:gd name="connsiteY22" fmla="*/ 87630 h 491490"/>
                <a:gd name="connsiteX23" fmla="*/ 234315 w 1632585"/>
                <a:gd name="connsiteY23" fmla="*/ 89535 h 491490"/>
                <a:gd name="connsiteX24" fmla="*/ 251460 w 1632585"/>
                <a:gd name="connsiteY24" fmla="*/ 95250 h 491490"/>
                <a:gd name="connsiteX25" fmla="*/ 257175 w 1632585"/>
                <a:gd name="connsiteY25" fmla="*/ 97155 h 491490"/>
                <a:gd name="connsiteX26" fmla="*/ 268605 w 1632585"/>
                <a:gd name="connsiteY26" fmla="*/ 104775 h 491490"/>
                <a:gd name="connsiteX27" fmla="*/ 280035 w 1632585"/>
                <a:gd name="connsiteY27" fmla="*/ 108585 h 491490"/>
                <a:gd name="connsiteX28" fmla="*/ 285750 w 1632585"/>
                <a:gd name="connsiteY28" fmla="*/ 110490 h 491490"/>
                <a:gd name="connsiteX29" fmla="*/ 293370 w 1632585"/>
                <a:gd name="connsiteY29" fmla="*/ 112395 h 491490"/>
                <a:gd name="connsiteX30" fmla="*/ 304800 w 1632585"/>
                <a:gd name="connsiteY30" fmla="*/ 120015 h 491490"/>
                <a:gd name="connsiteX31" fmla="*/ 310515 w 1632585"/>
                <a:gd name="connsiteY31" fmla="*/ 123825 h 491490"/>
                <a:gd name="connsiteX32" fmla="*/ 321945 w 1632585"/>
                <a:gd name="connsiteY32" fmla="*/ 127635 h 491490"/>
                <a:gd name="connsiteX33" fmla="*/ 335280 w 1632585"/>
                <a:gd name="connsiteY33" fmla="*/ 131445 h 491490"/>
                <a:gd name="connsiteX34" fmla="*/ 346710 w 1632585"/>
                <a:gd name="connsiteY34" fmla="*/ 135255 h 491490"/>
                <a:gd name="connsiteX35" fmla="*/ 358140 w 1632585"/>
                <a:gd name="connsiteY35" fmla="*/ 140970 h 491490"/>
                <a:gd name="connsiteX36" fmla="*/ 375285 w 1632585"/>
                <a:gd name="connsiteY36" fmla="*/ 148590 h 491490"/>
                <a:gd name="connsiteX37" fmla="*/ 398145 w 1632585"/>
                <a:gd name="connsiteY37" fmla="*/ 150495 h 491490"/>
                <a:gd name="connsiteX38" fmla="*/ 403860 w 1632585"/>
                <a:gd name="connsiteY38" fmla="*/ 154305 h 491490"/>
                <a:gd name="connsiteX39" fmla="*/ 407670 w 1632585"/>
                <a:gd name="connsiteY39" fmla="*/ 160020 h 491490"/>
                <a:gd name="connsiteX40" fmla="*/ 419100 w 1632585"/>
                <a:gd name="connsiteY40" fmla="*/ 163830 h 491490"/>
                <a:gd name="connsiteX41" fmla="*/ 422910 w 1632585"/>
                <a:gd name="connsiteY41" fmla="*/ 169545 h 491490"/>
                <a:gd name="connsiteX42" fmla="*/ 428625 w 1632585"/>
                <a:gd name="connsiteY42" fmla="*/ 173355 h 491490"/>
                <a:gd name="connsiteX43" fmla="*/ 447675 w 1632585"/>
                <a:gd name="connsiteY43" fmla="*/ 179070 h 491490"/>
                <a:gd name="connsiteX44" fmla="*/ 453390 w 1632585"/>
                <a:gd name="connsiteY44" fmla="*/ 180975 h 491490"/>
                <a:gd name="connsiteX45" fmla="*/ 459105 w 1632585"/>
                <a:gd name="connsiteY45" fmla="*/ 184785 h 491490"/>
                <a:gd name="connsiteX46" fmla="*/ 464820 w 1632585"/>
                <a:gd name="connsiteY46" fmla="*/ 186690 h 491490"/>
                <a:gd name="connsiteX47" fmla="*/ 470535 w 1632585"/>
                <a:gd name="connsiteY47" fmla="*/ 190500 h 491490"/>
                <a:gd name="connsiteX48" fmla="*/ 481965 w 1632585"/>
                <a:gd name="connsiteY48" fmla="*/ 196215 h 491490"/>
                <a:gd name="connsiteX49" fmla="*/ 485775 w 1632585"/>
                <a:gd name="connsiteY49" fmla="*/ 201930 h 491490"/>
                <a:gd name="connsiteX50" fmla="*/ 497205 w 1632585"/>
                <a:gd name="connsiteY50" fmla="*/ 209550 h 491490"/>
                <a:gd name="connsiteX51" fmla="*/ 502920 w 1632585"/>
                <a:gd name="connsiteY51" fmla="*/ 213360 h 491490"/>
                <a:gd name="connsiteX52" fmla="*/ 525780 w 1632585"/>
                <a:gd name="connsiteY52" fmla="*/ 220980 h 491490"/>
                <a:gd name="connsiteX53" fmla="*/ 537210 w 1632585"/>
                <a:gd name="connsiteY53" fmla="*/ 224790 h 491490"/>
                <a:gd name="connsiteX54" fmla="*/ 542925 w 1632585"/>
                <a:gd name="connsiteY54" fmla="*/ 226695 h 491490"/>
                <a:gd name="connsiteX55" fmla="*/ 560070 w 1632585"/>
                <a:gd name="connsiteY55" fmla="*/ 238125 h 491490"/>
                <a:gd name="connsiteX56" fmla="*/ 565785 w 1632585"/>
                <a:gd name="connsiteY56" fmla="*/ 241935 h 491490"/>
                <a:gd name="connsiteX57" fmla="*/ 571500 w 1632585"/>
                <a:gd name="connsiteY57" fmla="*/ 243840 h 491490"/>
                <a:gd name="connsiteX58" fmla="*/ 582930 w 1632585"/>
                <a:gd name="connsiteY58" fmla="*/ 251460 h 491490"/>
                <a:gd name="connsiteX59" fmla="*/ 598170 w 1632585"/>
                <a:gd name="connsiteY59" fmla="*/ 260985 h 491490"/>
                <a:gd name="connsiteX60" fmla="*/ 609600 w 1632585"/>
                <a:gd name="connsiteY60" fmla="*/ 268605 h 491490"/>
                <a:gd name="connsiteX61" fmla="*/ 615315 w 1632585"/>
                <a:gd name="connsiteY61" fmla="*/ 270510 h 491490"/>
                <a:gd name="connsiteX62" fmla="*/ 621030 w 1632585"/>
                <a:gd name="connsiteY62" fmla="*/ 274320 h 491490"/>
                <a:gd name="connsiteX63" fmla="*/ 638175 w 1632585"/>
                <a:gd name="connsiteY63" fmla="*/ 278130 h 491490"/>
                <a:gd name="connsiteX64" fmla="*/ 643890 w 1632585"/>
                <a:gd name="connsiteY64" fmla="*/ 280035 h 491490"/>
                <a:gd name="connsiteX65" fmla="*/ 664845 w 1632585"/>
                <a:gd name="connsiteY65" fmla="*/ 285750 h 491490"/>
                <a:gd name="connsiteX66" fmla="*/ 670560 w 1632585"/>
                <a:gd name="connsiteY66" fmla="*/ 287655 h 491490"/>
                <a:gd name="connsiteX67" fmla="*/ 676275 w 1632585"/>
                <a:gd name="connsiteY67" fmla="*/ 289560 h 491490"/>
                <a:gd name="connsiteX68" fmla="*/ 681990 w 1632585"/>
                <a:gd name="connsiteY68" fmla="*/ 295275 h 491490"/>
                <a:gd name="connsiteX69" fmla="*/ 685800 w 1632585"/>
                <a:gd name="connsiteY69" fmla="*/ 300990 h 491490"/>
                <a:gd name="connsiteX70" fmla="*/ 691515 w 1632585"/>
                <a:gd name="connsiteY70" fmla="*/ 302895 h 491490"/>
                <a:gd name="connsiteX71" fmla="*/ 697230 w 1632585"/>
                <a:gd name="connsiteY71" fmla="*/ 306705 h 491490"/>
                <a:gd name="connsiteX72" fmla="*/ 708660 w 1632585"/>
                <a:gd name="connsiteY72" fmla="*/ 310515 h 491490"/>
                <a:gd name="connsiteX73" fmla="*/ 714375 w 1632585"/>
                <a:gd name="connsiteY73" fmla="*/ 312420 h 491490"/>
                <a:gd name="connsiteX74" fmla="*/ 723900 w 1632585"/>
                <a:gd name="connsiteY74" fmla="*/ 320040 h 491490"/>
                <a:gd name="connsiteX75" fmla="*/ 727710 w 1632585"/>
                <a:gd name="connsiteY75" fmla="*/ 325755 h 491490"/>
                <a:gd name="connsiteX76" fmla="*/ 739140 w 1632585"/>
                <a:gd name="connsiteY76" fmla="*/ 329565 h 491490"/>
                <a:gd name="connsiteX77" fmla="*/ 744855 w 1632585"/>
                <a:gd name="connsiteY77" fmla="*/ 333375 h 491490"/>
                <a:gd name="connsiteX78" fmla="*/ 756285 w 1632585"/>
                <a:gd name="connsiteY78" fmla="*/ 337185 h 491490"/>
                <a:gd name="connsiteX79" fmla="*/ 762000 w 1632585"/>
                <a:gd name="connsiteY79" fmla="*/ 340995 h 491490"/>
                <a:gd name="connsiteX80" fmla="*/ 773430 w 1632585"/>
                <a:gd name="connsiteY80" fmla="*/ 342900 h 491490"/>
                <a:gd name="connsiteX81" fmla="*/ 781050 w 1632585"/>
                <a:gd name="connsiteY81" fmla="*/ 344805 h 491490"/>
                <a:gd name="connsiteX82" fmla="*/ 792480 w 1632585"/>
                <a:gd name="connsiteY82" fmla="*/ 348615 h 491490"/>
                <a:gd name="connsiteX83" fmla="*/ 798195 w 1632585"/>
                <a:gd name="connsiteY83" fmla="*/ 350520 h 491490"/>
                <a:gd name="connsiteX84" fmla="*/ 805815 w 1632585"/>
                <a:gd name="connsiteY84" fmla="*/ 352425 h 491490"/>
                <a:gd name="connsiteX85" fmla="*/ 819150 w 1632585"/>
                <a:gd name="connsiteY85" fmla="*/ 356235 h 491490"/>
                <a:gd name="connsiteX86" fmla="*/ 834390 w 1632585"/>
                <a:gd name="connsiteY86" fmla="*/ 358140 h 491490"/>
                <a:gd name="connsiteX87" fmla="*/ 851535 w 1632585"/>
                <a:gd name="connsiteY87" fmla="*/ 363855 h 491490"/>
                <a:gd name="connsiteX88" fmla="*/ 857250 w 1632585"/>
                <a:gd name="connsiteY88" fmla="*/ 365760 h 491490"/>
                <a:gd name="connsiteX89" fmla="*/ 870585 w 1632585"/>
                <a:gd name="connsiteY89" fmla="*/ 369570 h 491490"/>
                <a:gd name="connsiteX90" fmla="*/ 887730 w 1632585"/>
                <a:gd name="connsiteY90" fmla="*/ 377190 h 491490"/>
                <a:gd name="connsiteX91" fmla="*/ 912495 w 1632585"/>
                <a:gd name="connsiteY91" fmla="*/ 381000 h 491490"/>
                <a:gd name="connsiteX92" fmla="*/ 937260 w 1632585"/>
                <a:gd name="connsiteY92" fmla="*/ 384810 h 491490"/>
                <a:gd name="connsiteX93" fmla="*/ 942975 w 1632585"/>
                <a:gd name="connsiteY93" fmla="*/ 386715 h 491490"/>
                <a:gd name="connsiteX94" fmla="*/ 948690 w 1632585"/>
                <a:gd name="connsiteY94" fmla="*/ 390525 h 491490"/>
                <a:gd name="connsiteX95" fmla="*/ 981075 w 1632585"/>
                <a:gd name="connsiteY95" fmla="*/ 392430 h 491490"/>
                <a:gd name="connsiteX96" fmla="*/ 1015365 w 1632585"/>
                <a:gd name="connsiteY96" fmla="*/ 396240 h 491490"/>
                <a:gd name="connsiteX97" fmla="*/ 1021080 w 1632585"/>
                <a:gd name="connsiteY97" fmla="*/ 398145 h 491490"/>
                <a:gd name="connsiteX98" fmla="*/ 1038225 w 1632585"/>
                <a:gd name="connsiteY98" fmla="*/ 400050 h 491490"/>
                <a:gd name="connsiteX99" fmla="*/ 1057275 w 1632585"/>
                <a:gd name="connsiteY99" fmla="*/ 405765 h 491490"/>
                <a:gd name="connsiteX100" fmla="*/ 1070610 w 1632585"/>
                <a:gd name="connsiteY100" fmla="*/ 409575 h 491490"/>
                <a:gd name="connsiteX101" fmla="*/ 1205865 w 1632585"/>
                <a:gd name="connsiteY101" fmla="*/ 411480 h 491490"/>
                <a:gd name="connsiteX102" fmla="*/ 1213485 w 1632585"/>
                <a:gd name="connsiteY102" fmla="*/ 413385 h 491490"/>
                <a:gd name="connsiteX103" fmla="*/ 1245870 w 1632585"/>
                <a:gd name="connsiteY103" fmla="*/ 417195 h 491490"/>
                <a:gd name="connsiteX104" fmla="*/ 1274445 w 1632585"/>
                <a:gd name="connsiteY104" fmla="*/ 422910 h 491490"/>
                <a:gd name="connsiteX105" fmla="*/ 1295400 w 1632585"/>
                <a:gd name="connsiteY105" fmla="*/ 426720 h 491490"/>
                <a:gd name="connsiteX106" fmla="*/ 1442085 w 1632585"/>
                <a:gd name="connsiteY106" fmla="*/ 430530 h 491490"/>
                <a:gd name="connsiteX107" fmla="*/ 1482090 w 1632585"/>
                <a:gd name="connsiteY107" fmla="*/ 432435 h 491490"/>
                <a:gd name="connsiteX108" fmla="*/ 1493520 w 1632585"/>
                <a:gd name="connsiteY108" fmla="*/ 436245 h 491490"/>
                <a:gd name="connsiteX109" fmla="*/ 1543050 w 1632585"/>
                <a:gd name="connsiteY109" fmla="*/ 438150 h 491490"/>
                <a:gd name="connsiteX110" fmla="*/ 1564005 w 1632585"/>
                <a:gd name="connsiteY110" fmla="*/ 441960 h 491490"/>
                <a:gd name="connsiteX111" fmla="*/ 1569720 w 1632585"/>
                <a:gd name="connsiteY111" fmla="*/ 443865 h 491490"/>
                <a:gd name="connsiteX112" fmla="*/ 1584960 w 1632585"/>
                <a:gd name="connsiteY112" fmla="*/ 445770 h 491490"/>
                <a:gd name="connsiteX113" fmla="*/ 1607820 w 1632585"/>
                <a:gd name="connsiteY113" fmla="*/ 457200 h 491490"/>
                <a:gd name="connsiteX114" fmla="*/ 1613535 w 1632585"/>
                <a:gd name="connsiteY114" fmla="*/ 459105 h 491490"/>
                <a:gd name="connsiteX115" fmla="*/ 1621155 w 1632585"/>
                <a:gd name="connsiteY115" fmla="*/ 470535 h 491490"/>
                <a:gd name="connsiteX116" fmla="*/ 1626870 w 1632585"/>
                <a:gd name="connsiteY116" fmla="*/ 481965 h 491490"/>
                <a:gd name="connsiteX117" fmla="*/ 1632585 w 1632585"/>
                <a:gd name="connsiteY117" fmla="*/ 491490 h 491490"/>
                <a:gd name="connsiteX0" fmla="*/ 4884 w 1637469"/>
                <a:gd name="connsiteY0" fmla="*/ 3104 h 494594"/>
                <a:gd name="connsiteX1" fmla="*/ 1424 w 1637469"/>
                <a:gd name="connsiteY1" fmla="*/ 267 h 494594"/>
                <a:gd name="connsiteX2" fmla="*/ 31554 w 1637469"/>
                <a:gd name="connsiteY2" fmla="*/ 10724 h 494594"/>
                <a:gd name="connsiteX3" fmla="*/ 37269 w 1637469"/>
                <a:gd name="connsiteY3" fmla="*/ 14534 h 494594"/>
                <a:gd name="connsiteX4" fmla="*/ 54414 w 1637469"/>
                <a:gd name="connsiteY4" fmla="*/ 20249 h 494594"/>
                <a:gd name="connsiteX5" fmla="*/ 60129 w 1637469"/>
                <a:gd name="connsiteY5" fmla="*/ 22154 h 494594"/>
                <a:gd name="connsiteX6" fmla="*/ 65844 w 1637469"/>
                <a:gd name="connsiteY6" fmla="*/ 24059 h 494594"/>
                <a:gd name="connsiteX7" fmla="*/ 71559 w 1637469"/>
                <a:gd name="connsiteY7" fmla="*/ 27869 h 494594"/>
                <a:gd name="connsiteX8" fmla="*/ 92514 w 1637469"/>
                <a:gd name="connsiteY8" fmla="*/ 29774 h 494594"/>
                <a:gd name="connsiteX9" fmla="*/ 103944 w 1637469"/>
                <a:gd name="connsiteY9" fmla="*/ 35489 h 494594"/>
                <a:gd name="connsiteX10" fmla="*/ 119184 w 1637469"/>
                <a:gd name="connsiteY10" fmla="*/ 39299 h 494594"/>
                <a:gd name="connsiteX11" fmla="*/ 130614 w 1637469"/>
                <a:gd name="connsiteY11" fmla="*/ 46919 h 494594"/>
                <a:gd name="connsiteX12" fmla="*/ 147759 w 1637469"/>
                <a:gd name="connsiteY12" fmla="*/ 52634 h 494594"/>
                <a:gd name="connsiteX13" fmla="*/ 153474 w 1637469"/>
                <a:gd name="connsiteY13" fmla="*/ 54539 h 494594"/>
                <a:gd name="connsiteX14" fmla="*/ 164904 w 1637469"/>
                <a:gd name="connsiteY14" fmla="*/ 62159 h 494594"/>
                <a:gd name="connsiteX15" fmla="*/ 170619 w 1637469"/>
                <a:gd name="connsiteY15" fmla="*/ 65969 h 494594"/>
                <a:gd name="connsiteX16" fmla="*/ 176334 w 1637469"/>
                <a:gd name="connsiteY16" fmla="*/ 67874 h 494594"/>
                <a:gd name="connsiteX17" fmla="*/ 182049 w 1637469"/>
                <a:gd name="connsiteY17" fmla="*/ 71684 h 494594"/>
                <a:gd name="connsiteX18" fmla="*/ 197289 w 1637469"/>
                <a:gd name="connsiteY18" fmla="*/ 73589 h 494594"/>
                <a:gd name="connsiteX19" fmla="*/ 201099 w 1637469"/>
                <a:gd name="connsiteY19" fmla="*/ 79304 h 494594"/>
                <a:gd name="connsiteX20" fmla="*/ 206814 w 1637469"/>
                <a:gd name="connsiteY20" fmla="*/ 81209 h 494594"/>
                <a:gd name="connsiteX21" fmla="*/ 212529 w 1637469"/>
                <a:gd name="connsiteY21" fmla="*/ 85019 h 494594"/>
                <a:gd name="connsiteX22" fmla="*/ 225864 w 1637469"/>
                <a:gd name="connsiteY22" fmla="*/ 88829 h 494594"/>
                <a:gd name="connsiteX23" fmla="*/ 231579 w 1637469"/>
                <a:gd name="connsiteY23" fmla="*/ 90734 h 494594"/>
                <a:gd name="connsiteX24" fmla="*/ 239199 w 1637469"/>
                <a:gd name="connsiteY24" fmla="*/ 92639 h 494594"/>
                <a:gd name="connsiteX25" fmla="*/ 256344 w 1637469"/>
                <a:gd name="connsiteY25" fmla="*/ 98354 h 494594"/>
                <a:gd name="connsiteX26" fmla="*/ 262059 w 1637469"/>
                <a:gd name="connsiteY26" fmla="*/ 100259 h 494594"/>
                <a:gd name="connsiteX27" fmla="*/ 273489 w 1637469"/>
                <a:gd name="connsiteY27" fmla="*/ 107879 h 494594"/>
                <a:gd name="connsiteX28" fmla="*/ 284919 w 1637469"/>
                <a:gd name="connsiteY28" fmla="*/ 111689 h 494594"/>
                <a:gd name="connsiteX29" fmla="*/ 290634 w 1637469"/>
                <a:gd name="connsiteY29" fmla="*/ 113594 h 494594"/>
                <a:gd name="connsiteX30" fmla="*/ 298254 w 1637469"/>
                <a:gd name="connsiteY30" fmla="*/ 115499 h 494594"/>
                <a:gd name="connsiteX31" fmla="*/ 309684 w 1637469"/>
                <a:gd name="connsiteY31" fmla="*/ 123119 h 494594"/>
                <a:gd name="connsiteX32" fmla="*/ 315399 w 1637469"/>
                <a:gd name="connsiteY32" fmla="*/ 126929 h 494594"/>
                <a:gd name="connsiteX33" fmla="*/ 326829 w 1637469"/>
                <a:gd name="connsiteY33" fmla="*/ 130739 h 494594"/>
                <a:gd name="connsiteX34" fmla="*/ 340164 w 1637469"/>
                <a:gd name="connsiteY34" fmla="*/ 134549 h 494594"/>
                <a:gd name="connsiteX35" fmla="*/ 351594 w 1637469"/>
                <a:gd name="connsiteY35" fmla="*/ 138359 h 494594"/>
                <a:gd name="connsiteX36" fmla="*/ 363024 w 1637469"/>
                <a:gd name="connsiteY36" fmla="*/ 144074 h 494594"/>
                <a:gd name="connsiteX37" fmla="*/ 380169 w 1637469"/>
                <a:gd name="connsiteY37" fmla="*/ 151694 h 494594"/>
                <a:gd name="connsiteX38" fmla="*/ 403029 w 1637469"/>
                <a:gd name="connsiteY38" fmla="*/ 153599 h 494594"/>
                <a:gd name="connsiteX39" fmla="*/ 408744 w 1637469"/>
                <a:gd name="connsiteY39" fmla="*/ 157409 h 494594"/>
                <a:gd name="connsiteX40" fmla="*/ 412554 w 1637469"/>
                <a:gd name="connsiteY40" fmla="*/ 163124 h 494594"/>
                <a:gd name="connsiteX41" fmla="*/ 423984 w 1637469"/>
                <a:gd name="connsiteY41" fmla="*/ 166934 h 494594"/>
                <a:gd name="connsiteX42" fmla="*/ 427794 w 1637469"/>
                <a:gd name="connsiteY42" fmla="*/ 172649 h 494594"/>
                <a:gd name="connsiteX43" fmla="*/ 433509 w 1637469"/>
                <a:gd name="connsiteY43" fmla="*/ 176459 h 494594"/>
                <a:gd name="connsiteX44" fmla="*/ 452559 w 1637469"/>
                <a:gd name="connsiteY44" fmla="*/ 182174 h 494594"/>
                <a:gd name="connsiteX45" fmla="*/ 458274 w 1637469"/>
                <a:gd name="connsiteY45" fmla="*/ 184079 h 494594"/>
                <a:gd name="connsiteX46" fmla="*/ 463989 w 1637469"/>
                <a:gd name="connsiteY46" fmla="*/ 187889 h 494594"/>
                <a:gd name="connsiteX47" fmla="*/ 469704 w 1637469"/>
                <a:gd name="connsiteY47" fmla="*/ 189794 h 494594"/>
                <a:gd name="connsiteX48" fmla="*/ 475419 w 1637469"/>
                <a:gd name="connsiteY48" fmla="*/ 193604 h 494594"/>
                <a:gd name="connsiteX49" fmla="*/ 486849 w 1637469"/>
                <a:gd name="connsiteY49" fmla="*/ 199319 h 494594"/>
                <a:gd name="connsiteX50" fmla="*/ 490659 w 1637469"/>
                <a:gd name="connsiteY50" fmla="*/ 205034 h 494594"/>
                <a:gd name="connsiteX51" fmla="*/ 502089 w 1637469"/>
                <a:gd name="connsiteY51" fmla="*/ 212654 h 494594"/>
                <a:gd name="connsiteX52" fmla="*/ 507804 w 1637469"/>
                <a:gd name="connsiteY52" fmla="*/ 216464 h 494594"/>
                <a:gd name="connsiteX53" fmla="*/ 530664 w 1637469"/>
                <a:gd name="connsiteY53" fmla="*/ 224084 h 494594"/>
                <a:gd name="connsiteX54" fmla="*/ 542094 w 1637469"/>
                <a:gd name="connsiteY54" fmla="*/ 227894 h 494594"/>
                <a:gd name="connsiteX55" fmla="*/ 547809 w 1637469"/>
                <a:gd name="connsiteY55" fmla="*/ 229799 h 494594"/>
                <a:gd name="connsiteX56" fmla="*/ 564954 w 1637469"/>
                <a:gd name="connsiteY56" fmla="*/ 241229 h 494594"/>
                <a:gd name="connsiteX57" fmla="*/ 570669 w 1637469"/>
                <a:gd name="connsiteY57" fmla="*/ 245039 h 494594"/>
                <a:gd name="connsiteX58" fmla="*/ 576384 w 1637469"/>
                <a:gd name="connsiteY58" fmla="*/ 246944 h 494594"/>
                <a:gd name="connsiteX59" fmla="*/ 587814 w 1637469"/>
                <a:gd name="connsiteY59" fmla="*/ 254564 h 494594"/>
                <a:gd name="connsiteX60" fmla="*/ 603054 w 1637469"/>
                <a:gd name="connsiteY60" fmla="*/ 264089 h 494594"/>
                <a:gd name="connsiteX61" fmla="*/ 614484 w 1637469"/>
                <a:gd name="connsiteY61" fmla="*/ 271709 h 494594"/>
                <a:gd name="connsiteX62" fmla="*/ 620199 w 1637469"/>
                <a:gd name="connsiteY62" fmla="*/ 273614 h 494594"/>
                <a:gd name="connsiteX63" fmla="*/ 625914 w 1637469"/>
                <a:gd name="connsiteY63" fmla="*/ 277424 h 494594"/>
                <a:gd name="connsiteX64" fmla="*/ 643059 w 1637469"/>
                <a:gd name="connsiteY64" fmla="*/ 281234 h 494594"/>
                <a:gd name="connsiteX65" fmla="*/ 648774 w 1637469"/>
                <a:gd name="connsiteY65" fmla="*/ 283139 h 494594"/>
                <a:gd name="connsiteX66" fmla="*/ 669729 w 1637469"/>
                <a:gd name="connsiteY66" fmla="*/ 288854 h 494594"/>
                <a:gd name="connsiteX67" fmla="*/ 675444 w 1637469"/>
                <a:gd name="connsiteY67" fmla="*/ 290759 h 494594"/>
                <a:gd name="connsiteX68" fmla="*/ 681159 w 1637469"/>
                <a:gd name="connsiteY68" fmla="*/ 292664 h 494594"/>
                <a:gd name="connsiteX69" fmla="*/ 686874 w 1637469"/>
                <a:gd name="connsiteY69" fmla="*/ 298379 h 494594"/>
                <a:gd name="connsiteX70" fmla="*/ 690684 w 1637469"/>
                <a:gd name="connsiteY70" fmla="*/ 304094 h 494594"/>
                <a:gd name="connsiteX71" fmla="*/ 696399 w 1637469"/>
                <a:gd name="connsiteY71" fmla="*/ 305999 h 494594"/>
                <a:gd name="connsiteX72" fmla="*/ 702114 w 1637469"/>
                <a:gd name="connsiteY72" fmla="*/ 309809 h 494594"/>
                <a:gd name="connsiteX73" fmla="*/ 713544 w 1637469"/>
                <a:gd name="connsiteY73" fmla="*/ 313619 h 494594"/>
                <a:gd name="connsiteX74" fmla="*/ 719259 w 1637469"/>
                <a:gd name="connsiteY74" fmla="*/ 315524 h 494594"/>
                <a:gd name="connsiteX75" fmla="*/ 728784 w 1637469"/>
                <a:gd name="connsiteY75" fmla="*/ 323144 h 494594"/>
                <a:gd name="connsiteX76" fmla="*/ 732594 w 1637469"/>
                <a:gd name="connsiteY76" fmla="*/ 328859 h 494594"/>
                <a:gd name="connsiteX77" fmla="*/ 744024 w 1637469"/>
                <a:gd name="connsiteY77" fmla="*/ 332669 h 494594"/>
                <a:gd name="connsiteX78" fmla="*/ 749739 w 1637469"/>
                <a:gd name="connsiteY78" fmla="*/ 336479 h 494594"/>
                <a:gd name="connsiteX79" fmla="*/ 761169 w 1637469"/>
                <a:gd name="connsiteY79" fmla="*/ 340289 h 494594"/>
                <a:gd name="connsiteX80" fmla="*/ 766884 w 1637469"/>
                <a:gd name="connsiteY80" fmla="*/ 344099 h 494594"/>
                <a:gd name="connsiteX81" fmla="*/ 778314 w 1637469"/>
                <a:gd name="connsiteY81" fmla="*/ 346004 h 494594"/>
                <a:gd name="connsiteX82" fmla="*/ 785934 w 1637469"/>
                <a:gd name="connsiteY82" fmla="*/ 347909 h 494594"/>
                <a:gd name="connsiteX83" fmla="*/ 797364 w 1637469"/>
                <a:gd name="connsiteY83" fmla="*/ 351719 h 494594"/>
                <a:gd name="connsiteX84" fmla="*/ 803079 w 1637469"/>
                <a:gd name="connsiteY84" fmla="*/ 353624 h 494594"/>
                <a:gd name="connsiteX85" fmla="*/ 810699 w 1637469"/>
                <a:gd name="connsiteY85" fmla="*/ 355529 h 494594"/>
                <a:gd name="connsiteX86" fmla="*/ 824034 w 1637469"/>
                <a:gd name="connsiteY86" fmla="*/ 359339 h 494594"/>
                <a:gd name="connsiteX87" fmla="*/ 839274 w 1637469"/>
                <a:gd name="connsiteY87" fmla="*/ 361244 h 494594"/>
                <a:gd name="connsiteX88" fmla="*/ 856419 w 1637469"/>
                <a:gd name="connsiteY88" fmla="*/ 366959 h 494594"/>
                <a:gd name="connsiteX89" fmla="*/ 862134 w 1637469"/>
                <a:gd name="connsiteY89" fmla="*/ 368864 h 494594"/>
                <a:gd name="connsiteX90" fmla="*/ 875469 w 1637469"/>
                <a:gd name="connsiteY90" fmla="*/ 372674 h 494594"/>
                <a:gd name="connsiteX91" fmla="*/ 892614 w 1637469"/>
                <a:gd name="connsiteY91" fmla="*/ 380294 h 494594"/>
                <a:gd name="connsiteX92" fmla="*/ 917379 w 1637469"/>
                <a:gd name="connsiteY92" fmla="*/ 384104 h 494594"/>
                <a:gd name="connsiteX93" fmla="*/ 942144 w 1637469"/>
                <a:gd name="connsiteY93" fmla="*/ 387914 h 494594"/>
                <a:gd name="connsiteX94" fmla="*/ 947859 w 1637469"/>
                <a:gd name="connsiteY94" fmla="*/ 389819 h 494594"/>
                <a:gd name="connsiteX95" fmla="*/ 953574 w 1637469"/>
                <a:gd name="connsiteY95" fmla="*/ 393629 h 494594"/>
                <a:gd name="connsiteX96" fmla="*/ 985959 w 1637469"/>
                <a:gd name="connsiteY96" fmla="*/ 395534 h 494594"/>
                <a:gd name="connsiteX97" fmla="*/ 1020249 w 1637469"/>
                <a:gd name="connsiteY97" fmla="*/ 399344 h 494594"/>
                <a:gd name="connsiteX98" fmla="*/ 1025964 w 1637469"/>
                <a:gd name="connsiteY98" fmla="*/ 401249 h 494594"/>
                <a:gd name="connsiteX99" fmla="*/ 1043109 w 1637469"/>
                <a:gd name="connsiteY99" fmla="*/ 403154 h 494594"/>
                <a:gd name="connsiteX100" fmla="*/ 1062159 w 1637469"/>
                <a:gd name="connsiteY100" fmla="*/ 408869 h 494594"/>
                <a:gd name="connsiteX101" fmla="*/ 1075494 w 1637469"/>
                <a:gd name="connsiteY101" fmla="*/ 412679 h 494594"/>
                <a:gd name="connsiteX102" fmla="*/ 1210749 w 1637469"/>
                <a:gd name="connsiteY102" fmla="*/ 414584 h 494594"/>
                <a:gd name="connsiteX103" fmla="*/ 1218369 w 1637469"/>
                <a:gd name="connsiteY103" fmla="*/ 416489 h 494594"/>
                <a:gd name="connsiteX104" fmla="*/ 1250754 w 1637469"/>
                <a:gd name="connsiteY104" fmla="*/ 420299 h 494594"/>
                <a:gd name="connsiteX105" fmla="*/ 1279329 w 1637469"/>
                <a:gd name="connsiteY105" fmla="*/ 426014 h 494594"/>
                <a:gd name="connsiteX106" fmla="*/ 1300284 w 1637469"/>
                <a:gd name="connsiteY106" fmla="*/ 429824 h 494594"/>
                <a:gd name="connsiteX107" fmla="*/ 1446969 w 1637469"/>
                <a:gd name="connsiteY107" fmla="*/ 433634 h 494594"/>
                <a:gd name="connsiteX108" fmla="*/ 1486974 w 1637469"/>
                <a:gd name="connsiteY108" fmla="*/ 435539 h 494594"/>
                <a:gd name="connsiteX109" fmla="*/ 1498404 w 1637469"/>
                <a:gd name="connsiteY109" fmla="*/ 439349 h 494594"/>
                <a:gd name="connsiteX110" fmla="*/ 1547934 w 1637469"/>
                <a:gd name="connsiteY110" fmla="*/ 441254 h 494594"/>
                <a:gd name="connsiteX111" fmla="*/ 1568889 w 1637469"/>
                <a:gd name="connsiteY111" fmla="*/ 445064 h 494594"/>
                <a:gd name="connsiteX112" fmla="*/ 1574604 w 1637469"/>
                <a:gd name="connsiteY112" fmla="*/ 446969 h 494594"/>
                <a:gd name="connsiteX113" fmla="*/ 1589844 w 1637469"/>
                <a:gd name="connsiteY113" fmla="*/ 448874 h 494594"/>
                <a:gd name="connsiteX114" fmla="*/ 1612704 w 1637469"/>
                <a:gd name="connsiteY114" fmla="*/ 460304 h 494594"/>
                <a:gd name="connsiteX115" fmla="*/ 1618419 w 1637469"/>
                <a:gd name="connsiteY115" fmla="*/ 462209 h 494594"/>
                <a:gd name="connsiteX116" fmla="*/ 1626039 w 1637469"/>
                <a:gd name="connsiteY116" fmla="*/ 473639 h 494594"/>
                <a:gd name="connsiteX117" fmla="*/ 1631754 w 1637469"/>
                <a:gd name="connsiteY117" fmla="*/ 485069 h 494594"/>
                <a:gd name="connsiteX118" fmla="*/ 1637469 w 1637469"/>
                <a:gd name="connsiteY118" fmla="*/ 494594 h 494594"/>
                <a:gd name="connsiteX0" fmla="*/ 4884 w 1637469"/>
                <a:gd name="connsiteY0" fmla="*/ 3104 h 494594"/>
                <a:gd name="connsiteX1" fmla="*/ 1424 w 1637469"/>
                <a:gd name="connsiteY1" fmla="*/ 267 h 494594"/>
                <a:gd name="connsiteX2" fmla="*/ 31554 w 1637469"/>
                <a:gd name="connsiteY2" fmla="*/ 10724 h 494594"/>
                <a:gd name="connsiteX3" fmla="*/ 37269 w 1637469"/>
                <a:gd name="connsiteY3" fmla="*/ 14534 h 494594"/>
                <a:gd name="connsiteX4" fmla="*/ 54414 w 1637469"/>
                <a:gd name="connsiteY4" fmla="*/ 20249 h 494594"/>
                <a:gd name="connsiteX5" fmla="*/ 60129 w 1637469"/>
                <a:gd name="connsiteY5" fmla="*/ 22154 h 494594"/>
                <a:gd name="connsiteX6" fmla="*/ 65844 w 1637469"/>
                <a:gd name="connsiteY6" fmla="*/ 24059 h 494594"/>
                <a:gd name="connsiteX7" fmla="*/ 71559 w 1637469"/>
                <a:gd name="connsiteY7" fmla="*/ 27869 h 494594"/>
                <a:gd name="connsiteX8" fmla="*/ 92514 w 1637469"/>
                <a:gd name="connsiteY8" fmla="*/ 29774 h 494594"/>
                <a:gd name="connsiteX9" fmla="*/ 103944 w 1637469"/>
                <a:gd name="connsiteY9" fmla="*/ 35489 h 494594"/>
                <a:gd name="connsiteX10" fmla="*/ 119184 w 1637469"/>
                <a:gd name="connsiteY10" fmla="*/ 39299 h 494594"/>
                <a:gd name="connsiteX11" fmla="*/ 130614 w 1637469"/>
                <a:gd name="connsiteY11" fmla="*/ 46919 h 494594"/>
                <a:gd name="connsiteX12" fmla="*/ 147759 w 1637469"/>
                <a:gd name="connsiteY12" fmla="*/ 52634 h 494594"/>
                <a:gd name="connsiteX13" fmla="*/ 153474 w 1637469"/>
                <a:gd name="connsiteY13" fmla="*/ 54539 h 494594"/>
                <a:gd name="connsiteX14" fmla="*/ 164904 w 1637469"/>
                <a:gd name="connsiteY14" fmla="*/ 62159 h 494594"/>
                <a:gd name="connsiteX15" fmla="*/ 170619 w 1637469"/>
                <a:gd name="connsiteY15" fmla="*/ 65969 h 494594"/>
                <a:gd name="connsiteX16" fmla="*/ 176334 w 1637469"/>
                <a:gd name="connsiteY16" fmla="*/ 67874 h 494594"/>
                <a:gd name="connsiteX17" fmla="*/ 182049 w 1637469"/>
                <a:gd name="connsiteY17" fmla="*/ 71684 h 494594"/>
                <a:gd name="connsiteX18" fmla="*/ 197289 w 1637469"/>
                <a:gd name="connsiteY18" fmla="*/ 73589 h 494594"/>
                <a:gd name="connsiteX19" fmla="*/ 201099 w 1637469"/>
                <a:gd name="connsiteY19" fmla="*/ 79304 h 494594"/>
                <a:gd name="connsiteX20" fmla="*/ 206814 w 1637469"/>
                <a:gd name="connsiteY20" fmla="*/ 81209 h 494594"/>
                <a:gd name="connsiteX21" fmla="*/ 212529 w 1637469"/>
                <a:gd name="connsiteY21" fmla="*/ 85019 h 494594"/>
                <a:gd name="connsiteX22" fmla="*/ 225864 w 1637469"/>
                <a:gd name="connsiteY22" fmla="*/ 88829 h 494594"/>
                <a:gd name="connsiteX23" fmla="*/ 231579 w 1637469"/>
                <a:gd name="connsiteY23" fmla="*/ 90734 h 494594"/>
                <a:gd name="connsiteX24" fmla="*/ 239199 w 1637469"/>
                <a:gd name="connsiteY24" fmla="*/ 92639 h 494594"/>
                <a:gd name="connsiteX25" fmla="*/ 256344 w 1637469"/>
                <a:gd name="connsiteY25" fmla="*/ 98354 h 494594"/>
                <a:gd name="connsiteX26" fmla="*/ 262059 w 1637469"/>
                <a:gd name="connsiteY26" fmla="*/ 100259 h 494594"/>
                <a:gd name="connsiteX27" fmla="*/ 273489 w 1637469"/>
                <a:gd name="connsiteY27" fmla="*/ 107879 h 494594"/>
                <a:gd name="connsiteX28" fmla="*/ 284919 w 1637469"/>
                <a:gd name="connsiteY28" fmla="*/ 111689 h 494594"/>
                <a:gd name="connsiteX29" fmla="*/ 290634 w 1637469"/>
                <a:gd name="connsiteY29" fmla="*/ 113594 h 494594"/>
                <a:gd name="connsiteX30" fmla="*/ 298254 w 1637469"/>
                <a:gd name="connsiteY30" fmla="*/ 115499 h 494594"/>
                <a:gd name="connsiteX31" fmla="*/ 309684 w 1637469"/>
                <a:gd name="connsiteY31" fmla="*/ 123119 h 494594"/>
                <a:gd name="connsiteX32" fmla="*/ 315399 w 1637469"/>
                <a:gd name="connsiteY32" fmla="*/ 126929 h 494594"/>
                <a:gd name="connsiteX33" fmla="*/ 326829 w 1637469"/>
                <a:gd name="connsiteY33" fmla="*/ 130739 h 494594"/>
                <a:gd name="connsiteX34" fmla="*/ 340164 w 1637469"/>
                <a:gd name="connsiteY34" fmla="*/ 134549 h 494594"/>
                <a:gd name="connsiteX35" fmla="*/ 351594 w 1637469"/>
                <a:gd name="connsiteY35" fmla="*/ 138359 h 494594"/>
                <a:gd name="connsiteX36" fmla="*/ 363024 w 1637469"/>
                <a:gd name="connsiteY36" fmla="*/ 144074 h 494594"/>
                <a:gd name="connsiteX37" fmla="*/ 380169 w 1637469"/>
                <a:gd name="connsiteY37" fmla="*/ 151694 h 494594"/>
                <a:gd name="connsiteX38" fmla="*/ 403029 w 1637469"/>
                <a:gd name="connsiteY38" fmla="*/ 153599 h 494594"/>
                <a:gd name="connsiteX39" fmla="*/ 408744 w 1637469"/>
                <a:gd name="connsiteY39" fmla="*/ 157409 h 494594"/>
                <a:gd name="connsiteX40" fmla="*/ 412554 w 1637469"/>
                <a:gd name="connsiteY40" fmla="*/ 163124 h 494594"/>
                <a:gd name="connsiteX41" fmla="*/ 423984 w 1637469"/>
                <a:gd name="connsiteY41" fmla="*/ 166934 h 494594"/>
                <a:gd name="connsiteX42" fmla="*/ 427794 w 1637469"/>
                <a:gd name="connsiteY42" fmla="*/ 172649 h 494594"/>
                <a:gd name="connsiteX43" fmla="*/ 433509 w 1637469"/>
                <a:gd name="connsiteY43" fmla="*/ 176459 h 494594"/>
                <a:gd name="connsiteX44" fmla="*/ 452559 w 1637469"/>
                <a:gd name="connsiteY44" fmla="*/ 182174 h 494594"/>
                <a:gd name="connsiteX45" fmla="*/ 458274 w 1637469"/>
                <a:gd name="connsiteY45" fmla="*/ 184079 h 494594"/>
                <a:gd name="connsiteX46" fmla="*/ 463989 w 1637469"/>
                <a:gd name="connsiteY46" fmla="*/ 187889 h 494594"/>
                <a:gd name="connsiteX47" fmla="*/ 469704 w 1637469"/>
                <a:gd name="connsiteY47" fmla="*/ 189794 h 494594"/>
                <a:gd name="connsiteX48" fmla="*/ 475419 w 1637469"/>
                <a:gd name="connsiteY48" fmla="*/ 193604 h 494594"/>
                <a:gd name="connsiteX49" fmla="*/ 486849 w 1637469"/>
                <a:gd name="connsiteY49" fmla="*/ 199319 h 494594"/>
                <a:gd name="connsiteX50" fmla="*/ 490659 w 1637469"/>
                <a:gd name="connsiteY50" fmla="*/ 205034 h 494594"/>
                <a:gd name="connsiteX51" fmla="*/ 502089 w 1637469"/>
                <a:gd name="connsiteY51" fmla="*/ 212654 h 494594"/>
                <a:gd name="connsiteX52" fmla="*/ 507804 w 1637469"/>
                <a:gd name="connsiteY52" fmla="*/ 216464 h 494594"/>
                <a:gd name="connsiteX53" fmla="*/ 530664 w 1637469"/>
                <a:gd name="connsiteY53" fmla="*/ 224084 h 494594"/>
                <a:gd name="connsiteX54" fmla="*/ 542094 w 1637469"/>
                <a:gd name="connsiteY54" fmla="*/ 227894 h 494594"/>
                <a:gd name="connsiteX55" fmla="*/ 547809 w 1637469"/>
                <a:gd name="connsiteY55" fmla="*/ 229799 h 494594"/>
                <a:gd name="connsiteX56" fmla="*/ 564954 w 1637469"/>
                <a:gd name="connsiteY56" fmla="*/ 241229 h 494594"/>
                <a:gd name="connsiteX57" fmla="*/ 570669 w 1637469"/>
                <a:gd name="connsiteY57" fmla="*/ 245039 h 494594"/>
                <a:gd name="connsiteX58" fmla="*/ 576384 w 1637469"/>
                <a:gd name="connsiteY58" fmla="*/ 246944 h 494594"/>
                <a:gd name="connsiteX59" fmla="*/ 587814 w 1637469"/>
                <a:gd name="connsiteY59" fmla="*/ 254564 h 494594"/>
                <a:gd name="connsiteX60" fmla="*/ 603054 w 1637469"/>
                <a:gd name="connsiteY60" fmla="*/ 264089 h 494594"/>
                <a:gd name="connsiteX61" fmla="*/ 614484 w 1637469"/>
                <a:gd name="connsiteY61" fmla="*/ 271709 h 494594"/>
                <a:gd name="connsiteX62" fmla="*/ 620199 w 1637469"/>
                <a:gd name="connsiteY62" fmla="*/ 273614 h 494594"/>
                <a:gd name="connsiteX63" fmla="*/ 625914 w 1637469"/>
                <a:gd name="connsiteY63" fmla="*/ 277424 h 494594"/>
                <a:gd name="connsiteX64" fmla="*/ 643059 w 1637469"/>
                <a:gd name="connsiteY64" fmla="*/ 281234 h 494594"/>
                <a:gd name="connsiteX65" fmla="*/ 648774 w 1637469"/>
                <a:gd name="connsiteY65" fmla="*/ 283139 h 494594"/>
                <a:gd name="connsiteX66" fmla="*/ 669729 w 1637469"/>
                <a:gd name="connsiteY66" fmla="*/ 288854 h 494594"/>
                <a:gd name="connsiteX67" fmla="*/ 675444 w 1637469"/>
                <a:gd name="connsiteY67" fmla="*/ 290759 h 494594"/>
                <a:gd name="connsiteX68" fmla="*/ 681159 w 1637469"/>
                <a:gd name="connsiteY68" fmla="*/ 292664 h 494594"/>
                <a:gd name="connsiteX69" fmla="*/ 686874 w 1637469"/>
                <a:gd name="connsiteY69" fmla="*/ 298379 h 494594"/>
                <a:gd name="connsiteX70" fmla="*/ 690684 w 1637469"/>
                <a:gd name="connsiteY70" fmla="*/ 304094 h 494594"/>
                <a:gd name="connsiteX71" fmla="*/ 696399 w 1637469"/>
                <a:gd name="connsiteY71" fmla="*/ 305999 h 494594"/>
                <a:gd name="connsiteX72" fmla="*/ 702114 w 1637469"/>
                <a:gd name="connsiteY72" fmla="*/ 309809 h 494594"/>
                <a:gd name="connsiteX73" fmla="*/ 713544 w 1637469"/>
                <a:gd name="connsiteY73" fmla="*/ 313619 h 494594"/>
                <a:gd name="connsiteX74" fmla="*/ 719259 w 1637469"/>
                <a:gd name="connsiteY74" fmla="*/ 315524 h 494594"/>
                <a:gd name="connsiteX75" fmla="*/ 728784 w 1637469"/>
                <a:gd name="connsiteY75" fmla="*/ 323144 h 494594"/>
                <a:gd name="connsiteX76" fmla="*/ 732594 w 1637469"/>
                <a:gd name="connsiteY76" fmla="*/ 328859 h 494594"/>
                <a:gd name="connsiteX77" fmla="*/ 744024 w 1637469"/>
                <a:gd name="connsiteY77" fmla="*/ 332669 h 494594"/>
                <a:gd name="connsiteX78" fmla="*/ 749739 w 1637469"/>
                <a:gd name="connsiteY78" fmla="*/ 336479 h 494594"/>
                <a:gd name="connsiteX79" fmla="*/ 761169 w 1637469"/>
                <a:gd name="connsiteY79" fmla="*/ 340289 h 494594"/>
                <a:gd name="connsiteX80" fmla="*/ 766884 w 1637469"/>
                <a:gd name="connsiteY80" fmla="*/ 344099 h 494594"/>
                <a:gd name="connsiteX81" fmla="*/ 778314 w 1637469"/>
                <a:gd name="connsiteY81" fmla="*/ 346004 h 494594"/>
                <a:gd name="connsiteX82" fmla="*/ 785934 w 1637469"/>
                <a:gd name="connsiteY82" fmla="*/ 347909 h 494594"/>
                <a:gd name="connsiteX83" fmla="*/ 797364 w 1637469"/>
                <a:gd name="connsiteY83" fmla="*/ 351719 h 494594"/>
                <a:gd name="connsiteX84" fmla="*/ 803079 w 1637469"/>
                <a:gd name="connsiteY84" fmla="*/ 353624 h 494594"/>
                <a:gd name="connsiteX85" fmla="*/ 810699 w 1637469"/>
                <a:gd name="connsiteY85" fmla="*/ 355529 h 494594"/>
                <a:gd name="connsiteX86" fmla="*/ 824034 w 1637469"/>
                <a:gd name="connsiteY86" fmla="*/ 359339 h 494594"/>
                <a:gd name="connsiteX87" fmla="*/ 839274 w 1637469"/>
                <a:gd name="connsiteY87" fmla="*/ 361244 h 494594"/>
                <a:gd name="connsiteX88" fmla="*/ 856419 w 1637469"/>
                <a:gd name="connsiteY88" fmla="*/ 366959 h 494594"/>
                <a:gd name="connsiteX89" fmla="*/ 862134 w 1637469"/>
                <a:gd name="connsiteY89" fmla="*/ 368864 h 494594"/>
                <a:gd name="connsiteX90" fmla="*/ 875469 w 1637469"/>
                <a:gd name="connsiteY90" fmla="*/ 372674 h 494594"/>
                <a:gd name="connsiteX91" fmla="*/ 892614 w 1637469"/>
                <a:gd name="connsiteY91" fmla="*/ 380294 h 494594"/>
                <a:gd name="connsiteX92" fmla="*/ 917379 w 1637469"/>
                <a:gd name="connsiteY92" fmla="*/ 384104 h 494594"/>
                <a:gd name="connsiteX93" fmla="*/ 942144 w 1637469"/>
                <a:gd name="connsiteY93" fmla="*/ 387914 h 494594"/>
                <a:gd name="connsiteX94" fmla="*/ 947859 w 1637469"/>
                <a:gd name="connsiteY94" fmla="*/ 389819 h 494594"/>
                <a:gd name="connsiteX95" fmla="*/ 953574 w 1637469"/>
                <a:gd name="connsiteY95" fmla="*/ 393629 h 494594"/>
                <a:gd name="connsiteX96" fmla="*/ 985959 w 1637469"/>
                <a:gd name="connsiteY96" fmla="*/ 395534 h 494594"/>
                <a:gd name="connsiteX97" fmla="*/ 1020249 w 1637469"/>
                <a:gd name="connsiteY97" fmla="*/ 399344 h 494594"/>
                <a:gd name="connsiteX98" fmla="*/ 1025964 w 1637469"/>
                <a:gd name="connsiteY98" fmla="*/ 401249 h 494594"/>
                <a:gd name="connsiteX99" fmla="*/ 1043109 w 1637469"/>
                <a:gd name="connsiteY99" fmla="*/ 403154 h 494594"/>
                <a:gd name="connsiteX100" fmla="*/ 1062159 w 1637469"/>
                <a:gd name="connsiteY100" fmla="*/ 408869 h 494594"/>
                <a:gd name="connsiteX101" fmla="*/ 1075494 w 1637469"/>
                <a:gd name="connsiteY101" fmla="*/ 412679 h 494594"/>
                <a:gd name="connsiteX102" fmla="*/ 1210749 w 1637469"/>
                <a:gd name="connsiteY102" fmla="*/ 414584 h 494594"/>
                <a:gd name="connsiteX103" fmla="*/ 1218369 w 1637469"/>
                <a:gd name="connsiteY103" fmla="*/ 416489 h 494594"/>
                <a:gd name="connsiteX104" fmla="*/ 1250754 w 1637469"/>
                <a:gd name="connsiteY104" fmla="*/ 420299 h 494594"/>
                <a:gd name="connsiteX105" fmla="*/ 1279329 w 1637469"/>
                <a:gd name="connsiteY105" fmla="*/ 426014 h 494594"/>
                <a:gd name="connsiteX106" fmla="*/ 1300284 w 1637469"/>
                <a:gd name="connsiteY106" fmla="*/ 429824 h 494594"/>
                <a:gd name="connsiteX107" fmla="*/ 1446969 w 1637469"/>
                <a:gd name="connsiteY107" fmla="*/ 433634 h 494594"/>
                <a:gd name="connsiteX108" fmla="*/ 1486974 w 1637469"/>
                <a:gd name="connsiteY108" fmla="*/ 435539 h 494594"/>
                <a:gd name="connsiteX109" fmla="*/ 1498404 w 1637469"/>
                <a:gd name="connsiteY109" fmla="*/ 439349 h 494594"/>
                <a:gd name="connsiteX110" fmla="*/ 1547934 w 1637469"/>
                <a:gd name="connsiteY110" fmla="*/ 441254 h 494594"/>
                <a:gd name="connsiteX111" fmla="*/ 1568889 w 1637469"/>
                <a:gd name="connsiteY111" fmla="*/ 445064 h 494594"/>
                <a:gd name="connsiteX112" fmla="*/ 1574604 w 1637469"/>
                <a:gd name="connsiteY112" fmla="*/ 446969 h 494594"/>
                <a:gd name="connsiteX113" fmla="*/ 1589844 w 1637469"/>
                <a:gd name="connsiteY113" fmla="*/ 448874 h 494594"/>
                <a:gd name="connsiteX114" fmla="*/ 1612704 w 1637469"/>
                <a:gd name="connsiteY114" fmla="*/ 460304 h 494594"/>
                <a:gd name="connsiteX115" fmla="*/ 1618419 w 1637469"/>
                <a:gd name="connsiteY115" fmla="*/ 462209 h 494594"/>
                <a:gd name="connsiteX116" fmla="*/ 1626039 w 1637469"/>
                <a:gd name="connsiteY116" fmla="*/ 473639 h 494594"/>
                <a:gd name="connsiteX117" fmla="*/ 1631754 w 1637469"/>
                <a:gd name="connsiteY117" fmla="*/ 485069 h 494594"/>
                <a:gd name="connsiteX118" fmla="*/ 1637469 w 1637469"/>
                <a:gd name="connsiteY118" fmla="*/ 494594 h 494594"/>
                <a:gd name="connsiteX119" fmla="*/ 4884 w 1637469"/>
                <a:gd name="connsiteY119" fmla="*/ 3104 h 494594"/>
                <a:gd name="connsiteX0" fmla="*/ 1637705 w 1637705"/>
                <a:gd name="connsiteY0" fmla="*/ 3104 h 494594"/>
                <a:gd name="connsiteX1" fmla="*/ 10 w 1637705"/>
                <a:gd name="connsiteY1" fmla="*/ 267 h 494594"/>
                <a:gd name="connsiteX2" fmla="*/ 30140 w 1637705"/>
                <a:gd name="connsiteY2" fmla="*/ 10724 h 494594"/>
                <a:gd name="connsiteX3" fmla="*/ 35855 w 1637705"/>
                <a:gd name="connsiteY3" fmla="*/ 14534 h 494594"/>
                <a:gd name="connsiteX4" fmla="*/ 53000 w 1637705"/>
                <a:gd name="connsiteY4" fmla="*/ 20249 h 494594"/>
                <a:gd name="connsiteX5" fmla="*/ 58715 w 1637705"/>
                <a:gd name="connsiteY5" fmla="*/ 22154 h 494594"/>
                <a:gd name="connsiteX6" fmla="*/ 64430 w 1637705"/>
                <a:gd name="connsiteY6" fmla="*/ 24059 h 494594"/>
                <a:gd name="connsiteX7" fmla="*/ 70145 w 1637705"/>
                <a:gd name="connsiteY7" fmla="*/ 27869 h 494594"/>
                <a:gd name="connsiteX8" fmla="*/ 91100 w 1637705"/>
                <a:gd name="connsiteY8" fmla="*/ 29774 h 494594"/>
                <a:gd name="connsiteX9" fmla="*/ 102530 w 1637705"/>
                <a:gd name="connsiteY9" fmla="*/ 35489 h 494594"/>
                <a:gd name="connsiteX10" fmla="*/ 117770 w 1637705"/>
                <a:gd name="connsiteY10" fmla="*/ 39299 h 494594"/>
                <a:gd name="connsiteX11" fmla="*/ 129200 w 1637705"/>
                <a:gd name="connsiteY11" fmla="*/ 46919 h 494594"/>
                <a:gd name="connsiteX12" fmla="*/ 146345 w 1637705"/>
                <a:gd name="connsiteY12" fmla="*/ 52634 h 494594"/>
                <a:gd name="connsiteX13" fmla="*/ 152060 w 1637705"/>
                <a:gd name="connsiteY13" fmla="*/ 54539 h 494594"/>
                <a:gd name="connsiteX14" fmla="*/ 163490 w 1637705"/>
                <a:gd name="connsiteY14" fmla="*/ 62159 h 494594"/>
                <a:gd name="connsiteX15" fmla="*/ 169205 w 1637705"/>
                <a:gd name="connsiteY15" fmla="*/ 65969 h 494594"/>
                <a:gd name="connsiteX16" fmla="*/ 174920 w 1637705"/>
                <a:gd name="connsiteY16" fmla="*/ 67874 h 494594"/>
                <a:gd name="connsiteX17" fmla="*/ 180635 w 1637705"/>
                <a:gd name="connsiteY17" fmla="*/ 71684 h 494594"/>
                <a:gd name="connsiteX18" fmla="*/ 195875 w 1637705"/>
                <a:gd name="connsiteY18" fmla="*/ 73589 h 494594"/>
                <a:gd name="connsiteX19" fmla="*/ 199685 w 1637705"/>
                <a:gd name="connsiteY19" fmla="*/ 79304 h 494594"/>
                <a:gd name="connsiteX20" fmla="*/ 205400 w 1637705"/>
                <a:gd name="connsiteY20" fmla="*/ 81209 h 494594"/>
                <a:gd name="connsiteX21" fmla="*/ 211115 w 1637705"/>
                <a:gd name="connsiteY21" fmla="*/ 85019 h 494594"/>
                <a:gd name="connsiteX22" fmla="*/ 224450 w 1637705"/>
                <a:gd name="connsiteY22" fmla="*/ 88829 h 494594"/>
                <a:gd name="connsiteX23" fmla="*/ 230165 w 1637705"/>
                <a:gd name="connsiteY23" fmla="*/ 90734 h 494594"/>
                <a:gd name="connsiteX24" fmla="*/ 237785 w 1637705"/>
                <a:gd name="connsiteY24" fmla="*/ 92639 h 494594"/>
                <a:gd name="connsiteX25" fmla="*/ 254930 w 1637705"/>
                <a:gd name="connsiteY25" fmla="*/ 98354 h 494594"/>
                <a:gd name="connsiteX26" fmla="*/ 260645 w 1637705"/>
                <a:gd name="connsiteY26" fmla="*/ 100259 h 494594"/>
                <a:gd name="connsiteX27" fmla="*/ 272075 w 1637705"/>
                <a:gd name="connsiteY27" fmla="*/ 107879 h 494594"/>
                <a:gd name="connsiteX28" fmla="*/ 283505 w 1637705"/>
                <a:gd name="connsiteY28" fmla="*/ 111689 h 494594"/>
                <a:gd name="connsiteX29" fmla="*/ 289220 w 1637705"/>
                <a:gd name="connsiteY29" fmla="*/ 113594 h 494594"/>
                <a:gd name="connsiteX30" fmla="*/ 296840 w 1637705"/>
                <a:gd name="connsiteY30" fmla="*/ 115499 h 494594"/>
                <a:gd name="connsiteX31" fmla="*/ 308270 w 1637705"/>
                <a:gd name="connsiteY31" fmla="*/ 123119 h 494594"/>
                <a:gd name="connsiteX32" fmla="*/ 313985 w 1637705"/>
                <a:gd name="connsiteY32" fmla="*/ 126929 h 494594"/>
                <a:gd name="connsiteX33" fmla="*/ 325415 w 1637705"/>
                <a:gd name="connsiteY33" fmla="*/ 130739 h 494594"/>
                <a:gd name="connsiteX34" fmla="*/ 338750 w 1637705"/>
                <a:gd name="connsiteY34" fmla="*/ 134549 h 494594"/>
                <a:gd name="connsiteX35" fmla="*/ 350180 w 1637705"/>
                <a:gd name="connsiteY35" fmla="*/ 138359 h 494594"/>
                <a:gd name="connsiteX36" fmla="*/ 361610 w 1637705"/>
                <a:gd name="connsiteY36" fmla="*/ 144074 h 494594"/>
                <a:gd name="connsiteX37" fmla="*/ 378755 w 1637705"/>
                <a:gd name="connsiteY37" fmla="*/ 151694 h 494594"/>
                <a:gd name="connsiteX38" fmla="*/ 401615 w 1637705"/>
                <a:gd name="connsiteY38" fmla="*/ 153599 h 494594"/>
                <a:gd name="connsiteX39" fmla="*/ 407330 w 1637705"/>
                <a:gd name="connsiteY39" fmla="*/ 157409 h 494594"/>
                <a:gd name="connsiteX40" fmla="*/ 411140 w 1637705"/>
                <a:gd name="connsiteY40" fmla="*/ 163124 h 494594"/>
                <a:gd name="connsiteX41" fmla="*/ 422570 w 1637705"/>
                <a:gd name="connsiteY41" fmla="*/ 166934 h 494594"/>
                <a:gd name="connsiteX42" fmla="*/ 426380 w 1637705"/>
                <a:gd name="connsiteY42" fmla="*/ 172649 h 494594"/>
                <a:gd name="connsiteX43" fmla="*/ 432095 w 1637705"/>
                <a:gd name="connsiteY43" fmla="*/ 176459 h 494594"/>
                <a:gd name="connsiteX44" fmla="*/ 451145 w 1637705"/>
                <a:gd name="connsiteY44" fmla="*/ 182174 h 494594"/>
                <a:gd name="connsiteX45" fmla="*/ 456860 w 1637705"/>
                <a:gd name="connsiteY45" fmla="*/ 184079 h 494594"/>
                <a:gd name="connsiteX46" fmla="*/ 462575 w 1637705"/>
                <a:gd name="connsiteY46" fmla="*/ 187889 h 494594"/>
                <a:gd name="connsiteX47" fmla="*/ 468290 w 1637705"/>
                <a:gd name="connsiteY47" fmla="*/ 189794 h 494594"/>
                <a:gd name="connsiteX48" fmla="*/ 474005 w 1637705"/>
                <a:gd name="connsiteY48" fmla="*/ 193604 h 494594"/>
                <a:gd name="connsiteX49" fmla="*/ 485435 w 1637705"/>
                <a:gd name="connsiteY49" fmla="*/ 199319 h 494594"/>
                <a:gd name="connsiteX50" fmla="*/ 489245 w 1637705"/>
                <a:gd name="connsiteY50" fmla="*/ 205034 h 494594"/>
                <a:gd name="connsiteX51" fmla="*/ 500675 w 1637705"/>
                <a:gd name="connsiteY51" fmla="*/ 212654 h 494594"/>
                <a:gd name="connsiteX52" fmla="*/ 506390 w 1637705"/>
                <a:gd name="connsiteY52" fmla="*/ 216464 h 494594"/>
                <a:gd name="connsiteX53" fmla="*/ 529250 w 1637705"/>
                <a:gd name="connsiteY53" fmla="*/ 224084 h 494594"/>
                <a:gd name="connsiteX54" fmla="*/ 540680 w 1637705"/>
                <a:gd name="connsiteY54" fmla="*/ 227894 h 494594"/>
                <a:gd name="connsiteX55" fmla="*/ 546395 w 1637705"/>
                <a:gd name="connsiteY55" fmla="*/ 229799 h 494594"/>
                <a:gd name="connsiteX56" fmla="*/ 563540 w 1637705"/>
                <a:gd name="connsiteY56" fmla="*/ 241229 h 494594"/>
                <a:gd name="connsiteX57" fmla="*/ 569255 w 1637705"/>
                <a:gd name="connsiteY57" fmla="*/ 245039 h 494594"/>
                <a:gd name="connsiteX58" fmla="*/ 574970 w 1637705"/>
                <a:gd name="connsiteY58" fmla="*/ 246944 h 494594"/>
                <a:gd name="connsiteX59" fmla="*/ 586400 w 1637705"/>
                <a:gd name="connsiteY59" fmla="*/ 254564 h 494594"/>
                <a:gd name="connsiteX60" fmla="*/ 601640 w 1637705"/>
                <a:gd name="connsiteY60" fmla="*/ 264089 h 494594"/>
                <a:gd name="connsiteX61" fmla="*/ 613070 w 1637705"/>
                <a:gd name="connsiteY61" fmla="*/ 271709 h 494594"/>
                <a:gd name="connsiteX62" fmla="*/ 618785 w 1637705"/>
                <a:gd name="connsiteY62" fmla="*/ 273614 h 494594"/>
                <a:gd name="connsiteX63" fmla="*/ 624500 w 1637705"/>
                <a:gd name="connsiteY63" fmla="*/ 277424 h 494594"/>
                <a:gd name="connsiteX64" fmla="*/ 641645 w 1637705"/>
                <a:gd name="connsiteY64" fmla="*/ 281234 h 494594"/>
                <a:gd name="connsiteX65" fmla="*/ 647360 w 1637705"/>
                <a:gd name="connsiteY65" fmla="*/ 283139 h 494594"/>
                <a:gd name="connsiteX66" fmla="*/ 668315 w 1637705"/>
                <a:gd name="connsiteY66" fmla="*/ 288854 h 494594"/>
                <a:gd name="connsiteX67" fmla="*/ 674030 w 1637705"/>
                <a:gd name="connsiteY67" fmla="*/ 290759 h 494594"/>
                <a:gd name="connsiteX68" fmla="*/ 679745 w 1637705"/>
                <a:gd name="connsiteY68" fmla="*/ 292664 h 494594"/>
                <a:gd name="connsiteX69" fmla="*/ 685460 w 1637705"/>
                <a:gd name="connsiteY69" fmla="*/ 298379 h 494594"/>
                <a:gd name="connsiteX70" fmla="*/ 689270 w 1637705"/>
                <a:gd name="connsiteY70" fmla="*/ 304094 h 494594"/>
                <a:gd name="connsiteX71" fmla="*/ 694985 w 1637705"/>
                <a:gd name="connsiteY71" fmla="*/ 305999 h 494594"/>
                <a:gd name="connsiteX72" fmla="*/ 700700 w 1637705"/>
                <a:gd name="connsiteY72" fmla="*/ 309809 h 494594"/>
                <a:gd name="connsiteX73" fmla="*/ 712130 w 1637705"/>
                <a:gd name="connsiteY73" fmla="*/ 313619 h 494594"/>
                <a:gd name="connsiteX74" fmla="*/ 717845 w 1637705"/>
                <a:gd name="connsiteY74" fmla="*/ 315524 h 494594"/>
                <a:gd name="connsiteX75" fmla="*/ 727370 w 1637705"/>
                <a:gd name="connsiteY75" fmla="*/ 323144 h 494594"/>
                <a:gd name="connsiteX76" fmla="*/ 731180 w 1637705"/>
                <a:gd name="connsiteY76" fmla="*/ 328859 h 494594"/>
                <a:gd name="connsiteX77" fmla="*/ 742610 w 1637705"/>
                <a:gd name="connsiteY77" fmla="*/ 332669 h 494594"/>
                <a:gd name="connsiteX78" fmla="*/ 748325 w 1637705"/>
                <a:gd name="connsiteY78" fmla="*/ 336479 h 494594"/>
                <a:gd name="connsiteX79" fmla="*/ 759755 w 1637705"/>
                <a:gd name="connsiteY79" fmla="*/ 340289 h 494594"/>
                <a:gd name="connsiteX80" fmla="*/ 765470 w 1637705"/>
                <a:gd name="connsiteY80" fmla="*/ 344099 h 494594"/>
                <a:gd name="connsiteX81" fmla="*/ 776900 w 1637705"/>
                <a:gd name="connsiteY81" fmla="*/ 346004 h 494594"/>
                <a:gd name="connsiteX82" fmla="*/ 784520 w 1637705"/>
                <a:gd name="connsiteY82" fmla="*/ 347909 h 494594"/>
                <a:gd name="connsiteX83" fmla="*/ 795950 w 1637705"/>
                <a:gd name="connsiteY83" fmla="*/ 351719 h 494594"/>
                <a:gd name="connsiteX84" fmla="*/ 801665 w 1637705"/>
                <a:gd name="connsiteY84" fmla="*/ 353624 h 494594"/>
                <a:gd name="connsiteX85" fmla="*/ 809285 w 1637705"/>
                <a:gd name="connsiteY85" fmla="*/ 355529 h 494594"/>
                <a:gd name="connsiteX86" fmla="*/ 822620 w 1637705"/>
                <a:gd name="connsiteY86" fmla="*/ 359339 h 494594"/>
                <a:gd name="connsiteX87" fmla="*/ 837860 w 1637705"/>
                <a:gd name="connsiteY87" fmla="*/ 361244 h 494594"/>
                <a:gd name="connsiteX88" fmla="*/ 855005 w 1637705"/>
                <a:gd name="connsiteY88" fmla="*/ 366959 h 494594"/>
                <a:gd name="connsiteX89" fmla="*/ 860720 w 1637705"/>
                <a:gd name="connsiteY89" fmla="*/ 368864 h 494594"/>
                <a:gd name="connsiteX90" fmla="*/ 874055 w 1637705"/>
                <a:gd name="connsiteY90" fmla="*/ 372674 h 494594"/>
                <a:gd name="connsiteX91" fmla="*/ 891200 w 1637705"/>
                <a:gd name="connsiteY91" fmla="*/ 380294 h 494594"/>
                <a:gd name="connsiteX92" fmla="*/ 915965 w 1637705"/>
                <a:gd name="connsiteY92" fmla="*/ 384104 h 494594"/>
                <a:gd name="connsiteX93" fmla="*/ 940730 w 1637705"/>
                <a:gd name="connsiteY93" fmla="*/ 387914 h 494594"/>
                <a:gd name="connsiteX94" fmla="*/ 946445 w 1637705"/>
                <a:gd name="connsiteY94" fmla="*/ 389819 h 494594"/>
                <a:gd name="connsiteX95" fmla="*/ 952160 w 1637705"/>
                <a:gd name="connsiteY95" fmla="*/ 393629 h 494594"/>
                <a:gd name="connsiteX96" fmla="*/ 984545 w 1637705"/>
                <a:gd name="connsiteY96" fmla="*/ 395534 h 494594"/>
                <a:gd name="connsiteX97" fmla="*/ 1018835 w 1637705"/>
                <a:gd name="connsiteY97" fmla="*/ 399344 h 494594"/>
                <a:gd name="connsiteX98" fmla="*/ 1024550 w 1637705"/>
                <a:gd name="connsiteY98" fmla="*/ 401249 h 494594"/>
                <a:gd name="connsiteX99" fmla="*/ 1041695 w 1637705"/>
                <a:gd name="connsiteY99" fmla="*/ 403154 h 494594"/>
                <a:gd name="connsiteX100" fmla="*/ 1060745 w 1637705"/>
                <a:gd name="connsiteY100" fmla="*/ 408869 h 494594"/>
                <a:gd name="connsiteX101" fmla="*/ 1074080 w 1637705"/>
                <a:gd name="connsiteY101" fmla="*/ 412679 h 494594"/>
                <a:gd name="connsiteX102" fmla="*/ 1209335 w 1637705"/>
                <a:gd name="connsiteY102" fmla="*/ 414584 h 494594"/>
                <a:gd name="connsiteX103" fmla="*/ 1216955 w 1637705"/>
                <a:gd name="connsiteY103" fmla="*/ 416489 h 494594"/>
                <a:gd name="connsiteX104" fmla="*/ 1249340 w 1637705"/>
                <a:gd name="connsiteY104" fmla="*/ 420299 h 494594"/>
                <a:gd name="connsiteX105" fmla="*/ 1277915 w 1637705"/>
                <a:gd name="connsiteY105" fmla="*/ 426014 h 494594"/>
                <a:gd name="connsiteX106" fmla="*/ 1298870 w 1637705"/>
                <a:gd name="connsiteY106" fmla="*/ 429824 h 494594"/>
                <a:gd name="connsiteX107" fmla="*/ 1445555 w 1637705"/>
                <a:gd name="connsiteY107" fmla="*/ 433634 h 494594"/>
                <a:gd name="connsiteX108" fmla="*/ 1485560 w 1637705"/>
                <a:gd name="connsiteY108" fmla="*/ 435539 h 494594"/>
                <a:gd name="connsiteX109" fmla="*/ 1496990 w 1637705"/>
                <a:gd name="connsiteY109" fmla="*/ 439349 h 494594"/>
                <a:gd name="connsiteX110" fmla="*/ 1546520 w 1637705"/>
                <a:gd name="connsiteY110" fmla="*/ 441254 h 494594"/>
                <a:gd name="connsiteX111" fmla="*/ 1567475 w 1637705"/>
                <a:gd name="connsiteY111" fmla="*/ 445064 h 494594"/>
                <a:gd name="connsiteX112" fmla="*/ 1573190 w 1637705"/>
                <a:gd name="connsiteY112" fmla="*/ 446969 h 494594"/>
                <a:gd name="connsiteX113" fmla="*/ 1588430 w 1637705"/>
                <a:gd name="connsiteY113" fmla="*/ 448874 h 494594"/>
                <a:gd name="connsiteX114" fmla="*/ 1611290 w 1637705"/>
                <a:gd name="connsiteY114" fmla="*/ 460304 h 494594"/>
                <a:gd name="connsiteX115" fmla="*/ 1617005 w 1637705"/>
                <a:gd name="connsiteY115" fmla="*/ 462209 h 494594"/>
                <a:gd name="connsiteX116" fmla="*/ 1624625 w 1637705"/>
                <a:gd name="connsiteY116" fmla="*/ 473639 h 494594"/>
                <a:gd name="connsiteX117" fmla="*/ 1630340 w 1637705"/>
                <a:gd name="connsiteY117" fmla="*/ 485069 h 494594"/>
                <a:gd name="connsiteX118" fmla="*/ 1636055 w 1637705"/>
                <a:gd name="connsiteY118" fmla="*/ 494594 h 494594"/>
                <a:gd name="connsiteX119" fmla="*/ 1637705 w 1637705"/>
                <a:gd name="connsiteY119" fmla="*/ 3104 h 494594"/>
                <a:gd name="connsiteX0" fmla="*/ 1639732 w 1639732"/>
                <a:gd name="connsiteY0" fmla="*/ 3104 h 494594"/>
                <a:gd name="connsiteX1" fmla="*/ 9 w 1639732"/>
                <a:gd name="connsiteY1" fmla="*/ 267 h 494594"/>
                <a:gd name="connsiteX2" fmla="*/ 30139 w 1639732"/>
                <a:gd name="connsiteY2" fmla="*/ 10724 h 494594"/>
                <a:gd name="connsiteX3" fmla="*/ 35854 w 1639732"/>
                <a:gd name="connsiteY3" fmla="*/ 14534 h 494594"/>
                <a:gd name="connsiteX4" fmla="*/ 52999 w 1639732"/>
                <a:gd name="connsiteY4" fmla="*/ 20249 h 494594"/>
                <a:gd name="connsiteX5" fmla="*/ 58714 w 1639732"/>
                <a:gd name="connsiteY5" fmla="*/ 22154 h 494594"/>
                <a:gd name="connsiteX6" fmla="*/ 64429 w 1639732"/>
                <a:gd name="connsiteY6" fmla="*/ 24059 h 494594"/>
                <a:gd name="connsiteX7" fmla="*/ 70144 w 1639732"/>
                <a:gd name="connsiteY7" fmla="*/ 27869 h 494594"/>
                <a:gd name="connsiteX8" fmla="*/ 91099 w 1639732"/>
                <a:gd name="connsiteY8" fmla="*/ 29774 h 494594"/>
                <a:gd name="connsiteX9" fmla="*/ 102529 w 1639732"/>
                <a:gd name="connsiteY9" fmla="*/ 35489 h 494594"/>
                <a:gd name="connsiteX10" fmla="*/ 117769 w 1639732"/>
                <a:gd name="connsiteY10" fmla="*/ 39299 h 494594"/>
                <a:gd name="connsiteX11" fmla="*/ 129199 w 1639732"/>
                <a:gd name="connsiteY11" fmla="*/ 46919 h 494594"/>
                <a:gd name="connsiteX12" fmla="*/ 146344 w 1639732"/>
                <a:gd name="connsiteY12" fmla="*/ 52634 h 494594"/>
                <a:gd name="connsiteX13" fmla="*/ 152059 w 1639732"/>
                <a:gd name="connsiteY13" fmla="*/ 54539 h 494594"/>
                <a:gd name="connsiteX14" fmla="*/ 163489 w 1639732"/>
                <a:gd name="connsiteY14" fmla="*/ 62159 h 494594"/>
                <a:gd name="connsiteX15" fmla="*/ 169204 w 1639732"/>
                <a:gd name="connsiteY15" fmla="*/ 65969 h 494594"/>
                <a:gd name="connsiteX16" fmla="*/ 174919 w 1639732"/>
                <a:gd name="connsiteY16" fmla="*/ 67874 h 494594"/>
                <a:gd name="connsiteX17" fmla="*/ 180634 w 1639732"/>
                <a:gd name="connsiteY17" fmla="*/ 71684 h 494594"/>
                <a:gd name="connsiteX18" fmla="*/ 195874 w 1639732"/>
                <a:gd name="connsiteY18" fmla="*/ 73589 h 494594"/>
                <a:gd name="connsiteX19" fmla="*/ 199684 w 1639732"/>
                <a:gd name="connsiteY19" fmla="*/ 79304 h 494594"/>
                <a:gd name="connsiteX20" fmla="*/ 205399 w 1639732"/>
                <a:gd name="connsiteY20" fmla="*/ 81209 h 494594"/>
                <a:gd name="connsiteX21" fmla="*/ 211114 w 1639732"/>
                <a:gd name="connsiteY21" fmla="*/ 85019 h 494594"/>
                <a:gd name="connsiteX22" fmla="*/ 224449 w 1639732"/>
                <a:gd name="connsiteY22" fmla="*/ 88829 h 494594"/>
                <a:gd name="connsiteX23" fmla="*/ 230164 w 1639732"/>
                <a:gd name="connsiteY23" fmla="*/ 90734 h 494594"/>
                <a:gd name="connsiteX24" fmla="*/ 237784 w 1639732"/>
                <a:gd name="connsiteY24" fmla="*/ 92639 h 494594"/>
                <a:gd name="connsiteX25" fmla="*/ 254929 w 1639732"/>
                <a:gd name="connsiteY25" fmla="*/ 98354 h 494594"/>
                <a:gd name="connsiteX26" fmla="*/ 260644 w 1639732"/>
                <a:gd name="connsiteY26" fmla="*/ 100259 h 494594"/>
                <a:gd name="connsiteX27" fmla="*/ 272074 w 1639732"/>
                <a:gd name="connsiteY27" fmla="*/ 107879 h 494594"/>
                <a:gd name="connsiteX28" fmla="*/ 283504 w 1639732"/>
                <a:gd name="connsiteY28" fmla="*/ 111689 h 494594"/>
                <a:gd name="connsiteX29" fmla="*/ 289219 w 1639732"/>
                <a:gd name="connsiteY29" fmla="*/ 113594 h 494594"/>
                <a:gd name="connsiteX30" fmla="*/ 296839 w 1639732"/>
                <a:gd name="connsiteY30" fmla="*/ 115499 h 494594"/>
                <a:gd name="connsiteX31" fmla="*/ 308269 w 1639732"/>
                <a:gd name="connsiteY31" fmla="*/ 123119 h 494594"/>
                <a:gd name="connsiteX32" fmla="*/ 313984 w 1639732"/>
                <a:gd name="connsiteY32" fmla="*/ 126929 h 494594"/>
                <a:gd name="connsiteX33" fmla="*/ 325414 w 1639732"/>
                <a:gd name="connsiteY33" fmla="*/ 130739 h 494594"/>
                <a:gd name="connsiteX34" fmla="*/ 338749 w 1639732"/>
                <a:gd name="connsiteY34" fmla="*/ 134549 h 494594"/>
                <a:gd name="connsiteX35" fmla="*/ 350179 w 1639732"/>
                <a:gd name="connsiteY35" fmla="*/ 138359 h 494594"/>
                <a:gd name="connsiteX36" fmla="*/ 361609 w 1639732"/>
                <a:gd name="connsiteY36" fmla="*/ 144074 h 494594"/>
                <a:gd name="connsiteX37" fmla="*/ 378754 w 1639732"/>
                <a:gd name="connsiteY37" fmla="*/ 151694 h 494594"/>
                <a:gd name="connsiteX38" fmla="*/ 401614 w 1639732"/>
                <a:gd name="connsiteY38" fmla="*/ 153599 h 494594"/>
                <a:gd name="connsiteX39" fmla="*/ 407329 w 1639732"/>
                <a:gd name="connsiteY39" fmla="*/ 157409 h 494594"/>
                <a:gd name="connsiteX40" fmla="*/ 411139 w 1639732"/>
                <a:gd name="connsiteY40" fmla="*/ 163124 h 494594"/>
                <a:gd name="connsiteX41" fmla="*/ 422569 w 1639732"/>
                <a:gd name="connsiteY41" fmla="*/ 166934 h 494594"/>
                <a:gd name="connsiteX42" fmla="*/ 426379 w 1639732"/>
                <a:gd name="connsiteY42" fmla="*/ 172649 h 494594"/>
                <a:gd name="connsiteX43" fmla="*/ 432094 w 1639732"/>
                <a:gd name="connsiteY43" fmla="*/ 176459 h 494594"/>
                <a:gd name="connsiteX44" fmla="*/ 451144 w 1639732"/>
                <a:gd name="connsiteY44" fmla="*/ 182174 h 494594"/>
                <a:gd name="connsiteX45" fmla="*/ 456859 w 1639732"/>
                <a:gd name="connsiteY45" fmla="*/ 184079 h 494594"/>
                <a:gd name="connsiteX46" fmla="*/ 462574 w 1639732"/>
                <a:gd name="connsiteY46" fmla="*/ 187889 h 494594"/>
                <a:gd name="connsiteX47" fmla="*/ 468289 w 1639732"/>
                <a:gd name="connsiteY47" fmla="*/ 189794 h 494594"/>
                <a:gd name="connsiteX48" fmla="*/ 474004 w 1639732"/>
                <a:gd name="connsiteY48" fmla="*/ 193604 h 494594"/>
                <a:gd name="connsiteX49" fmla="*/ 485434 w 1639732"/>
                <a:gd name="connsiteY49" fmla="*/ 199319 h 494594"/>
                <a:gd name="connsiteX50" fmla="*/ 489244 w 1639732"/>
                <a:gd name="connsiteY50" fmla="*/ 205034 h 494594"/>
                <a:gd name="connsiteX51" fmla="*/ 500674 w 1639732"/>
                <a:gd name="connsiteY51" fmla="*/ 212654 h 494594"/>
                <a:gd name="connsiteX52" fmla="*/ 506389 w 1639732"/>
                <a:gd name="connsiteY52" fmla="*/ 216464 h 494594"/>
                <a:gd name="connsiteX53" fmla="*/ 529249 w 1639732"/>
                <a:gd name="connsiteY53" fmla="*/ 224084 h 494594"/>
                <a:gd name="connsiteX54" fmla="*/ 540679 w 1639732"/>
                <a:gd name="connsiteY54" fmla="*/ 227894 h 494594"/>
                <a:gd name="connsiteX55" fmla="*/ 546394 w 1639732"/>
                <a:gd name="connsiteY55" fmla="*/ 229799 h 494594"/>
                <a:gd name="connsiteX56" fmla="*/ 563539 w 1639732"/>
                <a:gd name="connsiteY56" fmla="*/ 241229 h 494594"/>
                <a:gd name="connsiteX57" fmla="*/ 569254 w 1639732"/>
                <a:gd name="connsiteY57" fmla="*/ 245039 h 494594"/>
                <a:gd name="connsiteX58" fmla="*/ 574969 w 1639732"/>
                <a:gd name="connsiteY58" fmla="*/ 246944 h 494594"/>
                <a:gd name="connsiteX59" fmla="*/ 586399 w 1639732"/>
                <a:gd name="connsiteY59" fmla="*/ 254564 h 494594"/>
                <a:gd name="connsiteX60" fmla="*/ 601639 w 1639732"/>
                <a:gd name="connsiteY60" fmla="*/ 264089 h 494594"/>
                <a:gd name="connsiteX61" fmla="*/ 613069 w 1639732"/>
                <a:gd name="connsiteY61" fmla="*/ 271709 h 494594"/>
                <a:gd name="connsiteX62" fmla="*/ 618784 w 1639732"/>
                <a:gd name="connsiteY62" fmla="*/ 273614 h 494594"/>
                <a:gd name="connsiteX63" fmla="*/ 624499 w 1639732"/>
                <a:gd name="connsiteY63" fmla="*/ 277424 h 494594"/>
                <a:gd name="connsiteX64" fmla="*/ 641644 w 1639732"/>
                <a:gd name="connsiteY64" fmla="*/ 281234 h 494594"/>
                <a:gd name="connsiteX65" fmla="*/ 647359 w 1639732"/>
                <a:gd name="connsiteY65" fmla="*/ 283139 h 494594"/>
                <a:gd name="connsiteX66" fmla="*/ 668314 w 1639732"/>
                <a:gd name="connsiteY66" fmla="*/ 288854 h 494594"/>
                <a:gd name="connsiteX67" fmla="*/ 674029 w 1639732"/>
                <a:gd name="connsiteY67" fmla="*/ 290759 h 494594"/>
                <a:gd name="connsiteX68" fmla="*/ 679744 w 1639732"/>
                <a:gd name="connsiteY68" fmla="*/ 292664 h 494594"/>
                <a:gd name="connsiteX69" fmla="*/ 685459 w 1639732"/>
                <a:gd name="connsiteY69" fmla="*/ 298379 h 494594"/>
                <a:gd name="connsiteX70" fmla="*/ 689269 w 1639732"/>
                <a:gd name="connsiteY70" fmla="*/ 304094 h 494594"/>
                <a:gd name="connsiteX71" fmla="*/ 694984 w 1639732"/>
                <a:gd name="connsiteY71" fmla="*/ 305999 h 494594"/>
                <a:gd name="connsiteX72" fmla="*/ 700699 w 1639732"/>
                <a:gd name="connsiteY72" fmla="*/ 309809 h 494594"/>
                <a:gd name="connsiteX73" fmla="*/ 712129 w 1639732"/>
                <a:gd name="connsiteY73" fmla="*/ 313619 h 494594"/>
                <a:gd name="connsiteX74" fmla="*/ 717844 w 1639732"/>
                <a:gd name="connsiteY74" fmla="*/ 315524 h 494594"/>
                <a:gd name="connsiteX75" fmla="*/ 727369 w 1639732"/>
                <a:gd name="connsiteY75" fmla="*/ 323144 h 494594"/>
                <a:gd name="connsiteX76" fmla="*/ 731179 w 1639732"/>
                <a:gd name="connsiteY76" fmla="*/ 328859 h 494594"/>
                <a:gd name="connsiteX77" fmla="*/ 742609 w 1639732"/>
                <a:gd name="connsiteY77" fmla="*/ 332669 h 494594"/>
                <a:gd name="connsiteX78" fmla="*/ 748324 w 1639732"/>
                <a:gd name="connsiteY78" fmla="*/ 336479 h 494594"/>
                <a:gd name="connsiteX79" fmla="*/ 759754 w 1639732"/>
                <a:gd name="connsiteY79" fmla="*/ 340289 h 494594"/>
                <a:gd name="connsiteX80" fmla="*/ 765469 w 1639732"/>
                <a:gd name="connsiteY80" fmla="*/ 344099 h 494594"/>
                <a:gd name="connsiteX81" fmla="*/ 776899 w 1639732"/>
                <a:gd name="connsiteY81" fmla="*/ 346004 h 494594"/>
                <a:gd name="connsiteX82" fmla="*/ 784519 w 1639732"/>
                <a:gd name="connsiteY82" fmla="*/ 347909 h 494594"/>
                <a:gd name="connsiteX83" fmla="*/ 795949 w 1639732"/>
                <a:gd name="connsiteY83" fmla="*/ 351719 h 494594"/>
                <a:gd name="connsiteX84" fmla="*/ 801664 w 1639732"/>
                <a:gd name="connsiteY84" fmla="*/ 353624 h 494594"/>
                <a:gd name="connsiteX85" fmla="*/ 809284 w 1639732"/>
                <a:gd name="connsiteY85" fmla="*/ 355529 h 494594"/>
                <a:gd name="connsiteX86" fmla="*/ 822619 w 1639732"/>
                <a:gd name="connsiteY86" fmla="*/ 359339 h 494594"/>
                <a:gd name="connsiteX87" fmla="*/ 837859 w 1639732"/>
                <a:gd name="connsiteY87" fmla="*/ 361244 h 494594"/>
                <a:gd name="connsiteX88" fmla="*/ 855004 w 1639732"/>
                <a:gd name="connsiteY88" fmla="*/ 366959 h 494594"/>
                <a:gd name="connsiteX89" fmla="*/ 860719 w 1639732"/>
                <a:gd name="connsiteY89" fmla="*/ 368864 h 494594"/>
                <a:gd name="connsiteX90" fmla="*/ 874054 w 1639732"/>
                <a:gd name="connsiteY90" fmla="*/ 372674 h 494594"/>
                <a:gd name="connsiteX91" fmla="*/ 891199 w 1639732"/>
                <a:gd name="connsiteY91" fmla="*/ 380294 h 494594"/>
                <a:gd name="connsiteX92" fmla="*/ 915964 w 1639732"/>
                <a:gd name="connsiteY92" fmla="*/ 384104 h 494594"/>
                <a:gd name="connsiteX93" fmla="*/ 940729 w 1639732"/>
                <a:gd name="connsiteY93" fmla="*/ 387914 h 494594"/>
                <a:gd name="connsiteX94" fmla="*/ 946444 w 1639732"/>
                <a:gd name="connsiteY94" fmla="*/ 389819 h 494594"/>
                <a:gd name="connsiteX95" fmla="*/ 952159 w 1639732"/>
                <a:gd name="connsiteY95" fmla="*/ 393629 h 494594"/>
                <a:gd name="connsiteX96" fmla="*/ 984544 w 1639732"/>
                <a:gd name="connsiteY96" fmla="*/ 395534 h 494594"/>
                <a:gd name="connsiteX97" fmla="*/ 1018834 w 1639732"/>
                <a:gd name="connsiteY97" fmla="*/ 399344 h 494594"/>
                <a:gd name="connsiteX98" fmla="*/ 1024549 w 1639732"/>
                <a:gd name="connsiteY98" fmla="*/ 401249 h 494594"/>
                <a:gd name="connsiteX99" fmla="*/ 1041694 w 1639732"/>
                <a:gd name="connsiteY99" fmla="*/ 403154 h 494594"/>
                <a:gd name="connsiteX100" fmla="*/ 1060744 w 1639732"/>
                <a:gd name="connsiteY100" fmla="*/ 408869 h 494594"/>
                <a:gd name="connsiteX101" fmla="*/ 1074079 w 1639732"/>
                <a:gd name="connsiteY101" fmla="*/ 412679 h 494594"/>
                <a:gd name="connsiteX102" fmla="*/ 1209334 w 1639732"/>
                <a:gd name="connsiteY102" fmla="*/ 414584 h 494594"/>
                <a:gd name="connsiteX103" fmla="*/ 1216954 w 1639732"/>
                <a:gd name="connsiteY103" fmla="*/ 416489 h 494594"/>
                <a:gd name="connsiteX104" fmla="*/ 1249339 w 1639732"/>
                <a:gd name="connsiteY104" fmla="*/ 420299 h 494594"/>
                <a:gd name="connsiteX105" fmla="*/ 1277914 w 1639732"/>
                <a:gd name="connsiteY105" fmla="*/ 426014 h 494594"/>
                <a:gd name="connsiteX106" fmla="*/ 1298869 w 1639732"/>
                <a:gd name="connsiteY106" fmla="*/ 429824 h 494594"/>
                <a:gd name="connsiteX107" fmla="*/ 1445554 w 1639732"/>
                <a:gd name="connsiteY107" fmla="*/ 433634 h 494594"/>
                <a:gd name="connsiteX108" fmla="*/ 1485559 w 1639732"/>
                <a:gd name="connsiteY108" fmla="*/ 435539 h 494594"/>
                <a:gd name="connsiteX109" fmla="*/ 1496989 w 1639732"/>
                <a:gd name="connsiteY109" fmla="*/ 439349 h 494594"/>
                <a:gd name="connsiteX110" fmla="*/ 1546519 w 1639732"/>
                <a:gd name="connsiteY110" fmla="*/ 441254 h 494594"/>
                <a:gd name="connsiteX111" fmla="*/ 1567474 w 1639732"/>
                <a:gd name="connsiteY111" fmla="*/ 445064 h 494594"/>
                <a:gd name="connsiteX112" fmla="*/ 1573189 w 1639732"/>
                <a:gd name="connsiteY112" fmla="*/ 446969 h 494594"/>
                <a:gd name="connsiteX113" fmla="*/ 1588429 w 1639732"/>
                <a:gd name="connsiteY113" fmla="*/ 448874 h 494594"/>
                <a:gd name="connsiteX114" fmla="*/ 1611289 w 1639732"/>
                <a:gd name="connsiteY114" fmla="*/ 460304 h 494594"/>
                <a:gd name="connsiteX115" fmla="*/ 1617004 w 1639732"/>
                <a:gd name="connsiteY115" fmla="*/ 462209 h 494594"/>
                <a:gd name="connsiteX116" fmla="*/ 1624624 w 1639732"/>
                <a:gd name="connsiteY116" fmla="*/ 473639 h 494594"/>
                <a:gd name="connsiteX117" fmla="*/ 1630339 w 1639732"/>
                <a:gd name="connsiteY117" fmla="*/ 485069 h 494594"/>
                <a:gd name="connsiteX118" fmla="*/ 1636054 w 1639732"/>
                <a:gd name="connsiteY118" fmla="*/ 494594 h 494594"/>
                <a:gd name="connsiteX119" fmla="*/ 1639732 w 1639732"/>
                <a:gd name="connsiteY119" fmla="*/ 3104 h 494594"/>
                <a:gd name="connsiteX0" fmla="*/ 1635677 w 1636054"/>
                <a:gd name="connsiteY0" fmla="*/ 3104 h 494594"/>
                <a:gd name="connsiteX1" fmla="*/ 9 w 1636054"/>
                <a:gd name="connsiteY1" fmla="*/ 267 h 494594"/>
                <a:gd name="connsiteX2" fmla="*/ 30139 w 1636054"/>
                <a:gd name="connsiteY2" fmla="*/ 10724 h 494594"/>
                <a:gd name="connsiteX3" fmla="*/ 35854 w 1636054"/>
                <a:gd name="connsiteY3" fmla="*/ 14534 h 494594"/>
                <a:gd name="connsiteX4" fmla="*/ 52999 w 1636054"/>
                <a:gd name="connsiteY4" fmla="*/ 20249 h 494594"/>
                <a:gd name="connsiteX5" fmla="*/ 58714 w 1636054"/>
                <a:gd name="connsiteY5" fmla="*/ 22154 h 494594"/>
                <a:gd name="connsiteX6" fmla="*/ 64429 w 1636054"/>
                <a:gd name="connsiteY6" fmla="*/ 24059 h 494594"/>
                <a:gd name="connsiteX7" fmla="*/ 70144 w 1636054"/>
                <a:gd name="connsiteY7" fmla="*/ 27869 h 494594"/>
                <a:gd name="connsiteX8" fmla="*/ 91099 w 1636054"/>
                <a:gd name="connsiteY8" fmla="*/ 29774 h 494594"/>
                <a:gd name="connsiteX9" fmla="*/ 102529 w 1636054"/>
                <a:gd name="connsiteY9" fmla="*/ 35489 h 494594"/>
                <a:gd name="connsiteX10" fmla="*/ 117769 w 1636054"/>
                <a:gd name="connsiteY10" fmla="*/ 39299 h 494594"/>
                <a:gd name="connsiteX11" fmla="*/ 129199 w 1636054"/>
                <a:gd name="connsiteY11" fmla="*/ 46919 h 494594"/>
                <a:gd name="connsiteX12" fmla="*/ 146344 w 1636054"/>
                <a:gd name="connsiteY12" fmla="*/ 52634 h 494594"/>
                <a:gd name="connsiteX13" fmla="*/ 152059 w 1636054"/>
                <a:gd name="connsiteY13" fmla="*/ 54539 h 494594"/>
                <a:gd name="connsiteX14" fmla="*/ 163489 w 1636054"/>
                <a:gd name="connsiteY14" fmla="*/ 62159 h 494594"/>
                <a:gd name="connsiteX15" fmla="*/ 169204 w 1636054"/>
                <a:gd name="connsiteY15" fmla="*/ 65969 h 494594"/>
                <a:gd name="connsiteX16" fmla="*/ 174919 w 1636054"/>
                <a:gd name="connsiteY16" fmla="*/ 67874 h 494594"/>
                <a:gd name="connsiteX17" fmla="*/ 180634 w 1636054"/>
                <a:gd name="connsiteY17" fmla="*/ 71684 h 494594"/>
                <a:gd name="connsiteX18" fmla="*/ 195874 w 1636054"/>
                <a:gd name="connsiteY18" fmla="*/ 73589 h 494594"/>
                <a:gd name="connsiteX19" fmla="*/ 199684 w 1636054"/>
                <a:gd name="connsiteY19" fmla="*/ 79304 h 494594"/>
                <a:gd name="connsiteX20" fmla="*/ 205399 w 1636054"/>
                <a:gd name="connsiteY20" fmla="*/ 81209 h 494594"/>
                <a:gd name="connsiteX21" fmla="*/ 211114 w 1636054"/>
                <a:gd name="connsiteY21" fmla="*/ 85019 h 494594"/>
                <a:gd name="connsiteX22" fmla="*/ 224449 w 1636054"/>
                <a:gd name="connsiteY22" fmla="*/ 88829 h 494594"/>
                <a:gd name="connsiteX23" fmla="*/ 230164 w 1636054"/>
                <a:gd name="connsiteY23" fmla="*/ 90734 h 494594"/>
                <a:gd name="connsiteX24" fmla="*/ 237784 w 1636054"/>
                <a:gd name="connsiteY24" fmla="*/ 92639 h 494594"/>
                <a:gd name="connsiteX25" fmla="*/ 254929 w 1636054"/>
                <a:gd name="connsiteY25" fmla="*/ 98354 h 494594"/>
                <a:gd name="connsiteX26" fmla="*/ 260644 w 1636054"/>
                <a:gd name="connsiteY26" fmla="*/ 100259 h 494594"/>
                <a:gd name="connsiteX27" fmla="*/ 272074 w 1636054"/>
                <a:gd name="connsiteY27" fmla="*/ 107879 h 494594"/>
                <a:gd name="connsiteX28" fmla="*/ 283504 w 1636054"/>
                <a:gd name="connsiteY28" fmla="*/ 111689 h 494594"/>
                <a:gd name="connsiteX29" fmla="*/ 289219 w 1636054"/>
                <a:gd name="connsiteY29" fmla="*/ 113594 h 494594"/>
                <a:gd name="connsiteX30" fmla="*/ 296839 w 1636054"/>
                <a:gd name="connsiteY30" fmla="*/ 115499 h 494594"/>
                <a:gd name="connsiteX31" fmla="*/ 308269 w 1636054"/>
                <a:gd name="connsiteY31" fmla="*/ 123119 h 494594"/>
                <a:gd name="connsiteX32" fmla="*/ 313984 w 1636054"/>
                <a:gd name="connsiteY32" fmla="*/ 126929 h 494594"/>
                <a:gd name="connsiteX33" fmla="*/ 325414 w 1636054"/>
                <a:gd name="connsiteY33" fmla="*/ 130739 h 494594"/>
                <a:gd name="connsiteX34" fmla="*/ 338749 w 1636054"/>
                <a:gd name="connsiteY34" fmla="*/ 134549 h 494594"/>
                <a:gd name="connsiteX35" fmla="*/ 350179 w 1636054"/>
                <a:gd name="connsiteY35" fmla="*/ 138359 h 494594"/>
                <a:gd name="connsiteX36" fmla="*/ 361609 w 1636054"/>
                <a:gd name="connsiteY36" fmla="*/ 144074 h 494594"/>
                <a:gd name="connsiteX37" fmla="*/ 378754 w 1636054"/>
                <a:gd name="connsiteY37" fmla="*/ 151694 h 494594"/>
                <a:gd name="connsiteX38" fmla="*/ 401614 w 1636054"/>
                <a:gd name="connsiteY38" fmla="*/ 153599 h 494594"/>
                <a:gd name="connsiteX39" fmla="*/ 407329 w 1636054"/>
                <a:gd name="connsiteY39" fmla="*/ 157409 h 494594"/>
                <a:gd name="connsiteX40" fmla="*/ 411139 w 1636054"/>
                <a:gd name="connsiteY40" fmla="*/ 163124 h 494594"/>
                <a:gd name="connsiteX41" fmla="*/ 422569 w 1636054"/>
                <a:gd name="connsiteY41" fmla="*/ 166934 h 494594"/>
                <a:gd name="connsiteX42" fmla="*/ 426379 w 1636054"/>
                <a:gd name="connsiteY42" fmla="*/ 172649 h 494594"/>
                <a:gd name="connsiteX43" fmla="*/ 432094 w 1636054"/>
                <a:gd name="connsiteY43" fmla="*/ 176459 h 494594"/>
                <a:gd name="connsiteX44" fmla="*/ 451144 w 1636054"/>
                <a:gd name="connsiteY44" fmla="*/ 182174 h 494594"/>
                <a:gd name="connsiteX45" fmla="*/ 456859 w 1636054"/>
                <a:gd name="connsiteY45" fmla="*/ 184079 h 494594"/>
                <a:gd name="connsiteX46" fmla="*/ 462574 w 1636054"/>
                <a:gd name="connsiteY46" fmla="*/ 187889 h 494594"/>
                <a:gd name="connsiteX47" fmla="*/ 468289 w 1636054"/>
                <a:gd name="connsiteY47" fmla="*/ 189794 h 494594"/>
                <a:gd name="connsiteX48" fmla="*/ 474004 w 1636054"/>
                <a:gd name="connsiteY48" fmla="*/ 193604 h 494594"/>
                <a:gd name="connsiteX49" fmla="*/ 485434 w 1636054"/>
                <a:gd name="connsiteY49" fmla="*/ 199319 h 494594"/>
                <a:gd name="connsiteX50" fmla="*/ 489244 w 1636054"/>
                <a:gd name="connsiteY50" fmla="*/ 205034 h 494594"/>
                <a:gd name="connsiteX51" fmla="*/ 500674 w 1636054"/>
                <a:gd name="connsiteY51" fmla="*/ 212654 h 494594"/>
                <a:gd name="connsiteX52" fmla="*/ 506389 w 1636054"/>
                <a:gd name="connsiteY52" fmla="*/ 216464 h 494594"/>
                <a:gd name="connsiteX53" fmla="*/ 529249 w 1636054"/>
                <a:gd name="connsiteY53" fmla="*/ 224084 h 494594"/>
                <a:gd name="connsiteX54" fmla="*/ 540679 w 1636054"/>
                <a:gd name="connsiteY54" fmla="*/ 227894 h 494594"/>
                <a:gd name="connsiteX55" fmla="*/ 546394 w 1636054"/>
                <a:gd name="connsiteY55" fmla="*/ 229799 h 494594"/>
                <a:gd name="connsiteX56" fmla="*/ 563539 w 1636054"/>
                <a:gd name="connsiteY56" fmla="*/ 241229 h 494594"/>
                <a:gd name="connsiteX57" fmla="*/ 569254 w 1636054"/>
                <a:gd name="connsiteY57" fmla="*/ 245039 h 494594"/>
                <a:gd name="connsiteX58" fmla="*/ 574969 w 1636054"/>
                <a:gd name="connsiteY58" fmla="*/ 246944 h 494594"/>
                <a:gd name="connsiteX59" fmla="*/ 586399 w 1636054"/>
                <a:gd name="connsiteY59" fmla="*/ 254564 h 494594"/>
                <a:gd name="connsiteX60" fmla="*/ 601639 w 1636054"/>
                <a:gd name="connsiteY60" fmla="*/ 264089 h 494594"/>
                <a:gd name="connsiteX61" fmla="*/ 613069 w 1636054"/>
                <a:gd name="connsiteY61" fmla="*/ 271709 h 494594"/>
                <a:gd name="connsiteX62" fmla="*/ 618784 w 1636054"/>
                <a:gd name="connsiteY62" fmla="*/ 273614 h 494594"/>
                <a:gd name="connsiteX63" fmla="*/ 624499 w 1636054"/>
                <a:gd name="connsiteY63" fmla="*/ 277424 h 494594"/>
                <a:gd name="connsiteX64" fmla="*/ 641644 w 1636054"/>
                <a:gd name="connsiteY64" fmla="*/ 281234 h 494594"/>
                <a:gd name="connsiteX65" fmla="*/ 647359 w 1636054"/>
                <a:gd name="connsiteY65" fmla="*/ 283139 h 494594"/>
                <a:gd name="connsiteX66" fmla="*/ 668314 w 1636054"/>
                <a:gd name="connsiteY66" fmla="*/ 288854 h 494594"/>
                <a:gd name="connsiteX67" fmla="*/ 674029 w 1636054"/>
                <a:gd name="connsiteY67" fmla="*/ 290759 h 494594"/>
                <a:gd name="connsiteX68" fmla="*/ 679744 w 1636054"/>
                <a:gd name="connsiteY68" fmla="*/ 292664 h 494594"/>
                <a:gd name="connsiteX69" fmla="*/ 685459 w 1636054"/>
                <a:gd name="connsiteY69" fmla="*/ 298379 h 494594"/>
                <a:gd name="connsiteX70" fmla="*/ 689269 w 1636054"/>
                <a:gd name="connsiteY70" fmla="*/ 304094 h 494594"/>
                <a:gd name="connsiteX71" fmla="*/ 694984 w 1636054"/>
                <a:gd name="connsiteY71" fmla="*/ 305999 h 494594"/>
                <a:gd name="connsiteX72" fmla="*/ 700699 w 1636054"/>
                <a:gd name="connsiteY72" fmla="*/ 309809 h 494594"/>
                <a:gd name="connsiteX73" fmla="*/ 712129 w 1636054"/>
                <a:gd name="connsiteY73" fmla="*/ 313619 h 494594"/>
                <a:gd name="connsiteX74" fmla="*/ 717844 w 1636054"/>
                <a:gd name="connsiteY74" fmla="*/ 315524 h 494594"/>
                <a:gd name="connsiteX75" fmla="*/ 727369 w 1636054"/>
                <a:gd name="connsiteY75" fmla="*/ 323144 h 494594"/>
                <a:gd name="connsiteX76" fmla="*/ 731179 w 1636054"/>
                <a:gd name="connsiteY76" fmla="*/ 328859 h 494594"/>
                <a:gd name="connsiteX77" fmla="*/ 742609 w 1636054"/>
                <a:gd name="connsiteY77" fmla="*/ 332669 h 494594"/>
                <a:gd name="connsiteX78" fmla="*/ 748324 w 1636054"/>
                <a:gd name="connsiteY78" fmla="*/ 336479 h 494594"/>
                <a:gd name="connsiteX79" fmla="*/ 759754 w 1636054"/>
                <a:gd name="connsiteY79" fmla="*/ 340289 h 494594"/>
                <a:gd name="connsiteX80" fmla="*/ 765469 w 1636054"/>
                <a:gd name="connsiteY80" fmla="*/ 344099 h 494594"/>
                <a:gd name="connsiteX81" fmla="*/ 776899 w 1636054"/>
                <a:gd name="connsiteY81" fmla="*/ 346004 h 494594"/>
                <a:gd name="connsiteX82" fmla="*/ 784519 w 1636054"/>
                <a:gd name="connsiteY82" fmla="*/ 347909 h 494594"/>
                <a:gd name="connsiteX83" fmla="*/ 795949 w 1636054"/>
                <a:gd name="connsiteY83" fmla="*/ 351719 h 494594"/>
                <a:gd name="connsiteX84" fmla="*/ 801664 w 1636054"/>
                <a:gd name="connsiteY84" fmla="*/ 353624 h 494594"/>
                <a:gd name="connsiteX85" fmla="*/ 809284 w 1636054"/>
                <a:gd name="connsiteY85" fmla="*/ 355529 h 494594"/>
                <a:gd name="connsiteX86" fmla="*/ 822619 w 1636054"/>
                <a:gd name="connsiteY86" fmla="*/ 359339 h 494594"/>
                <a:gd name="connsiteX87" fmla="*/ 837859 w 1636054"/>
                <a:gd name="connsiteY87" fmla="*/ 361244 h 494594"/>
                <a:gd name="connsiteX88" fmla="*/ 855004 w 1636054"/>
                <a:gd name="connsiteY88" fmla="*/ 366959 h 494594"/>
                <a:gd name="connsiteX89" fmla="*/ 860719 w 1636054"/>
                <a:gd name="connsiteY89" fmla="*/ 368864 h 494594"/>
                <a:gd name="connsiteX90" fmla="*/ 874054 w 1636054"/>
                <a:gd name="connsiteY90" fmla="*/ 372674 h 494594"/>
                <a:gd name="connsiteX91" fmla="*/ 891199 w 1636054"/>
                <a:gd name="connsiteY91" fmla="*/ 380294 h 494594"/>
                <a:gd name="connsiteX92" fmla="*/ 915964 w 1636054"/>
                <a:gd name="connsiteY92" fmla="*/ 384104 h 494594"/>
                <a:gd name="connsiteX93" fmla="*/ 940729 w 1636054"/>
                <a:gd name="connsiteY93" fmla="*/ 387914 h 494594"/>
                <a:gd name="connsiteX94" fmla="*/ 946444 w 1636054"/>
                <a:gd name="connsiteY94" fmla="*/ 389819 h 494594"/>
                <a:gd name="connsiteX95" fmla="*/ 952159 w 1636054"/>
                <a:gd name="connsiteY95" fmla="*/ 393629 h 494594"/>
                <a:gd name="connsiteX96" fmla="*/ 984544 w 1636054"/>
                <a:gd name="connsiteY96" fmla="*/ 395534 h 494594"/>
                <a:gd name="connsiteX97" fmla="*/ 1018834 w 1636054"/>
                <a:gd name="connsiteY97" fmla="*/ 399344 h 494594"/>
                <a:gd name="connsiteX98" fmla="*/ 1024549 w 1636054"/>
                <a:gd name="connsiteY98" fmla="*/ 401249 h 494594"/>
                <a:gd name="connsiteX99" fmla="*/ 1041694 w 1636054"/>
                <a:gd name="connsiteY99" fmla="*/ 403154 h 494594"/>
                <a:gd name="connsiteX100" fmla="*/ 1060744 w 1636054"/>
                <a:gd name="connsiteY100" fmla="*/ 408869 h 494594"/>
                <a:gd name="connsiteX101" fmla="*/ 1074079 w 1636054"/>
                <a:gd name="connsiteY101" fmla="*/ 412679 h 494594"/>
                <a:gd name="connsiteX102" fmla="*/ 1209334 w 1636054"/>
                <a:gd name="connsiteY102" fmla="*/ 414584 h 494594"/>
                <a:gd name="connsiteX103" fmla="*/ 1216954 w 1636054"/>
                <a:gd name="connsiteY103" fmla="*/ 416489 h 494594"/>
                <a:gd name="connsiteX104" fmla="*/ 1249339 w 1636054"/>
                <a:gd name="connsiteY104" fmla="*/ 420299 h 494594"/>
                <a:gd name="connsiteX105" fmla="*/ 1277914 w 1636054"/>
                <a:gd name="connsiteY105" fmla="*/ 426014 h 494594"/>
                <a:gd name="connsiteX106" fmla="*/ 1298869 w 1636054"/>
                <a:gd name="connsiteY106" fmla="*/ 429824 h 494594"/>
                <a:gd name="connsiteX107" fmla="*/ 1445554 w 1636054"/>
                <a:gd name="connsiteY107" fmla="*/ 433634 h 494594"/>
                <a:gd name="connsiteX108" fmla="*/ 1485559 w 1636054"/>
                <a:gd name="connsiteY108" fmla="*/ 435539 h 494594"/>
                <a:gd name="connsiteX109" fmla="*/ 1496989 w 1636054"/>
                <a:gd name="connsiteY109" fmla="*/ 439349 h 494594"/>
                <a:gd name="connsiteX110" fmla="*/ 1546519 w 1636054"/>
                <a:gd name="connsiteY110" fmla="*/ 441254 h 494594"/>
                <a:gd name="connsiteX111" fmla="*/ 1567474 w 1636054"/>
                <a:gd name="connsiteY111" fmla="*/ 445064 h 494594"/>
                <a:gd name="connsiteX112" fmla="*/ 1573189 w 1636054"/>
                <a:gd name="connsiteY112" fmla="*/ 446969 h 494594"/>
                <a:gd name="connsiteX113" fmla="*/ 1588429 w 1636054"/>
                <a:gd name="connsiteY113" fmla="*/ 448874 h 494594"/>
                <a:gd name="connsiteX114" fmla="*/ 1611289 w 1636054"/>
                <a:gd name="connsiteY114" fmla="*/ 460304 h 494594"/>
                <a:gd name="connsiteX115" fmla="*/ 1617004 w 1636054"/>
                <a:gd name="connsiteY115" fmla="*/ 462209 h 494594"/>
                <a:gd name="connsiteX116" fmla="*/ 1624624 w 1636054"/>
                <a:gd name="connsiteY116" fmla="*/ 473639 h 494594"/>
                <a:gd name="connsiteX117" fmla="*/ 1630339 w 1636054"/>
                <a:gd name="connsiteY117" fmla="*/ 485069 h 494594"/>
                <a:gd name="connsiteX118" fmla="*/ 1636054 w 1636054"/>
                <a:gd name="connsiteY118" fmla="*/ 494594 h 494594"/>
                <a:gd name="connsiteX119" fmla="*/ 1635677 w 1636054"/>
                <a:gd name="connsiteY119" fmla="*/ 3104 h 494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1636054" h="494594">
                  <a:moveTo>
                    <a:pt x="1635677" y="3104"/>
                  </a:moveTo>
                  <a:cubicBezTo>
                    <a:pt x="1635100" y="2631"/>
                    <a:pt x="-4436" y="-1003"/>
                    <a:pt x="9" y="267"/>
                  </a:cubicBezTo>
                  <a:cubicBezTo>
                    <a:pt x="4454" y="1537"/>
                    <a:pt x="24165" y="8346"/>
                    <a:pt x="30139" y="10724"/>
                  </a:cubicBezTo>
                  <a:cubicBezTo>
                    <a:pt x="32044" y="11994"/>
                    <a:pt x="33762" y="13604"/>
                    <a:pt x="35854" y="14534"/>
                  </a:cubicBezTo>
                  <a:lnTo>
                    <a:pt x="52999" y="20249"/>
                  </a:lnTo>
                  <a:lnTo>
                    <a:pt x="58714" y="22154"/>
                  </a:lnTo>
                  <a:cubicBezTo>
                    <a:pt x="60619" y="22789"/>
                    <a:pt x="62758" y="22945"/>
                    <a:pt x="64429" y="24059"/>
                  </a:cubicBezTo>
                  <a:cubicBezTo>
                    <a:pt x="66334" y="25329"/>
                    <a:pt x="67905" y="27389"/>
                    <a:pt x="70144" y="27869"/>
                  </a:cubicBezTo>
                  <a:cubicBezTo>
                    <a:pt x="77002" y="29339"/>
                    <a:pt x="84114" y="29139"/>
                    <a:pt x="91099" y="29774"/>
                  </a:cubicBezTo>
                  <a:cubicBezTo>
                    <a:pt x="97101" y="33776"/>
                    <a:pt x="95855" y="33669"/>
                    <a:pt x="102529" y="35489"/>
                  </a:cubicBezTo>
                  <a:cubicBezTo>
                    <a:pt x="107581" y="36867"/>
                    <a:pt x="117769" y="39299"/>
                    <a:pt x="117769" y="39299"/>
                  </a:cubicBezTo>
                  <a:cubicBezTo>
                    <a:pt x="121579" y="41839"/>
                    <a:pt x="124855" y="45471"/>
                    <a:pt x="129199" y="46919"/>
                  </a:cubicBezTo>
                  <a:lnTo>
                    <a:pt x="146344" y="52634"/>
                  </a:lnTo>
                  <a:cubicBezTo>
                    <a:pt x="148249" y="53269"/>
                    <a:pt x="150388" y="53425"/>
                    <a:pt x="152059" y="54539"/>
                  </a:cubicBezTo>
                  <a:lnTo>
                    <a:pt x="163489" y="62159"/>
                  </a:lnTo>
                  <a:cubicBezTo>
                    <a:pt x="165394" y="63429"/>
                    <a:pt x="167032" y="65245"/>
                    <a:pt x="169204" y="65969"/>
                  </a:cubicBezTo>
                  <a:cubicBezTo>
                    <a:pt x="171109" y="66604"/>
                    <a:pt x="173123" y="66976"/>
                    <a:pt x="174919" y="67874"/>
                  </a:cubicBezTo>
                  <a:cubicBezTo>
                    <a:pt x="176967" y="68898"/>
                    <a:pt x="178425" y="71082"/>
                    <a:pt x="180634" y="71684"/>
                  </a:cubicBezTo>
                  <a:cubicBezTo>
                    <a:pt x="185573" y="73031"/>
                    <a:pt x="190794" y="72954"/>
                    <a:pt x="195874" y="73589"/>
                  </a:cubicBezTo>
                  <a:cubicBezTo>
                    <a:pt x="197144" y="75494"/>
                    <a:pt x="197896" y="77874"/>
                    <a:pt x="199684" y="79304"/>
                  </a:cubicBezTo>
                  <a:cubicBezTo>
                    <a:pt x="201252" y="80558"/>
                    <a:pt x="203603" y="80311"/>
                    <a:pt x="205399" y="81209"/>
                  </a:cubicBezTo>
                  <a:cubicBezTo>
                    <a:pt x="207447" y="82233"/>
                    <a:pt x="209066" y="83995"/>
                    <a:pt x="211114" y="85019"/>
                  </a:cubicBezTo>
                  <a:cubicBezTo>
                    <a:pt x="214159" y="86542"/>
                    <a:pt x="221601" y="88015"/>
                    <a:pt x="224449" y="88829"/>
                  </a:cubicBezTo>
                  <a:cubicBezTo>
                    <a:pt x="226380" y="89381"/>
                    <a:pt x="228233" y="90182"/>
                    <a:pt x="230164" y="90734"/>
                  </a:cubicBezTo>
                  <a:cubicBezTo>
                    <a:pt x="232681" y="91453"/>
                    <a:pt x="235276" y="91887"/>
                    <a:pt x="237784" y="92639"/>
                  </a:cubicBezTo>
                  <a:lnTo>
                    <a:pt x="254929" y="98354"/>
                  </a:lnTo>
                  <a:cubicBezTo>
                    <a:pt x="256834" y="98989"/>
                    <a:pt x="258973" y="99145"/>
                    <a:pt x="260644" y="100259"/>
                  </a:cubicBezTo>
                  <a:cubicBezTo>
                    <a:pt x="264454" y="102799"/>
                    <a:pt x="267730" y="106431"/>
                    <a:pt x="272074" y="107879"/>
                  </a:cubicBezTo>
                  <a:lnTo>
                    <a:pt x="283504" y="111689"/>
                  </a:lnTo>
                  <a:cubicBezTo>
                    <a:pt x="285409" y="112324"/>
                    <a:pt x="287271" y="113107"/>
                    <a:pt x="289219" y="113594"/>
                  </a:cubicBezTo>
                  <a:lnTo>
                    <a:pt x="296839" y="115499"/>
                  </a:lnTo>
                  <a:lnTo>
                    <a:pt x="308269" y="123119"/>
                  </a:lnTo>
                  <a:cubicBezTo>
                    <a:pt x="310174" y="124389"/>
                    <a:pt x="311812" y="126205"/>
                    <a:pt x="313984" y="126929"/>
                  </a:cubicBezTo>
                  <a:lnTo>
                    <a:pt x="325414" y="130739"/>
                  </a:lnTo>
                  <a:cubicBezTo>
                    <a:pt x="344620" y="137141"/>
                    <a:pt x="314829" y="127373"/>
                    <a:pt x="338749" y="134549"/>
                  </a:cubicBezTo>
                  <a:cubicBezTo>
                    <a:pt x="342596" y="135703"/>
                    <a:pt x="346837" y="136131"/>
                    <a:pt x="350179" y="138359"/>
                  </a:cubicBezTo>
                  <a:cubicBezTo>
                    <a:pt x="366557" y="149278"/>
                    <a:pt x="345835" y="136187"/>
                    <a:pt x="361609" y="144074"/>
                  </a:cubicBezTo>
                  <a:cubicBezTo>
                    <a:pt x="369636" y="148087"/>
                    <a:pt x="366959" y="150711"/>
                    <a:pt x="378754" y="151694"/>
                  </a:cubicBezTo>
                  <a:lnTo>
                    <a:pt x="401614" y="153599"/>
                  </a:lnTo>
                  <a:cubicBezTo>
                    <a:pt x="403519" y="154869"/>
                    <a:pt x="405710" y="155790"/>
                    <a:pt x="407329" y="157409"/>
                  </a:cubicBezTo>
                  <a:cubicBezTo>
                    <a:pt x="408948" y="159028"/>
                    <a:pt x="409197" y="161911"/>
                    <a:pt x="411139" y="163124"/>
                  </a:cubicBezTo>
                  <a:cubicBezTo>
                    <a:pt x="414545" y="165253"/>
                    <a:pt x="422569" y="166934"/>
                    <a:pt x="422569" y="166934"/>
                  </a:cubicBezTo>
                  <a:cubicBezTo>
                    <a:pt x="423839" y="168839"/>
                    <a:pt x="424760" y="171030"/>
                    <a:pt x="426379" y="172649"/>
                  </a:cubicBezTo>
                  <a:cubicBezTo>
                    <a:pt x="427998" y="174268"/>
                    <a:pt x="430002" y="175529"/>
                    <a:pt x="432094" y="176459"/>
                  </a:cubicBezTo>
                  <a:cubicBezTo>
                    <a:pt x="440243" y="180081"/>
                    <a:pt x="443386" y="179957"/>
                    <a:pt x="451144" y="182174"/>
                  </a:cubicBezTo>
                  <a:cubicBezTo>
                    <a:pt x="453075" y="182726"/>
                    <a:pt x="455063" y="183181"/>
                    <a:pt x="456859" y="184079"/>
                  </a:cubicBezTo>
                  <a:cubicBezTo>
                    <a:pt x="458907" y="185103"/>
                    <a:pt x="460526" y="186865"/>
                    <a:pt x="462574" y="187889"/>
                  </a:cubicBezTo>
                  <a:cubicBezTo>
                    <a:pt x="464370" y="188787"/>
                    <a:pt x="466493" y="188896"/>
                    <a:pt x="468289" y="189794"/>
                  </a:cubicBezTo>
                  <a:cubicBezTo>
                    <a:pt x="470337" y="190818"/>
                    <a:pt x="471956" y="192580"/>
                    <a:pt x="474004" y="193604"/>
                  </a:cubicBezTo>
                  <a:cubicBezTo>
                    <a:pt x="489778" y="201491"/>
                    <a:pt x="469056" y="188400"/>
                    <a:pt x="485434" y="199319"/>
                  </a:cubicBezTo>
                  <a:cubicBezTo>
                    <a:pt x="486704" y="201224"/>
                    <a:pt x="487521" y="203526"/>
                    <a:pt x="489244" y="205034"/>
                  </a:cubicBezTo>
                  <a:cubicBezTo>
                    <a:pt x="492690" y="208049"/>
                    <a:pt x="496864" y="210114"/>
                    <a:pt x="500674" y="212654"/>
                  </a:cubicBezTo>
                  <a:cubicBezTo>
                    <a:pt x="502579" y="213924"/>
                    <a:pt x="504217" y="215740"/>
                    <a:pt x="506389" y="216464"/>
                  </a:cubicBezTo>
                  <a:lnTo>
                    <a:pt x="529249" y="224084"/>
                  </a:lnTo>
                  <a:lnTo>
                    <a:pt x="540679" y="227894"/>
                  </a:lnTo>
                  <a:cubicBezTo>
                    <a:pt x="542584" y="228529"/>
                    <a:pt x="544723" y="228685"/>
                    <a:pt x="546394" y="229799"/>
                  </a:cubicBezTo>
                  <a:lnTo>
                    <a:pt x="563539" y="241229"/>
                  </a:lnTo>
                  <a:cubicBezTo>
                    <a:pt x="565444" y="242499"/>
                    <a:pt x="567082" y="244315"/>
                    <a:pt x="569254" y="245039"/>
                  </a:cubicBezTo>
                  <a:cubicBezTo>
                    <a:pt x="571159" y="245674"/>
                    <a:pt x="573214" y="245969"/>
                    <a:pt x="574969" y="246944"/>
                  </a:cubicBezTo>
                  <a:cubicBezTo>
                    <a:pt x="578972" y="249168"/>
                    <a:pt x="586399" y="254564"/>
                    <a:pt x="586399" y="254564"/>
                  </a:cubicBezTo>
                  <a:cubicBezTo>
                    <a:pt x="595538" y="268273"/>
                    <a:pt x="582596" y="251394"/>
                    <a:pt x="601639" y="264089"/>
                  </a:cubicBezTo>
                  <a:cubicBezTo>
                    <a:pt x="605449" y="266629"/>
                    <a:pt x="608725" y="270261"/>
                    <a:pt x="613069" y="271709"/>
                  </a:cubicBezTo>
                  <a:cubicBezTo>
                    <a:pt x="614974" y="272344"/>
                    <a:pt x="616988" y="272716"/>
                    <a:pt x="618784" y="273614"/>
                  </a:cubicBezTo>
                  <a:cubicBezTo>
                    <a:pt x="620832" y="274638"/>
                    <a:pt x="622451" y="276400"/>
                    <a:pt x="624499" y="277424"/>
                  </a:cubicBezTo>
                  <a:cubicBezTo>
                    <a:pt x="629645" y="279997"/>
                    <a:pt x="636376" y="280063"/>
                    <a:pt x="641644" y="281234"/>
                  </a:cubicBezTo>
                  <a:cubicBezTo>
                    <a:pt x="643604" y="281670"/>
                    <a:pt x="645411" y="282652"/>
                    <a:pt x="647359" y="283139"/>
                  </a:cubicBezTo>
                  <a:cubicBezTo>
                    <a:pt x="668900" y="288524"/>
                    <a:pt x="643793" y="280680"/>
                    <a:pt x="668314" y="288854"/>
                  </a:cubicBezTo>
                  <a:lnTo>
                    <a:pt x="674029" y="290759"/>
                  </a:lnTo>
                  <a:lnTo>
                    <a:pt x="679744" y="292664"/>
                  </a:lnTo>
                  <a:cubicBezTo>
                    <a:pt x="681649" y="294569"/>
                    <a:pt x="683734" y="296309"/>
                    <a:pt x="685459" y="298379"/>
                  </a:cubicBezTo>
                  <a:cubicBezTo>
                    <a:pt x="686925" y="300138"/>
                    <a:pt x="687481" y="302664"/>
                    <a:pt x="689269" y="304094"/>
                  </a:cubicBezTo>
                  <a:cubicBezTo>
                    <a:pt x="690837" y="305348"/>
                    <a:pt x="693188" y="305101"/>
                    <a:pt x="694984" y="305999"/>
                  </a:cubicBezTo>
                  <a:cubicBezTo>
                    <a:pt x="697032" y="307023"/>
                    <a:pt x="698607" y="308879"/>
                    <a:pt x="700699" y="309809"/>
                  </a:cubicBezTo>
                  <a:cubicBezTo>
                    <a:pt x="704369" y="311440"/>
                    <a:pt x="708319" y="312349"/>
                    <a:pt x="712129" y="313619"/>
                  </a:cubicBezTo>
                  <a:lnTo>
                    <a:pt x="717844" y="315524"/>
                  </a:lnTo>
                  <a:cubicBezTo>
                    <a:pt x="728763" y="331902"/>
                    <a:pt x="714224" y="312628"/>
                    <a:pt x="727369" y="323144"/>
                  </a:cubicBezTo>
                  <a:cubicBezTo>
                    <a:pt x="729157" y="324574"/>
                    <a:pt x="729237" y="327646"/>
                    <a:pt x="731179" y="328859"/>
                  </a:cubicBezTo>
                  <a:cubicBezTo>
                    <a:pt x="734585" y="330988"/>
                    <a:pt x="739267" y="330441"/>
                    <a:pt x="742609" y="332669"/>
                  </a:cubicBezTo>
                  <a:cubicBezTo>
                    <a:pt x="744514" y="333939"/>
                    <a:pt x="746232" y="335549"/>
                    <a:pt x="748324" y="336479"/>
                  </a:cubicBezTo>
                  <a:cubicBezTo>
                    <a:pt x="751994" y="338110"/>
                    <a:pt x="756412" y="338061"/>
                    <a:pt x="759754" y="340289"/>
                  </a:cubicBezTo>
                  <a:cubicBezTo>
                    <a:pt x="761659" y="341559"/>
                    <a:pt x="763297" y="343375"/>
                    <a:pt x="765469" y="344099"/>
                  </a:cubicBezTo>
                  <a:cubicBezTo>
                    <a:pt x="769133" y="345320"/>
                    <a:pt x="773111" y="345246"/>
                    <a:pt x="776899" y="346004"/>
                  </a:cubicBezTo>
                  <a:cubicBezTo>
                    <a:pt x="779466" y="346517"/>
                    <a:pt x="782011" y="347157"/>
                    <a:pt x="784519" y="347909"/>
                  </a:cubicBezTo>
                  <a:cubicBezTo>
                    <a:pt x="788366" y="349063"/>
                    <a:pt x="792139" y="350449"/>
                    <a:pt x="795949" y="351719"/>
                  </a:cubicBezTo>
                  <a:cubicBezTo>
                    <a:pt x="797854" y="352354"/>
                    <a:pt x="799716" y="353137"/>
                    <a:pt x="801664" y="353624"/>
                  </a:cubicBezTo>
                  <a:cubicBezTo>
                    <a:pt x="804204" y="354259"/>
                    <a:pt x="806767" y="354810"/>
                    <a:pt x="809284" y="355529"/>
                  </a:cubicBezTo>
                  <a:cubicBezTo>
                    <a:pt x="815625" y="357341"/>
                    <a:pt x="815473" y="358148"/>
                    <a:pt x="822619" y="359339"/>
                  </a:cubicBezTo>
                  <a:cubicBezTo>
                    <a:pt x="827669" y="360181"/>
                    <a:pt x="832779" y="360609"/>
                    <a:pt x="837859" y="361244"/>
                  </a:cubicBezTo>
                  <a:lnTo>
                    <a:pt x="855004" y="366959"/>
                  </a:lnTo>
                  <a:cubicBezTo>
                    <a:pt x="856909" y="367594"/>
                    <a:pt x="858771" y="368377"/>
                    <a:pt x="860719" y="368864"/>
                  </a:cubicBezTo>
                  <a:cubicBezTo>
                    <a:pt x="863160" y="369474"/>
                    <a:pt x="871321" y="371308"/>
                    <a:pt x="874054" y="372674"/>
                  </a:cubicBezTo>
                  <a:cubicBezTo>
                    <a:pt x="883762" y="377528"/>
                    <a:pt x="876455" y="377837"/>
                    <a:pt x="891199" y="380294"/>
                  </a:cubicBezTo>
                  <a:cubicBezTo>
                    <a:pt x="902841" y="382234"/>
                    <a:pt x="903708" y="382470"/>
                    <a:pt x="915964" y="384104"/>
                  </a:cubicBezTo>
                  <a:cubicBezTo>
                    <a:pt x="925879" y="385426"/>
                    <a:pt x="931584" y="385628"/>
                    <a:pt x="940729" y="387914"/>
                  </a:cubicBezTo>
                  <a:cubicBezTo>
                    <a:pt x="942677" y="388401"/>
                    <a:pt x="944648" y="388921"/>
                    <a:pt x="946444" y="389819"/>
                  </a:cubicBezTo>
                  <a:cubicBezTo>
                    <a:pt x="948492" y="390843"/>
                    <a:pt x="949895" y="393289"/>
                    <a:pt x="952159" y="393629"/>
                  </a:cubicBezTo>
                  <a:cubicBezTo>
                    <a:pt x="962853" y="395233"/>
                    <a:pt x="973749" y="394899"/>
                    <a:pt x="984544" y="395534"/>
                  </a:cubicBezTo>
                  <a:cubicBezTo>
                    <a:pt x="1000602" y="400887"/>
                    <a:pt x="982140" y="395267"/>
                    <a:pt x="1018834" y="399344"/>
                  </a:cubicBezTo>
                  <a:cubicBezTo>
                    <a:pt x="1020830" y="399566"/>
                    <a:pt x="1022568" y="400919"/>
                    <a:pt x="1024549" y="401249"/>
                  </a:cubicBezTo>
                  <a:cubicBezTo>
                    <a:pt x="1030221" y="402194"/>
                    <a:pt x="1035979" y="402519"/>
                    <a:pt x="1041694" y="403154"/>
                  </a:cubicBezTo>
                  <a:cubicBezTo>
                    <a:pt x="1053210" y="406033"/>
                    <a:pt x="1046830" y="404231"/>
                    <a:pt x="1060744" y="408869"/>
                  </a:cubicBezTo>
                  <a:cubicBezTo>
                    <a:pt x="1063599" y="409821"/>
                    <a:pt x="1071479" y="412610"/>
                    <a:pt x="1074079" y="412679"/>
                  </a:cubicBezTo>
                  <a:cubicBezTo>
                    <a:pt x="1119152" y="413881"/>
                    <a:pt x="1164249" y="413949"/>
                    <a:pt x="1209334" y="414584"/>
                  </a:cubicBezTo>
                  <a:cubicBezTo>
                    <a:pt x="1211874" y="415219"/>
                    <a:pt x="1214359" y="416143"/>
                    <a:pt x="1216954" y="416489"/>
                  </a:cubicBezTo>
                  <a:cubicBezTo>
                    <a:pt x="1235155" y="418916"/>
                    <a:pt x="1234626" y="417146"/>
                    <a:pt x="1249339" y="420299"/>
                  </a:cubicBezTo>
                  <a:cubicBezTo>
                    <a:pt x="1316406" y="434671"/>
                    <a:pt x="1218689" y="415246"/>
                    <a:pt x="1277914" y="426014"/>
                  </a:cubicBezTo>
                  <a:cubicBezTo>
                    <a:pt x="1293565" y="428860"/>
                    <a:pt x="1276639" y="427803"/>
                    <a:pt x="1298869" y="429824"/>
                  </a:cubicBezTo>
                  <a:cubicBezTo>
                    <a:pt x="1344732" y="433993"/>
                    <a:pt x="1408643" y="433039"/>
                    <a:pt x="1445554" y="433634"/>
                  </a:cubicBezTo>
                  <a:cubicBezTo>
                    <a:pt x="1458889" y="434269"/>
                    <a:pt x="1472291" y="434065"/>
                    <a:pt x="1485559" y="435539"/>
                  </a:cubicBezTo>
                  <a:cubicBezTo>
                    <a:pt x="1489551" y="435983"/>
                    <a:pt x="1492976" y="439195"/>
                    <a:pt x="1496989" y="439349"/>
                  </a:cubicBezTo>
                  <a:lnTo>
                    <a:pt x="1546519" y="441254"/>
                  </a:lnTo>
                  <a:cubicBezTo>
                    <a:pt x="1559626" y="445623"/>
                    <a:pt x="1543779" y="440756"/>
                    <a:pt x="1567474" y="445064"/>
                  </a:cubicBezTo>
                  <a:cubicBezTo>
                    <a:pt x="1569450" y="445423"/>
                    <a:pt x="1571213" y="446610"/>
                    <a:pt x="1573189" y="446969"/>
                  </a:cubicBezTo>
                  <a:cubicBezTo>
                    <a:pt x="1578226" y="447885"/>
                    <a:pt x="1583349" y="448239"/>
                    <a:pt x="1588429" y="448874"/>
                  </a:cubicBezTo>
                  <a:cubicBezTo>
                    <a:pt x="1603201" y="458722"/>
                    <a:pt x="1595515" y="455046"/>
                    <a:pt x="1611289" y="460304"/>
                  </a:cubicBezTo>
                  <a:lnTo>
                    <a:pt x="1617004" y="462209"/>
                  </a:lnTo>
                  <a:cubicBezTo>
                    <a:pt x="1619544" y="466019"/>
                    <a:pt x="1623176" y="469295"/>
                    <a:pt x="1624624" y="473639"/>
                  </a:cubicBezTo>
                  <a:cubicBezTo>
                    <a:pt x="1629412" y="488004"/>
                    <a:pt x="1622953" y="470297"/>
                    <a:pt x="1630339" y="485069"/>
                  </a:cubicBezTo>
                  <a:cubicBezTo>
                    <a:pt x="1635285" y="494961"/>
                    <a:pt x="1628612" y="487152"/>
                    <a:pt x="1636054" y="494594"/>
                  </a:cubicBezTo>
                  <a:cubicBezTo>
                    <a:pt x="1635928" y="330764"/>
                    <a:pt x="1635803" y="166934"/>
                    <a:pt x="1635677" y="3104"/>
                  </a:cubicBezTo>
                  <a:close/>
                </a:path>
              </a:pathLst>
            </a:custGeom>
            <a:solidFill>
              <a:srgbClr val="A9C75A">
                <a:alpha val="74902"/>
              </a:srgbClr>
            </a:solidFill>
            <a:ln>
              <a:solidFill>
                <a:srgbClr val="005A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sp>
          <p:nvSpPr>
            <p:cNvPr id="21" name="Textfeld 52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BF352E3C-781D-9A49-BF5A-5DD52C0573A1}"/>
                </a:ext>
              </a:extLst>
            </p:cNvPr>
            <p:cNvSpPr txBox="1"/>
            <p:nvPr/>
          </p:nvSpPr>
          <p:spPr>
            <a:xfrm>
              <a:off x="-3200120" y="4034389"/>
              <a:ext cx="12234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b="1" dirty="0" smtClean="0">
                  <a:solidFill>
                    <a:srgbClr val="005AA0"/>
                  </a:solidFill>
                </a:rPr>
                <a:t>Recovery</a:t>
              </a:r>
              <a:endParaRPr lang="en-GB" b="1" dirty="0">
                <a:solidFill>
                  <a:srgbClr val="005AA0"/>
                </a:solidFill>
              </a:endParaRPr>
            </a:p>
          </p:txBody>
        </p:sp>
      </p:grpSp>
      <p:sp>
        <p:nvSpPr>
          <p:cNvPr id="16" name="Textfeld 54"/>
          <p:cNvSpPr txBox="1"/>
          <p:nvPr/>
        </p:nvSpPr>
        <p:spPr>
          <a:xfrm>
            <a:off x="4397617" y="1210144"/>
            <a:ext cx="3075970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 smtClean="0"/>
              <a:t>Heat consumption KIT CN 2017</a:t>
            </a:r>
            <a:endParaRPr lang="en-GB" sz="1600" dirty="0"/>
          </a:p>
        </p:txBody>
      </p:sp>
      <p:sp>
        <p:nvSpPr>
          <p:cNvPr id="17" name="Textfeld 55"/>
          <p:cNvSpPr txBox="1"/>
          <p:nvPr/>
        </p:nvSpPr>
        <p:spPr>
          <a:xfrm>
            <a:off x="5435233" y="4424433"/>
            <a:ext cx="212429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 smtClean="0"/>
              <a:t>Operational hours (h)</a:t>
            </a:r>
            <a:endParaRPr lang="en-GB" sz="1600" dirty="0"/>
          </a:p>
        </p:txBody>
      </p:sp>
      <p:sp>
        <p:nvSpPr>
          <p:cNvPr id="18" name="Textfeld 56"/>
          <p:cNvSpPr txBox="1"/>
          <p:nvPr/>
        </p:nvSpPr>
        <p:spPr>
          <a:xfrm rot="16200000">
            <a:off x="3060456" y="2603730"/>
            <a:ext cx="179408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 smtClean="0"/>
              <a:t>Heat power (MW)</a:t>
            </a:r>
            <a:endParaRPr lang="en-GB" sz="1600" dirty="0"/>
          </a:p>
        </p:txBody>
      </p:sp>
      <p:sp>
        <p:nvSpPr>
          <p:cNvPr id="19" name="Textfeld 57"/>
          <p:cNvSpPr txBox="1"/>
          <p:nvPr/>
        </p:nvSpPr>
        <p:spPr>
          <a:xfrm rot="1110731">
            <a:off x="5078554" y="2083901"/>
            <a:ext cx="3485433" cy="584775"/>
          </a:xfrm>
          <a:prstGeom prst="rect">
            <a:avLst/>
          </a:prstGeom>
          <a:solidFill>
            <a:schemeClr val="accent3"/>
          </a:solidFill>
          <a:ln>
            <a:solidFill>
              <a:srgbClr val="8CB42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>
                <a:solidFill>
                  <a:srgbClr val="005AA0"/>
                </a:solidFill>
              </a:rPr>
              <a:t>15’000 t CO</a:t>
            </a:r>
            <a:r>
              <a:rPr lang="en-GB" sz="3200" b="1" baseline="-25000" dirty="0">
                <a:solidFill>
                  <a:srgbClr val="005AA0"/>
                </a:solidFill>
              </a:rPr>
              <a:t>2 </a:t>
            </a:r>
            <a:r>
              <a:rPr lang="en-GB" sz="3200" b="1" baseline="-25000" dirty="0" err="1">
                <a:solidFill>
                  <a:srgbClr val="005AA0"/>
                </a:solidFill>
              </a:rPr>
              <a:t>equ</a:t>
            </a:r>
            <a:r>
              <a:rPr lang="en-GB" sz="3200" b="1" baseline="-25000" dirty="0">
                <a:solidFill>
                  <a:srgbClr val="005AA0"/>
                </a:solidFill>
              </a:rPr>
              <a:t>.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6"/>
          <a:srcRect l="9716" r="12171"/>
          <a:stretch/>
        </p:blipFill>
        <p:spPr>
          <a:xfrm>
            <a:off x="1007485" y="2338111"/>
            <a:ext cx="2606419" cy="2149271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739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770"/>
    </mc:Choice>
    <mc:Fallback>
      <p:transition spd="slow" advTm="237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10"/>
          </p:nvPr>
        </p:nvSpPr>
        <p:spPr>
          <a:xfrm>
            <a:off x="600298" y="699368"/>
            <a:ext cx="7842244" cy="359073"/>
          </a:xfrm>
        </p:spPr>
        <p:txBody>
          <a:bodyPr/>
          <a:lstStyle/>
          <a:p>
            <a:r>
              <a:rPr lang="en-GB" dirty="0" smtClean="0"/>
              <a:t>Concept of GECKO</a:t>
            </a:r>
            <a:endParaRPr lang="en-GB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="" xmlns:a16="http://schemas.microsoft.com/office/drawing/2014/main" id="{B5AD47F4-BF3E-084F-8FB5-6D771227E2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14439" y="4764959"/>
            <a:ext cx="4183130" cy="400110"/>
          </a:xfrm>
        </p:spPr>
        <p:txBody>
          <a:bodyPr/>
          <a:lstStyle/>
          <a:p>
            <a:r>
              <a:rPr lang="de-DE" dirty="0"/>
              <a:t>Geothermie – Forschung und Umsetzung – zur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Wärmewende </a:t>
            </a:r>
            <a:r>
              <a:rPr lang="de-DE" dirty="0"/>
              <a:t>am KIT - Campus </a:t>
            </a:r>
            <a:r>
              <a:rPr lang="de-DE" dirty="0" smtClean="0"/>
              <a:t>Nord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="" xmlns:a16="http://schemas.microsoft.com/office/drawing/2014/main" id="{8FB9493D-1527-B94A-ACB2-0BA0DA124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74221A-DA90-524A-8C47-8E2AE1C55F87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="" xmlns:a16="http://schemas.microsoft.com/office/drawing/2014/main" id="{592D0177-9710-2C47-A674-B0EF3DD975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02</a:t>
            </a:r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97" y="1177775"/>
            <a:ext cx="8517280" cy="3366602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80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92"/>
    </mc:Choice>
    <mc:Fallback>
      <p:transition spd="slow" advTm="96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10"/>
          </p:nvPr>
        </p:nvSpPr>
        <p:spPr>
          <a:xfrm>
            <a:off x="600298" y="699368"/>
            <a:ext cx="7842244" cy="1205458"/>
          </a:xfrm>
        </p:spPr>
        <p:txBody>
          <a:bodyPr/>
          <a:lstStyle/>
          <a:p>
            <a:r>
              <a:rPr lang="en-GB" dirty="0" smtClean="0"/>
              <a:t>Outlook: Citizen </a:t>
            </a:r>
            <a:r>
              <a:rPr lang="en-GB" dirty="0" smtClean="0"/>
              <a:t>Science in c</a:t>
            </a:r>
            <a:r>
              <a:rPr lang="de-DE" dirty="0" err="1" smtClean="0"/>
              <a:t>onstruction</a:t>
            </a:r>
            <a:r>
              <a:rPr lang="de-DE" dirty="0" smtClean="0"/>
              <a:t> </a:t>
            </a:r>
            <a:r>
              <a:rPr lang="de-DE" dirty="0"/>
              <a:t>and </a:t>
            </a:r>
            <a:r>
              <a:rPr lang="de-DE" dirty="0" err="1"/>
              <a:t>operation</a:t>
            </a:r>
            <a:r>
              <a:rPr lang="de-DE" dirty="0"/>
              <a:t> </a:t>
            </a:r>
            <a:r>
              <a:rPr lang="de-DE" dirty="0" err="1"/>
              <a:t>phase</a:t>
            </a:r>
            <a:endParaRPr lang="de-DE" dirty="0"/>
          </a:p>
          <a:p>
            <a:endParaRPr lang="en-GB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="" xmlns:a16="http://schemas.microsoft.com/office/drawing/2014/main" id="{B5AD47F4-BF3E-084F-8FB5-6D771227E2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14439" y="4764959"/>
            <a:ext cx="4183130" cy="400110"/>
          </a:xfrm>
        </p:spPr>
        <p:txBody>
          <a:bodyPr/>
          <a:lstStyle/>
          <a:p>
            <a:r>
              <a:rPr lang="de-DE" dirty="0"/>
              <a:t>Geothermie – Forschung und Umsetzung – zur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Wärmewende </a:t>
            </a:r>
            <a:r>
              <a:rPr lang="de-DE" dirty="0"/>
              <a:t>am KIT - Campus </a:t>
            </a:r>
            <a:r>
              <a:rPr lang="de-DE" dirty="0" smtClean="0"/>
              <a:t>Nord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="" xmlns:a16="http://schemas.microsoft.com/office/drawing/2014/main" id="{8FB9493D-1527-B94A-ACB2-0BA0DA124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74221A-DA90-524A-8C47-8E2AE1C55F87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="" xmlns:a16="http://schemas.microsoft.com/office/drawing/2014/main" id="{592D0177-9710-2C47-A674-B0EF3DD975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02</a:t>
            </a:r>
            <a:endParaRPr lang="de-DE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9537" y="1517564"/>
            <a:ext cx="1997540" cy="2584318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 rotWithShape="1">
          <a:blip r:embed="rId6"/>
          <a:srcRect l="23226" t="30401" r="66537" b="15700"/>
          <a:stretch/>
        </p:blipFill>
        <p:spPr>
          <a:xfrm>
            <a:off x="8073185" y="1170789"/>
            <a:ext cx="954083" cy="1614602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095" y="2480956"/>
            <a:ext cx="2508622" cy="2026967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 rotWithShape="1">
          <a:blip r:embed="rId8"/>
          <a:srcRect l="5900" t="20601" r="64175" b="25500"/>
          <a:stretch/>
        </p:blipFill>
        <p:spPr>
          <a:xfrm>
            <a:off x="3688587" y="1498785"/>
            <a:ext cx="2558911" cy="1481475"/>
          </a:xfrm>
          <a:prstGeom prst="rect">
            <a:avLst/>
          </a:prstGeom>
        </p:spPr>
      </p:pic>
      <p:sp>
        <p:nvSpPr>
          <p:cNvPr id="12" name="Inhaltsplatzhalter 4">
            <a:extLst>
              <a:ext uri="{FF2B5EF4-FFF2-40B4-BE49-F238E27FC236}">
                <a16:creationId xmlns="" xmlns:a16="http://schemas.microsoft.com/office/drawing/2014/main" id="{9D6394EF-CDA9-CA44-8CCF-82FCC55AB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297" y="1417513"/>
            <a:ext cx="3376039" cy="2465613"/>
          </a:xfrm>
        </p:spPr>
        <p:txBody>
          <a:bodyPr/>
          <a:lstStyle/>
          <a:p>
            <a:r>
              <a:rPr lang="de-DE" dirty="0" smtClean="0"/>
              <a:t>Data </a:t>
            </a:r>
            <a:r>
              <a:rPr lang="de-DE" dirty="0" err="1" smtClean="0"/>
              <a:t>acquisition</a:t>
            </a:r>
            <a:r>
              <a:rPr lang="de-DE" dirty="0" smtClean="0"/>
              <a:t> </a:t>
            </a:r>
          </a:p>
          <a:p>
            <a:pPr marL="457200" indent="-457200">
              <a:buAutoNum type="arabicParenR"/>
            </a:pPr>
            <a:r>
              <a:rPr lang="de-DE" dirty="0" err="1" smtClean="0"/>
              <a:t>s</a:t>
            </a:r>
            <a:r>
              <a:rPr lang="de-DE" dirty="0" err="1" smtClean="0"/>
              <a:t>cientific</a:t>
            </a:r>
            <a:r>
              <a:rPr lang="de-DE" dirty="0" smtClean="0"/>
              <a:t> (at KIT)</a:t>
            </a:r>
          </a:p>
          <a:p>
            <a:pPr marL="457200" indent="-457200">
              <a:buAutoNum type="arabicParenR"/>
            </a:pPr>
            <a:r>
              <a:rPr lang="de-DE" dirty="0" err="1" smtClean="0"/>
              <a:t>distributed</a:t>
            </a:r>
            <a:r>
              <a:rPr lang="de-DE" dirty="0" smtClean="0"/>
              <a:t> (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citizens</a:t>
            </a:r>
            <a:r>
              <a:rPr lang="de-DE" dirty="0" smtClean="0"/>
              <a:t>)</a:t>
            </a:r>
          </a:p>
          <a:p>
            <a:r>
              <a:rPr lang="de-DE" dirty="0" smtClean="0"/>
              <a:t>Parameter</a:t>
            </a:r>
          </a:p>
          <a:p>
            <a:pPr marL="457200" indent="-457200">
              <a:buAutoNum type="arabicParenR"/>
            </a:pPr>
            <a:r>
              <a:rPr lang="de-DE" dirty="0" err="1" smtClean="0"/>
              <a:t>Induced</a:t>
            </a:r>
            <a:r>
              <a:rPr lang="de-DE" dirty="0" smtClean="0"/>
              <a:t> </a:t>
            </a:r>
            <a:r>
              <a:rPr lang="de-DE" dirty="0" err="1" smtClean="0"/>
              <a:t>seismicity</a:t>
            </a:r>
            <a:endParaRPr lang="de-DE" dirty="0" smtClean="0"/>
          </a:p>
          <a:p>
            <a:pPr marL="457200" indent="-457200">
              <a:buAutoNum type="arabicParenR"/>
            </a:pPr>
            <a:r>
              <a:rPr lang="de-DE" dirty="0" smtClean="0"/>
              <a:t>Radon</a:t>
            </a:r>
            <a:endParaRPr lang="de-DE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896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99"/>
    </mc:Choice>
    <mc:Fallback>
      <p:transition spd="slow" advTm="96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Office">
  <a:themeElements>
    <a:clrScheme name="GECKO">
      <a:dk1>
        <a:srgbClr val="000000"/>
      </a:dk1>
      <a:lt1>
        <a:srgbClr val="FFFFFF"/>
      </a:lt1>
      <a:dk2>
        <a:srgbClr val="699CC5"/>
      </a:dk2>
      <a:lt2>
        <a:srgbClr val="FF6E4C"/>
      </a:lt2>
      <a:accent1>
        <a:srgbClr val="699CC5"/>
      </a:accent1>
      <a:accent2>
        <a:srgbClr val="FF6E4C"/>
      </a:accent2>
      <a:accent3>
        <a:srgbClr val="A5A5A5"/>
      </a:accent3>
      <a:accent4>
        <a:srgbClr val="000000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AC30F8C1-1D2A-9845-AA35-EAB1D26AB623}" vid="{CCAEDC6E-84A4-4843-AD38-0ADA8E8DDDE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374</Words>
  <Application>Microsoft Office PowerPoint</Application>
  <PresentationFormat>Bildschirmpräsentation (16:9)</PresentationFormat>
  <Paragraphs>59</Paragraphs>
  <Slides>6</Slides>
  <Notes>6</Notes>
  <HiddenSlides>0</HiddenSlides>
  <MMClips>6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Arial</vt:lpstr>
      <vt:lpstr>Calibri</vt:lpstr>
      <vt:lpstr>Symbol</vt:lpstr>
      <vt:lpstr>Times</vt:lpstr>
      <vt:lpstr>1_Office</vt:lpstr>
      <vt:lpstr>Co-production of knowledge: towards a co-design of geothermal heat utilization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Geothermie – Forschung und Umsetzung – zur Wärmewende am KIT - Campus Nord</dc:title>
  <dc:creator>Schill, Eva (INE)</dc:creator>
  <cp:lastModifiedBy>Schill, Eva (INE)</cp:lastModifiedBy>
  <cp:revision>63</cp:revision>
  <dcterms:created xsi:type="dcterms:W3CDTF">2020-11-04T15:35:41Z</dcterms:created>
  <dcterms:modified xsi:type="dcterms:W3CDTF">2021-04-22T15:42:36Z</dcterms:modified>
</cp:coreProperties>
</file>