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7" r:id="rId4"/>
    <p:sldId id="263" r:id="rId5"/>
    <p:sldId id="264" r:id="rId6"/>
    <p:sldId id="265" r:id="rId7"/>
    <p:sldId id="266" r:id="rId8"/>
    <p:sldId id="267" r:id="rId9"/>
    <p:sldId id="268" r:id="rId10"/>
    <p:sldId id="262" r:id="rId11"/>
    <p:sldId id="269" r:id="rId1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65024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1pPr>
    <a:lvl2pPr marL="0" marR="0" indent="342900" algn="l" defTabSz="65024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2pPr>
    <a:lvl3pPr marL="0" marR="0" indent="685800" algn="l" defTabSz="65024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3pPr>
    <a:lvl4pPr marL="0" marR="0" indent="1028700" algn="l" defTabSz="65024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4pPr>
    <a:lvl5pPr marL="0" marR="0" indent="1371600" algn="l" defTabSz="65024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5pPr>
    <a:lvl6pPr marL="0" marR="0" indent="1714500" algn="l" defTabSz="65024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6pPr>
    <a:lvl7pPr marL="0" marR="0" indent="2057400" algn="l" defTabSz="65024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7pPr>
    <a:lvl8pPr marL="0" marR="0" indent="2400300" algn="l" defTabSz="65024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8pPr>
    <a:lvl9pPr marL="0" marR="0" indent="2743200" algn="l" defTabSz="65024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000000"/>
      </a:buClr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1EAF4"/>
          </a:solidFill>
        </a:fill>
      </a:tcStyle>
    </a:wholeTbl>
    <a:band2H>
      <a:tcTxStyle/>
      <a:tcStyle>
        <a:tcBdr/>
        <a:fill>
          <a:solidFill>
            <a:srgbClr val="F1F5F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508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6095C9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6095C9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6095C9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66"/>
    <p:restoredTop sz="94674"/>
  </p:normalViewPr>
  <p:slideViewPr>
    <p:cSldViewPr snapToGrid="0" snapToObjects="1">
      <p:cViewPr varScale="1">
        <p:scale>
          <a:sx n="84" d="100"/>
          <a:sy n="84" d="100"/>
        </p:scale>
        <p:origin x="59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1" name="Shape 8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1pPr>
    <a:lvl2pPr indent="228600" defTabSz="457200" latinLnBrk="0">
      <a:defRPr sz="1200"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2pPr>
    <a:lvl3pPr indent="457200" defTabSz="457200" latinLnBrk="0">
      <a:defRPr sz="1200"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3pPr>
    <a:lvl4pPr indent="685800" defTabSz="457200" latinLnBrk="0">
      <a:defRPr sz="1200"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4pPr>
    <a:lvl5pPr indent="914400" defTabSz="457200" latinLnBrk="0">
      <a:defRPr sz="1200"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5pPr>
    <a:lvl6pPr indent="1143000" defTabSz="457200" latinLnBrk="0">
      <a:defRPr sz="1200"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6pPr>
    <a:lvl7pPr indent="1371600" defTabSz="457200" latinLnBrk="0">
      <a:defRPr sz="1200"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7pPr>
    <a:lvl8pPr indent="1600200" defTabSz="457200" latinLnBrk="0">
      <a:defRPr sz="1200"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8pPr>
    <a:lvl9pPr indent="1828800" defTabSz="457200" latinLnBrk="0">
      <a:defRPr sz="1200"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Kdöasdgjkfüwek"/>
          <p:cNvSpPr txBox="1">
            <a:spLocks noGrp="1"/>
          </p:cNvSpPr>
          <p:nvPr>
            <p:ph type="body" sz="quarter" idx="13"/>
          </p:nvPr>
        </p:nvSpPr>
        <p:spPr>
          <a:xfrm>
            <a:off x="3939648" y="3061561"/>
            <a:ext cx="4597312" cy="761218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marL="0" indent="0">
              <a:spcBef>
                <a:spcPts val="0"/>
              </a:spcBef>
              <a:buClr>
                <a:srgbClr val="000000"/>
              </a:buClr>
              <a:buSzTx/>
              <a:buNone/>
              <a:defRPr b="1"/>
            </a:lvl1pPr>
          </a:lstStyle>
          <a:p>
            <a:r>
              <a:t>Kdöasdgjkfüwek</a:t>
            </a:r>
          </a:p>
        </p:txBody>
      </p:sp>
      <p:sp>
        <p:nvSpPr>
          <p:cNvPr id="20" name="Sdfasefewf"/>
          <p:cNvSpPr txBox="1">
            <a:spLocks noGrp="1"/>
          </p:cNvSpPr>
          <p:nvPr>
            <p:ph type="body" sz="quarter" idx="14"/>
          </p:nvPr>
        </p:nvSpPr>
        <p:spPr>
          <a:xfrm>
            <a:off x="5405742" y="5012736"/>
            <a:ext cx="1665125" cy="490128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marL="0" indent="0">
              <a:spcBef>
                <a:spcPts val="0"/>
              </a:spcBef>
              <a:buClr>
                <a:srgbClr val="000000"/>
              </a:buClr>
              <a:buSzTx/>
              <a:buNone/>
              <a:defRPr sz="2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Sdfasefewf</a:t>
            </a:r>
          </a:p>
        </p:txBody>
      </p:sp>
      <p:sp>
        <p:nvSpPr>
          <p:cNvPr id="21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 - 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2.jpeg" descr="image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6900" y="9262709"/>
            <a:ext cx="972613" cy="429847"/>
          </a:xfrm>
          <a:prstGeom prst="rect">
            <a:avLst/>
          </a:prstGeom>
          <a:ln w="12700"/>
        </p:spPr>
      </p:pic>
      <p:sp>
        <p:nvSpPr>
          <p:cNvPr id="29" name="Linie"/>
          <p:cNvSpPr/>
          <p:nvPr/>
        </p:nvSpPr>
        <p:spPr>
          <a:xfrm>
            <a:off x="595468" y="1417820"/>
            <a:ext cx="11892240" cy="1"/>
          </a:xfrm>
          <a:prstGeom prst="line">
            <a:avLst/>
          </a:prstGeom>
          <a:ln w="3175">
            <a:solidFill>
              <a:srgbClr val="515151"/>
            </a:solidFill>
          </a:ln>
        </p:spPr>
        <p:txBody>
          <a:bodyPr lIns="0" tIns="0" rIns="0" bIns="0"/>
          <a:lstStyle/>
          <a:p>
            <a:pPr>
              <a:buClrTx/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4" name="Titeltext"/>
          <p:cNvSpPr txBox="1">
            <a:spLocks noGrp="1"/>
          </p:cNvSpPr>
          <p:nvPr>
            <p:ph type="title"/>
          </p:nvPr>
        </p:nvSpPr>
        <p:spPr>
          <a:xfrm>
            <a:off x="596117" y="1831103"/>
            <a:ext cx="11847390" cy="1131102"/>
          </a:xfrm>
          <a:prstGeom prst="rect">
            <a:avLst/>
          </a:prstGeom>
          <a:ln>
            <a:round/>
          </a:ln>
        </p:spPr>
        <p:txBody>
          <a:bodyPr lIns="54186" tIns="54186" rIns="54186" bIns="54186" anchor="t"/>
          <a:lstStyle/>
          <a:p>
            <a:r>
              <a:t>Titeltext</a:t>
            </a:r>
          </a:p>
        </p:txBody>
      </p:sp>
      <p:sp>
        <p:nvSpPr>
          <p:cNvPr id="35" name="Textebene 1…"/>
          <p:cNvSpPr txBox="1">
            <a:spLocks noGrp="1"/>
          </p:cNvSpPr>
          <p:nvPr>
            <p:ph type="body" idx="1"/>
          </p:nvPr>
        </p:nvSpPr>
        <p:spPr>
          <a:xfrm>
            <a:off x="595468" y="1679786"/>
            <a:ext cx="11848687" cy="8073814"/>
          </a:xfrm>
          <a:prstGeom prst="rect">
            <a:avLst/>
          </a:prstGeom>
          <a:ln>
            <a:round/>
          </a:ln>
        </p:spPr>
        <p:txBody>
          <a:bodyPr lIns="54186" tIns="54186" rIns="54186" bIns="54186"/>
          <a:lstStyle/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pic>
        <p:nvPicPr>
          <p:cNvPr id="36" name="Bild" descr="Bil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6314" y="189871"/>
            <a:ext cx="3373785" cy="1176026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 - 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1.png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9423964"/>
            <a:ext cx="13022865" cy="329636"/>
          </a:xfrm>
          <a:prstGeom prst="rect">
            <a:avLst/>
          </a:prstGeom>
          <a:ln w="12700"/>
        </p:spPr>
      </p:pic>
      <p:pic>
        <p:nvPicPr>
          <p:cNvPr id="45" name="image2.jpeg" descr="image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3511" y="8550205"/>
            <a:ext cx="2226170" cy="876019"/>
          </a:xfrm>
          <a:prstGeom prst="rect">
            <a:avLst/>
          </a:prstGeom>
          <a:ln w="12700"/>
        </p:spPr>
      </p:pic>
      <p:sp>
        <p:nvSpPr>
          <p:cNvPr id="46" name="Titeltext"/>
          <p:cNvSpPr txBox="1">
            <a:spLocks noGrp="1"/>
          </p:cNvSpPr>
          <p:nvPr>
            <p:ph type="title"/>
          </p:nvPr>
        </p:nvSpPr>
        <p:spPr>
          <a:xfrm>
            <a:off x="614399" y="614399"/>
            <a:ext cx="11709401" cy="1689602"/>
          </a:xfrm>
          <a:prstGeom prst="rect">
            <a:avLst/>
          </a:prstGeom>
          <a:ln w="3175">
            <a:round/>
          </a:ln>
        </p:spPr>
        <p:txBody>
          <a:bodyPr lIns="38100" tIns="38100" rIns="38100" bIns="38100" anchor="t"/>
          <a:lstStyle>
            <a:lvl1pPr defTabSz="1295400">
              <a:lnSpc>
                <a:spcPts val="3200"/>
              </a:lnSpc>
              <a:defRPr sz="3800">
                <a:solidFill>
                  <a:srgbClr val="006DAC"/>
                </a:solidFill>
                <a:uFill>
                  <a:solidFill>
                    <a:srgbClr val="006DAC"/>
                  </a:solidFill>
                </a:uFill>
              </a:defRPr>
            </a:lvl1pPr>
          </a:lstStyle>
          <a:p>
            <a:r>
              <a:t>Titeltext</a:t>
            </a:r>
          </a:p>
        </p:txBody>
      </p:sp>
      <p:sp>
        <p:nvSpPr>
          <p:cNvPr id="47" name="Textebene 1…"/>
          <p:cNvSpPr txBox="1">
            <a:spLocks noGrp="1"/>
          </p:cNvSpPr>
          <p:nvPr>
            <p:ph type="body" idx="1"/>
          </p:nvPr>
        </p:nvSpPr>
        <p:spPr>
          <a:xfrm>
            <a:off x="512000" y="2304000"/>
            <a:ext cx="11709401" cy="7449601"/>
          </a:xfrm>
          <a:prstGeom prst="rect">
            <a:avLst/>
          </a:prstGeom>
          <a:ln w="3175">
            <a:round/>
          </a:ln>
        </p:spPr>
        <p:txBody>
          <a:bodyPr lIns="38100" tIns="38100" rIns="38100" bIns="38100"/>
          <a:lstStyle>
            <a:lvl1pPr marL="482600" indent="-482600" defTabSz="1295400">
              <a:lnSpc>
                <a:spcPts val="3000"/>
              </a:lnSpc>
              <a:spcBef>
                <a:spcPts val="800"/>
              </a:spcBef>
              <a:buClr>
                <a:srgbClr val="006DAC"/>
              </a:buClr>
              <a:buSzTx/>
              <a:buNone/>
              <a:defRPr sz="3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1pPr>
            <a:lvl2pPr marL="429771" indent="-250384" defTabSz="1295400">
              <a:lnSpc>
                <a:spcPts val="3000"/>
              </a:lnSpc>
              <a:spcBef>
                <a:spcPts val="800"/>
              </a:spcBef>
              <a:buClr>
                <a:srgbClr val="006DAC"/>
              </a:buClr>
              <a:buChar char=""/>
              <a:defRPr sz="3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2pPr>
            <a:lvl3pPr marL="886265" indent="-262378" defTabSz="1295400">
              <a:lnSpc>
                <a:spcPts val="3000"/>
              </a:lnSpc>
              <a:buClr>
                <a:srgbClr val="006DAC"/>
              </a:buClr>
              <a:buChar char="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3pPr>
            <a:lvl4pPr marL="2310946" indent="-326571" defTabSz="1295400">
              <a:buClr>
                <a:srgbClr val="000000"/>
              </a:buClr>
              <a:buChar char="–"/>
              <a:defRPr sz="2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4pPr>
            <a:lvl5pPr marL="2871333" indent="-326571" defTabSz="1295400">
              <a:spcBef>
                <a:spcPts val="600"/>
              </a:spcBef>
              <a:buClr>
                <a:srgbClr val="000000"/>
              </a:buClr>
              <a:buChar char="»"/>
              <a:defRPr sz="2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48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3175145" y="9829870"/>
            <a:ext cx="216038" cy="199462"/>
          </a:xfrm>
          <a:prstGeom prst="rect">
            <a:avLst/>
          </a:prstGeom>
        </p:spPr>
        <p:txBody>
          <a:bodyPr lIns="38100" tIns="38100" rIns="38100" bIns="38100"/>
          <a:lstStyle>
            <a:lvl1pPr defTabSz="1295400">
              <a:defRPr sz="9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 - 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image2.jpeg" descr="image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1790" y="9262709"/>
            <a:ext cx="972615" cy="429848"/>
          </a:xfrm>
          <a:prstGeom prst="rect">
            <a:avLst/>
          </a:prstGeom>
          <a:ln w="12700">
            <a:miter lim="400000"/>
          </a:ln>
        </p:spPr>
      </p:pic>
      <p:pic>
        <p:nvPicPr>
          <p:cNvPr id="60" name="image3.png" descr="imag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3252" y="594791"/>
            <a:ext cx="1551582" cy="692396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Titeltext"/>
          <p:cNvSpPr txBox="1">
            <a:spLocks noGrp="1"/>
          </p:cNvSpPr>
          <p:nvPr>
            <p:ph type="title"/>
          </p:nvPr>
        </p:nvSpPr>
        <p:spPr>
          <a:xfrm>
            <a:off x="647700" y="540475"/>
            <a:ext cx="11847390" cy="1118994"/>
          </a:xfrm>
          <a:prstGeom prst="rect">
            <a:avLst/>
          </a:prstGeom>
        </p:spPr>
        <p:txBody>
          <a:bodyPr lIns="38100" tIns="38100" rIns="38100" bIns="38100" anchor="t">
            <a:normAutofit/>
          </a:bodyPr>
          <a:lstStyle>
            <a:lvl1pPr defTabSz="647700"/>
          </a:lstStyle>
          <a:p>
            <a:r>
              <a:t>Titeltext</a:t>
            </a:r>
          </a:p>
        </p:txBody>
      </p:sp>
      <p:sp>
        <p:nvSpPr>
          <p:cNvPr id="62" name="Textebene 1…"/>
          <p:cNvSpPr txBox="1">
            <a:spLocks noGrp="1"/>
          </p:cNvSpPr>
          <p:nvPr>
            <p:ph type="body" idx="1"/>
          </p:nvPr>
        </p:nvSpPr>
        <p:spPr>
          <a:xfrm>
            <a:off x="639020" y="1659466"/>
            <a:ext cx="11849101" cy="8094135"/>
          </a:xfrm>
          <a:prstGeom prst="rect">
            <a:avLst/>
          </a:prstGeom>
        </p:spPr>
        <p:txBody>
          <a:bodyPr lIns="38100" tIns="38100" rIns="38100" bIns="38100">
            <a:normAutofit/>
          </a:bodyPr>
          <a:lstStyle>
            <a:lvl1pPr marL="342900" indent="-342900" defTabSz="647700"/>
            <a:lvl2pPr marL="788068" indent="-330868" defTabSz="647700">
              <a:spcBef>
                <a:spcPts val="1000"/>
              </a:spcBef>
              <a:defRPr sz="4400"/>
            </a:lvl2pPr>
            <a:lvl3pPr marL="1210235" indent="-295835" defTabSz="647700">
              <a:spcBef>
                <a:spcPts val="1000"/>
              </a:spcBef>
              <a:defRPr sz="4400"/>
            </a:lvl3pPr>
            <a:lvl4pPr marL="1730828" indent="-359228" defTabSz="647700">
              <a:spcBef>
                <a:spcPts val="1000"/>
              </a:spcBef>
              <a:defRPr sz="4400"/>
            </a:lvl4pPr>
            <a:lvl5pPr marL="2514600" indent="-685800" defTabSz="647700">
              <a:spcBef>
                <a:spcPts val="1000"/>
              </a:spcBef>
              <a:defRPr sz="44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63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12014239" y="9232210"/>
            <a:ext cx="340321" cy="323554"/>
          </a:xfrm>
          <a:prstGeom prst="rect">
            <a:avLst/>
          </a:prstGeom>
        </p:spPr>
        <p:txBody>
          <a:bodyPr lIns="50800" tIns="50800" rIns="50800" bIns="50800"/>
          <a:lstStyle>
            <a:lvl1pPr defTabSz="647700"/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png" descr="image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8879" y="666766"/>
            <a:ext cx="3728829" cy="540316"/>
          </a:xfrm>
          <a:prstGeom prst="rect">
            <a:avLst/>
          </a:prstGeom>
          <a:ln w="12700"/>
        </p:spPr>
      </p:pic>
      <p:sp>
        <p:nvSpPr>
          <p:cNvPr id="3" name="Linie"/>
          <p:cNvSpPr/>
          <p:nvPr/>
        </p:nvSpPr>
        <p:spPr>
          <a:xfrm>
            <a:off x="595468" y="1417820"/>
            <a:ext cx="11892240" cy="1"/>
          </a:xfrm>
          <a:prstGeom prst="line">
            <a:avLst/>
          </a:prstGeom>
          <a:ln w="3175">
            <a:solidFill>
              <a:srgbClr val="515151"/>
            </a:solidFill>
          </a:ln>
        </p:spPr>
        <p:txBody>
          <a:bodyPr lIns="0" tIns="0" rIns="0" bIns="0"/>
          <a:lstStyle/>
          <a:p>
            <a:pPr>
              <a:buClrTx/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pic>
        <p:nvPicPr>
          <p:cNvPr id="4" name="image2.jpeg" descr="image2.jpe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76364" y="8651199"/>
            <a:ext cx="1331769" cy="588577"/>
          </a:xfrm>
          <a:prstGeom prst="rect">
            <a:avLst/>
          </a:prstGeom>
          <a:ln w="12700"/>
        </p:spPr>
      </p:pic>
      <p:pic>
        <p:nvPicPr>
          <p:cNvPr id="9" name="Bild" descr="Bild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2314" y="8357475"/>
            <a:ext cx="3373785" cy="1176026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iteltext"/>
          <p:cNvSpPr txBox="1">
            <a:spLocks noGrp="1"/>
          </p:cNvSpPr>
          <p:nvPr>
            <p:ph type="title"/>
          </p:nvPr>
        </p:nvSpPr>
        <p:spPr>
          <a:xfrm>
            <a:off x="650239" y="130950"/>
            <a:ext cx="11704322" cy="2144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2248" tIns="72248" rIns="72248" bIns="72248" anchor="ctr"/>
          <a:lstStyle/>
          <a:p>
            <a:r>
              <a:t>Titeltext</a:t>
            </a:r>
          </a:p>
        </p:txBody>
      </p:sp>
      <p:sp>
        <p:nvSpPr>
          <p:cNvPr id="11" name="Textebene 1…"/>
          <p:cNvSpPr txBox="1"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2248" tIns="72248" rIns="72248" bIns="72248"/>
          <a:lstStyle>
            <a:lvl2pPr marL="845003" indent="-387803">
              <a:spcBef>
                <a:spcPts val="900"/>
              </a:spcBef>
              <a:defRPr sz="3800"/>
            </a:lvl2pPr>
            <a:lvl3pPr marL="1238250" indent="-323850">
              <a:spcBef>
                <a:spcPts val="800"/>
              </a:spcBef>
              <a:defRPr sz="3400"/>
            </a:lvl3pPr>
            <a:lvl4pPr marL="1691639" indent="-320039">
              <a:spcBef>
                <a:spcPts val="600"/>
              </a:spcBef>
              <a:defRPr sz="2800"/>
            </a:lvl4pPr>
            <a:lvl5pPr marL="2300287" indent="-471487">
              <a:spcBef>
                <a:spcPts val="500"/>
              </a:spcBef>
              <a:defRPr sz="22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2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11971341" y="9192981"/>
            <a:ext cx="383219" cy="366451"/>
          </a:xfrm>
          <a:prstGeom prst="rect">
            <a:avLst/>
          </a:prstGeom>
          <a:ln w="12700">
            <a:miter lim="400000"/>
          </a:ln>
        </p:spPr>
        <p:txBody>
          <a:bodyPr wrap="none" lIns="72248" tIns="72248" rIns="72248" bIns="72248" anchor="b">
            <a:spAutoFit/>
          </a:bodyPr>
          <a:lstStyle>
            <a:lvl1pPr algn="r">
              <a:buClrTx/>
              <a:defRPr sz="1600"/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med"/>
  <p:txStyles>
    <p:titleStyle>
      <a:lvl1pPr marL="0" marR="0" indent="0" algn="l" defTabSz="6502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515151"/>
          </a:solidFill>
          <a:uFill>
            <a:solidFill>
              <a:srgbClr val="515151"/>
            </a:solidFill>
          </a:uFill>
          <a:latin typeface="+mn-lt"/>
          <a:ea typeface="+mn-ea"/>
          <a:cs typeface="+mn-cs"/>
          <a:sym typeface="Arial"/>
        </a:defRPr>
      </a:lvl1pPr>
      <a:lvl2pPr marL="0" marR="0" indent="228600" algn="l" defTabSz="6502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515151"/>
          </a:solidFill>
          <a:uFill>
            <a:solidFill>
              <a:srgbClr val="515151"/>
            </a:solidFill>
          </a:uFill>
          <a:latin typeface="+mn-lt"/>
          <a:ea typeface="+mn-ea"/>
          <a:cs typeface="+mn-cs"/>
          <a:sym typeface="Arial"/>
        </a:defRPr>
      </a:lvl2pPr>
      <a:lvl3pPr marL="0" marR="0" indent="457200" algn="l" defTabSz="6502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515151"/>
          </a:solidFill>
          <a:uFill>
            <a:solidFill>
              <a:srgbClr val="515151"/>
            </a:solidFill>
          </a:uFill>
          <a:latin typeface="+mn-lt"/>
          <a:ea typeface="+mn-ea"/>
          <a:cs typeface="+mn-cs"/>
          <a:sym typeface="Arial"/>
        </a:defRPr>
      </a:lvl3pPr>
      <a:lvl4pPr marL="0" marR="0" indent="685800" algn="l" defTabSz="6502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515151"/>
          </a:solidFill>
          <a:uFill>
            <a:solidFill>
              <a:srgbClr val="515151"/>
            </a:solidFill>
          </a:uFill>
          <a:latin typeface="+mn-lt"/>
          <a:ea typeface="+mn-ea"/>
          <a:cs typeface="+mn-cs"/>
          <a:sym typeface="Arial"/>
        </a:defRPr>
      </a:lvl4pPr>
      <a:lvl5pPr marL="0" marR="0" indent="914400" algn="l" defTabSz="6502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515151"/>
          </a:solidFill>
          <a:uFill>
            <a:solidFill>
              <a:srgbClr val="515151"/>
            </a:solidFill>
          </a:uFill>
          <a:latin typeface="+mn-lt"/>
          <a:ea typeface="+mn-ea"/>
          <a:cs typeface="+mn-cs"/>
          <a:sym typeface="Arial"/>
        </a:defRPr>
      </a:lvl5pPr>
      <a:lvl6pPr marL="0" marR="0" indent="1143000" algn="l" defTabSz="6502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515151"/>
          </a:solidFill>
          <a:uFill>
            <a:solidFill>
              <a:srgbClr val="515151"/>
            </a:solidFill>
          </a:uFill>
          <a:latin typeface="+mn-lt"/>
          <a:ea typeface="+mn-ea"/>
          <a:cs typeface="+mn-cs"/>
          <a:sym typeface="Arial"/>
        </a:defRPr>
      </a:lvl6pPr>
      <a:lvl7pPr marL="0" marR="0" indent="1371600" algn="l" defTabSz="6502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515151"/>
          </a:solidFill>
          <a:uFill>
            <a:solidFill>
              <a:srgbClr val="515151"/>
            </a:solidFill>
          </a:uFill>
          <a:latin typeface="+mn-lt"/>
          <a:ea typeface="+mn-ea"/>
          <a:cs typeface="+mn-cs"/>
          <a:sym typeface="Arial"/>
        </a:defRPr>
      </a:lvl7pPr>
      <a:lvl8pPr marL="0" marR="0" indent="1600200" algn="l" defTabSz="6502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515151"/>
          </a:solidFill>
          <a:uFill>
            <a:solidFill>
              <a:srgbClr val="515151"/>
            </a:solidFill>
          </a:uFill>
          <a:latin typeface="+mn-lt"/>
          <a:ea typeface="+mn-ea"/>
          <a:cs typeface="+mn-cs"/>
          <a:sym typeface="Arial"/>
        </a:defRPr>
      </a:lvl8pPr>
      <a:lvl9pPr marL="0" marR="0" indent="1828800" algn="l" defTabSz="6502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515151"/>
          </a:solidFill>
          <a:uFill>
            <a:solidFill>
              <a:srgbClr val="515151"/>
            </a:solidFill>
          </a:uFill>
          <a:latin typeface="+mn-lt"/>
          <a:ea typeface="+mn-ea"/>
          <a:cs typeface="+mn-cs"/>
          <a:sym typeface="Arial"/>
        </a:defRPr>
      </a:lvl9pPr>
    </p:titleStyle>
    <p:bodyStyle>
      <a:lvl1pPr marL="471487" marR="0" indent="-471487" algn="l" defTabSz="65024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515151"/>
        </a:buClr>
        <a:buSzPct val="100000"/>
        <a:buFontTx/>
        <a:buChar char="•"/>
        <a:tabLst/>
        <a:defRPr sz="4400" b="0" i="0" u="none" strike="noStrike" cap="none" spc="0" baseline="0">
          <a:solidFill>
            <a:srgbClr val="515151"/>
          </a:solidFill>
          <a:uFill>
            <a:solidFill>
              <a:srgbClr val="515151"/>
            </a:solidFill>
          </a:uFill>
          <a:latin typeface="+mn-lt"/>
          <a:ea typeface="+mn-ea"/>
          <a:cs typeface="+mn-cs"/>
          <a:sym typeface="Arial"/>
        </a:defRPr>
      </a:lvl1pPr>
      <a:lvl2pPr marL="906235" marR="0" indent="-449035" algn="l" defTabSz="65024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515151"/>
        </a:buClr>
        <a:buSzPct val="100000"/>
        <a:buFontTx/>
        <a:buChar char="•"/>
        <a:tabLst/>
        <a:defRPr sz="4400" b="0" i="0" u="none" strike="noStrike" cap="none" spc="0" baseline="0">
          <a:solidFill>
            <a:srgbClr val="515151"/>
          </a:solidFill>
          <a:uFill>
            <a:solidFill>
              <a:srgbClr val="515151"/>
            </a:solidFill>
          </a:uFill>
          <a:latin typeface="+mn-lt"/>
          <a:ea typeface="+mn-ea"/>
          <a:cs typeface="+mn-cs"/>
          <a:sym typeface="Arial"/>
        </a:defRPr>
      </a:lvl2pPr>
      <a:lvl3pPr marL="1333500" marR="0" indent="-419100" algn="l" defTabSz="65024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515151"/>
        </a:buClr>
        <a:buSzPct val="100000"/>
        <a:buFontTx/>
        <a:buChar char="•"/>
        <a:tabLst/>
        <a:defRPr sz="4400" b="0" i="0" u="none" strike="noStrike" cap="none" spc="0" baseline="0">
          <a:solidFill>
            <a:srgbClr val="515151"/>
          </a:solidFill>
          <a:uFill>
            <a:solidFill>
              <a:srgbClr val="515151"/>
            </a:solidFill>
          </a:uFill>
          <a:latin typeface="+mn-lt"/>
          <a:ea typeface="+mn-ea"/>
          <a:cs typeface="+mn-cs"/>
          <a:sym typeface="Arial"/>
        </a:defRPr>
      </a:lvl3pPr>
      <a:lvl4pPr marL="1874520" marR="0" indent="-502920" algn="l" defTabSz="65024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515151"/>
        </a:buClr>
        <a:buSzPct val="100000"/>
        <a:buFontTx/>
        <a:buChar char="•"/>
        <a:tabLst/>
        <a:defRPr sz="4400" b="0" i="0" u="none" strike="noStrike" cap="none" spc="0" baseline="0">
          <a:solidFill>
            <a:srgbClr val="515151"/>
          </a:solidFill>
          <a:uFill>
            <a:solidFill>
              <a:srgbClr val="515151"/>
            </a:solidFill>
          </a:uFill>
          <a:latin typeface="+mn-lt"/>
          <a:ea typeface="+mn-ea"/>
          <a:cs typeface="+mn-cs"/>
          <a:sym typeface="Arial"/>
        </a:defRPr>
      </a:lvl4pPr>
      <a:lvl5pPr marL="2771775" marR="0" indent="-942975" algn="l" defTabSz="65024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515151"/>
        </a:buClr>
        <a:buSzPct val="100000"/>
        <a:buFontTx/>
        <a:buChar char="•"/>
        <a:tabLst/>
        <a:defRPr sz="4400" b="0" i="0" u="none" strike="noStrike" cap="none" spc="0" baseline="0">
          <a:solidFill>
            <a:srgbClr val="515151"/>
          </a:solidFill>
          <a:uFill>
            <a:solidFill>
              <a:srgbClr val="515151"/>
            </a:solidFill>
          </a:uFill>
          <a:latin typeface="+mn-lt"/>
          <a:ea typeface="+mn-ea"/>
          <a:cs typeface="+mn-cs"/>
          <a:sym typeface="Arial"/>
        </a:defRPr>
      </a:lvl5pPr>
      <a:lvl6pPr marL="4022725" marR="0" indent="-1571625" algn="l" defTabSz="65024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515151"/>
        </a:buClr>
        <a:buSzPct val="100000"/>
        <a:buFontTx/>
        <a:buChar char="•"/>
        <a:tabLst/>
        <a:defRPr sz="4400" b="0" i="0" u="none" strike="noStrike" cap="none" spc="0" baseline="0">
          <a:solidFill>
            <a:srgbClr val="515151"/>
          </a:solidFill>
          <a:uFill>
            <a:solidFill>
              <a:srgbClr val="515151"/>
            </a:solidFill>
          </a:uFill>
          <a:latin typeface="+mn-lt"/>
          <a:ea typeface="+mn-ea"/>
          <a:cs typeface="+mn-cs"/>
          <a:sym typeface="Arial"/>
        </a:defRPr>
      </a:lvl6pPr>
      <a:lvl7pPr marL="4378325" marR="0" indent="-1571625" algn="l" defTabSz="65024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515151"/>
        </a:buClr>
        <a:buSzPct val="100000"/>
        <a:buFontTx/>
        <a:buChar char="•"/>
        <a:tabLst/>
        <a:defRPr sz="4400" b="0" i="0" u="none" strike="noStrike" cap="none" spc="0" baseline="0">
          <a:solidFill>
            <a:srgbClr val="515151"/>
          </a:solidFill>
          <a:uFill>
            <a:solidFill>
              <a:srgbClr val="515151"/>
            </a:solidFill>
          </a:uFill>
          <a:latin typeface="+mn-lt"/>
          <a:ea typeface="+mn-ea"/>
          <a:cs typeface="+mn-cs"/>
          <a:sym typeface="Arial"/>
        </a:defRPr>
      </a:lvl7pPr>
      <a:lvl8pPr marL="4733925" marR="0" indent="-1571625" algn="l" defTabSz="65024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515151"/>
        </a:buClr>
        <a:buSzPct val="100000"/>
        <a:buFontTx/>
        <a:buChar char="•"/>
        <a:tabLst/>
        <a:defRPr sz="4400" b="0" i="0" u="none" strike="noStrike" cap="none" spc="0" baseline="0">
          <a:solidFill>
            <a:srgbClr val="515151"/>
          </a:solidFill>
          <a:uFill>
            <a:solidFill>
              <a:srgbClr val="515151"/>
            </a:solidFill>
          </a:uFill>
          <a:latin typeface="+mn-lt"/>
          <a:ea typeface="+mn-ea"/>
          <a:cs typeface="+mn-cs"/>
          <a:sym typeface="Arial"/>
        </a:defRPr>
      </a:lvl8pPr>
      <a:lvl9pPr marL="5089525" marR="0" indent="-1571625" algn="l" defTabSz="65024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515151"/>
        </a:buClr>
        <a:buSzPct val="100000"/>
        <a:buFontTx/>
        <a:buChar char="•"/>
        <a:tabLst/>
        <a:defRPr sz="4400" b="0" i="0" u="none" strike="noStrike" cap="none" spc="0" baseline="0">
          <a:solidFill>
            <a:srgbClr val="515151"/>
          </a:solidFill>
          <a:uFill>
            <a:solidFill>
              <a:srgbClr val="515151"/>
            </a:solidFill>
          </a:uFill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65024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0" marR="0" indent="0" algn="r" defTabSz="65024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0" marR="0" indent="0" algn="r" defTabSz="65024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0" marR="0" indent="0" algn="r" defTabSz="65024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0" marR="0" indent="0" algn="r" defTabSz="65024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0" marR="0" indent="0" algn="r" defTabSz="65024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0" marR="0" indent="0" algn="r" defTabSz="65024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0" marR="0" indent="0" algn="r" defTabSz="65024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0" marR="0" indent="0" algn="r" defTabSz="65024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3.png"/><Relationship Id="rId7" Type="http://schemas.openxmlformats.org/officeDocument/2006/relationships/image" Target="../media/image9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13.jpg"/><Relationship Id="rId4" Type="http://schemas.openxmlformats.org/officeDocument/2006/relationships/image" Target="../media/image14.png"/><Relationship Id="rId9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image" Target="../media/image20.emf"/><Relationship Id="rId7" Type="http://schemas.openxmlformats.org/officeDocument/2006/relationships/image" Target="../media/image2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B7179A3-2C47-EF45-AEBC-43E86A107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989" y="258716"/>
            <a:ext cx="4255691" cy="1343308"/>
          </a:xfrm>
          <a:prstGeom prst="rect">
            <a:avLst/>
          </a:prstGeom>
        </p:spPr>
      </p:pic>
      <p:sp>
        <p:nvSpPr>
          <p:cNvPr id="84" name="Linie"/>
          <p:cNvSpPr/>
          <p:nvPr/>
        </p:nvSpPr>
        <p:spPr>
          <a:xfrm>
            <a:off x="595468" y="1417820"/>
            <a:ext cx="11892240" cy="1"/>
          </a:xfrm>
          <a:prstGeom prst="line">
            <a:avLst/>
          </a:prstGeom>
          <a:ln w="3175">
            <a:solidFill>
              <a:srgbClr val="515151"/>
            </a:solidFill>
          </a:ln>
        </p:spPr>
        <p:txBody>
          <a:bodyPr lIns="0" tIns="0" rIns="0" bIns="0"/>
          <a:lstStyle/>
          <a:p>
            <a:pPr>
              <a:buClrTx/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dirty="0"/>
          </a:p>
        </p:txBody>
      </p:sp>
      <p:pic>
        <p:nvPicPr>
          <p:cNvPr id="85" name="image2.jpeg" descr="image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6364" y="8651199"/>
            <a:ext cx="1331769" cy="588577"/>
          </a:xfrm>
          <a:prstGeom prst="rect">
            <a:avLst/>
          </a:prstGeom>
          <a:ln w="12700"/>
        </p:spPr>
      </p:pic>
      <p:grpSp>
        <p:nvGrpSpPr>
          <p:cNvPr id="89" name="Gruppieren"/>
          <p:cNvGrpSpPr/>
          <p:nvPr/>
        </p:nvGrpSpPr>
        <p:grpSpPr>
          <a:xfrm>
            <a:off x="12925278" y="2964838"/>
            <a:ext cx="108946" cy="954664"/>
            <a:chOff x="0" y="0"/>
            <a:chExt cx="108945" cy="954662"/>
          </a:xfrm>
        </p:grpSpPr>
        <p:sp>
          <p:nvSpPr>
            <p:cNvPr id="86" name="Rechteck"/>
            <p:cNvSpPr/>
            <p:nvPr/>
          </p:nvSpPr>
          <p:spPr>
            <a:xfrm>
              <a:off x="0" y="0"/>
              <a:ext cx="108946" cy="318221"/>
            </a:xfrm>
            <a:prstGeom prst="rect">
              <a:avLst/>
            </a:prstGeom>
            <a:solidFill>
              <a:srgbClr val="1A1818"/>
            </a:solidFill>
            <a:ln w="12700" cap="flat">
              <a:noFill/>
              <a:round/>
            </a:ln>
            <a:effectLst>
              <a:outerShdw blurRad="50800" dist="254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54186" tIns="54186" rIns="54186" bIns="54186" numCol="1" anchor="ctr">
              <a:noAutofit/>
            </a:bodyPr>
            <a:lstStyle/>
            <a:p>
              <a:pPr algn="ctr" defTabSz="830862">
                <a:buClr>
                  <a:srgbClr val="FFFFFF"/>
                </a:buClr>
                <a:defRPr sz="56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Fill>
                    <a:solidFill>
                      <a:srgbClr val="FFFFFF"/>
                    </a:solidFill>
                  </a:uFill>
                </a:defRPr>
              </a:pPr>
              <a:endParaRPr dirty="0"/>
            </a:p>
          </p:txBody>
        </p:sp>
        <p:sp>
          <p:nvSpPr>
            <p:cNvPr id="87" name="Rechteck"/>
            <p:cNvSpPr/>
            <p:nvPr/>
          </p:nvSpPr>
          <p:spPr>
            <a:xfrm>
              <a:off x="0" y="318220"/>
              <a:ext cx="108946" cy="318222"/>
            </a:xfrm>
            <a:prstGeom prst="rect">
              <a:avLst/>
            </a:prstGeom>
            <a:solidFill>
              <a:srgbClr val="9A2025"/>
            </a:solidFill>
            <a:ln w="12700" cap="flat">
              <a:noFill/>
              <a:round/>
            </a:ln>
            <a:effectLst>
              <a:outerShdw blurRad="50800" dist="254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54186" tIns="54186" rIns="54186" bIns="54186" numCol="1" anchor="ctr">
              <a:noAutofit/>
            </a:bodyPr>
            <a:lstStyle/>
            <a:p>
              <a:pPr algn="ctr" defTabSz="830862">
                <a:buClr>
                  <a:srgbClr val="FFFFFF"/>
                </a:buClr>
                <a:defRPr sz="56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Fill>
                    <a:solidFill>
                      <a:srgbClr val="FFFFFF"/>
                    </a:solidFill>
                  </a:uFill>
                </a:defRPr>
              </a:pPr>
              <a:endParaRPr dirty="0"/>
            </a:p>
          </p:txBody>
        </p:sp>
        <p:sp>
          <p:nvSpPr>
            <p:cNvPr id="88" name="Rechteck"/>
            <p:cNvSpPr/>
            <p:nvPr/>
          </p:nvSpPr>
          <p:spPr>
            <a:xfrm>
              <a:off x="0" y="636442"/>
              <a:ext cx="108946" cy="318221"/>
            </a:xfrm>
            <a:prstGeom prst="rect">
              <a:avLst/>
            </a:prstGeom>
            <a:solidFill>
              <a:srgbClr val="EFA42D"/>
            </a:solidFill>
            <a:ln w="12700" cap="flat">
              <a:noFill/>
              <a:round/>
            </a:ln>
            <a:effectLst>
              <a:outerShdw blurRad="50800" dist="254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54186" tIns="54186" rIns="54186" bIns="54186" numCol="1" anchor="ctr">
              <a:noAutofit/>
            </a:bodyPr>
            <a:lstStyle/>
            <a:p>
              <a:pPr algn="ctr" defTabSz="830862">
                <a:buClr>
                  <a:srgbClr val="FFFFFF"/>
                </a:buClr>
                <a:defRPr sz="56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Fill>
                    <a:solidFill>
                      <a:srgbClr val="FFFFFF"/>
                    </a:solidFill>
                  </a:uFill>
                </a:defRPr>
              </a:pPr>
              <a:endParaRPr dirty="0"/>
            </a:p>
          </p:txBody>
        </p:sp>
      </p:grpSp>
      <p:pic>
        <p:nvPicPr>
          <p:cNvPr id="90" name="Bild" descr="Bil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2314" y="8357475"/>
            <a:ext cx="3373785" cy="1176026"/>
          </a:xfrm>
          <a:prstGeom prst="rect">
            <a:avLst/>
          </a:prstGeom>
          <a:ln w="12700">
            <a:miter lim="400000"/>
          </a:ln>
        </p:spPr>
      </p:pic>
      <p:sp>
        <p:nvSpPr>
          <p:cNvPr id="91" name="Methane distribution at high spatial resolution…"/>
          <p:cNvSpPr txBox="1">
            <a:spLocks noGrp="1"/>
          </p:cNvSpPr>
          <p:nvPr>
            <p:ph type="body" idx="13"/>
          </p:nvPr>
        </p:nvSpPr>
        <p:spPr>
          <a:xfrm>
            <a:off x="2491669" y="2662145"/>
            <a:ext cx="8021461" cy="1900234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DE" sz="3800" dirty="0"/>
              <a:t>Elbe 2020 – </a:t>
            </a:r>
          </a:p>
          <a:p>
            <a:pPr algn="ctr"/>
            <a:r>
              <a:rPr lang="de-DE" sz="3800" dirty="0" err="1"/>
              <a:t>Investigating</a:t>
            </a:r>
            <a:r>
              <a:rPr lang="de-DE" sz="3800" dirty="0"/>
              <a:t> a River-</a:t>
            </a:r>
            <a:r>
              <a:rPr lang="de-DE" sz="3800" dirty="0" err="1"/>
              <a:t>Sea</a:t>
            </a:r>
            <a:r>
              <a:rPr lang="de-DE" sz="3800" dirty="0"/>
              <a:t> System </a:t>
            </a:r>
          </a:p>
          <a:p>
            <a:pPr algn="ctr"/>
            <a:r>
              <a:rPr lang="de-DE" sz="3800" dirty="0" err="1"/>
              <a:t>from</a:t>
            </a:r>
            <a:r>
              <a:rPr lang="de-DE" sz="3800" dirty="0"/>
              <a:t> </a:t>
            </a:r>
            <a:r>
              <a:rPr lang="de-DE" sz="3800" dirty="0" err="1"/>
              <a:t>Upstream</a:t>
            </a:r>
            <a:r>
              <a:rPr lang="de-DE" sz="3800" dirty="0"/>
              <a:t> </a:t>
            </a:r>
            <a:r>
              <a:rPr lang="de-DE" sz="3800" dirty="0" err="1"/>
              <a:t>into</a:t>
            </a:r>
            <a:r>
              <a:rPr lang="de-DE" sz="3800" dirty="0"/>
              <a:t> </a:t>
            </a:r>
            <a:r>
              <a:rPr lang="de-DE" sz="3800" dirty="0" err="1"/>
              <a:t>the</a:t>
            </a:r>
            <a:r>
              <a:rPr lang="de-DE" sz="3800" dirty="0"/>
              <a:t> North </a:t>
            </a:r>
            <a:r>
              <a:rPr lang="de-DE" sz="3800" dirty="0" err="1"/>
              <a:t>Sea</a:t>
            </a:r>
            <a:endParaRPr sz="3800" dirty="0"/>
          </a:p>
        </p:txBody>
      </p:sp>
      <p:sp>
        <p:nvSpPr>
          <p:cNvPr id="92" name="Ingeborg Bussmann, Holger Brix, Philipp Fischer, Götz Flöser"/>
          <p:cNvSpPr txBox="1">
            <a:spLocks noGrp="1"/>
          </p:cNvSpPr>
          <p:nvPr>
            <p:ph type="body" idx="14"/>
          </p:nvPr>
        </p:nvSpPr>
        <p:spPr>
          <a:xfrm>
            <a:off x="2559797" y="5832975"/>
            <a:ext cx="8857268" cy="1253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dirty="0"/>
              <a:t>H. Brix, N. </a:t>
            </a:r>
            <a:r>
              <a:rPr lang="de-DE" dirty="0" err="1"/>
              <a:t>Kamjunke</a:t>
            </a:r>
            <a:r>
              <a:rPr lang="de-DE" dirty="0"/>
              <a:t>, I. Bussmann, E. Achterberg, P. Dietrich, P. Fischer, G. </a:t>
            </a:r>
            <a:r>
              <a:rPr lang="de-DE" dirty="0" err="1"/>
              <a:t>Flöser</a:t>
            </a:r>
            <a:r>
              <a:rPr lang="de-DE" dirty="0"/>
              <a:t>, M. Friedrich, F. Geißler, U. </a:t>
            </a:r>
            <a:r>
              <a:rPr lang="de-DE" dirty="0" err="1"/>
              <a:t>Koedel</a:t>
            </a:r>
            <a:r>
              <a:rPr lang="de-DE" dirty="0"/>
              <a:t>,         M. </a:t>
            </a:r>
            <a:r>
              <a:rPr lang="de-DE" dirty="0" err="1"/>
              <a:t>Koschorrek</a:t>
            </a:r>
            <a:r>
              <a:rPr lang="de-DE" dirty="0"/>
              <a:t>, L. </a:t>
            </a:r>
            <a:r>
              <a:rPr lang="de-DE" dirty="0" err="1"/>
              <a:t>Rewrie</a:t>
            </a:r>
            <a:r>
              <a:rPr lang="de-DE" dirty="0"/>
              <a:t>, C. Schütze 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60C024-7549-9C43-8E6F-7ADD6D3F8B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06" y="425147"/>
            <a:ext cx="2426446" cy="9252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BAE4C6-C31B-BD48-AA5A-3198C2CDEF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949" y="475962"/>
            <a:ext cx="1779445" cy="72042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image2.jpeg" descr="image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6900" y="9262709"/>
            <a:ext cx="972613" cy="429847"/>
          </a:xfrm>
          <a:prstGeom prst="rect">
            <a:avLst/>
          </a:prstGeom>
          <a:ln w="12700"/>
        </p:spPr>
      </p:pic>
      <p:sp>
        <p:nvSpPr>
          <p:cNvPr id="114" name="Linie"/>
          <p:cNvSpPr/>
          <p:nvPr/>
        </p:nvSpPr>
        <p:spPr>
          <a:xfrm>
            <a:off x="595468" y="1417820"/>
            <a:ext cx="11892240" cy="1"/>
          </a:xfrm>
          <a:prstGeom prst="line">
            <a:avLst/>
          </a:prstGeom>
          <a:ln w="3175">
            <a:solidFill>
              <a:srgbClr val="515151"/>
            </a:solidFill>
          </a:ln>
        </p:spPr>
        <p:txBody>
          <a:bodyPr lIns="0" tIns="0" rIns="0" bIns="0"/>
          <a:lstStyle/>
          <a:p>
            <a:pPr>
              <a:buClrTx/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19" name="Material &amp; Methods"/>
          <p:cNvSpPr txBox="1">
            <a:spLocks noGrp="1"/>
          </p:cNvSpPr>
          <p:nvPr>
            <p:ph type="title"/>
          </p:nvPr>
        </p:nvSpPr>
        <p:spPr>
          <a:xfrm>
            <a:off x="291317" y="212333"/>
            <a:ext cx="11847390" cy="113110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The Setting</a:t>
            </a:r>
          </a:p>
        </p:txBody>
      </p:sp>
      <p:sp>
        <p:nvSpPr>
          <p:cNvPr id="120" name="Continuous, underway measurements…"/>
          <p:cNvSpPr txBox="1">
            <a:spLocks noGrp="1"/>
          </p:cNvSpPr>
          <p:nvPr>
            <p:ph type="body" idx="1"/>
          </p:nvPr>
        </p:nvSpPr>
        <p:spPr>
          <a:xfrm>
            <a:off x="532710" y="1868126"/>
            <a:ext cx="12116490" cy="8073815"/>
          </a:xfrm>
          <a:prstGeom prst="rect">
            <a:avLst/>
          </a:prstGeom>
        </p:spPr>
        <p:txBody>
          <a:bodyPr/>
          <a:lstStyle/>
          <a:p>
            <a:pPr>
              <a:defRPr sz="3600"/>
            </a:pPr>
            <a:r>
              <a:rPr lang="en-US" sz="3200" dirty="0"/>
              <a:t>Understanding river-sea-systems requires a thorough understanding of processes that span different Earth system compartments</a:t>
            </a:r>
          </a:p>
          <a:p>
            <a:pPr>
              <a:defRPr sz="3600"/>
            </a:pPr>
            <a:r>
              <a:rPr lang="en-US" sz="3200" dirty="0"/>
              <a:t>Issues arise when scientific disciplines interact due to differences in:</a:t>
            </a:r>
          </a:p>
          <a:p>
            <a:pPr lvl="1">
              <a:defRPr sz="3600"/>
            </a:pPr>
            <a:r>
              <a:rPr lang="en-US" sz="3200" dirty="0"/>
              <a:t>Measurement and calibration standards</a:t>
            </a:r>
          </a:p>
          <a:p>
            <a:pPr lvl="1">
              <a:defRPr sz="3600"/>
            </a:pPr>
            <a:r>
              <a:rPr lang="en-US" sz="3200" dirty="0"/>
              <a:t>Quality Control approaches</a:t>
            </a:r>
          </a:p>
          <a:p>
            <a:pPr lvl="1">
              <a:defRPr sz="3600"/>
            </a:pPr>
            <a:r>
              <a:rPr lang="en-US" sz="3200" dirty="0"/>
              <a:t>Data formats and handling</a:t>
            </a:r>
          </a:p>
          <a:p>
            <a:pPr>
              <a:defRPr sz="3600"/>
            </a:pPr>
            <a:r>
              <a:rPr lang="en-US" sz="3200" dirty="0"/>
              <a:t>MOSES (Modular Observation Solutions for Earth Systems) addresses this type of problem through:</a:t>
            </a:r>
          </a:p>
          <a:p>
            <a:pPr lvl="1">
              <a:defRPr sz="3600"/>
            </a:pPr>
            <a:r>
              <a:rPr lang="en-US" sz="3200" dirty="0"/>
              <a:t>Sensor comparison and intercalibration campaigns</a:t>
            </a:r>
          </a:p>
          <a:p>
            <a:pPr lvl="1">
              <a:defRPr sz="3600"/>
            </a:pPr>
            <a:r>
              <a:rPr lang="en-US" sz="3200" dirty="0"/>
              <a:t>Joint field campaigns involving partners from different Earth compartments and disciplines</a:t>
            </a:r>
          </a:p>
        </p:txBody>
      </p:sp>
      <p:pic>
        <p:nvPicPr>
          <p:cNvPr id="121" name="Bild" descr="Bil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6314" y="189871"/>
            <a:ext cx="3373785" cy="1176026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5C7F95AB-9A22-3D45-9AD9-BEB1C6A47581}"/>
              </a:ext>
            </a:extLst>
          </p:cNvPr>
          <p:cNvSpPr/>
          <p:nvPr/>
        </p:nvSpPr>
        <p:spPr>
          <a:xfrm rot="5400000">
            <a:off x="12348085" y="3383174"/>
            <a:ext cx="1176027" cy="248799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2248" tIns="72248" rIns="72248" bIns="72248" numCol="1" spcCol="38100" rtlCol="0" anchor="ctr">
            <a:spAutoFit/>
          </a:bodyPr>
          <a:lstStyle/>
          <a:p>
            <a:pPr marL="0" marR="0" indent="0" algn="ctr" defTabSz="8308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endParaRPr kumimoji="0" lang="en-US" sz="5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6473338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image2.jpeg" descr="image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6900" y="9262709"/>
            <a:ext cx="972613" cy="429847"/>
          </a:xfrm>
          <a:prstGeom prst="rect">
            <a:avLst/>
          </a:prstGeom>
          <a:ln w="12700"/>
        </p:spPr>
      </p:pic>
      <p:grpSp>
        <p:nvGrpSpPr>
          <p:cNvPr id="102" name="Gruppieren"/>
          <p:cNvGrpSpPr/>
          <p:nvPr/>
        </p:nvGrpSpPr>
        <p:grpSpPr>
          <a:xfrm>
            <a:off x="12925278" y="2964838"/>
            <a:ext cx="108946" cy="954664"/>
            <a:chOff x="0" y="0"/>
            <a:chExt cx="108945" cy="954662"/>
          </a:xfrm>
        </p:grpSpPr>
        <p:sp>
          <p:nvSpPr>
            <p:cNvPr id="99" name="Rechteck"/>
            <p:cNvSpPr/>
            <p:nvPr/>
          </p:nvSpPr>
          <p:spPr>
            <a:xfrm>
              <a:off x="0" y="0"/>
              <a:ext cx="108946" cy="318221"/>
            </a:xfrm>
            <a:prstGeom prst="rect">
              <a:avLst/>
            </a:prstGeom>
            <a:solidFill>
              <a:srgbClr val="1A1818"/>
            </a:solidFill>
            <a:ln w="12700" cap="flat">
              <a:noFill/>
              <a:round/>
            </a:ln>
            <a:effectLst>
              <a:outerShdw blurRad="50800" dist="254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54186" tIns="54186" rIns="54186" bIns="54186" numCol="1" anchor="ctr">
              <a:noAutofit/>
            </a:bodyPr>
            <a:lstStyle/>
            <a:p>
              <a:pPr algn="ctr" defTabSz="830862">
                <a:buClr>
                  <a:srgbClr val="FFFFFF"/>
                </a:buClr>
                <a:defRPr sz="56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Fill>
                    <a:solidFill>
                      <a:srgbClr val="FFFFFF"/>
                    </a:solidFill>
                  </a:uFill>
                </a:defRPr>
              </a:pPr>
              <a:endParaRPr/>
            </a:p>
          </p:txBody>
        </p:sp>
        <p:sp>
          <p:nvSpPr>
            <p:cNvPr id="100" name="Rechteck"/>
            <p:cNvSpPr/>
            <p:nvPr/>
          </p:nvSpPr>
          <p:spPr>
            <a:xfrm>
              <a:off x="0" y="318220"/>
              <a:ext cx="108946" cy="318222"/>
            </a:xfrm>
            <a:prstGeom prst="rect">
              <a:avLst/>
            </a:prstGeom>
            <a:solidFill>
              <a:srgbClr val="9A2025"/>
            </a:solidFill>
            <a:ln w="12700" cap="flat">
              <a:noFill/>
              <a:round/>
            </a:ln>
            <a:effectLst>
              <a:outerShdw blurRad="50800" dist="254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54186" tIns="54186" rIns="54186" bIns="54186" numCol="1" anchor="ctr">
              <a:noAutofit/>
            </a:bodyPr>
            <a:lstStyle/>
            <a:p>
              <a:pPr algn="ctr" defTabSz="830862">
                <a:buClr>
                  <a:srgbClr val="FFFFFF"/>
                </a:buClr>
                <a:defRPr sz="56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Fill>
                    <a:solidFill>
                      <a:srgbClr val="FFFFFF"/>
                    </a:solidFill>
                  </a:uFill>
                </a:defRPr>
              </a:pPr>
              <a:endParaRPr/>
            </a:p>
          </p:txBody>
        </p:sp>
        <p:sp>
          <p:nvSpPr>
            <p:cNvPr id="101" name="Rechteck"/>
            <p:cNvSpPr/>
            <p:nvPr/>
          </p:nvSpPr>
          <p:spPr>
            <a:xfrm>
              <a:off x="0" y="636442"/>
              <a:ext cx="108946" cy="318221"/>
            </a:xfrm>
            <a:prstGeom prst="rect">
              <a:avLst/>
            </a:prstGeom>
            <a:solidFill>
              <a:srgbClr val="EFA42D"/>
            </a:solidFill>
            <a:ln w="12700" cap="flat">
              <a:noFill/>
              <a:round/>
            </a:ln>
            <a:effectLst>
              <a:outerShdw blurRad="50800" dist="254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54186" tIns="54186" rIns="54186" bIns="54186" numCol="1" anchor="ctr">
              <a:noAutofit/>
            </a:bodyPr>
            <a:lstStyle/>
            <a:p>
              <a:pPr algn="ctr" defTabSz="830862">
                <a:buClr>
                  <a:srgbClr val="FFFFFF"/>
                </a:buClr>
                <a:defRPr sz="56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Fill>
                    <a:solidFill>
                      <a:srgbClr val="FFFFFF"/>
                    </a:solidFill>
                  </a:uFill>
                </a:defRPr>
              </a:pPr>
              <a:endParaRPr/>
            </a:p>
          </p:txBody>
        </p:sp>
      </p:grpSp>
      <p:pic>
        <p:nvPicPr>
          <p:cNvPr id="104" name="Bild" descr="Bil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6314" y="189871"/>
            <a:ext cx="3373785" cy="1176026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F0FAAF70-59B0-6547-9D6E-EC26F446CC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2690" y="4931196"/>
            <a:ext cx="7853022" cy="4417325"/>
          </a:xfrm>
          <a:prstGeom prst="rect">
            <a:avLst/>
          </a:prstGeom>
        </p:spPr>
      </p:pic>
      <p:sp>
        <p:nvSpPr>
          <p:cNvPr id="105" name="Two Research vessels…"/>
          <p:cNvSpPr txBox="1"/>
          <p:nvPr/>
        </p:nvSpPr>
        <p:spPr>
          <a:xfrm>
            <a:off x="7415844" y="2347377"/>
            <a:ext cx="6327478" cy="1253903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2248" tIns="72248" rIns="72248" bIns="72248" anchor="ctr">
            <a:spAutoFit/>
          </a:bodyPr>
          <a:lstStyle/>
          <a:p>
            <a:pPr>
              <a:defRPr b="1">
                <a:solidFill>
                  <a:schemeClr val="accent1">
                    <a:lumOff val="-13575"/>
                  </a:schemeClr>
                </a:solidFill>
              </a:defRPr>
            </a:pPr>
            <a:r>
              <a:rPr lang="de-DE" dirty="0">
                <a:solidFill>
                  <a:schemeClr val="accent4"/>
                </a:solidFill>
              </a:rPr>
              <a:t>Inland Elbe cruise, 4. – 12. Aug 2020</a:t>
            </a:r>
            <a:endParaRPr dirty="0">
              <a:solidFill>
                <a:schemeClr val="accent4"/>
              </a:solidFill>
            </a:endParaRPr>
          </a:p>
          <a:p>
            <a:pPr>
              <a:defRPr b="1">
                <a:solidFill>
                  <a:schemeClr val="accent5">
                    <a:lumOff val="-29866"/>
                  </a:schemeClr>
                </a:solidFill>
              </a:defRPr>
            </a:pPr>
            <a:r>
              <a:rPr lang="de-DE" dirty="0">
                <a:solidFill>
                  <a:srgbClr val="FF0000"/>
                </a:solidFill>
              </a:rPr>
              <a:t>Tide Elbe cruise, 25. -26. Aug 2020</a:t>
            </a:r>
            <a:endParaRPr dirty="0">
              <a:solidFill>
                <a:srgbClr val="FF0000"/>
              </a:solidFill>
            </a:endParaRPr>
          </a:p>
          <a:p>
            <a:pPr>
              <a:defRPr b="1"/>
            </a:pPr>
            <a:r>
              <a:rPr lang="de-DE" dirty="0">
                <a:solidFill>
                  <a:srgbClr val="0432FF"/>
                </a:solidFill>
              </a:rPr>
              <a:t>Part </a:t>
            </a:r>
            <a:r>
              <a:rPr lang="de-DE" dirty="0" err="1">
                <a:solidFill>
                  <a:srgbClr val="0432FF"/>
                </a:solidFill>
              </a:rPr>
              <a:t>of</a:t>
            </a:r>
            <a:r>
              <a:rPr lang="de-DE" dirty="0">
                <a:solidFill>
                  <a:srgbClr val="0432FF"/>
                </a:solidFill>
              </a:rPr>
              <a:t> Sternfahrt 5, 31.8 – 3.9 2020</a:t>
            </a:r>
            <a:endParaRPr dirty="0">
              <a:solidFill>
                <a:srgbClr val="0432FF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14DD85-1100-7347-B4E3-A9A248827C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80" y="0"/>
            <a:ext cx="7569299" cy="567277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C5A78590-3372-D84E-9142-09A15675BE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596" y="3760392"/>
            <a:ext cx="6699204" cy="5920839"/>
          </a:xfrm>
          <a:prstGeom prst="rect">
            <a:avLst/>
          </a:prstGeom>
        </p:spPr>
      </p:pic>
      <p:sp>
        <p:nvSpPr>
          <p:cNvPr id="16" name="Material &amp; Methods">
            <a:extLst>
              <a:ext uri="{FF2B5EF4-FFF2-40B4-BE49-F238E27FC236}">
                <a16:creationId xmlns:a16="http://schemas.microsoft.com/office/drawing/2014/main" id="{75A19514-767C-C444-AE89-0209CB7AA4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1317" y="212333"/>
            <a:ext cx="11847390" cy="1131102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 Elbe2020 Campaign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image2.jpeg" descr="image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6900" y="9262709"/>
            <a:ext cx="972613" cy="429847"/>
          </a:xfrm>
          <a:prstGeom prst="rect">
            <a:avLst/>
          </a:prstGeom>
          <a:ln w="12700"/>
        </p:spPr>
      </p:pic>
      <p:sp>
        <p:nvSpPr>
          <p:cNvPr id="114" name="Linie"/>
          <p:cNvSpPr/>
          <p:nvPr/>
        </p:nvSpPr>
        <p:spPr>
          <a:xfrm>
            <a:off x="595468" y="1417820"/>
            <a:ext cx="11892240" cy="1"/>
          </a:xfrm>
          <a:prstGeom prst="line">
            <a:avLst/>
          </a:prstGeom>
          <a:ln w="3175">
            <a:solidFill>
              <a:srgbClr val="515151"/>
            </a:solidFill>
          </a:ln>
        </p:spPr>
        <p:txBody>
          <a:bodyPr lIns="0" tIns="0" rIns="0" bIns="0"/>
          <a:lstStyle/>
          <a:p>
            <a:pPr>
              <a:buClrTx/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19" name="Material &amp; Methods"/>
          <p:cNvSpPr txBox="1">
            <a:spLocks noGrp="1"/>
          </p:cNvSpPr>
          <p:nvPr>
            <p:ph type="title"/>
          </p:nvPr>
        </p:nvSpPr>
        <p:spPr>
          <a:xfrm>
            <a:off x="291317" y="212333"/>
            <a:ext cx="11847390" cy="113110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120" name="Continuous, underway measurements…"/>
          <p:cNvSpPr txBox="1">
            <a:spLocks noGrp="1"/>
          </p:cNvSpPr>
          <p:nvPr>
            <p:ph type="body" idx="1"/>
          </p:nvPr>
        </p:nvSpPr>
        <p:spPr>
          <a:xfrm>
            <a:off x="532710" y="1898606"/>
            <a:ext cx="12116490" cy="8073815"/>
          </a:xfrm>
          <a:prstGeom prst="rect">
            <a:avLst/>
          </a:prstGeom>
        </p:spPr>
        <p:txBody>
          <a:bodyPr/>
          <a:lstStyle/>
          <a:p>
            <a:pPr>
              <a:defRPr sz="3600"/>
            </a:pPr>
            <a:r>
              <a:rPr lang="en-US" sz="3600" dirty="0"/>
              <a:t>Establish scientifically sound and resilient sampling procedures for multiple ships (inland waters and ocean going, fresh and sea water, …)</a:t>
            </a:r>
          </a:p>
          <a:p>
            <a:pPr>
              <a:defRPr sz="3600"/>
            </a:pPr>
            <a:r>
              <a:rPr lang="en-US" sz="3600" dirty="0"/>
              <a:t>Create reference data for main environmental parameters for future investigations of extreme events such as river floods or draught events</a:t>
            </a:r>
          </a:p>
          <a:p>
            <a:pPr>
              <a:defRPr sz="3600"/>
            </a:pPr>
            <a:r>
              <a:rPr lang="en-US" sz="3600" dirty="0"/>
              <a:t>Test communication logistics</a:t>
            </a:r>
          </a:p>
          <a:p>
            <a:pPr>
              <a:defRPr sz="3600"/>
            </a:pPr>
            <a:r>
              <a:rPr lang="en-US" sz="3600" dirty="0"/>
              <a:t>Establish common data flows and protocols</a:t>
            </a:r>
          </a:p>
        </p:txBody>
      </p:sp>
      <p:pic>
        <p:nvPicPr>
          <p:cNvPr id="121" name="Bild" descr="Bil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6314" y="189871"/>
            <a:ext cx="3373785" cy="1176026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5C7F95AB-9A22-3D45-9AD9-BEB1C6A47581}"/>
              </a:ext>
            </a:extLst>
          </p:cNvPr>
          <p:cNvSpPr/>
          <p:nvPr/>
        </p:nvSpPr>
        <p:spPr>
          <a:xfrm rot="5400000">
            <a:off x="12348085" y="3383174"/>
            <a:ext cx="1176027" cy="248799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2248" tIns="72248" rIns="72248" bIns="72248" numCol="1" spcCol="38100" rtlCol="0" anchor="ctr">
            <a:spAutoFit/>
          </a:bodyPr>
          <a:lstStyle/>
          <a:p>
            <a:pPr marL="0" marR="0" indent="0" algn="ctr" defTabSz="8308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endParaRPr kumimoji="0" lang="en-US" sz="5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6767012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image2.jpeg" descr="image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6900" y="9262709"/>
            <a:ext cx="972613" cy="429847"/>
          </a:xfrm>
          <a:prstGeom prst="rect">
            <a:avLst/>
          </a:prstGeom>
          <a:ln w="12700"/>
        </p:spPr>
      </p:pic>
      <p:sp>
        <p:nvSpPr>
          <p:cNvPr id="114" name="Linie"/>
          <p:cNvSpPr/>
          <p:nvPr/>
        </p:nvSpPr>
        <p:spPr>
          <a:xfrm>
            <a:off x="595468" y="1417820"/>
            <a:ext cx="11892240" cy="1"/>
          </a:xfrm>
          <a:prstGeom prst="line">
            <a:avLst/>
          </a:prstGeom>
          <a:ln w="3175">
            <a:solidFill>
              <a:srgbClr val="515151"/>
            </a:solidFill>
          </a:ln>
        </p:spPr>
        <p:txBody>
          <a:bodyPr lIns="0" tIns="0" rIns="0" bIns="0"/>
          <a:lstStyle/>
          <a:p>
            <a:pPr>
              <a:buClrTx/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19" name="Material &amp; Methods"/>
          <p:cNvSpPr txBox="1">
            <a:spLocks noGrp="1"/>
          </p:cNvSpPr>
          <p:nvPr>
            <p:ph type="title"/>
          </p:nvPr>
        </p:nvSpPr>
        <p:spPr>
          <a:xfrm>
            <a:off x="291317" y="212333"/>
            <a:ext cx="11847390" cy="113110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Logistics and Realization</a:t>
            </a:r>
          </a:p>
        </p:txBody>
      </p:sp>
      <p:sp>
        <p:nvSpPr>
          <p:cNvPr id="120" name="Continuous, underway measurements…"/>
          <p:cNvSpPr txBox="1">
            <a:spLocks noGrp="1"/>
          </p:cNvSpPr>
          <p:nvPr>
            <p:ph type="body" idx="1"/>
          </p:nvPr>
        </p:nvSpPr>
        <p:spPr>
          <a:xfrm>
            <a:off x="532710" y="1456646"/>
            <a:ext cx="12116490" cy="8073815"/>
          </a:xfrm>
          <a:prstGeom prst="rect">
            <a:avLst/>
          </a:prstGeom>
        </p:spPr>
        <p:txBody>
          <a:bodyPr/>
          <a:lstStyle/>
          <a:p>
            <a:pPr>
              <a:defRPr sz="3600"/>
            </a:pPr>
            <a:r>
              <a:rPr lang="en-US" sz="3200" dirty="0"/>
              <a:t>Four research vessels from four research institutions</a:t>
            </a:r>
          </a:p>
          <a:p>
            <a:pPr>
              <a:defRPr sz="3600"/>
            </a:pPr>
            <a:r>
              <a:rPr lang="en-US" sz="3200" dirty="0"/>
              <a:t>Duration: two months</a:t>
            </a:r>
          </a:p>
          <a:p>
            <a:pPr>
              <a:defRPr sz="3600"/>
            </a:pPr>
            <a:r>
              <a:rPr lang="en-US" sz="3200" dirty="0"/>
              <a:t>Measurements:</a:t>
            </a:r>
          </a:p>
          <a:p>
            <a:pPr lvl="1">
              <a:defRPr sz="3600"/>
            </a:pPr>
            <a:r>
              <a:rPr lang="en-US" sz="3200" dirty="0"/>
              <a:t>Standard hydrological and oceanographic parameters</a:t>
            </a:r>
          </a:p>
          <a:p>
            <a:pPr lvl="1">
              <a:defRPr sz="3600"/>
            </a:pPr>
            <a:r>
              <a:rPr lang="en-US" sz="3200" dirty="0"/>
              <a:t>Nutrients, carbonate system</a:t>
            </a:r>
          </a:p>
          <a:p>
            <a:pPr>
              <a:defRPr sz="3600"/>
            </a:pPr>
            <a:r>
              <a:rPr lang="en-US" sz="3200" dirty="0"/>
              <a:t>Two cruises in the river (fresh water and tidal sections)</a:t>
            </a:r>
          </a:p>
          <a:p>
            <a:pPr>
              <a:defRPr sz="3600"/>
            </a:pPr>
            <a:r>
              <a:rPr lang="en-US" sz="3200" dirty="0"/>
              <a:t>Three ships in the German Bight</a:t>
            </a:r>
          </a:p>
          <a:p>
            <a:pPr>
              <a:defRPr sz="3600"/>
            </a:pPr>
            <a:endParaRPr lang="en-US" sz="3200" dirty="0"/>
          </a:p>
        </p:txBody>
      </p:sp>
      <p:pic>
        <p:nvPicPr>
          <p:cNvPr id="121" name="Bild" descr="Bil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6314" y="189871"/>
            <a:ext cx="3373785" cy="1176026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5C7F95AB-9A22-3D45-9AD9-BEB1C6A47581}"/>
              </a:ext>
            </a:extLst>
          </p:cNvPr>
          <p:cNvSpPr/>
          <p:nvPr/>
        </p:nvSpPr>
        <p:spPr>
          <a:xfrm rot="5400000">
            <a:off x="12348085" y="3383174"/>
            <a:ext cx="1176027" cy="248799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2248" tIns="72248" rIns="72248" bIns="72248" numCol="1" spcCol="38100" rtlCol="0" anchor="ctr">
            <a:spAutoFit/>
          </a:bodyPr>
          <a:lstStyle/>
          <a:p>
            <a:pPr marL="0" marR="0" indent="0" algn="ctr" defTabSz="8308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endParaRPr kumimoji="0" lang="en-US" sz="5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885F7F-9A1B-2348-A89E-7D0F4CD01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522" y="5649250"/>
            <a:ext cx="4898278" cy="4094570"/>
          </a:xfrm>
          <a:prstGeom prst="rect">
            <a:avLst/>
          </a:prstGeom>
        </p:spPr>
      </p:pic>
      <p:pic>
        <p:nvPicPr>
          <p:cNvPr id="9" name="Grafik 4">
            <a:extLst>
              <a:ext uri="{FF2B5EF4-FFF2-40B4-BE49-F238E27FC236}">
                <a16:creationId xmlns:a16="http://schemas.microsoft.com/office/drawing/2014/main" id="{447630F0-2602-414E-9AF0-89A88885CC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56" y="5672508"/>
            <a:ext cx="4587448" cy="4054443"/>
          </a:xfrm>
          <a:prstGeom prst="rect">
            <a:avLst/>
          </a:prstGeom>
        </p:spPr>
      </p:pic>
      <p:pic>
        <p:nvPicPr>
          <p:cNvPr id="10" name="Grafik 2">
            <a:extLst>
              <a:ext uri="{FF2B5EF4-FFF2-40B4-BE49-F238E27FC236}">
                <a16:creationId xmlns:a16="http://schemas.microsoft.com/office/drawing/2014/main" id="{8A44637D-38C2-CE40-B63D-BDEC42D935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96" y="5816767"/>
            <a:ext cx="3940544" cy="12438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FD54279-11B4-014F-8447-C7D18DC73F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38" y="7058835"/>
            <a:ext cx="2056982" cy="7843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F21CA8F-F7DC-F049-A91B-2563C34D81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38" y="8042251"/>
            <a:ext cx="1477862" cy="598329"/>
          </a:xfrm>
          <a:prstGeom prst="rect">
            <a:avLst/>
          </a:prstGeom>
        </p:spPr>
      </p:pic>
      <p:pic>
        <p:nvPicPr>
          <p:cNvPr id="13" name="image1.png" descr="image1.png">
            <a:extLst>
              <a:ext uri="{FF2B5EF4-FFF2-40B4-BE49-F238E27FC236}">
                <a16:creationId xmlns:a16="http://schemas.microsoft.com/office/drawing/2014/main" id="{1F82DD0C-61EB-644D-B22B-CA12DF5A64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5997" y="8890653"/>
            <a:ext cx="3110360" cy="450698"/>
          </a:xfrm>
          <a:prstGeom prst="rect">
            <a:avLst/>
          </a:prstGeom>
          <a:ln w="12700"/>
        </p:spPr>
      </p:pic>
    </p:spTree>
    <p:extLst>
      <p:ext uri="{BB962C8B-B14F-4D97-AF65-F5344CB8AC3E}">
        <p14:creationId xmlns:p14="http://schemas.microsoft.com/office/powerpoint/2010/main" val="9279176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image2.jpeg" descr="image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6900" y="9262709"/>
            <a:ext cx="972613" cy="429847"/>
          </a:xfrm>
          <a:prstGeom prst="rect">
            <a:avLst/>
          </a:prstGeom>
          <a:ln w="12700"/>
        </p:spPr>
      </p:pic>
      <p:sp>
        <p:nvSpPr>
          <p:cNvPr id="114" name="Linie"/>
          <p:cNvSpPr/>
          <p:nvPr/>
        </p:nvSpPr>
        <p:spPr>
          <a:xfrm>
            <a:off x="595468" y="1417820"/>
            <a:ext cx="11892240" cy="1"/>
          </a:xfrm>
          <a:prstGeom prst="line">
            <a:avLst/>
          </a:prstGeom>
          <a:ln w="3175">
            <a:solidFill>
              <a:srgbClr val="515151"/>
            </a:solidFill>
          </a:ln>
        </p:spPr>
        <p:txBody>
          <a:bodyPr lIns="0" tIns="0" rIns="0" bIns="0"/>
          <a:lstStyle/>
          <a:p>
            <a:pPr>
              <a:buClrTx/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19" name="Material &amp; Methods"/>
          <p:cNvSpPr txBox="1">
            <a:spLocks noGrp="1"/>
          </p:cNvSpPr>
          <p:nvPr>
            <p:ph type="title"/>
          </p:nvPr>
        </p:nvSpPr>
        <p:spPr>
          <a:xfrm>
            <a:off x="291317" y="14213"/>
            <a:ext cx="11847390" cy="113110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Results along the river:</a:t>
            </a:r>
            <a:br>
              <a:rPr lang="en-US" dirty="0"/>
            </a:br>
            <a:r>
              <a:rPr lang="en-US" dirty="0"/>
              <a:t>Helgoland – Czech Republic</a:t>
            </a:r>
          </a:p>
        </p:txBody>
      </p:sp>
      <p:pic>
        <p:nvPicPr>
          <p:cNvPr id="121" name="Bild" descr="Bil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6314" y="189871"/>
            <a:ext cx="3373785" cy="1176026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5C7F95AB-9A22-3D45-9AD9-BEB1C6A47581}"/>
              </a:ext>
            </a:extLst>
          </p:cNvPr>
          <p:cNvSpPr/>
          <p:nvPr/>
        </p:nvSpPr>
        <p:spPr>
          <a:xfrm rot="5400000">
            <a:off x="12348085" y="3383174"/>
            <a:ext cx="1176027" cy="248799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2248" tIns="72248" rIns="72248" bIns="72248" numCol="1" spcCol="38100" rtlCol="0" anchor="ctr">
            <a:spAutoFit/>
          </a:bodyPr>
          <a:lstStyle/>
          <a:p>
            <a:pPr marL="0" marR="0" indent="0" algn="ctr" defTabSz="83086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endParaRPr kumimoji="0" lang="en-US" sz="5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F60254-8EB0-E94B-9EE0-1DE09C317F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7" y="5626788"/>
            <a:ext cx="6482080" cy="32410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7F841C-CC8E-BC41-94D3-4E40473716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619" y="5649250"/>
            <a:ext cx="6482080" cy="32410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1EE1463-85FB-294B-B61A-CB15315B37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619" y="1619335"/>
            <a:ext cx="6482080" cy="32410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6C39852-C5E5-1545-AED1-57E24175F5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7" y="1596873"/>
            <a:ext cx="6482080" cy="324104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9426CEC-E39B-074B-AB39-AED61FD7431C}"/>
              </a:ext>
            </a:extLst>
          </p:cNvPr>
          <p:cNvSpPr txBox="1"/>
          <p:nvPr/>
        </p:nvSpPr>
        <p:spPr>
          <a:xfrm>
            <a:off x="3383280" y="2218337"/>
            <a:ext cx="8782565" cy="5152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2248" tIns="72248" rIns="72248" bIns="72248" numCol="1" spcCol="38100" rtlCol="0" anchor="ctr">
            <a:spAutoFit/>
          </a:bodyPr>
          <a:lstStyle/>
          <a:p>
            <a:pPr marL="0" marR="0" indent="0" algn="r" defTabSz="65024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rPr>
              <a:t>Temperature (</a:t>
            </a:r>
            <a:r>
              <a:rPr kumimoji="0" lang="en-US" sz="2400" b="0" i="0" u="none" strike="noStrike" cap="none" spc="0" normalizeH="0" baseline="30000" dirty="0" err="1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rPr>
              <a:t>o</a:t>
            </a:r>
            <a:r>
              <a:rPr kumimoji="0" lang="en-US" sz="2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rPr>
              <a:t>C</a:t>
            </a: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rPr>
              <a:t>)                                                            Salinity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43CB40-2312-EC4F-BF74-53C5A0EA6914}"/>
              </a:ext>
            </a:extLst>
          </p:cNvPr>
          <p:cNvSpPr txBox="1"/>
          <p:nvPr/>
        </p:nvSpPr>
        <p:spPr>
          <a:xfrm>
            <a:off x="595468" y="4610562"/>
            <a:ext cx="11750046" cy="8845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248" tIns="72248" rIns="72248" bIns="72248" numCol="1" spcCol="38100" rtlCol="0" anchor="ctr">
            <a:spAutoFit/>
          </a:bodyPr>
          <a:lstStyle/>
          <a:p>
            <a:pPr marL="0" marR="0" indent="0" algn="l" defTabSz="65024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rPr>
              <a:t>German                                         Upriver      German                                        Upriver</a:t>
            </a:r>
          </a:p>
          <a:p>
            <a:pPr marL="0" marR="0" indent="0" algn="l" defTabSz="65024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r>
              <a:rPr lang="en-US" dirty="0"/>
              <a:t>Bight                                                                Bight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95BEEF-9F92-E842-94BC-210AC024DC35}"/>
              </a:ext>
            </a:extLst>
          </p:cNvPr>
          <p:cNvSpPr txBox="1"/>
          <p:nvPr/>
        </p:nvSpPr>
        <p:spPr>
          <a:xfrm>
            <a:off x="595468" y="8542482"/>
            <a:ext cx="11750046" cy="8845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248" tIns="72248" rIns="72248" bIns="72248" numCol="1" spcCol="38100" rtlCol="0" anchor="ctr">
            <a:spAutoFit/>
          </a:bodyPr>
          <a:lstStyle/>
          <a:p>
            <a:pPr marL="0" marR="0" indent="0" algn="l" defTabSz="65024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rPr>
              <a:t>German                                         Upriver      German                                        Upriver</a:t>
            </a:r>
          </a:p>
          <a:p>
            <a:pPr marL="0" marR="0" indent="0" algn="l" defTabSz="65024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r>
              <a:rPr lang="en-US" dirty="0"/>
              <a:t>Bight                                                                Bight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+mn-lt"/>
              <a:ea typeface="+mn-ea"/>
              <a:cs typeface="+mn-cs"/>
              <a:sym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0438AAF-7DA6-5242-9D63-C1868B3AD702}"/>
                  </a:ext>
                </a:extLst>
              </p:cNvPr>
              <p:cNvSpPr txBox="1"/>
              <p:nvPr/>
            </p:nvSpPr>
            <p:spPr>
              <a:xfrm>
                <a:off x="4099870" y="6343376"/>
                <a:ext cx="7983245" cy="5152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72248" tIns="72248" rIns="72248" bIns="72248" numCol="1" spcCol="38100" rtlCol="0" anchor="ctr">
                <a:spAutoFit/>
              </a:bodyPr>
              <a:lstStyle/>
              <a:p>
                <a:pPr marL="0" marR="0" indent="0" algn="r" defTabSz="65024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Arial"/>
                  </a:rPr>
                  <a:t>DIC (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spc="0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𝜇</m:t>
                    </m:r>
                  </m:oMath>
                </a14:m>
                <a:r>
                  <a:rPr lang="de-DE" dirty="0" err="1">
                    <a:ea typeface="Cambria Math" panose="02040503050406030204" pitchFamily="18" charset="0"/>
                  </a:rPr>
                  <a:t>mol</a:t>
                </a:r>
                <a:r>
                  <a:rPr lang="de-DE" dirty="0">
                    <a:ea typeface="Cambria Math" panose="02040503050406030204" pitchFamily="18" charset="0"/>
                  </a:rPr>
                  <a:t>/L)</a:t>
                </a:r>
                <a:r>
                  <a:rPr kumimoji="0" lang="en-US" sz="24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Arial"/>
                  </a:rPr>
                  <a:t>                                                                   pH</a:t>
                </a: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0438AAF-7DA6-5242-9D63-C1868B3AD7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9870" y="6343376"/>
                <a:ext cx="7983245" cy="515239"/>
              </a:xfrm>
              <a:prstGeom prst="rect">
                <a:avLst/>
              </a:prstGeom>
              <a:blipFill>
                <a:blip r:embed="rId8"/>
                <a:stretch>
                  <a:fillRect l="-636" t="-4878" r="-1431" b="-21951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DA36A2D6-BD61-724F-AAE2-0CE7D43BA14C}"/>
              </a:ext>
            </a:extLst>
          </p:cNvPr>
          <p:cNvSpPr txBox="1"/>
          <p:nvPr/>
        </p:nvSpPr>
        <p:spPr>
          <a:xfrm>
            <a:off x="541881" y="1495001"/>
            <a:ext cx="431242" cy="3198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248" tIns="72248" rIns="72248" bIns="72248" numCol="1" spcCol="38100" rtlCol="0" anchor="ctr">
            <a:spAutoFit/>
          </a:bodyPr>
          <a:lstStyle/>
          <a:p>
            <a:pPr marL="0" marR="0" indent="0" algn="l" defTabSz="65024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rPr>
              <a:t>30</a:t>
            </a:r>
            <a:endParaRPr kumimoji="0" 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+mn-lt"/>
              <a:ea typeface="+mn-ea"/>
              <a:cs typeface="+mn-cs"/>
              <a:sym typeface="Arial"/>
            </a:endParaRPr>
          </a:p>
          <a:p>
            <a:pPr marL="0" marR="0" indent="0" algn="l" defTabSz="65024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r>
              <a:rPr lang="en-US" sz="2000" dirty="0"/>
              <a:t>28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+mn-lt"/>
              <a:ea typeface="+mn-ea"/>
              <a:cs typeface="+mn-cs"/>
              <a:sym typeface="Arial"/>
            </a:endParaRPr>
          </a:p>
          <a:p>
            <a:pPr marL="0" marR="0" indent="0" algn="l" defTabSz="65024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rPr>
              <a:t>26</a:t>
            </a:r>
          </a:p>
          <a:p>
            <a:pPr marL="0" marR="0" indent="0" algn="l" defTabSz="65024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rPr>
              <a:t>24</a:t>
            </a:r>
            <a:endParaRPr lang="en-US" sz="2000" dirty="0"/>
          </a:p>
          <a:p>
            <a:pPr marL="0" marR="0" indent="0" algn="l" defTabSz="65024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r>
              <a:rPr lang="en-US" sz="2000" dirty="0"/>
              <a:t>22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+mn-lt"/>
              <a:ea typeface="+mn-ea"/>
              <a:cs typeface="+mn-cs"/>
              <a:sym typeface="Arial"/>
            </a:endParaRPr>
          </a:p>
          <a:p>
            <a:pPr marL="0" marR="0" indent="0" algn="l" defTabSz="65024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rPr>
              <a:t>20</a:t>
            </a:r>
            <a:endParaRPr lang="en-US" sz="2000" dirty="0"/>
          </a:p>
          <a:p>
            <a:pPr marL="0" marR="0" indent="0" algn="l" defTabSz="65024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r>
              <a:rPr lang="en-US" sz="2000" dirty="0"/>
              <a:t>18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DCD1597-544F-B24D-9310-194C1F33B88C}"/>
              </a:ext>
            </a:extLst>
          </p:cNvPr>
          <p:cNvSpPr txBox="1"/>
          <p:nvPr/>
        </p:nvSpPr>
        <p:spPr>
          <a:xfrm>
            <a:off x="159389" y="5337797"/>
            <a:ext cx="716576" cy="34160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248" tIns="72248" rIns="72248" bIns="72248" numCol="1" spcCol="38100" rtlCol="0" anchor="ctr">
            <a:spAutoFit/>
          </a:bodyPr>
          <a:lstStyle/>
          <a:p>
            <a:pPr marL="0" marR="0" indent="0" algn="l" defTabSz="650240" rtl="0" fontAlgn="auto" latinLnBrk="0" hangingPunct="0">
              <a:lnSpc>
                <a:spcPct val="100000"/>
              </a:lnSpc>
              <a:spcBef>
                <a:spcPts val="270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r>
              <a:rPr lang="en-US" sz="2000" dirty="0"/>
              <a:t>2250</a:t>
            </a:r>
            <a:endParaRPr kumimoji="0" 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+mn-lt"/>
              <a:ea typeface="+mn-ea"/>
              <a:cs typeface="+mn-cs"/>
              <a:sym typeface="Arial"/>
            </a:endParaRPr>
          </a:p>
          <a:p>
            <a:pPr marL="0" marR="0" indent="0" algn="l" defTabSz="650240" rtl="0" fontAlgn="auto" latinLnBrk="0" hangingPunct="0">
              <a:lnSpc>
                <a:spcPct val="100000"/>
              </a:lnSpc>
              <a:spcBef>
                <a:spcPts val="270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rPr>
              <a:t>2150</a:t>
            </a:r>
          </a:p>
          <a:p>
            <a:pPr marL="0" marR="0" indent="0" algn="l" defTabSz="650240" rtl="0" fontAlgn="auto" latinLnBrk="0" hangingPunct="0">
              <a:lnSpc>
                <a:spcPct val="100000"/>
              </a:lnSpc>
              <a:spcBef>
                <a:spcPts val="270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r>
              <a:rPr lang="en-US" sz="2000" dirty="0"/>
              <a:t>2050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+mn-lt"/>
              <a:ea typeface="+mn-ea"/>
              <a:cs typeface="+mn-cs"/>
              <a:sym typeface="Arial"/>
            </a:endParaRPr>
          </a:p>
          <a:p>
            <a:pPr marL="0" marR="0" indent="0" algn="l" defTabSz="650240" rtl="0" fontAlgn="auto" latinLnBrk="0" hangingPunct="0">
              <a:lnSpc>
                <a:spcPct val="100000"/>
              </a:lnSpc>
              <a:spcBef>
                <a:spcPts val="270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r>
              <a:rPr lang="en-US" sz="2000" dirty="0"/>
              <a:t>1950</a:t>
            </a:r>
          </a:p>
          <a:p>
            <a:pPr marL="0" marR="0" indent="0" algn="l" defTabSz="650240" rtl="0" fontAlgn="auto" latinLnBrk="0" hangingPunct="0">
              <a:lnSpc>
                <a:spcPct val="100000"/>
              </a:lnSpc>
              <a:spcBef>
                <a:spcPts val="270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rPr>
              <a:t>1850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1092F4-A2E5-F146-AD27-2A4235F06BFC}"/>
              </a:ext>
            </a:extLst>
          </p:cNvPr>
          <p:cNvSpPr txBox="1"/>
          <p:nvPr/>
        </p:nvSpPr>
        <p:spPr>
          <a:xfrm>
            <a:off x="6568571" y="1537602"/>
            <a:ext cx="431242" cy="32236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248" tIns="72248" rIns="72248" bIns="72248" numCol="1" spcCol="38100" rtlCol="0" anchor="ctr">
            <a:spAutoFit/>
          </a:bodyPr>
          <a:lstStyle/>
          <a:p>
            <a:pPr marL="0" marR="0" indent="0" algn="r" defTabSz="650240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rPr>
              <a:t>35</a:t>
            </a:r>
          </a:p>
          <a:p>
            <a:pPr marL="0" marR="0" indent="0" algn="r" defTabSz="650240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rPr>
              <a:t>30</a:t>
            </a:r>
            <a:endParaRPr kumimoji="0" 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+mn-lt"/>
              <a:ea typeface="+mn-ea"/>
              <a:cs typeface="+mn-cs"/>
              <a:sym typeface="Arial"/>
            </a:endParaRPr>
          </a:p>
          <a:p>
            <a:pPr marL="0" marR="0" indent="0" algn="r" defTabSz="650240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r>
              <a:rPr lang="en-US" sz="2000" dirty="0"/>
              <a:t>25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+mn-lt"/>
              <a:ea typeface="+mn-ea"/>
              <a:cs typeface="+mn-cs"/>
              <a:sym typeface="Arial"/>
            </a:endParaRPr>
          </a:p>
          <a:p>
            <a:pPr marL="0" marR="0" indent="0" algn="r" defTabSz="650240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rPr>
              <a:t>20</a:t>
            </a:r>
          </a:p>
          <a:p>
            <a:pPr marL="0" marR="0" indent="0" algn="r" defTabSz="650240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r>
              <a:rPr lang="en-US" sz="2000" dirty="0"/>
              <a:t>15</a:t>
            </a:r>
          </a:p>
          <a:p>
            <a:pPr marL="0" marR="0" indent="0" algn="r" defTabSz="650240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rPr>
              <a:t>10</a:t>
            </a:r>
          </a:p>
          <a:p>
            <a:pPr marL="0" marR="0" indent="0" algn="r" defTabSz="650240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r>
              <a:rPr lang="en-US" sz="2000" dirty="0"/>
              <a:t>5</a:t>
            </a:r>
          </a:p>
          <a:p>
            <a:pPr marL="0" marR="0" indent="0" algn="r" defTabSz="650240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rPr>
              <a:t>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0EFC266-ED44-5041-ACFD-5020B3654CE8}"/>
              </a:ext>
            </a:extLst>
          </p:cNvPr>
          <p:cNvSpPr txBox="1"/>
          <p:nvPr/>
        </p:nvSpPr>
        <p:spPr>
          <a:xfrm>
            <a:off x="6560665" y="5495755"/>
            <a:ext cx="501774" cy="33006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2248" tIns="72248" rIns="72248" bIns="72248" numCol="1" spcCol="38100" rtlCol="0" anchor="ctr">
            <a:spAutoFit/>
          </a:bodyPr>
          <a:lstStyle/>
          <a:p>
            <a:pPr marL="0" marR="0" indent="0" algn="l" defTabSz="650240" rtl="0" fontAlgn="auto" latinLnBrk="0" hangingPunct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rPr>
              <a:t>9.5</a:t>
            </a:r>
            <a:endParaRPr kumimoji="0" 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+mn-lt"/>
              <a:ea typeface="+mn-ea"/>
              <a:cs typeface="+mn-cs"/>
              <a:sym typeface="Arial"/>
            </a:endParaRPr>
          </a:p>
          <a:p>
            <a:pPr marL="0" marR="0" indent="0" algn="l" defTabSz="650240" rtl="0" fontAlgn="auto" latinLnBrk="0" hangingPunct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rPr>
              <a:t>9.0</a:t>
            </a:r>
          </a:p>
          <a:p>
            <a:pPr marL="0" marR="0" indent="0" algn="l" defTabSz="650240" rtl="0" fontAlgn="auto" latinLnBrk="0" hangingPunct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r>
              <a:rPr lang="en-US" sz="2000" dirty="0"/>
              <a:t>8.5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+mn-lt"/>
              <a:ea typeface="+mn-ea"/>
              <a:cs typeface="+mn-cs"/>
              <a:sym typeface="Arial"/>
            </a:endParaRPr>
          </a:p>
          <a:p>
            <a:pPr marL="0" marR="0" indent="0" algn="l" defTabSz="650240" rtl="0" fontAlgn="auto" latinLnBrk="0" hangingPunct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r>
              <a:rPr lang="en-US" sz="2000" dirty="0"/>
              <a:t>8.0</a:t>
            </a:r>
          </a:p>
          <a:p>
            <a:pPr marL="0" marR="0" indent="0" algn="l" defTabSz="650240" rtl="0" fontAlgn="auto" latinLnBrk="0" hangingPunct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rPr>
              <a:t>7.5</a:t>
            </a:r>
          </a:p>
          <a:p>
            <a:pPr marL="0" marR="0" indent="0" algn="l" defTabSz="650240" rtl="0" fontAlgn="auto" latinLnBrk="0" hangingPunct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</a:pPr>
            <a:r>
              <a:rPr lang="en-US" sz="2000" dirty="0"/>
              <a:t>7.0</a:t>
            </a:r>
          </a:p>
        </p:txBody>
      </p:sp>
    </p:spTree>
    <p:extLst>
      <p:ext uri="{BB962C8B-B14F-4D97-AF65-F5344CB8AC3E}">
        <p14:creationId xmlns:p14="http://schemas.microsoft.com/office/powerpoint/2010/main" val="82085200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Linie"/>
          <p:cNvSpPr/>
          <p:nvPr/>
        </p:nvSpPr>
        <p:spPr>
          <a:xfrm>
            <a:off x="595468" y="1417820"/>
            <a:ext cx="11892240" cy="1"/>
          </a:xfrm>
          <a:prstGeom prst="line">
            <a:avLst/>
          </a:prstGeom>
          <a:ln w="3175">
            <a:solidFill>
              <a:srgbClr val="515151"/>
            </a:solidFill>
          </a:ln>
        </p:spPr>
        <p:txBody>
          <a:bodyPr lIns="0" tIns="0" rIns="0" bIns="0"/>
          <a:lstStyle/>
          <a:p>
            <a:pPr>
              <a:buClrTx/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19" name="Material &amp; Methods"/>
          <p:cNvSpPr txBox="1">
            <a:spLocks noGrp="1"/>
          </p:cNvSpPr>
          <p:nvPr>
            <p:ph type="title"/>
          </p:nvPr>
        </p:nvSpPr>
        <p:spPr>
          <a:xfrm>
            <a:off x="291317" y="14213"/>
            <a:ext cx="11847390" cy="113110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Results along the river:</a:t>
            </a:r>
            <a:br>
              <a:rPr lang="en-US" dirty="0"/>
            </a:br>
            <a:r>
              <a:rPr lang="en-US" dirty="0"/>
              <a:t>Helgoland – Czech Republic</a:t>
            </a:r>
          </a:p>
        </p:txBody>
      </p:sp>
      <p:pic>
        <p:nvPicPr>
          <p:cNvPr id="121" name="Bild" descr="Bi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6314" y="189871"/>
            <a:ext cx="3373785" cy="11760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692EF6FD-39BA-4A4E-8F20-6AF7B9D25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717" y="2211368"/>
            <a:ext cx="4291013" cy="292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>
            <a:extLst>
              <a:ext uri="{FF2B5EF4-FFF2-40B4-BE49-F238E27FC236}">
                <a16:creationId xmlns:a16="http://schemas.microsoft.com/office/drawing/2014/main" id="{C7836D9A-876B-9E4C-955A-21A7447C5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579" y="2211368"/>
            <a:ext cx="4219575" cy="292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4">
            <a:extLst>
              <a:ext uri="{FF2B5EF4-FFF2-40B4-BE49-F238E27FC236}">
                <a16:creationId xmlns:a16="http://schemas.microsoft.com/office/drawing/2014/main" id="{7321040F-CD70-5C41-A297-875617022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860" y="5235704"/>
            <a:ext cx="4291013" cy="287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F05A5A37-1EC9-BF46-A2AC-130373969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579" y="5266184"/>
            <a:ext cx="4219575" cy="287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58961318-5938-A94E-9F90-E10ED61B6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2650" y="2226608"/>
            <a:ext cx="4291013" cy="287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3">
            <a:extLst>
              <a:ext uri="{FF2B5EF4-FFF2-40B4-BE49-F238E27FC236}">
                <a16:creationId xmlns:a16="http://schemas.microsoft.com/office/drawing/2014/main" id="{F95B382C-CC39-B842-B567-9B68685E6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2648" y="5303520"/>
            <a:ext cx="4219575" cy="287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020336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Linie"/>
          <p:cNvSpPr/>
          <p:nvPr/>
        </p:nvSpPr>
        <p:spPr>
          <a:xfrm>
            <a:off x="595468" y="1417820"/>
            <a:ext cx="11892240" cy="1"/>
          </a:xfrm>
          <a:prstGeom prst="line">
            <a:avLst/>
          </a:prstGeom>
          <a:ln w="3175">
            <a:solidFill>
              <a:srgbClr val="515151"/>
            </a:solidFill>
          </a:ln>
        </p:spPr>
        <p:txBody>
          <a:bodyPr lIns="0" tIns="0" rIns="0" bIns="0"/>
          <a:lstStyle/>
          <a:p>
            <a:pPr>
              <a:buClrTx/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19" name="Material &amp; Methods"/>
          <p:cNvSpPr txBox="1">
            <a:spLocks noGrp="1"/>
          </p:cNvSpPr>
          <p:nvPr>
            <p:ph type="title"/>
          </p:nvPr>
        </p:nvSpPr>
        <p:spPr>
          <a:xfrm>
            <a:off x="291317" y="288533"/>
            <a:ext cx="11847390" cy="113110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Results for the Tidal Cycle</a:t>
            </a:r>
            <a:br>
              <a:rPr lang="en-US" dirty="0"/>
            </a:br>
            <a:endParaRPr lang="en-US" dirty="0"/>
          </a:p>
        </p:txBody>
      </p:sp>
      <p:pic>
        <p:nvPicPr>
          <p:cNvPr id="121" name="Bild" descr="Bi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6314" y="189871"/>
            <a:ext cx="3373785" cy="1176026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64BE3E5-E050-5B44-9B2F-A01CCF1B43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262" y="2221650"/>
            <a:ext cx="10098405" cy="618109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4BF683-C8E6-D943-8DE2-D02C27602497}"/>
              </a:ext>
            </a:extLst>
          </p:cNvPr>
          <p:cNvSpPr txBox="1"/>
          <p:nvPr/>
        </p:nvSpPr>
        <p:spPr>
          <a:xfrm>
            <a:off x="2193782" y="2529488"/>
            <a:ext cx="763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NH4                                                                        DIC                                           NO2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37FADF-E821-D346-988C-42D7E0335607}"/>
              </a:ext>
            </a:extLst>
          </p:cNvPr>
          <p:cNvSpPr txBox="1"/>
          <p:nvPr/>
        </p:nvSpPr>
        <p:spPr>
          <a:xfrm>
            <a:off x="2139704" y="5637723"/>
            <a:ext cx="6151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NO3                                              PO4                                            SiO4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101F37-D723-9743-82B2-98CA64137CD9}"/>
              </a:ext>
            </a:extLst>
          </p:cNvPr>
          <p:cNvSpPr txBox="1"/>
          <p:nvPr/>
        </p:nvSpPr>
        <p:spPr>
          <a:xfrm>
            <a:off x="2132647" y="7561353"/>
            <a:ext cx="600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TON</a:t>
            </a:r>
          </a:p>
        </p:txBody>
      </p:sp>
    </p:spTree>
    <p:extLst>
      <p:ext uri="{BB962C8B-B14F-4D97-AF65-F5344CB8AC3E}">
        <p14:creationId xmlns:p14="http://schemas.microsoft.com/office/powerpoint/2010/main" val="325199128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Linie"/>
          <p:cNvSpPr/>
          <p:nvPr/>
        </p:nvSpPr>
        <p:spPr>
          <a:xfrm>
            <a:off x="595468" y="1417820"/>
            <a:ext cx="11892240" cy="1"/>
          </a:xfrm>
          <a:prstGeom prst="line">
            <a:avLst/>
          </a:prstGeom>
          <a:ln w="3175">
            <a:solidFill>
              <a:srgbClr val="515151"/>
            </a:solidFill>
          </a:ln>
        </p:spPr>
        <p:txBody>
          <a:bodyPr lIns="0" tIns="0" rIns="0" bIns="0"/>
          <a:lstStyle/>
          <a:p>
            <a:pPr>
              <a:buClrTx/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19" name="Material &amp; Methods"/>
          <p:cNvSpPr txBox="1">
            <a:spLocks noGrp="1"/>
          </p:cNvSpPr>
          <p:nvPr>
            <p:ph type="title"/>
          </p:nvPr>
        </p:nvSpPr>
        <p:spPr>
          <a:xfrm>
            <a:off x="291317" y="288533"/>
            <a:ext cx="11847390" cy="113110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Results in the estuary and beyond</a:t>
            </a:r>
            <a:br>
              <a:rPr lang="en-US" dirty="0"/>
            </a:br>
            <a:endParaRPr lang="en-US" dirty="0"/>
          </a:p>
        </p:txBody>
      </p:sp>
      <p:pic>
        <p:nvPicPr>
          <p:cNvPr id="121" name="Bild" descr="Bi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6314" y="189871"/>
            <a:ext cx="3373785" cy="1176026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72768B-B7F1-6D41-A7FB-DD83942823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259" y="2528886"/>
            <a:ext cx="6593840" cy="60769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20FBBA-9616-2940-BC88-3AE213CD43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28886"/>
            <a:ext cx="6593840" cy="60769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AF4B6A0-FE88-8149-8BA0-5EF3635EE019}"/>
              </a:ext>
            </a:extLst>
          </p:cNvPr>
          <p:cNvSpPr txBox="1"/>
          <p:nvPr/>
        </p:nvSpPr>
        <p:spPr>
          <a:xfrm>
            <a:off x="4006401" y="2914588"/>
            <a:ext cx="78133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DIC                                                    POC</a:t>
            </a:r>
          </a:p>
        </p:txBody>
      </p:sp>
    </p:spTree>
    <p:extLst>
      <p:ext uri="{BB962C8B-B14F-4D97-AF65-F5344CB8AC3E}">
        <p14:creationId xmlns:p14="http://schemas.microsoft.com/office/powerpoint/2010/main" val="227735503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2.jpeg" descr="image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6900" y="9262709"/>
            <a:ext cx="972613" cy="429847"/>
          </a:xfrm>
          <a:prstGeom prst="rect">
            <a:avLst/>
          </a:prstGeom>
          <a:ln w="12700"/>
        </p:spPr>
      </p:pic>
      <p:sp>
        <p:nvSpPr>
          <p:cNvPr id="156" name="Linie"/>
          <p:cNvSpPr/>
          <p:nvPr/>
        </p:nvSpPr>
        <p:spPr>
          <a:xfrm>
            <a:off x="595468" y="1417820"/>
            <a:ext cx="11892240" cy="1"/>
          </a:xfrm>
          <a:prstGeom prst="line">
            <a:avLst/>
          </a:prstGeom>
          <a:ln w="3175">
            <a:solidFill>
              <a:srgbClr val="515151"/>
            </a:solidFill>
          </a:ln>
        </p:spPr>
        <p:txBody>
          <a:bodyPr lIns="0" tIns="0" rIns="0" bIns="0"/>
          <a:lstStyle/>
          <a:p>
            <a:pPr>
              <a:buClrTx/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61" name="Conclusions"/>
          <p:cNvSpPr txBox="1">
            <a:spLocks noGrp="1"/>
          </p:cNvSpPr>
          <p:nvPr>
            <p:ph type="title"/>
          </p:nvPr>
        </p:nvSpPr>
        <p:spPr>
          <a:xfrm>
            <a:off x="578705" y="408703"/>
            <a:ext cx="11847390" cy="113110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162" name="New techniques to measure CH4 continuously and at longer time scales =&gt; new patterns…"/>
          <p:cNvSpPr txBox="1">
            <a:spLocks noGrp="1"/>
          </p:cNvSpPr>
          <p:nvPr>
            <p:ph type="body" idx="1"/>
          </p:nvPr>
        </p:nvSpPr>
        <p:spPr>
          <a:xfrm>
            <a:off x="605628" y="1560536"/>
            <a:ext cx="11848687" cy="8073814"/>
          </a:xfrm>
          <a:prstGeom prst="rect">
            <a:avLst/>
          </a:prstGeom>
        </p:spPr>
        <p:txBody>
          <a:bodyPr/>
          <a:lstStyle/>
          <a:p>
            <a:pPr marL="342899" indent="-342899" defTabSz="647700">
              <a:defRPr sz="4000"/>
            </a:pPr>
            <a:r>
              <a:rPr lang="en-US" sz="3200" dirty="0"/>
              <a:t>Measurements across compartments require: </a:t>
            </a:r>
          </a:p>
          <a:p>
            <a:pPr marL="716415" lvl="1" indent="-342899" defTabSz="647700">
              <a:defRPr sz="4000"/>
            </a:pPr>
            <a:r>
              <a:rPr lang="en-US" sz="3200" dirty="0"/>
              <a:t>Logistical effort</a:t>
            </a:r>
          </a:p>
          <a:p>
            <a:pPr marL="716415" lvl="1" indent="-342899" defTabSz="647700">
              <a:defRPr sz="4000"/>
            </a:pPr>
            <a:r>
              <a:rPr lang="en-US" sz="3200" dirty="0"/>
              <a:t>Cross-calibration</a:t>
            </a:r>
          </a:p>
          <a:p>
            <a:pPr marL="716415" lvl="1" indent="-342899" defTabSz="647700">
              <a:defRPr sz="4000"/>
            </a:pPr>
            <a:r>
              <a:rPr lang="en-US" sz="3200" dirty="0"/>
              <a:t>Shared data handling </a:t>
            </a:r>
          </a:p>
          <a:p>
            <a:pPr marL="342899" indent="-342899" defTabSz="647700">
              <a:defRPr sz="4000"/>
            </a:pPr>
            <a:r>
              <a:rPr lang="en-US" sz="3200" dirty="0"/>
              <a:t>Coordination effort is:</a:t>
            </a:r>
          </a:p>
          <a:p>
            <a:pPr marL="716415" lvl="1" indent="-342899" defTabSz="647700">
              <a:defRPr sz="4000"/>
            </a:pPr>
            <a:r>
              <a:rPr lang="en-US" sz="3200" dirty="0"/>
              <a:t>Time consuming </a:t>
            </a:r>
          </a:p>
          <a:p>
            <a:pPr marL="716415" lvl="1" indent="-342899" defTabSz="647700">
              <a:defRPr sz="4000"/>
            </a:pPr>
            <a:r>
              <a:rPr lang="en-US" sz="3200" dirty="0"/>
              <a:t>Challenges old habits</a:t>
            </a:r>
          </a:p>
          <a:p>
            <a:pPr marL="716415" lvl="1" indent="-342899" defTabSz="647700">
              <a:defRPr sz="4000"/>
            </a:pPr>
            <a:r>
              <a:rPr lang="en-US" sz="3200" dirty="0"/>
              <a:t>(Not straightforward)</a:t>
            </a:r>
          </a:p>
          <a:p>
            <a:pPr marL="342899" indent="-342899" defTabSz="647700">
              <a:defRPr sz="4000"/>
            </a:pPr>
            <a:r>
              <a:rPr lang="en-US" sz="3200" dirty="0"/>
              <a:t>Results help answer local / regional research question as well as enhance systems understanding</a:t>
            </a:r>
          </a:p>
          <a:p>
            <a:pPr marL="342899" indent="-342899" defTabSz="647700">
              <a:defRPr sz="4000"/>
            </a:pPr>
            <a:r>
              <a:rPr lang="en-US" sz="3200" dirty="0"/>
              <a:t>Challenges:</a:t>
            </a:r>
          </a:p>
          <a:p>
            <a:pPr marL="716415" lvl="1" indent="-342899" defTabSz="647700">
              <a:defRPr sz="4000"/>
            </a:pPr>
            <a:r>
              <a:rPr lang="en-US" sz="3200" dirty="0"/>
              <a:t>Communication in the field</a:t>
            </a:r>
          </a:p>
          <a:p>
            <a:pPr marL="716415" lvl="1" indent="-342899" defTabSz="647700">
              <a:defRPr sz="4000"/>
            </a:pPr>
            <a:r>
              <a:rPr lang="en-US" sz="3200" dirty="0"/>
              <a:t>Sustaining network for operations to monitor extreme events </a:t>
            </a:r>
          </a:p>
        </p:txBody>
      </p:sp>
      <p:pic>
        <p:nvPicPr>
          <p:cNvPr id="163" name="Bild" descr="Bil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6314" y="189871"/>
            <a:ext cx="3373785" cy="11760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2.jpeg" descr="image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6900" y="9262709"/>
            <a:ext cx="972613" cy="429847"/>
          </a:xfrm>
          <a:prstGeom prst="rect">
            <a:avLst/>
          </a:prstGeom>
          <a:ln w="12700"/>
        </p:spPr>
      </p:pic>
      <p:sp>
        <p:nvSpPr>
          <p:cNvPr id="156" name="Linie"/>
          <p:cNvSpPr/>
          <p:nvPr/>
        </p:nvSpPr>
        <p:spPr>
          <a:xfrm>
            <a:off x="595468" y="1417820"/>
            <a:ext cx="11892240" cy="1"/>
          </a:xfrm>
          <a:prstGeom prst="line">
            <a:avLst/>
          </a:prstGeom>
          <a:ln w="3175">
            <a:solidFill>
              <a:srgbClr val="515151"/>
            </a:solidFill>
          </a:ln>
        </p:spPr>
        <p:txBody>
          <a:bodyPr lIns="0" tIns="0" rIns="0" bIns="0"/>
          <a:lstStyle/>
          <a:p>
            <a:pPr>
              <a:buClrTx/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61" name="Conclusions"/>
          <p:cNvSpPr txBox="1">
            <a:spLocks noGrp="1"/>
          </p:cNvSpPr>
          <p:nvPr>
            <p:ph type="title"/>
          </p:nvPr>
        </p:nvSpPr>
        <p:spPr>
          <a:xfrm>
            <a:off x="578705" y="408703"/>
            <a:ext cx="11847390" cy="113110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162" name="New techniques to measure CH4 continuously and at longer time scales =&gt; new patterns…"/>
          <p:cNvSpPr txBox="1">
            <a:spLocks noGrp="1"/>
          </p:cNvSpPr>
          <p:nvPr>
            <p:ph type="body" idx="1"/>
          </p:nvPr>
        </p:nvSpPr>
        <p:spPr>
          <a:xfrm>
            <a:off x="578705" y="2071603"/>
            <a:ext cx="11848687" cy="3329654"/>
          </a:xfrm>
          <a:prstGeom prst="rect">
            <a:avLst/>
          </a:prstGeom>
        </p:spPr>
        <p:txBody>
          <a:bodyPr/>
          <a:lstStyle/>
          <a:p>
            <a:pPr marL="342899" indent="-342899" defTabSz="647700">
              <a:defRPr sz="4000"/>
            </a:pPr>
            <a:r>
              <a:rPr lang="en-US" sz="3600" dirty="0"/>
              <a:t>Crew and captains of RVs </a:t>
            </a:r>
            <a:r>
              <a:rPr lang="en-US" sz="3600" dirty="0" err="1"/>
              <a:t>Albis</a:t>
            </a:r>
            <a:r>
              <a:rPr lang="en-US" sz="3600" dirty="0"/>
              <a:t>, Littorina, Ludwig Prandtl and Mya II</a:t>
            </a:r>
          </a:p>
          <a:p>
            <a:pPr marL="342899" indent="-342899" defTabSz="647700">
              <a:defRPr sz="4000"/>
            </a:pPr>
            <a:r>
              <a:rPr lang="en-US" sz="3600" dirty="0"/>
              <a:t>Numerous lab technicians at all participating institutes</a:t>
            </a:r>
          </a:p>
          <a:p>
            <a:pPr marL="342899" indent="-342899" defTabSz="647700">
              <a:defRPr sz="4000"/>
            </a:pPr>
            <a:r>
              <a:rPr lang="en-US" sz="3600" dirty="0"/>
              <a:t>Numerous colleagues “behind the scenes” supporting with logistics, instruments, knowhow and advice</a:t>
            </a:r>
          </a:p>
        </p:txBody>
      </p:sp>
      <p:pic>
        <p:nvPicPr>
          <p:cNvPr id="163" name="Bild" descr="Bil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6314" y="189871"/>
            <a:ext cx="3373785" cy="1176026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Thank you for your attention !"/>
          <p:cNvSpPr txBox="1"/>
          <p:nvPr/>
        </p:nvSpPr>
        <p:spPr>
          <a:xfrm>
            <a:off x="1577460" y="6589417"/>
            <a:ext cx="9209466" cy="7425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buClrTx/>
              <a:defRPr sz="4000">
                <a:solidFill>
                  <a:srgbClr val="0433FF"/>
                </a:solidFill>
                <a:uFillTx/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r>
              <a:rPr dirty="0"/>
              <a:t>Thank you for your attention !</a:t>
            </a:r>
          </a:p>
        </p:txBody>
      </p:sp>
    </p:spTree>
    <p:extLst>
      <p:ext uri="{BB962C8B-B14F-4D97-AF65-F5344CB8AC3E}">
        <p14:creationId xmlns:p14="http://schemas.microsoft.com/office/powerpoint/2010/main" val="1751119630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 animBg="1" advAuto="0"/>
    </p:bld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2248" tIns="72248" rIns="72248" bIns="72248" numCol="1" spcCol="38100" rtlCol="0" anchor="ctr">
        <a:spAutoFit/>
      </a:bodyPr>
      <a:lstStyle>
        <a:defPPr marL="0" marR="0" indent="0" algn="ctr" defTabSz="83086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000000"/>
          </a:buClr>
          <a:buSzTx/>
          <a:buFontTx/>
          <a:buNone/>
          <a:tabLst/>
          <a:defRPr kumimoji="0" sz="56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2248" tIns="72248" rIns="72248" bIns="72248" numCol="1" spcCol="38100" rtlCol="0" anchor="ctr">
        <a:spAutoFit/>
      </a:bodyPr>
      <a:lstStyle>
        <a:defPPr marL="0" marR="0" indent="0" algn="l" defTabSz="65024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000000"/>
          </a:buClr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2248" tIns="72248" rIns="72248" bIns="72248" numCol="1" spcCol="38100" rtlCol="0" anchor="ctr">
        <a:spAutoFit/>
      </a:bodyPr>
      <a:lstStyle>
        <a:defPPr marL="0" marR="0" indent="0" algn="ctr" defTabSz="83086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000000"/>
          </a:buClr>
          <a:buSzTx/>
          <a:buFontTx/>
          <a:buNone/>
          <a:tabLst/>
          <a:defRPr kumimoji="0" sz="56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2248" tIns="72248" rIns="72248" bIns="72248" numCol="1" spcCol="38100" rtlCol="0" anchor="ctr">
        <a:spAutoFit/>
      </a:bodyPr>
      <a:lstStyle>
        <a:defPPr marL="0" marR="0" indent="0" algn="l" defTabSz="65024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000000"/>
          </a:buClr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3202</TotalTime>
  <Words>454</Words>
  <Application>Microsoft Macintosh PowerPoint</Application>
  <PresentationFormat>Custom</PresentationFormat>
  <Paragraphs>88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Cambria Math</vt:lpstr>
      <vt:lpstr>Chalkduster</vt:lpstr>
      <vt:lpstr>Helvetica</vt:lpstr>
      <vt:lpstr>White</vt:lpstr>
      <vt:lpstr>PowerPoint Presentation</vt:lpstr>
      <vt:lpstr>The Setting</vt:lpstr>
      <vt:lpstr>The Elbe2020 Campaign</vt:lpstr>
      <vt:lpstr>Objectives</vt:lpstr>
      <vt:lpstr>Logistics and Realization</vt:lpstr>
      <vt:lpstr>Results along the river: Helgoland – Czech Republic</vt:lpstr>
      <vt:lpstr>Results along the river: Helgoland – Czech Republic</vt:lpstr>
      <vt:lpstr>Results for the Tidal Cycle </vt:lpstr>
      <vt:lpstr>Results in the estuary and beyond </vt:lpstr>
      <vt:lpstr>Conclusions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cp:lastModifiedBy>Holger Brix</cp:lastModifiedBy>
  <cp:revision>44</cp:revision>
  <dcterms:modified xsi:type="dcterms:W3CDTF">2021-04-25T11:34:29Z</dcterms:modified>
</cp:coreProperties>
</file>