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A5127AB-2D02-467B-9446-ADE28C9E2038}" v="1" dt="2021-04-25T19:37:44.785"/>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4" autoAdjust="0"/>
    <p:restoredTop sz="94660"/>
  </p:normalViewPr>
  <p:slideViewPr>
    <p:cSldViewPr snapToGrid="0">
      <p:cViewPr varScale="1">
        <p:scale>
          <a:sx n="114" d="100"/>
          <a:sy n="114" d="100"/>
        </p:scale>
        <p:origin x="47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BD4B58-703F-4E0D-BD7E-87B797482908}"/>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DE919A84-9944-4EBA-98B7-F2FF7D44AA1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8498D422-69F0-4340-A8A3-92B3088EDBFE}"/>
              </a:ext>
            </a:extLst>
          </p:cNvPr>
          <p:cNvSpPr>
            <a:spLocks noGrp="1"/>
          </p:cNvSpPr>
          <p:nvPr>
            <p:ph type="dt" sz="half" idx="10"/>
          </p:nvPr>
        </p:nvSpPr>
        <p:spPr/>
        <p:txBody>
          <a:bodyPr/>
          <a:lstStyle/>
          <a:p>
            <a:fld id="{39274CC5-2618-427B-AF0D-016AB54A198E}" type="datetimeFigureOut">
              <a:rPr lang="es-ES" smtClean="0"/>
              <a:t>25/04/2021</a:t>
            </a:fld>
            <a:endParaRPr lang="es-ES"/>
          </a:p>
        </p:txBody>
      </p:sp>
      <p:sp>
        <p:nvSpPr>
          <p:cNvPr id="5" name="Marcador de pie de página 4">
            <a:extLst>
              <a:ext uri="{FF2B5EF4-FFF2-40B4-BE49-F238E27FC236}">
                <a16:creationId xmlns:a16="http://schemas.microsoft.com/office/drawing/2014/main" id="{D3D0F8FF-91D3-4730-816E-5874C3A2DDE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8AF677C-ABDD-44AB-A8B5-5719ADD1E6E8}"/>
              </a:ext>
            </a:extLst>
          </p:cNvPr>
          <p:cNvSpPr>
            <a:spLocks noGrp="1"/>
          </p:cNvSpPr>
          <p:nvPr>
            <p:ph type="sldNum" sz="quarter" idx="12"/>
          </p:nvPr>
        </p:nvSpPr>
        <p:spPr/>
        <p:txBody>
          <a:bodyPr/>
          <a:lstStyle/>
          <a:p>
            <a:fld id="{9428F4EA-F170-42B6-B68C-95A44F1A4DB5}" type="slidenum">
              <a:rPr lang="es-ES" smtClean="0"/>
              <a:t>‹Nº›</a:t>
            </a:fld>
            <a:endParaRPr lang="es-ES"/>
          </a:p>
        </p:txBody>
      </p:sp>
    </p:spTree>
    <p:extLst>
      <p:ext uri="{BB962C8B-B14F-4D97-AF65-F5344CB8AC3E}">
        <p14:creationId xmlns:p14="http://schemas.microsoft.com/office/powerpoint/2010/main" val="32102365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4415B23-AF09-4960-912E-5583F6C866E5}"/>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E9E1DEBA-0A9C-413F-8293-942E0C50301D}"/>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36223A4-6BC1-4D57-9DAA-C1F86F3E8968}"/>
              </a:ext>
            </a:extLst>
          </p:cNvPr>
          <p:cNvSpPr>
            <a:spLocks noGrp="1"/>
          </p:cNvSpPr>
          <p:nvPr>
            <p:ph type="dt" sz="half" idx="10"/>
          </p:nvPr>
        </p:nvSpPr>
        <p:spPr/>
        <p:txBody>
          <a:bodyPr/>
          <a:lstStyle/>
          <a:p>
            <a:fld id="{39274CC5-2618-427B-AF0D-016AB54A198E}" type="datetimeFigureOut">
              <a:rPr lang="es-ES" smtClean="0"/>
              <a:t>25/04/2021</a:t>
            </a:fld>
            <a:endParaRPr lang="es-ES"/>
          </a:p>
        </p:txBody>
      </p:sp>
      <p:sp>
        <p:nvSpPr>
          <p:cNvPr id="5" name="Marcador de pie de página 4">
            <a:extLst>
              <a:ext uri="{FF2B5EF4-FFF2-40B4-BE49-F238E27FC236}">
                <a16:creationId xmlns:a16="http://schemas.microsoft.com/office/drawing/2014/main" id="{00FC8EC4-9CF5-498B-9417-79A21619704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34352E2-0AFD-4408-A55B-4FD014B9CB96}"/>
              </a:ext>
            </a:extLst>
          </p:cNvPr>
          <p:cNvSpPr>
            <a:spLocks noGrp="1"/>
          </p:cNvSpPr>
          <p:nvPr>
            <p:ph type="sldNum" sz="quarter" idx="12"/>
          </p:nvPr>
        </p:nvSpPr>
        <p:spPr/>
        <p:txBody>
          <a:bodyPr/>
          <a:lstStyle/>
          <a:p>
            <a:fld id="{9428F4EA-F170-42B6-B68C-95A44F1A4DB5}" type="slidenum">
              <a:rPr lang="es-ES" smtClean="0"/>
              <a:t>‹Nº›</a:t>
            </a:fld>
            <a:endParaRPr lang="es-ES"/>
          </a:p>
        </p:txBody>
      </p:sp>
    </p:spTree>
    <p:extLst>
      <p:ext uri="{BB962C8B-B14F-4D97-AF65-F5344CB8AC3E}">
        <p14:creationId xmlns:p14="http://schemas.microsoft.com/office/powerpoint/2010/main" val="25380367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A24F6B-9E15-4550-8F81-544048C5255A}"/>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94F8218E-6A0A-4FAC-A9E3-AD5E32EF144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DEE0CAE1-92A5-4560-A0B8-8FB4C8C351D9}"/>
              </a:ext>
            </a:extLst>
          </p:cNvPr>
          <p:cNvSpPr>
            <a:spLocks noGrp="1"/>
          </p:cNvSpPr>
          <p:nvPr>
            <p:ph type="dt" sz="half" idx="10"/>
          </p:nvPr>
        </p:nvSpPr>
        <p:spPr/>
        <p:txBody>
          <a:bodyPr/>
          <a:lstStyle/>
          <a:p>
            <a:fld id="{39274CC5-2618-427B-AF0D-016AB54A198E}" type="datetimeFigureOut">
              <a:rPr lang="es-ES" smtClean="0"/>
              <a:t>25/04/2021</a:t>
            </a:fld>
            <a:endParaRPr lang="es-ES"/>
          </a:p>
        </p:txBody>
      </p:sp>
      <p:sp>
        <p:nvSpPr>
          <p:cNvPr id="5" name="Marcador de pie de página 4">
            <a:extLst>
              <a:ext uri="{FF2B5EF4-FFF2-40B4-BE49-F238E27FC236}">
                <a16:creationId xmlns:a16="http://schemas.microsoft.com/office/drawing/2014/main" id="{BF53DE83-DA0A-4D8E-9DC4-A6572FBD22C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DB11131-6684-4F23-8C2A-EB05DC071421}"/>
              </a:ext>
            </a:extLst>
          </p:cNvPr>
          <p:cNvSpPr>
            <a:spLocks noGrp="1"/>
          </p:cNvSpPr>
          <p:nvPr>
            <p:ph type="sldNum" sz="quarter" idx="12"/>
          </p:nvPr>
        </p:nvSpPr>
        <p:spPr/>
        <p:txBody>
          <a:bodyPr/>
          <a:lstStyle/>
          <a:p>
            <a:fld id="{9428F4EA-F170-42B6-B68C-95A44F1A4DB5}" type="slidenum">
              <a:rPr lang="es-ES" smtClean="0"/>
              <a:t>‹Nº›</a:t>
            </a:fld>
            <a:endParaRPr lang="es-ES"/>
          </a:p>
        </p:txBody>
      </p:sp>
    </p:spTree>
    <p:extLst>
      <p:ext uri="{BB962C8B-B14F-4D97-AF65-F5344CB8AC3E}">
        <p14:creationId xmlns:p14="http://schemas.microsoft.com/office/powerpoint/2010/main" val="384968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A5DD866-9D66-466C-BD38-8CB2F5A81653}"/>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6365D2A-3069-4366-AAB8-99B5E7712227}"/>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D1C6CC64-69B9-49BD-AD0A-C4367F8848C7}"/>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FC707ABB-DC55-4F94-AC7A-09C3F1DBD3AB}"/>
              </a:ext>
            </a:extLst>
          </p:cNvPr>
          <p:cNvSpPr>
            <a:spLocks noGrp="1"/>
          </p:cNvSpPr>
          <p:nvPr>
            <p:ph type="dt" sz="half" idx="10"/>
          </p:nvPr>
        </p:nvSpPr>
        <p:spPr/>
        <p:txBody>
          <a:bodyPr/>
          <a:lstStyle/>
          <a:p>
            <a:fld id="{39274CC5-2618-427B-AF0D-016AB54A198E}" type="datetimeFigureOut">
              <a:rPr lang="es-ES" smtClean="0"/>
              <a:t>25/04/2021</a:t>
            </a:fld>
            <a:endParaRPr lang="es-ES"/>
          </a:p>
        </p:txBody>
      </p:sp>
      <p:sp>
        <p:nvSpPr>
          <p:cNvPr id="6" name="Marcador de pie de página 5">
            <a:extLst>
              <a:ext uri="{FF2B5EF4-FFF2-40B4-BE49-F238E27FC236}">
                <a16:creationId xmlns:a16="http://schemas.microsoft.com/office/drawing/2014/main" id="{13DF9E2B-C800-4127-97E9-059C204A21A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C6D129EB-7AD7-4383-8462-5B904A75AB85}"/>
              </a:ext>
            </a:extLst>
          </p:cNvPr>
          <p:cNvSpPr>
            <a:spLocks noGrp="1"/>
          </p:cNvSpPr>
          <p:nvPr>
            <p:ph type="sldNum" sz="quarter" idx="12"/>
          </p:nvPr>
        </p:nvSpPr>
        <p:spPr/>
        <p:txBody>
          <a:bodyPr/>
          <a:lstStyle/>
          <a:p>
            <a:fld id="{9428F4EA-F170-42B6-B68C-95A44F1A4DB5}" type="slidenum">
              <a:rPr lang="es-ES" smtClean="0"/>
              <a:t>‹Nº›</a:t>
            </a:fld>
            <a:endParaRPr lang="es-ES"/>
          </a:p>
        </p:txBody>
      </p:sp>
    </p:spTree>
    <p:extLst>
      <p:ext uri="{BB962C8B-B14F-4D97-AF65-F5344CB8AC3E}">
        <p14:creationId xmlns:p14="http://schemas.microsoft.com/office/powerpoint/2010/main" val="18128944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31878C3-8F66-4C1E-96D5-725E6BEB7669}"/>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40FB064D-A038-4EF6-AF8E-E03486773BE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D136745-E3C5-4751-A936-862A7B0E471C}"/>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B582302E-85C9-4E6B-8FB1-F7FC0D1474D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110917F4-AD72-4FA2-9E78-E9D512E8C620}"/>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CF965C81-33C4-4C3F-8F5A-AE601A93FF8C}"/>
              </a:ext>
            </a:extLst>
          </p:cNvPr>
          <p:cNvSpPr>
            <a:spLocks noGrp="1"/>
          </p:cNvSpPr>
          <p:nvPr>
            <p:ph type="dt" sz="half" idx="10"/>
          </p:nvPr>
        </p:nvSpPr>
        <p:spPr/>
        <p:txBody>
          <a:bodyPr/>
          <a:lstStyle/>
          <a:p>
            <a:fld id="{39274CC5-2618-427B-AF0D-016AB54A198E}" type="datetimeFigureOut">
              <a:rPr lang="es-ES" smtClean="0"/>
              <a:t>25/04/2021</a:t>
            </a:fld>
            <a:endParaRPr lang="es-ES"/>
          </a:p>
        </p:txBody>
      </p:sp>
      <p:sp>
        <p:nvSpPr>
          <p:cNvPr id="8" name="Marcador de pie de página 7">
            <a:extLst>
              <a:ext uri="{FF2B5EF4-FFF2-40B4-BE49-F238E27FC236}">
                <a16:creationId xmlns:a16="http://schemas.microsoft.com/office/drawing/2014/main" id="{6BA1C336-81DF-409A-ADFA-4558EC799D04}"/>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FDF42523-91AD-4FBA-B26C-131E68698AD5}"/>
              </a:ext>
            </a:extLst>
          </p:cNvPr>
          <p:cNvSpPr>
            <a:spLocks noGrp="1"/>
          </p:cNvSpPr>
          <p:nvPr>
            <p:ph type="sldNum" sz="quarter" idx="12"/>
          </p:nvPr>
        </p:nvSpPr>
        <p:spPr/>
        <p:txBody>
          <a:bodyPr/>
          <a:lstStyle/>
          <a:p>
            <a:fld id="{9428F4EA-F170-42B6-B68C-95A44F1A4DB5}" type="slidenum">
              <a:rPr lang="es-ES" smtClean="0"/>
              <a:t>‹Nº›</a:t>
            </a:fld>
            <a:endParaRPr lang="es-ES"/>
          </a:p>
        </p:txBody>
      </p:sp>
    </p:spTree>
    <p:extLst>
      <p:ext uri="{BB962C8B-B14F-4D97-AF65-F5344CB8AC3E}">
        <p14:creationId xmlns:p14="http://schemas.microsoft.com/office/powerpoint/2010/main" val="40032652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8A69C9A-0A08-4F5D-9581-FD6FC8A55A55}"/>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C497FFA0-CC41-40A3-B73D-418AD47FAE9C}"/>
              </a:ext>
            </a:extLst>
          </p:cNvPr>
          <p:cNvSpPr>
            <a:spLocks noGrp="1"/>
          </p:cNvSpPr>
          <p:nvPr>
            <p:ph type="dt" sz="half" idx="10"/>
          </p:nvPr>
        </p:nvSpPr>
        <p:spPr/>
        <p:txBody>
          <a:bodyPr/>
          <a:lstStyle/>
          <a:p>
            <a:fld id="{39274CC5-2618-427B-AF0D-016AB54A198E}" type="datetimeFigureOut">
              <a:rPr lang="es-ES" smtClean="0"/>
              <a:t>25/04/2021</a:t>
            </a:fld>
            <a:endParaRPr lang="es-ES"/>
          </a:p>
        </p:txBody>
      </p:sp>
      <p:sp>
        <p:nvSpPr>
          <p:cNvPr id="4" name="Marcador de pie de página 3">
            <a:extLst>
              <a:ext uri="{FF2B5EF4-FFF2-40B4-BE49-F238E27FC236}">
                <a16:creationId xmlns:a16="http://schemas.microsoft.com/office/drawing/2014/main" id="{BC8476CD-27CF-41E9-B99F-C407974EC945}"/>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17182FC2-DCF7-4A50-BF0D-0F28F47AA059}"/>
              </a:ext>
            </a:extLst>
          </p:cNvPr>
          <p:cNvSpPr>
            <a:spLocks noGrp="1"/>
          </p:cNvSpPr>
          <p:nvPr>
            <p:ph type="sldNum" sz="quarter" idx="12"/>
          </p:nvPr>
        </p:nvSpPr>
        <p:spPr/>
        <p:txBody>
          <a:bodyPr/>
          <a:lstStyle/>
          <a:p>
            <a:fld id="{9428F4EA-F170-42B6-B68C-95A44F1A4DB5}" type="slidenum">
              <a:rPr lang="es-ES" smtClean="0"/>
              <a:t>‹Nº›</a:t>
            </a:fld>
            <a:endParaRPr lang="es-ES"/>
          </a:p>
        </p:txBody>
      </p:sp>
    </p:spTree>
    <p:extLst>
      <p:ext uri="{BB962C8B-B14F-4D97-AF65-F5344CB8AC3E}">
        <p14:creationId xmlns:p14="http://schemas.microsoft.com/office/powerpoint/2010/main" val="161155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D8009B9D-9F5D-4FC8-BF20-0AA6116386FF}"/>
              </a:ext>
            </a:extLst>
          </p:cNvPr>
          <p:cNvSpPr>
            <a:spLocks noGrp="1"/>
          </p:cNvSpPr>
          <p:nvPr>
            <p:ph type="dt" sz="half" idx="10"/>
          </p:nvPr>
        </p:nvSpPr>
        <p:spPr/>
        <p:txBody>
          <a:bodyPr/>
          <a:lstStyle/>
          <a:p>
            <a:fld id="{39274CC5-2618-427B-AF0D-016AB54A198E}" type="datetimeFigureOut">
              <a:rPr lang="es-ES" smtClean="0"/>
              <a:t>25/04/2021</a:t>
            </a:fld>
            <a:endParaRPr lang="es-ES"/>
          </a:p>
        </p:txBody>
      </p:sp>
      <p:sp>
        <p:nvSpPr>
          <p:cNvPr id="3" name="Marcador de pie de página 2">
            <a:extLst>
              <a:ext uri="{FF2B5EF4-FFF2-40B4-BE49-F238E27FC236}">
                <a16:creationId xmlns:a16="http://schemas.microsoft.com/office/drawing/2014/main" id="{542364FB-3401-4F33-9685-9CDF3CE868D6}"/>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1826138B-0AF1-44B1-AE1F-3F625C5FD896}"/>
              </a:ext>
            </a:extLst>
          </p:cNvPr>
          <p:cNvSpPr>
            <a:spLocks noGrp="1"/>
          </p:cNvSpPr>
          <p:nvPr>
            <p:ph type="sldNum" sz="quarter" idx="12"/>
          </p:nvPr>
        </p:nvSpPr>
        <p:spPr/>
        <p:txBody>
          <a:bodyPr/>
          <a:lstStyle/>
          <a:p>
            <a:fld id="{9428F4EA-F170-42B6-B68C-95A44F1A4DB5}" type="slidenum">
              <a:rPr lang="es-ES" smtClean="0"/>
              <a:t>‹Nº›</a:t>
            </a:fld>
            <a:endParaRPr lang="es-ES"/>
          </a:p>
        </p:txBody>
      </p:sp>
    </p:spTree>
    <p:extLst>
      <p:ext uri="{BB962C8B-B14F-4D97-AF65-F5344CB8AC3E}">
        <p14:creationId xmlns:p14="http://schemas.microsoft.com/office/powerpoint/2010/main" val="3097704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666C3B-8BFE-493D-8013-B1E37F009111}"/>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20B85E9-229F-44F6-9C54-FD6A040BA2E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BF87F423-E09D-4CB0-86D9-00FDECDFCD4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407A148-09D3-4515-B75E-75963BEFD5D2}"/>
              </a:ext>
            </a:extLst>
          </p:cNvPr>
          <p:cNvSpPr>
            <a:spLocks noGrp="1"/>
          </p:cNvSpPr>
          <p:nvPr>
            <p:ph type="dt" sz="half" idx="10"/>
          </p:nvPr>
        </p:nvSpPr>
        <p:spPr/>
        <p:txBody>
          <a:bodyPr/>
          <a:lstStyle/>
          <a:p>
            <a:fld id="{39274CC5-2618-427B-AF0D-016AB54A198E}" type="datetimeFigureOut">
              <a:rPr lang="es-ES" smtClean="0"/>
              <a:t>25/04/2021</a:t>
            </a:fld>
            <a:endParaRPr lang="es-ES"/>
          </a:p>
        </p:txBody>
      </p:sp>
      <p:sp>
        <p:nvSpPr>
          <p:cNvPr id="6" name="Marcador de pie de página 5">
            <a:extLst>
              <a:ext uri="{FF2B5EF4-FFF2-40B4-BE49-F238E27FC236}">
                <a16:creationId xmlns:a16="http://schemas.microsoft.com/office/drawing/2014/main" id="{068E5F06-BDF1-476F-A0BD-5BFA8C8FA3A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94820E64-4762-4CA3-A5EC-CE9F18D6521C}"/>
              </a:ext>
            </a:extLst>
          </p:cNvPr>
          <p:cNvSpPr>
            <a:spLocks noGrp="1"/>
          </p:cNvSpPr>
          <p:nvPr>
            <p:ph type="sldNum" sz="quarter" idx="12"/>
          </p:nvPr>
        </p:nvSpPr>
        <p:spPr/>
        <p:txBody>
          <a:bodyPr/>
          <a:lstStyle/>
          <a:p>
            <a:fld id="{9428F4EA-F170-42B6-B68C-95A44F1A4DB5}" type="slidenum">
              <a:rPr lang="es-ES" smtClean="0"/>
              <a:t>‹Nº›</a:t>
            </a:fld>
            <a:endParaRPr lang="es-ES"/>
          </a:p>
        </p:txBody>
      </p:sp>
    </p:spTree>
    <p:extLst>
      <p:ext uri="{BB962C8B-B14F-4D97-AF65-F5344CB8AC3E}">
        <p14:creationId xmlns:p14="http://schemas.microsoft.com/office/powerpoint/2010/main" val="20453022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04A1349-BD2B-4BA6-B3D9-2B0CC044E63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C79EBD5E-84A8-415D-A141-1A3E46B404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23D2A03D-598A-41C0-BAF0-BF674C81C2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C4D4477C-DFCB-4A25-A4F8-9C3F16B5A661}"/>
              </a:ext>
            </a:extLst>
          </p:cNvPr>
          <p:cNvSpPr>
            <a:spLocks noGrp="1"/>
          </p:cNvSpPr>
          <p:nvPr>
            <p:ph type="dt" sz="half" idx="10"/>
          </p:nvPr>
        </p:nvSpPr>
        <p:spPr/>
        <p:txBody>
          <a:bodyPr/>
          <a:lstStyle/>
          <a:p>
            <a:fld id="{39274CC5-2618-427B-AF0D-016AB54A198E}" type="datetimeFigureOut">
              <a:rPr lang="es-ES" smtClean="0"/>
              <a:t>25/04/2021</a:t>
            </a:fld>
            <a:endParaRPr lang="es-ES"/>
          </a:p>
        </p:txBody>
      </p:sp>
      <p:sp>
        <p:nvSpPr>
          <p:cNvPr id="6" name="Marcador de pie de página 5">
            <a:extLst>
              <a:ext uri="{FF2B5EF4-FFF2-40B4-BE49-F238E27FC236}">
                <a16:creationId xmlns:a16="http://schemas.microsoft.com/office/drawing/2014/main" id="{4F27C505-2D3B-4D21-B994-AE020A7295D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2C90EAD4-4E1D-4CAF-AECF-65CA13CACFAE}"/>
              </a:ext>
            </a:extLst>
          </p:cNvPr>
          <p:cNvSpPr>
            <a:spLocks noGrp="1"/>
          </p:cNvSpPr>
          <p:nvPr>
            <p:ph type="sldNum" sz="quarter" idx="12"/>
          </p:nvPr>
        </p:nvSpPr>
        <p:spPr/>
        <p:txBody>
          <a:bodyPr/>
          <a:lstStyle/>
          <a:p>
            <a:fld id="{9428F4EA-F170-42B6-B68C-95A44F1A4DB5}" type="slidenum">
              <a:rPr lang="es-ES" smtClean="0"/>
              <a:t>‹Nº›</a:t>
            </a:fld>
            <a:endParaRPr lang="es-ES"/>
          </a:p>
        </p:txBody>
      </p:sp>
    </p:spTree>
    <p:extLst>
      <p:ext uri="{BB962C8B-B14F-4D97-AF65-F5344CB8AC3E}">
        <p14:creationId xmlns:p14="http://schemas.microsoft.com/office/powerpoint/2010/main" val="25426593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2B7BC69-D593-4A53-9A8A-D1914297936D}"/>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C677CE17-9858-4987-B193-C5C80E9CB739}"/>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2B72C97-C91F-4846-9F1D-1E480C459247}"/>
              </a:ext>
            </a:extLst>
          </p:cNvPr>
          <p:cNvSpPr>
            <a:spLocks noGrp="1"/>
          </p:cNvSpPr>
          <p:nvPr>
            <p:ph type="dt" sz="half" idx="10"/>
          </p:nvPr>
        </p:nvSpPr>
        <p:spPr/>
        <p:txBody>
          <a:bodyPr/>
          <a:lstStyle/>
          <a:p>
            <a:fld id="{39274CC5-2618-427B-AF0D-016AB54A198E}" type="datetimeFigureOut">
              <a:rPr lang="es-ES" smtClean="0"/>
              <a:t>25/04/2021</a:t>
            </a:fld>
            <a:endParaRPr lang="es-ES"/>
          </a:p>
        </p:txBody>
      </p:sp>
      <p:sp>
        <p:nvSpPr>
          <p:cNvPr id="5" name="Marcador de pie de página 4">
            <a:extLst>
              <a:ext uri="{FF2B5EF4-FFF2-40B4-BE49-F238E27FC236}">
                <a16:creationId xmlns:a16="http://schemas.microsoft.com/office/drawing/2014/main" id="{53CBC5D7-B93D-4096-ADE7-C33480E94EB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CB3A124-A42A-441F-A904-EFD644B21556}"/>
              </a:ext>
            </a:extLst>
          </p:cNvPr>
          <p:cNvSpPr>
            <a:spLocks noGrp="1"/>
          </p:cNvSpPr>
          <p:nvPr>
            <p:ph type="sldNum" sz="quarter" idx="12"/>
          </p:nvPr>
        </p:nvSpPr>
        <p:spPr/>
        <p:txBody>
          <a:bodyPr/>
          <a:lstStyle/>
          <a:p>
            <a:fld id="{9428F4EA-F170-42B6-B68C-95A44F1A4DB5}" type="slidenum">
              <a:rPr lang="es-ES" smtClean="0"/>
              <a:t>‹Nº›</a:t>
            </a:fld>
            <a:endParaRPr lang="es-ES"/>
          </a:p>
        </p:txBody>
      </p:sp>
    </p:spTree>
    <p:extLst>
      <p:ext uri="{BB962C8B-B14F-4D97-AF65-F5344CB8AC3E}">
        <p14:creationId xmlns:p14="http://schemas.microsoft.com/office/powerpoint/2010/main" val="27878826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634B920F-DE2F-454D-9D5F-64576E27DE10}"/>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9223EAF-E590-49AB-ADEE-1F980EDE86DC}"/>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76A4EEA-7DC4-4FD6-BBE1-A14C92FB5237}"/>
              </a:ext>
            </a:extLst>
          </p:cNvPr>
          <p:cNvSpPr>
            <a:spLocks noGrp="1"/>
          </p:cNvSpPr>
          <p:nvPr>
            <p:ph type="dt" sz="half" idx="10"/>
          </p:nvPr>
        </p:nvSpPr>
        <p:spPr/>
        <p:txBody>
          <a:bodyPr/>
          <a:lstStyle/>
          <a:p>
            <a:fld id="{39274CC5-2618-427B-AF0D-016AB54A198E}" type="datetimeFigureOut">
              <a:rPr lang="es-ES" smtClean="0"/>
              <a:t>25/04/2021</a:t>
            </a:fld>
            <a:endParaRPr lang="es-ES"/>
          </a:p>
        </p:txBody>
      </p:sp>
      <p:sp>
        <p:nvSpPr>
          <p:cNvPr id="5" name="Marcador de pie de página 4">
            <a:extLst>
              <a:ext uri="{FF2B5EF4-FFF2-40B4-BE49-F238E27FC236}">
                <a16:creationId xmlns:a16="http://schemas.microsoft.com/office/drawing/2014/main" id="{9BDEE016-55A4-496B-949D-E81ECD484CF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FF3EC37-C3CA-41CA-9E49-E9F189264230}"/>
              </a:ext>
            </a:extLst>
          </p:cNvPr>
          <p:cNvSpPr>
            <a:spLocks noGrp="1"/>
          </p:cNvSpPr>
          <p:nvPr>
            <p:ph type="sldNum" sz="quarter" idx="12"/>
          </p:nvPr>
        </p:nvSpPr>
        <p:spPr/>
        <p:txBody>
          <a:bodyPr/>
          <a:lstStyle/>
          <a:p>
            <a:fld id="{9428F4EA-F170-42B6-B68C-95A44F1A4DB5}" type="slidenum">
              <a:rPr lang="es-ES" smtClean="0"/>
              <a:t>‹Nº›</a:t>
            </a:fld>
            <a:endParaRPr lang="es-ES"/>
          </a:p>
        </p:txBody>
      </p:sp>
    </p:spTree>
    <p:extLst>
      <p:ext uri="{BB962C8B-B14F-4D97-AF65-F5344CB8AC3E}">
        <p14:creationId xmlns:p14="http://schemas.microsoft.com/office/powerpoint/2010/main" val="3281538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7D72D5ED-9255-4EBF-B0E3-4000D456F76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A527C1BA-3F92-4C74-BA7E-621C89E3904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CF3C6D4-EFCB-4FC0-A5E5-3CA6283A840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274CC5-2618-427B-AF0D-016AB54A198E}" type="datetimeFigureOut">
              <a:rPr lang="es-ES" smtClean="0"/>
              <a:t>25/04/2021</a:t>
            </a:fld>
            <a:endParaRPr lang="es-ES"/>
          </a:p>
        </p:txBody>
      </p:sp>
      <p:sp>
        <p:nvSpPr>
          <p:cNvPr id="5" name="Marcador de pie de página 4">
            <a:extLst>
              <a:ext uri="{FF2B5EF4-FFF2-40B4-BE49-F238E27FC236}">
                <a16:creationId xmlns:a16="http://schemas.microsoft.com/office/drawing/2014/main" id="{C197FFB5-F818-4DE0-BA68-CB084DB8576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7B3D2741-9861-4052-B6BB-7A1B830B4BD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28F4EA-F170-42B6-B68C-95A44F1A4DB5}" type="slidenum">
              <a:rPr lang="es-ES" smtClean="0"/>
              <a:t>‹Nº›</a:t>
            </a:fld>
            <a:endParaRPr lang="es-ES"/>
          </a:p>
        </p:txBody>
      </p:sp>
    </p:spTree>
    <p:extLst>
      <p:ext uri="{BB962C8B-B14F-4D97-AF65-F5344CB8AC3E}">
        <p14:creationId xmlns:p14="http://schemas.microsoft.com/office/powerpoint/2010/main" val="33970047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a:extLst>
              <a:ext uri="{FF2B5EF4-FFF2-40B4-BE49-F238E27FC236}">
                <a16:creationId xmlns:a16="http://schemas.microsoft.com/office/drawing/2014/main" id="{54233F3A-12F8-4B55-BC0A-69B64159F40B}"/>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2796872" y="67720"/>
            <a:ext cx="6480810" cy="5723255"/>
          </a:xfrm>
          <a:prstGeom prst="rect">
            <a:avLst/>
          </a:prstGeom>
        </p:spPr>
      </p:pic>
      <p:sp>
        <p:nvSpPr>
          <p:cNvPr id="6" name="CuadroTexto 5">
            <a:extLst>
              <a:ext uri="{FF2B5EF4-FFF2-40B4-BE49-F238E27FC236}">
                <a16:creationId xmlns:a16="http://schemas.microsoft.com/office/drawing/2014/main" id="{7CC53F1E-2EE7-4D84-A2BF-E7FAD90ABA5C}"/>
              </a:ext>
            </a:extLst>
          </p:cNvPr>
          <p:cNvSpPr txBox="1"/>
          <p:nvPr/>
        </p:nvSpPr>
        <p:spPr>
          <a:xfrm>
            <a:off x="2914318" y="5460890"/>
            <a:ext cx="6096000" cy="1211614"/>
          </a:xfrm>
          <a:prstGeom prst="rect">
            <a:avLst/>
          </a:prstGeom>
          <a:noFill/>
        </p:spPr>
        <p:txBody>
          <a:bodyPr wrap="square">
            <a:spAutoFit/>
          </a:bodyPr>
          <a:lstStyle/>
          <a:p>
            <a:pPr marL="427355" indent="-6350" algn="just">
              <a:lnSpc>
                <a:spcPct val="102000"/>
              </a:lnSpc>
              <a:spcAft>
                <a:spcPts val="55"/>
              </a:spcAft>
            </a:pPr>
            <a:r>
              <a:rPr lang="en-US" sz="1200" b="1" dirty="0">
                <a:solidFill>
                  <a:srgbClr val="000000"/>
                </a:solidFill>
                <a:effectLst/>
                <a:latin typeface="Times New Roman" panose="02020603050405020304" pitchFamily="18" charset="0"/>
                <a:ea typeface="Times New Roman" panose="02020603050405020304" pitchFamily="18" charset="0"/>
              </a:rPr>
              <a:t>Figure 1– </a:t>
            </a:r>
            <a:r>
              <a:rPr lang="en-US" sz="1200" dirty="0">
                <a:solidFill>
                  <a:srgbClr val="000000"/>
                </a:solidFill>
                <a:effectLst/>
                <a:latin typeface="Times New Roman" panose="02020603050405020304" pitchFamily="18" charset="0"/>
                <a:ea typeface="Times New Roman" panose="02020603050405020304" pitchFamily="18" charset="0"/>
              </a:rPr>
              <a:t>Main oceanographic features in the study area: Northern and Balearic currents (NC and BC). Green arrows denote waters of recent Atlantic origin that occasionally flows northward </a:t>
            </a:r>
            <a:r>
              <a:rPr lang="en-US" sz="1200" dirty="0" err="1">
                <a:solidFill>
                  <a:srgbClr val="000000"/>
                </a:solidFill>
                <a:effectLst/>
                <a:latin typeface="Times New Roman" panose="02020603050405020304" pitchFamily="18" charset="0"/>
                <a:ea typeface="Times New Roman" panose="02020603050405020304" pitchFamily="18" charset="0"/>
              </a:rPr>
              <a:t>trhough</a:t>
            </a:r>
            <a:r>
              <a:rPr lang="en-US" sz="1200" dirty="0">
                <a:solidFill>
                  <a:srgbClr val="000000"/>
                </a:solidFill>
                <a:effectLst/>
                <a:latin typeface="Times New Roman" panose="02020603050405020304" pitchFamily="18" charset="0"/>
                <a:ea typeface="Times New Roman" panose="02020603050405020304" pitchFamily="18" charset="0"/>
              </a:rPr>
              <a:t> the Ibiza and Mallorca Channels. The boundary of the Balearic Sea is marked by yellow lines. The black dot in Cape Begur denotes the eddy-generation area while the white box represents the eddy-influence area. Bathymetric contours are depicted for 300m – 700 – 1100 and 1500 m depth levels.  </a:t>
            </a:r>
            <a:endParaRPr lang="es-ES" sz="1200" dirty="0">
              <a:solidFill>
                <a:srgbClr val="00000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1888651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8">
            <a:extLst>
              <a:ext uri="{FF2B5EF4-FFF2-40B4-BE49-F238E27FC236}">
                <a16:creationId xmlns:a16="http://schemas.microsoft.com/office/drawing/2014/main" id="{BC313AFF-DC90-482E-8252-C04DA8B0562D}"/>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3252758" y="658264"/>
            <a:ext cx="6480810" cy="2955290"/>
          </a:xfrm>
          <a:prstGeom prst="rect">
            <a:avLst/>
          </a:prstGeom>
        </p:spPr>
      </p:pic>
      <p:sp>
        <p:nvSpPr>
          <p:cNvPr id="8" name="CuadroTexto 7">
            <a:extLst>
              <a:ext uri="{FF2B5EF4-FFF2-40B4-BE49-F238E27FC236}">
                <a16:creationId xmlns:a16="http://schemas.microsoft.com/office/drawing/2014/main" id="{93C2390B-4FCC-42EE-96D3-D0DB93D86D02}"/>
              </a:ext>
            </a:extLst>
          </p:cNvPr>
          <p:cNvSpPr txBox="1"/>
          <p:nvPr/>
        </p:nvSpPr>
        <p:spPr>
          <a:xfrm>
            <a:off x="2871832" y="3863776"/>
            <a:ext cx="6096000" cy="1617751"/>
          </a:xfrm>
          <a:prstGeom prst="rect">
            <a:avLst/>
          </a:prstGeom>
          <a:noFill/>
        </p:spPr>
        <p:txBody>
          <a:bodyPr wrap="square">
            <a:spAutoFit/>
          </a:bodyPr>
          <a:lstStyle/>
          <a:p>
            <a:pPr marL="421005" indent="-6350" algn="just">
              <a:lnSpc>
                <a:spcPct val="102000"/>
              </a:lnSpc>
              <a:spcAft>
                <a:spcPts val="55"/>
              </a:spcAft>
            </a:pPr>
            <a:r>
              <a:rPr lang="en-US" sz="1400" b="1" dirty="0">
                <a:solidFill>
                  <a:srgbClr val="000000"/>
                </a:solidFill>
                <a:effectLst/>
                <a:latin typeface="Times New Roman" panose="02020603050405020304" pitchFamily="18" charset="0"/>
                <a:ea typeface="Times New Roman" panose="02020603050405020304" pitchFamily="18" charset="0"/>
              </a:rPr>
              <a:t>Figure 2– </a:t>
            </a:r>
            <a:r>
              <a:rPr lang="en-US" sz="1400" dirty="0">
                <a:solidFill>
                  <a:srgbClr val="000000"/>
                </a:solidFill>
                <a:effectLst/>
                <a:latin typeface="Times New Roman" panose="02020603050405020304" pitchFamily="18" charset="0"/>
                <a:ea typeface="Times New Roman" panose="02020603050405020304" pitchFamily="18" charset="0"/>
              </a:rPr>
              <a:t>Diagram of eddy-mean flows interaction. Eddies can receive kinetic energy from the kinetic energy of the mean flow (MKE), potential energy of the mean flow (MPE) and/or from their own potential energy (EPE). This energy can be conveyed through horizontal gradients of the mean flow (T4), horizontal gradients of density (T2) and/or vertical movements of water masses (T3). Diagram simplified from Kang &amp; </a:t>
            </a:r>
            <a:r>
              <a:rPr lang="en-US" sz="1400" dirty="0" err="1">
                <a:solidFill>
                  <a:srgbClr val="000000"/>
                </a:solidFill>
                <a:effectLst/>
                <a:latin typeface="Times New Roman" panose="02020603050405020304" pitchFamily="18" charset="0"/>
                <a:ea typeface="Times New Roman" panose="02020603050405020304" pitchFamily="18" charset="0"/>
              </a:rPr>
              <a:t>Curchitser</a:t>
            </a:r>
            <a:r>
              <a:rPr lang="en-US" sz="1400" dirty="0">
                <a:solidFill>
                  <a:srgbClr val="000000"/>
                </a:solidFill>
                <a:effectLst/>
                <a:latin typeface="Times New Roman" panose="02020603050405020304" pitchFamily="18" charset="0"/>
                <a:ea typeface="Times New Roman" panose="02020603050405020304" pitchFamily="18" charset="0"/>
              </a:rPr>
              <a:t> (2015). </a:t>
            </a:r>
            <a:endParaRPr lang="es-ES" sz="1400" dirty="0">
              <a:solidFill>
                <a:srgbClr val="00000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93209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a:extLst>
              <a:ext uri="{FF2B5EF4-FFF2-40B4-BE49-F238E27FC236}">
                <a16:creationId xmlns:a16="http://schemas.microsoft.com/office/drawing/2014/main" id="{3E23A59A-A7ED-4448-B63C-F4007800E9E8}"/>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1211522" y="711316"/>
            <a:ext cx="6480810" cy="1851660"/>
          </a:xfrm>
          <a:prstGeom prst="rect">
            <a:avLst/>
          </a:prstGeom>
        </p:spPr>
      </p:pic>
      <p:sp>
        <p:nvSpPr>
          <p:cNvPr id="4" name="CuadroTexto 3">
            <a:extLst>
              <a:ext uri="{FF2B5EF4-FFF2-40B4-BE49-F238E27FC236}">
                <a16:creationId xmlns:a16="http://schemas.microsoft.com/office/drawing/2014/main" id="{4159DE57-1661-4F66-8F28-8AC72E30B28E}"/>
              </a:ext>
            </a:extLst>
          </p:cNvPr>
          <p:cNvSpPr txBox="1"/>
          <p:nvPr/>
        </p:nvSpPr>
        <p:spPr>
          <a:xfrm>
            <a:off x="959142" y="2838087"/>
            <a:ext cx="6096000" cy="2600135"/>
          </a:xfrm>
          <a:prstGeom prst="rect">
            <a:avLst/>
          </a:prstGeom>
          <a:noFill/>
        </p:spPr>
        <p:txBody>
          <a:bodyPr wrap="square">
            <a:spAutoFit/>
          </a:bodyPr>
          <a:lstStyle/>
          <a:p>
            <a:pPr marL="427355" marR="31750" indent="-6350" algn="just">
              <a:lnSpc>
                <a:spcPct val="148000"/>
              </a:lnSpc>
              <a:spcAft>
                <a:spcPts val="20"/>
              </a:spcAft>
            </a:pPr>
            <a:r>
              <a:rPr lang="en-US" sz="1600" b="1" dirty="0">
                <a:solidFill>
                  <a:srgbClr val="000000"/>
                </a:solidFill>
                <a:effectLst/>
                <a:latin typeface="Times New Roman" panose="02020603050405020304" pitchFamily="18" charset="0"/>
                <a:ea typeface="Times New Roman" panose="02020603050405020304" pitchFamily="18" charset="0"/>
              </a:rPr>
              <a:t>Figure 3- </a:t>
            </a:r>
            <a:r>
              <a:rPr lang="en-US" sz="1600" dirty="0">
                <a:solidFill>
                  <a:srgbClr val="000000"/>
                </a:solidFill>
                <a:effectLst/>
                <a:latin typeface="Times New Roman" panose="02020603050405020304" pitchFamily="18" charset="0"/>
                <a:ea typeface="Times New Roman" panose="02020603050405020304" pitchFamily="18" charset="0"/>
              </a:rPr>
              <a:t>Spatially-averaged EKE from altimetry and WMOP over the eddy-influence area depicted in Figure 1 [2.5º - 4ºE; 40.2º- 41.8ºN]. Strong long-lived anticyclonic eddies in the Balearic Sea are defined as those events whose signal is higher than two standard deviations of the time series during more than 30 days. These events are represented with thick lines in the figure.</a:t>
            </a:r>
            <a:endParaRPr lang="es-ES" sz="1600" dirty="0">
              <a:solidFill>
                <a:srgbClr val="00000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0514537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2">
            <a:extLst>
              <a:ext uri="{FF2B5EF4-FFF2-40B4-BE49-F238E27FC236}">
                <a16:creationId xmlns:a16="http://schemas.microsoft.com/office/drawing/2014/main" id="{913C5689-DB1F-40C0-9DB1-A5F3FA9BA4DE}"/>
              </a:ext>
            </a:extLst>
          </p:cNvPr>
          <p:cNvPicPr/>
          <p:nvPr/>
        </p:nvPicPr>
        <p:blipFill rotWithShape="1">
          <a:blip r:embed="rId2" cstate="print">
            <a:extLst>
              <a:ext uri="{28A0092B-C50C-407E-A947-70E740481C1C}">
                <a14:useLocalDpi xmlns:a14="http://schemas.microsoft.com/office/drawing/2010/main" val="0"/>
              </a:ext>
            </a:extLst>
          </a:blip>
          <a:srcRect t="6653" b="25572"/>
          <a:stretch/>
        </p:blipFill>
        <p:spPr bwMode="auto">
          <a:xfrm>
            <a:off x="297122" y="186171"/>
            <a:ext cx="6480810" cy="3105150"/>
          </a:xfrm>
          <a:prstGeom prst="rect">
            <a:avLst/>
          </a:prstGeom>
          <a:ln>
            <a:noFill/>
          </a:ln>
          <a:extLst>
            <a:ext uri="{53640926-AAD7-44D8-BBD7-CCE9431645EC}">
              <a14:shadowObscured xmlns:a14="http://schemas.microsoft.com/office/drawing/2010/main"/>
            </a:ext>
          </a:extLst>
        </p:spPr>
      </p:pic>
      <p:pic>
        <p:nvPicPr>
          <p:cNvPr id="3" name="Picture 43">
            <a:extLst>
              <a:ext uri="{FF2B5EF4-FFF2-40B4-BE49-F238E27FC236}">
                <a16:creationId xmlns:a16="http://schemas.microsoft.com/office/drawing/2014/main" id="{D5627DE0-267C-44E2-BA31-EBCF9951D9EA}"/>
              </a:ext>
            </a:extLst>
          </p:cNvPr>
          <p:cNvPicPr/>
          <p:nvPr/>
        </p:nvPicPr>
        <p:blipFill rotWithShape="1">
          <a:blip r:embed="rId3" cstate="print">
            <a:extLst>
              <a:ext uri="{28A0092B-C50C-407E-A947-70E740481C1C}">
                <a14:useLocalDpi xmlns:a14="http://schemas.microsoft.com/office/drawing/2010/main" val="0"/>
              </a:ext>
            </a:extLst>
          </a:blip>
          <a:srcRect t="9356" b="39709"/>
          <a:stretch/>
        </p:blipFill>
        <p:spPr bwMode="auto">
          <a:xfrm>
            <a:off x="167813" y="3291321"/>
            <a:ext cx="6480810" cy="2333625"/>
          </a:xfrm>
          <a:prstGeom prst="rect">
            <a:avLst/>
          </a:prstGeom>
          <a:ln>
            <a:noFill/>
          </a:ln>
          <a:extLst>
            <a:ext uri="{53640926-AAD7-44D8-BBD7-CCE9431645EC}">
              <a14:shadowObscured xmlns:a14="http://schemas.microsoft.com/office/drawing/2010/main"/>
            </a:ext>
          </a:extLst>
        </p:spPr>
      </p:pic>
      <p:sp>
        <p:nvSpPr>
          <p:cNvPr id="5" name="CuadroTexto 4">
            <a:extLst>
              <a:ext uri="{FF2B5EF4-FFF2-40B4-BE49-F238E27FC236}">
                <a16:creationId xmlns:a16="http://schemas.microsoft.com/office/drawing/2014/main" id="{E6AE53DE-5217-4796-920F-3E4434A4DCF5}"/>
              </a:ext>
            </a:extLst>
          </p:cNvPr>
          <p:cNvSpPr txBox="1"/>
          <p:nvPr/>
        </p:nvSpPr>
        <p:spPr>
          <a:xfrm>
            <a:off x="6269372" y="4707066"/>
            <a:ext cx="6096000" cy="1835759"/>
          </a:xfrm>
          <a:prstGeom prst="rect">
            <a:avLst/>
          </a:prstGeom>
          <a:noFill/>
        </p:spPr>
        <p:txBody>
          <a:bodyPr wrap="square">
            <a:spAutoFit/>
          </a:bodyPr>
          <a:lstStyle/>
          <a:p>
            <a:pPr marL="427355" marR="220345" indent="-6350" algn="just">
              <a:lnSpc>
                <a:spcPct val="102000"/>
              </a:lnSpc>
              <a:spcAft>
                <a:spcPts val="715"/>
              </a:spcAft>
            </a:pPr>
            <a:r>
              <a:rPr lang="en-US" sz="1600" b="1" dirty="0">
                <a:solidFill>
                  <a:srgbClr val="000000"/>
                </a:solidFill>
                <a:effectLst/>
                <a:latin typeface="Times New Roman" panose="02020603050405020304" pitchFamily="18" charset="0"/>
                <a:ea typeface="Times New Roman" panose="02020603050405020304" pitchFamily="18" charset="0"/>
              </a:rPr>
              <a:t>Figure 4–</a:t>
            </a:r>
            <a:r>
              <a:rPr lang="en-US" sz="1600" dirty="0">
                <a:solidFill>
                  <a:srgbClr val="000000"/>
                </a:solidFill>
                <a:effectLst/>
                <a:latin typeface="Times New Roman" panose="02020603050405020304" pitchFamily="18" charset="0"/>
                <a:ea typeface="Times New Roman" panose="02020603050405020304" pitchFamily="18" charset="0"/>
              </a:rPr>
              <a:t>Monthly-averaged sea level anomalies (SLA, white contours depicted each 3 cm) computed from (a) August 2010 to November 2010 and, (b) from August 2017 to January 2018 using altimetry (upper row) and WMOP model data (lower row).. WMOP data was re-gridded to the altimeter grid for a more realistic comparison. Black box represents the eddy-influence area.</a:t>
            </a:r>
            <a:endParaRPr lang="es-ES" sz="1600" dirty="0">
              <a:solidFill>
                <a:srgbClr val="00000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5612805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4">
            <a:extLst>
              <a:ext uri="{FF2B5EF4-FFF2-40B4-BE49-F238E27FC236}">
                <a16:creationId xmlns:a16="http://schemas.microsoft.com/office/drawing/2014/main" id="{401DFA2A-576F-44BD-BE2F-A8B9079CAB1F}"/>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78839" y="21590"/>
            <a:ext cx="6480810" cy="6836410"/>
          </a:xfrm>
          <a:prstGeom prst="rect">
            <a:avLst/>
          </a:prstGeom>
        </p:spPr>
      </p:pic>
      <p:sp>
        <p:nvSpPr>
          <p:cNvPr id="4" name="CuadroTexto 3">
            <a:extLst>
              <a:ext uri="{FF2B5EF4-FFF2-40B4-BE49-F238E27FC236}">
                <a16:creationId xmlns:a16="http://schemas.microsoft.com/office/drawing/2014/main" id="{E50FC28D-5B07-4EC0-A34D-8D2164E92F71}"/>
              </a:ext>
            </a:extLst>
          </p:cNvPr>
          <p:cNvSpPr txBox="1"/>
          <p:nvPr/>
        </p:nvSpPr>
        <p:spPr>
          <a:xfrm>
            <a:off x="6618914" y="5560326"/>
            <a:ext cx="5296250" cy="976486"/>
          </a:xfrm>
          <a:prstGeom prst="rect">
            <a:avLst/>
          </a:prstGeom>
          <a:noFill/>
        </p:spPr>
        <p:txBody>
          <a:bodyPr wrap="square">
            <a:spAutoFit/>
          </a:bodyPr>
          <a:lstStyle/>
          <a:p>
            <a:pPr marL="6350" marR="31750" indent="-6350" algn="just">
              <a:lnSpc>
                <a:spcPct val="148000"/>
              </a:lnSpc>
              <a:spcAft>
                <a:spcPts val="20"/>
              </a:spcAft>
            </a:pPr>
            <a:r>
              <a:rPr lang="en-US" sz="1000" b="1" dirty="0">
                <a:solidFill>
                  <a:srgbClr val="000000"/>
                </a:solidFill>
                <a:effectLst/>
                <a:latin typeface="Times New Roman" panose="02020603050405020304" pitchFamily="18" charset="0"/>
                <a:ea typeface="Times New Roman" panose="02020603050405020304" pitchFamily="18" charset="0"/>
              </a:rPr>
              <a:t>Figure 5–</a:t>
            </a:r>
            <a:r>
              <a:rPr lang="en-US" sz="1000" dirty="0">
                <a:solidFill>
                  <a:srgbClr val="000000"/>
                </a:solidFill>
                <a:effectLst/>
                <a:latin typeface="Times New Roman" panose="02020603050405020304" pitchFamily="18" charset="0"/>
                <a:ea typeface="Times New Roman" panose="02020603050405020304" pitchFamily="18" charset="0"/>
              </a:rPr>
              <a:t>Snapshots of</a:t>
            </a:r>
            <a:r>
              <a:rPr lang="en-US" sz="1000" b="1" dirty="0">
                <a:solidFill>
                  <a:srgbClr val="000000"/>
                </a:solidFill>
                <a:effectLst/>
                <a:latin typeface="Times New Roman" panose="02020603050405020304" pitchFamily="18" charset="0"/>
                <a:ea typeface="Times New Roman" panose="02020603050405020304" pitchFamily="18" charset="0"/>
              </a:rPr>
              <a:t> </a:t>
            </a:r>
            <a:r>
              <a:rPr lang="en-US" sz="1000" dirty="0">
                <a:solidFill>
                  <a:srgbClr val="000000"/>
                </a:solidFill>
                <a:effectLst/>
                <a:latin typeface="Times New Roman" panose="02020603050405020304" pitchFamily="18" charset="0"/>
                <a:ea typeface="Times New Roman" panose="02020603050405020304" pitchFamily="18" charset="0"/>
              </a:rPr>
              <a:t>sea surface temperature (SST) and sea surface salinity (SSS), both with sea surface height contours depicted each 2 cm (white lines), in the Balearic Sea during the 2010 event. Fortnightly averaged winds during the previous 15-days are also represented in the last column. Red square denotes the limits of the eddy-influence area. </a:t>
            </a:r>
            <a:endParaRPr lang="es-ES" sz="1000" dirty="0">
              <a:solidFill>
                <a:srgbClr val="00000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6322159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6">
            <a:extLst>
              <a:ext uri="{FF2B5EF4-FFF2-40B4-BE49-F238E27FC236}">
                <a16:creationId xmlns:a16="http://schemas.microsoft.com/office/drawing/2014/main" id="{7A889E7F-3073-408C-A386-C7BB237CDDD3}"/>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2855595" y="19368"/>
            <a:ext cx="6480810" cy="6819265"/>
          </a:xfrm>
          <a:prstGeom prst="rect">
            <a:avLst/>
          </a:prstGeom>
        </p:spPr>
      </p:pic>
    </p:spTree>
    <p:extLst>
      <p:ext uri="{BB962C8B-B14F-4D97-AF65-F5344CB8AC3E}">
        <p14:creationId xmlns:p14="http://schemas.microsoft.com/office/powerpoint/2010/main" val="9851126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2">
            <a:extLst>
              <a:ext uri="{FF2B5EF4-FFF2-40B4-BE49-F238E27FC236}">
                <a16:creationId xmlns:a16="http://schemas.microsoft.com/office/drawing/2014/main" id="{D7DAED05-1203-4E87-8FBE-22C67C575EDF}"/>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2855595" y="832167"/>
            <a:ext cx="6480810" cy="5193665"/>
          </a:xfrm>
          <a:prstGeom prst="rect">
            <a:avLst/>
          </a:prstGeom>
        </p:spPr>
      </p:pic>
    </p:spTree>
    <p:extLst>
      <p:ext uri="{BB962C8B-B14F-4D97-AF65-F5344CB8AC3E}">
        <p14:creationId xmlns:p14="http://schemas.microsoft.com/office/powerpoint/2010/main" val="30624866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4">
            <a:extLst>
              <a:ext uri="{FF2B5EF4-FFF2-40B4-BE49-F238E27FC236}">
                <a16:creationId xmlns:a16="http://schemas.microsoft.com/office/drawing/2014/main" id="{9D555CE9-3CCC-4CFC-8BD9-594089EDD787}"/>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336605" y="-76715"/>
            <a:ext cx="4488815" cy="7145655"/>
          </a:xfrm>
          <a:prstGeom prst="rect">
            <a:avLst/>
          </a:prstGeom>
        </p:spPr>
      </p:pic>
      <p:sp>
        <p:nvSpPr>
          <p:cNvPr id="4" name="CuadroTexto 3">
            <a:extLst>
              <a:ext uri="{FF2B5EF4-FFF2-40B4-BE49-F238E27FC236}">
                <a16:creationId xmlns:a16="http://schemas.microsoft.com/office/drawing/2014/main" id="{93EFB8CB-E49C-4D73-B119-B6D9158C566C}"/>
              </a:ext>
            </a:extLst>
          </p:cNvPr>
          <p:cNvSpPr txBox="1"/>
          <p:nvPr/>
        </p:nvSpPr>
        <p:spPr>
          <a:xfrm>
            <a:off x="5419288" y="3804851"/>
            <a:ext cx="6501468" cy="2238433"/>
          </a:xfrm>
          <a:prstGeom prst="rect">
            <a:avLst/>
          </a:prstGeom>
          <a:noFill/>
        </p:spPr>
        <p:txBody>
          <a:bodyPr wrap="square">
            <a:spAutoFit/>
          </a:bodyPr>
          <a:lstStyle/>
          <a:p>
            <a:pPr marL="6350" marR="31750" indent="-6350" algn="ctr">
              <a:lnSpc>
                <a:spcPct val="148000"/>
              </a:lnSpc>
              <a:spcAft>
                <a:spcPts val="20"/>
              </a:spcAft>
            </a:pPr>
            <a:r>
              <a:rPr lang="en-US" sz="1200" dirty="0">
                <a:solidFill>
                  <a:srgbClr val="000000"/>
                </a:solidFill>
                <a:effectLst/>
                <a:latin typeface="Times New Roman" panose="02020603050405020304" pitchFamily="18" charset="0"/>
                <a:ea typeface="Times New Roman" panose="02020603050405020304" pitchFamily="18" charset="0"/>
              </a:rPr>
              <a:t> </a:t>
            </a:r>
            <a:endParaRPr lang="es-ES" sz="1200" dirty="0">
              <a:solidFill>
                <a:srgbClr val="000000"/>
              </a:solidFill>
              <a:effectLst/>
              <a:latin typeface="Times New Roman" panose="02020603050405020304" pitchFamily="18" charset="0"/>
              <a:ea typeface="Times New Roman" panose="02020603050405020304" pitchFamily="18" charset="0"/>
            </a:endParaRPr>
          </a:p>
          <a:p>
            <a:pPr marL="427355" indent="-6350" algn="just">
              <a:lnSpc>
                <a:spcPct val="102000"/>
              </a:lnSpc>
              <a:spcAft>
                <a:spcPts val="55"/>
              </a:spcAft>
            </a:pPr>
            <a:r>
              <a:rPr lang="en-US" sz="1200" b="1" dirty="0">
                <a:solidFill>
                  <a:srgbClr val="000000"/>
                </a:solidFill>
                <a:effectLst/>
                <a:latin typeface="Times New Roman" panose="02020603050405020304" pitchFamily="18" charset="0"/>
                <a:ea typeface="Times New Roman" panose="02020603050405020304" pitchFamily="18" charset="0"/>
              </a:rPr>
              <a:t>Figure 7– </a:t>
            </a:r>
            <a:r>
              <a:rPr lang="en-US" sz="1200" dirty="0">
                <a:solidFill>
                  <a:srgbClr val="000000"/>
                </a:solidFill>
                <a:effectLst/>
                <a:latin typeface="Times New Roman" panose="02020603050405020304" pitchFamily="18" charset="0"/>
                <a:ea typeface="Times New Roman" panose="02020603050405020304" pitchFamily="18" charset="0"/>
              </a:rPr>
              <a:t>Temporal evolution (a) and spatial distribution (b) of the energy conversion terms and the EKE for the year 2010. In the upper figure (a), the bars represent the positive values of each energy term: in blue the barotropic term (BT; T4), in green the baroclinic horizontal term (</a:t>
            </a:r>
            <a:r>
              <a:rPr lang="en-US" sz="1200" dirty="0" err="1">
                <a:solidFill>
                  <a:srgbClr val="000000"/>
                </a:solidFill>
                <a:effectLst/>
                <a:latin typeface="Times New Roman" panose="02020603050405020304" pitchFamily="18" charset="0"/>
                <a:ea typeface="Times New Roman" panose="02020603050405020304" pitchFamily="18" charset="0"/>
              </a:rPr>
              <a:t>BChor</a:t>
            </a:r>
            <a:r>
              <a:rPr lang="en-US" sz="1200" dirty="0">
                <a:solidFill>
                  <a:srgbClr val="000000"/>
                </a:solidFill>
                <a:effectLst/>
                <a:latin typeface="Times New Roman" panose="02020603050405020304" pitchFamily="18" charset="0"/>
                <a:ea typeface="Times New Roman" panose="02020603050405020304" pitchFamily="18" charset="0"/>
              </a:rPr>
              <a:t>; T2), and in orange the baroclinic vertical term (</a:t>
            </a:r>
            <a:r>
              <a:rPr lang="en-US" sz="1200" dirty="0" err="1">
                <a:solidFill>
                  <a:srgbClr val="000000"/>
                </a:solidFill>
                <a:effectLst/>
                <a:latin typeface="Times New Roman" panose="02020603050405020304" pitchFamily="18" charset="0"/>
                <a:ea typeface="Times New Roman" panose="02020603050405020304" pitchFamily="18" charset="0"/>
              </a:rPr>
              <a:t>BCver</a:t>
            </a:r>
            <a:r>
              <a:rPr lang="en-US" sz="1200" dirty="0">
                <a:solidFill>
                  <a:srgbClr val="000000"/>
                </a:solidFill>
                <a:effectLst/>
                <a:latin typeface="Times New Roman" panose="02020603050405020304" pitchFamily="18" charset="0"/>
                <a:ea typeface="Times New Roman" panose="02020603050405020304" pitchFamily="18" charset="0"/>
              </a:rPr>
              <a:t>; T3). These terms are summed fortnightly within the eddy-generation area and in the upper 200m (the EKE rapidly decays from this depth, not shown). The black line denotes the spatially averaged EKE within the same box (right axis). The figures below show the spatial distribution of the EKE (black panel) and of each energy conversion term responsible for the EKE production at different moments over the duration of the event (b.1, b.2, b.3, b.4…). The energy conversion terms follow the same color legend as above: BT (T4, blue), </a:t>
            </a:r>
            <a:r>
              <a:rPr lang="en-US" sz="1200" dirty="0" err="1">
                <a:solidFill>
                  <a:srgbClr val="000000"/>
                </a:solidFill>
                <a:effectLst/>
                <a:latin typeface="Times New Roman" panose="02020603050405020304" pitchFamily="18" charset="0"/>
                <a:ea typeface="Times New Roman" panose="02020603050405020304" pitchFamily="18" charset="0"/>
              </a:rPr>
              <a:t>BChor</a:t>
            </a:r>
            <a:r>
              <a:rPr lang="en-US" sz="1200" dirty="0">
                <a:solidFill>
                  <a:srgbClr val="000000"/>
                </a:solidFill>
                <a:effectLst/>
                <a:latin typeface="Times New Roman" panose="02020603050405020304" pitchFamily="18" charset="0"/>
                <a:ea typeface="Times New Roman" panose="02020603050405020304" pitchFamily="18" charset="0"/>
              </a:rPr>
              <a:t> (T2, green) and the </a:t>
            </a:r>
            <a:r>
              <a:rPr lang="en-US" sz="1200" dirty="0" err="1">
                <a:solidFill>
                  <a:srgbClr val="000000"/>
                </a:solidFill>
                <a:effectLst/>
                <a:latin typeface="Times New Roman" panose="02020603050405020304" pitchFamily="18" charset="0"/>
                <a:ea typeface="Times New Roman" panose="02020603050405020304" pitchFamily="18" charset="0"/>
              </a:rPr>
              <a:t>BCver</a:t>
            </a:r>
            <a:r>
              <a:rPr lang="en-US" sz="1200" dirty="0">
                <a:solidFill>
                  <a:srgbClr val="000000"/>
                </a:solidFill>
                <a:effectLst/>
                <a:latin typeface="Times New Roman" panose="02020603050405020304" pitchFamily="18" charset="0"/>
                <a:ea typeface="Times New Roman" panose="02020603050405020304" pitchFamily="18" charset="0"/>
              </a:rPr>
              <a:t> (T3, orange). </a:t>
            </a:r>
            <a:endParaRPr lang="es-ES" sz="1200" dirty="0">
              <a:solidFill>
                <a:srgbClr val="00000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6623045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6">
            <a:extLst>
              <a:ext uri="{FF2B5EF4-FFF2-40B4-BE49-F238E27FC236}">
                <a16:creationId xmlns:a16="http://schemas.microsoft.com/office/drawing/2014/main" id="{F4DFBF5C-62F1-4A3E-B852-1920EE0E05F0}"/>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3868737" y="-1059815"/>
            <a:ext cx="4454525" cy="8977630"/>
          </a:xfrm>
          <a:prstGeom prst="rect">
            <a:avLst/>
          </a:prstGeom>
        </p:spPr>
      </p:pic>
    </p:spTree>
    <p:extLst>
      <p:ext uri="{BB962C8B-B14F-4D97-AF65-F5344CB8AC3E}">
        <p14:creationId xmlns:p14="http://schemas.microsoft.com/office/powerpoint/2010/main" val="38810776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CC198372-76D0-4D1C-B814-A8F6C8298F32}"/>
              </a:ext>
            </a:extLst>
          </p:cNvPr>
          <p:cNvPicPr>
            <a:picLocks noChangeAspect="1"/>
          </p:cNvPicPr>
          <p:nvPr/>
        </p:nvPicPr>
        <p:blipFill rotWithShape="1">
          <a:blip r:embed="rId2"/>
          <a:srcRect l="54091" t="24041" r="10000" b="36161"/>
          <a:stretch/>
        </p:blipFill>
        <p:spPr>
          <a:xfrm>
            <a:off x="822037" y="858982"/>
            <a:ext cx="5807751" cy="3620654"/>
          </a:xfrm>
          <a:prstGeom prst="rect">
            <a:avLst/>
          </a:prstGeom>
        </p:spPr>
      </p:pic>
      <p:sp>
        <p:nvSpPr>
          <p:cNvPr id="6" name="CuadroTexto 5">
            <a:extLst>
              <a:ext uri="{FF2B5EF4-FFF2-40B4-BE49-F238E27FC236}">
                <a16:creationId xmlns:a16="http://schemas.microsoft.com/office/drawing/2014/main" id="{3A3C2E7E-45EA-4DE0-8C75-A3444ADF6C28}"/>
              </a:ext>
            </a:extLst>
          </p:cNvPr>
          <p:cNvSpPr txBox="1"/>
          <p:nvPr/>
        </p:nvSpPr>
        <p:spPr>
          <a:xfrm>
            <a:off x="4818077" y="4966890"/>
            <a:ext cx="6096000" cy="1462323"/>
          </a:xfrm>
          <a:prstGeom prst="rect">
            <a:avLst/>
          </a:prstGeom>
          <a:noFill/>
        </p:spPr>
        <p:txBody>
          <a:bodyPr wrap="square">
            <a:spAutoFit/>
          </a:bodyPr>
          <a:lstStyle/>
          <a:p>
            <a:pPr marL="427355" marR="31750" indent="-6350" algn="just">
              <a:lnSpc>
                <a:spcPct val="107000"/>
              </a:lnSpc>
              <a:spcAft>
                <a:spcPts val="490"/>
              </a:spcAft>
            </a:pPr>
            <a:r>
              <a:rPr lang="en-US" sz="1200" b="1" dirty="0">
                <a:solidFill>
                  <a:srgbClr val="000000"/>
                </a:solidFill>
                <a:effectLst/>
                <a:latin typeface="Times New Roman" panose="02020603050405020304" pitchFamily="18" charset="0"/>
                <a:ea typeface="Times New Roman" panose="02020603050405020304" pitchFamily="18" charset="0"/>
              </a:rPr>
              <a:t>Table 1.</a:t>
            </a:r>
            <a:r>
              <a:rPr lang="en-US" sz="1200" dirty="0">
                <a:solidFill>
                  <a:srgbClr val="000000"/>
                </a:solidFill>
                <a:effectLst/>
                <a:latin typeface="Times New Roman" panose="02020603050405020304" pitchFamily="18" charset="0"/>
                <a:ea typeface="Times New Roman" panose="02020603050405020304" pitchFamily="18" charset="0"/>
              </a:rPr>
              <a:t> Results of the sensitivity experiments carried out from July to December of 2010 and 2017 to evaluate the effect of the main </a:t>
            </a:r>
            <a:r>
              <a:rPr lang="en-US" sz="1200" dirty="0" err="1">
                <a:solidFill>
                  <a:srgbClr val="000000"/>
                </a:solidFill>
                <a:effectLst/>
                <a:latin typeface="Times New Roman" panose="02020603050405020304" pitchFamily="18" charset="0"/>
                <a:ea typeface="Times New Roman" panose="02020603050405020304" pitchFamily="18" charset="0"/>
              </a:rPr>
              <a:t>forcings</a:t>
            </a:r>
            <a:r>
              <a:rPr lang="en-US" sz="1200" dirty="0">
                <a:solidFill>
                  <a:srgbClr val="000000"/>
                </a:solidFill>
                <a:effectLst/>
                <a:latin typeface="Times New Roman" panose="02020603050405020304" pitchFamily="18" charset="0"/>
                <a:ea typeface="Times New Roman" panose="02020603050405020304" pitchFamily="18" charset="0"/>
              </a:rPr>
              <a:t> on eddy generation and intensification. Red cross indicates absence of eddy while single/double/triple green-tick indicates low/moderate/high intensity of the eddy based on its surface spatially-averaged SSH signature (</a:t>
            </a:r>
            <a:r>
              <a:rPr lang="en-US" sz="1200" dirty="0">
                <a:solidFill>
                  <a:srgbClr val="92D050"/>
                </a:solidFill>
                <a:effectLst/>
                <a:latin typeface="Segoe UI Symbol" panose="020B0502040204020203" pitchFamily="34" charset="0"/>
                <a:ea typeface="Times New Roman" panose="02020603050405020304" pitchFamily="18" charset="0"/>
                <a:cs typeface="Segoe UI Symbol" panose="020B0502040204020203" pitchFamily="34" charset="0"/>
              </a:rPr>
              <a:t>✔</a:t>
            </a:r>
            <a:r>
              <a:rPr lang="en-US" sz="1200" dirty="0">
                <a:solidFill>
                  <a:srgbClr val="000000"/>
                </a:solidFill>
                <a:effectLst/>
                <a:latin typeface="Segoe UI Symbol" panose="020B0502040204020203" pitchFamily="34" charset="0"/>
                <a:ea typeface="Times New Roman" panose="02020603050405020304" pitchFamily="18" charset="0"/>
                <a:cs typeface="Segoe UI Symbol" panose="020B0502040204020203" pitchFamily="34" charset="0"/>
              </a:rPr>
              <a:t>:</a:t>
            </a:r>
            <a:r>
              <a:rPr lang="en-US" sz="1200" dirty="0">
                <a:solidFill>
                  <a:srgbClr val="000000"/>
                </a:solidFill>
                <a:effectLst/>
                <a:latin typeface="Times New Roman" panose="02020603050405020304" pitchFamily="18" charset="0"/>
                <a:ea typeface="Times New Roman" panose="02020603050405020304" pitchFamily="18" charset="0"/>
              </a:rPr>
              <a:t> SSH&lt;= -14cm, </a:t>
            </a:r>
            <a:r>
              <a:rPr lang="en-US" sz="1200" dirty="0">
                <a:solidFill>
                  <a:srgbClr val="92D050"/>
                </a:solidFill>
                <a:effectLst/>
                <a:latin typeface="Segoe UI Symbol" panose="020B0502040204020203" pitchFamily="34" charset="0"/>
                <a:ea typeface="Times New Roman" panose="02020603050405020304" pitchFamily="18" charset="0"/>
                <a:cs typeface="Segoe UI Symbol" panose="020B0502040204020203" pitchFamily="34" charset="0"/>
              </a:rPr>
              <a:t>✔✔</a:t>
            </a:r>
            <a:r>
              <a:rPr lang="en-US" sz="1200" dirty="0">
                <a:solidFill>
                  <a:srgbClr val="000000"/>
                </a:solidFill>
                <a:effectLst/>
                <a:latin typeface="Segoe UI Symbol" panose="020B0502040204020203" pitchFamily="34" charset="0"/>
                <a:ea typeface="Times New Roman" panose="02020603050405020304" pitchFamily="18" charset="0"/>
                <a:cs typeface="Segoe UI Symbol" panose="020B0502040204020203" pitchFamily="34" charset="0"/>
              </a:rPr>
              <a:t>:</a:t>
            </a:r>
            <a:r>
              <a:rPr lang="en-US" sz="1200" dirty="0">
                <a:solidFill>
                  <a:srgbClr val="000000"/>
                </a:solidFill>
                <a:effectLst/>
                <a:latin typeface="Times New Roman" panose="02020603050405020304" pitchFamily="18" charset="0"/>
                <a:ea typeface="Times New Roman" panose="02020603050405020304" pitchFamily="18" charset="0"/>
              </a:rPr>
              <a:t> -14&lt;SSH&lt;= -7cm, </a:t>
            </a:r>
            <a:r>
              <a:rPr lang="en-US" sz="1200" dirty="0">
                <a:solidFill>
                  <a:srgbClr val="92D050"/>
                </a:solidFill>
                <a:effectLst/>
                <a:latin typeface="Segoe UI Symbol" panose="020B0502040204020203" pitchFamily="34" charset="0"/>
                <a:ea typeface="Times New Roman" panose="02020603050405020304" pitchFamily="18" charset="0"/>
                <a:cs typeface="Segoe UI Symbol" panose="020B0502040204020203" pitchFamily="34" charset="0"/>
              </a:rPr>
              <a:t>✔✔✔</a:t>
            </a:r>
            <a:r>
              <a:rPr lang="en-US" sz="1200" dirty="0">
                <a:solidFill>
                  <a:srgbClr val="000000"/>
                </a:solidFill>
                <a:effectLst/>
                <a:latin typeface="Segoe UI Symbol" panose="020B0502040204020203" pitchFamily="34" charset="0"/>
                <a:ea typeface="Times New Roman" panose="02020603050405020304" pitchFamily="18" charset="0"/>
                <a:cs typeface="Segoe UI Symbol" panose="020B0502040204020203" pitchFamily="34" charset="0"/>
              </a:rPr>
              <a:t>:</a:t>
            </a:r>
            <a:r>
              <a:rPr lang="en-US" sz="1200" dirty="0">
                <a:solidFill>
                  <a:srgbClr val="000000"/>
                </a:solidFill>
                <a:effectLst/>
                <a:latin typeface="Times New Roman" panose="02020603050405020304" pitchFamily="18" charset="0"/>
                <a:ea typeface="Times New Roman" panose="02020603050405020304" pitchFamily="18" charset="0"/>
              </a:rPr>
              <a:t> SSH&gt; -7cm). * indicates the cases in which the OW method detect eddies that have different origin that the eddy of interest.</a:t>
            </a:r>
            <a:endParaRPr lang="es-ES" sz="1200" dirty="0">
              <a:solidFill>
                <a:srgbClr val="00000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9203805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1">
            <a:extLst>
              <a:ext uri="{FF2B5EF4-FFF2-40B4-BE49-F238E27FC236}">
                <a16:creationId xmlns:a16="http://schemas.microsoft.com/office/drawing/2014/main" id="{5091D3D2-E13E-4F1D-A784-B9F9CE62265B}"/>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0" y="237415"/>
            <a:ext cx="6479540" cy="5810885"/>
          </a:xfrm>
          <a:prstGeom prst="rect">
            <a:avLst/>
          </a:prstGeom>
        </p:spPr>
      </p:pic>
      <p:sp>
        <p:nvSpPr>
          <p:cNvPr id="4" name="CuadroTexto 3">
            <a:extLst>
              <a:ext uri="{FF2B5EF4-FFF2-40B4-BE49-F238E27FC236}">
                <a16:creationId xmlns:a16="http://schemas.microsoft.com/office/drawing/2014/main" id="{5FE29EB3-EB0F-443E-8272-1F51CC591D21}"/>
              </a:ext>
            </a:extLst>
          </p:cNvPr>
          <p:cNvSpPr txBox="1"/>
          <p:nvPr/>
        </p:nvSpPr>
        <p:spPr>
          <a:xfrm>
            <a:off x="5631110" y="4811763"/>
            <a:ext cx="6094602" cy="1865447"/>
          </a:xfrm>
          <a:prstGeom prst="rect">
            <a:avLst/>
          </a:prstGeom>
          <a:noFill/>
        </p:spPr>
        <p:txBody>
          <a:bodyPr wrap="square">
            <a:spAutoFit/>
          </a:bodyPr>
          <a:lstStyle/>
          <a:p>
            <a:pPr marL="427355" indent="-6350" algn="just">
              <a:lnSpc>
                <a:spcPct val="102000"/>
              </a:lnSpc>
              <a:spcAft>
                <a:spcPts val="55"/>
              </a:spcAft>
            </a:pPr>
            <a:r>
              <a:rPr lang="en-US" sz="1200" b="1" dirty="0">
                <a:solidFill>
                  <a:srgbClr val="000000"/>
                </a:solidFill>
                <a:effectLst/>
                <a:latin typeface="Times New Roman" panose="02020603050405020304" pitchFamily="18" charset="0"/>
                <a:ea typeface="Times New Roman" panose="02020603050405020304" pitchFamily="18" charset="0"/>
              </a:rPr>
              <a:t>Figure 9– </a:t>
            </a:r>
            <a:r>
              <a:rPr lang="en-US" sz="1200" dirty="0">
                <a:solidFill>
                  <a:srgbClr val="000000"/>
                </a:solidFill>
                <a:effectLst/>
                <a:latin typeface="Times New Roman" panose="02020603050405020304" pitchFamily="18" charset="0"/>
                <a:ea typeface="Times New Roman" panose="02020603050405020304" pitchFamily="18" charset="0"/>
              </a:rPr>
              <a:t>Proposed</a:t>
            </a:r>
            <a:r>
              <a:rPr lang="en-US" sz="1200" b="1" dirty="0">
                <a:solidFill>
                  <a:srgbClr val="000000"/>
                </a:solidFill>
                <a:effectLst/>
                <a:latin typeface="Times New Roman" panose="02020603050405020304" pitchFamily="18" charset="0"/>
                <a:ea typeface="Times New Roman" panose="02020603050405020304" pitchFamily="18" charset="0"/>
              </a:rPr>
              <a:t> </a:t>
            </a:r>
            <a:r>
              <a:rPr lang="en-US" sz="1200" dirty="0">
                <a:solidFill>
                  <a:srgbClr val="000000"/>
                </a:solidFill>
                <a:effectLst/>
                <a:latin typeface="Times New Roman" panose="02020603050405020304" pitchFamily="18" charset="0"/>
                <a:ea typeface="Times New Roman" panose="02020603050405020304" pitchFamily="18" charset="0"/>
              </a:rPr>
              <a:t>scenario for the development and intensification of long-lived anticyclonic eddies in the Balearic Sea. The generation of eddies is a result of (1) barotropic instability in the NC arising from the intense northwesterly winds, and (2) baroclinic instability associated with the relatively warmer northward inflows that reach the Pyrenees thermal front. The intensity and duration of the two eddies differed between the two years: in 2010 these properties were driven by the entrance of low-salinity waters from the south; in 2017, additional energy was provided by the constant northwesterly winds, which provide mechanical stress and reinforce the thermal front between the Gulf of Lions and the Balearic Sea</a:t>
            </a:r>
            <a:r>
              <a:rPr lang="en-US" sz="1800" dirty="0">
                <a:solidFill>
                  <a:srgbClr val="000000"/>
                </a:solidFill>
                <a:effectLst/>
                <a:latin typeface="Times New Roman" panose="02020603050405020304" pitchFamily="18" charset="0"/>
                <a:ea typeface="Times New Roman" panose="02020603050405020304" pitchFamily="18" charset="0"/>
              </a:rPr>
              <a:t>.</a:t>
            </a:r>
            <a:endParaRPr lang="es-ES" sz="2000" dirty="0">
              <a:solidFill>
                <a:srgbClr val="00000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9185281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7">
            <a:extLst>
              <a:ext uri="{FF2B5EF4-FFF2-40B4-BE49-F238E27FC236}">
                <a16:creationId xmlns:a16="http://schemas.microsoft.com/office/drawing/2014/main" id="{6B4CB8C4-A7CA-4D64-AFB8-7A653ED63F0A}"/>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0" y="142225"/>
            <a:ext cx="6479540" cy="4862195"/>
          </a:xfrm>
          <a:prstGeom prst="rect">
            <a:avLst/>
          </a:prstGeom>
        </p:spPr>
      </p:pic>
      <p:sp>
        <p:nvSpPr>
          <p:cNvPr id="4" name="CuadroTexto 3">
            <a:extLst>
              <a:ext uri="{FF2B5EF4-FFF2-40B4-BE49-F238E27FC236}">
                <a16:creationId xmlns:a16="http://schemas.microsoft.com/office/drawing/2014/main" id="{DA220F57-ABD4-4B4E-9BBE-50295E06B12F}"/>
              </a:ext>
            </a:extLst>
          </p:cNvPr>
          <p:cNvSpPr txBox="1"/>
          <p:nvPr/>
        </p:nvSpPr>
        <p:spPr>
          <a:xfrm>
            <a:off x="6008615" y="5175098"/>
            <a:ext cx="6094602" cy="1426481"/>
          </a:xfrm>
          <a:prstGeom prst="rect">
            <a:avLst/>
          </a:prstGeom>
          <a:noFill/>
        </p:spPr>
        <p:txBody>
          <a:bodyPr wrap="square">
            <a:spAutoFit/>
          </a:bodyPr>
          <a:lstStyle/>
          <a:p>
            <a:pPr marL="427355" marR="31750" indent="-6350" algn="just">
              <a:lnSpc>
                <a:spcPct val="148000"/>
              </a:lnSpc>
              <a:spcAft>
                <a:spcPts val="20"/>
              </a:spcAft>
            </a:pPr>
            <a:r>
              <a:rPr lang="en-US" sz="1200" b="1" dirty="0">
                <a:solidFill>
                  <a:srgbClr val="000000"/>
                </a:solidFill>
                <a:effectLst/>
                <a:latin typeface="Times New Roman" panose="02020603050405020304" pitchFamily="18" charset="0"/>
                <a:ea typeface="Times New Roman" panose="02020603050405020304" pitchFamily="18" charset="0"/>
              </a:rPr>
              <a:t>Figure 10 </a:t>
            </a:r>
            <a:r>
              <a:rPr lang="en-US" sz="1200" dirty="0">
                <a:solidFill>
                  <a:srgbClr val="000000"/>
                </a:solidFill>
                <a:effectLst/>
                <a:latin typeface="Times New Roman" panose="02020603050405020304" pitchFamily="18" charset="0"/>
                <a:ea typeface="Times New Roman" panose="02020603050405020304" pitchFamily="18" charset="0"/>
              </a:rPr>
              <a:t>– Inter-annual time series from WMOP model of the spatially-averaged ocean surface salinity within the Balearic Sea (a), the temperature gradient between the Balearic Sea and the Gulf of Lion (b), and the wind intensity spatially-averaged in the Gulf of Lion (c). The shadow areas marks ± two standard deviations of the time series. Events higher or lower than these thresholds are considered as anomalous.</a:t>
            </a:r>
            <a:endParaRPr lang="es-ES" sz="1200" dirty="0">
              <a:solidFill>
                <a:srgbClr val="00000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7529937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E85065D-3EDB-4B4D-B3EB-EB770769DEAD}"/>
              </a:ext>
            </a:extLst>
          </p:cNvPr>
          <p:cNvGrpSpPr/>
          <p:nvPr/>
        </p:nvGrpSpPr>
        <p:grpSpPr>
          <a:xfrm>
            <a:off x="3122612" y="2133600"/>
            <a:ext cx="5946761" cy="2590803"/>
            <a:chOff x="0" y="0"/>
            <a:chExt cx="7057644" cy="3075758"/>
          </a:xfrm>
        </p:grpSpPr>
        <p:sp>
          <p:nvSpPr>
            <p:cNvPr id="3" name="Rectangle 2">
              <a:extLst>
                <a:ext uri="{FF2B5EF4-FFF2-40B4-BE49-F238E27FC236}">
                  <a16:creationId xmlns:a16="http://schemas.microsoft.com/office/drawing/2014/main" id="{43F8A6A3-1C7D-4293-A3B4-5E7C89FA670B}"/>
                </a:ext>
              </a:extLst>
            </p:cNvPr>
            <p:cNvSpPr/>
            <p:nvPr/>
          </p:nvSpPr>
          <p:spPr>
            <a:xfrm>
              <a:off x="292913" y="2586"/>
              <a:ext cx="50673" cy="224380"/>
            </a:xfrm>
            <a:prstGeom prst="rect">
              <a:avLst/>
            </a:prstGeom>
            <a:ln>
              <a:noFill/>
            </a:ln>
          </p:spPr>
          <p:txBody>
            <a:bodyPr vert="horz" lIns="0" tIns="0" rIns="0" bIns="0" rtlCol="0">
              <a:noAutofit/>
            </a:bodyPr>
            <a:lstStyle/>
            <a:p>
              <a:pPr marL="427355" indent="-6350" algn="l">
                <a:lnSpc>
                  <a:spcPct val="107000"/>
                </a:lnSpc>
                <a:spcAft>
                  <a:spcPts val="800"/>
                </a:spcAft>
              </a:pPr>
              <a:r>
                <a:rPr lang="es-ES" sz="1200" b="1">
                  <a:solidFill>
                    <a:srgbClr val="000000"/>
                  </a:solidFill>
                  <a:effectLst/>
                  <a:latin typeface="Times New Roman" panose="02020603050405020304" pitchFamily="18" charset="0"/>
                  <a:ea typeface="Times New Roman" panose="02020603050405020304" pitchFamily="18" charset="0"/>
                </a:rPr>
                <a:t> </a:t>
              </a:r>
              <a:endParaRPr lang="es-ES" sz="1200">
                <a:solidFill>
                  <a:srgbClr val="000000"/>
                </a:solidFill>
                <a:effectLst/>
                <a:latin typeface="Times New Roman" panose="02020603050405020304" pitchFamily="18" charset="0"/>
                <a:ea typeface="Times New Roman" panose="02020603050405020304" pitchFamily="18" charset="0"/>
              </a:endParaRPr>
            </a:p>
          </p:txBody>
        </p:sp>
        <p:pic>
          <p:nvPicPr>
            <p:cNvPr id="4" name="Picture 3">
              <a:extLst>
                <a:ext uri="{FF2B5EF4-FFF2-40B4-BE49-F238E27FC236}">
                  <a16:creationId xmlns:a16="http://schemas.microsoft.com/office/drawing/2014/main" id="{512B32B7-0B31-4FC9-833B-1D25C7D5C440}"/>
                </a:ext>
              </a:extLst>
            </p:cNvPr>
            <p:cNvPicPr/>
            <p:nvPr/>
          </p:nvPicPr>
          <p:blipFill>
            <a:blip r:embed="rId2"/>
            <a:stretch>
              <a:fillRect/>
            </a:stretch>
          </p:blipFill>
          <p:spPr>
            <a:xfrm>
              <a:off x="0" y="199970"/>
              <a:ext cx="3791712" cy="2875788"/>
            </a:xfrm>
            <a:prstGeom prst="rect">
              <a:avLst/>
            </a:prstGeom>
          </p:spPr>
        </p:pic>
        <p:pic>
          <p:nvPicPr>
            <p:cNvPr id="5" name="Picture 4">
              <a:extLst>
                <a:ext uri="{FF2B5EF4-FFF2-40B4-BE49-F238E27FC236}">
                  <a16:creationId xmlns:a16="http://schemas.microsoft.com/office/drawing/2014/main" id="{50DA2AFF-3C0B-4908-99BF-AB8C5F0BCA78}"/>
                </a:ext>
              </a:extLst>
            </p:cNvPr>
            <p:cNvPicPr/>
            <p:nvPr/>
          </p:nvPicPr>
          <p:blipFill>
            <a:blip r:embed="rId3"/>
            <a:stretch>
              <a:fillRect/>
            </a:stretch>
          </p:blipFill>
          <p:spPr>
            <a:xfrm>
              <a:off x="3820668" y="199970"/>
              <a:ext cx="3236976" cy="2875788"/>
            </a:xfrm>
            <a:prstGeom prst="rect">
              <a:avLst/>
            </a:prstGeom>
          </p:spPr>
        </p:pic>
        <p:sp>
          <p:nvSpPr>
            <p:cNvPr id="6" name="Rectangle 10">
              <a:extLst>
                <a:ext uri="{FF2B5EF4-FFF2-40B4-BE49-F238E27FC236}">
                  <a16:creationId xmlns:a16="http://schemas.microsoft.com/office/drawing/2014/main" id="{445EDA70-9953-40E0-BD5F-48FA7ADE2C12}"/>
                </a:ext>
              </a:extLst>
            </p:cNvPr>
            <p:cNvSpPr/>
            <p:nvPr/>
          </p:nvSpPr>
          <p:spPr>
            <a:xfrm>
              <a:off x="4290949" y="400812"/>
              <a:ext cx="84624" cy="374714"/>
            </a:xfrm>
            <a:prstGeom prst="rect">
              <a:avLst/>
            </a:prstGeom>
            <a:ln>
              <a:noFill/>
            </a:ln>
          </p:spPr>
          <p:txBody>
            <a:bodyPr vert="horz" lIns="0" tIns="0" rIns="0" bIns="0" rtlCol="0">
              <a:noAutofit/>
            </a:bodyPr>
            <a:lstStyle/>
            <a:p>
              <a:pPr marL="427355" indent="-6350" algn="l">
                <a:lnSpc>
                  <a:spcPct val="107000"/>
                </a:lnSpc>
                <a:spcAft>
                  <a:spcPts val="800"/>
                </a:spcAft>
              </a:pPr>
              <a:r>
                <a:rPr lang="es-ES" sz="2000" b="1">
                  <a:solidFill>
                    <a:srgbClr val="000000"/>
                  </a:solidFill>
                  <a:effectLst/>
                  <a:latin typeface="Times New Roman" panose="02020603050405020304" pitchFamily="18" charset="0"/>
                  <a:ea typeface="Times New Roman" panose="02020603050405020304" pitchFamily="18" charset="0"/>
                </a:rPr>
                <a:t> </a:t>
              </a:r>
              <a:endParaRPr lang="es-ES" sz="1200">
                <a:solidFill>
                  <a:srgbClr val="000000"/>
                </a:solidFill>
                <a:effectLst/>
                <a:latin typeface="Times New Roman" panose="02020603050405020304" pitchFamily="18" charset="0"/>
                <a:ea typeface="Times New Roman" panose="02020603050405020304" pitchFamily="18" charset="0"/>
              </a:endParaRPr>
            </a:p>
          </p:txBody>
        </p:sp>
        <p:sp>
          <p:nvSpPr>
            <p:cNvPr id="7" name="Rectangle 12">
              <a:extLst>
                <a:ext uri="{FF2B5EF4-FFF2-40B4-BE49-F238E27FC236}">
                  <a16:creationId xmlns:a16="http://schemas.microsoft.com/office/drawing/2014/main" id="{F3B32BAB-F208-4633-AEC3-C406513EB4BE}"/>
                </a:ext>
              </a:extLst>
            </p:cNvPr>
            <p:cNvSpPr/>
            <p:nvPr/>
          </p:nvSpPr>
          <p:spPr>
            <a:xfrm>
              <a:off x="867410" y="468706"/>
              <a:ext cx="78973" cy="262525"/>
            </a:xfrm>
            <a:prstGeom prst="rect">
              <a:avLst/>
            </a:prstGeom>
            <a:ln>
              <a:noFill/>
            </a:ln>
          </p:spPr>
          <p:txBody>
            <a:bodyPr vert="horz" lIns="0" tIns="0" rIns="0" bIns="0" rtlCol="0">
              <a:noAutofit/>
            </a:bodyPr>
            <a:lstStyle/>
            <a:p>
              <a:pPr marL="427355" indent="-6350" algn="l">
                <a:lnSpc>
                  <a:spcPct val="107000"/>
                </a:lnSpc>
                <a:spcAft>
                  <a:spcPts val="800"/>
                </a:spcAft>
              </a:pPr>
              <a:r>
                <a:rPr lang="es-ES" sz="1200">
                  <a:solidFill>
                    <a:srgbClr val="000000"/>
                  </a:solidFill>
                  <a:effectLst/>
                  <a:latin typeface="Times New Roman" panose="02020603050405020304" pitchFamily="18" charset="0"/>
                  <a:ea typeface="Times New Roman" panose="02020603050405020304" pitchFamily="18" charset="0"/>
                </a:rPr>
                <a:t> </a:t>
              </a:r>
            </a:p>
          </p:txBody>
        </p:sp>
        <p:pic>
          <p:nvPicPr>
            <p:cNvPr id="8" name="Picture 15">
              <a:extLst>
                <a:ext uri="{FF2B5EF4-FFF2-40B4-BE49-F238E27FC236}">
                  <a16:creationId xmlns:a16="http://schemas.microsoft.com/office/drawing/2014/main" id="{88AA3FD7-3172-4F19-9159-3A62CA89FFBE}"/>
                </a:ext>
              </a:extLst>
            </p:cNvPr>
            <p:cNvPicPr/>
            <p:nvPr/>
          </p:nvPicPr>
          <p:blipFill>
            <a:blip r:embed="rId4"/>
            <a:stretch>
              <a:fillRect/>
            </a:stretch>
          </p:blipFill>
          <p:spPr>
            <a:xfrm>
              <a:off x="1051560" y="457525"/>
              <a:ext cx="248412" cy="391668"/>
            </a:xfrm>
            <a:prstGeom prst="rect">
              <a:avLst/>
            </a:prstGeom>
          </p:spPr>
        </p:pic>
        <p:sp>
          <p:nvSpPr>
            <p:cNvPr id="9" name="Rectangle 16">
              <a:extLst>
                <a:ext uri="{FF2B5EF4-FFF2-40B4-BE49-F238E27FC236}">
                  <a16:creationId xmlns:a16="http://schemas.microsoft.com/office/drawing/2014/main" id="{A4619ABB-AB9A-45AA-872A-C7AA0442E4CC}"/>
                </a:ext>
              </a:extLst>
            </p:cNvPr>
            <p:cNvSpPr/>
            <p:nvPr/>
          </p:nvSpPr>
          <p:spPr>
            <a:xfrm>
              <a:off x="1208786" y="400812"/>
              <a:ext cx="84624" cy="374714"/>
            </a:xfrm>
            <a:prstGeom prst="rect">
              <a:avLst/>
            </a:prstGeom>
            <a:ln>
              <a:noFill/>
            </a:ln>
          </p:spPr>
          <p:txBody>
            <a:bodyPr vert="horz" lIns="0" tIns="0" rIns="0" bIns="0" rtlCol="0">
              <a:noAutofit/>
            </a:bodyPr>
            <a:lstStyle/>
            <a:p>
              <a:pPr marL="427355" indent="-6350" algn="l">
                <a:lnSpc>
                  <a:spcPct val="107000"/>
                </a:lnSpc>
                <a:spcAft>
                  <a:spcPts val="800"/>
                </a:spcAft>
              </a:pPr>
              <a:r>
                <a:rPr lang="es-ES" sz="2000" b="1">
                  <a:solidFill>
                    <a:srgbClr val="000000"/>
                  </a:solidFill>
                  <a:effectLst/>
                  <a:latin typeface="Times New Roman" panose="02020603050405020304" pitchFamily="18" charset="0"/>
                  <a:ea typeface="Times New Roman" panose="02020603050405020304" pitchFamily="18" charset="0"/>
                </a:rPr>
                <a:t> </a:t>
              </a:r>
              <a:endParaRPr lang="es-ES" sz="1200">
                <a:solidFill>
                  <a:srgbClr val="000000"/>
                </a:solidFill>
                <a:effectLst/>
                <a:latin typeface="Times New Roman" panose="02020603050405020304" pitchFamily="18" charset="0"/>
                <a:ea typeface="Times New Roman" panose="02020603050405020304" pitchFamily="18" charset="0"/>
              </a:endParaRPr>
            </a:p>
          </p:txBody>
        </p:sp>
        <p:pic>
          <p:nvPicPr>
            <p:cNvPr id="10" name="Picture 17">
              <a:extLst>
                <a:ext uri="{FF2B5EF4-FFF2-40B4-BE49-F238E27FC236}">
                  <a16:creationId xmlns:a16="http://schemas.microsoft.com/office/drawing/2014/main" id="{FDC0B9D9-820A-4B2E-B1BB-1F11EBABE2A8}"/>
                </a:ext>
              </a:extLst>
            </p:cNvPr>
            <p:cNvPicPr/>
            <p:nvPr/>
          </p:nvPicPr>
          <p:blipFill>
            <a:blip r:embed="rId5"/>
            <a:stretch>
              <a:fillRect/>
            </a:stretch>
          </p:blipFill>
          <p:spPr>
            <a:xfrm>
              <a:off x="0" y="55189"/>
              <a:ext cx="391668" cy="627888"/>
            </a:xfrm>
            <a:prstGeom prst="rect">
              <a:avLst/>
            </a:prstGeom>
          </p:spPr>
        </p:pic>
        <p:sp>
          <p:nvSpPr>
            <p:cNvPr id="11" name="Rectangle 20">
              <a:extLst>
                <a:ext uri="{FF2B5EF4-FFF2-40B4-BE49-F238E27FC236}">
                  <a16:creationId xmlns:a16="http://schemas.microsoft.com/office/drawing/2014/main" id="{4E6DC850-B1CC-424A-9EFF-210D34DE66F2}"/>
                </a:ext>
              </a:extLst>
            </p:cNvPr>
            <p:cNvSpPr/>
            <p:nvPr/>
          </p:nvSpPr>
          <p:spPr>
            <a:xfrm>
              <a:off x="241097" y="67894"/>
              <a:ext cx="78973" cy="262525"/>
            </a:xfrm>
            <a:prstGeom prst="rect">
              <a:avLst/>
            </a:prstGeom>
            <a:ln>
              <a:noFill/>
            </a:ln>
          </p:spPr>
          <p:txBody>
            <a:bodyPr vert="horz" lIns="0" tIns="0" rIns="0" bIns="0" rtlCol="0">
              <a:noAutofit/>
            </a:bodyPr>
            <a:lstStyle/>
            <a:p>
              <a:pPr marL="427355" indent="-6350" algn="l">
                <a:lnSpc>
                  <a:spcPct val="107000"/>
                </a:lnSpc>
                <a:spcAft>
                  <a:spcPts val="800"/>
                </a:spcAft>
              </a:pPr>
              <a:r>
                <a:rPr lang="es-ES" sz="1200">
                  <a:solidFill>
                    <a:srgbClr val="000000"/>
                  </a:solidFill>
                  <a:effectLst/>
                  <a:latin typeface="Times New Roman" panose="02020603050405020304" pitchFamily="18" charset="0"/>
                  <a:ea typeface="Times New Roman" panose="02020603050405020304" pitchFamily="18" charset="0"/>
                </a:rPr>
                <a:t> </a:t>
              </a:r>
            </a:p>
          </p:txBody>
        </p:sp>
        <p:sp>
          <p:nvSpPr>
            <p:cNvPr id="12" name="Rectangle 22">
              <a:extLst>
                <a:ext uri="{FF2B5EF4-FFF2-40B4-BE49-F238E27FC236}">
                  <a16:creationId xmlns:a16="http://schemas.microsoft.com/office/drawing/2014/main" id="{86B425D2-8BE0-4E15-8DE2-66D6B0E5FC1E}"/>
                </a:ext>
              </a:extLst>
            </p:cNvPr>
            <p:cNvSpPr/>
            <p:nvPr/>
          </p:nvSpPr>
          <p:spPr>
            <a:xfrm>
              <a:off x="299009" y="0"/>
              <a:ext cx="84624" cy="374715"/>
            </a:xfrm>
            <a:prstGeom prst="rect">
              <a:avLst/>
            </a:prstGeom>
            <a:ln>
              <a:noFill/>
            </a:ln>
          </p:spPr>
          <p:txBody>
            <a:bodyPr vert="horz" lIns="0" tIns="0" rIns="0" bIns="0" rtlCol="0">
              <a:noAutofit/>
            </a:bodyPr>
            <a:lstStyle/>
            <a:p>
              <a:pPr marL="427355" indent="-6350" algn="l">
                <a:lnSpc>
                  <a:spcPct val="107000"/>
                </a:lnSpc>
                <a:spcAft>
                  <a:spcPts val="800"/>
                </a:spcAft>
              </a:pPr>
              <a:r>
                <a:rPr lang="es-ES" sz="2000" b="1">
                  <a:solidFill>
                    <a:srgbClr val="000000"/>
                  </a:solidFill>
                  <a:effectLst/>
                  <a:latin typeface="Times New Roman" panose="02020603050405020304" pitchFamily="18" charset="0"/>
                  <a:ea typeface="Times New Roman" panose="02020603050405020304" pitchFamily="18" charset="0"/>
                </a:rPr>
                <a:t> </a:t>
              </a:r>
              <a:endParaRPr lang="es-ES" sz="1200">
                <a:solidFill>
                  <a:srgbClr val="000000"/>
                </a:solidFill>
                <a:effectLst/>
                <a:latin typeface="Times New Roman" panose="02020603050405020304" pitchFamily="18" charset="0"/>
                <a:ea typeface="Times New Roman" panose="02020603050405020304" pitchFamily="18" charset="0"/>
              </a:endParaRPr>
            </a:p>
          </p:txBody>
        </p:sp>
      </p:grpSp>
      <p:sp>
        <p:nvSpPr>
          <p:cNvPr id="14" name="CuadroTexto 13">
            <a:extLst>
              <a:ext uri="{FF2B5EF4-FFF2-40B4-BE49-F238E27FC236}">
                <a16:creationId xmlns:a16="http://schemas.microsoft.com/office/drawing/2014/main" id="{1533A5ED-BC99-4196-B022-8B4D54B1E546}"/>
              </a:ext>
            </a:extLst>
          </p:cNvPr>
          <p:cNvSpPr txBox="1"/>
          <p:nvPr/>
        </p:nvSpPr>
        <p:spPr>
          <a:xfrm>
            <a:off x="3325760" y="4893578"/>
            <a:ext cx="6094602" cy="1273938"/>
          </a:xfrm>
          <a:prstGeom prst="rect">
            <a:avLst/>
          </a:prstGeom>
          <a:noFill/>
        </p:spPr>
        <p:txBody>
          <a:bodyPr wrap="square">
            <a:spAutoFit/>
          </a:bodyPr>
          <a:lstStyle/>
          <a:p>
            <a:pPr marL="421005" indent="-6350" algn="just">
              <a:lnSpc>
                <a:spcPct val="148000"/>
              </a:lnSpc>
              <a:spcAft>
                <a:spcPts val="55"/>
              </a:spcAft>
            </a:pPr>
            <a:r>
              <a:rPr lang="en-US" sz="1800" b="1" dirty="0">
                <a:solidFill>
                  <a:srgbClr val="000000"/>
                </a:solidFill>
                <a:effectLst/>
                <a:latin typeface="Times New Roman" panose="02020603050405020304" pitchFamily="18" charset="0"/>
                <a:ea typeface="Times New Roman" panose="02020603050405020304" pitchFamily="18" charset="0"/>
              </a:rPr>
              <a:t>Figure 11–</a:t>
            </a:r>
            <a:r>
              <a:rPr lang="en-US" sz="1800" dirty="0">
                <a:solidFill>
                  <a:srgbClr val="000000"/>
                </a:solidFill>
                <a:effectLst/>
                <a:latin typeface="Times New Roman" panose="02020603050405020304" pitchFamily="18" charset="0"/>
                <a:ea typeface="Times New Roman" panose="02020603050405020304" pitchFamily="18" charset="0"/>
              </a:rPr>
              <a:t>Sea surface temperature and associated geostrophic currents from satellite data on 20 October of 2010 and 15 December of 2017.</a:t>
            </a:r>
            <a:endParaRPr lang="es-ES" sz="2000" dirty="0">
              <a:solidFill>
                <a:srgbClr val="00000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974148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A307F91E-353B-4C3C-862C-C377FBD0AAF9}"/>
              </a:ext>
            </a:extLst>
          </p:cNvPr>
          <p:cNvSpPr txBox="1"/>
          <p:nvPr/>
        </p:nvSpPr>
        <p:spPr>
          <a:xfrm>
            <a:off x="134223" y="259966"/>
            <a:ext cx="11797717" cy="2566921"/>
          </a:xfrm>
          <a:prstGeom prst="rect">
            <a:avLst/>
          </a:prstGeom>
          <a:noFill/>
        </p:spPr>
        <p:txBody>
          <a:bodyPr wrap="square">
            <a:spAutoFit/>
          </a:bodyPr>
          <a:lstStyle/>
          <a:p>
            <a:pPr marL="427355" marR="31750" indent="-6350" algn="just">
              <a:lnSpc>
                <a:spcPct val="148000"/>
              </a:lnSpc>
              <a:spcAft>
                <a:spcPts val="490"/>
              </a:spcAft>
            </a:pPr>
            <a:r>
              <a:rPr lang="en-US" sz="1200" b="1" dirty="0">
                <a:solidFill>
                  <a:srgbClr val="000000"/>
                </a:solidFill>
                <a:effectLst/>
                <a:latin typeface="Times New Roman" panose="02020603050405020304" pitchFamily="18" charset="0"/>
                <a:ea typeface="Times New Roman" panose="02020603050405020304" pitchFamily="18" charset="0"/>
              </a:rPr>
              <a:t>Appendix A</a:t>
            </a:r>
            <a:r>
              <a:rPr lang="en-US" sz="1200" dirty="0">
                <a:solidFill>
                  <a:srgbClr val="000000"/>
                </a:solidFill>
                <a:effectLst/>
                <a:latin typeface="Times New Roman" panose="02020603050405020304" pitchFamily="18" charset="0"/>
                <a:ea typeface="Times New Roman" panose="02020603050405020304" pitchFamily="18" charset="0"/>
              </a:rPr>
              <a:t>: results of the sensitivity experiments carried out from July to December of 2010 and 2017 to evaluate the effect of the main </a:t>
            </a:r>
            <a:r>
              <a:rPr lang="en-US" sz="1200" dirty="0" err="1">
                <a:solidFill>
                  <a:srgbClr val="000000"/>
                </a:solidFill>
                <a:effectLst/>
                <a:latin typeface="Times New Roman" panose="02020603050405020304" pitchFamily="18" charset="0"/>
                <a:ea typeface="Times New Roman" panose="02020603050405020304" pitchFamily="18" charset="0"/>
              </a:rPr>
              <a:t>forcings</a:t>
            </a:r>
            <a:r>
              <a:rPr lang="en-US" sz="1200" dirty="0">
                <a:solidFill>
                  <a:srgbClr val="000000"/>
                </a:solidFill>
                <a:effectLst/>
                <a:latin typeface="Times New Roman" panose="02020603050405020304" pitchFamily="18" charset="0"/>
                <a:ea typeface="Times New Roman" panose="02020603050405020304" pitchFamily="18" charset="0"/>
              </a:rPr>
              <a:t> on eddy generation and intensification. The maps show the monthly-averaged SSH and their corresponding geostrophic velocities. Blue contours indicates the signature of the eddy by means of the OW values lower than the threshold (</a:t>
            </a:r>
            <a:r>
              <a:rPr lang="en-US" sz="1200" dirty="0" err="1">
                <a:solidFill>
                  <a:srgbClr val="000000"/>
                </a:solidFill>
                <a:effectLst/>
                <a:latin typeface="Times New Roman" panose="02020603050405020304" pitchFamily="18" charset="0"/>
                <a:ea typeface="Times New Roman" panose="02020603050405020304" pitchFamily="18" charset="0"/>
              </a:rPr>
              <a:t>OWo</a:t>
            </a:r>
            <a:r>
              <a:rPr lang="en-US" sz="1200" dirty="0">
                <a:solidFill>
                  <a:srgbClr val="000000"/>
                </a:solidFill>
                <a:effectLst/>
                <a:latin typeface="Times New Roman" panose="02020603050405020304" pitchFamily="18" charset="0"/>
                <a:ea typeface="Times New Roman" panose="02020603050405020304" pitchFamily="18" charset="0"/>
              </a:rPr>
              <a:t>) and within a radius of 0.2 º from the eddy center. Black square denotes the area of eddy generation reported in Figure1</a:t>
            </a:r>
            <a:endParaRPr lang="es-ES" sz="1200" dirty="0">
              <a:solidFill>
                <a:srgbClr val="000000"/>
              </a:solidFill>
              <a:effectLst/>
              <a:latin typeface="Times New Roman" panose="02020603050405020304" pitchFamily="18" charset="0"/>
              <a:ea typeface="Times New Roman" panose="02020603050405020304" pitchFamily="18" charset="0"/>
            </a:endParaRPr>
          </a:p>
          <a:p>
            <a:pPr marL="427355" marR="31750" indent="-6350" algn="just">
              <a:lnSpc>
                <a:spcPct val="148000"/>
              </a:lnSpc>
              <a:spcAft>
                <a:spcPts val="490"/>
              </a:spcAft>
            </a:pPr>
            <a:r>
              <a:rPr lang="en-US" sz="1200" b="1" dirty="0">
                <a:solidFill>
                  <a:srgbClr val="000000"/>
                </a:solidFill>
                <a:effectLst/>
                <a:latin typeface="Times New Roman" panose="02020603050405020304" pitchFamily="18" charset="0"/>
                <a:ea typeface="Times New Roman" panose="02020603050405020304" pitchFamily="18" charset="0"/>
              </a:rPr>
              <a:t>A.0 Reference years: </a:t>
            </a:r>
            <a:r>
              <a:rPr lang="en-US" sz="1200" dirty="0">
                <a:solidFill>
                  <a:srgbClr val="000000"/>
                </a:solidFill>
                <a:effectLst/>
                <a:latin typeface="Times New Roman" panose="02020603050405020304" pitchFamily="18" charset="0"/>
                <a:ea typeface="Times New Roman" panose="02020603050405020304" pitchFamily="18" charset="0"/>
              </a:rPr>
              <a:t>simulations without any modification</a:t>
            </a:r>
            <a:r>
              <a:rPr lang="en-US" sz="1200" b="1" dirty="0">
                <a:solidFill>
                  <a:srgbClr val="000000"/>
                </a:solidFill>
                <a:effectLst/>
                <a:latin typeface="Times New Roman" panose="02020603050405020304" pitchFamily="18" charset="0"/>
                <a:ea typeface="Times New Roman" panose="02020603050405020304" pitchFamily="18" charset="0"/>
              </a:rPr>
              <a:t>  </a:t>
            </a:r>
            <a:endParaRPr lang="es-ES" sz="1200" dirty="0">
              <a:solidFill>
                <a:srgbClr val="000000"/>
              </a:solidFill>
              <a:effectLst/>
              <a:latin typeface="Times New Roman" panose="02020603050405020304" pitchFamily="18" charset="0"/>
              <a:ea typeface="Times New Roman" panose="02020603050405020304" pitchFamily="18" charset="0"/>
            </a:endParaRPr>
          </a:p>
          <a:p>
            <a:pPr marL="427355" marR="31750" indent="-6350" algn="just">
              <a:lnSpc>
                <a:spcPct val="148000"/>
              </a:lnSpc>
              <a:spcAft>
                <a:spcPts val="490"/>
              </a:spcAft>
            </a:pPr>
            <a:r>
              <a:rPr lang="en-US" sz="1200" b="1" dirty="0">
                <a:solidFill>
                  <a:srgbClr val="000000"/>
                </a:solidFill>
                <a:effectLst/>
                <a:latin typeface="Times New Roman" panose="02020603050405020304" pitchFamily="18" charset="0"/>
                <a:ea typeface="Times New Roman" panose="02020603050405020304" pitchFamily="18" charset="0"/>
              </a:rPr>
              <a:t>A.1 Configuration #1: </a:t>
            </a:r>
            <a:r>
              <a:rPr lang="en-US" sz="1200" dirty="0">
                <a:solidFill>
                  <a:srgbClr val="000000"/>
                </a:solidFill>
                <a:effectLst/>
                <a:latin typeface="Times New Roman" panose="02020603050405020304" pitchFamily="18" charset="0"/>
                <a:ea typeface="Times New Roman" panose="02020603050405020304" pitchFamily="18" charset="0"/>
              </a:rPr>
              <a:t>simulations forced using</a:t>
            </a:r>
            <a:r>
              <a:rPr lang="en-US" sz="1200" b="1" dirty="0">
                <a:solidFill>
                  <a:srgbClr val="000000"/>
                </a:solidFill>
                <a:effectLst/>
                <a:latin typeface="Times New Roman" panose="02020603050405020304" pitchFamily="18" charset="0"/>
                <a:ea typeface="Times New Roman" panose="02020603050405020304" pitchFamily="18" charset="0"/>
              </a:rPr>
              <a:t> </a:t>
            </a:r>
            <a:r>
              <a:rPr lang="en-US" sz="1200" dirty="0">
                <a:solidFill>
                  <a:srgbClr val="000000"/>
                </a:solidFill>
                <a:effectLst/>
                <a:latin typeface="Times New Roman" panose="02020603050405020304" pitchFamily="18" charset="0"/>
                <a:ea typeface="Times New Roman" panose="02020603050405020304" pitchFamily="18" charset="0"/>
              </a:rPr>
              <a:t>climatological winds</a:t>
            </a:r>
            <a:r>
              <a:rPr lang="en-US" sz="1200" b="1" dirty="0">
                <a:solidFill>
                  <a:srgbClr val="000000"/>
                </a:solidFill>
                <a:effectLst/>
                <a:latin typeface="Times New Roman" panose="02020603050405020304" pitchFamily="18" charset="0"/>
                <a:ea typeface="Times New Roman" panose="02020603050405020304" pitchFamily="18" charset="0"/>
              </a:rPr>
              <a:t> </a:t>
            </a:r>
            <a:endParaRPr lang="es-ES" sz="1200" dirty="0">
              <a:solidFill>
                <a:srgbClr val="000000"/>
              </a:solidFill>
              <a:effectLst/>
              <a:latin typeface="Times New Roman" panose="02020603050405020304" pitchFamily="18" charset="0"/>
              <a:ea typeface="Times New Roman" panose="02020603050405020304" pitchFamily="18" charset="0"/>
            </a:endParaRPr>
          </a:p>
          <a:p>
            <a:pPr marL="427355" marR="31750" indent="-6350" algn="just">
              <a:lnSpc>
                <a:spcPct val="148000"/>
              </a:lnSpc>
              <a:spcAft>
                <a:spcPts val="490"/>
              </a:spcAft>
            </a:pPr>
            <a:r>
              <a:rPr lang="en-US" sz="1200" b="1" dirty="0">
                <a:solidFill>
                  <a:srgbClr val="000000"/>
                </a:solidFill>
                <a:effectLst/>
                <a:latin typeface="Times New Roman" panose="02020603050405020304" pitchFamily="18" charset="0"/>
                <a:ea typeface="Times New Roman" panose="02020603050405020304" pitchFamily="18" charset="0"/>
              </a:rPr>
              <a:t>A.2 Configuration #2: </a:t>
            </a:r>
            <a:r>
              <a:rPr lang="en-US" sz="1200" dirty="0">
                <a:solidFill>
                  <a:srgbClr val="000000"/>
                </a:solidFill>
                <a:effectLst/>
                <a:latin typeface="Times New Roman" panose="02020603050405020304" pitchFamily="18" charset="0"/>
                <a:ea typeface="Times New Roman" panose="02020603050405020304" pitchFamily="18" charset="0"/>
              </a:rPr>
              <a:t>simulations forced using</a:t>
            </a:r>
            <a:r>
              <a:rPr lang="en-US" sz="1200" b="1" dirty="0">
                <a:solidFill>
                  <a:srgbClr val="000000"/>
                </a:solidFill>
                <a:effectLst/>
                <a:latin typeface="Times New Roman" panose="02020603050405020304" pitchFamily="18" charset="0"/>
                <a:ea typeface="Times New Roman" panose="02020603050405020304" pitchFamily="18" charset="0"/>
              </a:rPr>
              <a:t> </a:t>
            </a:r>
            <a:r>
              <a:rPr lang="en-US" sz="1200" dirty="0">
                <a:solidFill>
                  <a:srgbClr val="000000"/>
                </a:solidFill>
                <a:effectLst/>
                <a:latin typeface="Times New Roman" panose="02020603050405020304" pitchFamily="18" charset="0"/>
                <a:ea typeface="Times New Roman" panose="02020603050405020304" pitchFamily="18" charset="0"/>
              </a:rPr>
              <a:t>homogeneous temperature</a:t>
            </a:r>
            <a:r>
              <a:rPr lang="en-US" sz="1200" b="1" dirty="0">
                <a:solidFill>
                  <a:srgbClr val="000000"/>
                </a:solidFill>
                <a:effectLst/>
                <a:latin typeface="Times New Roman" panose="02020603050405020304" pitchFamily="18" charset="0"/>
                <a:ea typeface="Times New Roman" panose="02020603050405020304" pitchFamily="18" charset="0"/>
              </a:rPr>
              <a:t> </a:t>
            </a:r>
            <a:endParaRPr lang="es-ES" sz="1200" dirty="0">
              <a:solidFill>
                <a:srgbClr val="000000"/>
              </a:solidFill>
              <a:effectLst/>
              <a:latin typeface="Times New Roman" panose="02020603050405020304" pitchFamily="18" charset="0"/>
              <a:ea typeface="Times New Roman" panose="02020603050405020304" pitchFamily="18" charset="0"/>
            </a:endParaRPr>
          </a:p>
          <a:p>
            <a:pPr marL="427355" marR="31750" indent="-6350" algn="just">
              <a:lnSpc>
                <a:spcPct val="148000"/>
              </a:lnSpc>
              <a:spcAft>
                <a:spcPts val="490"/>
              </a:spcAft>
            </a:pPr>
            <a:r>
              <a:rPr lang="en-US" sz="1200" b="1" dirty="0">
                <a:solidFill>
                  <a:srgbClr val="000000"/>
                </a:solidFill>
                <a:effectLst/>
                <a:latin typeface="Times New Roman" panose="02020603050405020304" pitchFamily="18" charset="0"/>
                <a:ea typeface="Times New Roman" panose="02020603050405020304" pitchFamily="18" charset="0"/>
              </a:rPr>
              <a:t>A.3 Configuration #3: </a:t>
            </a:r>
            <a:r>
              <a:rPr lang="en-US" sz="1200" dirty="0">
                <a:solidFill>
                  <a:srgbClr val="000000"/>
                </a:solidFill>
                <a:effectLst/>
                <a:latin typeface="Times New Roman" panose="02020603050405020304" pitchFamily="18" charset="0"/>
                <a:ea typeface="Times New Roman" panose="02020603050405020304" pitchFamily="18" charset="0"/>
              </a:rPr>
              <a:t>simulations forced using</a:t>
            </a:r>
            <a:r>
              <a:rPr lang="en-US" sz="1200" b="1" dirty="0">
                <a:solidFill>
                  <a:srgbClr val="000000"/>
                </a:solidFill>
                <a:effectLst/>
                <a:latin typeface="Times New Roman" panose="02020603050405020304" pitchFamily="18" charset="0"/>
                <a:ea typeface="Times New Roman" panose="02020603050405020304" pitchFamily="18" charset="0"/>
              </a:rPr>
              <a:t> </a:t>
            </a:r>
            <a:r>
              <a:rPr lang="en-US" sz="1200" dirty="0">
                <a:solidFill>
                  <a:srgbClr val="000000"/>
                </a:solidFill>
                <a:effectLst/>
                <a:latin typeface="Times New Roman" panose="02020603050405020304" pitchFamily="18" charset="0"/>
                <a:ea typeface="Times New Roman" panose="02020603050405020304" pitchFamily="18" charset="0"/>
              </a:rPr>
              <a:t>homogeneous salinity</a:t>
            </a:r>
            <a:r>
              <a:rPr lang="en-US" sz="1200" b="1" dirty="0">
                <a:solidFill>
                  <a:srgbClr val="000000"/>
                </a:solidFill>
                <a:effectLst/>
                <a:latin typeface="Times New Roman" panose="02020603050405020304" pitchFamily="18" charset="0"/>
                <a:ea typeface="Times New Roman" panose="02020603050405020304" pitchFamily="18" charset="0"/>
              </a:rPr>
              <a:t> </a:t>
            </a:r>
            <a:endParaRPr lang="es-ES" sz="1200" dirty="0">
              <a:solidFill>
                <a:srgbClr val="000000"/>
              </a:solidFill>
              <a:effectLst/>
              <a:latin typeface="Times New Roman" panose="02020603050405020304" pitchFamily="18" charset="0"/>
              <a:ea typeface="Times New Roman" panose="02020603050405020304" pitchFamily="18" charset="0"/>
            </a:endParaRPr>
          </a:p>
          <a:p>
            <a:pPr marL="427355" marR="31750" indent="-6350" algn="just">
              <a:lnSpc>
                <a:spcPct val="148000"/>
              </a:lnSpc>
              <a:spcAft>
                <a:spcPts val="490"/>
              </a:spcAft>
            </a:pPr>
            <a:r>
              <a:rPr lang="en-US" sz="1200" b="1" dirty="0">
                <a:solidFill>
                  <a:srgbClr val="000000"/>
                </a:solidFill>
                <a:effectLst/>
                <a:latin typeface="Times New Roman" panose="02020603050405020304" pitchFamily="18" charset="0"/>
                <a:ea typeface="Times New Roman" panose="02020603050405020304" pitchFamily="18" charset="0"/>
              </a:rPr>
              <a:t>A.4 Configuration #4: </a:t>
            </a:r>
            <a:r>
              <a:rPr lang="en-US" sz="1200" dirty="0">
                <a:solidFill>
                  <a:srgbClr val="000000"/>
                </a:solidFill>
                <a:effectLst/>
                <a:latin typeface="Times New Roman" panose="02020603050405020304" pitchFamily="18" charset="0"/>
                <a:ea typeface="Times New Roman" panose="02020603050405020304" pitchFamily="18" charset="0"/>
              </a:rPr>
              <a:t>simulation 2017 forced using</a:t>
            </a:r>
            <a:r>
              <a:rPr lang="en-US" sz="1200" b="1" dirty="0">
                <a:solidFill>
                  <a:srgbClr val="000000"/>
                </a:solidFill>
                <a:effectLst/>
                <a:latin typeface="Times New Roman" panose="02020603050405020304" pitchFamily="18" charset="0"/>
                <a:ea typeface="Times New Roman" panose="02020603050405020304" pitchFamily="18" charset="0"/>
              </a:rPr>
              <a:t> </a:t>
            </a:r>
            <a:r>
              <a:rPr lang="en-US" sz="1200" dirty="0">
                <a:solidFill>
                  <a:srgbClr val="000000"/>
                </a:solidFill>
                <a:effectLst/>
                <a:latin typeface="Times New Roman" panose="02020603050405020304" pitchFamily="18" charset="0"/>
                <a:ea typeface="Times New Roman" panose="02020603050405020304" pitchFamily="18" charset="0"/>
              </a:rPr>
              <a:t>climatological winds and homogeneous salinity</a:t>
            </a:r>
            <a:endParaRPr lang="es-ES" sz="1200" dirty="0">
              <a:solidFill>
                <a:srgbClr val="00000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4321063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237785"/>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TotalTime>
  <Words>1069</Words>
  <Application>Microsoft Office PowerPoint</Application>
  <PresentationFormat>Panorámica</PresentationFormat>
  <Paragraphs>23</Paragraphs>
  <Slides>15</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15</vt:i4>
      </vt:variant>
    </vt:vector>
  </HeadingPairs>
  <TitlesOfParts>
    <vt:vector size="21" baseType="lpstr">
      <vt:lpstr>Arial</vt:lpstr>
      <vt:lpstr>Calibri</vt:lpstr>
      <vt:lpstr>Calibri Light</vt:lpstr>
      <vt:lpstr>Segoe UI Symbol</vt:lpstr>
      <vt:lpstr>Times New Roman</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José luis Campillo Martínez</dc:creator>
  <cp:lastModifiedBy>José luis Campillo Martínez</cp:lastModifiedBy>
  <cp:revision>2</cp:revision>
  <dcterms:created xsi:type="dcterms:W3CDTF">2021-04-25T19:26:40Z</dcterms:created>
  <dcterms:modified xsi:type="dcterms:W3CDTF">2021-04-25T19:47:16Z</dcterms:modified>
</cp:coreProperties>
</file>