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333399"/>
    <a:srgbClr val="9A97A3"/>
    <a:srgbClr val="9D9D9D"/>
    <a:srgbClr val="781C6D"/>
    <a:srgbClr val="CF4446"/>
    <a:srgbClr val="FB9B06"/>
    <a:srgbClr val="3333FF"/>
    <a:srgbClr val="0099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256" autoAdjust="0"/>
  </p:normalViewPr>
  <p:slideViewPr>
    <p:cSldViewPr snapToGrid="0">
      <p:cViewPr>
        <p:scale>
          <a:sx n="75" d="100"/>
          <a:sy n="75" d="100"/>
        </p:scale>
        <p:origin x="643" y="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52436F-7C30-4598-B43D-B40D5D9C0B5C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E5FA89-31EB-4B98-B91B-9A8B24D65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44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1F7BE6-8BE5-4FE6-870D-93F5B51D248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6602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C4E1F-4406-4582-B1D5-04C1BB071E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E774E0-8FBF-432F-819C-059A3F8ED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70CAD3-18EC-4273-9E44-A319073C8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39F5-9B97-4BF1-A13F-33D3A1E78B4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DFF61-9D76-4194-9078-0F24FEBFA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4DEC5-3F12-4772-98A7-0CE756BFF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796E8-BA41-43AE-B74B-C1E074399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41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AF77D-DC25-4767-B931-2F20DFFC9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0CFF0-6F43-4D57-99CB-C1E66FD84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386B5-4EFE-4364-B022-D53CF575C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39F5-9B97-4BF1-A13F-33D3A1E78B4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3530D-A847-45D5-A12F-05382C691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33F6F4-4D85-4548-8D1F-BE00889CF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796E8-BA41-43AE-B74B-C1E074399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558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B32D5-9C66-480C-AC32-442648F27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AF0628-D023-40BB-885D-173D552D3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3BA08-53D9-44E1-BF60-ADF683670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39F5-9B97-4BF1-A13F-33D3A1E78B4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25052-9F5D-429E-970C-39FD879A3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079A0-5EF9-4F87-A8DE-B967040F3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796E8-BA41-43AE-B74B-C1E074399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17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5A8B7-E35B-4404-BC82-5A04A1DBA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8C9AE-6747-4259-822D-10924CA1AE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A90FDC-E700-461B-A2B2-E59D686455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E1DAF6-2588-44CD-B0B7-2D4EAFED5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39F5-9B97-4BF1-A13F-33D3A1E78B4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7EFCE4-0A38-48D3-A164-A54913504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D6ED45-FF97-45B8-8F9B-B1984EB96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796E8-BA41-43AE-B74B-C1E074399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893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3E629-41EF-424A-9005-3E438E047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88913F-FCEB-4965-AEEF-372AA6A68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4858D0-2EF2-4FAF-B818-4252EA0E4F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D0C07B-270E-4410-AE6A-C274D3F11E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E45868-C801-4AF0-938D-8F477B1859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933DD5-1A8B-48A8-A32E-60CBF7414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39F5-9B97-4BF1-A13F-33D3A1E78B4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7E12F9-5CF3-4BA7-A4EB-CFB400C4B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FE5753-F3C8-4C94-9E3B-A2B38BE3A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796E8-BA41-43AE-B74B-C1E074399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820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A826B-2ECA-481F-A6DE-2FF713FC5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2EA04-C753-4017-8424-08A5AADC7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39F5-9B97-4BF1-A13F-33D3A1E78B4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7F1E31-BA1E-4BB4-8165-0DA2E0BB6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02E992-AEBA-486E-AF04-7E46E5785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796E8-BA41-43AE-B74B-C1E074399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746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5CF3E2-965A-4853-A664-48D386A5C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39F5-9B97-4BF1-A13F-33D3A1E78B4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0D1224-7112-44CC-B145-2FFFE914F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1D8F7B-0458-4D62-892F-A93BCAE30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796E8-BA41-43AE-B74B-C1E074399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99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87D79-BAD0-4F4C-95C8-5270A46CB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ABEDB-026A-4258-8917-702D4EDC8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341C0-9DB3-4711-8569-2C8E9B0D93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38C03-A259-4FA5-AFE3-97F323565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39F5-9B97-4BF1-A13F-33D3A1E78B4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E2B407-F901-40E8-8B6C-5264F655D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099608-AEC7-400D-BF52-314B05612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796E8-BA41-43AE-B74B-C1E074399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100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2DF60-48C3-4435-98F9-840E6A807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854509-4D22-48B4-B2E2-28A8D695D5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8E061-29AD-417B-B7B3-B6A20F216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5CF9DD-8E80-4168-B3E0-320A23A65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39F5-9B97-4BF1-A13F-33D3A1E78B4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A835B-B78A-49BC-9D61-1B2F473F1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970AE2-92C6-4A20-9F07-92B8DF9CA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796E8-BA41-43AE-B74B-C1E074399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08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4AC99-AE88-4445-994B-7B616E7D7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9D05B8-5463-45C6-9F99-10B800AB26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AC07D-3033-46A8-B804-E922EC387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39F5-9B97-4BF1-A13F-33D3A1E78B4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5B5E2-98B7-46A8-8961-CC5B52E8D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F41F8-2891-4A75-9A34-6F9D0BD08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796E8-BA41-43AE-B74B-C1E074399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40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58CEAA-21F4-4DE1-8832-82B908C84D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E0BA08-50A4-43F5-A4A6-3E46F4F7EE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8AEA0-22A3-4380-BC30-690DE6A41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39F5-9B97-4BF1-A13F-33D3A1E78B4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6000F-338A-43AA-8E71-1524D6F4D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EACC1-8535-4988-82AC-0762019C2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796E8-BA41-43AE-B74B-C1E074399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938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9A9C56-5089-4ABC-8973-370921370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F6BDED-5BDB-45FA-BF6B-5949643B6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A5875-A053-4B9C-BA55-F7869CECE1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639F5-9B97-4BF1-A13F-33D3A1E78B41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B97B5-60B9-4097-B803-D2303A3768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DC44A-52ED-4FEC-9609-1D7A9E55D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796E8-BA41-43AE-B74B-C1E074399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9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6D595E55-DD58-4C23-BE43-94601B2196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063" y="3870087"/>
            <a:ext cx="6891882" cy="26700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1CCAA8-91C7-4F3F-B66B-7ED3DA2AA8B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933" y="1118377"/>
            <a:ext cx="2956901" cy="261518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C3896D7F-3564-4C0A-9ADB-65BC46130CBB}"/>
              </a:ext>
            </a:extLst>
          </p:cNvPr>
          <p:cNvGrpSpPr>
            <a:grpSpLocks noChangeAspect="1"/>
          </p:cNvGrpSpPr>
          <p:nvPr/>
        </p:nvGrpSpPr>
        <p:grpSpPr>
          <a:xfrm>
            <a:off x="7373112" y="2040587"/>
            <a:ext cx="4485659" cy="2257969"/>
            <a:chOff x="466725" y="942975"/>
            <a:chExt cx="9877423" cy="4972050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CFEBBB1A-316E-476E-AD5B-2AD46C290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25" y="942975"/>
              <a:ext cx="4972050" cy="4972050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D99FD417-845A-4D32-8F47-83A26BFBA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72099" y="942975"/>
              <a:ext cx="4972049" cy="4972050"/>
            </a:xfrm>
            <a:prstGeom prst="rect">
              <a:avLst/>
            </a:prstGeom>
          </p:spPr>
        </p:pic>
      </p:grpSp>
      <p:sp>
        <p:nvSpPr>
          <p:cNvPr id="21" name="Rechteck 20"/>
          <p:cNvSpPr/>
          <p:nvPr/>
        </p:nvSpPr>
        <p:spPr>
          <a:xfrm>
            <a:off x="0" y="-1"/>
            <a:ext cx="12192000" cy="803225"/>
          </a:xfrm>
          <a:prstGeom prst="rect">
            <a:avLst/>
          </a:prstGeom>
          <a:solidFill>
            <a:srgbClr val="0953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Textfeld 13"/>
          <p:cNvSpPr>
            <a:spLocks/>
          </p:cNvSpPr>
          <p:nvPr/>
        </p:nvSpPr>
        <p:spPr bwMode="auto">
          <a:xfrm>
            <a:off x="1046984" y="94915"/>
            <a:ext cx="4896616" cy="631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  <a:defRPr/>
            </a:pPr>
            <a:r>
              <a:rPr lang="en-US" sz="2000" b="1" dirty="0">
                <a:solidFill>
                  <a:schemeClr val="bg1"/>
                </a:solidFill>
              </a:rPr>
              <a:t>Annual and inter-annual sea-level variability from coastal altimetry and tide gauge data</a:t>
            </a:r>
          </a:p>
        </p:txBody>
      </p:sp>
      <p:sp>
        <p:nvSpPr>
          <p:cNvPr id="28" name="Rechteck 28">
            <a:extLst>
              <a:ext uri="{FF2B5EF4-FFF2-40B4-BE49-F238E27FC236}">
                <a16:creationId xmlns:a16="http://schemas.microsoft.com/office/drawing/2014/main" id="{ADF8784A-43E4-4F2E-92BC-80064DE097BA}"/>
              </a:ext>
            </a:extLst>
          </p:cNvPr>
          <p:cNvSpPr/>
          <p:nvPr/>
        </p:nvSpPr>
        <p:spPr bwMode="auto">
          <a:xfrm>
            <a:off x="7326860" y="980977"/>
            <a:ext cx="4741095" cy="110654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300" strike="noStrike" spc="-1" dirty="0">
                <a:ea typeface="Calibri"/>
              </a:rPr>
              <a:t>◄ </a:t>
            </a:r>
            <a:r>
              <a:rPr lang="de-DE" sz="1000" b="1" strike="noStrike" spc="-1" dirty="0">
                <a:solidFill>
                  <a:srgbClr val="0077C4"/>
                </a:solidFill>
                <a:latin typeface="Calibri"/>
              </a:rPr>
              <a:t>①</a:t>
            </a:r>
            <a:r>
              <a:rPr lang="en-US" sz="1300" strike="noStrike" spc="-1" dirty="0">
                <a:ea typeface="Calibri"/>
              </a:rPr>
              <a:t> </a:t>
            </a:r>
            <a:r>
              <a:rPr lang="en-US" sz="1300" b="1" spc="-1" dirty="0">
                <a:ea typeface="Calibri"/>
              </a:rPr>
              <a:t>E</a:t>
            </a:r>
            <a:r>
              <a:rPr lang="en-US" sz="1300" b="1" strike="noStrike" spc="-1" dirty="0">
                <a:ea typeface="Calibri"/>
              </a:rPr>
              <a:t>xample </a:t>
            </a:r>
            <a:r>
              <a:rPr lang="en-US" sz="1300" b="1" spc="-1" dirty="0">
                <a:ea typeface="Calibri"/>
              </a:rPr>
              <a:t>of Humboldt Bay tide gauge station </a:t>
            </a:r>
            <a:r>
              <a:rPr lang="en-US" sz="1300" spc="-1" dirty="0">
                <a:ea typeface="Calibri"/>
              </a:rPr>
              <a:t>and spatial averaging of nearby </a:t>
            </a:r>
            <a:r>
              <a:rPr lang="en-US" sz="1300" strike="noStrike" spc="-1" dirty="0">
                <a:ea typeface="Calibri"/>
              </a:rPr>
              <a:t>along-track altimetry data: “coastal” includes altimetry</a:t>
            </a:r>
            <a:r>
              <a:rPr lang="en-US" sz="1300" spc="-1" dirty="0">
                <a:ea typeface="Calibri"/>
              </a:rPr>
              <a:t> observations within a </a:t>
            </a:r>
            <a:r>
              <a:rPr lang="en-US" sz="1300" strike="noStrike" spc="-1" dirty="0">
                <a:ea typeface="Calibri"/>
              </a:rPr>
              <a:t>20-km radius, and points inside the big red circle (</a:t>
            </a:r>
            <a:r>
              <a:rPr lang="en-US" sz="1300" spc="-1" dirty="0">
                <a:ea typeface="Calibri"/>
              </a:rPr>
              <a:t>radius of 134 km) are split into „shallow“ and „deep“ categories r</a:t>
            </a:r>
            <a:r>
              <a:rPr lang="en-US" sz="1300" strike="noStrike" spc="-1" dirty="0"/>
              <a:t>elative to the 200-m isobath</a:t>
            </a:r>
          </a:p>
        </p:txBody>
      </p:sp>
      <p:graphicFrame>
        <p:nvGraphicFramePr>
          <p:cNvPr id="31" name="Table 2">
            <a:extLst>
              <a:ext uri="{FF2B5EF4-FFF2-40B4-BE49-F238E27FC236}">
                <a16:creationId xmlns:a16="http://schemas.microsoft.com/office/drawing/2014/main" id="{2CE5D34C-5CB1-4E6A-AB67-9330C97C95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98717"/>
              </p:ext>
            </p:extLst>
          </p:nvPr>
        </p:nvGraphicFramePr>
        <p:xfrm>
          <a:off x="7478557" y="4984453"/>
          <a:ext cx="4372382" cy="1459194"/>
        </p:xfrm>
        <a:graphic>
          <a:graphicData uri="http://schemas.openxmlformats.org/drawingml/2006/table">
            <a:tbl>
              <a:tblPr firstRow="1" firstCol="1">
                <a:effectLst/>
                <a:tableStyleId>{5C22544A-7EE6-4342-B048-85BDC9FD1C3A}</a:tableStyleId>
              </a:tblPr>
              <a:tblGrid>
                <a:gridCol w="1256995">
                  <a:extLst>
                    <a:ext uri="{9D8B030D-6E8A-4147-A177-3AD203B41FA5}">
                      <a16:colId xmlns:a16="http://schemas.microsoft.com/office/drawing/2014/main" val="3667438918"/>
                    </a:ext>
                  </a:extLst>
                </a:gridCol>
                <a:gridCol w="718739">
                  <a:extLst>
                    <a:ext uri="{9D8B030D-6E8A-4147-A177-3AD203B41FA5}">
                      <a16:colId xmlns:a16="http://schemas.microsoft.com/office/drawing/2014/main" val="3981239967"/>
                    </a:ext>
                  </a:extLst>
                </a:gridCol>
                <a:gridCol w="846919">
                  <a:extLst>
                    <a:ext uri="{9D8B030D-6E8A-4147-A177-3AD203B41FA5}">
                      <a16:colId xmlns:a16="http://schemas.microsoft.com/office/drawing/2014/main" val="3486867851"/>
                    </a:ext>
                  </a:extLst>
                </a:gridCol>
                <a:gridCol w="1549729">
                  <a:extLst>
                    <a:ext uri="{9D8B030D-6E8A-4147-A177-3AD203B41FA5}">
                      <a16:colId xmlns:a16="http://schemas.microsoft.com/office/drawing/2014/main" val="3911081623"/>
                    </a:ext>
                  </a:extLst>
                </a:gridCol>
              </a:tblGrid>
              <a:tr h="26669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Category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No. TG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RMS difference (cm)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510061"/>
                  </a:ext>
                </a:extLst>
              </a:tr>
              <a:tr h="29335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20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X-TRACK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Non-optimized data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976277"/>
                  </a:ext>
                </a:extLst>
              </a:tr>
              <a:tr h="1637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Coastal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1C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 42 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1.86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2.26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8013791"/>
                  </a:ext>
                </a:extLst>
              </a:tr>
              <a:tr h="2933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Shallow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44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187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2.4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2.6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4527333"/>
                  </a:ext>
                </a:extLst>
              </a:tr>
              <a:tr h="2933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Deep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9B0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132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3.1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3.1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1652802"/>
                  </a:ext>
                </a:extLst>
              </a:tr>
            </a:tbl>
          </a:graphicData>
        </a:graphic>
      </p:graphicFrame>
      <p:sp>
        <p:nvSpPr>
          <p:cNvPr id="32" name="Rechteck 28">
            <a:extLst>
              <a:ext uri="{FF2B5EF4-FFF2-40B4-BE49-F238E27FC236}">
                <a16:creationId xmlns:a16="http://schemas.microsoft.com/office/drawing/2014/main" id="{E0F184B9-0CD9-4ABA-AE61-B6C17926E163}"/>
              </a:ext>
            </a:extLst>
          </p:cNvPr>
          <p:cNvSpPr/>
          <p:nvPr/>
        </p:nvSpPr>
        <p:spPr bwMode="auto">
          <a:xfrm>
            <a:off x="7326860" y="4162551"/>
            <a:ext cx="4647426" cy="7064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GB" sz="1300" strike="noStrike" spc="-1" dirty="0">
                <a:solidFill>
                  <a:srgbClr val="000000"/>
                </a:solidFill>
                <a:ea typeface="Calibri"/>
              </a:rPr>
              <a:t>▲</a:t>
            </a:r>
            <a:r>
              <a:rPr lang="en-US" sz="1300" strike="noStrike" spc="-1" dirty="0">
                <a:solidFill>
                  <a:srgbClr val="000000"/>
                </a:solidFill>
                <a:ea typeface="Calibri"/>
              </a:rPr>
              <a:t> </a:t>
            </a:r>
            <a:r>
              <a:rPr lang="de-DE" sz="1000" b="1" strike="noStrike" spc="-1" dirty="0">
                <a:solidFill>
                  <a:srgbClr val="0077C4"/>
                </a:solidFill>
                <a:latin typeface="Calibri"/>
                <a:ea typeface="Calibri"/>
              </a:rPr>
              <a:t>②</a:t>
            </a:r>
            <a:r>
              <a:rPr lang="de-DE" sz="1400" b="1" strike="noStrike" spc="-1" dirty="0">
                <a:solidFill>
                  <a:srgbClr val="0077C4"/>
                </a:solidFill>
                <a:latin typeface="Calibri"/>
                <a:ea typeface="Calibri"/>
              </a:rPr>
              <a:t> </a:t>
            </a:r>
            <a:r>
              <a:rPr lang="en-US" sz="1300" b="1" strike="noStrike" spc="-1" dirty="0">
                <a:solidFill>
                  <a:srgbClr val="000000"/>
                </a:solidFill>
                <a:ea typeface="Calibri"/>
              </a:rPr>
              <a:t>Scatter plots of mean annual sea-level amplitudes</a:t>
            </a:r>
            <a:r>
              <a:rPr lang="en-US" sz="1300" strike="noStrike" spc="-1" dirty="0">
                <a:solidFill>
                  <a:srgbClr val="000000"/>
                </a:solidFill>
                <a:ea typeface="Calibri"/>
              </a:rPr>
              <a:t> </a:t>
            </a:r>
            <a:r>
              <a:rPr lang="en-US" sz="1300" spc="-1" dirty="0">
                <a:solidFill>
                  <a:srgbClr val="000000"/>
                </a:solidFill>
                <a:ea typeface="Calibri"/>
              </a:rPr>
              <a:t>at</a:t>
            </a:r>
            <a:r>
              <a:rPr lang="en-US" sz="1300" strike="noStrike" spc="-1" dirty="0">
                <a:solidFill>
                  <a:srgbClr val="000000"/>
                </a:solidFill>
                <a:ea typeface="Calibri"/>
              </a:rPr>
              <a:t> TG vs. average </a:t>
            </a:r>
            <a:r>
              <a:rPr lang="de-DE" sz="1300" spc="-1" dirty="0">
                <a:solidFill>
                  <a:srgbClr val="000000"/>
                </a:solidFill>
                <a:ea typeface="Calibri"/>
              </a:rPr>
              <a:t>(a) </a:t>
            </a:r>
            <a:r>
              <a:rPr lang="de-DE" sz="1300" spc="-1" dirty="0" err="1">
                <a:solidFill>
                  <a:srgbClr val="000000"/>
                </a:solidFill>
                <a:ea typeface="Calibri"/>
              </a:rPr>
              <a:t>coastal</a:t>
            </a:r>
            <a:r>
              <a:rPr lang="de-DE" sz="1300" spc="-1" dirty="0">
                <a:solidFill>
                  <a:srgbClr val="000000"/>
                </a:solidFill>
                <a:ea typeface="Calibri"/>
              </a:rPr>
              <a:t> (</a:t>
            </a:r>
            <a:r>
              <a:rPr lang="de-DE" sz="1300" spc="-1" dirty="0" err="1">
                <a:solidFill>
                  <a:srgbClr val="000000"/>
                </a:solidFill>
                <a:ea typeface="Calibri"/>
              </a:rPr>
              <a:t>violet</a:t>
            </a:r>
            <a:r>
              <a:rPr lang="de-DE" sz="1300" spc="-1" dirty="0">
                <a:solidFill>
                  <a:srgbClr val="000000"/>
                </a:solidFill>
                <a:ea typeface="Calibri"/>
              </a:rPr>
              <a:t>) and </a:t>
            </a:r>
            <a:r>
              <a:rPr lang="de-DE" sz="1300" spc="-1" dirty="0" err="1">
                <a:solidFill>
                  <a:srgbClr val="000000"/>
                </a:solidFill>
                <a:ea typeface="Calibri"/>
              </a:rPr>
              <a:t>deep</a:t>
            </a:r>
            <a:r>
              <a:rPr lang="de-DE" sz="1300" spc="-1" dirty="0">
                <a:solidFill>
                  <a:srgbClr val="000000"/>
                </a:solidFill>
                <a:ea typeface="Calibri"/>
              </a:rPr>
              <a:t> (</a:t>
            </a:r>
            <a:r>
              <a:rPr lang="de-DE" sz="1300" spc="-1" dirty="0" err="1">
                <a:solidFill>
                  <a:srgbClr val="000000"/>
                </a:solidFill>
                <a:ea typeface="Calibri"/>
              </a:rPr>
              <a:t>yellow</a:t>
            </a:r>
            <a:r>
              <a:rPr lang="de-DE" sz="1300" spc="-1" dirty="0">
                <a:solidFill>
                  <a:srgbClr val="000000"/>
                </a:solidFill>
                <a:ea typeface="Calibri"/>
              </a:rPr>
              <a:t>) X-TRACK </a:t>
            </a:r>
            <a:r>
              <a:rPr lang="de-DE" sz="1300" spc="-1" dirty="0" err="1">
                <a:solidFill>
                  <a:srgbClr val="000000"/>
                </a:solidFill>
                <a:ea typeface="Calibri"/>
              </a:rPr>
              <a:t>values</a:t>
            </a:r>
            <a:r>
              <a:rPr lang="de-DE" sz="1300" spc="-1" dirty="0">
                <a:solidFill>
                  <a:srgbClr val="000000"/>
                </a:solidFill>
                <a:ea typeface="Calibri"/>
              </a:rPr>
              <a:t>; </a:t>
            </a:r>
          </a:p>
          <a:p>
            <a:pPr algn="just">
              <a:lnSpc>
                <a:spcPct val="100000"/>
              </a:lnSpc>
            </a:pPr>
            <a:r>
              <a:rPr lang="de-DE" sz="1300" spc="-1" dirty="0">
                <a:solidFill>
                  <a:srgbClr val="000000"/>
                </a:solidFill>
                <a:ea typeface="Calibri"/>
              </a:rPr>
              <a:t>(b) </a:t>
            </a:r>
            <a:r>
              <a:rPr lang="de-DE" sz="1300" spc="-1" dirty="0" err="1">
                <a:solidFill>
                  <a:srgbClr val="000000"/>
                </a:solidFill>
                <a:ea typeface="Calibri"/>
              </a:rPr>
              <a:t>coastal</a:t>
            </a:r>
            <a:r>
              <a:rPr lang="de-DE" sz="1300" spc="-1" dirty="0">
                <a:solidFill>
                  <a:srgbClr val="000000"/>
                </a:solidFill>
                <a:ea typeface="Calibri"/>
              </a:rPr>
              <a:t> X-TRACK (</a:t>
            </a:r>
            <a:r>
              <a:rPr lang="de-DE" sz="1300" spc="-1" dirty="0" err="1">
                <a:solidFill>
                  <a:srgbClr val="000000"/>
                </a:solidFill>
                <a:ea typeface="Calibri"/>
              </a:rPr>
              <a:t>blue</a:t>
            </a:r>
            <a:r>
              <a:rPr lang="de-DE" sz="1300" spc="-1" dirty="0">
                <a:solidFill>
                  <a:srgbClr val="000000"/>
                </a:solidFill>
                <a:ea typeface="Calibri"/>
              </a:rPr>
              <a:t>) and non-</a:t>
            </a:r>
            <a:r>
              <a:rPr lang="de-DE" sz="1300" spc="-1" dirty="0" err="1">
                <a:solidFill>
                  <a:srgbClr val="000000"/>
                </a:solidFill>
                <a:ea typeface="Calibri"/>
              </a:rPr>
              <a:t>optimized</a:t>
            </a:r>
            <a:r>
              <a:rPr lang="de-DE" sz="1300" spc="-1" dirty="0">
                <a:solidFill>
                  <a:srgbClr val="000000"/>
                </a:solidFill>
                <a:ea typeface="Calibri"/>
              </a:rPr>
              <a:t> </a:t>
            </a:r>
            <a:r>
              <a:rPr lang="de-DE" sz="1300" spc="-1" dirty="0" err="1">
                <a:solidFill>
                  <a:srgbClr val="000000"/>
                </a:solidFill>
                <a:ea typeface="Calibri"/>
              </a:rPr>
              <a:t>altimetry</a:t>
            </a:r>
            <a:r>
              <a:rPr lang="de-DE" sz="1300" spc="-1" dirty="0">
                <a:solidFill>
                  <a:srgbClr val="000000"/>
                </a:solidFill>
                <a:ea typeface="Calibri"/>
              </a:rPr>
              <a:t> (</a:t>
            </a:r>
            <a:r>
              <a:rPr lang="de-DE" sz="1300" spc="-1" dirty="0" err="1">
                <a:solidFill>
                  <a:srgbClr val="000000"/>
                </a:solidFill>
                <a:ea typeface="Calibri"/>
              </a:rPr>
              <a:t>green</a:t>
            </a:r>
            <a:r>
              <a:rPr lang="de-DE" sz="1300" spc="-1" dirty="0">
                <a:solidFill>
                  <a:srgbClr val="000000"/>
                </a:solidFill>
                <a:ea typeface="Calibri"/>
              </a:rPr>
              <a:t>).</a:t>
            </a:r>
            <a:endParaRPr lang="en-US" sz="1300" strike="noStrike" spc="-1" dirty="0">
              <a:latin typeface="Arial"/>
            </a:endParaRPr>
          </a:p>
        </p:txBody>
      </p:sp>
      <p:sp>
        <p:nvSpPr>
          <p:cNvPr id="36" name="Rechteck 28">
            <a:extLst>
              <a:ext uri="{FF2B5EF4-FFF2-40B4-BE49-F238E27FC236}">
                <a16:creationId xmlns:a16="http://schemas.microsoft.com/office/drawing/2014/main" id="{71F2E162-F0B3-4B99-9FA1-008F7678C891}"/>
              </a:ext>
            </a:extLst>
          </p:cNvPr>
          <p:cNvSpPr/>
          <p:nvPr/>
        </p:nvSpPr>
        <p:spPr bwMode="auto">
          <a:xfrm>
            <a:off x="9168923" y="3640785"/>
            <a:ext cx="426761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000000"/>
                </a:solidFill>
                <a:ea typeface="Calibri"/>
              </a:rPr>
              <a:t> </a:t>
            </a:r>
            <a:r>
              <a:rPr lang="de-DE" sz="1400" b="1" spc="-1" dirty="0">
                <a:solidFill>
                  <a:srgbClr val="000000"/>
                </a:solidFill>
                <a:ea typeface="Calibri"/>
              </a:rPr>
              <a:t>(a)</a:t>
            </a:r>
            <a:r>
              <a:rPr lang="de-DE" sz="1400" b="1" dirty="0"/>
              <a:t> </a:t>
            </a:r>
          </a:p>
          <a:p>
            <a:pPr algn="just">
              <a:lnSpc>
                <a:spcPct val="100000"/>
              </a:lnSpc>
            </a:pPr>
            <a:endParaRPr lang="en-US" sz="1400" b="0" strike="noStrike" spc="-1" dirty="0"/>
          </a:p>
        </p:txBody>
      </p:sp>
      <p:sp>
        <p:nvSpPr>
          <p:cNvPr id="37" name="Rechteck 28">
            <a:extLst>
              <a:ext uri="{FF2B5EF4-FFF2-40B4-BE49-F238E27FC236}">
                <a16:creationId xmlns:a16="http://schemas.microsoft.com/office/drawing/2014/main" id="{A0A7BC85-C691-4FCD-81A0-B6BF83F89384}"/>
              </a:ext>
            </a:extLst>
          </p:cNvPr>
          <p:cNvSpPr/>
          <p:nvPr/>
        </p:nvSpPr>
        <p:spPr bwMode="auto">
          <a:xfrm>
            <a:off x="11365886" y="3668607"/>
            <a:ext cx="426761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000000"/>
                </a:solidFill>
                <a:ea typeface="Calibri"/>
              </a:rPr>
              <a:t> </a:t>
            </a:r>
            <a:r>
              <a:rPr lang="de-DE" sz="1400" b="1" spc="-1" dirty="0">
                <a:solidFill>
                  <a:srgbClr val="000000"/>
                </a:solidFill>
                <a:ea typeface="Calibri"/>
              </a:rPr>
              <a:t>(b)</a:t>
            </a:r>
            <a:r>
              <a:rPr lang="de-DE" sz="1400" b="1" dirty="0"/>
              <a:t> </a:t>
            </a:r>
          </a:p>
          <a:p>
            <a:pPr algn="just">
              <a:lnSpc>
                <a:spcPct val="100000"/>
              </a:lnSpc>
            </a:pPr>
            <a:endParaRPr lang="en-US" sz="1400" b="0" strike="noStrike" spc="-1" dirty="0"/>
          </a:p>
        </p:txBody>
      </p:sp>
      <p:pic>
        <p:nvPicPr>
          <p:cNvPr id="22" name="Grafik 21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344" y="189779"/>
            <a:ext cx="1241827" cy="515817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5462" y="238456"/>
            <a:ext cx="562493" cy="472385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327"/>
          <a:stretch/>
        </p:blipFill>
        <p:spPr>
          <a:xfrm>
            <a:off x="103205" y="73465"/>
            <a:ext cx="820347" cy="656291"/>
          </a:xfrm>
          <a:prstGeom prst="rect">
            <a:avLst/>
          </a:prstGeom>
        </p:spPr>
      </p:pic>
      <p:sp>
        <p:nvSpPr>
          <p:cNvPr id="34" name="Rechteck 33"/>
          <p:cNvSpPr/>
          <p:nvPr/>
        </p:nvSpPr>
        <p:spPr bwMode="auto">
          <a:xfrm>
            <a:off x="0" y="6584110"/>
            <a:ext cx="12192000" cy="282253"/>
          </a:xfrm>
          <a:prstGeom prst="rect">
            <a:avLst/>
          </a:prstGeom>
          <a:solidFill>
            <a:srgbClr val="0953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Textfeld 13">
            <a:extLst>
              <a:ext uri="{FF2B5EF4-FFF2-40B4-BE49-F238E27FC236}">
                <a16:creationId xmlns:a16="http://schemas.microsoft.com/office/drawing/2014/main" id="{E3C62FE4-D944-4594-B3A4-AB5CB52BA6C7}"/>
              </a:ext>
            </a:extLst>
          </p:cNvPr>
          <p:cNvSpPr>
            <a:spLocks/>
          </p:cNvSpPr>
          <p:nvPr/>
        </p:nvSpPr>
        <p:spPr bwMode="auto">
          <a:xfrm>
            <a:off x="5889991" y="110678"/>
            <a:ext cx="47085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100" b="1" dirty="0" err="1">
                <a:solidFill>
                  <a:schemeClr val="bg1"/>
                </a:solidFill>
              </a:rPr>
              <a:t>Anara</a:t>
            </a:r>
            <a:r>
              <a:rPr lang="de-DE" sz="1100" b="1" dirty="0">
                <a:solidFill>
                  <a:schemeClr val="bg1"/>
                </a:solidFill>
              </a:rPr>
              <a:t> Kudabayeva</a:t>
            </a:r>
            <a:r>
              <a:rPr lang="de-DE" sz="1100" b="1" baseline="30000" dirty="0">
                <a:solidFill>
                  <a:schemeClr val="bg1"/>
                </a:solidFill>
              </a:rPr>
              <a:t>1</a:t>
            </a:r>
            <a:r>
              <a:rPr lang="de-DE" sz="1100" b="1" dirty="0">
                <a:solidFill>
                  <a:schemeClr val="bg1"/>
                </a:solidFill>
              </a:rPr>
              <a:t>, Michael Schindelegger</a:t>
            </a:r>
            <a:r>
              <a:rPr lang="de-DE" sz="1100" b="1" baseline="30000" dirty="0">
                <a:solidFill>
                  <a:schemeClr val="bg1"/>
                </a:solidFill>
              </a:rPr>
              <a:t>1</a:t>
            </a:r>
            <a:r>
              <a:rPr lang="de-DE" sz="1100" b="1" dirty="0">
                <a:solidFill>
                  <a:schemeClr val="bg1"/>
                </a:solidFill>
              </a:rPr>
              <a:t>, Rui M. Ponte</a:t>
            </a:r>
            <a:r>
              <a:rPr lang="de-DE" sz="1100" b="1" baseline="30000" dirty="0">
                <a:solidFill>
                  <a:schemeClr val="bg1"/>
                </a:solidFill>
              </a:rPr>
              <a:t>2</a:t>
            </a:r>
            <a:r>
              <a:rPr lang="de-DE" sz="1100" b="1" dirty="0">
                <a:solidFill>
                  <a:schemeClr val="bg1"/>
                </a:solidFill>
              </a:rPr>
              <a:t> , Bernd Uebbing</a:t>
            </a:r>
            <a:r>
              <a:rPr lang="de-DE" sz="1100" b="1" baseline="30000" dirty="0">
                <a:solidFill>
                  <a:schemeClr val="bg1"/>
                </a:solidFill>
              </a:rPr>
              <a:t>1</a:t>
            </a:r>
          </a:p>
          <a:p>
            <a:pPr>
              <a:defRPr/>
            </a:pPr>
            <a:r>
              <a:rPr lang="de-DE" sz="1100" baseline="30000" dirty="0">
                <a:solidFill>
                  <a:schemeClr val="bg1"/>
                </a:solidFill>
              </a:rPr>
              <a:t>1 </a:t>
            </a:r>
            <a:r>
              <a:rPr lang="de-DE" sz="1100" dirty="0">
                <a:solidFill>
                  <a:schemeClr val="bg1"/>
                </a:solidFill>
              </a:rPr>
              <a:t>Institute </a:t>
            </a:r>
            <a:r>
              <a:rPr lang="de-DE" sz="1100" dirty="0" err="1">
                <a:solidFill>
                  <a:schemeClr val="bg1"/>
                </a:solidFill>
              </a:rPr>
              <a:t>of</a:t>
            </a:r>
            <a:r>
              <a:rPr lang="de-DE" sz="1100" dirty="0">
                <a:solidFill>
                  <a:schemeClr val="bg1"/>
                </a:solidFill>
              </a:rPr>
              <a:t> </a:t>
            </a:r>
            <a:r>
              <a:rPr lang="de-DE" sz="1100" dirty="0" err="1">
                <a:solidFill>
                  <a:schemeClr val="bg1"/>
                </a:solidFill>
              </a:rPr>
              <a:t>Geodesy</a:t>
            </a:r>
            <a:r>
              <a:rPr lang="de-DE" sz="1100" dirty="0">
                <a:solidFill>
                  <a:schemeClr val="bg1"/>
                </a:solidFill>
              </a:rPr>
              <a:t> and Geoinformation, University </a:t>
            </a:r>
            <a:r>
              <a:rPr lang="de-DE" sz="1100" dirty="0" err="1">
                <a:solidFill>
                  <a:schemeClr val="bg1"/>
                </a:solidFill>
              </a:rPr>
              <a:t>of</a:t>
            </a:r>
            <a:r>
              <a:rPr lang="de-DE" sz="1100" dirty="0">
                <a:solidFill>
                  <a:schemeClr val="bg1"/>
                </a:solidFill>
              </a:rPr>
              <a:t> Bonn, Germany</a:t>
            </a:r>
          </a:p>
          <a:p>
            <a:pPr>
              <a:defRPr/>
            </a:pPr>
            <a:r>
              <a:rPr lang="de-DE" sz="1100" baseline="30000" dirty="0">
                <a:solidFill>
                  <a:schemeClr val="bg1"/>
                </a:solidFill>
              </a:rPr>
              <a:t>2 </a:t>
            </a:r>
            <a:r>
              <a:rPr lang="de-DE" sz="1100" dirty="0" err="1">
                <a:solidFill>
                  <a:schemeClr val="bg1"/>
                </a:solidFill>
              </a:rPr>
              <a:t>Atmospheric</a:t>
            </a:r>
            <a:r>
              <a:rPr lang="de-DE" sz="1100" dirty="0">
                <a:solidFill>
                  <a:schemeClr val="bg1"/>
                </a:solidFill>
              </a:rPr>
              <a:t> and Environmental Research, Lexington, MA, USA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0" y="6598808"/>
            <a:ext cx="4231757" cy="261610"/>
          </a:xfrm>
          <a:prstGeom prst="rect">
            <a:avLst/>
          </a:prstGeom>
          <a:noFill/>
          <a:ln w="63500" cap="rnd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de-AT" sz="1100" b="1" dirty="0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Contact</a:t>
            </a:r>
            <a:r>
              <a:rPr lang="de-AT" sz="1100" b="1" dirty="0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: </a:t>
            </a:r>
            <a:r>
              <a:rPr lang="de-AT" sz="1100" b="1" dirty="0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Anara</a:t>
            </a:r>
            <a:r>
              <a:rPr lang="de-AT" sz="1100" b="1" dirty="0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de-AT" sz="1100" b="1" dirty="0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Kudabayeva</a:t>
            </a:r>
            <a:r>
              <a:rPr lang="de-AT" sz="1100" b="1" dirty="0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, </a:t>
            </a:r>
            <a:r>
              <a:rPr lang="en-US" sz="1100" dirty="0">
                <a:solidFill>
                  <a:schemeClr val="bg1"/>
                </a:solidFill>
                <a:latin typeface="Wingdings" pitchFamily="2" charset="2"/>
              </a:rPr>
              <a:t>*</a:t>
            </a:r>
            <a:r>
              <a:rPr lang="en-US" sz="1100" dirty="0">
                <a:solidFill>
                  <a:schemeClr val="bg1"/>
                </a:solidFill>
              </a:rPr>
              <a:t> s7ankuda@uni-bonn.de</a:t>
            </a:r>
          </a:p>
        </p:txBody>
      </p:sp>
      <p:sp>
        <p:nvSpPr>
          <p:cNvPr id="39" name="Textfeld 38"/>
          <p:cNvSpPr txBox="1"/>
          <p:nvPr/>
        </p:nvSpPr>
        <p:spPr>
          <a:xfrm>
            <a:off x="47949" y="1383775"/>
            <a:ext cx="4467984" cy="1862048"/>
          </a:xfrm>
          <a:prstGeom prst="rect">
            <a:avLst/>
          </a:prstGeom>
          <a:noFill/>
          <a:ln w="63500" cap="rnd">
            <a:noFill/>
          </a:ln>
          <a:effectLst/>
        </p:spPr>
        <p:txBody>
          <a:bodyPr wrap="square" rtlCol="0">
            <a:spAutoFit/>
          </a:bodyPr>
          <a:lstStyle/>
          <a:p>
            <a:pPr marL="171450" lvl="0" indent="-1714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cs typeface="Carlito" panose="020F0502020204030204" pitchFamily="34" charset="0"/>
              </a:rPr>
              <a:t>We revisit earlier attempts of connecting tide gauge (TG) and altimetry observations of low-frequency sea-level changes across the coastal zone (</a:t>
            </a:r>
            <a:r>
              <a:rPr lang="en-US" sz="1300" i="1" dirty="0" err="1">
                <a:cs typeface="Carlito" panose="020F0502020204030204" pitchFamily="34" charset="0"/>
              </a:rPr>
              <a:t>Vinogradov</a:t>
            </a:r>
            <a:r>
              <a:rPr lang="en-US" sz="1300" i="1" dirty="0">
                <a:cs typeface="Carlito" panose="020F0502020204030204" pitchFamily="34" charset="0"/>
              </a:rPr>
              <a:t> &amp; Ponte 2011</a:t>
            </a:r>
            <a:r>
              <a:rPr lang="en-US" sz="1300" dirty="0">
                <a:cs typeface="Carlito" panose="020F0502020204030204" pitchFamily="34" charset="0"/>
              </a:rPr>
              <a:t>)[1]</a:t>
            </a:r>
          </a:p>
          <a:p>
            <a:pPr marL="171450" lvl="0" indent="-1714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cs typeface="Carlito" panose="020F0502020204030204" pitchFamily="34" charset="0"/>
              </a:rPr>
              <a:t>Of interest are (</a:t>
            </a:r>
            <a:r>
              <a:rPr lang="en-US" sz="1300" dirty="0" err="1">
                <a:cs typeface="Carlito" panose="020F0502020204030204" pitchFamily="34" charset="0"/>
              </a:rPr>
              <a:t>i</a:t>
            </a:r>
            <a:r>
              <a:rPr lang="en-US" sz="1300" dirty="0">
                <a:cs typeface="Carlito" panose="020F0502020204030204" pitchFamily="34" charset="0"/>
              </a:rPr>
              <a:t>) short spatial-scale structures, and (ii) benefits of using a coastal altimetry product (X-TRACK) over non-optimized multi-mission along-track data*</a:t>
            </a:r>
          </a:p>
          <a:p>
            <a:pPr marL="171450" lvl="0" indent="-1714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cs typeface="Carlito" panose="020F0502020204030204" pitchFamily="34" charset="0"/>
              </a:rPr>
              <a:t>The annual cycle is chosen as first benchmark (see Figure 2</a:t>
            </a:r>
            <a:r>
              <a:rPr lang="de-DE" sz="1400" b="1" spc="-1" dirty="0">
                <a:solidFill>
                  <a:srgbClr val="0077C4"/>
                </a:solidFill>
                <a:latin typeface="Calibri"/>
                <a:cs typeface="Carlito" panose="020F0502020204030204" pitchFamily="34" charset="0"/>
              </a:rPr>
              <a:t> </a:t>
            </a:r>
            <a:r>
              <a:rPr lang="en-US" sz="1300" dirty="0">
                <a:cs typeface="Carlito" panose="020F0502020204030204" pitchFamily="34" charset="0"/>
              </a:rPr>
              <a:t>and Table), spatial averaging is performed in three categories</a:t>
            </a:r>
          </a:p>
        </p:txBody>
      </p:sp>
      <p:sp>
        <p:nvSpPr>
          <p:cNvPr id="40" name="Textfeld 39"/>
          <p:cNvSpPr txBox="1"/>
          <p:nvPr/>
        </p:nvSpPr>
        <p:spPr>
          <a:xfrm>
            <a:off x="161939" y="899059"/>
            <a:ext cx="2160000" cy="400110"/>
          </a:xfrm>
          <a:prstGeom prst="rect">
            <a:avLst/>
          </a:prstGeom>
          <a:noFill/>
          <a:ln w="63500" cap="rnd">
            <a:noFill/>
          </a:ln>
          <a:effectLst/>
        </p:spPr>
        <p:txBody>
          <a:bodyPr wrap="square" rtlCol="0" anchor="ctr" anchorCtr="0">
            <a:spAutoFit/>
          </a:bodyPr>
          <a:lstStyle/>
          <a:p>
            <a:r>
              <a:rPr lang="en-US" sz="2000" b="1" dirty="0">
                <a:ea typeface="Ebrima" panose="02000000000000000000" pitchFamily="2" charset="0"/>
                <a:cs typeface="Ebrima" panose="02000000000000000000" pitchFamily="2" charset="0"/>
              </a:rPr>
              <a:t>Synopsis</a:t>
            </a:r>
          </a:p>
        </p:txBody>
      </p:sp>
      <p:sp>
        <p:nvSpPr>
          <p:cNvPr id="41" name="Rechteck 40"/>
          <p:cNvSpPr/>
          <p:nvPr/>
        </p:nvSpPr>
        <p:spPr>
          <a:xfrm flipV="1">
            <a:off x="221681" y="1301124"/>
            <a:ext cx="4248000" cy="18000"/>
          </a:xfrm>
          <a:prstGeom prst="rect">
            <a:avLst/>
          </a:prstGeom>
          <a:solidFill>
            <a:srgbClr val="0953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2" name="Textfeld 41"/>
          <p:cNvSpPr txBox="1"/>
          <p:nvPr/>
        </p:nvSpPr>
        <p:spPr bwMode="auto">
          <a:xfrm>
            <a:off x="3404349" y="6596390"/>
            <a:ext cx="8791354" cy="261610"/>
          </a:xfrm>
          <a:prstGeom prst="rect">
            <a:avLst/>
          </a:prstGeom>
          <a:noFill/>
          <a:ln w="63500" cap="rnd"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de-AT" sz="1100" dirty="0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[1] </a:t>
            </a:r>
            <a:r>
              <a:rPr lang="de-AT" sz="1100" dirty="0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Vinogradov</a:t>
            </a:r>
            <a:r>
              <a:rPr lang="de-AT" sz="1100" dirty="0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, S. V., and Ponte, R. M. (2011). Low-</a:t>
            </a:r>
            <a:r>
              <a:rPr lang="de-AT" sz="1100" dirty="0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frequency</a:t>
            </a:r>
            <a:r>
              <a:rPr lang="de-AT" sz="1100" dirty="0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variability</a:t>
            </a:r>
            <a:r>
              <a:rPr lang="de-AT" sz="1100" dirty="0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 in </a:t>
            </a:r>
            <a:r>
              <a:rPr lang="de-AT" sz="1100" dirty="0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coastal</a:t>
            </a:r>
            <a:r>
              <a:rPr lang="de-AT" sz="1100" dirty="0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sea</a:t>
            </a:r>
            <a:r>
              <a:rPr lang="de-AT" sz="1100" dirty="0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level</a:t>
            </a:r>
            <a:r>
              <a:rPr lang="de-AT" sz="1100" dirty="0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from</a:t>
            </a:r>
            <a:r>
              <a:rPr lang="de-AT" sz="1100" dirty="0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tide</a:t>
            </a:r>
            <a:r>
              <a:rPr lang="de-AT" sz="1100" dirty="0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de-AT" sz="1100" dirty="0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gauges</a:t>
            </a:r>
            <a:r>
              <a:rPr lang="de-AT" sz="1100" dirty="0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 and </a:t>
            </a:r>
            <a:r>
              <a:rPr lang="de-AT" sz="1100" dirty="0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altimetry</a:t>
            </a:r>
            <a:r>
              <a:rPr lang="de-AT" sz="1100" dirty="0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. J. </a:t>
            </a:r>
            <a:r>
              <a:rPr lang="de-AT" sz="1100" dirty="0" err="1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Geophys</a:t>
            </a:r>
            <a:r>
              <a:rPr lang="de-AT" sz="1100" dirty="0">
                <a:solidFill>
                  <a:schemeClr val="bg1"/>
                </a:solidFill>
                <a:ea typeface="Ebrima" panose="02000000000000000000" pitchFamily="2" charset="0"/>
                <a:cs typeface="Ebrima" panose="02000000000000000000" pitchFamily="2" charset="0"/>
              </a:rPr>
              <a:t>. Res., 116(C7)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44" name="Textfeld 43"/>
          <p:cNvSpPr txBox="1"/>
          <p:nvPr/>
        </p:nvSpPr>
        <p:spPr>
          <a:xfrm>
            <a:off x="400234" y="3316091"/>
            <a:ext cx="1221390" cy="349702"/>
          </a:xfrm>
          <a:prstGeom prst="rect">
            <a:avLst/>
          </a:prstGeom>
          <a:solidFill>
            <a:srgbClr val="FB9B06"/>
          </a:solidFill>
          <a:ln w="25400" cap="rnd">
            <a:solidFill>
              <a:schemeClr val="tx1"/>
            </a:solidFill>
            <a:prstDash val="sysDot"/>
          </a:ln>
          <a:effectLst/>
        </p:spPr>
        <p:txBody>
          <a:bodyPr wrap="square" tIns="36000" bIns="36000" rtlCol="0" anchor="ctr" anchorCtr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cs typeface="Carlito" panose="020F0502020204030204" pitchFamily="34" charset="0"/>
              </a:rPr>
              <a:t>Deep</a:t>
            </a:r>
          </a:p>
        </p:txBody>
      </p:sp>
      <p:sp>
        <p:nvSpPr>
          <p:cNvPr id="45" name="Textfeld 44"/>
          <p:cNvSpPr txBox="1"/>
          <p:nvPr/>
        </p:nvSpPr>
        <p:spPr bwMode="auto">
          <a:xfrm>
            <a:off x="1731106" y="3312123"/>
            <a:ext cx="1221390" cy="349702"/>
          </a:xfrm>
          <a:prstGeom prst="rect">
            <a:avLst/>
          </a:prstGeom>
          <a:solidFill>
            <a:srgbClr val="CF4446"/>
          </a:solidFill>
          <a:ln w="25400" cap="rnd">
            <a:solidFill>
              <a:schemeClr val="tx1"/>
            </a:solidFill>
            <a:prstDash val="sysDot"/>
          </a:ln>
          <a:effectLst/>
        </p:spPr>
        <p:txBody>
          <a:bodyPr wrap="square" tIns="36000" bIns="36000" rtlCol="0" anchor="ctr" anchorCtr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cs typeface="Carlito" panose="020F0502020204030204" pitchFamily="34" charset="0"/>
              </a:rPr>
              <a:t>Shallow</a:t>
            </a:r>
          </a:p>
        </p:txBody>
      </p:sp>
      <p:sp>
        <p:nvSpPr>
          <p:cNvPr id="46" name="Textfeld 45"/>
          <p:cNvSpPr txBox="1"/>
          <p:nvPr/>
        </p:nvSpPr>
        <p:spPr bwMode="auto">
          <a:xfrm>
            <a:off x="3086102" y="3312123"/>
            <a:ext cx="1221390" cy="349702"/>
          </a:xfrm>
          <a:prstGeom prst="rect">
            <a:avLst/>
          </a:prstGeom>
          <a:solidFill>
            <a:srgbClr val="781C6D"/>
          </a:solidFill>
          <a:ln w="25400" cap="rnd">
            <a:solidFill>
              <a:schemeClr val="tx1"/>
            </a:solidFill>
            <a:prstDash val="sysDot"/>
          </a:ln>
          <a:effectLst/>
        </p:spPr>
        <p:txBody>
          <a:bodyPr wrap="square" tIns="36000" bIns="36000" rtlCol="0" anchor="ctr" anchorCtr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cs typeface="Carlito" panose="020F0502020204030204" pitchFamily="34" charset="0"/>
              </a:rPr>
              <a:t>Coastal</a:t>
            </a:r>
          </a:p>
        </p:txBody>
      </p:sp>
      <p:sp>
        <p:nvSpPr>
          <p:cNvPr id="43" name="Rechteck 28">
            <a:extLst>
              <a:ext uri="{FF2B5EF4-FFF2-40B4-BE49-F238E27FC236}">
                <a16:creationId xmlns:a16="http://schemas.microsoft.com/office/drawing/2014/main" id="{3E2CEC0E-E338-4680-AE77-2DAA4707C011}"/>
              </a:ext>
            </a:extLst>
          </p:cNvPr>
          <p:cNvSpPr/>
          <p:nvPr/>
        </p:nvSpPr>
        <p:spPr bwMode="auto">
          <a:xfrm>
            <a:off x="3804005" y="4943665"/>
            <a:ext cx="1621435" cy="13835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strike="noStrike" spc="-1" dirty="0">
                <a:solidFill>
                  <a:srgbClr val="000000"/>
                </a:solidFill>
                <a:latin typeface="Times New Roman"/>
                <a:ea typeface="Calibri"/>
              </a:rPr>
              <a:t>►</a:t>
            </a:r>
            <a:r>
              <a:rPr lang="de-DE" sz="1200" b="1" strike="noStrike" spc="-1" dirty="0">
                <a:solidFill>
                  <a:srgbClr val="0077C4"/>
                </a:solidFill>
                <a:latin typeface="Calibri"/>
                <a:ea typeface="Calibri"/>
              </a:rPr>
              <a:t> </a:t>
            </a:r>
            <a:r>
              <a:rPr lang="de-DE" sz="1000" b="1" strike="noStrike" spc="-1" dirty="0">
                <a:solidFill>
                  <a:srgbClr val="0077C4"/>
                </a:solidFill>
                <a:latin typeface="Calibri"/>
                <a:ea typeface="Calibri"/>
              </a:rPr>
              <a:t>③</a:t>
            </a:r>
            <a:r>
              <a:rPr lang="de-DE" sz="1200" dirty="0"/>
              <a:t> </a:t>
            </a:r>
            <a:r>
              <a:rPr lang="en-US" sz="1200" dirty="0"/>
              <a:t>Percentage of variance of </a:t>
            </a:r>
            <a:r>
              <a:rPr lang="en-US" sz="1200" b="1" dirty="0"/>
              <a:t>inter-annual variability</a:t>
            </a:r>
            <a:r>
              <a:rPr lang="en-US" sz="1200" dirty="0"/>
              <a:t> in along-track coastal altimetry (X-TRACK) explained by TGs (134-km radius = “deep”)</a:t>
            </a:r>
            <a:endParaRPr lang="en-US" sz="1200" strike="noStrike" spc="-1" dirty="0">
              <a:latin typeface="Arial"/>
            </a:endParaRPr>
          </a:p>
        </p:txBody>
      </p:sp>
      <p:sp>
        <p:nvSpPr>
          <p:cNvPr id="2" name="Pfeil nach rechts 1"/>
          <p:cNvSpPr/>
          <p:nvPr/>
        </p:nvSpPr>
        <p:spPr>
          <a:xfrm>
            <a:off x="4409181" y="3382349"/>
            <a:ext cx="612000" cy="195255"/>
          </a:xfrm>
          <a:prstGeom prst="rightArrow">
            <a:avLst>
              <a:gd name="adj1" fmla="val 50000"/>
              <a:gd name="adj2" fmla="val 85773"/>
            </a:avLst>
          </a:prstGeom>
          <a:solidFill>
            <a:srgbClr val="9A97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hteck 28">
            <a:extLst>
              <a:ext uri="{FF2B5EF4-FFF2-40B4-BE49-F238E27FC236}">
                <a16:creationId xmlns:a16="http://schemas.microsoft.com/office/drawing/2014/main" id="{71F2E162-F0B3-4B99-9FA1-008F7678C891}"/>
              </a:ext>
            </a:extLst>
          </p:cNvPr>
          <p:cNvSpPr/>
          <p:nvPr/>
        </p:nvSpPr>
        <p:spPr bwMode="auto">
          <a:xfrm rot="3248226">
            <a:off x="5512104" y="3108310"/>
            <a:ext cx="849051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000066"/>
                </a:solidFill>
                <a:ea typeface="Calibri"/>
              </a:rPr>
              <a:t> </a:t>
            </a:r>
            <a:r>
              <a:rPr lang="de-DE" sz="1400" b="1" spc="-1" dirty="0">
                <a:solidFill>
                  <a:srgbClr val="000066"/>
                </a:solidFill>
                <a:ea typeface="Calibri"/>
              </a:rPr>
              <a:t>200 m</a:t>
            </a:r>
            <a:endParaRPr lang="en-US" sz="1400" b="0" strike="noStrike" spc="-1" dirty="0">
              <a:solidFill>
                <a:srgbClr val="000066"/>
              </a:solidFill>
            </a:endParaRPr>
          </a:p>
        </p:txBody>
      </p:sp>
      <p:cxnSp>
        <p:nvCxnSpPr>
          <p:cNvPr id="7" name="Gewinkelter Verbinder 6"/>
          <p:cNvCxnSpPr/>
          <p:nvPr/>
        </p:nvCxnSpPr>
        <p:spPr>
          <a:xfrm flipH="1" flipV="1">
            <a:off x="11725937" y="3406472"/>
            <a:ext cx="108000" cy="2296692"/>
          </a:xfrm>
          <a:prstGeom prst="bentConnector4">
            <a:avLst>
              <a:gd name="adj1" fmla="val -168227"/>
              <a:gd name="adj2" fmla="val 100010"/>
            </a:avLst>
          </a:prstGeom>
          <a:ln w="12700">
            <a:solidFill>
              <a:schemeClr val="bg1">
                <a:lumMod val="6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CE9CCC17-41BD-46CC-A196-FE8165C779D3}"/>
              </a:ext>
            </a:extLst>
          </p:cNvPr>
          <p:cNvSpPr txBox="1"/>
          <p:nvPr/>
        </p:nvSpPr>
        <p:spPr>
          <a:xfrm rot="16200000">
            <a:off x="-1875765" y="4567978"/>
            <a:ext cx="394135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dirty="0">
                <a:effectLst/>
              </a:rPr>
              <a:t>*</a:t>
            </a:r>
            <a:r>
              <a:rPr lang="en-US" sz="800" b="0" i="0" dirty="0">
                <a:effectLst/>
              </a:rPr>
              <a:t>Integrated Multi-Mission Ocean Altimeter Data for Climate Research Version 4.2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616870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360</Words>
  <Application>Microsoft Office PowerPoint</Application>
  <PresentationFormat>Widescreen</PresentationFormat>
  <Paragraphs>39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Antoshka</dc:creator>
  <cp:lastModifiedBy>Antoshka</cp:lastModifiedBy>
  <cp:revision>80</cp:revision>
  <dcterms:created xsi:type="dcterms:W3CDTF">2021-04-20T15:49:25Z</dcterms:created>
  <dcterms:modified xsi:type="dcterms:W3CDTF">2021-04-25T00:10:41Z</dcterms:modified>
</cp:coreProperties>
</file>