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4"/>
  </p:notesMasterIdLst>
  <p:sldIdLst>
    <p:sldId id="313" r:id="rId2"/>
    <p:sldId id="314" r:id="rId3"/>
    <p:sldId id="301" r:id="rId4"/>
    <p:sldId id="306" r:id="rId5"/>
    <p:sldId id="309" r:id="rId6"/>
    <p:sldId id="272" r:id="rId7"/>
    <p:sldId id="266" r:id="rId8"/>
    <p:sldId id="320" r:id="rId9"/>
    <p:sldId id="315" r:id="rId10"/>
    <p:sldId id="317" r:id="rId11"/>
    <p:sldId id="318" r:id="rId12"/>
    <p:sldId id="319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o, Jie" initials="LJ" lastIdx="1" clrIdx="0">
    <p:extLst>
      <p:ext uri="{19B8F6BF-5375-455C-9EA6-DF929625EA0E}">
        <p15:presenceInfo xmlns:p15="http://schemas.microsoft.com/office/powerpoint/2012/main" userId="c8c9421b02d3bf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270" autoAdjust="0"/>
  </p:normalViewPr>
  <p:slideViewPr>
    <p:cSldViewPr snapToGrid="0">
      <p:cViewPr varScale="1">
        <p:scale>
          <a:sx n="58" d="100"/>
          <a:sy n="58" d="100"/>
        </p:scale>
        <p:origin x="98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C9676-C8ED-47DF-B0D1-745B9CD60C54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62A97-9E21-4FBF-BE95-F9B1DB1FA6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653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2A97-9E21-4FBF-BE95-F9B1DB1FA6E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73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study was conducted at three sites in Germany,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they were D&amp;W&amp;V. For soil type, D is Calcaric Phaeozem, W is Vertic Cambisol, and V is Arenosol. Hereafter, I would refer to these study sites by their soil types.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Dornburg and Wendhausen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 paired cropland agroforestry and monoculture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Vechta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only cropland monoculture during the measurement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period.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agroforestry system consisted of 12-m wide poplar rows and 48-m wide crop rows.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AF had four replicate plots, and for each replicate plot had 4 sampling locations: tree row, 1m, 7m,24m, from the tree row within the crop row. For MC, we also established 4 replicate plots.</a:t>
            </a:r>
          </a:p>
          <a:p>
            <a:pPr marL="171450" indent="-171450">
              <a:buFontTx/>
              <a:buChar char="-"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2A97-9E21-4FBF-BE95-F9B1DB1FA6E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43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2A97-9E21-4FBF-BE95-F9B1DB1FA6E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Principle: gross N2O emission is measured 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by dilution of the </a:t>
            </a:r>
            <a:r>
              <a:rPr lang="en-US" sz="1200" b="0" i="0" u="none" strike="noStrike" kern="1200" cap="none" spc="0" baseline="300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15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</a:t>
            </a:r>
            <a:r>
              <a:rPr lang="en-US" sz="1200" b="0" i="0" u="none" strike="noStrike" kern="1200" cap="none" spc="0" baseline="-250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O label in the chamber headspace by </a:t>
            </a:r>
            <a:r>
              <a:rPr lang="en-US" sz="1200" b="0" i="0" u="none" strike="noStrike" kern="1200" cap="none" spc="0" baseline="300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14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</a:t>
            </a:r>
            <a:r>
              <a:rPr lang="en-US" sz="1200" b="0" i="0" u="none" strike="noStrike" kern="1200" cap="none" spc="0" baseline="-250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O production. 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how to address it. The changes in 14N2O and 15N2O concentrations in the chamber headspace during the incubation period can be modeled with the following equations: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Gross</a:t>
            </a:r>
            <a:r>
              <a:rPr lang="en-US" sz="1200" b="0" i="0" u="none" strike="noStrike" kern="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N</a:t>
            </a:r>
            <a:r>
              <a:rPr lang="en-US" sz="1200" b="0" i="0" u="none" strike="noStrike" kern="0" cap="none" spc="0" baseline="-250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  <a:r>
              <a:rPr lang="en-US" sz="1200" b="0" i="0" u="none" strike="noStrike" kern="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O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uptake is determined from the </a:t>
            </a:r>
            <a:r>
              <a:rPr lang="en-US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decrease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of </a:t>
            </a:r>
            <a:r>
              <a:rPr lang="en-US" sz="1200" b="0" i="0" u="none" strike="noStrike" kern="1200" cap="none" spc="0" baseline="300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15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</a:t>
            </a:r>
            <a:r>
              <a:rPr lang="en-US" sz="1200" b="0" i="0" u="none" strike="noStrike" kern="1200" cap="none" spc="0" baseline="-2500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2</a:t>
            </a: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O tracer in the headspace, corrected by physical loss.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We use this equation to calculate gross N2O uptake.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2A97-9E21-4FBF-BE95-F9B1DB1FA6E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2A97-9E21-4FBF-BE95-F9B1DB1FA6E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88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62A97-9E21-4FBF-BE95-F9B1DB1FA6E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43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66FB11-6351-40D3-A805-A0FD6AEFF973}" type="slidenum">
              <a:rPr lang="de-DE"/>
              <a:pPr/>
              <a:t>12</a:t>
            </a:fld>
            <a:endParaRPr lang="de-DE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023408" y="9721902"/>
            <a:ext cx="3077406" cy="511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429" tIns="48583" rIns="93429" bIns="4858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0516AC96-F30B-4543-84AA-1E836EB8CD65}" type="slidenum">
              <a:rPr lang="de-DE" sz="1200"/>
              <a:pPr algn="r">
                <a:buClrTx/>
                <a:buFontTx/>
                <a:buNone/>
              </a:pPr>
              <a:t>12</a:t>
            </a:fld>
            <a:endParaRPr lang="de-DE" sz="1200"/>
          </a:p>
        </p:txBody>
      </p:sp>
      <p:sp>
        <p:nvSpPr>
          <p:cNvPr id="3686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41288" y="768350"/>
            <a:ext cx="6819900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916" y="4861771"/>
            <a:ext cx="5682645" cy="46062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95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0FB89-D042-4FB7-B9DB-3F2F5249B4A9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1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8ECFD-11D9-4B79-8766-D2BCA57F9C6A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271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3AF8-AF8A-49E3-BCF1-20507326EC26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30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ABF7-51ED-4A22-9C86-FEAEAD07F0C5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33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A938-3A4F-4CFA-B40C-2A2E26E74E95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40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DD293-5A59-4CCD-9048-19F2C08D8DA6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0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6A00-208D-49F6-BBE5-E6CA893D1A5E}" type="datetime1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8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A2B7-0489-402B-85B5-434D7A99A770}" type="datetime1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9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13F16-14AC-40F8-951E-3E8F1FE306E4}" type="datetime1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20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EB91-C667-4E28-8AF9-D9EF8884107C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75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C4B9-8449-4BEE-B206-6FE38E7D9B7C}" type="datetime1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9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2D216-5DA6-4A5B-A567-E0B7CFE71E99}" type="datetime1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0A3B-121B-4739-860B-C6A93F17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45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156" y="1142448"/>
            <a:ext cx="1179774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Gross rates of soil N</a:t>
            </a:r>
            <a:r>
              <a:rPr lang="en-US" sz="2400" baseline="-25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 emission and uptake and denitrification gene abundance in temperate cropland agroforestry and monoculture systems</a:t>
            </a:r>
          </a:p>
        </p:txBody>
      </p:sp>
      <p:pic>
        <p:nvPicPr>
          <p:cNvPr id="3" name="Picture 8" descr="1pts-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r="744"/>
          <a:stretch/>
        </p:blipFill>
        <p:spPr bwMode="auto">
          <a:xfrm>
            <a:off x="10282334" y="89883"/>
            <a:ext cx="1626100" cy="6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8" y="0"/>
            <a:ext cx="4383404" cy="82912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0A3B-121B-4739-860B-C6A93F17A8E4}" type="slidenum">
              <a:rPr lang="en-GB" b="1" smtClean="0">
                <a:solidFill>
                  <a:schemeClr val="tx1"/>
                </a:solidFill>
              </a:rPr>
              <a:t>1</a:t>
            </a:fld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5104"/>
            <a:ext cx="12192000" cy="27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221520" y="2671906"/>
            <a:ext cx="832993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Soil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Science of Tropical and Subtropical Ecosystems, Faculty of Forest Sciences and Forest Ecology,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University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Goettingen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</a:p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Molecular Phytopathology and Mycotoxin Research, Faculty of Agricultural Sciences, University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Goettingen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Germany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1520" y="2227443"/>
            <a:ext cx="7915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Jie Luo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Lukas Beule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Guodong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Shao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Edzo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Veldkamp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Marife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D. Corre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38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496" y="44624"/>
            <a:ext cx="12156504" cy="710977"/>
            <a:chOff x="539552" y="44624"/>
            <a:chExt cx="8488064" cy="710977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39552" y="426974"/>
              <a:ext cx="82198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D85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2" r="66390" b="-4739"/>
            <a:stretch/>
          </p:blipFill>
          <p:spPr bwMode="auto">
            <a:xfrm>
              <a:off x="7558859" y="44624"/>
              <a:ext cx="1468757" cy="71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3795" y="-27384"/>
            <a:ext cx="85618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37647"/>
              </p:ext>
            </p:extLst>
          </p:nvPr>
        </p:nvGraphicFramePr>
        <p:xfrm>
          <a:off x="1212772" y="4581458"/>
          <a:ext cx="6349129" cy="204217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22706">
                  <a:extLst>
                    <a:ext uri="{9D8B030D-6E8A-4147-A177-3AD203B41FA5}">
                      <a16:colId xmlns:a16="http://schemas.microsoft.com/office/drawing/2014/main" val="588921286"/>
                    </a:ext>
                  </a:extLst>
                </a:gridCol>
                <a:gridCol w="403412">
                  <a:extLst>
                    <a:ext uri="{9D8B030D-6E8A-4147-A177-3AD203B41FA5}">
                      <a16:colId xmlns:a16="http://schemas.microsoft.com/office/drawing/2014/main" val="2693370888"/>
                    </a:ext>
                  </a:extLst>
                </a:gridCol>
                <a:gridCol w="3765176">
                  <a:extLst>
                    <a:ext uri="{9D8B030D-6E8A-4147-A177-3AD203B41FA5}">
                      <a16:colId xmlns:a16="http://schemas.microsoft.com/office/drawing/2014/main" val="1615755759"/>
                    </a:ext>
                  </a:extLst>
                </a:gridCol>
                <a:gridCol w="645459">
                  <a:extLst>
                    <a:ext uri="{9D8B030D-6E8A-4147-A177-3AD203B41FA5}">
                      <a16:colId xmlns:a16="http://schemas.microsoft.com/office/drawing/2014/main" val="4291270111"/>
                    </a:ext>
                  </a:extLst>
                </a:gridCol>
                <a:gridCol w="412376">
                  <a:extLst>
                    <a:ext uri="{9D8B030D-6E8A-4147-A177-3AD203B41FA5}">
                      <a16:colId xmlns:a16="http://schemas.microsoft.com/office/drawing/2014/main" val="1716490010"/>
                    </a:ext>
                  </a:extLst>
                </a:gridCol>
              </a:tblGrid>
              <a:tr h="58017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systems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30480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equations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value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1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 anchor="ctr"/>
                </a:tc>
                <a:extLst>
                  <a:ext uri="{0D108BD9-81ED-4DB2-BD59-A6C34878D82A}">
                    <a16:rowId xmlns:a16="http://schemas.microsoft.com/office/drawing/2014/main" val="871954022"/>
                  </a:ext>
                </a:extLst>
              </a:tr>
              <a:tr h="42979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Agroforestry</a:t>
                      </a:r>
                    </a:p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Arial" panose="020B060402020202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(AF)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N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emission = 0.004 × total mineral N + 0.132 × heterotrophic respiration + 0.072  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2540557397"/>
                  </a:ext>
                </a:extLst>
              </a:tr>
              <a:tr h="259976">
                <a:tc>
                  <a:txBody>
                    <a:bodyPr/>
                    <a:lstStyle/>
                    <a:p>
                      <a:pPr marL="0" marR="0" indent="360045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Tree row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N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emission = 0.017 × total mineral N + 0.056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  <a:endParaRPr lang="en-US" sz="105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/>
                </a:tc>
                <a:extLst>
                  <a:ext uri="{0D108BD9-81ED-4DB2-BD59-A6C34878D82A}">
                    <a16:rowId xmlns:a16="http://schemas.microsoft.com/office/drawing/2014/main" val="3267161"/>
                  </a:ext>
                </a:extLst>
              </a:tr>
              <a:tr h="367553">
                <a:tc>
                  <a:txBody>
                    <a:bodyPr/>
                    <a:lstStyle/>
                    <a:p>
                      <a:pPr marL="0" marR="0" indent="360045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 row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Gross N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emission = 0.004 × total mineral N + 0.009 × WFPS – 0.159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0.001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0539"/>
                  </a:ext>
                </a:extLst>
              </a:tr>
              <a:tr h="403412">
                <a:tc>
                  <a:txBody>
                    <a:bodyPr/>
                    <a:lstStyle/>
                    <a:p>
                      <a:pPr marL="0" marR="0" algn="just" defTabSz="914377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Monoculture</a:t>
                      </a:r>
                    </a:p>
                    <a:p>
                      <a:pPr marL="0" marR="0" algn="just" defTabSz="914377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(MC)</a:t>
                      </a:r>
                      <a:endParaRPr lang="en-US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92" marR="5439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defTabSz="914377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54392" marR="5439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defTabSz="914377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Gross N</a:t>
                      </a:r>
                      <a:r>
                        <a:rPr lang="en-US" sz="11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 emission = 0.006 × total mineral N + 0.019 × WFPS + 0.271 × heterotrophic respiration – 0.677</a:t>
                      </a:r>
                    </a:p>
                  </a:txBody>
                  <a:tcPr marL="54392" marR="5439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defTabSz="914377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&lt; 0.001</a:t>
                      </a:r>
                    </a:p>
                  </a:txBody>
                  <a:tcPr marL="54392" marR="5439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defTabSz="914377" rtl="0" eaLnBrk="1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0.49</a:t>
                      </a:r>
                    </a:p>
                  </a:txBody>
                  <a:tcPr marL="54392" marR="54392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871583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7737432" y="4730299"/>
            <a:ext cx="3379695" cy="15424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and C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availability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WFPS rather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 denitrifier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 abundance controlled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gross N</a:t>
            </a:r>
            <a:r>
              <a:rPr lang="en-US" sz="1600" baseline="-25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emissions in AF and MC systems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56210" y="531051"/>
            <a:ext cx="3030896" cy="1944140"/>
            <a:chOff x="1144805" y="521402"/>
            <a:chExt cx="3030896" cy="1944140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7" b="1633"/>
            <a:stretch/>
          </p:blipFill>
          <p:spPr>
            <a:xfrm>
              <a:off x="1144805" y="521402"/>
              <a:ext cx="3030896" cy="1944140"/>
            </a:xfrm>
            <a:prstGeom prst="rect">
              <a:avLst/>
            </a:prstGeom>
          </p:spPr>
        </p:pic>
        <p:grpSp>
          <p:nvGrpSpPr>
            <p:cNvPr id="66" name="Group 65"/>
            <p:cNvGrpSpPr/>
            <p:nvPr/>
          </p:nvGrpSpPr>
          <p:grpSpPr>
            <a:xfrm>
              <a:off x="1424735" y="713834"/>
              <a:ext cx="1027183" cy="1517679"/>
              <a:chOff x="5119493" y="1324637"/>
              <a:chExt cx="1500744" cy="2298337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5119493" y="3226798"/>
                <a:ext cx="384563" cy="39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377768" y="2973111"/>
                <a:ext cx="372852" cy="39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591795" y="2583680"/>
                <a:ext cx="487612" cy="39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bc</a:t>
                </a:r>
                <a:endParaRPr lang="en-US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872853" y="1324637"/>
                <a:ext cx="384563" cy="39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120916" y="2109363"/>
                <a:ext cx="499321" cy="39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338133" y="1189844"/>
              <a:ext cx="938918" cy="1017089"/>
              <a:chOff x="6550516" y="2055235"/>
              <a:chExt cx="1371788" cy="1540255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6550516" y="3199314"/>
                <a:ext cx="384564" cy="39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812128" y="2439525"/>
                <a:ext cx="384564" cy="39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008158" y="2055237"/>
                <a:ext cx="384564" cy="39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7268763" y="2055235"/>
                <a:ext cx="384564" cy="39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537740" y="2056328"/>
                <a:ext cx="384564" cy="39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033886" y="2552310"/>
            <a:ext cx="3075545" cy="1921863"/>
            <a:chOff x="1122481" y="2542661"/>
            <a:chExt cx="3075545" cy="19218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481" y="2542661"/>
              <a:ext cx="3075545" cy="1921863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426851" y="2702069"/>
              <a:ext cx="1838260" cy="1012307"/>
              <a:chOff x="1426851" y="2702069"/>
              <a:chExt cx="1838260" cy="101230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426851" y="2702069"/>
                <a:ext cx="2632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GB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65862" y="3084531"/>
                <a:ext cx="33374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bc</a:t>
                </a:r>
                <a:endParaRPr lang="en-GB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698667" y="2848569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  <a:endParaRPr lang="en-GB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74636" y="2991492"/>
                <a:ext cx="34176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</a:t>
                </a:r>
                <a:endParaRPr lang="en-GB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07271" y="3275662"/>
                <a:ext cx="2551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336558" y="3158596"/>
                <a:ext cx="2632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GB" sz="1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488958" y="3388630"/>
                <a:ext cx="2632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667236" y="3420266"/>
                <a:ext cx="2632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837049" y="3420266"/>
                <a:ext cx="2545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010534" y="3452766"/>
                <a:ext cx="25457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4877172" y="512115"/>
            <a:ext cx="6152036" cy="3988244"/>
            <a:chOff x="4115625" y="490644"/>
            <a:chExt cx="6152036" cy="3988244"/>
          </a:xfrm>
        </p:grpSpPr>
        <p:grpSp>
          <p:nvGrpSpPr>
            <p:cNvPr id="11" name="Group 10"/>
            <p:cNvGrpSpPr/>
            <p:nvPr/>
          </p:nvGrpSpPr>
          <p:grpSpPr>
            <a:xfrm>
              <a:off x="4115625" y="490644"/>
              <a:ext cx="6152036" cy="3988244"/>
              <a:chOff x="212906" y="624567"/>
              <a:chExt cx="8798316" cy="5417645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06" y="624567"/>
                <a:ext cx="4404384" cy="269237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4941" y="642503"/>
                <a:ext cx="4296281" cy="262629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658" y="3412649"/>
                <a:ext cx="4301632" cy="262956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4941" y="3435546"/>
                <a:ext cx="4203981" cy="2569869"/>
              </a:xfrm>
              <a:prstGeom prst="rect">
                <a:avLst/>
              </a:prstGeom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4622636" y="812321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863613" y="1261234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02635" y="122433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41657" y="123186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95340" y="1332269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25200" y="1160757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147090" y="166401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06906" y="1674096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42166" y="166401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90489" y="1660354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98336" y="139922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935672" y="87126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149273" y="1580882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422437" y="1595266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627000" y="1595266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982998" y="126842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9206137" y="154937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469633" y="1562480"/>
              <a:ext cx="2573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715829" y="1556813"/>
              <a:ext cx="2573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945761" y="1571188"/>
              <a:ext cx="2573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623390" y="3268060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852811" y="346932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102635" y="338863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332056" y="3380196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581880" y="3380196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905888" y="2702069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139365" y="3268060"/>
              <a:ext cx="3337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bc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396452" y="326806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651650" y="3268060"/>
              <a:ext cx="2551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847359" y="3084531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697003" y="2896986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915751" y="2848569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8159536" y="2848569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8393642" y="2882841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8623152" y="3084531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942923" y="3278399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170336" y="3501256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423515" y="3492237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681712" y="3506274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9904107" y="3511001"/>
              <a:ext cx="2329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75624"/>
            <a:ext cx="2743200" cy="365125"/>
          </a:xfrm>
        </p:spPr>
        <p:txBody>
          <a:bodyPr vert="horz" lIns="91440" tIns="45720" rIns="91440" bIns="45720"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24958" y="2192633"/>
            <a:ext cx="212000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Substrate availability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 rot="16200000">
            <a:off x="3003080" y="2288524"/>
            <a:ext cx="313784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Denitrification gene abundance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06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496" y="44624"/>
            <a:ext cx="12156504" cy="710977"/>
            <a:chOff x="539552" y="44624"/>
            <a:chExt cx="8488064" cy="710977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39552" y="426974"/>
              <a:ext cx="82198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D85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2" r="66390" b="-4739"/>
            <a:stretch/>
          </p:blipFill>
          <p:spPr bwMode="auto">
            <a:xfrm>
              <a:off x="7558859" y="44624"/>
              <a:ext cx="1468757" cy="71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3795" y="-27384"/>
            <a:ext cx="85618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05306" y="959501"/>
            <a:ext cx="903700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Agroforestry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systems can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decrease gross N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 emission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increase gross N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 uptake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relative to cropland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monocultures</a:t>
            </a:r>
          </a:p>
          <a:p>
            <a:pPr marL="285750" indent="-285750" algn="just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reductions and increases were mainly through unfertilized tree rows that regulated C, N availability, and WFPS while denitrifier abundance was not a limiting factor for gross 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fluxes</a:t>
            </a: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predominant control of mineral N on gross 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emissions across agroforestry and monoculture systems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reflected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practical importance of reducing gross 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emissions through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unfertilized tree rows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reduction of gross N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emission and the increase of gross N</a:t>
            </a:r>
            <a:r>
              <a:rPr lang="en-GB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 uptake in agroforestry system should be considered into the economic and ecological evaluation to support its policy implementation.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75624"/>
            <a:ext cx="2743200" cy="365125"/>
          </a:xfrm>
        </p:spPr>
        <p:txBody>
          <a:bodyPr vert="horz" lIns="91440" tIns="45720" rIns="91440" bIns="45720"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1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442" y="5611012"/>
            <a:ext cx="1866117" cy="8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16" y="5015095"/>
            <a:ext cx="3141785" cy="59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07" y="4894087"/>
            <a:ext cx="2200484" cy="114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"/>
          <p:cNvSpPr/>
          <p:nvPr/>
        </p:nvSpPr>
        <p:spPr>
          <a:xfrm>
            <a:off x="2375164" y="2362068"/>
            <a:ext cx="69720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Thanks for your attention!</a:t>
            </a:r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" r="6868"/>
          <a:stretch/>
        </p:blipFill>
        <p:spPr>
          <a:xfrm>
            <a:off x="5399745" y="5611012"/>
            <a:ext cx="1765153" cy="985340"/>
          </a:xfrm>
          <a:prstGeom prst="rect">
            <a:avLst/>
          </a:prstGeom>
        </p:spPr>
      </p:pic>
      <p:pic>
        <p:nvPicPr>
          <p:cNvPr id="16" name="Picture 8" descr="NEW_Logo.png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503" y="4731157"/>
            <a:ext cx="2714271" cy="879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250" y="5988869"/>
            <a:ext cx="2290253" cy="57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2227" y="117781"/>
            <a:ext cx="75216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Other studies in our project: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Session BG3.19 – Exchange of GHG and reactive gases in agricultural ecosystems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EGU21-2553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Soil N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O emissions from temperate cropland agroforestry and monoculture systems by Guodong Shao et al.</a:t>
            </a:r>
          </a:p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Session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SSS9.7 - 'Impact of conventional agriculture and organic farming on soil functions‘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EGU21-10463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Soil-N cycling in temperate alley cropping agroforestry and monoculture croplands</a:t>
            </a:r>
            <a:b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by Xenia Bischel et al.</a:t>
            </a:r>
          </a:p>
        </p:txBody>
      </p:sp>
    </p:spTree>
    <p:extLst>
      <p:ext uri="{BB962C8B-B14F-4D97-AF65-F5344CB8AC3E}">
        <p14:creationId xmlns:p14="http://schemas.microsoft.com/office/powerpoint/2010/main" val="3417358260"/>
      </p:ext>
    </p:extLst>
  </p:cSld>
  <p:clrMapOvr>
    <a:masterClrMapping/>
  </p:clrMapOvr>
  <p:transition advTm="1433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92876"/>
            <a:ext cx="2743200" cy="365125"/>
          </a:xfrm>
        </p:spPr>
        <p:txBody>
          <a:bodyPr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5458" y="3380032"/>
            <a:ext cx="168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dk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Atmosphere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8282" y="400097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dk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Soil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891101" y="3234984"/>
            <a:ext cx="2103120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Gross N</a:t>
            </a:r>
            <a:r>
              <a:rPr lang="de-DE" sz="1600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de-DE" sz="16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emission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7410095" y="6057299"/>
            <a:ext cx="2155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de-DE" sz="1600" dirty="0"/>
              <a:t>Gross N</a:t>
            </a:r>
            <a:r>
              <a:rPr lang="de-DE" sz="1600" baseline="-25000" dirty="0"/>
              <a:t>2</a:t>
            </a:r>
            <a:r>
              <a:rPr lang="de-DE" sz="1600" dirty="0"/>
              <a:t>O uptake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703259" y="3918892"/>
            <a:ext cx="6535469" cy="2032849"/>
            <a:chOff x="5386075" y="2445361"/>
            <a:chExt cx="6877050" cy="2695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6075" y="2445361"/>
              <a:ext cx="3438525" cy="26955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4600" y="2445361"/>
              <a:ext cx="3438525" cy="2695575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2334497" y="3909959"/>
            <a:ext cx="7216329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6166997" y="4643671"/>
            <a:ext cx="557284" cy="307777"/>
            <a:chOff x="5406886" y="1298496"/>
            <a:chExt cx="586411" cy="331005"/>
          </a:xfrm>
        </p:grpSpPr>
        <p:sp>
          <p:nvSpPr>
            <p:cNvPr id="20" name="Oval 19"/>
            <p:cNvSpPr/>
            <p:nvPr/>
          </p:nvSpPr>
          <p:spPr>
            <a:xfrm>
              <a:off x="5406886" y="1298496"/>
              <a:ext cx="496957" cy="323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06887" y="1298496"/>
              <a:ext cx="586410" cy="33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</a:p>
          </p:txBody>
        </p:sp>
      </p:grpSp>
      <p:cxnSp>
        <p:nvCxnSpPr>
          <p:cNvPr id="25" name="Curved Connector 24"/>
          <p:cNvCxnSpPr/>
          <p:nvPr/>
        </p:nvCxnSpPr>
        <p:spPr>
          <a:xfrm rot="5400000" flipH="1" flipV="1">
            <a:off x="6028902" y="3919963"/>
            <a:ext cx="1044712" cy="402709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385377" y="4461515"/>
            <a:ext cx="557284" cy="307777"/>
            <a:chOff x="5406886" y="1298496"/>
            <a:chExt cx="586411" cy="331005"/>
          </a:xfrm>
        </p:grpSpPr>
        <p:sp>
          <p:nvSpPr>
            <p:cNvPr id="41" name="Oval 40"/>
            <p:cNvSpPr/>
            <p:nvPr/>
          </p:nvSpPr>
          <p:spPr>
            <a:xfrm>
              <a:off x="5406886" y="1298496"/>
              <a:ext cx="496957" cy="323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06887" y="1298496"/>
              <a:ext cx="586410" cy="33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</a:p>
          </p:txBody>
        </p:sp>
      </p:grpSp>
      <p:cxnSp>
        <p:nvCxnSpPr>
          <p:cNvPr id="44" name="Curved Connector 43"/>
          <p:cNvCxnSpPr/>
          <p:nvPr/>
        </p:nvCxnSpPr>
        <p:spPr>
          <a:xfrm rot="16200000" flipV="1">
            <a:off x="5008968" y="3862022"/>
            <a:ext cx="862555" cy="336439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5894165" y="5370600"/>
            <a:ext cx="557284" cy="307777"/>
            <a:chOff x="5406886" y="1298496"/>
            <a:chExt cx="586411" cy="331005"/>
          </a:xfrm>
        </p:grpSpPr>
        <p:sp>
          <p:nvSpPr>
            <p:cNvPr id="65" name="Oval 64"/>
            <p:cNvSpPr/>
            <p:nvPr/>
          </p:nvSpPr>
          <p:spPr>
            <a:xfrm>
              <a:off x="5406886" y="1298496"/>
              <a:ext cx="496957" cy="323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06887" y="1298496"/>
              <a:ext cx="586410" cy="33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</a:p>
          </p:txBody>
        </p:sp>
      </p:grpSp>
      <p:cxnSp>
        <p:nvCxnSpPr>
          <p:cNvPr id="68" name="Curved Connector 67"/>
          <p:cNvCxnSpPr/>
          <p:nvPr/>
        </p:nvCxnSpPr>
        <p:spPr>
          <a:xfrm rot="16200000" flipV="1">
            <a:off x="5829308" y="4952635"/>
            <a:ext cx="479371" cy="19600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487950" y="5526152"/>
            <a:ext cx="557284" cy="307778"/>
            <a:chOff x="5406886" y="1298496"/>
            <a:chExt cx="586411" cy="331006"/>
          </a:xfrm>
        </p:grpSpPr>
        <p:sp>
          <p:nvSpPr>
            <p:cNvPr id="70" name="Oval 69"/>
            <p:cNvSpPr/>
            <p:nvPr/>
          </p:nvSpPr>
          <p:spPr>
            <a:xfrm>
              <a:off x="5406886" y="1298496"/>
              <a:ext cx="496957" cy="323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06887" y="1298497"/>
              <a:ext cx="586410" cy="33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</a:p>
          </p:txBody>
        </p:sp>
      </p:grpSp>
      <p:cxnSp>
        <p:nvCxnSpPr>
          <p:cNvPr id="73" name="Curved Connector 72"/>
          <p:cNvCxnSpPr/>
          <p:nvPr/>
        </p:nvCxnSpPr>
        <p:spPr>
          <a:xfrm rot="10800000" flipV="1">
            <a:off x="6047824" y="5668941"/>
            <a:ext cx="346947" cy="21810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7759732" y="4636516"/>
            <a:ext cx="557284" cy="307777"/>
            <a:chOff x="5406886" y="1298496"/>
            <a:chExt cx="586411" cy="331005"/>
          </a:xfrm>
        </p:grpSpPr>
        <p:sp>
          <p:nvSpPr>
            <p:cNvPr id="75" name="Oval 74"/>
            <p:cNvSpPr/>
            <p:nvPr/>
          </p:nvSpPr>
          <p:spPr>
            <a:xfrm>
              <a:off x="5406886" y="1298496"/>
              <a:ext cx="496957" cy="323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406887" y="1298496"/>
              <a:ext cx="586410" cy="33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</a:p>
          </p:txBody>
        </p:sp>
      </p:grpSp>
      <p:cxnSp>
        <p:nvCxnSpPr>
          <p:cNvPr id="80" name="Curved Connector 79"/>
          <p:cNvCxnSpPr>
            <a:stCxn id="76" idx="3"/>
          </p:cNvCxnSpPr>
          <p:nvPr/>
        </p:nvCxnSpPr>
        <p:spPr>
          <a:xfrm>
            <a:off x="8317016" y="4790405"/>
            <a:ext cx="340172" cy="260230"/>
          </a:xfrm>
          <a:prstGeom prst="curvedConnector3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5675739" y="5666132"/>
            <a:ext cx="416033" cy="312168"/>
            <a:chOff x="7056456" y="914398"/>
            <a:chExt cx="437777" cy="335729"/>
          </a:xfrm>
        </p:grpSpPr>
        <p:sp>
          <p:nvSpPr>
            <p:cNvPr id="82" name="Oval 81"/>
            <p:cNvSpPr/>
            <p:nvPr/>
          </p:nvSpPr>
          <p:spPr>
            <a:xfrm>
              <a:off x="7056456" y="914398"/>
              <a:ext cx="362089" cy="3077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067355" y="919120"/>
              <a:ext cx="426878" cy="331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91" name="Curved Connector 90"/>
          <p:cNvCxnSpPr/>
          <p:nvPr/>
        </p:nvCxnSpPr>
        <p:spPr>
          <a:xfrm rot="10800000">
            <a:off x="5735832" y="4382036"/>
            <a:ext cx="344103" cy="118901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5857651" y="4534141"/>
            <a:ext cx="416033" cy="312168"/>
            <a:chOff x="7056456" y="914398"/>
            <a:chExt cx="437777" cy="335729"/>
          </a:xfrm>
        </p:grpSpPr>
        <p:sp>
          <p:nvSpPr>
            <p:cNvPr id="94" name="Oval 93"/>
            <p:cNvSpPr/>
            <p:nvPr/>
          </p:nvSpPr>
          <p:spPr>
            <a:xfrm>
              <a:off x="7056456" y="914398"/>
              <a:ext cx="362089" cy="3077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067355" y="919120"/>
              <a:ext cx="426878" cy="331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cxnSp>
        <p:nvCxnSpPr>
          <p:cNvPr id="97" name="Curved Connector 96"/>
          <p:cNvCxnSpPr>
            <a:stCxn id="82" idx="2"/>
          </p:cNvCxnSpPr>
          <p:nvPr/>
        </p:nvCxnSpPr>
        <p:spPr>
          <a:xfrm rot="10800000" flipH="1">
            <a:off x="5675734" y="5138475"/>
            <a:ext cx="295259" cy="670744"/>
          </a:xfrm>
          <a:prstGeom prst="curvedConnector4">
            <a:avLst>
              <a:gd name="adj1" fmla="val -6398"/>
              <a:gd name="adj2" fmla="val 48266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/>
          <p:cNvCxnSpPr/>
          <p:nvPr/>
        </p:nvCxnSpPr>
        <p:spPr>
          <a:xfrm rot="5400000">
            <a:off x="2427652" y="3921471"/>
            <a:ext cx="1025271" cy="1020107"/>
          </a:xfrm>
          <a:prstGeom prst="curved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 rot="19793602">
            <a:off x="1833545" y="4732249"/>
            <a:ext cx="19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Interconnected soil air-filled pores</a:t>
            </a:r>
          </a:p>
        </p:txBody>
      </p:sp>
      <p:cxnSp>
        <p:nvCxnSpPr>
          <p:cNvPr id="107" name="Curved Connector 106"/>
          <p:cNvCxnSpPr/>
          <p:nvPr/>
        </p:nvCxnSpPr>
        <p:spPr>
          <a:xfrm rot="5400000">
            <a:off x="2430083" y="3916749"/>
            <a:ext cx="1020403" cy="1020107"/>
          </a:xfrm>
          <a:prstGeom prst="curvedConnector3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/>
          <p:cNvCxnSpPr>
            <a:stCxn id="120" idx="2"/>
          </p:cNvCxnSpPr>
          <p:nvPr/>
        </p:nvCxnSpPr>
        <p:spPr>
          <a:xfrm rot="16200000" flipH="1">
            <a:off x="8288360" y="3881104"/>
            <a:ext cx="861887" cy="139976"/>
          </a:xfrm>
          <a:prstGeom prst="curvedConnector3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8657188" y="4441489"/>
            <a:ext cx="416033" cy="312168"/>
            <a:chOff x="7056456" y="914398"/>
            <a:chExt cx="437777" cy="335729"/>
          </a:xfrm>
        </p:grpSpPr>
        <p:sp>
          <p:nvSpPr>
            <p:cNvPr id="112" name="Oval 111"/>
            <p:cNvSpPr/>
            <p:nvPr/>
          </p:nvSpPr>
          <p:spPr>
            <a:xfrm>
              <a:off x="7056456" y="914398"/>
              <a:ext cx="362089" cy="3077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067355" y="919120"/>
              <a:ext cx="426878" cy="331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8650579" y="5045642"/>
            <a:ext cx="416033" cy="312168"/>
            <a:chOff x="7056456" y="914398"/>
            <a:chExt cx="437777" cy="335729"/>
          </a:xfrm>
        </p:grpSpPr>
        <p:sp>
          <p:nvSpPr>
            <p:cNvPr id="116" name="Oval 115"/>
            <p:cNvSpPr/>
            <p:nvPr/>
          </p:nvSpPr>
          <p:spPr>
            <a:xfrm>
              <a:off x="7056456" y="914398"/>
              <a:ext cx="362089" cy="3077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067355" y="919120"/>
              <a:ext cx="426878" cy="331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309586" y="3212372"/>
            <a:ext cx="679456" cy="307777"/>
            <a:chOff x="5406886" y="1298496"/>
            <a:chExt cx="586411" cy="332597"/>
          </a:xfrm>
        </p:grpSpPr>
        <p:sp>
          <p:nvSpPr>
            <p:cNvPr id="119" name="Oval 118"/>
            <p:cNvSpPr/>
            <p:nvPr/>
          </p:nvSpPr>
          <p:spPr>
            <a:xfrm>
              <a:off x="5406886" y="1298496"/>
              <a:ext cx="496957" cy="323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406887" y="1298496"/>
              <a:ext cx="586410" cy="332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538110" y="5648633"/>
            <a:ext cx="557284" cy="307777"/>
            <a:chOff x="5406886" y="1298496"/>
            <a:chExt cx="586411" cy="331005"/>
          </a:xfrm>
        </p:grpSpPr>
        <p:sp>
          <p:nvSpPr>
            <p:cNvPr id="123" name="Oval 122"/>
            <p:cNvSpPr/>
            <p:nvPr/>
          </p:nvSpPr>
          <p:spPr>
            <a:xfrm>
              <a:off x="5406886" y="1298496"/>
              <a:ext cx="496957" cy="3231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5406887" y="1298496"/>
              <a:ext cx="586410" cy="331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</a:p>
          </p:txBody>
        </p:sp>
      </p:grpSp>
      <p:cxnSp>
        <p:nvCxnSpPr>
          <p:cNvPr id="126" name="Curved Connector 125"/>
          <p:cNvCxnSpPr/>
          <p:nvPr/>
        </p:nvCxnSpPr>
        <p:spPr>
          <a:xfrm flipV="1">
            <a:off x="8038376" y="5797721"/>
            <a:ext cx="506215" cy="4059"/>
          </a:xfrm>
          <a:prstGeom prst="curvedConnector3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Group 126"/>
          <p:cNvGrpSpPr/>
          <p:nvPr/>
        </p:nvGrpSpPr>
        <p:grpSpPr>
          <a:xfrm>
            <a:off x="8573011" y="5648325"/>
            <a:ext cx="416033" cy="312168"/>
            <a:chOff x="7056456" y="914398"/>
            <a:chExt cx="437777" cy="335729"/>
          </a:xfrm>
        </p:grpSpPr>
        <p:sp>
          <p:nvSpPr>
            <p:cNvPr id="128" name="Oval 127"/>
            <p:cNvSpPr/>
            <p:nvPr/>
          </p:nvSpPr>
          <p:spPr>
            <a:xfrm>
              <a:off x="7056456" y="914398"/>
              <a:ext cx="362089" cy="30777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7067355" y="919120"/>
              <a:ext cx="426878" cy="331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US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963400" y="905181"/>
            <a:ext cx="4772431" cy="1737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Gross N</a:t>
            </a:r>
            <a:r>
              <a:rPr lang="de-DE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emission accounts for:</a:t>
            </a:r>
          </a:p>
          <a:p>
            <a:pPr marL="380981" indent="-38098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</a:t>
            </a:r>
            <a:r>
              <a:rPr lang="de-DE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emitted from soil to atmosphere</a:t>
            </a:r>
          </a:p>
          <a:p>
            <a:pPr marL="380981" indent="-38098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reduced to N</a:t>
            </a:r>
            <a:r>
              <a:rPr lang="en-US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within soil</a:t>
            </a:r>
            <a:endParaRPr lang="de-DE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6639270" y="897349"/>
            <a:ext cx="4279742" cy="17373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Gross N</a:t>
            </a:r>
            <a:r>
              <a:rPr lang="de-DE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uptake accounts for both:</a:t>
            </a:r>
          </a:p>
          <a:p>
            <a:pPr marL="380981" indent="-38098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reduction of N</a:t>
            </a:r>
            <a:r>
              <a:rPr lang="en-US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from atmosphere</a:t>
            </a:r>
          </a:p>
          <a:p>
            <a:pPr marL="380981" indent="-380981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reduction of N</a:t>
            </a:r>
            <a:r>
              <a:rPr lang="en-US" baseline="-25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O within soil pores</a:t>
            </a:r>
          </a:p>
          <a:p>
            <a:pPr>
              <a:lnSpc>
                <a:spcPct val="200000"/>
              </a:lnSpc>
            </a:pPr>
            <a:endParaRPr lang="en-US" dirty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35496" y="44624"/>
            <a:ext cx="12156504" cy="710977"/>
            <a:chOff x="539552" y="44624"/>
            <a:chExt cx="8488064" cy="710977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539552" y="426974"/>
              <a:ext cx="82198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D85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2" r="66390" b="-4739"/>
            <a:stretch/>
          </p:blipFill>
          <p:spPr bwMode="auto">
            <a:xfrm>
              <a:off x="7558859" y="44624"/>
              <a:ext cx="1468757" cy="71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Content Placeholder 2"/>
          <p:cNvSpPr txBox="1">
            <a:spLocks/>
          </p:cNvSpPr>
          <p:nvPr/>
        </p:nvSpPr>
        <p:spPr>
          <a:xfrm>
            <a:off x="13795" y="-27384"/>
            <a:ext cx="85618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9" y="3951648"/>
            <a:ext cx="3000586" cy="22064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59" y="1050389"/>
            <a:ext cx="2926626" cy="21949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75624"/>
            <a:ext cx="2743200" cy="365125"/>
          </a:xfrm>
        </p:spPr>
        <p:txBody>
          <a:bodyPr vert="horz" lIns="91440" tIns="45720" rIns="91440" bIns="45720"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35496" y="44624"/>
            <a:ext cx="12156504" cy="710977"/>
            <a:chOff x="539552" y="44624"/>
            <a:chExt cx="8488064" cy="710977"/>
          </a:xfrm>
        </p:grpSpPr>
        <p:cxnSp>
          <p:nvCxnSpPr>
            <p:cNvPr id="63" name="Straight Connector 62"/>
            <p:cNvCxnSpPr/>
            <p:nvPr/>
          </p:nvCxnSpPr>
          <p:spPr bwMode="auto">
            <a:xfrm>
              <a:off x="539552" y="426974"/>
              <a:ext cx="82198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D85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2" r="66390" b="-4739"/>
            <a:stretch/>
          </p:blipFill>
          <p:spPr bwMode="auto">
            <a:xfrm>
              <a:off x="7558859" y="44624"/>
              <a:ext cx="1468757" cy="71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" name="Content Placeholder 2"/>
          <p:cNvSpPr txBox="1">
            <a:spLocks/>
          </p:cNvSpPr>
          <p:nvPr/>
        </p:nvSpPr>
        <p:spPr>
          <a:xfrm>
            <a:off x="13795" y="-27384"/>
            <a:ext cx="85618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600" b="1" dirty="0">
              <a:latin typeface="Calibri" panose="020F050202020403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897558" y="677243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Cropland agroforestry (AF)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62959" y="3582316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Cropland monoculture (MC)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0191" y="449285"/>
            <a:ext cx="6110478" cy="3820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Background: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study systematically compares gross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emission and uptake in agroforestry and monoculture systems</a:t>
            </a:r>
          </a:p>
          <a:p>
            <a:pPr algn="just">
              <a:lnSpc>
                <a:spcPct val="112000"/>
              </a:lnSpc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 information on seasonal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variation of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gross N</a:t>
            </a:r>
            <a:r>
              <a:rPr lang="de-DE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O emission and uptake and that of denitrificaiton gene abundacne over one-year measurement in agroforestry and monoculture systems</a:t>
            </a:r>
          </a:p>
          <a:p>
            <a:pPr algn="just">
              <a:lnSpc>
                <a:spcPct val="112000"/>
              </a:lnSpc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first study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combined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pool dilution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modern molecular techniques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1851" y="4608284"/>
            <a:ext cx="7725287" cy="164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2000"/>
              </a:lnSpc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quantify gross 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emission and gross 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uptake in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agroforestry and monoculture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</a:p>
          <a:p>
            <a:pPr marL="285750" indent="-285750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 the soil factors controlling gross N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 fluxes in agroforestry and monoculture systems.</a:t>
            </a:r>
          </a:p>
        </p:txBody>
      </p:sp>
    </p:spTree>
    <p:extLst>
      <p:ext uri="{BB962C8B-B14F-4D97-AF65-F5344CB8AC3E}">
        <p14:creationId xmlns:p14="http://schemas.microsoft.com/office/powerpoint/2010/main" val="408806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" y="663023"/>
            <a:ext cx="4220273" cy="5439664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17" y="523677"/>
            <a:ext cx="4150835" cy="5369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8490" y="1053013"/>
            <a:ext cx="347723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891" indent="-34289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cropland agroforestry: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4 replicate plots;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For each replicate plot: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4 sampling locations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(tree row, 1 m, 7 m, 24 m)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1738" y="3849693"/>
            <a:ext cx="3522118" cy="958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891" indent="-34289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cropland monoculture: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4 replicate plots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53547" y="2097161"/>
            <a:ext cx="665923" cy="60628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198412" y="2529511"/>
            <a:ext cx="1081505" cy="6788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2728851" y="3382860"/>
            <a:ext cx="1266680" cy="58463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5496" y="44624"/>
            <a:ext cx="12156504" cy="710977"/>
            <a:chOff x="539552" y="44624"/>
            <a:chExt cx="8488064" cy="710977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539552" y="426974"/>
              <a:ext cx="82198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D85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2" r="66390" b="-4739"/>
            <a:stretch/>
          </p:blipFill>
          <p:spPr bwMode="auto">
            <a:xfrm>
              <a:off x="7558859" y="44624"/>
              <a:ext cx="1468757" cy="71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13795" y="-27384"/>
            <a:ext cx="85618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600" b="1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8955" y="158725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 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2586" y="157351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36111" y="1573516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 m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75624"/>
            <a:ext cx="2743200" cy="365125"/>
          </a:xfrm>
        </p:spPr>
        <p:txBody>
          <a:bodyPr vert="horz" lIns="91440" tIns="45720" rIns="91440" bIns="45720"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7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5002"/>
              </p:ext>
            </p:extLst>
          </p:nvPr>
        </p:nvGraphicFramePr>
        <p:xfrm>
          <a:off x="1332564" y="1372656"/>
          <a:ext cx="8660269" cy="411266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734599">
                  <a:extLst>
                    <a:ext uri="{9D8B030D-6E8A-4147-A177-3AD203B41FA5}">
                      <a16:colId xmlns:a16="http://schemas.microsoft.com/office/drawing/2014/main" val="3956111069"/>
                    </a:ext>
                  </a:extLst>
                </a:gridCol>
                <a:gridCol w="2384611">
                  <a:extLst>
                    <a:ext uri="{9D8B030D-6E8A-4147-A177-3AD203B41FA5}">
                      <a16:colId xmlns:a16="http://schemas.microsoft.com/office/drawing/2014/main" val="345350148"/>
                    </a:ext>
                  </a:extLst>
                </a:gridCol>
                <a:gridCol w="1739153">
                  <a:extLst>
                    <a:ext uri="{9D8B030D-6E8A-4147-A177-3AD203B41FA5}">
                      <a16:colId xmlns:a16="http://schemas.microsoft.com/office/drawing/2014/main" val="1999826209"/>
                    </a:ext>
                  </a:extLst>
                </a:gridCol>
                <a:gridCol w="1801906">
                  <a:extLst>
                    <a:ext uri="{9D8B030D-6E8A-4147-A177-3AD203B41FA5}">
                      <a16:colId xmlns:a16="http://schemas.microsoft.com/office/drawing/2014/main" val="297326469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 site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Dornburg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Wendhausen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Vechta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8368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Soil type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Calcaric Phaeozem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 Cambisol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Arenosol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4445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annual air temperature </a:t>
                      </a:r>
                      <a:endParaRPr lang="en-US" sz="14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(2010-2019)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(2018-2019)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℃ 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 ℃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10.7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℃ 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 ℃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 ℃ 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10.9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0.1 ℃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760632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annual precipitation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(2010-2019)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(2018-2019)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567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r>
                        <a:rPr lang="en-US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35 mm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587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479 ± 99 mm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R="50355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643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 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R="50355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86831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Elevation (m above sea level)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 m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m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m</a:t>
                      </a:r>
                      <a:endParaRPr lang="en-GB" sz="1400" b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4601605"/>
                  </a:ext>
                </a:extLst>
              </a:tr>
              <a:tr h="37917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agroforestry system establishment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9656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Harvest of the aboveground tree biomass of the agroforestry </a:t>
                      </a:r>
                      <a:endParaRPr lang="en-GB" sz="1400" b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2015</a:t>
                      </a:r>
                      <a:endParaRPr lang="en-GB" sz="1400" b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2014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585772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Crop 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rotation (2018-2019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wheat-summer barley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wheat-corn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rye-corn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076896"/>
                  </a:ext>
                </a:extLst>
              </a:tr>
              <a:tr h="62752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Fertilization rates in 2018 &amp; 2019 </a:t>
                      </a:r>
                      <a:endParaRPr lang="en-US" sz="14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 N-P-K ha</a:t>
                      </a:r>
                      <a:r>
                        <a:rPr lang="en-US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</a:t>
                      </a:r>
                      <a:r>
                        <a:rPr lang="en-US" sz="1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213 - 0 - 0 (2018)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36 - 22 - 31 (2019)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166 - 0 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116</a:t>
                      </a:r>
                      <a:r>
                        <a:rPr lang="en-US" sz="14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(2018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101 - 0 - 0 (2019)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188 - 26 - 108 (2018)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153 - </a:t>
                      </a:r>
                      <a:r>
                        <a:rPr lang="en-US" sz="14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 </a:t>
                      </a: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- 62 (2019)</a:t>
                      </a:r>
                      <a:endParaRPr lang="en-GB" sz="1400" b="0" dirty="0">
                        <a:effectLst/>
                        <a:latin typeface="Arial" panose="020B0604020202020204" pitchFamily="34" charset="0"/>
                        <a:ea typeface="DengXi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0970209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5496" y="44624"/>
            <a:ext cx="12156504" cy="710977"/>
            <a:chOff x="539552" y="44624"/>
            <a:chExt cx="8488064" cy="710977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539552" y="426974"/>
              <a:ext cx="82198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D85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2" r="66390" b="-4739"/>
            <a:stretch/>
          </p:blipFill>
          <p:spPr bwMode="auto">
            <a:xfrm>
              <a:off x="7558859" y="44624"/>
              <a:ext cx="1468757" cy="71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13795" y="-27384"/>
            <a:ext cx="85618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600" b="1" dirty="0">
              <a:latin typeface="Calibri" panose="020F0502020204030204" pitchFamily="34" charset="0"/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75624"/>
            <a:ext cx="2743200" cy="365125"/>
          </a:xfrm>
        </p:spPr>
        <p:txBody>
          <a:bodyPr vert="horz" lIns="91440" tIns="45720" rIns="91440" bIns="45720"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2747" y="93375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Site description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5496" y="44624"/>
            <a:ext cx="12156504" cy="710977"/>
            <a:chOff x="539552" y="44624"/>
            <a:chExt cx="8488064" cy="710977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539552" y="426974"/>
              <a:ext cx="82198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D85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2" r="66390" b="-4739"/>
            <a:stretch/>
          </p:blipFill>
          <p:spPr bwMode="auto">
            <a:xfrm>
              <a:off x="7558859" y="44624"/>
              <a:ext cx="1468757" cy="71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36"/>
          <p:cNvGrpSpPr/>
          <p:nvPr/>
        </p:nvGrpSpPr>
        <p:grpSpPr>
          <a:xfrm>
            <a:off x="127251" y="1421702"/>
            <a:ext cx="3039179" cy="3911591"/>
            <a:chOff x="327979" y="2001057"/>
            <a:chExt cx="3039179" cy="39115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98" t="4928" r="13648" b="-1"/>
            <a:stretch/>
          </p:blipFill>
          <p:spPr>
            <a:xfrm>
              <a:off x="597593" y="2839137"/>
              <a:ext cx="2769565" cy="307351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47296" y="2001057"/>
              <a:ext cx="1870155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4 soil cores in a 6.6 L exiccator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27979" y="2065684"/>
              <a:ext cx="494544" cy="544508"/>
              <a:chOff x="260980" y="1525594"/>
              <a:chExt cx="494544" cy="544508"/>
            </a:xfrm>
          </p:grpSpPr>
          <p:sp>
            <p:nvSpPr>
              <p:cNvPr id="4" name="Heptagon 3"/>
              <p:cNvSpPr/>
              <p:nvPr/>
            </p:nvSpPr>
            <p:spPr>
              <a:xfrm>
                <a:off x="260980" y="1525594"/>
                <a:ext cx="494544" cy="544508"/>
              </a:xfrm>
              <a:prstGeom prst="hep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42683" y="1578962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3044140" y="966672"/>
            <a:ext cx="5800189" cy="2902055"/>
            <a:chOff x="3044140" y="966669"/>
            <a:chExt cx="5800189" cy="2902054"/>
          </a:xfrm>
        </p:grpSpPr>
        <p:grpSp>
          <p:nvGrpSpPr>
            <p:cNvPr id="11" name="Group 10"/>
            <p:cNvGrpSpPr/>
            <p:nvPr/>
          </p:nvGrpSpPr>
          <p:grpSpPr>
            <a:xfrm>
              <a:off x="3044140" y="966669"/>
              <a:ext cx="2695232" cy="2902054"/>
              <a:chOff x="5456109" y="1220364"/>
              <a:chExt cx="2695232" cy="2902054"/>
            </a:xfrm>
          </p:grpSpPr>
          <p:pic>
            <p:nvPicPr>
              <p:cNvPr id="5" name="Picture 2" descr="Photo 1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194" t="118" r="24205"/>
              <a:stretch/>
            </p:blipFill>
            <p:spPr bwMode="auto">
              <a:xfrm>
                <a:off x="5831326" y="1254145"/>
                <a:ext cx="2320015" cy="2868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5456109" y="1220364"/>
                <a:ext cx="1235191" cy="462019"/>
                <a:chOff x="5243528" y="1220027"/>
                <a:chExt cx="1235191" cy="462019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5243528" y="1682046"/>
                  <a:ext cx="91623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/>
                <p:cNvSpPr txBox="1"/>
                <p:nvPr/>
              </p:nvSpPr>
              <p:spPr>
                <a:xfrm>
                  <a:off x="5518936" y="1220027"/>
                  <a:ext cx="95978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000" b="1" baseline="30000" dirty="0">
                      <a:solidFill>
                        <a:srgbClr val="FFFF00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15</a:t>
                  </a:r>
                  <a:r>
                    <a:rPr lang="de-DE" sz="2000" b="1" dirty="0">
                      <a:solidFill>
                        <a:srgbClr val="FFFF00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de-DE" sz="2000" b="1" baseline="-25000" dirty="0">
                      <a:solidFill>
                        <a:srgbClr val="FFFF00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de-DE" sz="2000" b="1" dirty="0">
                      <a:solidFill>
                        <a:srgbClr val="FFFF00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</a:rPr>
                    <a:t>O</a:t>
                  </a:r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5880693" y="1153008"/>
              <a:ext cx="2963636" cy="2071869"/>
              <a:chOff x="6151634" y="892396"/>
              <a:chExt cx="2963636" cy="2071869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7556364" y="1126078"/>
                <a:ext cx="1556226" cy="381162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745987" y="1068875"/>
                <a:ext cx="2369283" cy="189539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de-DE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7 ml labelled gas (</a:t>
                </a:r>
                <a:r>
                  <a:rPr lang="de-DE" baseline="300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15</a:t>
                </a:r>
                <a:r>
                  <a:rPr lang="de-DE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N-N</a:t>
                </a:r>
                <a:r>
                  <a:rPr lang="de-DE" baseline="-250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</a:t>
                </a:r>
                <a:r>
                  <a:rPr lang="de-DE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O) is injected to increase </a:t>
                </a:r>
                <a:r>
                  <a:rPr lang="de-DE" baseline="30000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15</a:t>
                </a:r>
                <a:r>
                  <a:rPr lang="de-DE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N-enrichment to </a:t>
                </a:r>
                <a:r>
                  <a:rPr lang="de-DE" dirty="0" smtClean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~13.2 </a:t>
                </a:r>
                <a:r>
                  <a:rPr lang="de-DE" dirty="0"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atom %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6151634" y="892396"/>
                <a:ext cx="494544" cy="544508"/>
                <a:chOff x="260980" y="1525594"/>
                <a:chExt cx="494544" cy="544508"/>
              </a:xfrm>
            </p:grpSpPr>
            <p:sp>
              <p:nvSpPr>
                <p:cNvPr id="26" name="Heptagon 25"/>
                <p:cNvSpPr/>
                <p:nvPr/>
              </p:nvSpPr>
              <p:spPr>
                <a:xfrm>
                  <a:off x="260980" y="1525594"/>
                  <a:ext cx="494544" cy="544508"/>
                </a:xfrm>
                <a:prstGeom prst="heptagon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42683" y="1578962"/>
                  <a:ext cx="3561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22" name="Group 21"/>
          <p:cNvGrpSpPr/>
          <p:nvPr/>
        </p:nvGrpSpPr>
        <p:grpSpPr>
          <a:xfrm>
            <a:off x="9088834" y="1068878"/>
            <a:ext cx="2629991" cy="3677035"/>
            <a:chOff x="9088831" y="1068874"/>
            <a:chExt cx="2629990" cy="3677036"/>
          </a:xfrm>
        </p:grpSpPr>
        <p:grpSp>
          <p:nvGrpSpPr>
            <p:cNvPr id="12" name="Group 11"/>
            <p:cNvGrpSpPr/>
            <p:nvPr/>
          </p:nvGrpSpPr>
          <p:grpSpPr>
            <a:xfrm>
              <a:off x="9407736" y="1068874"/>
              <a:ext cx="2311085" cy="3677036"/>
              <a:chOff x="648477" y="3112951"/>
              <a:chExt cx="2311085" cy="3677036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648477" y="3112951"/>
                <a:ext cx="2311085" cy="33070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534965" y="4399075"/>
                <a:ext cx="1276712" cy="2390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100 </a:t>
                </a:r>
                <a:r>
                  <a:rPr lang="en-US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ppmv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of 98% </a:t>
                </a:r>
                <a:r>
                  <a:rPr lang="en-US" baseline="30000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15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N-N</a:t>
                </a:r>
                <a:r>
                  <a:rPr lang="en-US" baseline="-25000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O, </a:t>
                </a:r>
                <a:r>
                  <a:rPr lang="en-US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344 </a:t>
                </a:r>
                <a:r>
                  <a:rPr lang="en-US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ppbv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SF</a:t>
                </a:r>
                <a:r>
                  <a:rPr lang="en-US" baseline="-25000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dirty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and synthetic air</a:t>
                </a:r>
              </a:p>
              <a:p>
                <a:endParaRPr lang="de-DE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>
              <a:off x="9088831" y="2156382"/>
              <a:ext cx="1205393" cy="8380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" y="408592"/>
            <a:ext cx="9647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Measurement of gross N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 emission and uptake ⸺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pool dilution method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62986" y="4124968"/>
            <a:ext cx="7522575" cy="2560111"/>
            <a:chOff x="3614127" y="4114499"/>
            <a:chExt cx="7522574" cy="2560110"/>
          </a:xfrm>
        </p:grpSpPr>
        <p:grpSp>
          <p:nvGrpSpPr>
            <p:cNvPr id="16" name="Group 15"/>
            <p:cNvGrpSpPr/>
            <p:nvPr/>
          </p:nvGrpSpPr>
          <p:grpSpPr>
            <a:xfrm>
              <a:off x="3614127" y="4114499"/>
              <a:ext cx="2036132" cy="2560110"/>
              <a:chOff x="2904517" y="3698833"/>
              <a:chExt cx="2036132" cy="2560110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2904517" y="3698833"/>
                <a:ext cx="980193" cy="256011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>
              <a:xfrm>
                <a:off x="4014629" y="3698833"/>
                <a:ext cx="926020" cy="256011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5849351" y="4114499"/>
              <a:ext cx="494544" cy="544508"/>
              <a:chOff x="260980" y="1525594"/>
              <a:chExt cx="494544" cy="544508"/>
            </a:xfrm>
          </p:grpSpPr>
          <p:sp>
            <p:nvSpPr>
              <p:cNvPr id="29" name="Heptagon 28"/>
              <p:cNvSpPr/>
              <p:nvPr/>
            </p:nvSpPr>
            <p:spPr>
              <a:xfrm>
                <a:off x="260980" y="1525594"/>
                <a:ext cx="494544" cy="544508"/>
              </a:xfrm>
              <a:prstGeom prst="heptagon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42683" y="1578962"/>
                <a:ext cx="356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503725" y="4411842"/>
              <a:ext cx="4632976" cy="1892825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Gas sampling at 0.5 h, 1 h, 2 h, and 3 h</a:t>
              </a:r>
            </a:p>
            <a:p>
              <a:pPr marL="285744" indent="-285744" algn="just">
                <a:lnSpc>
                  <a:spcPct val="130000"/>
                </a:lnSpc>
                <a:buFont typeface="Wingdings" panose="05000000000000000000" pitchFamily="2" charset="2"/>
                <a:buChar char="v"/>
              </a:pP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23 ml gas for N</a:t>
              </a:r>
              <a:r>
                <a:rPr lang="de-DE" baseline="-25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 and SF</a:t>
              </a:r>
              <a:r>
                <a:rPr lang="de-DE" baseline="-25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6</a:t>
              </a: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de-DE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concentration </a:t>
              </a:r>
              <a:endParaRPr lang="de-DE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  <a:p>
              <a:pPr marL="285744" indent="-285744" algn="just">
                <a:lnSpc>
                  <a:spcPct val="130000"/>
                </a:lnSpc>
                <a:buFont typeface="Wingdings" panose="05000000000000000000" pitchFamily="2" charset="2"/>
                <a:buChar char="v"/>
              </a:pP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100 ml gas for </a:t>
              </a:r>
              <a:r>
                <a:rPr lang="de-DE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</a:t>
              </a:r>
              <a:r>
                <a:rPr lang="de-DE" baseline="-25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 atom %</a:t>
              </a:r>
            </a:p>
            <a:p>
              <a:pPr algn="just">
                <a:lnSpc>
                  <a:spcPct val="130000"/>
                </a:lnSpc>
              </a:pP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Atmospheric N</a:t>
              </a:r>
              <a:r>
                <a:rPr lang="de-DE" baseline="-25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 </a:t>
              </a:r>
              <a:r>
                <a:rPr lang="de-DE" dirty="0" smtClean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concentration </a:t>
              </a: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&amp; natural abundance </a:t>
              </a:r>
              <a:r>
                <a:rPr lang="de-DE" baseline="30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15</a:t>
              </a: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N</a:t>
              </a:r>
              <a:r>
                <a:rPr lang="de-DE" baseline="-25000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2</a:t>
              </a:r>
              <a:r>
                <a:rPr lang="de-DE" dirty="0"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13795" y="-27384"/>
            <a:ext cx="85618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75624"/>
            <a:ext cx="2743200" cy="365125"/>
          </a:xfrm>
        </p:spPr>
        <p:txBody>
          <a:bodyPr vert="horz" lIns="91440" tIns="45720" rIns="91440" bIns="45720"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0"/>
          <p:cNvSpPr/>
          <p:nvPr/>
        </p:nvSpPr>
        <p:spPr>
          <a:xfrm>
            <a:off x="690641" y="1459279"/>
            <a:ext cx="3944112" cy="19515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>
              <a:alpha val="30196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algn="just" defTabSz="914377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Gross N</a:t>
            </a:r>
            <a:r>
              <a:rPr lang="en-US" b="1" baseline="-250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O emission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is measured by dilution of the 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O label in the chamber headspace by 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14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O production. 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1, 2, 3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31"/>
          <p:cNvSpPr/>
          <p:nvPr/>
        </p:nvSpPr>
        <p:spPr>
          <a:xfrm>
            <a:off x="633810" y="3920505"/>
            <a:ext cx="4000943" cy="194400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C000">
              <a:alpha val="30196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algn="just" defTabSz="914377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Gross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N</a:t>
            </a:r>
            <a:r>
              <a:rPr lang="en-US" b="1" kern="0" baseline="-250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O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uptake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is determined from the decrease of 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15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N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O tracer in the headspace, corrected by physical loss (SF</a:t>
            </a:r>
            <a:r>
              <a:rPr lang="en-US" baseline="-250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6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) . 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1, 2, 3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3" y="6478347"/>
            <a:ext cx="7378110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867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von Fischer and Hedin, 2002;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Yang et al., 2011; 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Wen et al,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"/>
              <p:cNvSpPr/>
              <p:nvPr/>
            </p:nvSpPr>
            <p:spPr>
              <a:xfrm>
                <a:off x="6389188" y="1104852"/>
                <a:ext cx="2357739" cy="420562"/>
              </a:xfrm>
              <a:prstGeom prst="rect">
                <a:avLst/>
              </a:prstGeom>
            </p:spPr>
            <p:txBody>
              <a:bodyPr wrap="square" lIns="91435" tIns="45719" rIns="91435" bIns="45719">
                <a:spAutoFit/>
              </a:bodyPr>
              <a:lstStyle/>
              <a:p>
                <a:pPr defTabSz="91428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𝑁𝑒𝑡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𝑓𝑙𝑢𝑥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𝑈</m:t>
                      </m:r>
                    </m:oMath>
                  </m:oMathPara>
                </a14:m>
                <a:endParaRPr lang="zh-CN" altLang="en-US" sz="21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88" y="1104852"/>
                <a:ext cx="2357739" cy="420562"/>
              </a:xfrm>
              <a:prstGeom prst="rect">
                <a:avLst/>
              </a:prstGeom>
              <a:blipFill>
                <a:blip r:embed="rId3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3"/>
              <p:cNvSpPr/>
              <p:nvPr/>
            </p:nvSpPr>
            <p:spPr>
              <a:xfrm>
                <a:off x="6389188" y="1535750"/>
                <a:ext cx="4650045" cy="718400"/>
              </a:xfrm>
              <a:prstGeom prst="rect">
                <a:avLst/>
              </a:prstGeom>
            </p:spPr>
            <p:txBody>
              <a:bodyPr wrap="none" lIns="91435" tIns="45719" rIns="91435" bIns="45719">
                <a:spAutoFit/>
              </a:bodyPr>
              <a:lstStyle/>
              <a:p>
                <a:pPr defTabSz="91428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𝑁𝑒𝑡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𝑓𝑙𝑢𝑥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altLang="zh-CN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zh-CN" altLang="zh-CN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altLang="zh-CN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altLang="zh-CN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𝑘</m:t>
                      </m:r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×</m:t>
                      </m:r>
                      <m:sSub>
                        <m:sSubPr>
                          <m:ctrlPr>
                            <a:rPr lang="zh-CN" altLang="zh-CN" sz="2133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[</m:t>
                          </m:r>
                          <m:sSub>
                            <m:sSubPr>
                              <m:ctrlPr>
                                <a:rPr lang="zh-CN" altLang="zh-CN" sz="21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133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altLang="zh-CN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en-US" altLang="zh-CN" sz="2133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1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88" y="1535750"/>
                <a:ext cx="4650045" cy="718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4"/>
              <p:cNvSpPr/>
              <p:nvPr/>
            </p:nvSpPr>
            <p:spPr>
              <a:xfrm>
                <a:off x="6006820" y="2291357"/>
                <a:ext cx="5477322" cy="75071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91435" tIns="45719" rIns="91435" bIns="45719">
                <a:spAutoFit/>
              </a:bodyPr>
              <a:lstStyle/>
              <a:p>
                <a:pPr defTabSz="91428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2133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</m:e>
                            <m:sup>
                              <m:r>
                                <a:rPr lang="en-US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14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zh-CN" sz="2133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CN" sz="2133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14</m:t>
                          </m:r>
                        </m:sub>
                      </m:sSub>
                      <m:r>
                        <a:rPr lang="en-US" altLang="zh-CN" sz="2133">
                          <a:solidFill>
                            <a:schemeClr val="bg1"/>
                          </a:solidFill>
                          <a:latin typeface="Cambria Math"/>
                        </a:rPr>
                        <m:t>×</m:t>
                      </m:r>
                      <m:r>
                        <a:rPr lang="en-US" altLang="zh-CN" sz="2133" i="1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altLang="zh-CN" sz="2133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133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14</m:t>
                              </m:r>
                            </m:sub>
                          </m:sSub>
                          <m:r>
                            <a:rPr lang="en-US" altLang="zh-CN" sz="2133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2133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altLang="zh-CN" sz="2133">
                          <a:solidFill>
                            <a:schemeClr val="bg1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</m:e>
                        <m:sup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14</m:t>
                          </m:r>
                        </m:sup>
                      </m:sSup>
                      <m:sSub>
                        <m:sSub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altLang="zh-CN" sz="2133" i="1">
                          <a:solidFill>
                            <a:schemeClr val="bg1"/>
                          </a:solidFill>
                          <a:latin typeface="Cambria Math"/>
                        </a:rPr>
                        <m:t>𝑂</m:t>
                      </m:r>
                      <m:sSub>
                        <m:sSub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de-DE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sz="2133" i="1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CN" altLang="en-US" sz="2133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820" y="2291357"/>
                <a:ext cx="5477322" cy="7507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5"/>
              <p:cNvSpPr/>
              <p:nvPr/>
            </p:nvSpPr>
            <p:spPr>
              <a:xfrm>
                <a:off x="5975550" y="3410866"/>
                <a:ext cx="5477322" cy="75610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91435" tIns="45719" rIns="91435" bIns="45719">
                <a:spAutoFit/>
              </a:bodyPr>
              <a:lstStyle/>
              <a:p>
                <a:pPr defTabSz="914286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sz="2133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[</m:t>
                              </m:r>
                            </m:e>
                            <m:sup>
                              <m:r>
                                <a:rPr lang="en-US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15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zh-CN" sz="2133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𝑂</m:t>
                          </m:r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altLang="zh-CN" sz="2133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15</m:t>
                          </m:r>
                        </m:sub>
                      </m:sSub>
                      <m:r>
                        <a:rPr lang="en-US" altLang="zh-CN" sz="2133">
                          <a:solidFill>
                            <a:schemeClr val="bg1"/>
                          </a:solidFill>
                          <a:latin typeface="Cambria Math"/>
                        </a:rPr>
                        <m:t>×</m:t>
                      </m:r>
                      <m:r>
                        <a:rPr lang="en-US" altLang="zh-CN" sz="2133" i="1">
                          <a:solidFill>
                            <a:schemeClr val="bg1"/>
                          </a:solidFill>
                          <a:latin typeface="Cambria Math"/>
                        </a:rPr>
                        <m:t>𝐸</m:t>
                      </m:r>
                      <m:r>
                        <a:rPr lang="en-US" altLang="zh-CN" sz="2133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2133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15</m:t>
                              </m:r>
                            </m:sub>
                          </m:sSub>
                          <m:r>
                            <a:rPr lang="en-US" altLang="zh-CN" sz="2133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zh-CN" altLang="zh-CN" sz="2133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de-DE" altLang="zh-CN" sz="2133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  <m:r>
                        <a:rPr lang="en-US" altLang="zh-CN" sz="2133">
                          <a:solidFill>
                            <a:schemeClr val="bg1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[</m:t>
                          </m:r>
                        </m:e>
                        <m:sup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15</m:t>
                          </m:r>
                        </m:sup>
                      </m:sSup>
                      <m:sSub>
                        <m:sSub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altLang="zh-CN" sz="2133" i="1">
                          <a:solidFill>
                            <a:schemeClr val="bg1"/>
                          </a:solidFill>
                          <a:latin typeface="Cambria Math"/>
                        </a:rPr>
                        <m:t>𝑂</m:t>
                      </m:r>
                      <m:sSub>
                        <m:sSubPr>
                          <m:ctrlPr>
                            <a:rPr lang="zh-CN" altLang="zh-CN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]</m:t>
                          </m:r>
                        </m:e>
                        <m:sub>
                          <m:r>
                            <a:rPr lang="de-DE" altLang="zh-CN" sz="2133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altLang="zh-CN" sz="2133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zh-CN" altLang="en-US" sz="213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550" y="3410866"/>
                <a:ext cx="5477322" cy="7561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96635" y="4849540"/>
                <a:ext cx="4626010" cy="42056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133" i="1">
                          <a:solidFill>
                            <a:schemeClr val="bg1"/>
                          </a:solidFill>
                          <a:latin typeface="Cambria Math"/>
                        </a:rPr>
                        <m:t>𝑈</m:t>
                      </m:r>
                      <m:r>
                        <a:rPr lang="de-DE" sz="2133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de-DE" sz="2133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2133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de-DE" sz="2133" i="1" baseline="-2500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14</m:t>
                          </m:r>
                          <m:r>
                            <a:rPr lang="de-DE" sz="2133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de-DE" sz="2133" i="1" baseline="-250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133" i="1" baseline="300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14</m:t>
                              </m:r>
                              <m:r>
                                <a:rPr lang="de-DE" sz="2133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  <m:r>
                                <a:rPr lang="de-DE" sz="2133" i="1" baseline="-2500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de-DE" sz="2133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𝑂</m:t>
                              </m:r>
                            </m:e>
                          </m:d>
                        </m:e>
                      </m:d>
                      <m:r>
                        <a:rPr lang="de-DE" sz="2133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+(</m:t>
                      </m:r>
                      <m:r>
                        <a:rPr lang="de-DE" sz="2133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de-DE" sz="2133" i="1" baseline="-250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15</m:t>
                      </m:r>
                      <m:r>
                        <a:rPr lang="de-DE" sz="2133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×[</m:t>
                      </m:r>
                      <m:r>
                        <a:rPr lang="de-DE" sz="2133" i="1" baseline="300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  <m:r>
                        <a:rPr lang="de-DE" sz="2133" i="1" baseline="300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5</m:t>
                      </m:r>
                      <m:r>
                        <a:rPr lang="de-DE" sz="2133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de-DE" sz="2133" i="1" baseline="-2500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de-DE" sz="2133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r>
                        <a:rPr lang="de-DE" sz="2133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])</m:t>
                      </m:r>
                    </m:oMath>
                  </m:oMathPara>
                </a14:m>
                <a:endParaRPr lang="de-DE" sz="2133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635" y="4849540"/>
                <a:ext cx="4626010" cy="420564"/>
              </a:xfrm>
              <a:prstGeom prst="rect">
                <a:avLst/>
              </a:prstGeom>
              <a:blipFill>
                <a:blip r:embed="rId7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10"/>
          <p:cNvSpPr/>
          <p:nvPr/>
        </p:nvSpPr>
        <p:spPr>
          <a:xfrm rot="1023166">
            <a:off x="4856449" y="2671135"/>
            <a:ext cx="1002316" cy="4995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977281" y="4810054"/>
            <a:ext cx="878767" cy="4995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496" y="44624"/>
            <a:ext cx="12156504" cy="710977"/>
            <a:chOff x="539552" y="44624"/>
            <a:chExt cx="8488064" cy="710977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539552" y="426974"/>
              <a:ext cx="82198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D85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2" r="66390" b="-4739"/>
            <a:stretch/>
          </p:blipFill>
          <p:spPr bwMode="auto">
            <a:xfrm>
              <a:off x="7558859" y="44624"/>
              <a:ext cx="1468757" cy="71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13795" y="-27384"/>
            <a:ext cx="85618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" y="408592"/>
            <a:ext cx="9376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Calculation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of gross N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 emission and uptake ⸺</a:t>
            </a:r>
            <a:r>
              <a:rPr lang="en-US" sz="20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pool dilution method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75624"/>
            <a:ext cx="2743200" cy="365125"/>
          </a:xfrm>
        </p:spPr>
        <p:txBody>
          <a:bodyPr vert="horz" lIns="91440" tIns="45720" rIns="91440" bIns="45720"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349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5496" y="44624"/>
            <a:ext cx="12156504" cy="710977"/>
            <a:chOff x="539552" y="44624"/>
            <a:chExt cx="8488064" cy="710977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539552" y="426974"/>
              <a:ext cx="82198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D85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2" r="66390" b="-4739"/>
            <a:stretch/>
          </p:blipFill>
          <p:spPr bwMode="auto">
            <a:xfrm>
              <a:off x="7558859" y="44624"/>
              <a:ext cx="1468757" cy="71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13795" y="-27384"/>
            <a:ext cx="85618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77683" y="1251658"/>
                <a:ext cx="7257690" cy="2467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de-DE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Area-weighted average for agroforestry as a </a:t>
                </a:r>
                <a:r>
                  <a:rPr lang="de-DE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whole</a:t>
                </a:r>
                <a:r>
                  <a:rPr lang="de-DE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𝐴𝑔𝑟𝑜𝑓𝑜𝑟𝑒𝑠𝑡𝑟𝑦 =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𝑡𝑟𝑒𝑒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𝑚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𝑚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)+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𝑚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𝐴𝑔𝑟𝑜𝑓𝑜𝑟𝑒𝑠𝑡𝑟𝑦 </a:t>
                </a:r>
                <a:r>
                  <a:rPr lang="en-US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crop row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𝑚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𝑚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)+ </a:t>
                </a:r>
                <a:r>
                  <a:rPr lang="en-US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000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</a:t>
                </a:r>
                <a:r>
                  <a:rPr lang="en-US" sz="20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𝑚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683" y="1251658"/>
                <a:ext cx="7257690" cy="2467022"/>
              </a:xfrm>
              <a:prstGeom prst="rect">
                <a:avLst/>
              </a:prstGeom>
              <a:blipFill>
                <a:blip r:embed="rId4"/>
                <a:stretch>
                  <a:fillRect l="-1259" r="-840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790938" y="3891592"/>
            <a:ext cx="8191265" cy="11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𝑡𝑟𝑒𝑒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1𝑚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7𝑚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F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24𝑚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 gross N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 fluxes in the tree row and crop row at 1m, 7 m, 24 m distance from the tree row, respectively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75624"/>
            <a:ext cx="2743200" cy="365125"/>
          </a:xfrm>
        </p:spPr>
        <p:txBody>
          <a:bodyPr vert="horz" lIns="91440" tIns="45720" rIns="91440" bIns="45720"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97" y="4340277"/>
            <a:ext cx="4106862" cy="2510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7" y="4345449"/>
            <a:ext cx="4190665" cy="256172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496" y="44624"/>
            <a:ext cx="12156504" cy="710977"/>
            <a:chOff x="539552" y="44624"/>
            <a:chExt cx="8488064" cy="710977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539552" y="426974"/>
              <a:ext cx="821982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1D850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72" r="66390" b="-4739"/>
            <a:stretch/>
          </p:blipFill>
          <p:spPr bwMode="auto">
            <a:xfrm>
              <a:off x="7558859" y="44624"/>
              <a:ext cx="1468757" cy="710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3795" y="-27384"/>
            <a:ext cx="856183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37832" y="4757527"/>
            <a:ext cx="2418887" cy="2081335"/>
            <a:chOff x="383165" y="1857858"/>
            <a:chExt cx="2815093" cy="2398773"/>
          </a:xfrm>
        </p:grpSpPr>
        <p:grpSp>
          <p:nvGrpSpPr>
            <p:cNvPr id="14" name="Group 13"/>
            <p:cNvGrpSpPr/>
            <p:nvPr/>
          </p:nvGrpSpPr>
          <p:grpSpPr>
            <a:xfrm>
              <a:off x="383165" y="1972010"/>
              <a:ext cx="1490451" cy="1585557"/>
              <a:chOff x="601963" y="880077"/>
              <a:chExt cx="2172802" cy="2379799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601963" y="2793873"/>
                <a:ext cx="419393" cy="4660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921036" y="2347107"/>
                <a:ext cx="419393" cy="46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70656" y="1994359"/>
                <a:ext cx="566654" cy="466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596416" y="880077"/>
                <a:ext cx="254789" cy="466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132773" y="1380021"/>
                <a:ext cx="641992" cy="46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46491" y="1048247"/>
                <a:ext cx="470252" cy="479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907280" y="1071978"/>
                <a:ext cx="450590" cy="466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789772" y="1857858"/>
              <a:ext cx="1408486" cy="1792250"/>
              <a:chOff x="1789772" y="1857858"/>
              <a:chExt cx="1408486" cy="1792250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1789772" y="1857858"/>
                <a:ext cx="1408486" cy="1792250"/>
                <a:chOff x="2622803" y="1142814"/>
                <a:chExt cx="2053311" cy="2690030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622803" y="3366841"/>
                  <a:ext cx="419393" cy="466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935345" y="2145474"/>
                  <a:ext cx="406546" cy="466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3268003" y="1986974"/>
                  <a:ext cx="406545" cy="466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563277" y="1553236"/>
                  <a:ext cx="406545" cy="466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207893" y="1370127"/>
                  <a:ext cx="468221" cy="4660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175502" y="1142814"/>
                  <a:ext cx="473359" cy="4660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2608277" y="1858918"/>
                <a:ext cx="324705" cy="3104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1291420" y="3919022"/>
              <a:ext cx="434136" cy="33760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711928" y="3917351"/>
              <a:ext cx="434136" cy="33760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33807" y="4950497"/>
            <a:ext cx="2318581" cy="1858715"/>
            <a:chOff x="498397" y="4580291"/>
            <a:chExt cx="2513233" cy="1858035"/>
          </a:xfrm>
        </p:grpSpPr>
        <p:grpSp>
          <p:nvGrpSpPr>
            <p:cNvPr id="43" name="Group 42"/>
            <p:cNvGrpSpPr/>
            <p:nvPr/>
          </p:nvGrpSpPr>
          <p:grpSpPr>
            <a:xfrm>
              <a:off x="498397" y="4580291"/>
              <a:ext cx="2513233" cy="730827"/>
              <a:chOff x="7095029" y="1602551"/>
              <a:chExt cx="4153688" cy="136129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7095029" y="1602551"/>
                <a:ext cx="2089517" cy="1361297"/>
                <a:chOff x="441924" y="1627446"/>
                <a:chExt cx="2089517" cy="1361297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441924" y="1842799"/>
                  <a:ext cx="419125" cy="515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677634" y="2171061"/>
                  <a:ext cx="546293" cy="515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1043837" y="1627446"/>
                  <a:ext cx="546293" cy="515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1395201" y="2472781"/>
                  <a:ext cx="432369" cy="5159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967726" y="2378004"/>
                  <a:ext cx="546293" cy="515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2016825" y="2006506"/>
                  <a:ext cx="514616" cy="515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697325" y="2025556"/>
                  <a:ext cx="528977" cy="5157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9168963" y="1809432"/>
                <a:ext cx="2079754" cy="1127256"/>
                <a:chOff x="2488957" y="1890553"/>
                <a:chExt cx="2079754" cy="1127256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2488957" y="2501849"/>
                  <a:ext cx="419125" cy="515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2793599" y="2132517"/>
                  <a:ext cx="419125" cy="515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3097785" y="2315046"/>
                  <a:ext cx="419125" cy="515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3385044" y="1890553"/>
                  <a:ext cx="419125" cy="515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4097627" y="2218704"/>
                  <a:ext cx="419125" cy="515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4080704" y="2071078"/>
                  <a:ext cx="488007" cy="515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3649861" y="2087990"/>
                  <a:ext cx="488007" cy="515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</p:grpSp>
        </p:grpSp>
        <p:sp>
          <p:nvSpPr>
            <p:cNvPr id="41" name="Oval 40"/>
            <p:cNvSpPr/>
            <p:nvPr/>
          </p:nvSpPr>
          <p:spPr>
            <a:xfrm>
              <a:off x="1340530" y="6104471"/>
              <a:ext cx="375146" cy="2943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598496" y="6143950"/>
              <a:ext cx="375146" cy="29437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9" y="751925"/>
            <a:ext cx="7922471" cy="3477002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8481673" y="877227"/>
            <a:ext cx="3374401" cy="1195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2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Peaks of gross N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 emissions in crop rows 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MC </a:t>
            </a:r>
            <a:r>
              <a:rPr lang="en-US" sz="1600" dirty="0" smtClean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corresponded 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the periods of </a:t>
            </a:r>
            <a:r>
              <a:rPr lang="en-US" sz="1600" dirty="0" smtClean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fertilization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653631" y="4050672"/>
            <a:ext cx="3035223" cy="3681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Gross N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emission: AF &lt; MC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06699" y="1366373"/>
            <a:ext cx="907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Fertilization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45287" y="452747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24%)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 MC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86423" y="4527470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36%)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&lt; MC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882494" y="4538167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AF (25%) &gt; MC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63003" y="4536151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AF ≈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977010" y="493615"/>
            <a:ext cx="2390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○ tree row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▲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crop row ■ MC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8800001" y="4779195"/>
            <a:ext cx="2758769" cy="368114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sz="1600" dirty="0" smtClean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Gross 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</a:t>
            </a:r>
            <a:r>
              <a:rPr lang="en-US" sz="1600" baseline="-25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 uptake: AF &gt; </a:t>
            </a:r>
            <a:r>
              <a:rPr lang="en-US" sz="1600" dirty="0" smtClean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MC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900172" y="2357030"/>
            <a:ext cx="2500496" cy="3681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Low mineral N in tree row 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9984169" y="2730130"/>
            <a:ext cx="373348" cy="322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9073998" y="3065961"/>
            <a:ext cx="2152845" cy="6438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gross N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 emissions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tree row </a:t>
            </a:r>
          </a:p>
        </p:txBody>
      </p:sp>
      <p:sp>
        <p:nvSpPr>
          <p:cNvPr id="76" name="Down Arrow 75"/>
          <p:cNvSpPr/>
          <p:nvPr/>
        </p:nvSpPr>
        <p:spPr>
          <a:xfrm>
            <a:off x="9993134" y="3713916"/>
            <a:ext cx="373348" cy="3227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8848089" y="5516227"/>
            <a:ext cx="2775854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Low N but high C availability </a:t>
            </a:r>
            <a:r>
              <a:rPr lang="en-US" dirty="0" smtClean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tree row </a:t>
            </a:r>
            <a:endParaRPr lang="en-US" dirty="0"/>
          </a:p>
        </p:txBody>
      </p:sp>
      <p:sp>
        <p:nvSpPr>
          <p:cNvPr id="78" name="Down Arrow 77"/>
          <p:cNvSpPr/>
          <p:nvPr/>
        </p:nvSpPr>
        <p:spPr>
          <a:xfrm flipV="1">
            <a:off x="9982200" y="5184115"/>
            <a:ext cx="373348" cy="32273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448800" y="6475624"/>
            <a:ext cx="2743200" cy="365125"/>
          </a:xfrm>
        </p:spPr>
        <p:txBody>
          <a:bodyPr vert="horz" lIns="91440" tIns="45720" rIns="91440" bIns="45720" rtlCol="0" anchor="ctr"/>
          <a:lstStyle/>
          <a:p>
            <a:r>
              <a:rPr lang="en-GB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257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17664</TotalTime>
  <Words>1415</Words>
  <Application>Microsoft Office PowerPoint</Application>
  <PresentationFormat>Widescreen</PresentationFormat>
  <Paragraphs>305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DengXian</vt:lpstr>
      <vt:lpstr>DengXian</vt:lpstr>
      <vt:lpstr>宋体</vt:lpstr>
      <vt:lpstr>Arial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Luo, Jie</dc:creator>
  <cp:lastModifiedBy>Luo Jie</cp:lastModifiedBy>
  <cp:revision>526</cp:revision>
  <cp:lastPrinted>2020-12-02T15:30:59Z</cp:lastPrinted>
  <dcterms:created xsi:type="dcterms:W3CDTF">2020-05-28T08:53:29Z</dcterms:created>
  <dcterms:modified xsi:type="dcterms:W3CDTF">2021-04-28T08:39:50Z</dcterms:modified>
</cp:coreProperties>
</file>