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5" r:id="rId4"/>
    <p:sldId id="260" r:id="rId5"/>
    <p:sldId id="261" r:id="rId6"/>
    <p:sldId id="262" r:id="rId7"/>
    <p:sldId id="263" r:id="rId8"/>
    <p:sldId id="265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7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6" autoAdjust="0"/>
    <p:restoredTop sz="94660"/>
  </p:normalViewPr>
  <p:slideViewPr>
    <p:cSldViewPr snapToGrid="0">
      <p:cViewPr varScale="1">
        <p:scale>
          <a:sx n="66" d="100"/>
          <a:sy n="66" d="100"/>
        </p:scale>
        <p:origin x="56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F3924-A214-4F93-8D7C-0AE1A54B3A34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4A9DF-1AAC-40A0-BD5B-8A83D57AD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506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F3924-A214-4F93-8D7C-0AE1A54B3A34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4A9DF-1AAC-40A0-BD5B-8A83D57AD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512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F3924-A214-4F93-8D7C-0AE1A54B3A34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4A9DF-1AAC-40A0-BD5B-8A83D57AD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746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F3924-A214-4F93-8D7C-0AE1A54B3A34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4A9DF-1AAC-40A0-BD5B-8A83D57AD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801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F3924-A214-4F93-8D7C-0AE1A54B3A34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4A9DF-1AAC-40A0-BD5B-8A83D57AD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751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F3924-A214-4F93-8D7C-0AE1A54B3A34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4A9DF-1AAC-40A0-BD5B-8A83D57AD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806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F3924-A214-4F93-8D7C-0AE1A54B3A34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4A9DF-1AAC-40A0-BD5B-8A83D57AD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937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F3924-A214-4F93-8D7C-0AE1A54B3A34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4A9DF-1AAC-40A0-BD5B-8A83D57AD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017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F3924-A214-4F93-8D7C-0AE1A54B3A34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4A9DF-1AAC-40A0-BD5B-8A83D57AD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737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F3924-A214-4F93-8D7C-0AE1A54B3A34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4A9DF-1AAC-40A0-BD5B-8A83D57AD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3700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F3924-A214-4F93-8D7C-0AE1A54B3A34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4A9DF-1AAC-40A0-BD5B-8A83D57AD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715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BF3924-A214-4F93-8D7C-0AE1A54B3A34}" type="datetimeFigureOut">
              <a:rPr lang="en-US" smtClean="0"/>
              <a:t>4/23/2021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74A9DF-1AAC-40A0-BD5B-8A83D57AD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814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3" Type="http://schemas.openxmlformats.org/officeDocument/2006/relationships/slide" Target="slide4.xml"/><Relationship Id="rId7" Type="http://schemas.openxmlformats.org/officeDocument/2006/relationships/slide" Target="slide12.xml"/><Relationship Id="rId12" Type="http://schemas.openxmlformats.org/officeDocument/2006/relationships/slide" Target="slide3.xml"/><Relationship Id="rId17" Type="http://schemas.openxmlformats.org/officeDocument/2006/relationships/slide" Target="slide22.xml"/><Relationship Id="rId2" Type="http://schemas.openxmlformats.org/officeDocument/2006/relationships/image" Target="../media/image8.jpeg"/><Relationship Id="rId16" Type="http://schemas.openxmlformats.org/officeDocument/2006/relationships/slide" Target="slide2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11" Type="http://schemas.openxmlformats.org/officeDocument/2006/relationships/slide" Target="slide6.xml"/><Relationship Id="rId5" Type="http://schemas.openxmlformats.org/officeDocument/2006/relationships/slide" Target="slide7.xml"/><Relationship Id="rId15" Type="http://schemas.openxmlformats.org/officeDocument/2006/relationships/slide" Target="slide19.xml"/><Relationship Id="rId10" Type="http://schemas.openxmlformats.org/officeDocument/2006/relationships/slide" Target="slide10.xml"/><Relationship Id="rId4" Type="http://schemas.openxmlformats.org/officeDocument/2006/relationships/slide" Target="slide5.xml"/><Relationship Id="rId9" Type="http://schemas.openxmlformats.org/officeDocument/2006/relationships/slide" Target="slide11.xml"/><Relationship Id="rId14" Type="http://schemas.openxmlformats.org/officeDocument/2006/relationships/slide" Target="slide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surf.copernicus.org/preprints/esurf-2020-87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slide" Target="slid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5" Type="http://schemas.openxmlformats.org/officeDocument/2006/relationships/slide" Target="slide13.xml"/><Relationship Id="rId4" Type="http://schemas.openxmlformats.org/officeDocument/2006/relationships/slide" Target="slide1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slideLayout" Target="../slideLayouts/slideLayout2.xml"/><Relationship Id="rId7" Type="http://schemas.openxmlformats.org/officeDocument/2006/relationships/slide" Target="slide1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slide" Target="slide14.xml"/><Relationship Id="rId5" Type="http://schemas.openxmlformats.org/officeDocument/2006/relationships/image" Target="../media/image24.png"/><Relationship Id="rId4" Type="http://schemas.openxmlformats.org/officeDocument/2006/relationships/slide" Target="slid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6.png"/><Relationship Id="rId4" Type="http://schemas.openxmlformats.org/officeDocument/2006/relationships/slide" Target="slid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938" y="5862812"/>
            <a:ext cx="1009650" cy="10096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1491"/>
            <a:ext cx="12192000" cy="6214781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-209550" y="1633128"/>
            <a:ext cx="12719050" cy="5524500"/>
          </a:xfrm>
          <a:prstGeom prst="rect">
            <a:avLst/>
          </a:prstGeom>
          <a:solidFill>
            <a:schemeClr val="bg1">
              <a:alpha val="26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-136525" y="5724525"/>
            <a:ext cx="12465050" cy="1257300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1382751"/>
          </a:xfrm>
          <a:solidFill>
            <a:srgbClr val="003300"/>
          </a:solidFill>
        </p:spPr>
        <p:txBody>
          <a:bodyPr>
            <a:normAutofit/>
          </a:bodyPr>
          <a:lstStyle/>
          <a:p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Landslide risk trends </a:t>
            </a:r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in </a:t>
            </a:r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the</a:t>
            </a:r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</a:t>
            </a:r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Kivu</a:t>
            </a:r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</a:t>
            </a:r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Rift</a:t>
            </a:r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</a:t>
            </a:r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and</a:t>
            </a:r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</a:t>
            </a:r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the</a:t>
            </a:r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impact of </a:t>
            </a:r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environmental</a:t>
            </a:r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</a:t>
            </a:r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and</a:t>
            </a:r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</a:t>
            </a:r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societal</a:t>
            </a:r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</a:t>
            </a:r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dynamics</a:t>
            </a:r>
            <a:endParaRPr lang="en-US" sz="46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382752"/>
            <a:ext cx="12192000" cy="769434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nl-BE" dirty="0" smtClean="0">
                <a:latin typeface="D-DIN" panose="020B0504030202030204" pitchFamily="34" charset="0"/>
              </a:rPr>
              <a:t>Arthur Depicker</a:t>
            </a:r>
            <a:r>
              <a:rPr lang="nl-BE" b="1" baseline="30000" dirty="0" smtClean="0">
                <a:latin typeface="D-DIN" panose="020B0504030202030204" pitchFamily="34" charset="0"/>
              </a:rPr>
              <a:t>1</a:t>
            </a:r>
            <a:r>
              <a:rPr lang="nl-BE" dirty="0" smtClean="0">
                <a:latin typeface="D-DIN" panose="020B0504030202030204" pitchFamily="34" charset="0"/>
              </a:rPr>
              <a:t>, Liesbet Jacobs, Nicholus </a:t>
            </a:r>
            <a:r>
              <a:rPr lang="nl-BE" dirty="0" err="1" smtClean="0">
                <a:latin typeface="D-DIN" panose="020B0504030202030204" pitchFamily="34" charset="0"/>
              </a:rPr>
              <a:t>Mboga</a:t>
            </a:r>
            <a:r>
              <a:rPr lang="nl-BE" dirty="0" smtClean="0">
                <a:latin typeface="D-DIN" panose="020B0504030202030204" pitchFamily="34" charset="0"/>
              </a:rPr>
              <a:t>, Benoît Smets, Anton Van Rompaey, Moritz Lennert, François Kervyn, Caroline Michellier, Olivier Dewitte, </a:t>
            </a:r>
            <a:r>
              <a:rPr lang="nl-BE" dirty="0" err="1" smtClean="0">
                <a:latin typeface="D-DIN" panose="020B0504030202030204" pitchFamily="34" charset="0"/>
              </a:rPr>
              <a:t>and</a:t>
            </a:r>
            <a:r>
              <a:rPr lang="nl-BE" dirty="0" smtClean="0">
                <a:latin typeface="D-DIN" panose="020B0504030202030204" pitchFamily="34" charset="0"/>
              </a:rPr>
              <a:t> Gerard Govers </a:t>
            </a:r>
            <a:endParaRPr lang="en-US" dirty="0">
              <a:latin typeface="D-DIN" panose="020B0504030202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128" y="5862812"/>
            <a:ext cx="2603808" cy="1006942"/>
          </a:xfrm>
          <a:prstGeom prst="rect">
            <a:avLst/>
          </a:prstGeom>
        </p:spPr>
      </p:pic>
      <p:pic>
        <p:nvPicPr>
          <p:cNvPr id="1026" name="Picture 2" descr="Bestand:KU Leuven logo.svg - Wikipedi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30" y="5972493"/>
            <a:ext cx="2273920" cy="820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ULB Brussels: 'SOLIDARITY FELLOWSHIP' FOR RESEARCHERS AT RISK - ALL  DISCIPLINES • European Platform of Women Scientists EPW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3572" y="5965499"/>
            <a:ext cx="1462322" cy="807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530" y="5862812"/>
            <a:ext cx="2140525" cy="930424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2154894"/>
            <a:ext cx="3575050" cy="416853"/>
          </a:xfrm>
          <a:prstGeom prst="rect">
            <a:avLst/>
          </a:prstGeom>
          <a:solidFill>
            <a:schemeClr val="bg1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0180" y="2141032"/>
            <a:ext cx="3791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baseline="30000" dirty="0" smtClean="0">
                <a:latin typeface="D-DIN" panose="020B0504030202030204" pitchFamily="34" charset="0"/>
              </a:rPr>
              <a:t>1</a:t>
            </a:r>
            <a:r>
              <a:rPr lang="nl-BE" dirty="0" smtClean="0">
                <a:latin typeface="D-DIN" panose="020B0504030202030204" pitchFamily="34" charset="0"/>
              </a:rPr>
              <a:t>        </a:t>
            </a:r>
            <a:r>
              <a:rPr lang="nl-BE" i="1" dirty="0" smtClean="0">
                <a:latin typeface="D-DIN" panose="020B0504030202030204" pitchFamily="34" charset="0"/>
              </a:rPr>
              <a:t>arthur.depicker@kuleuven.be</a:t>
            </a:r>
            <a:endParaRPr lang="en-US" i="1" dirty="0">
              <a:latin typeface="D-DIN" panose="020B0504030202030204" pitchFamily="34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5467" y="5826463"/>
            <a:ext cx="1009650" cy="1009650"/>
          </a:xfrm>
          <a:prstGeom prst="rect">
            <a:avLst/>
          </a:prstGeom>
        </p:spPr>
      </p:pic>
      <p:sp>
        <p:nvSpPr>
          <p:cNvPr id="15" name="TextBox 14">
            <a:hlinkClick r:id="rId8" action="ppaction://hlinksldjump"/>
          </p:cNvPr>
          <p:cNvSpPr txBox="1"/>
          <p:nvPr/>
        </p:nvSpPr>
        <p:spPr>
          <a:xfrm>
            <a:off x="4813300" y="3538246"/>
            <a:ext cx="2565400" cy="584775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32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&gt;&gt; START &lt;&lt;</a:t>
            </a:r>
            <a:endParaRPr lang="en-US" sz="32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5298" y="2254992"/>
            <a:ext cx="320830" cy="230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55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990" y="1151932"/>
            <a:ext cx="5975009" cy="5471117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1"/>
            <a:ext cx="12192000" cy="825500"/>
          </a:xfrm>
          <a:prstGeom prst="rect">
            <a:avLst/>
          </a:prstGeom>
          <a:solidFill>
            <a:srgbClr val="0033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Main</a:t>
            </a:r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Menu</a:t>
            </a:r>
            <a:endParaRPr lang="en-US" sz="46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4000" y="2246713"/>
            <a:ext cx="563053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nl-BE" sz="2400" dirty="0" err="1" smtClean="0">
                <a:latin typeface="D-DIN" panose="020B0504030202030204" pitchFamily="34" charset="0"/>
              </a:rPr>
              <a:t>Reconstruct</a:t>
            </a:r>
            <a:r>
              <a:rPr lang="nl-BE" sz="2400" dirty="0" smtClean="0">
                <a:latin typeface="D-DIN" panose="020B0504030202030204" pitchFamily="34" charset="0"/>
              </a:rPr>
              <a:t> </a:t>
            </a:r>
            <a:r>
              <a:rPr lang="nl-BE" sz="2400" dirty="0" err="1" smtClean="0">
                <a:latin typeface="D-DIN" panose="020B0504030202030204" pitchFamily="34" charset="0"/>
              </a:rPr>
              <a:t>forest</a:t>
            </a:r>
            <a:r>
              <a:rPr lang="nl-BE" sz="2400" dirty="0" smtClean="0">
                <a:latin typeface="D-DIN" panose="020B0504030202030204" pitchFamily="34" charset="0"/>
              </a:rPr>
              <a:t> cover changes 1958-2016</a:t>
            </a:r>
          </a:p>
          <a:p>
            <a:pPr marL="514350" indent="-514350">
              <a:buFont typeface="+mj-lt"/>
              <a:buAutoNum type="arabicPeriod"/>
            </a:pPr>
            <a:r>
              <a:rPr lang="nl-BE" sz="2400" dirty="0" smtClean="0">
                <a:latin typeface="D-DIN" panose="020B0504030202030204" pitchFamily="34" charset="0"/>
              </a:rPr>
              <a:t>Link </a:t>
            </a:r>
            <a:r>
              <a:rPr lang="nl-BE" sz="2400" dirty="0" err="1" smtClean="0">
                <a:latin typeface="D-DIN" panose="020B0504030202030204" pitchFamily="34" charset="0"/>
              </a:rPr>
              <a:t>forest</a:t>
            </a:r>
            <a:r>
              <a:rPr lang="nl-BE" sz="2400" dirty="0" smtClean="0">
                <a:latin typeface="D-DIN" panose="020B0504030202030204" pitchFamily="34" charset="0"/>
              </a:rPr>
              <a:t> cover changes </a:t>
            </a:r>
            <a:r>
              <a:rPr lang="nl-BE" sz="2400" dirty="0" err="1" smtClean="0">
                <a:latin typeface="D-DIN" panose="020B0504030202030204" pitchFamily="34" charset="0"/>
              </a:rPr>
              <a:t>to</a:t>
            </a:r>
            <a:r>
              <a:rPr lang="nl-BE" sz="2400" dirty="0" smtClean="0">
                <a:latin typeface="D-DIN" panose="020B0504030202030204" pitchFamily="34" charset="0"/>
              </a:rPr>
              <a:t> landslide </a:t>
            </a:r>
            <a:r>
              <a:rPr lang="nl-BE" sz="2400" dirty="0" err="1" smtClean="0">
                <a:latin typeface="D-DIN" panose="020B0504030202030204" pitchFamily="34" charset="0"/>
              </a:rPr>
              <a:t>susceptibility</a:t>
            </a:r>
            <a:endParaRPr lang="nl-BE" sz="2400" dirty="0" smtClean="0">
              <a:latin typeface="D-DIN" panose="020B050403020203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nl-BE" sz="2400" dirty="0" smtClean="0">
                <a:latin typeface="D-DIN" panose="020B0504030202030204" pitchFamily="34" charset="0"/>
              </a:rPr>
              <a:t>Link landslide </a:t>
            </a:r>
            <a:r>
              <a:rPr lang="nl-BE" sz="2400" dirty="0" err="1" smtClean="0">
                <a:latin typeface="D-DIN" panose="020B0504030202030204" pitchFamily="34" charset="0"/>
              </a:rPr>
              <a:t>susceptibility</a:t>
            </a:r>
            <a:r>
              <a:rPr lang="nl-BE" sz="2400" dirty="0" smtClean="0">
                <a:latin typeface="D-DIN" panose="020B0504030202030204" pitchFamily="34" charset="0"/>
              </a:rPr>
              <a:t> </a:t>
            </a:r>
            <a:r>
              <a:rPr lang="nl-BE" sz="2400" dirty="0" err="1" smtClean="0">
                <a:latin typeface="D-DIN" panose="020B0504030202030204" pitchFamily="34" charset="0"/>
              </a:rPr>
              <a:t>to</a:t>
            </a:r>
            <a:r>
              <a:rPr lang="nl-BE" sz="2400" dirty="0" smtClean="0">
                <a:latin typeface="D-DIN" panose="020B0504030202030204" pitchFamily="34" charset="0"/>
              </a:rPr>
              <a:t> hazard</a:t>
            </a:r>
          </a:p>
          <a:p>
            <a:pPr marL="514350" indent="-514350">
              <a:buFont typeface="+mj-lt"/>
              <a:buAutoNum type="arabicPeriod"/>
            </a:pPr>
            <a:r>
              <a:rPr lang="nl-BE" sz="2400" dirty="0" smtClean="0">
                <a:latin typeface="D-DIN" panose="020B0504030202030204" pitchFamily="34" charset="0"/>
              </a:rPr>
              <a:t>Risk = hazard x exposure </a:t>
            </a:r>
            <a:r>
              <a:rPr lang="nl-BE" sz="2400" dirty="0" smtClean="0">
                <a:solidFill>
                  <a:schemeClr val="bg2">
                    <a:lumMod val="50000"/>
                  </a:schemeClr>
                </a:solidFill>
                <a:latin typeface="D-DIN" panose="020B0504030202030204" pitchFamily="34" charset="0"/>
              </a:rPr>
              <a:t>x </a:t>
            </a:r>
            <a:r>
              <a:rPr lang="nl-BE" sz="2400" dirty="0" err="1" smtClean="0">
                <a:solidFill>
                  <a:schemeClr val="bg2">
                    <a:lumMod val="50000"/>
                  </a:schemeClr>
                </a:solidFill>
                <a:latin typeface="D-DIN" panose="020B0504030202030204" pitchFamily="34" charset="0"/>
              </a:rPr>
              <a:t>vulnerability</a:t>
            </a:r>
            <a:endParaRPr lang="en-US" sz="2400" dirty="0">
              <a:solidFill>
                <a:schemeClr val="bg2">
                  <a:lumMod val="50000"/>
                </a:schemeClr>
              </a:solidFill>
              <a:latin typeface="D-DIN" panose="020B0504030202030204" pitchFamily="34" charset="0"/>
            </a:endParaRPr>
          </a:p>
        </p:txBody>
      </p:sp>
      <p:sp>
        <p:nvSpPr>
          <p:cNvPr id="7" name="Rectangle 6">
            <a:hlinkClick r:id="rId3" action="ppaction://hlinksldjump"/>
          </p:cNvPr>
          <p:cNvSpPr/>
          <p:nvPr/>
        </p:nvSpPr>
        <p:spPr>
          <a:xfrm>
            <a:off x="6846674" y="4399005"/>
            <a:ext cx="1587842" cy="4510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hlinkClick r:id="rId4" action="ppaction://hlinksldjump"/>
          </p:cNvPr>
          <p:cNvSpPr/>
          <p:nvPr/>
        </p:nvSpPr>
        <p:spPr>
          <a:xfrm>
            <a:off x="10236200" y="2914650"/>
            <a:ext cx="1892300" cy="374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hlinkClick r:id="rId5" action="ppaction://hlinksldjump"/>
          </p:cNvPr>
          <p:cNvSpPr/>
          <p:nvPr/>
        </p:nvSpPr>
        <p:spPr>
          <a:xfrm>
            <a:off x="6392820" y="1079500"/>
            <a:ext cx="2274930" cy="6477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hlinkClick r:id="rId6" action="ppaction://hlinksldjump"/>
          </p:cNvPr>
          <p:cNvSpPr/>
          <p:nvPr/>
        </p:nvSpPr>
        <p:spPr>
          <a:xfrm>
            <a:off x="9790069" y="1320800"/>
            <a:ext cx="1633581" cy="590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hlinkClick r:id="rId7" action="ppaction://hlinksldjump"/>
          </p:cNvPr>
          <p:cNvSpPr/>
          <p:nvPr/>
        </p:nvSpPr>
        <p:spPr>
          <a:xfrm>
            <a:off x="9134005" y="2237781"/>
            <a:ext cx="1882471" cy="5905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hlinkClick r:id="rId8" action="ppaction://hlinksldjump"/>
          </p:cNvPr>
          <p:cNvSpPr/>
          <p:nvPr/>
        </p:nvSpPr>
        <p:spPr>
          <a:xfrm>
            <a:off x="6062340" y="2533056"/>
            <a:ext cx="1363444" cy="9015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hlinkClick r:id="rId9" action="ppaction://hlinksldjump"/>
          </p:cNvPr>
          <p:cNvSpPr/>
          <p:nvPr/>
        </p:nvSpPr>
        <p:spPr>
          <a:xfrm>
            <a:off x="9899722" y="4103729"/>
            <a:ext cx="2165277" cy="6857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hlinkClick r:id="rId10" action="ppaction://hlinksldjump"/>
          </p:cNvPr>
          <p:cNvSpPr/>
          <p:nvPr/>
        </p:nvSpPr>
        <p:spPr>
          <a:xfrm>
            <a:off x="7030141" y="5287617"/>
            <a:ext cx="2464193" cy="9514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hlinkClick r:id="rId11" action="ppaction://hlinksldjump"/>
          </p:cNvPr>
          <p:cNvSpPr/>
          <p:nvPr/>
        </p:nvSpPr>
        <p:spPr>
          <a:xfrm>
            <a:off x="10477500" y="3299418"/>
            <a:ext cx="1892300" cy="374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314525" y="5219700"/>
            <a:ext cx="23053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dirty="0" smtClean="0">
                <a:solidFill>
                  <a:srgbClr val="FF0000"/>
                </a:solidFill>
                <a:latin typeface="D-DIN" panose="020B0504030202030204" pitchFamily="34" charset="0"/>
              </a:rPr>
              <a:t>Click on </a:t>
            </a:r>
            <a:r>
              <a:rPr lang="nl-BE" b="1" dirty="0" err="1" smtClean="0">
                <a:solidFill>
                  <a:srgbClr val="FF0000"/>
                </a:solidFill>
                <a:latin typeface="D-DIN" panose="020B0504030202030204" pitchFamily="34" charset="0"/>
              </a:rPr>
              <a:t>this</a:t>
            </a:r>
            <a:r>
              <a:rPr lang="nl-BE" b="1" dirty="0" smtClean="0">
                <a:solidFill>
                  <a:srgbClr val="FF0000"/>
                </a:solidFill>
                <a:latin typeface="D-DIN" panose="020B0504030202030204" pitchFamily="34" charset="0"/>
              </a:rPr>
              <a:t> </a:t>
            </a:r>
            <a:r>
              <a:rPr lang="nl-BE" b="1" dirty="0" err="1" smtClean="0">
                <a:solidFill>
                  <a:srgbClr val="FF0000"/>
                </a:solidFill>
                <a:latin typeface="D-DIN" panose="020B0504030202030204" pitchFamily="34" charset="0"/>
              </a:rPr>
              <a:t>figure</a:t>
            </a:r>
            <a:r>
              <a:rPr lang="nl-BE" b="1" dirty="0" smtClean="0">
                <a:solidFill>
                  <a:srgbClr val="FF0000"/>
                </a:solidFill>
                <a:latin typeface="D-DIN" panose="020B0504030202030204" pitchFamily="34" charset="0"/>
              </a:rPr>
              <a:t> </a:t>
            </a:r>
            <a:r>
              <a:rPr lang="nl-BE" b="1" dirty="0" err="1" smtClean="0">
                <a:solidFill>
                  <a:srgbClr val="FF0000"/>
                </a:solidFill>
                <a:latin typeface="D-DIN" panose="020B0504030202030204" pitchFamily="34" charset="0"/>
              </a:rPr>
              <a:t>to</a:t>
            </a:r>
            <a:r>
              <a:rPr lang="nl-BE" b="1" dirty="0" smtClean="0">
                <a:solidFill>
                  <a:srgbClr val="FF0000"/>
                </a:solidFill>
                <a:latin typeface="D-DIN" panose="020B0504030202030204" pitchFamily="34" charset="0"/>
              </a:rPr>
              <a:t> get more information!</a:t>
            </a:r>
            <a:endParaRPr lang="en-US" b="1" dirty="0">
              <a:solidFill>
                <a:srgbClr val="FF0000"/>
              </a:solidFill>
              <a:latin typeface="D-DIN" panose="020B0504030202030204" pitchFamily="34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5712208" y="5372634"/>
            <a:ext cx="573412" cy="34046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hlinkClick r:id="rId12" action="ppaction://hlinksldjump"/>
          </p:cNvPr>
          <p:cNvSpPr txBox="1"/>
          <p:nvPr/>
        </p:nvSpPr>
        <p:spPr>
          <a:xfrm>
            <a:off x="769930" y="1785048"/>
            <a:ext cx="431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dirty="0" err="1" smtClean="0">
                <a:latin typeface="D-DIN" panose="020B0504030202030204" pitchFamily="34" charset="0"/>
              </a:rPr>
              <a:t>Overview</a:t>
            </a:r>
            <a:r>
              <a:rPr lang="nl-BE" sz="2400" b="1" dirty="0" smtClean="0">
                <a:latin typeface="D-DIN" panose="020B0504030202030204" pitchFamily="34" charset="0"/>
              </a:rPr>
              <a:t> of </a:t>
            </a:r>
            <a:r>
              <a:rPr lang="nl-BE" sz="2400" b="1" dirty="0" err="1" smtClean="0">
                <a:latin typeface="D-DIN" panose="020B0504030202030204" pitchFamily="34" charset="0"/>
              </a:rPr>
              <a:t>the</a:t>
            </a:r>
            <a:r>
              <a:rPr lang="nl-BE" sz="2400" b="1" dirty="0" smtClean="0">
                <a:latin typeface="D-DIN" panose="020B0504030202030204" pitchFamily="34" charset="0"/>
              </a:rPr>
              <a:t> </a:t>
            </a:r>
            <a:r>
              <a:rPr lang="nl-BE" sz="2400" b="1" dirty="0" err="1" smtClean="0">
                <a:latin typeface="D-DIN" panose="020B0504030202030204" pitchFamily="34" charset="0"/>
              </a:rPr>
              <a:t>Kivu</a:t>
            </a:r>
            <a:r>
              <a:rPr lang="nl-BE" sz="2400" b="1" dirty="0" smtClean="0">
                <a:latin typeface="D-DIN" panose="020B0504030202030204" pitchFamily="34" charset="0"/>
              </a:rPr>
              <a:t> </a:t>
            </a:r>
            <a:r>
              <a:rPr lang="nl-BE" sz="2400" b="1" dirty="0" err="1" smtClean="0">
                <a:latin typeface="D-DIN" panose="020B0504030202030204" pitchFamily="34" charset="0"/>
              </a:rPr>
              <a:t>Rift</a:t>
            </a:r>
            <a:endParaRPr lang="en-US" sz="2400" b="1" dirty="0">
              <a:latin typeface="D-DIN" panose="020B0504030202030204" pitchFamily="34" charset="0"/>
            </a:endParaRPr>
          </a:p>
        </p:txBody>
      </p:sp>
      <p:sp>
        <p:nvSpPr>
          <p:cNvPr id="18" name="Rectangle 17">
            <a:hlinkClick r:id="rId13" action="ppaction://hlinksldjump"/>
          </p:cNvPr>
          <p:cNvSpPr/>
          <p:nvPr/>
        </p:nvSpPr>
        <p:spPr>
          <a:xfrm>
            <a:off x="309240" y="2355256"/>
            <a:ext cx="4929510" cy="6546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hlinkClick r:id="rId14" action="ppaction://hlinksldjump"/>
          </p:cNvPr>
          <p:cNvSpPr/>
          <p:nvPr/>
        </p:nvSpPr>
        <p:spPr>
          <a:xfrm>
            <a:off x="309240" y="3073553"/>
            <a:ext cx="5402968" cy="6546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hlinkClick r:id="rId15" action="ppaction://hlinksldjump"/>
          </p:cNvPr>
          <p:cNvSpPr/>
          <p:nvPr/>
        </p:nvSpPr>
        <p:spPr>
          <a:xfrm>
            <a:off x="308680" y="3776468"/>
            <a:ext cx="5402968" cy="3272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hlinkClick r:id="rId16" action="ppaction://hlinksldjump"/>
          </p:cNvPr>
          <p:cNvSpPr/>
          <p:nvPr/>
        </p:nvSpPr>
        <p:spPr>
          <a:xfrm>
            <a:off x="367784" y="4135420"/>
            <a:ext cx="5516753" cy="3272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hlinkClick r:id="rId17" action="ppaction://hlinksldjump"/>
          </p:cNvPr>
          <p:cNvSpPr txBox="1"/>
          <p:nvPr/>
        </p:nvSpPr>
        <p:spPr>
          <a:xfrm>
            <a:off x="769930" y="4462681"/>
            <a:ext cx="1833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2400" b="1" dirty="0" err="1" smtClean="0">
                <a:latin typeface="D-DIN" panose="020B0504030202030204" pitchFamily="34" charset="0"/>
              </a:rPr>
              <a:t>Conclusion</a:t>
            </a:r>
            <a:endParaRPr lang="en-US" sz="2400" b="1" dirty="0">
              <a:latin typeface="D-DIN" panose="020B050403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5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1"/>
            <a:ext cx="12192000" cy="825500"/>
          </a:xfrm>
          <a:prstGeom prst="rect">
            <a:avLst/>
          </a:prstGeom>
          <a:solidFill>
            <a:srgbClr val="0033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Kivu</a:t>
            </a:r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</a:t>
            </a:r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Rift</a:t>
            </a:r>
            <a:endParaRPr lang="en-US" sz="46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11" y="920750"/>
            <a:ext cx="11521040" cy="5379720"/>
          </a:xfrm>
          <a:prstGeom prst="rect">
            <a:avLst/>
          </a:prstGeom>
        </p:spPr>
      </p:pic>
      <p:sp>
        <p:nvSpPr>
          <p:cNvPr id="18" name="TextBox 17">
            <a:hlinkClick r:id="rId3" action="ppaction://hlinksldjump"/>
          </p:cNvPr>
          <p:cNvSpPr txBox="1"/>
          <p:nvPr/>
        </p:nvSpPr>
        <p:spPr>
          <a:xfrm>
            <a:off x="85296" y="6194794"/>
            <a:ext cx="2565400" cy="584775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32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Main</a:t>
            </a:r>
            <a:r>
              <a:rPr lang="nl-BE" sz="32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menu</a:t>
            </a:r>
            <a:endParaRPr lang="en-US" sz="32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4059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>
                <a:latin typeface="D-DIN" panose="020B0504030202030204" pitchFamily="34" charset="0"/>
              </a:rPr>
              <a:t>Gold</a:t>
            </a:r>
          </a:p>
          <a:p>
            <a:r>
              <a:rPr lang="nl-BE" dirty="0" smtClean="0">
                <a:latin typeface="D-DIN" panose="020B0504030202030204" pitchFamily="34" charset="0"/>
              </a:rPr>
              <a:t>3T </a:t>
            </a:r>
            <a:r>
              <a:rPr lang="nl-BE" dirty="0" err="1" smtClean="0">
                <a:latin typeface="D-DIN" panose="020B0504030202030204" pitchFamily="34" charset="0"/>
              </a:rPr>
              <a:t>minerals</a:t>
            </a:r>
            <a:endParaRPr lang="nl-BE" dirty="0" smtClean="0">
              <a:latin typeface="D-DIN" panose="020B0504030202030204" pitchFamily="34" charset="0"/>
            </a:endParaRPr>
          </a:p>
          <a:p>
            <a:pPr lvl="1"/>
            <a:r>
              <a:rPr lang="nl-BE" dirty="0" smtClean="0">
                <a:latin typeface="D-DIN" panose="020B0504030202030204" pitchFamily="34" charset="0"/>
              </a:rPr>
              <a:t>Tin</a:t>
            </a:r>
          </a:p>
          <a:p>
            <a:pPr lvl="1"/>
            <a:r>
              <a:rPr lang="nl-BE" dirty="0" err="1" smtClean="0">
                <a:latin typeface="D-DIN" panose="020B0504030202030204" pitchFamily="34" charset="0"/>
              </a:rPr>
              <a:t>Tantalum</a:t>
            </a:r>
            <a:endParaRPr lang="nl-BE" dirty="0" smtClean="0">
              <a:latin typeface="D-DIN" panose="020B0504030202030204" pitchFamily="34" charset="0"/>
            </a:endParaRPr>
          </a:p>
          <a:p>
            <a:pPr lvl="1"/>
            <a:r>
              <a:rPr lang="nl-BE" dirty="0" err="1" smtClean="0">
                <a:latin typeface="D-DIN" panose="020B0504030202030204" pitchFamily="34" charset="0"/>
              </a:rPr>
              <a:t>Tungsten</a:t>
            </a:r>
            <a:endParaRPr lang="nl-BE" dirty="0" smtClean="0">
              <a:latin typeface="D-DIN" panose="020B0504030202030204" pitchFamily="34" charset="0"/>
            </a:endParaRPr>
          </a:p>
          <a:p>
            <a:r>
              <a:rPr lang="nl-BE" dirty="0" smtClean="0">
                <a:latin typeface="D-DIN" panose="020B0504030202030204" pitchFamily="34" charset="0"/>
              </a:rPr>
              <a:t>Boom </a:t>
            </a:r>
            <a:r>
              <a:rPr lang="nl-BE" dirty="0" err="1" smtClean="0">
                <a:latin typeface="D-DIN" panose="020B0504030202030204" pitchFamily="34" charset="0"/>
              </a:rPr>
              <a:t>during</a:t>
            </a:r>
            <a:r>
              <a:rPr lang="nl-BE" dirty="0" smtClean="0">
                <a:latin typeface="D-DIN" panose="020B0504030202030204" pitchFamily="34" charset="0"/>
              </a:rPr>
              <a:t> 90s</a:t>
            </a:r>
            <a:endParaRPr lang="en-US" dirty="0">
              <a:latin typeface="D-DIN" panose="020B0504030202030204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1"/>
            <a:ext cx="12192000" cy="825500"/>
          </a:xfrm>
          <a:prstGeom prst="rect">
            <a:avLst/>
          </a:prstGeom>
          <a:solidFill>
            <a:srgbClr val="0033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Mining</a:t>
            </a:r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</a:t>
            </a:r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industry</a:t>
            </a:r>
            <a:endParaRPr lang="en-US" sz="46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952" y="2706130"/>
            <a:ext cx="6005384" cy="40035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271" y="973264"/>
            <a:ext cx="4464182" cy="297612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TextBox 6">
            <a:hlinkClick r:id="rId4" action="ppaction://hlinksldjump"/>
          </p:cNvPr>
          <p:cNvSpPr txBox="1"/>
          <p:nvPr/>
        </p:nvSpPr>
        <p:spPr>
          <a:xfrm>
            <a:off x="142446" y="6124944"/>
            <a:ext cx="2565400" cy="584775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32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Main</a:t>
            </a:r>
            <a:r>
              <a:rPr lang="nl-BE" sz="32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menu</a:t>
            </a:r>
            <a:endParaRPr lang="en-US" sz="32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015151" y="4034481"/>
            <a:ext cx="1801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Coltan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mine in Western </a:t>
            </a:r>
            <a:r>
              <a:rPr lang="nl-BE" i="1" dirty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R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wanda</a:t>
            </a:r>
            <a:endParaRPr lang="en-US" i="1" dirty="0">
              <a:solidFill>
                <a:schemeClr val="bg2">
                  <a:lumMod val="25000"/>
                </a:schemeClr>
              </a:solidFill>
              <a:latin typeface="D-DIN" panose="020B050403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028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3822700" cy="2238375"/>
          </a:xfrm>
        </p:spPr>
        <p:txBody>
          <a:bodyPr/>
          <a:lstStyle/>
          <a:p>
            <a:r>
              <a:rPr lang="nl-BE" dirty="0" smtClean="0">
                <a:latin typeface="D-DIN" panose="020B0504030202030204" pitchFamily="34" charset="0"/>
              </a:rPr>
              <a:t>Wood (</a:t>
            </a:r>
            <a:r>
              <a:rPr lang="nl-BE" dirty="0" err="1" smtClean="0">
                <a:latin typeface="D-DIN" panose="020B0504030202030204" pitchFamily="34" charset="0"/>
              </a:rPr>
              <a:t>and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charcoal</a:t>
            </a:r>
            <a:r>
              <a:rPr lang="nl-BE" dirty="0" smtClean="0">
                <a:latin typeface="D-DIN" panose="020B0504030202030204" pitchFamily="34" charset="0"/>
              </a:rPr>
              <a:t>) are </a:t>
            </a:r>
            <a:r>
              <a:rPr lang="nl-BE" dirty="0" err="1" smtClean="0">
                <a:latin typeface="D-DIN" panose="020B0504030202030204" pitchFamily="34" charset="0"/>
              </a:rPr>
              <a:t>an</a:t>
            </a:r>
            <a:r>
              <a:rPr lang="nl-BE" dirty="0" smtClean="0">
                <a:latin typeface="D-DIN" panose="020B0504030202030204" pitchFamily="34" charset="0"/>
              </a:rPr>
              <a:t> important source of energy </a:t>
            </a:r>
            <a:r>
              <a:rPr lang="nl-BE" dirty="0" err="1" smtClean="0">
                <a:latin typeface="D-DIN" panose="020B0504030202030204" pitchFamily="34" charset="0"/>
              </a:rPr>
              <a:t>for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rural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i="1" dirty="0" err="1" smtClean="0">
                <a:latin typeface="D-DIN" panose="020B0504030202030204" pitchFamily="34" charset="0"/>
              </a:rPr>
              <a:t>and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urban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households</a:t>
            </a:r>
            <a:endParaRPr lang="en-US" dirty="0">
              <a:latin typeface="D-DIN" panose="020B0504030202030204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1"/>
            <a:ext cx="12192000" cy="825500"/>
          </a:xfrm>
          <a:prstGeom prst="rect">
            <a:avLst/>
          </a:prstGeom>
          <a:solidFill>
            <a:srgbClr val="0033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Fuelwood</a:t>
            </a:r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</a:t>
            </a:r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extraction</a:t>
            </a:r>
            <a:endParaRPr lang="en-US" sz="46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pic>
        <p:nvPicPr>
          <p:cNvPr id="1028" name="Picture 4" descr="https://congoinconversation.fondationcarmignac.com/wp-content/uploads/Guerchom-Ndebo-Congo-in-Conversation-Prix-Carmignac-du-photojournalisme-3-scale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3749" y="2963333"/>
            <a:ext cx="4819503" cy="321363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918434" y="6176963"/>
            <a:ext cx="189026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© </a:t>
            </a:r>
            <a:r>
              <a:rPr lang="en-US" sz="1600" i="1" dirty="0" err="1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Guerchom</a:t>
            </a:r>
            <a:r>
              <a:rPr lang="en-US" sz="1600" i="1" dirty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en-US" sz="1600" i="1" dirty="0" err="1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Ndebo</a:t>
            </a:r>
            <a:endParaRPr lang="en-US" sz="1600" i="1" dirty="0">
              <a:solidFill>
                <a:schemeClr val="bg2">
                  <a:lumMod val="25000"/>
                </a:schemeClr>
              </a:solidFill>
              <a:latin typeface="D-DIN" panose="020B0504030202030204" pitchFamily="34" charset="0"/>
            </a:endParaRPr>
          </a:p>
        </p:txBody>
      </p:sp>
      <p:pic>
        <p:nvPicPr>
          <p:cNvPr id="1030" name="Picture 6" descr="https://congoinconversation.fondationcarmignac.com/wp-content/uploads/Guerchom-Ndebo-Congo-in-Conversation-Prix-Carmignac-du-photojournalisme-5-scal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3350" y="989862"/>
            <a:ext cx="4357461" cy="290554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9945830" y="3969983"/>
            <a:ext cx="18013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Deforestation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and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charcoal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production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north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of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Goma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, DRC</a:t>
            </a:r>
            <a:endParaRPr lang="en-US" i="1" dirty="0">
              <a:solidFill>
                <a:schemeClr val="bg2">
                  <a:lumMod val="25000"/>
                </a:schemeClr>
              </a:solidFill>
              <a:latin typeface="D-DIN" panose="020B0504030202030204" pitchFamily="34" charset="0"/>
            </a:endParaRPr>
          </a:p>
        </p:txBody>
      </p:sp>
      <p:sp>
        <p:nvSpPr>
          <p:cNvPr id="10" name="TextBox 9">
            <a:hlinkClick r:id="rId4" action="ppaction://hlinksldjump"/>
          </p:cNvPr>
          <p:cNvSpPr txBox="1"/>
          <p:nvPr/>
        </p:nvSpPr>
        <p:spPr>
          <a:xfrm>
            <a:off x="142446" y="6124944"/>
            <a:ext cx="2565400" cy="584775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32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Main</a:t>
            </a:r>
            <a:r>
              <a:rPr lang="nl-BE" sz="32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menu</a:t>
            </a:r>
            <a:endParaRPr lang="en-US" sz="32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35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996" y="976577"/>
            <a:ext cx="7600554" cy="5067036"/>
          </a:xfrm>
          <a:ln>
            <a:solidFill>
              <a:schemeClr val="tx1"/>
            </a:solidFill>
          </a:ln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0" y="1"/>
            <a:ext cx="12192000" cy="825500"/>
          </a:xfrm>
          <a:prstGeom prst="rect">
            <a:avLst/>
          </a:prstGeom>
          <a:solidFill>
            <a:srgbClr val="0033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Food </a:t>
            </a:r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production</a:t>
            </a:r>
            <a:endParaRPr lang="en-US" sz="46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sp>
        <p:nvSpPr>
          <p:cNvPr id="6" name="TextBox 5">
            <a:hlinkClick r:id="rId3" action="ppaction://hlinksldjump"/>
          </p:cNvPr>
          <p:cNvSpPr txBox="1"/>
          <p:nvPr/>
        </p:nvSpPr>
        <p:spPr>
          <a:xfrm>
            <a:off x="142446" y="6124944"/>
            <a:ext cx="2565400" cy="584775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32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Main</a:t>
            </a:r>
            <a:r>
              <a:rPr lang="nl-BE" sz="32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menu</a:t>
            </a:r>
            <a:endParaRPr lang="en-US" sz="32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92996" y="6124944"/>
            <a:ext cx="7192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Most of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the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hillslopes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in Rwanda have been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converted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into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cropland</a:t>
            </a:r>
            <a:endParaRPr lang="en-US" i="1" dirty="0">
              <a:solidFill>
                <a:schemeClr val="bg2">
                  <a:lumMod val="25000"/>
                </a:schemeClr>
              </a:solidFill>
              <a:latin typeface="D-DIN" panose="020B0504030202030204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70296" y="1660525"/>
            <a:ext cx="3822700" cy="2238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 smtClean="0">
                <a:latin typeface="D-DIN" panose="020B0504030202030204" pitchFamily="34" charset="0"/>
              </a:rPr>
              <a:t>The </a:t>
            </a:r>
            <a:r>
              <a:rPr lang="nl-BE" dirty="0" err="1" smtClean="0">
                <a:latin typeface="D-DIN" panose="020B0504030202030204" pitchFamily="34" charset="0"/>
              </a:rPr>
              <a:t>growing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demand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for</a:t>
            </a:r>
            <a:r>
              <a:rPr lang="nl-BE" dirty="0" smtClean="0">
                <a:latin typeface="D-DIN" panose="020B0504030202030204" pitchFamily="34" charset="0"/>
              </a:rPr>
              <a:t> food </a:t>
            </a:r>
            <a:r>
              <a:rPr lang="nl-BE" dirty="0" err="1" smtClean="0">
                <a:latin typeface="D-DIN" panose="020B0504030202030204" pitchFamily="34" charset="0"/>
              </a:rPr>
              <a:t>incites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people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to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cultivate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steep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terrain</a:t>
            </a:r>
            <a:endParaRPr lang="en-US" dirty="0">
              <a:latin typeface="D-DIN" panose="020B050403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052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1"/>
            <a:ext cx="12192000" cy="825500"/>
          </a:xfrm>
          <a:prstGeom prst="rect">
            <a:avLst/>
          </a:prstGeom>
          <a:solidFill>
            <a:srgbClr val="0033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Deforestation</a:t>
            </a:r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</a:t>
            </a:r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increases</a:t>
            </a:r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landslide hazard</a:t>
            </a:r>
            <a:endParaRPr lang="en-US" sz="46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sp>
        <p:nvSpPr>
          <p:cNvPr id="6" name="TextBox 5">
            <a:hlinkClick r:id="rId2" action="ppaction://hlinksldjump"/>
          </p:cNvPr>
          <p:cNvSpPr txBox="1"/>
          <p:nvPr/>
        </p:nvSpPr>
        <p:spPr>
          <a:xfrm>
            <a:off x="142446" y="6124944"/>
            <a:ext cx="2565400" cy="584775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32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Main</a:t>
            </a:r>
            <a:r>
              <a:rPr lang="nl-BE" sz="32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menu</a:t>
            </a:r>
            <a:endParaRPr lang="en-US" sz="32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21200" y="5494750"/>
            <a:ext cx="75039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b="1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Deforestation</a:t>
            </a:r>
            <a:r>
              <a:rPr lang="nl-BE" b="1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b="1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increases</a:t>
            </a:r>
            <a:r>
              <a:rPr lang="nl-BE" b="1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landslide </a:t>
            </a:r>
            <a:r>
              <a:rPr lang="nl-BE" b="1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activity</a:t>
            </a:r>
            <a:r>
              <a:rPr lang="nl-BE" b="1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b="1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for</a:t>
            </a:r>
            <a:r>
              <a:rPr lang="nl-BE" b="1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a </a:t>
            </a:r>
            <a:r>
              <a:rPr lang="nl-BE" b="1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period</a:t>
            </a:r>
            <a:r>
              <a:rPr lang="nl-BE" b="1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of </a:t>
            </a:r>
            <a:r>
              <a:rPr lang="nl-BE" b="1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roughly</a:t>
            </a:r>
            <a:r>
              <a:rPr lang="nl-BE" b="1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15 </a:t>
            </a:r>
            <a:r>
              <a:rPr lang="nl-BE" b="1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years</a:t>
            </a:r>
            <a:r>
              <a:rPr lang="nl-BE" b="1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(Depicker et al., 2021 - </a:t>
            </a:r>
            <a:r>
              <a:rPr lang="en-US" i="1" dirty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Interactions between deforestation, landscape rejuvenation, and shallow landslides in the North Tanganyika - Kivu Rift region, </a:t>
            </a:r>
            <a:r>
              <a:rPr lang="en-US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Africa)</a:t>
            </a:r>
            <a:endParaRPr lang="en-US" i="1" dirty="0">
              <a:solidFill>
                <a:schemeClr val="bg2">
                  <a:lumMod val="25000"/>
                </a:schemeClr>
              </a:solidFill>
              <a:latin typeface="D-DIN" panose="020B0504030202030204" pitchFamily="34" charset="0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0813" y="1621083"/>
            <a:ext cx="6210237" cy="3873667"/>
          </a:xfrm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470296" y="1660525"/>
            <a:ext cx="3822700" cy="355337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 err="1" smtClean="0">
                <a:latin typeface="D-DIN" panose="020B0504030202030204" pitchFamily="34" charset="0"/>
              </a:rPr>
              <a:t>Deforestation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alters</a:t>
            </a:r>
            <a:r>
              <a:rPr lang="nl-BE" dirty="0" smtClean="0">
                <a:latin typeface="D-DIN" panose="020B0504030202030204" pitchFamily="34" charset="0"/>
              </a:rPr>
              <a:t> drainage </a:t>
            </a:r>
            <a:r>
              <a:rPr lang="nl-BE" dirty="0" err="1" smtClean="0">
                <a:latin typeface="D-DIN" panose="020B0504030202030204" pitchFamily="34" charset="0"/>
              </a:rPr>
              <a:t>and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decreases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soil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cohesion</a:t>
            </a:r>
            <a:r>
              <a:rPr lang="nl-BE" dirty="0" smtClean="0">
                <a:latin typeface="D-DIN" panose="020B0504030202030204" pitchFamily="34" charset="0"/>
              </a:rPr>
              <a:t> as </a:t>
            </a:r>
            <a:r>
              <a:rPr lang="nl-BE" dirty="0" err="1" smtClean="0">
                <a:latin typeface="D-DIN" panose="020B0504030202030204" pitchFamily="34" charset="0"/>
              </a:rPr>
              <a:t>roots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decay</a:t>
            </a:r>
            <a:endParaRPr lang="nl-BE" dirty="0" smtClean="0">
              <a:latin typeface="D-DIN" panose="020B0504030202030204" pitchFamily="34" charset="0"/>
            </a:endParaRPr>
          </a:p>
          <a:p>
            <a:r>
              <a:rPr lang="nl-BE" dirty="0" err="1" smtClean="0">
                <a:latin typeface="D-DIN" panose="020B0504030202030204" pitchFamily="34" charset="0"/>
              </a:rPr>
              <a:t>Deforestation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increases</a:t>
            </a:r>
            <a:r>
              <a:rPr lang="nl-BE" dirty="0" smtClean="0">
                <a:latin typeface="D-DIN" panose="020B0504030202030204" pitchFamily="34" charset="0"/>
              </a:rPr>
              <a:t> landslide hazard</a:t>
            </a:r>
          </a:p>
          <a:p>
            <a:r>
              <a:rPr lang="nl-BE" b="1" dirty="0" err="1" smtClean="0">
                <a:latin typeface="D-DIN" panose="020B0504030202030204" pitchFamily="34" charset="0"/>
              </a:rPr>
              <a:t>Potentially</a:t>
            </a:r>
            <a:r>
              <a:rPr lang="nl-BE" b="1" dirty="0" smtClean="0">
                <a:latin typeface="D-DIN" panose="020B0504030202030204" pitchFamily="34" charset="0"/>
              </a:rPr>
              <a:t>, </a:t>
            </a:r>
            <a:r>
              <a:rPr lang="nl-BE" b="1" dirty="0" err="1" smtClean="0">
                <a:latin typeface="D-DIN" panose="020B0504030202030204" pitchFamily="34" charset="0"/>
              </a:rPr>
              <a:t>the</a:t>
            </a:r>
            <a:r>
              <a:rPr lang="nl-BE" b="1" dirty="0" smtClean="0">
                <a:latin typeface="D-DIN" panose="020B0504030202030204" pitchFamily="34" charset="0"/>
              </a:rPr>
              <a:t> </a:t>
            </a:r>
            <a:r>
              <a:rPr lang="nl-BE" b="1" dirty="0" err="1" smtClean="0">
                <a:latin typeface="D-DIN" panose="020B0504030202030204" pitchFamily="34" charset="0"/>
              </a:rPr>
              <a:t>increased</a:t>
            </a:r>
            <a:r>
              <a:rPr lang="nl-BE" b="1" dirty="0" smtClean="0">
                <a:latin typeface="D-DIN" panose="020B0504030202030204" pitchFamily="34" charset="0"/>
              </a:rPr>
              <a:t> hazard </a:t>
            </a:r>
            <a:r>
              <a:rPr lang="nl-BE" b="1" dirty="0" err="1" smtClean="0">
                <a:latin typeface="D-DIN" panose="020B0504030202030204" pitchFamily="34" charset="0"/>
              </a:rPr>
              <a:t>can</a:t>
            </a:r>
            <a:r>
              <a:rPr lang="nl-BE" b="1" dirty="0" smtClean="0">
                <a:latin typeface="D-DIN" panose="020B0504030202030204" pitchFamily="34" charset="0"/>
              </a:rPr>
              <a:t> </a:t>
            </a:r>
            <a:r>
              <a:rPr lang="nl-BE" b="1" dirty="0" err="1" smtClean="0">
                <a:latin typeface="D-DIN" panose="020B0504030202030204" pitchFamily="34" charset="0"/>
              </a:rPr>
              <a:t>also</a:t>
            </a:r>
            <a:r>
              <a:rPr lang="nl-BE" b="1" dirty="0" smtClean="0">
                <a:latin typeface="D-DIN" panose="020B0504030202030204" pitchFamily="34" charset="0"/>
              </a:rPr>
              <a:t> </a:t>
            </a:r>
            <a:r>
              <a:rPr lang="nl-BE" b="1" dirty="0" err="1" smtClean="0">
                <a:latin typeface="D-DIN" panose="020B0504030202030204" pitchFamily="34" charset="0"/>
              </a:rPr>
              <a:t>exacerbate</a:t>
            </a:r>
            <a:r>
              <a:rPr lang="nl-BE" b="1" dirty="0" smtClean="0">
                <a:latin typeface="D-DIN" panose="020B0504030202030204" pitchFamily="34" charset="0"/>
              </a:rPr>
              <a:t> risk</a:t>
            </a:r>
            <a:endParaRPr lang="en-US" b="1" dirty="0">
              <a:latin typeface="D-DIN" panose="020B0504030202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990122" y="6364615"/>
            <a:ext cx="4270408" cy="307777"/>
          </a:xfrm>
          <a:prstGeom prst="rect">
            <a:avLst/>
          </a:prstGeom>
          <a:solidFill>
            <a:srgbClr val="003300"/>
          </a:solidFill>
        </p:spPr>
        <p:txBody>
          <a:bodyPr wrap="square" rtlCol="0">
            <a:spAutoFit/>
          </a:bodyPr>
          <a:lstStyle/>
          <a:p>
            <a:r>
              <a:rPr lang="en-US" sz="1400" i="1" dirty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  <a:hlinkClick r:id="rId4"/>
              </a:rPr>
              <a:t>https://esurf.copernicus.org/preprints/esurf-2020-87</a:t>
            </a:r>
            <a:r>
              <a:rPr lang="en-US" sz="1400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  <a:hlinkClick r:id="rId4"/>
              </a:rPr>
              <a:t>/</a:t>
            </a:r>
            <a:r>
              <a:rPr lang="en-US" sz="1400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3564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1"/>
            <a:ext cx="12192000" cy="825500"/>
          </a:xfrm>
          <a:prstGeom prst="rect">
            <a:avLst/>
          </a:prstGeom>
          <a:solidFill>
            <a:srgbClr val="0033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Afforestation</a:t>
            </a:r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</a:t>
            </a:r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decreases</a:t>
            </a:r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landslide hazard</a:t>
            </a:r>
            <a:endParaRPr lang="en-US" sz="46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sp>
        <p:nvSpPr>
          <p:cNvPr id="6" name="TextBox 5">
            <a:hlinkClick r:id="rId2" action="ppaction://hlinksldjump"/>
          </p:cNvPr>
          <p:cNvSpPr txBox="1"/>
          <p:nvPr/>
        </p:nvSpPr>
        <p:spPr>
          <a:xfrm>
            <a:off x="142446" y="6124944"/>
            <a:ext cx="2565400" cy="584775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32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Main</a:t>
            </a:r>
            <a:r>
              <a:rPr lang="nl-BE" sz="32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menu</a:t>
            </a:r>
            <a:endParaRPr lang="en-US" sz="32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72102" y="5461296"/>
            <a:ext cx="7503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Planted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forest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in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Northern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Rwanda</a:t>
            </a:r>
            <a:endParaRPr lang="en-US" i="1" dirty="0">
              <a:solidFill>
                <a:schemeClr val="bg2">
                  <a:lumMod val="25000"/>
                </a:schemeClr>
              </a:solidFill>
              <a:latin typeface="D-DIN" panose="020B0504030202030204" pitchFamily="34" charset="0"/>
            </a:endParaRP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470296" y="1660525"/>
            <a:ext cx="3822700" cy="2238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 smtClean="0">
                <a:latin typeface="D-DIN" panose="020B0504030202030204" pitchFamily="34" charset="0"/>
              </a:rPr>
              <a:t>Tree </a:t>
            </a:r>
            <a:r>
              <a:rPr lang="nl-BE" dirty="0" err="1" smtClean="0">
                <a:latin typeface="D-DIN" panose="020B0504030202030204" pitchFamily="34" charset="0"/>
              </a:rPr>
              <a:t>plantations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and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naturally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regenerated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forests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may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increase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the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slope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stability</a:t>
            </a:r>
            <a:endParaRPr lang="en-US" dirty="0">
              <a:latin typeface="D-DIN" panose="020B0504030202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65" t="17500" r="16543" b="15741"/>
          <a:stretch/>
        </p:blipFill>
        <p:spPr>
          <a:xfrm>
            <a:off x="4851400" y="1228276"/>
            <a:ext cx="6254750" cy="4118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66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6496" y="1167253"/>
            <a:ext cx="7985554" cy="2238375"/>
          </a:xfrm>
        </p:spPr>
        <p:txBody>
          <a:bodyPr/>
          <a:lstStyle/>
          <a:p>
            <a:r>
              <a:rPr lang="nl-BE" dirty="0" smtClean="0">
                <a:latin typeface="D-DIN" panose="020B0504030202030204" pitchFamily="34" charset="0"/>
              </a:rPr>
              <a:t>Road </a:t>
            </a:r>
            <a:r>
              <a:rPr lang="nl-BE" dirty="0" err="1" smtClean="0">
                <a:latin typeface="D-DIN" panose="020B0504030202030204" pitchFamily="34" charset="0"/>
              </a:rPr>
              <a:t>construction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unlocks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the</a:t>
            </a:r>
            <a:r>
              <a:rPr lang="nl-BE" dirty="0" smtClean="0">
                <a:latin typeface="D-DIN" panose="020B0504030202030204" pitchFamily="34" charset="0"/>
              </a:rPr>
              <a:t> access </a:t>
            </a:r>
            <a:r>
              <a:rPr lang="nl-BE" dirty="0" err="1" smtClean="0">
                <a:latin typeface="D-DIN" panose="020B0504030202030204" pitchFamily="34" charset="0"/>
              </a:rPr>
              <a:t>to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primary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forest</a:t>
            </a:r>
            <a:r>
              <a:rPr lang="nl-BE" dirty="0" smtClean="0">
                <a:latin typeface="D-DIN" panose="020B0504030202030204" pitchFamily="34" charset="0"/>
              </a:rPr>
              <a:t>, </a:t>
            </a:r>
            <a:r>
              <a:rPr lang="nl-BE" dirty="0" err="1" smtClean="0">
                <a:latin typeface="D-DIN" panose="020B0504030202030204" pitchFamily="34" charset="0"/>
              </a:rPr>
              <a:t>facilitating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deforestation</a:t>
            </a:r>
            <a:endParaRPr lang="en-US" dirty="0">
              <a:latin typeface="D-DIN" panose="020B0504030202030204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1"/>
            <a:ext cx="12192000" cy="825500"/>
          </a:xfrm>
          <a:prstGeom prst="rect">
            <a:avLst/>
          </a:prstGeom>
          <a:solidFill>
            <a:srgbClr val="0033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Roads</a:t>
            </a:r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</a:t>
            </a:r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facilitate</a:t>
            </a:r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</a:t>
            </a:r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deforestation</a:t>
            </a:r>
            <a:endParaRPr lang="en-US" sz="46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91000" y="5755612"/>
            <a:ext cx="5530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Impact of a new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road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on land cover in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the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eastern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DRC</a:t>
            </a:r>
            <a:endParaRPr lang="en-US" i="1" dirty="0">
              <a:solidFill>
                <a:schemeClr val="bg2">
                  <a:lumMod val="25000"/>
                </a:schemeClr>
              </a:solidFill>
              <a:latin typeface="D-DIN" panose="020B0504030202030204" pitchFamily="34" charset="0"/>
            </a:endParaRPr>
          </a:p>
        </p:txBody>
      </p:sp>
      <p:sp>
        <p:nvSpPr>
          <p:cNvPr id="10" name="TextBox 9">
            <a:hlinkClick r:id="rId2" action="ppaction://hlinksldjump"/>
          </p:cNvPr>
          <p:cNvSpPr txBox="1"/>
          <p:nvPr/>
        </p:nvSpPr>
        <p:spPr>
          <a:xfrm>
            <a:off x="142446" y="6124944"/>
            <a:ext cx="2565400" cy="584775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32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Main</a:t>
            </a:r>
            <a:r>
              <a:rPr lang="nl-BE" sz="32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menu</a:t>
            </a:r>
            <a:endParaRPr lang="en-US" sz="32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630" y="2286441"/>
            <a:ext cx="10238740" cy="3555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303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1"/>
            <a:ext cx="12192000" cy="825500"/>
          </a:xfrm>
          <a:prstGeom prst="rect">
            <a:avLst/>
          </a:prstGeom>
          <a:solidFill>
            <a:srgbClr val="0033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Population</a:t>
            </a:r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</a:t>
            </a:r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growth</a:t>
            </a:r>
            <a:endParaRPr lang="en-US" sz="46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92164" y="5931199"/>
            <a:ext cx="6009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Population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growth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and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deforestation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between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1958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and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2015. The percentages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indicate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the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average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annual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forest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loss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. </a:t>
            </a:r>
            <a:endParaRPr lang="en-US" i="1" dirty="0">
              <a:solidFill>
                <a:schemeClr val="bg2">
                  <a:lumMod val="25000"/>
                </a:schemeClr>
              </a:solidFill>
              <a:latin typeface="D-DIN" panose="020B0504030202030204" pitchFamily="34" charset="0"/>
            </a:endParaRPr>
          </a:p>
        </p:txBody>
      </p:sp>
      <p:sp>
        <p:nvSpPr>
          <p:cNvPr id="10" name="TextBox 9">
            <a:hlinkClick r:id="rId2" action="ppaction://hlinksldjump"/>
          </p:cNvPr>
          <p:cNvSpPr txBox="1"/>
          <p:nvPr/>
        </p:nvSpPr>
        <p:spPr>
          <a:xfrm>
            <a:off x="142446" y="6124944"/>
            <a:ext cx="2565400" cy="584775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32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Main</a:t>
            </a:r>
            <a:r>
              <a:rPr lang="nl-BE" sz="32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menu</a:t>
            </a:r>
            <a:endParaRPr lang="en-US" sz="32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453569" y="1236847"/>
            <a:ext cx="3822700" cy="33184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 err="1" smtClean="0">
                <a:latin typeface="D-DIN" panose="020B0504030202030204" pitchFamily="34" charset="0"/>
              </a:rPr>
              <a:t>Exponential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population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growth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since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the</a:t>
            </a:r>
            <a:r>
              <a:rPr lang="nl-BE" dirty="0" smtClean="0">
                <a:latin typeface="D-DIN" panose="020B0504030202030204" pitchFamily="34" charset="0"/>
              </a:rPr>
              <a:t> 60s</a:t>
            </a:r>
          </a:p>
          <a:p>
            <a:r>
              <a:rPr lang="nl-BE" dirty="0" err="1" smtClean="0">
                <a:latin typeface="D-DIN" panose="020B0504030202030204" pitchFamily="34" charset="0"/>
              </a:rPr>
              <a:t>Conflicts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increase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mobility</a:t>
            </a:r>
            <a:endParaRPr lang="nl-BE" dirty="0" smtClean="0">
              <a:latin typeface="D-DIN" panose="020B0504030202030204" pitchFamily="34" charset="0"/>
            </a:endParaRPr>
          </a:p>
          <a:p>
            <a:r>
              <a:rPr lang="nl-BE" dirty="0" smtClean="0">
                <a:latin typeface="D-DIN" panose="020B0504030202030204" pitchFamily="34" charset="0"/>
              </a:rPr>
              <a:t>1 M </a:t>
            </a:r>
            <a:r>
              <a:rPr lang="nl-BE" dirty="0" err="1" smtClean="0">
                <a:latin typeface="D-DIN" panose="020B0504030202030204" pitchFamily="34" charset="0"/>
              </a:rPr>
              <a:t>Rwandan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refugees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were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relocated</a:t>
            </a:r>
            <a:r>
              <a:rPr lang="nl-BE" dirty="0" smtClean="0">
                <a:latin typeface="D-DIN" panose="020B0504030202030204" pitchFamily="34" charset="0"/>
              </a:rPr>
              <a:t> in </a:t>
            </a:r>
            <a:r>
              <a:rPr lang="nl-BE" dirty="0" err="1" smtClean="0">
                <a:latin typeface="D-DIN" panose="020B0504030202030204" pitchFamily="34" charset="0"/>
              </a:rPr>
              <a:t>the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eastern</a:t>
            </a:r>
            <a:r>
              <a:rPr lang="nl-BE" dirty="0" smtClean="0">
                <a:latin typeface="D-DIN" panose="020B0504030202030204" pitchFamily="34" charset="0"/>
              </a:rPr>
              <a:t> DRC in 1994</a:t>
            </a:r>
          </a:p>
          <a:p>
            <a:pPr marL="457200" lvl="1" indent="0">
              <a:buNone/>
            </a:pPr>
            <a:endParaRPr lang="en-US" dirty="0">
              <a:latin typeface="D-DIN" panose="020B0504030202030204" pitchFamily="34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628"/>
          <a:stretch/>
        </p:blipFill>
        <p:spPr>
          <a:xfrm>
            <a:off x="5020823" y="865424"/>
            <a:ext cx="5929675" cy="5080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27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1"/>
            <a:ext cx="12192000" cy="825500"/>
          </a:xfrm>
          <a:prstGeom prst="rect">
            <a:avLst/>
          </a:prstGeom>
          <a:solidFill>
            <a:srgbClr val="0033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Population</a:t>
            </a:r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</a:t>
            </a:r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expands</a:t>
            </a:r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on </a:t>
            </a:r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steeper</a:t>
            </a:r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</a:t>
            </a:r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terrain</a:t>
            </a:r>
            <a:endParaRPr lang="en-US" sz="46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sp>
        <p:nvSpPr>
          <p:cNvPr id="10" name="TextBox 9">
            <a:hlinkClick r:id="rId2" action="ppaction://hlinksldjump"/>
          </p:cNvPr>
          <p:cNvSpPr txBox="1"/>
          <p:nvPr/>
        </p:nvSpPr>
        <p:spPr>
          <a:xfrm>
            <a:off x="142446" y="6124944"/>
            <a:ext cx="2565400" cy="584775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32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Main</a:t>
            </a:r>
            <a:r>
              <a:rPr lang="nl-BE" sz="32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menu</a:t>
            </a:r>
            <a:endParaRPr lang="en-US" sz="32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95887" y="6170674"/>
            <a:ext cx="5619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Population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density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shifts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towards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steeper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terrain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,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especially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in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the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eastern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DRC</a:t>
            </a:r>
            <a:endParaRPr lang="en-US" i="1" dirty="0">
              <a:solidFill>
                <a:schemeClr val="bg2">
                  <a:lumMod val="25000"/>
                </a:schemeClr>
              </a:solidFill>
              <a:latin typeface="D-DIN" panose="020B0504030202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4632" y="1130034"/>
            <a:ext cx="5672709" cy="4994910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470296" y="1660525"/>
            <a:ext cx="5141232" cy="22383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sz="3600" dirty="0" smtClean="0">
                <a:latin typeface="D-DIN" panose="020B0504030202030204" pitchFamily="34" charset="0"/>
              </a:rPr>
              <a:t>Expansion is </a:t>
            </a:r>
            <a:r>
              <a:rPr lang="nl-BE" sz="3600" dirty="0" err="1" smtClean="0">
                <a:latin typeface="D-DIN" panose="020B0504030202030204" pitchFamily="34" charset="0"/>
              </a:rPr>
              <a:t>driven</a:t>
            </a:r>
            <a:r>
              <a:rPr lang="nl-BE" sz="3600" dirty="0" smtClean="0">
                <a:latin typeface="D-DIN" panose="020B0504030202030204" pitchFamily="34" charset="0"/>
              </a:rPr>
              <a:t> </a:t>
            </a:r>
            <a:r>
              <a:rPr lang="nl-BE" sz="3600" dirty="0" err="1" smtClean="0">
                <a:latin typeface="D-DIN" panose="020B0504030202030204" pitchFamily="34" charset="0"/>
              </a:rPr>
              <a:t>by</a:t>
            </a:r>
            <a:endParaRPr lang="nl-BE" sz="3600" dirty="0" smtClean="0">
              <a:latin typeface="D-DIN" panose="020B0504030202030204" pitchFamily="34" charset="0"/>
            </a:endParaRPr>
          </a:p>
          <a:p>
            <a:pPr lvl="1"/>
            <a:r>
              <a:rPr lang="nl-BE" sz="3200" dirty="0" err="1" smtClean="0">
                <a:latin typeface="D-DIN" panose="020B0504030202030204" pitchFamily="34" charset="0"/>
              </a:rPr>
              <a:t>Need</a:t>
            </a:r>
            <a:r>
              <a:rPr lang="nl-BE" sz="3200" dirty="0" smtClean="0">
                <a:latin typeface="D-DIN" panose="020B0504030202030204" pitchFamily="34" charset="0"/>
              </a:rPr>
              <a:t> </a:t>
            </a:r>
            <a:r>
              <a:rPr lang="nl-BE" sz="3200" dirty="0" err="1" smtClean="0">
                <a:latin typeface="D-DIN" panose="020B0504030202030204" pitchFamily="34" charset="0"/>
              </a:rPr>
              <a:t>for</a:t>
            </a:r>
            <a:r>
              <a:rPr lang="nl-BE" sz="3200" dirty="0" smtClean="0">
                <a:latin typeface="D-DIN" panose="020B0504030202030204" pitchFamily="34" charset="0"/>
              </a:rPr>
              <a:t> </a:t>
            </a:r>
            <a:r>
              <a:rPr lang="nl-BE" sz="3200" dirty="0" err="1" smtClean="0">
                <a:latin typeface="D-DIN" panose="020B0504030202030204" pitchFamily="34" charset="0"/>
              </a:rPr>
              <a:t>cropland</a:t>
            </a:r>
            <a:endParaRPr lang="nl-BE" sz="3200" dirty="0" smtClean="0">
              <a:latin typeface="D-DIN" panose="020B0504030202030204" pitchFamily="34" charset="0"/>
            </a:endParaRPr>
          </a:p>
          <a:p>
            <a:pPr lvl="1"/>
            <a:r>
              <a:rPr lang="nl-BE" sz="3200" dirty="0" err="1" smtClean="0">
                <a:latin typeface="D-DIN" panose="020B0504030202030204" pitchFamily="34" charset="0"/>
              </a:rPr>
              <a:t>Need</a:t>
            </a:r>
            <a:r>
              <a:rPr lang="nl-BE" sz="3200" dirty="0" smtClean="0">
                <a:latin typeface="D-DIN" panose="020B0504030202030204" pitchFamily="34" charset="0"/>
              </a:rPr>
              <a:t> </a:t>
            </a:r>
            <a:r>
              <a:rPr lang="nl-BE" sz="3200" dirty="0" err="1" smtClean="0">
                <a:latin typeface="D-DIN" panose="020B0504030202030204" pitchFamily="34" charset="0"/>
              </a:rPr>
              <a:t>for</a:t>
            </a:r>
            <a:r>
              <a:rPr lang="nl-BE" sz="3200" dirty="0" smtClean="0">
                <a:latin typeface="D-DIN" panose="020B0504030202030204" pitchFamily="34" charset="0"/>
              </a:rPr>
              <a:t> </a:t>
            </a:r>
            <a:r>
              <a:rPr lang="nl-BE" sz="3200" dirty="0" err="1" smtClean="0">
                <a:latin typeface="D-DIN" panose="020B0504030202030204" pitchFamily="34" charset="0"/>
              </a:rPr>
              <a:t>fuelwood</a:t>
            </a:r>
            <a:endParaRPr lang="nl-BE" sz="3200" dirty="0" smtClean="0">
              <a:latin typeface="D-DIN" panose="020B0504030202030204" pitchFamily="34" charset="0"/>
            </a:endParaRPr>
          </a:p>
          <a:p>
            <a:pPr lvl="1"/>
            <a:r>
              <a:rPr lang="nl-BE" sz="3200" dirty="0" err="1" smtClean="0">
                <a:latin typeface="D-DIN" panose="020B0504030202030204" pitchFamily="34" charset="0"/>
              </a:rPr>
              <a:t>Mining</a:t>
            </a:r>
            <a:r>
              <a:rPr lang="nl-BE" sz="3200" dirty="0" smtClean="0">
                <a:latin typeface="D-DIN" panose="020B0504030202030204" pitchFamily="34" charset="0"/>
              </a:rPr>
              <a:t> </a:t>
            </a:r>
            <a:r>
              <a:rPr lang="nl-BE" sz="3200" dirty="0" err="1" smtClean="0">
                <a:latin typeface="D-DIN" panose="020B0504030202030204" pitchFamily="34" charset="0"/>
              </a:rPr>
              <a:t>industry</a:t>
            </a:r>
            <a:endParaRPr lang="en-US" sz="3200" dirty="0">
              <a:latin typeface="D-DIN" panose="020B050403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225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1"/>
            <a:ext cx="12192000" cy="825500"/>
          </a:xfrm>
          <a:prstGeom prst="rect">
            <a:avLst/>
          </a:prstGeom>
          <a:solidFill>
            <a:srgbClr val="0033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Population</a:t>
            </a:r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</a:t>
            </a:r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faces</a:t>
            </a:r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landslide risk</a:t>
            </a:r>
            <a:endParaRPr lang="en-US" sz="46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938613" y="6047999"/>
            <a:ext cx="3663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Landslide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along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road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in </a:t>
            </a:r>
            <a:r>
              <a:rPr lang="nl-BE" i="1" dirty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R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wanda</a:t>
            </a:r>
            <a:endParaRPr lang="en-US" i="1" dirty="0">
              <a:solidFill>
                <a:schemeClr val="bg2">
                  <a:lumMod val="25000"/>
                </a:schemeClr>
              </a:solidFill>
              <a:latin typeface="D-DIN" panose="020B0504030202030204" pitchFamily="34" charset="0"/>
            </a:endParaRPr>
          </a:p>
        </p:txBody>
      </p:sp>
      <p:sp>
        <p:nvSpPr>
          <p:cNvPr id="10" name="TextBox 9">
            <a:hlinkClick r:id="rId4" action="ppaction://hlinksldjump"/>
          </p:cNvPr>
          <p:cNvSpPr txBox="1"/>
          <p:nvPr/>
        </p:nvSpPr>
        <p:spPr>
          <a:xfrm>
            <a:off x="142446" y="6124944"/>
            <a:ext cx="2565400" cy="584775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32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Main</a:t>
            </a:r>
            <a:r>
              <a:rPr lang="nl-BE" sz="32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menu</a:t>
            </a:r>
            <a:endParaRPr lang="en-US" sz="32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pic>
        <p:nvPicPr>
          <p:cNvPr id="5" name="Rwanda_road_landslide_Rwanda_Broadcasting_Agency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50056" y="956388"/>
            <a:ext cx="2774608" cy="504474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74" y="957045"/>
            <a:ext cx="5655958" cy="50434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250922" y="901723"/>
            <a:ext cx="225723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May 6, 2018.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Twenty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people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were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killed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by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rainfall-induced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landslides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in Western </a:t>
            </a:r>
            <a:r>
              <a:rPr lang="nl-BE" i="1" dirty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R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wanda</a:t>
            </a:r>
            <a:endParaRPr lang="en-US" i="1" dirty="0">
              <a:solidFill>
                <a:schemeClr val="bg2">
                  <a:lumMod val="25000"/>
                </a:schemeClr>
              </a:solidFill>
              <a:latin typeface="D-DIN" panose="020B050403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3187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1"/>
            <a:ext cx="12192000" cy="825500"/>
          </a:xfrm>
          <a:prstGeom prst="rect">
            <a:avLst/>
          </a:prstGeom>
          <a:solidFill>
            <a:srgbClr val="0033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1. </a:t>
            </a:r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Reconstruct</a:t>
            </a:r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</a:t>
            </a:r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forest</a:t>
            </a:r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cover changes</a:t>
            </a:r>
            <a:endParaRPr lang="en-US" sz="46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sp>
        <p:nvSpPr>
          <p:cNvPr id="10" name="TextBox 9">
            <a:hlinkClick r:id="rId2" action="ppaction://hlinksldjump"/>
          </p:cNvPr>
          <p:cNvSpPr txBox="1"/>
          <p:nvPr/>
        </p:nvSpPr>
        <p:spPr>
          <a:xfrm>
            <a:off x="142446" y="6124944"/>
            <a:ext cx="2565400" cy="584775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32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Main</a:t>
            </a:r>
            <a:r>
              <a:rPr lang="nl-BE" sz="32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menu</a:t>
            </a:r>
            <a:endParaRPr lang="en-US" sz="32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182" y="1241770"/>
            <a:ext cx="7576668" cy="5339726"/>
          </a:xfrm>
          <a:prstGeom prst="rect">
            <a:avLst/>
          </a:prstGeom>
        </p:spPr>
      </p:pic>
      <p:sp>
        <p:nvSpPr>
          <p:cNvPr id="12" name="Content Placeholder 2"/>
          <p:cNvSpPr txBox="1">
            <a:spLocks/>
          </p:cNvSpPr>
          <p:nvPr/>
        </p:nvSpPr>
        <p:spPr>
          <a:xfrm>
            <a:off x="603646" y="2613025"/>
            <a:ext cx="3822700" cy="2238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sz="2400" dirty="0" err="1">
                <a:latin typeface="D-DIN" panose="020B0504030202030204" pitchFamily="34" charset="0"/>
              </a:rPr>
              <a:t>P</a:t>
            </a:r>
            <a:r>
              <a:rPr lang="nl-BE" sz="2400" dirty="0" err="1" smtClean="0">
                <a:latin typeface="D-DIN" panose="020B0504030202030204" pitchFamily="34" charset="0"/>
              </a:rPr>
              <a:t>anchromatic</a:t>
            </a:r>
            <a:r>
              <a:rPr lang="nl-BE" sz="2400" dirty="0" smtClean="0">
                <a:latin typeface="D-DIN" panose="020B0504030202030204" pitchFamily="34" charset="0"/>
              </a:rPr>
              <a:t> </a:t>
            </a:r>
            <a:r>
              <a:rPr lang="nl-BE" sz="2400" dirty="0" err="1" smtClean="0">
                <a:latin typeface="D-DIN" panose="020B0504030202030204" pitchFamily="34" charset="0"/>
              </a:rPr>
              <a:t>orthomosaic</a:t>
            </a:r>
            <a:r>
              <a:rPr lang="nl-BE" sz="2400" dirty="0" smtClean="0">
                <a:latin typeface="D-DIN" panose="020B0504030202030204" pitchFamily="34" charset="0"/>
              </a:rPr>
              <a:t> </a:t>
            </a:r>
            <a:r>
              <a:rPr lang="nl-BE" sz="2400" dirty="0" err="1" smtClean="0">
                <a:latin typeface="D-DIN" panose="020B0504030202030204" pitchFamily="34" charset="0"/>
              </a:rPr>
              <a:t>with</a:t>
            </a:r>
            <a:r>
              <a:rPr lang="nl-BE" sz="2400" dirty="0" smtClean="0">
                <a:latin typeface="D-DIN" panose="020B0504030202030204" pitchFamily="34" charset="0"/>
              </a:rPr>
              <a:t> </a:t>
            </a:r>
            <a:r>
              <a:rPr lang="nl-BE" sz="2400" dirty="0" err="1" smtClean="0">
                <a:latin typeface="D-DIN" panose="020B0504030202030204" pitchFamily="34" charset="0"/>
              </a:rPr>
              <a:t>historical</a:t>
            </a:r>
            <a:r>
              <a:rPr lang="nl-BE" sz="2400" dirty="0" smtClean="0">
                <a:latin typeface="D-DIN" panose="020B0504030202030204" pitchFamily="34" charset="0"/>
              </a:rPr>
              <a:t> </a:t>
            </a:r>
            <a:r>
              <a:rPr lang="nl-BE" sz="2400" dirty="0" err="1" smtClean="0">
                <a:latin typeface="D-DIN" panose="020B0504030202030204" pitchFamily="34" charset="0"/>
              </a:rPr>
              <a:t>aerial</a:t>
            </a:r>
            <a:r>
              <a:rPr lang="nl-BE" sz="2400" dirty="0" smtClean="0">
                <a:latin typeface="D-DIN" panose="020B0504030202030204" pitchFamily="34" charset="0"/>
              </a:rPr>
              <a:t> </a:t>
            </a:r>
            <a:r>
              <a:rPr lang="nl-BE" sz="2400" dirty="0" err="1" smtClean="0">
                <a:latin typeface="D-DIN" panose="020B0504030202030204" pitchFamily="34" charset="0"/>
              </a:rPr>
              <a:t>photographs</a:t>
            </a:r>
            <a:endParaRPr lang="nl-BE" sz="2400" dirty="0" smtClean="0">
              <a:latin typeface="D-DIN" panose="020B0504030202030204" pitchFamily="34" charset="0"/>
            </a:endParaRPr>
          </a:p>
          <a:p>
            <a:r>
              <a:rPr lang="nl-BE" sz="2400" dirty="0" err="1" smtClean="0">
                <a:latin typeface="D-DIN" panose="020B0504030202030204" pitchFamily="34" charset="0"/>
              </a:rPr>
              <a:t>Resolution</a:t>
            </a:r>
            <a:r>
              <a:rPr lang="nl-BE" sz="2400" dirty="0" smtClean="0">
                <a:latin typeface="D-DIN" panose="020B0504030202030204" pitchFamily="34" charset="0"/>
              </a:rPr>
              <a:t> ~ 1 m</a:t>
            </a:r>
            <a:endParaRPr lang="en-US" sz="2400" dirty="0">
              <a:latin typeface="D-DIN" panose="020B0504030202030204" pitchFamily="34" charset="0"/>
            </a:endParaRPr>
          </a:p>
        </p:txBody>
      </p:sp>
      <p:sp>
        <p:nvSpPr>
          <p:cNvPr id="3" name="Right Arrow 2">
            <a:hlinkClick r:id="rId4" action="ppaction://hlinksldjump"/>
          </p:cNvPr>
          <p:cNvSpPr/>
          <p:nvPr/>
        </p:nvSpPr>
        <p:spPr>
          <a:xfrm>
            <a:off x="1943100" y="4525823"/>
            <a:ext cx="1348946" cy="793750"/>
          </a:xfrm>
          <a:prstGeom prst="rightArrow">
            <a:avLst/>
          </a:prstGeom>
          <a:solidFill>
            <a:srgbClr val="00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2400" b="1" dirty="0" smtClean="0">
                <a:latin typeface="D-DIN" panose="020B0504030202030204" pitchFamily="34" charset="0"/>
              </a:rPr>
              <a:t>next</a:t>
            </a:r>
            <a:endParaRPr lang="en-US" sz="2400" b="1" dirty="0">
              <a:latin typeface="D-DIN" panose="020B050403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7280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1"/>
            <a:ext cx="12192000" cy="825500"/>
          </a:xfrm>
          <a:prstGeom prst="rect">
            <a:avLst/>
          </a:prstGeom>
          <a:solidFill>
            <a:srgbClr val="0033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1. </a:t>
            </a:r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Reconstruct</a:t>
            </a:r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</a:t>
            </a:r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forest</a:t>
            </a:r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cover changes</a:t>
            </a:r>
            <a:endParaRPr lang="en-US" sz="46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sp>
        <p:nvSpPr>
          <p:cNvPr id="10" name="TextBox 9">
            <a:hlinkClick r:id="rId2" action="ppaction://hlinksldjump"/>
          </p:cNvPr>
          <p:cNvSpPr txBox="1"/>
          <p:nvPr/>
        </p:nvSpPr>
        <p:spPr>
          <a:xfrm>
            <a:off x="142446" y="6124944"/>
            <a:ext cx="2565400" cy="584775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32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Main</a:t>
            </a:r>
            <a:r>
              <a:rPr lang="nl-BE" sz="32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menu</a:t>
            </a:r>
            <a:endParaRPr lang="en-US" sz="32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227482" y="2727325"/>
            <a:ext cx="3822700" cy="2238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sz="2400" dirty="0" smtClean="0">
                <a:latin typeface="D-DIN" panose="020B0504030202030204" pitchFamily="34" charset="0"/>
              </a:rPr>
              <a:t>Object-</a:t>
            </a:r>
            <a:r>
              <a:rPr lang="nl-BE" sz="2400" dirty="0" err="1" smtClean="0">
                <a:latin typeface="D-DIN" panose="020B0504030202030204" pitchFamily="34" charset="0"/>
              </a:rPr>
              <a:t>based</a:t>
            </a:r>
            <a:r>
              <a:rPr lang="nl-BE" sz="2400" dirty="0" smtClean="0">
                <a:latin typeface="D-DIN" panose="020B0504030202030204" pitchFamily="34" charset="0"/>
              </a:rPr>
              <a:t> </a:t>
            </a:r>
            <a:r>
              <a:rPr lang="nl-BE" sz="2400" dirty="0" err="1" smtClean="0">
                <a:latin typeface="D-DIN" panose="020B0504030202030204" pitchFamily="34" charset="0"/>
              </a:rPr>
              <a:t>classification</a:t>
            </a:r>
            <a:r>
              <a:rPr lang="nl-BE" sz="2400" dirty="0" smtClean="0">
                <a:latin typeface="D-DIN" panose="020B0504030202030204" pitchFamily="34" charset="0"/>
              </a:rPr>
              <a:t> </a:t>
            </a:r>
            <a:r>
              <a:rPr lang="nl-BE" sz="2400" dirty="0" err="1" smtClean="0">
                <a:latin typeface="D-DIN" panose="020B0504030202030204" pitchFamily="34" charset="0"/>
              </a:rPr>
              <a:t>techniques</a:t>
            </a:r>
            <a:r>
              <a:rPr lang="nl-BE" sz="2400" dirty="0" smtClean="0">
                <a:latin typeface="D-DIN" panose="020B0504030202030204" pitchFamily="34" charset="0"/>
              </a:rPr>
              <a:t> </a:t>
            </a:r>
            <a:r>
              <a:rPr lang="nl-BE" sz="2400" dirty="0" err="1" smtClean="0">
                <a:latin typeface="D-DIN" panose="020B0504030202030204" pitchFamily="34" charset="0"/>
              </a:rPr>
              <a:t>to</a:t>
            </a:r>
            <a:r>
              <a:rPr lang="nl-BE" sz="2400" dirty="0" smtClean="0">
                <a:latin typeface="D-DIN" panose="020B0504030202030204" pitchFamily="34" charset="0"/>
              </a:rPr>
              <a:t> </a:t>
            </a:r>
            <a:r>
              <a:rPr lang="nl-BE" sz="2400" dirty="0" err="1" smtClean="0">
                <a:latin typeface="D-DIN" panose="020B0504030202030204" pitchFamily="34" charset="0"/>
              </a:rPr>
              <a:t>derive</a:t>
            </a:r>
            <a:r>
              <a:rPr lang="nl-BE" sz="2400" dirty="0" smtClean="0">
                <a:latin typeface="D-DIN" panose="020B0504030202030204" pitchFamily="34" charset="0"/>
              </a:rPr>
              <a:t> </a:t>
            </a:r>
            <a:r>
              <a:rPr lang="nl-BE" sz="2400" dirty="0" err="1" smtClean="0">
                <a:latin typeface="D-DIN" panose="020B0504030202030204" pitchFamily="34" charset="0"/>
              </a:rPr>
              <a:t>forest</a:t>
            </a:r>
            <a:r>
              <a:rPr lang="nl-BE" sz="2400" dirty="0" smtClean="0">
                <a:latin typeface="D-DIN" panose="020B0504030202030204" pitchFamily="34" charset="0"/>
              </a:rPr>
              <a:t> cover</a:t>
            </a:r>
            <a:endParaRPr lang="en-US" sz="2400" dirty="0">
              <a:latin typeface="D-DIN" panose="020B0504030202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414" y="1206500"/>
            <a:ext cx="7897143" cy="4739640"/>
          </a:xfrm>
          <a:prstGeom prst="rect">
            <a:avLst/>
          </a:prstGeom>
        </p:spPr>
      </p:pic>
      <p:sp>
        <p:nvSpPr>
          <p:cNvPr id="7" name="Right Arrow 6">
            <a:hlinkClick r:id="rId4" action="ppaction://hlinksldjump"/>
          </p:cNvPr>
          <p:cNvSpPr/>
          <p:nvPr/>
        </p:nvSpPr>
        <p:spPr>
          <a:xfrm>
            <a:off x="1720850" y="4043223"/>
            <a:ext cx="1348946" cy="793750"/>
          </a:xfrm>
          <a:prstGeom prst="rightArrow">
            <a:avLst/>
          </a:prstGeom>
          <a:solidFill>
            <a:srgbClr val="00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2400" b="1" dirty="0" smtClean="0">
                <a:latin typeface="D-DIN" panose="020B0504030202030204" pitchFamily="34" charset="0"/>
              </a:rPr>
              <a:t>next</a:t>
            </a:r>
            <a:endParaRPr lang="en-US" sz="2400" b="1" dirty="0">
              <a:latin typeface="D-DIN" panose="020B0504030202030204" pitchFamily="34" charset="0"/>
            </a:endParaRPr>
          </a:p>
        </p:txBody>
      </p:sp>
      <p:sp>
        <p:nvSpPr>
          <p:cNvPr id="8" name="Right Arrow 7">
            <a:hlinkClick r:id="rId5" action="ppaction://hlinksldjump"/>
          </p:cNvPr>
          <p:cNvSpPr/>
          <p:nvPr/>
        </p:nvSpPr>
        <p:spPr>
          <a:xfrm flipH="1">
            <a:off x="299693" y="4043223"/>
            <a:ext cx="1348946" cy="793750"/>
          </a:xfrm>
          <a:prstGeom prst="rightArrow">
            <a:avLst/>
          </a:prstGeom>
          <a:solidFill>
            <a:srgbClr val="00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2400" b="1" dirty="0" smtClean="0">
                <a:latin typeface="D-DIN" panose="020B0504030202030204" pitchFamily="34" charset="0"/>
              </a:rPr>
              <a:t>back</a:t>
            </a:r>
            <a:endParaRPr lang="en-US" sz="2400" b="1" dirty="0">
              <a:latin typeface="D-DIN" panose="020B050403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218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1"/>
            <a:ext cx="12192000" cy="825500"/>
          </a:xfrm>
          <a:prstGeom prst="rect">
            <a:avLst/>
          </a:prstGeom>
          <a:solidFill>
            <a:srgbClr val="0033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1. </a:t>
            </a:r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Reconstruct</a:t>
            </a:r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</a:t>
            </a:r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forest</a:t>
            </a:r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cover changes</a:t>
            </a:r>
            <a:endParaRPr lang="en-US" sz="46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sp>
        <p:nvSpPr>
          <p:cNvPr id="10" name="TextBox 9">
            <a:hlinkClick r:id="rId4" action="ppaction://hlinksldjump"/>
          </p:cNvPr>
          <p:cNvSpPr txBox="1"/>
          <p:nvPr/>
        </p:nvSpPr>
        <p:spPr>
          <a:xfrm>
            <a:off x="142446" y="6124944"/>
            <a:ext cx="2565400" cy="584775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32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Main</a:t>
            </a:r>
            <a:r>
              <a:rPr lang="nl-BE" sz="32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menu</a:t>
            </a:r>
            <a:endParaRPr lang="en-US" sz="32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874498" y="2206625"/>
            <a:ext cx="5608851" cy="22383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 err="1" smtClean="0">
                <a:latin typeface="D-DIN" panose="020B0504030202030204" pitchFamily="34" charset="0"/>
              </a:rPr>
              <a:t>Use</a:t>
            </a:r>
            <a:r>
              <a:rPr lang="nl-BE" dirty="0" smtClean="0">
                <a:latin typeface="D-DIN" panose="020B0504030202030204" pitchFamily="34" charset="0"/>
              </a:rPr>
              <a:t> of 1958, 1988, 2001 </a:t>
            </a:r>
            <a:r>
              <a:rPr lang="nl-BE" dirty="0" err="1" smtClean="0">
                <a:latin typeface="D-DIN" panose="020B0504030202030204" pitchFamily="34" charset="0"/>
              </a:rPr>
              <a:t>and</a:t>
            </a:r>
            <a:r>
              <a:rPr lang="nl-BE" dirty="0" smtClean="0">
                <a:latin typeface="D-DIN" panose="020B0504030202030204" pitchFamily="34" charset="0"/>
              </a:rPr>
              <a:t> 2016 data </a:t>
            </a:r>
            <a:r>
              <a:rPr lang="nl-BE" dirty="0" err="1" smtClean="0">
                <a:latin typeface="D-DIN" panose="020B0504030202030204" pitchFamily="34" charset="0"/>
              </a:rPr>
              <a:t>to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b="1" dirty="0" err="1" smtClean="0">
                <a:latin typeface="D-DIN" panose="020B0504030202030204" pitchFamily="34" charset="0"/>
              </a:rPr>
              <a:t>reconstruct</a:t>
            </a:r>
            <a:r>
              <a:rPr lang="nl-BE" b="1" dirty="0" smtClean="0">
                <a:latin typeface="D-DIN" panose="020B0504030202030204" pitchFamily="34" charset="0"/>
              </a:rPr>
              <a:t> </a:t>
            </a:r>
            <a:r>
              <a:rPr lang="nl-BE" b="1" dirty="0" err="1" smtClean="0">
                <a:latin typeface="D-DIN" panose="020B0504030202030204" pitchFamily="34" charset="0"/>
              </a:rPr>
              <a:t>annual</a:t>
            </a:r>
            <a:r>
              <a:rPr lang="nl-BE" b="1" dirty="0" smtClean="0">
                <a:latin typeface="D-DIN" panose="020B0504030202030204" pitchFamily="34" charset="0"/>
              </a:rPr>
              <a:t> change</a:t>
            </a:r>
          </a:p>
          <a:p>
            <a:r>
              <a:rPr lang="nl-BE" dirty="0" smtClean="0">
                <a:latin typeface="D-DIN" panose="020B0504030202030204" pitchFamily="34" charset="0"/>
              </a:rPr>
              <a:t>2 </a:t>
            </a:r>
            <a:r>
              <a:rPr lang="nl-BE" dirty="0" err="1" smtClean="0">
                <a:latin typeface="D-DIN" panose="020B0504030202030204" pitchFamily="34" charset="0"/>
              </a:rPr>
              <a:t>components</a:t>
            </a:r>
            <a:r>
              <a:rPr lang="nl-BE" dirty="0" smtClean="0">
                <a:latin typeface="D-DIN" panose="020B0504030202030204" pitchFamily="34" charset="0"/>
              </a:rPr>
              <a:t>:</a:t>
            </a:r>
          </a:p>
          <a:p>
            <a:pPr lvl="1"/>
            <a:r>
              <a:rPr lang="nl-BE" sz="2000" b="1" dirty="0" smtClean="0">
                <a:latin typeface="D-DIN" panose="020B0504030202030204" pitchFamily="34" charset="0"/>
              </a:rPr>
              <a:t>Where</a:t>
            </a:r>
            <a:r>
              <a:rPr lang="nl-BE" sz="2000" dirty="0" smtClean="0">
                <a:latin typeface="D-DIN" panose="020B0504030202030204" pitchFamily="34" charset="0"/>
              </a:rPr>
              <a:t> does </a:t>
            </a:r>
            <a:r>
              <a:rPr lang="nl-BE" sz="2000" dirty="0" err="1" smtClean="0">
                <a:latin typeface="D-DIN" panose="020B0504030202030204" pitchFamily="34" charset="0"/>
              </a:rPr>
              <a:t>deforestation</a:t>
            </a:r>
            <a:r>
              <a:rPr lang="nl-BE" sz="2000" dirty="0" smtClean="0">
                <a:latin typeface="D-DIN" panose="020B0504030202030204" pitchFamily="34" charset="0"/>
              </a:rPr>
              <a:t>/</a:t>
            </a:r>
            <a:r>
              <a:rPr lang="nl-BE" sz="2000" dirty="0" err="1" smtClean="0">
                <a:latin typeface="D-DIN" panose="020B0504030202030204" pitchFamily="34" charset="0"/>
              </a:rPr>
              <a:t>afforestation</a:t>
            </a:r>
            <a:r>
              <a:rPr lang="nl-BE" sz="2000" dirty="0" smtClean="0">
                <a:latin typeface="D-DIN" panose="020B0504030202030204" pitchFamily="34" charset="0"/>
              </a:rPr>
              <a:t> </a:t>
            </a:r>
            <a:r>
              <a:rPr lang="nl-BE" sz="2000" dirty="0" err="1" smtClean="0">
                <a:latin typeface="D-DIN" panose="020B0504030202030204" pitchFamily="34" charset="0"/>
              </a:rPr>
              <a:t>happens</a:t>
            </a:r>
            <a:r>
              <a:rPr lang="nl-BE" sz="2000" dirty="0" smtClean="0">
                <a:latin typeface="D-DIN" panose="020B0504030202030204" pitchFamily="34" charset="0"/>
              </a:rPr>
              <a:t>? (</a:t>
            </a:r>
            <a:r>
              <a:rPr lang="nl-BE" sz="2000" dirty="0" err="1" smtClean="0">
                <a:latin typeface="D-DIN" panose="020B0504030202030204" pitchFamily="34" charset="0"/>
              </a:rPr>
              <a:t>likelihood</a:t>
            </a:r>
            <a:r>
              <a:rPr lang="nl-BE" sz="2000" dirty="0" smtClean="0">
                <a:latin typeface="D-DIN" panose="020B0504030202030204" pitchFamily="34" charset="0"/>
              </a:rPr>
              <a:t>)</a:t>
            </a:r>
          </a:p>
          <a:p>
            <a:pPr lvl="1"/>
            <a:r>
              <a:rPr lang="nl-BE" sz="2000" b="1" dirty="0" smtClean="0">
                <a:latin typeface="D-DIN" panose="020B0504030202030204" pitchFamily="34" charset="0"/>
              </a:rPr>
              <a:t>How </a:t>
            </a:r>
            <a:r>
              <a:rPr lang="nl-BE" sz="2000" b="1" dirty="0" err="1" smtClean="0">
                <a:latin typeface="D-DIN" panose="020B0504030202030204" pitchFamily="34" charset="0"/>
              </a:rPr>
              <a:t>much</a:t>
            </a:r>
            <a:r>
              <a:rPr lang="nl-BE" sz="2000" b="1" dirty="0" smtClean="0">
                <a:latin typeface="D-DIN" panose="020B0504030202030204" pitchFamily="34" charset="0"/>
              </a:rPr>
              <a:t> </a:t>
            </a:r>
            <a:r>
              <a:rPr lang="nl-BE" sz="2000" dirty="0" smtClean="0">
                <a:latin typeface="D-DIN" panose="020B0504030202030204" pitchFamily="34" charset="0"/>
              </a:rPr>
              <a:t>of </a:t>
            </a:r>
            <a:r>
              <a:rPr lang="nl-BE" sz="2000" dirty="0" err="1" smtClean="0">
                <a:latin typeface="D-DIN" panose="020B0504030202030204" pitchFamily="34" charset="0"/>
              </a:rPr>
              <a:t>it</a:t>
            </a:r>
            <a:r>
              <a:rPr lang="nl-BE" sz="2000" dirty="0" smtClean="0">
                <a:latin typeface="D-DIN" panose="020B0504030202030204" pitchFamily="34" charset="0"/>
              </a:rPr>
              <a:t> </a:t>
            </a:r>
            <a:r>
              <a:rPr lang="nl-BE" sz="2000" dirty="0" err="1" smtClean="0">
                <a:latin typeface="D-DIN" panose="020B0504030202030204" pitchFamily="34" charset="0"/>
              </a:rPr>
              <a:t>happens</a:t>
            </a:r>
            <a:r>
              <a:rPr lang="nl-BE" sz="2000" dirty="0" smtClean="0">
                <a:latin typeface="D-DIN" panose="020B0504030202030204" pitchFamily="34" charset="0"/>
              </a:rPr>
              <a:t> per </a:t>
            </a:r>
            <a:r>
              <a:rPr lang="nl-BE" sz="2000" dirty="0" err="1" smtClean="0">
                <a:latin typeface="D-DIN" panose="020B0504030202030204" pitchFamily="34" charset="0"/>
              </a:rPr>
              <a:t>year</a:t>
            </a:r>
            <a:r>
              <a:rPr lang="nl-BE" sz="2000" dirty="0" smtClean="0">
                <a:latin typeface="D-DIN" panose="020B0504030202030204" pitchFamily="34" charset="0"/>
              </a:rPr>
              <a:t>? (</a:t>
            </a:r>
            <a:r>
              <a:rPr lang="nl-BE" sz="2000" dirty="0" err="1" smtClean="0">
                <a:latin typeface="D-DIN" panose="020B0504030202030204" pitchFamily="34" charset="0"/>
              </a:rPr>
              <a:t>rate</a:t>
            </a:r>
            <a:r>
              <a:rPr lang="nl-BE" sz="2000" dirty="0" smtClean="0">
                <a:latin typeface="D-DIN" panose="020B0504030202030204" pitchFamily="34" charset="0"/>
              </a:rPr>
              <a:t>)</a:t>
            </a:r>
          </a:p>
          <a:p>
            <a:endParaRPr lang="en-US" b="1" dirty="0">
              <a:latin typeface="D-DIN" panose="020B0504030202030204" pitchFamily="34" charset="0"/>
            </a:endParaRPr>
          </a:p>
        </p:txBody>
      </p:sp>
      <p:pic>
        <p:nvPicPr>
          <p:cNvPr id="2" name="deforestation (1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169151" y="995950"/>
            <a:ext cx="4140199" cy="5196299"/>
          </a:xfrm>
          <a:prstGeom prst="rect">
            <a:avLst/>
          </a:prstGeom>
        </p:spPr>
      </p:pic>
      <p:sp>
        <p:nvSpPr>
          <p:cNvPr id="7" name="Right Arrow 6">
            <a:hlinkClick r:id="rId6" action="ppaction://hlinksldjump"/>
          </p:cNvPr>
          <p:cNvSpPr/>
          <p:nvPr/>
        </p:nvSpPr>
        <p:spPr>
          <a:xfrm flipH="1">
            <a:off x="874498" y="4646473"/>
            <a:ext cx="1348946" cy="793750"/>
          </a:xfrm>
          <a:prstGeom prst="rightArrow">
            <a:avLst/>
          </a:prstGeom>
          <a:solidFill>
            <a:srgbClr val="00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2400" b="1" dirty="0" smtClean="0">
                <a:latin typeface="D-DIN" panose="020B0504030202030204" pitchFamily="34" charset="0"/>
              </a:rPr>
              <a:t>back</a:t>
            </a:r>
            <a:endParaRPr lang="en-US" sz="2400" b="1" dirty="0">
              <a:latin typeface="D-DIN" panose="020B0504030202030204" pitchFamily="34" charset="0"/>
            </a:endParaRPr>
          </a:p>
        </p:txBody>
      </p:sp>
      <p:sp>
        <p:nvSpPr>
          <p:cNvPr id="3" name="Rectangle 2">
            <a:hlinkClick r:id="rId7" action="ppaction://hlinksldjump"/>
          </p:cNvPr>
          <p:cNvSpPr/>
          <p:nvPr/>
        </p:nvSpPr>
        <p:spPr>
          <a:xfrm>
            <a:off x="1594624" y="3607420"/>
            <a:ext cx="4321098" cy="5575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hlinkClick r:id="rId8" action="ppaction://hlinksldjump"/>
          </p:cNvPr>
          <p:cNvSpPr/>
          <p:nvPr/>
        </p:nvSpPr>
        <p:spPr>
          <a:xfrm>
            <a:off x="1594624" y="4211833"/>
            <a:ext cx="4321098" cy="3601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13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1"/>
            <a:ext cx="12192000" cy="825500"/>
          </a:xfrm>
          <a:prstGeom prst="rect">
            <a:avLst/>
          </a:prstGeom>
          <a:solidFill>
            <a:srgbClr val="0033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1. Where </a:t>
            </a:r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will</a:t>
            </a:r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</a:t>
            </a:r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deforestation</a:t>
            </a:r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happen?</a:t>
            </a:r>
            <a:endParaRPr lang="en-US" sz="46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sp>
        <p:nvSpPr>
          <p:cNvPr id="10" name="TextBox 9">
            <a:hlinkClick r:id="rId2" action="ppaction://hlinksldjump"/>
          </p:cNvPr>
          <p:cNvSpPr txBox="1"/>
          <p:nvPr/>
        </p:nvSpPr>
        <p:spPr>
          <a:xfrm>
            <a:off x="142446" y="6124944"/>
            <a:ext cx="2565400" cy="584775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32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Main</a:t>
            </a:r>
            <a:r>
              <a:rPr lang="nl-BE" sz="32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menu</a:t>
            </a:r>
            <a:endParaRPr lang="en-US" sz="32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2144498" y="1311275"/>
            <a:ext cx="9558552" cy="22383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 err="1" smtClean="0">
                <a:latin typeface="D-DIN" panose="020B0504030202030204" pitchFamily="34" charset="0"/>
              </a:rPr>
              <a:t>Deforestation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and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afforestation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likelihood</a:t>
            </a:r>
            <a:r>
              <a:rPr lang="nl-BE" dirty="0" smtClean="0">
                <a:latin typeface="D-DIN" panose="020B0504030202030204" pitchFamily="34" charset="0"/>
              </a:rPr>
              <a:t> model</a:t>
            </a:r>
          </a:p>
          <a:p>
            <a:r>
              <a:rPr lang="nl-BE" dirty="0" err="1" smtClean="0">
                <a:latin typeface="D-DIN" panose="020B0504030202030204" pitchFamily="34" charset="0"/>
              </a:rPr>
              <a:t>Logistic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regression</a:t>
            </a:r>
            <a:endParaRPr lang="nl-BE" dirty="0" smtClean="0">
              <a:latin typeface="D-DIN" panose="020B0504030202030204" pitchFamily="34" charset="0"/>
            </a:endParaRPr>
          </a:p>
          <a:p>
            <a:pPr lvl="1"/>
            <a:r>
              <a:rPr lang="nl-BE" dirty="0" err="1" smtClean="0">
                <a:latin typeface="D-DIN" panose="020B0504030202030204" pitchFamily="34" charset="0"/>
              </a:rPr>
              <a:t>Distance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to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roads</a:t>
            </a:r>
            <a:endParaRPr lang="nl-BE" dirty="0" smtClean="0">
              <a:latin typeface="D-DIN" panose="020B0504030202030204" pitchFamily="34" charset="0"/>
            </a:endParaRPr>
          </a:p>
          <a:p>
            <a:pPr lvl="1"/>
            <a:r>
              <a:rPr lang="nl-BE" dirty="0" err="1" smtClean="0">
                <a:latin typeface="D-DIN" panose="020B0504030202030204" pitchFamily="34" charset="0"/>
              </a:rPr>
              <a:t>Protected</a:t>
            </a:r>
            <a:r>
              <a:rPr lang="nl-BE" dirty="0" smtClean="0">
                <a:latin typeface="D-DIN" panose="020B0504030202030204" pitchFamily="34" charset="0"/>
              </a:rPr>
              <a:t> area (0/1)</a:t>
            </a:r>
          </a:p>
          <a:p>
            <a:pPr lvl="1"/>
            <a:r>
              <a:rPr lang="nl-BE" dirty="0" err="1" smtClean="0">
                <a:latin typeface="D-DIN" panose="020B0504030202030204" pitchFamily="34" charset="0"/>
              </a:rPr>
              <a:t>Forest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edge</a:t>
            </a:r>
            <a:r>
              <a:rPr lang="nl-BE" dirty="0" smtClean="0">
                <a:latin typeface="D-DIN" panose="020B0504030202030204" pitchFamily="34" charset="0"/>
              </a:rPr>
              <a:t> (0/1)</a:t>
            </a:r>
          </a:p>
          <a:p>
            <a:pPr lvl="1"/>
            <a:r>
              <a:rPr lang="nl-BE" dirty="0" err="1" smtClean="0">
                <a:latin typeface="D-DIN" panose="020B0504030202030204" pitchFamily="34" charset="0"/>
              </a:rPr>
              <a:t>Deforestation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contagion</a:t>
            </a:r>
            <a:r>
              <a:rPr lang="nl-BE" dirty="0" smtClean="0">
                <a:latin typeface="D-DIN" panose="020B0504030202030204" pitchFamily="34" charset="0"/>
              </a:rPr>
              <a:t> (0/1)</a:t>
            </a:r>
          </a:p>
          <a:p>
            <a:pPr lvl="1"/>
            <a:r>
              <a:rPr lang="nl-BE" dirty="0" err="1" smtClean="0">
                <a:latin typeface="D-DIN" panose="020B0504030202030204" pitchFamily="34" charset="0"/>
              </a:rPr>
              <a:t>Elevation</a:t>
            </a:r>
            <a:endParaRPr lang="nl-BE" dirty="0" smtClean="0">
              <a:latin typeface="D-DIN" panose="020B0504030202030204" pitchFamily="34" charset="0"/>
            </a:endParaRPr>
          </a:p>
          <a:p>
            <a:pPr lvl="1"/>
            <a:r>
              <a:rPr lang="nl-BE" dirty="0" err="1" smtClean="0">
                <a:latin typeface="D-DIN" panose="020B0504030202030204" pitchFamily="34" charset="0"/>
              </a:rPr>
              <a:t>Slope</a:t>
            </a:r>
            <a:endParaRPr lang="nl-BE" dirty="0" smtClean="0">
              <a:latin typeface="D-DIN" panose="020B0504030202030204" pitchFamily="34" charset="0"/>
            </a:endParaRPr>
          </a:p>
          <a:p>
            <a:pPr lvl="1"/>
            <a:r>
              <a:rPr lang="nl-BE" dirty="0" err="1" smtClean="0">
                <a:latin typeface="D-DIN" panose="020B0504030202030204" pitchFamily="34" charset="0"/>
              </a:rPr>
              <a:t>Distance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to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rivers</a:t>
            </a:r>
            <a:endParaRPr lang="nl-BE" dirty="0" smtClean="0">
              <a:latin typeface="D-DIN" panose="020B0504030202030204" pitchFamily="34" charset="0"/>
            </a:endParaRPr>
          </a:p>
          <a:p>
            <a:pPr marL="457200" lvl="1" indent="0">
              <a:buNone/>
            </a:pPr>
            <a:endParaRPr lang="en-US" b="1" dirty="0">
              <a:latin typeface="D-DIN" panose="020B0504030202030204" pitchFamily="34" charset="0"/>
            </a:endParaRPr>
          </a:p>
        </p:txBody>
      </p:sp>
      <p:sp>
        <p:nvSpPr>
          <p:cNvPr id="7" name="Right Arrow 6">
            <a:hlinkClick r:id="rId3" action="ppaction://hlinksldjump"/>
          </p:cNvPr>
          <p:cNvSpPr/>
          <p:nvPr/>
        </p:nvSpPr>
        <p:spPr>
          <a:xfrm flipH="1">
            <a:off x="874498" y="4646473"/>
            <a:ext cx="1348946" cy="793750"/>
          </a:xfrm>
          <a:prstGeom prst="rightArrow">
            <a:avLst/>
          </a:prstGeom>
          <a:solidFill>
            <a:srgbClr val="00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2400" b="1" dirty="0" smtClean="0">
                <a:latin typeface="D-DIN" panose="020B0504030202030204" pitchFamily="34" charset="0"/>
              </a:rPr>
              <a:t>back</a:t>
            </a:r>
            <a:endParaRPr lang="en-US" sz="2400" b="1" dirty="0">
              <a:latin typeface="D-DIN" panose="020B050403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142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1"/>
            <a:ext cx="12192000" cy="825500"/>
          </a:xfrm>
          <a:prstGeom prst="rect">
            <a:avLst/>
          </a:prstGeom>
          <a:solidFill>
            <a:srgbClr val="0033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1. How </a:t>
            </a:r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much</a:t>
            </a:r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</a:t>
            </a:r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deforestation</a:t>
            </a:r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per </a:t>
            </a:r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year</a:t>
            </a:r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?</a:t>
            </a:r>
            <a:endParaRPr lang="en-US" sz="46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sp>
        <p:nvSpPr>
          <p:cNvPr id="10" name="TextBox 9">
            <a:hlinkClick r:id="rId2" action="ppaction://hlinksldjump"/>
          </p:cNvPr>
          <p:cNvSpPr txBox="1"/>
          <p:nvPr/>
        </p:nvSpPr>
        <p:spPr>
          <a:xfrm>
            <a:off x="142446" y="6124944"/>
            <a:ext cx="2565400" cy="584775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32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Main</a:t>
            </a:r>
            <a:r>
              <a:rPr lang="nl-BE" sz="32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menu</a:t>
            </a:r>
            <a:endParaRPr lang="en-US" sz="32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487149" y="1510222"/>
            <a:ext cx="5608851" cy="22383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 err="1" smtClean="0">
                <a:latin typeface="D-DIN" panose="020B0504030202030204" pitchFamily="34" charset="0"/>
              </a:rPr>
              <a:t>Annual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deforestation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rate</a:t>
            </a:r>
            <a:r>
              <a:rPr lang="nl-BE" dirty="0" smtClean="0">
                <a:latin typeface="D-DIN" panose="020B0504030202030204" pitchFamily="34" charset="0"/>
              </a:rPr>
              <a:t>?</a:t>
            </a:r>
          </a:p>
          <a:p>
            <a:pPr lvl="1"/>
            <a:r>
              <a:rPr lang="nl-BE" dirty="0" smtClean="0">
                <a:latin typeface="D-DIN" panose="020B0504030202030204" pitchFamily="34" charset="0"/>
              </a:rPr>
              <a:t>Doubles </a:t>
            </a:r>
            <a:r>
              <a:rPr lang="nl-BE" dirty="0" err="1" smtClean="0">
                <a:latin typeface="D-DIN" panose="020B0504030202030204" pitchFamily="34" charset="0"/>
              </a:rPr>
              <a:t>evry</a:t>
            </a:r>
            <a:r>
              <a:rPr lang="nl-BE" dirty="0" smtClean="0">
                <a:latin typeface="D-DIN" panose="020B0504030202030204" pitchFamily="34" charset="0"/>
              </a:rPr>
              <a:t> 20 </a:t>
            </a:r>
            <a:r>
              <a:rPr lang="nl-BE" dirty="0" err="1" smtClean="0">
                <a:latin typeface="D-DIN" panose="020B0504030202030204" pitchFamily="34" charset="0"/>
              </a:rPr>
              <a:t>years</a:t>
            </a:r>
            <a:endParaRPr lang="nl-BE" dirty="0" smtClean="0">
              <a:latin typeface="D-DIN" panose="020B0504030202030204" pitchFamily="34" charset="0"/>
            </a:endParaRPr>
          </a:p>
          <a:p>
            <a:pPr lvl="1"/>
            <a:r>
              <a:rPr lang="nl-BE" dirty="0" err="1" smtClean="0">
                <a:latin typeface="D-DIN" panose="020B0504030202030204" pitchFamily="34" charset="0"/>
              </a:rPr>
              <a:t>Surge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after</a:t>
            </a:r>
            <a:r>
              <a:rPr lang="nl-BE" dirty="0" smtClean="0">
                <a:latin typeface="D-DIN" panose="020B0504030202030204" pitchFamily="34" charset="0"/>
              </a:rPr>
              <a:t> 1994 </a:t>
            </a:r>
            <a:r>
              <a:rPr lang="nl-BE" dirty="0" err="1" smtClean="0">
                <a:latin typeface="D-DIN" panose="020B0504030202030204" pitchFamily="34" charset="0"/>
              </a:rPr>
              <a:t>Rwandan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Civil</a:t>
            </a:r>
            <a:r>
              <a:rPr lang="nl-BE" dirty="0" smtClean="0">
                <a:latin typeface="D-DIN" panose="020B0504030202030204" pitchFamily="34" charset="0"/>
              </a:rPr>
              <a:t> War</a:t>
            </a:r>
          </a:p>
          <a:p>
            <a:r>
              <a:rPr lang="nl-BE" dirty="0" err="1" smtClean="0">
                <a:latin typeface="D-DIN" panose="020B0504030202030204" pitchFamily="34" charset="0"/>
              </a:rPr>
              <a:t>Annual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afforestation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rate</a:t>
            </a:r>
            <a:r>
              <a:rPr lang="nl-BE" dirty="0" smtClean="0">
                <a:latin typeface="D-DIN" panose="020B0504030202030204" pitchFamily="34" charset="0"/>
              </a:rPr>
              <a:t>?</a:t>
            </a:r>
          </a:p>
          <a:p>
            <a:pPr lvl="1"/>
            <a:r>
              <a:rPr lang="nl-BE" dirty="0" err="1" smtClean="0">
                <a:latin typeface="D-DIN" panose="020B0504030202030204" pitchFamily="34" charset="0"/>
              </a:rPr>
              <a:t>Assumed</a:t>
            </a:r>
            <a:r>
              <a:rPr lang="nl-BE" dirty="0" smtClean="0">
                <a:latin typeface="D-DIN" panose="020B0504030202030204" pitchFamily="34" charset="0"/>
              </a:rPr>
              <a:t> constant</a:t>
            </a:r>
            <a:endParaRPr lang="nl-BE" sz="1200" dirty="0" smtClean="0">
              <a:latin typeface="D-DIN" panose="020B0504030202030204" pitchFamily="34" charset="0"/>
            </a:endParaRPr>
          </a:p>
          <a:p>
            <a:endParaRPr lang="en-US" b="1" dirty="0">
              <a:latin typeface="D-DIN" panose="020B0504030202030204" pitchFamily="34" charset="0"/>
            </a:endParaRPr>
          </a:p>
        </p:txBody>
      </p:sp>
      <p:sp>
        <p:nvSpPr>
          <p:cNvPr id="7" name="Right Arrow 6">
            <a:hlinkClick r:id="rId3" action="ppaction://hlinksldjump"/>
          </p:cNvPr>
          <p:cNvSpPr/>
          <p:nvPr/>
        </p:nvSpPr>
        <p:spPr>
          <a:xfrm flipH="1">
            <a:off x="874498" y="4646473"/>
            <a:ext cx="1348946" cy="793750"/>
          </a:xfrm>
          <a:prstGeom prst="rightArrow">
            <a:avLst/>
          </a:prstGeom>
          <a:solidFill>
            <a:srgbClr val="00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2400" b="1" dirty="0" smtClean="0">
                <a:latin typeface="D-DIN" panose="020B0504030202030204" pitchFamily="34" charset="0"/>
              </a:rPr>
              <a:t>back</a:t>
            </a:r>
            <a:endParaRPr lang="en-US" sz="2400" b="1" dirty="0">
              <a:latin typeface="D-DIN" panose="020B0504030202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21518"/>
            <a:ext cx="6127750" cy="459581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769101" y="1204205"/>
            <a:ext cx="4292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Reconstructed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deforestation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rate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.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Literature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describes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a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surge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in 1994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due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to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refugee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fluxes</a:t>
            </a:r>
            <a:endParaRPr lang="en-US" i="1" dirty="0">
              <a:solidFill>
                <a:schemeClr val="bg2">
                  <a:lumMod val="25000"/>
                </a:schemeClr>
              </a:solidFill>
              <a:latin typeface="D-DIN" panose="020B050403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552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12192000" cy="825500"/>
          </a:xfrm>
          <a:prstGeom prst="rect">
            <a:avLst/>
          </a:prstGeom>
          <a:solidFill>
            <a:srgbClr val="0033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4600" b="1" dirty="0">
                <a:solidFill>
                  <a:schemeClr val="bg1"/>
                </a:solidFill>
                <a:latin typeface="D-DIN" panose="020B0504030202030204" pitchFamily="34" charset="0"/>
              </a:rPr>
              <a:t>2</a:t>
            </a:r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. Link </a:t>
            </a:r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forest</a:t>
            </a:r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cover </a:t>
            </a:r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to</a:t>
            </a:r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landslide </a:t>
            </a:r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susceptibility</a:t>
            </a:r>
            <a:endParaRPr lang="en-US" sz="46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sp>
        <p:nvSpPr>
          <p:cNvPr id="10" name="TextBox 9">
            <a:hlinkClick r:id="rId4" action="ppaction://hlinksldjump"/>
          </p:cNvPr>
          <p:cNvSpPr txBox="1"/>
          <p:nvPr/>
        </p:nvSpPr>
        <p:spPr>
          <a:xfrm>
            <a:off x="142446" y="6124944"/>
            <a:ext cx="2565400" cy="584775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32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Main</a:t>
            </a:r>
            <a:r>
              <a:rPr lang="nl-BE" sz="32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menu</a:t>
            </a:r>
            <a:endParaRPr lang="en-US" sz="32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791949" y="2276475"/>
            <a:ext cx="4808752" cy="22383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 smtClean="0">
                <a:latin typeface="D-DIN" panose="020B0504030202030204" pitchFamily="34" charset="0"/>
              </a:rPr>
              <a:t>4,367 </a:t>
            </a:r>
            <a:r>
              <a:rPr lang="nl-BE" dirty="0" err="1" smtClean="0">
                <a:latin typeface="D-DIN" panose="020B0504030202030204" pitchFamily="34" charset="0"/>
              </a:rPr>
              <a:t>shallow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landslides</a:t>
            </a:r>
            <a:endParaRPr lang="nl-BE" dirty="0" smtClean="0">
              <a:latin typeface="D-DIN" panose="020B0504030202030204" pitchFamily="34" charset="0"/>
            </a:endParaRPr>
          </a:p>
          <a:p>
            <a:r>
              <a:rPr lang="nl-BE" dirty="0" err="1" smtClean="0">
                <a:latin typeface="D-DIN" panose="020B0504030202030204" pitchFamily="34" charset="0"/>
              </a:rPr>
              <a:t>Logistic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regression</a:t>
            </a:r>
            <a:endParaRPr lang="nl-BE" dirty="0">
              <a:latin typeface="D-DIN" panose="020B0504030202030204" pitchFamily="34" charset="0"/>
            </a:endParaRPr>
          </a:p>
          <a:p>
            <a:r>
              <a:rPr lang="nl-BE" dirty="0" err="1" smtClean="0">
                <a:latin typeface="D-DIN" panose="020B0504030202030204" pitchFamily="34" charset="0"/>
              </a:rPr>
              <a:t>Dynamic</a:t>
            </a:r>
            <a:r>
              <a:rPr lang="nl-BE" dirty="0" smtClean="0">
                <a:latin typeface="D-DIN" panose="020B0504030202030204" pitchFamily="34" charset="0"/>
              </a:rPr>
              <a:t> land cover </a:t>
            </a:r>
            <a:r>
              <a:rPr lang="nl-BE" dirty="0" err="1" smtClean="0">
                <a:latin typeface="D-DIN" panose="020B0504030202030204" pitchFamily="34" charset="0"/>
              </a:rPr>
              <a:t>variable</a:t>
            </a:r>
            <a:endParaRPr lang="nl-BE" dirty="0" smtClean="0">
              <a:latin typeface="D-DIN" panose="020B0504030202030204" pitchFamily="34" charset="0"/>
            </a:endParaRPr>
          </a:p>
          <a:p>
            <a:pPr lvl="1"/>
            <a:r>
              <a:rPr lang="nl-BE" dirty="0" err="1" smtClean="0">
                <a:latin typeface="D-DIN" panose="020B0504030202030204" pitchFamily="34" charset="0"/>
              </a:rPr>
              <a:t>Includes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the</a:t>
            </a:r>
            <a:r>
              <a:rPr lang="nl-BE" dirty="0" smtClean="0">
                <a:latin typeface="D-DIN" panose="020B0504030202030204" pitchFamily="34" charset="0"/>
              </a:rPr>
              <a:t> 15 </a:t>
            </a:r>
            <a:r>
              <a:rPr lang="nl-BE" dirty="0" err="1" smtClean="0">
                <a:latin typeface="D-DIN" panose="020B0504030202030204" pitchFamily="34" charset="0"/>
              </a:rPr>
              <a:t>year</a:t>
            </a:r>
            <a:r>
              <a:rPr lang="nl-BE" dirty="0" smtClean="0">
                <a:latin typeface="D-DIN" panose="020B0504030202030204" pitchFamily="34" charset="0"/>
              </a:rPr>
              <a:t> post-</a:t>
            </a:r>
            <a:r>
              <a:rPr lang="nl-BE" dirty="0" err="1" smtClean="0">
                <a:latin typeface="D-DIN" panose="020B0504030202030204" pitchFamily="34" charset="0"/>
              </a:rPr>
              <a:t>deforestation</a:t>
            </a:r>
            <a:r>
              <a:rPr lang="nl-BE" dirty="0" smtClean="0">
                <a:latin typeface="D-DIN" panose="020B0504030202030204" pitchFamily="34" charset="0"/>
              </a:rPr>
              <a:t> wave</a:t>
            </a:r>
            <a:endParaRPr lang="nl-BE" dirty="0">
              <a:latin typeface="D-DIN" panose="020B0504030202030204" pitchFamily="34" charset="0"/>
            </a:endParaRPr>
          </a:p>
          <a:p>
            <a:pPr marL="0" indent="0">
              <a:buNone/>
            </a:pPr>
            <a:endParaRPr lang="en-US" b="1" dirty="0">
              <a:latin typeface="D-DIN" panose="020B0504030202030204" pitchFamily="34" charset="0"/>
            </a:endParaRPr>
          </a:p>
        </p:txBody>
      </p:sp>
      <p:pic>
        <p:nvPicPr>
          <p:cNvPr id="3" name="Gishwat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00675" y="1657349"/>
            <a:ext cx="5959772" cy="47085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46851" y="1011018"/>
            <a:ext cx="429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The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decline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of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Gishwati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forest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is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expected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to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increase</a:t>
            </a:r>
            <a:r>
              <a:rPr lang="nl-BE" i="1" dirty="0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 landslide </a:t>
            </a:r>
            <a:r>
              <a:rPr lang="nl-BE" i="1" dirty="0" err="1" smtClean="0">
                <a:solidFill>
                  <a:schemeClr val="bg2">
                    <a:lumMod val="25000"/>
                  </a:schemeClr>
                </a:solidFill>
                <a:latin typeface="D-DIN" panose="020B0504030202030204" pitchFamily="34" charset="0"/>
              </a:rPr>
              <a:t>susceptibility</a:t>
            </a:r>
            <a:endParaRPr lang="en-US" i="1" dirty="0">
              <a:solidFill>
                <a:schemeClr val="bg2">
                  <a:lumMod val="25000"/>
                </a:schemeClr>
              </a:solidFill>
              <a:latin typeface="D-DIN" panose="020B050403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8882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12192000" cy="825500"/>
          </a:xfrm>
          <a:prstGeom prst="rect">
            <a:avLst/>
          </a:prstGeom>
          <a:solidFill>
            <a:srgbClr val="0033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3. Link hazard </a:t>
            </a:r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to</a:t>
            </a:r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</a:t>
            </a:r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susceptibility</a:t>
            </a:r>
            <a:endParaRPr lang="en-US" sz="46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2790" y="1267298"/>
            <a:ext cx="5958459" cy="5003042"/>
          </a:xfr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224459" y="1884763"/>
            <a:ext cx="5088331" cy="14045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 err="1" smtClean="0">
                <a:latin typeface="D-DIN" panose="020B0504030202030204" pitchFamily="34" charset="0"/>
              </a:rPr>
              <a:t>Calibrate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hazard~susceptibility</a:t>
            </a:r>
            <a:endParaRPr lang="nl-BE" dirty="0" smtClean="0">
              <a:latin typeface="D-DIN" panose="020B0504030202030204" pitchFamily="34" charset="0"/>
            </a:endParaRPr>
          </a:p>
          <a:p>
            <a:r>
              <a:rPr lang="nl-BE" dirty="0" err="1" smtClean="0">
                <a:latin typeface="D-DIN" panose="020B0504030202030204" pitchFamily="34" charset="0"/>
              </a:rPr>
              <a:t>Apply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to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the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annual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susceptibility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maps</a:t>
            </a:r>
            <a:endParaRPr lang="nl-BE" dirty="0">
              <a:latin typeface="D-DIN" panose="020B0504030202030204" pitchFamily="34" charset="0"/>
            </a:endParaRPr>
          </a:p>
          <a:p>
            <a:pPr marL="0" indent="0">
              <a:buNone/>
            </a:pPr>
            <a:endParaRPr lang="en-US" b="1" dirty="0">
              <a:latin typeface="D-DIN" panose="020B0504030202030204" pitchFamily="34" charset="0"/>
            </a:endParaRPr>
          </a:p>
        </p:txBody>
      </p:sp>
      <p:sp>
        <p:nvSpPr>
          <p:cNvPr id="9" name="TextBox 8">
            <a:hlinkClick r:id="rId3" action="ppaction://hlinksldjump"/>
          </p:cNvPr>
          <p:cNvSpPr txBox="1"/>
          <p:nvPr/>
        </p:nvSpPr>
        <p:spPr>
          <a:xfrm>
            <a:off x="142446" y="6124944"/>
            <a:ext cx="2565400" cy="584775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32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Main</a:t>
            </a:r>
            <a:r>
              <a:rPr lang="nl-BE" sz="32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menu</a:t>
            </a:r>
            <a:endParaRPr lang="en-US" sz="32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sp>
        <p:nvSpPr>
          <p:cNvPr id="10" name="Right Arrow 9">
            <a:hlinkClick r:id="rId4" action="ppaction://hlinksldjump"/>
          </p:cNvPr>
          <p:cNvSpPr/>
          <p:nvPr/>
        </p:nvSpPr>
        <p:spPr>
          <a:xfrm>
            <a:off x="2033373" y="3516497"/>
            <a:ext cx="1348946" cy="793750"/>
          </a:xfrm>
          <a:prstGeom prst="rightArrow">
            <a:avLst/>
          </a:prstGeom>
          <a:solidFill>
            <a:srgbClr val="00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2400" b="1" dirty="0" smtClean="0">
                <a:latin typeface="D-DIN" panose="020B0504030202030204" pitchFamily="34" charset="0"/>
              </a:rPr>
              <a:t>next</a:t>
            </a:r>
            <a:endParaRPr lang="en-US" sz="2400" b="1" dirty="0">
              <a:latin typeface="D-DIN" panose="020B0504030202030204" pitchFamily="34" charset="0"/>
            </a:endParaRPr>
          </a:p>
        </p:txBody>
      </p:sp>
      <p:sp>
        <p:nvSpPr>
          <p:cNvPr id="11" name="TextBox 10">
            <a:hlinkClick r:id="rId3" action="ppaction://hlinksldjump"/>
          </p:cNvPr>
          <p:cNvSpPr txBox="1"/>
          <p:nvPr/>
        </p:nvSpPr>
        <p:spPr>
          <a:xfrm>
            <a:off x="142446" y="6124944"/>
            <a:ext cx="2565400" cy="584775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32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Main</a:t>
            </a:r>
            <a:r>
              <a:rPr lang="nl-BE" sz="32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menu</a:t>
            </a:r>
            <a:endParaRPr lang="en-US" sz="32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88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12192000" cy="825500"/>
          </a:xfrm>
          <a:prstGeom prst="rect">
            <a:avLst/>
          </a:prstGeom>
          <a:solidFill>
            <a:srgbClr val="0033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3. Link hazard </a:t>
            </a:r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to</a:t>
            </a:r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</a:t>
            </a:r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susceptibility</a:t>
            </a:r>
            <a:endParaRPr lang="en-US" sz="46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224459" y="1884763"/>
            <a:ext cx="5088331" cy="14045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 smtClean="0">
                <a:latin typeface="D-DIN" panose="020B0504030202030204" pitchFamily="34" charset="0"/>
              </a:rPr>
              <a:t>Hazard </a:t>
            </a:r>
            <a:r>
              <a:rPr lang="nl-BE" dirty="0" err="1" smtClean="0">
                <a:latin typeface="D-DIN" panose="020B0504030202030204" pitchFamily="34" charset="0"/>
              </a:rPr>
              <a:t>highest</a:t>
            </a:r>
            <a:r>
              <a:rPr lang="nl-BE" dirty="0" smtClean="0">
                <a:latin typeface="D-DIN" panose="020B0504030202030204" pitchFamily="34" charset="0"/>
              </a:rPr>
              <a:t> in </a:t>
            </a:r>
            <a:r>
              <a:rPr lang="nl-BE" dirty="0" err="1" smtClean="0">
                <a:latin typeface="D-DIN" panose="020B0504030202030204" pitchFamily="34" charset="0"/>
              </a:rPr>
              <a:t>the</a:t>
            </a:r>
            <a:r>
              <a:rPr lang="nl-BE" dirty="0" smtClean="0">
                <a:latin typeface="D-DIN" panose="020B0504030202030204" pitchFamily="34" charset="0"/>
              </a:rPr>
              <a:t> DRC</a:t>
            </a:r>
          </a:p>
          <a:p>
            <a:r>
              <a:rPr lang="nl-BE" dirty="0" smtClean="0">
                <a:latin typeface="D-DIN" panose="020B0504030202030204" pitchFamily="34" charset="0"/>
              </a:rPr>
              <a:t>Peak </a:t>
            </a:r>
            <a:r>
              <a:rPr lang="nl-BE" dirty="0" err="1" smtClean="0">
                <a:latin typeface="D-DIN" panose="020B0504030202030204" pitchFamily="34" charset="0"/>
              </a:rPr>
              <a:t>around</a:t>
            </a:r>
            <a:r>
              <a:rPr lang="nl-BE" dirty="0" smtClean="0">
                <a:latin typeface="D-DIN" panose="020B0504030202030204" pitchFamily="34" charset="0"/>
              </a:rPr>
              <a:t> 2001</a:t>
            </a:r>
          </a:p>
          <a:p>
            <a:r>
              <a:rPr lang="nl-BE" dirty="0" err="1" smtClean="0">
                <a:latin typeface="D-DIN" panose="020B0504030202030204" pitchFamily="34" charset="0"/>
              </a:rPr>
              <a:t>Increase</a:t>
            </a:r>
            <a:r>
              <a:rPr lang="nl-BE" dirty="0" smtClean="0">
                <a:latin typeface="D-DIN" panose="020B0504030202030204" pitchFamily="34" charset="0"/>
              </a:rPr>
              <a:t> in 1988-2001 </a:t>
            </a:r>
            <a:r>
              <a:rPr lang="nl-BE" dirty="0" err="1" smtClean="0">
                <a:latin typeface="D-DIN" panose="020B0504030202030204" pitchFamily="34" charset="0"/>
              </a:rPr>
              <a:t>due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to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increased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deforestation</a:t>
            </a:r>
            <a:endParaRPr lang="nl-BE" dirty="0">
              <a:latin typeface="D-DIN" panose="020B0504030202030204" pitchFamily="34" charset="0"/>
            </a:endParaRPr>
          </a:p>
          <a:p>
            <a:pPr marL="0" indent="0">
              <a:buNone/>
            </a:pPr>
            <a:endParaRPr lang="en-US" b="1" dirty="0">
              <a:latin typeface="D-DIN" panose="020B0504030202030204" pitchFamily="34" charset="0"/>
            </a:endParaRPr>
          </a:p>
        </p:txBody>
      </p:sp>
      <p:sp>
        <p:nvSpPr>
          <p:cNvPr id="9" name="TextBox 8">
            <a:hlinkClick r:id="rId2" action="ppaction://hlinksldjump"/>
          </p:cNvPr>
          <p:cNvSpPr txBox="1"/>
          <p:nvPr/>
        </p:nvSpPr>
        <p:spPr>
          <a:xfrm>
            <a:off x="142446" y="6124944"/>
            <a:ext cx="2565400" cy="584775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32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Main</a:t>
            </a:r>
            <a:r>
              <a:rPr lang="nl-BE" sz="32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menu</a:t>
            </a:r>
            <a:endParaRPr lang="en-US" sz="32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sp>
        <p:nvSpPr>
          <p:cNvPr id="11" name="TextBox 10">
            <a:hlinkClick r:id="rId2" action="ppaction://hlinksldjump"/>
          </p:cNvPr>
          <p:cNvSpPr txBox="1"/>
          <p:nvPr/>
        </p:nvSpPr>
        <p:spPr>
          <a:xfrm>
            <a:off x="142446" y="6124944"/>
            <a:ext cx="2565400" cy="584775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32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Main</a:t>
            </a:r>
            <a:r>
              <a:rPr lang="nl-BE" sz="32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menu</a:t>
            </a:r>
            <a:endParaRPr lang="en-US" sz="32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4948" y="1283746"/>
            <a:ext cx="5653151" cy="5022852"/>
          </a:xfrm>
        </p:spPr>
      </p:pic>
      <p:sp>
        <p:nvSpPr>
          <p:cNvPr id="13" name="Right Arrow 12">
            <a:hlinkClick r:id="rId4" action="ppaction://hlinksldjump"/>
          </p:cNvPr>
          <p:cNvSpPr/>
          <p:nvPr/>
        </p:nvSpPr>
        <p:spPr>
          <a:xfrm flipH="1">
            <a:off x="1509498" y="3951689"/>
            <a:ext cx="1348946" cy="793750"/>
          </a:xfrm>
          <a:prstGeom prst="rightArrow">
            <a:avLst/>
          </a:prstGeom>
          <a:solidFill>
            <a:srgbClr val="00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2400" b="1" dirty="0" smtClean="0">
                <a:latin typeface="D-DIN" panose="020B0504030202030204" pitchFamily="34" charset="0"/>
              </a:rPr>
              <a:t>back</a:t>
            </a:r>
            <a:endParaRPr lang="en-US" sz="2400" b="1" dirty="0">
              <a:latin typeface="D-DIN" panose="020B050403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63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12192000" cy="825500"/>
          </a:xfrm>
          <a:prstGeom prst="rect">
            <a:avLst/>
          </a:prstGeom>
          <a:solidFill>
            <a:srgbClr val="0033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4600" b="1" dirty="0">
                <a:solidFill>
                  <a:schemeClr val="bg1"/>
                </a:solidFill>
                <a:latin typeface="D-DIN" panose="020B0504030202030204" pitchFamily="34" charset="0"/>
              </a:rPr>
              <a:t>4</a:t>
            </a:r>
            <a:r>
              <a:rPr lang="nl-BE" sz="46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. Risk = hazard x exposure </a:t>
            </a:r>
            <a:r>
              <a:rPr lang="nl-BE" sz="4600" b="1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D-DIN" panose="020B0504030202030204" pitchFamily="34" charset="0"/>
              </a:rPr>
              <a:t>x </a:t>
            </a:r>
            <a:r>
              <a:rPr lang="nl-BE" sz="4600" b="1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D-DIN" panose="020B0504030202030204" pitchFamily="34" charset="0"/>
              </a:rPr>
              <a:t>vulnerability</a:t>
            </a:r>
            <a:endParaRPr lang="en-US" sz="4600" b="1" dirty="0">
              <a:solidFill>
                <a:schemeClr val="accent6">
                  <a:lumMod val="60000"/>
                  <a:lumOff val="40000"/>
                </a:schemeClr>
              </a:solidFill>
              <a:latin typeface="D-DIN" panose="020B0504030202030204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79493" y="1226841"/>
            <a:ext cx="4765712" cy="14045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 smtClean="0">
                <a:latin typeface="D-DIN" panose="020B0504030202030204" pitchFamily="34" charset="0"/>
              </a:rPr>
              <a:t>No data on </a:t>
            </a:r>
            <a:r>
              <a:rPr lang="nl-BE" dirty="0" err="1" smtClean="0">
                <a:latin typeface="D-DIN" panose="020B0504030202030204" pitchFamily="34" charset="0"/>
              </a:rPr>
              <a:t>vulnerability</a:t>
            </a:r>
            <a:r>
              <a:rPr lang="nl-BE" dirty="0" smtClean="0">
                <a:latin typeface="D-DIN" panose="020B0504030202030204" pitchFamily="34" charset="0"/>
              </a:rPr>
              <a:t>, but </a:t>
            </a:r>
            <a:r>
              <a:rPr lang="nl-BE" dirty="0" err="1" smtClean="0">
                <a:latin typeface="D-DIN" panose="020B0504030202030204" pitchFamily="34" charset="0"/>
              </a:rPr>
              <a:t>it</a:t>
            </a:r>
            <a:r>
              <a:rPr lang="nl-BE" dirty="0" smtClean="0">
                <a:latin typeface="D-DIN" panose="020B0504030202030204" pitchFamily="34" charset="0"/>
              </a:rPr>
              <a:t> is </a:t>
            </a:r>
            <a:r>
              <a:rPr lang="nl-BE" dirty="0" err="1" smtClean="0">
                <a:latin typeface="D-DIN" panose="020B0504030202030204" pitchFamily="34" charset="0"/>
              </a:rPr>
              <a:t>assumed</a:t>
            </a:r>
            <a:r>
              <a:rPr lang="nl-BE" dirty="0" smtClean="0">
                <a:latin typeface="D-DIN" panose="020B0504030202030204" pitchFamily="34" charset="0"/>
              </a:rPr>
              <a:t> high (~1)</a:t>
            </a:r>
          </a:p>
          <a:p>
            <a:r>
              <a:rPr lang="nl-BE" dirty="0" smtClean="0">
                <a:latin typeface="D-DIN" panose="020B0504030202030204" pitchFamily="34" charset="0"/>
              </a:rPr>
              <a:t>Exposure ~</a:t>
            </a:r>
            <a:r>
              <a:rPr lang="nl-BE" dirty="0" err="1" smtClean="0">
                <a:latin typeface="D-DIN" panose="020B0504030202030204" pitchFamily="34" charset="0"/>
              </a:rPr>
              <a:t>population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grids</a:t>
            </a:r>
            <a:r>
              <a:rPr lang="nl-BE" dirty="0" smtClean="0">
                <a:latin typeface="D-DIN" panose="020B0504030202030204" pitchFamily="34" charset="0"/>
              </a:rPr>
              <a:t> in 1975, 1990, 2000, 2015 (Global Human </a:t>
            </a:r>
            <a:r>
              <a:rPr lang="nl-BE" dirty="0" err="1" smtClean="0">
                <a:latin typeface="D-DIN" panose="020B0504030202030204" pitchFamily="34" charset="0"/>
              </a:rPr>
              <a:t>Settlement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Layer</a:t>
            </a:r>
            <a:r>
              <a:rPr lang="nl-BE" dirty="0" smtClean="0">
                <a:latin typeface="D-DIN" panose="020B0504030202030204" pitchFamily="34" charset="0"/>
              </a:rPr>
              <a:t>) </a:t>
            </a:r>
          </a:p>
          <a:p>
            <a:r>
              <a:rPr lang="nl-BE" dirty="0" smtClean="0">
                <a:latin typeface="D-DIN" panose="020B0504030202030204" pitchFamily="34" charset="0"/>
              </a:rPr>
              <a:t>Risk </a:t>
            </a:r>
            <a:r>
              <a:rPr lang="nl-BE" dirty="0" err="1" smtClean="0">
                <a:latin typeface="D-DIN" panose="020B0504030202030204" pitchFamily="34" charset="0"/>
              </a:rPr>
              <a:t>highest</a:t>
            </a:r>
            <a:r>
              <a:rPr lang="nl-BE" dirty="0" smtClean="0">
                <a:latin typeface="D-DIN" panose="020B0504030202030204" pitchFamily="34" charset="0"/>
              </a:rPr>
              <a:t> in DRC, but </a:t>
            </a:r>
            <a:r>
              <a:rPr lang="nl-BE" dirty="0" err="1" smtClean="0">
                <a:latin typeface="D-DIN" panose="020B0504030202030204" pitchFamily="34" charset="0"/>
              </a:rPr>
              <a:t>only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partly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due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to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deforestation</a:t>
            </a:r>
            <a:endParaRPr lang="nl-BE" dirty="0">
              <a:latin typeface="D-DIN" panose="020B0504030202030204" pitchFamily="34" charset="0"/>
            </a:endParaRPr>
          </a:p>
          <a:p>
            <a:pPr marL="0" indent="0">
              <a:buNone/>
            </a:pPr>
            <a:endParaRPr lang="en-US" b="1" dirty="0">
              <a:latin typeface="D-DIN" panose="020B0504030202030204" pitchFamily="34" charset="0"/>
            </a:endParaRPr>
          </a:p>
        </p:txBody>
      </p:sp>
      <p:sp>
        <p:nvSpPr>
          <p:cNvPr id="9" name="TextBox 8">
            <a:hlinkClick r:id="rId2" action="ppaction://hlinksldjump"/>
          </p:cNvPr>
          <p:cNvSpPr txBox="1"/>
          <p:nvPr/>
        </p:nvSpPr>
        <p:spPr>
          <a:xfrm>
            <a:off x="142446" y="6124944"/>
            <a:ext cx="2565400" cy="584775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32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Main</a:t>
            </a:r>
            <a:r>
              <a:rPr lang="nl-BE" sz="32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menu</a:t>
            </a:r>
            <a:endParaRPr lang="en-US" sz="32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sp>
        <p:nvSpPr>
          <p:cNvPr id="11" name="TextBox 10">
            <a:hlinkClick r:id="rId2" action="ppaction://hlinksldjump"/>
          </p:cNvPr>
          <p:cNvSpPr txBox="1"/>
          <p:nvPr/>
        </p:nvSpPr>
        <p:spPr>
          <a:xfrm>
            <a:off x="142446" y="6124944"/>
            <a:ext cx="2565400" cy="584775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32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Main</a:t>
            </a:r>
            <a:r>
              <a:rPr lang="nl-BE" sz="32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menu</a:t>
            </a:r>
            <a:endParaRPr lang="en-US" sz="32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6264" y="1037135"/>
            <a:ext cx="7561936" cy="5510985"/>
          </a:xfrm>
          <a:prstGeom prst="rect">
            <a:avLst/>
          </a:prstGeom>
        </p:spPr>
      </p:pic>
      <p:sp>
        <p:nvSpPr>
          <p:cNvPr id="10" name="Right Arrow 9">
            <a:hlinkClick r:id="rId4" action="ppaction://hlinksldjump"/>
          </p:cNvPr>
          <p:cNvSpPr/>
          <p:nvPr/>
        </p:nvSpPr>
        <p:spPr>
          <a:xfrm>
            <a:off x="1314641" y="4590264"/>
            <a:ext cx="2197751" cy="1074553"/>
          </a:xfrm>
          <a:prstGeom prst="rightArrow">
            <a:avLst/>
          </a:prstGeom>
          <a:solidFill>
            <a:srgbClr val="00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2400" b="1" dirty="0" err="1" smtClean="0">
                <a:latin typeface="D-DIN" panose="020B0504030202030204" pitchFamily="34" charset="0"/>
              </a:rPr>
              <a:t>Conclusion</a:t>
            </a:r>
            <a:endParaRPr lang="en-US" sz="2400" b="1" dirty="0">
              <a:latin typeface="D-DIN" panose="020B050403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422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12192000" cy="825500"/>
          </a:xfrm>
          <a:prstGeom prst="rect">
            <a:avLst/>
          </a:prstGeom>
          <a:solidFill>
            <a:srgbClr val="0033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BE" sz="46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Conclusion</a:t>
            </a:r>
            <a:endParaRPr lang="en-US" sz="46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796781" y="1014968"/>
            <a:ext cx="9215048" cy="48951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BE" dirty="0" smtClean="0">
                <a:latin typeface="D-DIN" panose="020B0504030202030204" pitchFamily="34" charset="0"/>
              </a:rPr>
              <a:t>Risk is </a:t>
            </a:r>
            <a:r>
              <a:rPr lang="nl-BE" dirty="0" err="1" smtClean="0">
                <a:latin typeface="D-DIN" panose="020B0504030202030204" pitchFamily="34" charset="0"/>
              </a:rPr>
              <a:t>higher</a:t>
            </a:r>
            <a:r>
              <a:rPr lang="nl-BE" dirty="0" smtClean="0">
                <a:latin typeface="D-DIN" panose="020B0504030202030204" pitchFamily="34" charset="0"/>
              </a:rPr>
              <a:t> in </a:t>
            </a:r>
            <a:r>
              <a:rPr lang="nl-BE" dirty="0" err="1" smtClean="0">
                <a:latin typeface="D-DIN" panose="020B0504030202030204" pitchFamily="34" charset="0"/>
              </a:rPr>
              <a:t>the</a:t>
            </a:r>
            <a:r>
              <a:rPr lang="nl-BE" dirty="0" smtClean="0">
                <a:latin typeface="D-DIN" panose="020B0504030202030204" pitchFamily="34" charset="0"/>
              </a:rPr>
              <a:t> DRC</a:t>
            </a:r>
          </a:p>
          <a:p>
            <a:pPr lvl="1"/>
            <a:r>
              <a:rPr lang="nl-BE" dirty="0" err="1" smtClean="0">
                <a:latin typeface="D-DIN" panose="020B0504030202030204" pitchFamily="34" charset="0"/>
              </a:rPr>
              <a:t>Due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to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deforestation</a:t>
            </a:r>
            <a:endParaRPr lang="nl-BE" dirty="0" smtClean="0">
              <a:latin typeface="D-DIN" panose="020B0504030202030204" pitchFamily="34" charset="0"/>
            </a:endParaRPr>
          </a:p>
          <a:p>
            <a:pPr lvl="1"/>
            <a:r>
              <a:rPr lang="nl-BE" dirty="0" err="1" smtClean="0">
                <a:latin typeface="D-DIN" panose="020B0504030202030204" pitchFamily="34" charset="0"/>
              </a:rPr>
              <a:t>Due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to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location</a:t>
            </a:r>
            <a:r>
              <a:rPr lang="nl-BE" dirty="0" smtClean="0">
                <a:latin typeface="D-DIN" panose="020B0504030202030204" pitchFamily="34" charset="0"/>
              </a:rPr>
              <a:t> of </a:t>
            </a:r>
            <a:r>
              <a:rPr lang="nl-BE" dirty="0" err="1" smtClean="0">
                <a:latin typeface="D-DIN" panose="020B0504030202030204" pitchFamily="34" charset="0"/>
              </a:rPr>
              <a:t>people</a:t>
            </a:r>
            <a:r>
              <a:rPr lang="nl-BE" dirty="0" smtClean="0">
                <a:latin typeface="D-DIN" panose="020B0504030202030204" pitchFamily="34" charset="0"/>
              </a:rPr>
              <a:t> on </a:t>
            </a:r>
            <a:r>
              <a:rPr lang="nl-BE" dirty="0" err="1" smtClean="0">
                <a:latin typeface="D-DIN" panose="020B0504030202030204" pitchFamily="34" charset="0"/>
              </a:rPr>
              <a:t>steeper</a:t>
            </a:r>
            <a:r>
              <a:rPr lang="nl-BE" dirty="0">
                <a:latin typeface="D-DIN" panose="020B0504030202030204" pitchFamily="34" charset="0"/>
              </a:rPr>
              <a:t> </a:t>
            </a:r>
            <a:r>
              <a:rPr lang="nl-BE" dirty="0" smtClean="0">
                <a:latin typeface="D-DIN" panose="020B0504030202030204" pitchFamily="34" charset="0"/>
              </a:rPr>
              <a:t>(</a:t>
            </a:r>
            <a:r>
              <a:rPr lang="nl-BE" dirty="0" err="1" smtClean="0">
                <a:latin typeface="D-DIN" panose="020B0504030202030204" pitchFamily="34" charset="0"/>
              </a:rPr>
              <a:t>hazardous</a:t>
            </a:r>
            <a:r>
              <a:rPr lang="nl-BE" dirty="0" smtClean="0">
                <a:latin typeface="D-DIN" panose="020B0504030202030204" pitchFamily="34" charset="0"/>
              </a:rPr>
              <a:t>) </a:t>
            </a:r>
            <a:r>
              <a:rPr lang="nl-BE" dirty="0" err="1" smtClean="0">
                <a:latin typeface="D-DIN" panose="020B0504030202030204" pitchFamily="34" charset="0"/>
              </a:rPr>
              <a:t>terrain</a:t>
            </a:r>
            <a:endParaRPr lang="nl-BE" dirty="0" smtClean="0">
              <a:latin typeface="D-DIN" panose="020B0504030202030204" pitchFamily="34" charset="0"/>
            </a:endParaRPr>
          </a:p>
          <a:p>
            <a:pPr lvl="2"/>
            <a:r>
              <a:rPr lang="nl-BE" dirty="0" err="1" smtClean="0">
                <a:latin typeface="D-DIN" panose="020B0504030202030204" pitchFamily="34" charset="0"/>
              </a:rPr>
              <a:t>Refugee</a:t>
            </a:r>
            <a:r>
              <a:rPr lang="nl-BE" dirty="0" smtClean="0">
                <a:latin typeface="D-DIN" panose="020B0504030202030204" pitchFamily="34" charset="0"/>
              </a:rPr>
              <a:t> influx          </a:t>
            </a:r>
            <a:r>
              <a:rPr lang="nl-BE" dirty="0" err="1" smtClean="0">
                <a:latin typeface="D-DIN" panose="020B0504030202030204" pitchFamily="34" charset="0"/>
              </a:rPr>
              <a:t>population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growth</a:t>
            </a:r>
            <a:r>
              <a:rPr lang="nl-BE" dirty="0" smtClean="0">
                <a:latin typeface="D-DIN" panose="020B0504030202030204" pitchFamily="34" charset="0"/>
              </a:rPr>
              <a:t>          </a:t>
            </a:r>
            <a:r>
              <a:rPr lang="nl-BE" dirty="0" err="1" smtClean="0">
                <a:latin typeface="D-DIN" panose="020B0504030202030204" pitchFamily="34" charset="0"/>
              </a:rPr>
              <a:t>agricultural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expansion</a:t>
            </a:r>
            <a:endParaRPr lang="nl-BE" dirty="0" smtClean="0">
              <a:latin typeface="D-DIN" panose="020B0504030202030204" pitchFamily="34" charset="0"/>
            </a:endParaRPr>
          </a:p>
          <a:p>
            <a:pPr lvl="2"/>
            <a:r>
              <a:rPr lang="nl-BE" dirty="0" err="1" smtClean="0">
                <a:latin typeface="D-DIN" panose="020B0504030202030204" pitchFamily="34" charset="0"/>
              </a:rPr>
              <a:t>Mining</a:t>
            </a:r>
            <a:r>
              <a:rPr lang="nl-BE" dirty="0" smtClean="0">
                <a:latin typeface="D-DIN" panose="020B0504030202030204" pitchFamily="34" charset="0"/>
              </a:rPr>
              <a:t> sector</a:t>
            </a:r>
          </a:p>
          <a:p>
            <a:r>
              <a:rPr lang="nl-BE" dirty="0" err="1" smtClean="0">
                <a:latin typeface="D-DIN" panose="020B0504030202030204" pitchFamily="34" charset="0"/>
              </a:rPr>
              <a:t>What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now</a:t>
            </a:r>
            <a:r>
              <a:rPr lang="nl-BE" dirty="0" smtClean="0">
                <a:latin typeface="D-DIN" panose="020B0504030202030204" pitchFamily="34" charset="0"/>
              </a:rPr>
              <a:t>?</a:t>
            </a:r>
          </a:p>
          <a:p>
            <a:pPr lvl="1"/>
            <a:r>
              <a:rPr lang="nl-BE" dirty="0" err="1" smtClean="0">
                <a:latin typeface="D-DIN" panose="020B0504030202030204" pitchFamily="34" charset="0"/>
              </a:rPr>
              <a:t>Reduce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deforestation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and</a:t>
            </a:r>
            <a:r>
              <a:rPr lang="nl-BE" dirty="0" smtClean="0">
                <a:latin typeface="D-DIN" panose="020B0504030202030204" pitchFamily="34" charset="0"/>
              </a:rPr>
              <a:t> incentives </a:t>
            </a:r>
            <a:r>
              <a:rPr lang="nl-BE" dirty="0" err="1" smtClean="0">
                <a:latin typeface="D-DIN" panose="020B0504030202030204" pitchFamily="34" charset="0"/>
              </a:rPr>
              <a:t>to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settle</a:t>
            </a:r>
            <a:r>
              <a:rPr lang="nl-BE" dirty="0" smtClean="0">
                <a:latin typeface="D-DIN" panose="020B0504030202030204" pitchFamily="34" charset="0"/>
              </a:rPr>
              <a:t> in </a:t>
            </a:r>
            <a:r>
              <a:rPr lang="nl-BE" dirty="0" err="1" smtClean="0">
                <a:latin typeface="D-DIN" panose="020B0504030202030204" pitchFamily="34" charset="0"/>
              </a:rPr>
              <a:t>steep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terrain</a:t>
            </a:r>
            <a:endParaRPr lang="nl-BE" dirty="0" smtClean="0">
              <a:latin typeface="D-DIN" panose="020B0504030202030204" pitchFamily="34" charset="0"/>
            </a:endParaRPr>
          </a:p>
          <a:p>
            <a:pPr lvl="2"/>
            <a:r>
              <a:rPr lang="nl-BE" dirty="0" err="1" smtClean="0">
                <a:latin typeface="D-DIN" panose="020B0504030202030204" pitchFamily="34" charset="0"/>
              </a:rPr>
              <a:t>Sensibilization</a:t>
            </a:r>
            <a:endParaRPr lang="nl-BE" dirty="0" smtClean="0">
              <a:latin typeface="D-DIN" panose="020B0504030202030204" pitchFamily="34" charset="0"/>
            </a:endParaRPr>
          </a:p>
          <a:p>
            <a:pPr lvl="2"/>
            <a:r>
              <a:rPr lang="nl-BE" dirty="0" err="1" smtClean="0">
                <a:latin typeface="D-DIN" panose="020B0504030202030204" pitchFamily="34" charset="0"/>
              </a:rPr>
              <a:t>Increase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productivity</a:t>
            </a:r>
            <a:r>
              <a:rPr lang="nl-BE" dirty="0" smtClean="0">
                <a:latin typeface="D-DIN" panose="020B0504030202030204" pitchFamily="34" charset="0"/>
              </a:rPr>
              <a:t> in </a:t>
            </a:r>
            <a:r>
              <a:rPr lang="nl-BE" dirty="0" err="1" smtClean="0">
                <a:latin typeface="D-DIN" panose="020B0504030202030204" pitchFamily="34" charset="0"/>
              </a:rPr>
              <a:t>existing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cropland</a:t>
            </a:r>
            <a:endParaRPr lang="nl-BE" dirty="0" smtClean="0">
              <a:latin typeface="D-DIN" panose="020B0504030202030204" pitchFamily="34" charset="0"/>
            </a:endParaRPr>
          </a:p>
          <a:p>
            <a:pPr lvl="2"/>
            <a:r>
              <a:rPr lang="nl-BE" dirty="0" err="1" smtClean="0">
                <a:latin typeface="D-DIN" panose="020B0504030202030204" pitchFamily="34" charset="0"/>
              </a:rPr>
              <a:t>Use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alternative</a:t>
            </a:r>
            <a:r>
              <a:rPr lang="nl-BE" dirty="0" smtClean="0">
                <a:latin typeface="D-DIN" panose="020B0504030202030204" pitchFamily="34" charset="0"/>
              </a:rPr>
              <a:t> energy sources </a:t>
            </a:r>
            <a:r>
              <a:rPr lang="nl-BE" dirty="0" err="1" smtClean="0">
                <a:latin typeface="D-DIN" panose="020B0504030202030204" pitchFamily="34" charset="0"/>
              </a:rPr>
              <a:t>other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than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fuelwood</a:t>
            </a:r>
            <a:endParaRPr lang="nl-BE" dirty="0" smtClean="0">
              <a:latin typeface="D-DIN" panose="020B0504030202030204" pitchFamily="34" charset="0"/>
            </a:endParaRPr>
          </a:p>
          <a:p>
            <a:pPr lvl="2"/>
            <a:r>
              <a:rPr lang="nl-BE" dirty="0" smtClean="0">
                <a:latin typeface="D-DIN" panose="020B0504030202030204" pitchFamily="34" charset="0"/>
              </a:rPr>
              <a:t>More </a:t>
            </a:r>
            <a:r>
              <a:rPr lang="nl-BE" dirty="0" err="1" smtClean="0">
                <a:latin typeface="D-DIN" panose="020B0504030202030204" pitchFamily="34" charset="0"/>
              </a:rPr>
              <a:t>efficient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use</a:t>
            </a:r>
            <a:r>
              <a:rPr lang="nl-BE" dirty="0" smtClean="0">
                <a:latin typeface="D-DIN" panose="020B0504030202030204" pitchFamily="34" charset="0"/>
              </a:rPr>
              <a:t> of </a:t>
            </a:r>
            <a:r>
              <a:rPr lang="nl-BE" dirty="0" err="1" smtClean="0">
                <a:latin typeface="D-DIN" panose="020B0504030202030204" pitchFamily="34" charset="0"/>
              </a:rPr>
              <a:t>wood</a:t>
            </a:r>
            <a:r>
              <a:rPr lang="nl-BE" dirty="0">
                <a:latin typeface="D-DIN" panose="020B0504030202030204" pitchFamily="34" charset="0"/>
              </a:rPr>
              <a:t> </a:t>
            </a:r>
            <a:r>
              <a:rPr lang="nl-BE" dirty="0" smtClean="0">
                <a:latin typeface="D-DIN" panose="020B0504030202030204" pitchFamily="34" charset="0"/>
              </a:rPr>
              <a:t>(e.g. </a:t>
            </a:r>
            <a:r>
              <a:rPr lang="nl-BE" dirty="0" err="1" smtClean="0">
                <a:latin typeface="D-DIN" panose="020B0504030202030204" pitchFamily="34" charset="0"/>
              </a:rPr>
              <a:t>better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stoves</a:t>
            </a:r>
            <a:r>
              <a:rPr lang="nl-BE" dirty="0" smtClean="0">
                <a:latin typeface="D-DIN" panose="020B0504030202030204" pitchFamily="34" charset="0"/>
              </a:rPr>
              <a:t>)</a:t>
            </a:r>
          </a:p>
          <a:p>
            <a:pPr lvl="2"/>
            <a:r>
              <a:rPr lang="nl-BE" dirty="0" err="1" smtClean="0">
                <a:latin typeface="D-DIN" panose="020B0504030202030204" pitchFamily="34" charset="0"/>
              </a:rPr>
              <a:t>Rely</a:t>
            </a:r>
            <a:r>
              <a:rPr lang="nl-BE" dirty="0" smtClean="0">
                <a:latin typeface="D-DIN" panose="020B0504030202030204" pitchFamily="34" charset="0"/>
              </a:rPr>
              <a:t> on </a:t>
            </a:r>
            <a:r>
              <a:rPr lang="nl-BE" dirty="0" err="1" smtClean="0">
                <a:latin typeface="D-DIN" panose="020B0504030202030204" pitchFamily="34" charset="0"/>
              </a:rPr>
              <a:t>forest</a:t>
            </a:r>
            <a:r>
              <a:rPr lang="nl-BE" dirty="0" smtClean="0">
                <a:latin typeface="D-DIN" panose="020B0504030202030204" pitchFamily="34" charset="0"/>
              </a:rPr>
              <a:t> </a:t>
            </a:r>
            <a:r>
              <a:rPr lang="nl-BE" dirty="0" err="1" smtClean="0">
                <a:latin typeface="D-DIN" panose="020B0504030202030204" pitchFamily="34" charset="0"/>
              </a:rPr>
              <a:t>plantations</a:t>
            </a:r>
            <a:endParaRPr lang="nl-BE" dirty="0" smtClean="0">
              <a:latin typeface="D-DIN" panose="020B0504030202030204" pitchFamily="34" charset="0"/>
            </a:endParaRPr>
          </a:p>
          <a:p>
            <a:pPr lvl="2"/>
            <a:r>
              <a:rPr lang="nl-BE" dirty="0" smtClean="0">
                <a:latin typeface="D-DIN" panose="020B0504030202030204" pitchFamily="34" charset="0"/>
              </a:rPr>
              <a:t>…</a:t>
            </a:r>
          </a:p>
          <a:p>
            <a:pPr lvl="2"/>
            <a:endParaRPr lang="nl-BE" dirty="0">
              <a:latin typeface="D-DIN" panose="020B0504030202030204" pitchFamily="34" charset="0"/>
            </a:endParaRPr>
          </a:p>
          <a:p>
            <a:pPr marL="0" indent="0">
              <a:buNone/>
            </a:pPr>
            <a:endParaRPr lang="en-US" b="1" dirty="0">
              <a:latin typeface="D-DIN" panose="020B0504030202030204" pitchFamily="34" charset="0"/>
            </a:endParaRPr>
          </a:p>
        </p:txBody>
      </p:sp>
      <p:sp>
        <p:nvSpPr>
          <p:cNvPr id="9" name="TextBox 8">
            <a:hlinkClick r:id="rId2" action="ppaction://hlinksldjump"/>
          </p:cNvPr>
          <p:cNvSpPr txBox="1"/>
          <p:nvPr/>
        </p:nvSpPr>
        <p:spPr>
          <a:xfrm>
            <a:off x="142446" y="6124944"/>
            <a:ext cx="2565400" cy="584775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32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Main</a:t>
            </a:r>
            <a:r>
              <a:rPr lang="nl-BE" sz="32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menu</a:t>
            </a:r>
            <a:endParaRPr lang="en-US" sz="32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sp>
        <p:nvSpPr>
          <p:cNvPr id="11" name="TextBox 10">
            <a:hlinkClick r:id="rId2" action="ppaction://hlinksldjump"/>
          </p:cNvPr>
          <p:cNvSpPr txBox="1"/>
          <p:nvPr/>
        </p:nvSpPr>
        <p:spPr>
          <a:xfrm>
            <a:off x="142446" y="6124944"/>
            <a:ext cx="2565400" cy="584775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nl-BE" sz="3200" b="1" dirty="0" err="1" smtClean="0">
                <a:solidFill>
                  <a:schemeClr val="bg1"/>
                </a:solidFill>
                <a:latin typeface="D-DIN" panose="020B0504030202030204" pitchFamily="34" charset="0"/>
              </a:rPr>
              <a:t>Main</a:t>
            </a:r>
            <a:r>
              <a:rPr lang="nl-BE" sz="3200" b="1" dirty="0" smtClean="0">
                <a:solidFill>
                  <a:schemeClr val="bg1"/>
                </a:solidFill>
                <a:latin typeface="D-DIN" panose="020B0504030202030204" pitchFamily="34" charset="0"/>
              </a:rPr>
              <a:t> menu</a:t>
            </a:r>
            <a:endParaRPr lang="en-US" sz="3200" b="1" dirty="0">
              <a:solidFill>
                <a:schemeClr val="bg1"/>
              </a:solidFill>
              <a:latin typeface="D-DIN" panose="020B0504030202030204" pitchFamily="34" charset="0"/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4655634" y="2336181"/>
            <a:ext cx="373566" cy="239751"/>
          </a:xfrm>
          <a:prstGeom prst="rightArrow">
            <a:avLst/>
          </a:prstGeom>
          <a:solidFill>
            <a:srgbClr val="00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7133064" y="2336180"/>
            <a:ext cx="373566" cy="239751"/>
          </a:xfrm>
          <a:prstGeom prst="rightArrow">
            <a:avLst/>
          </a:prstGeom>
          <a:solidFill>
            <a:srgbClr val="00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041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FFFFFF"/>
      </a:hlink>
      <a:folHlink>
        <a:srgbClr val="FFFF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</TotalTime>
  <Words>771</Words>
  <Application>Microsoft Office PowerPoint</Application>
  <PresentationFormat>Widescreen</PresentationFormat>
  <Paragraphs>145</Paragraphs>
  <Slides>22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D-DIN</vt:lpstr>
      <vt:lpstr>Office Theme</vt:lpstr>
      <vt:lpstr>Landslide risk trends in the Kivu Rift and the impact of environmental and societal dynamics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KU Leuven FEB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Arthur Depicker</dc:creator>
  <cp:lastModifiedBy>Arthur Depicker</cp:lastModifiedBy>
  <cp:revision>41</cp:revision>
  <dcterms:created xsi:type="dcterms:W3CDTF">2021-04-22T07:11:21Z</dcterms:created>
  <dcterms:modified xsi:type="dcterms:W3CDTF">2021-04-23T13:52:28Z</dcterms:modified>
</cp:coreProperties>
</file>