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801" r:id="rId2"/>
    <p:sldId id="802" r:id="rId3"/>
    <p:sldId id="808" r:id="rId4"/>
    <p:sldId id="803" r:id="rId5"/>
    <p:sldId id="809" r:id="rId6"/>
    <p:sldId id="810" r:id="rId7"/>
    <p:sldId id="811" r:id="rId8"/>
    <p:sldId id="812" r:id="rId9"/>
    <p:sldId id="818" r:id="rId10"/>
    <p:sldId id="806" r:id="rId11"/>
    <p:sldId id="805" r:id="rId12"/>
    <p:sldId id="813" r:id="rId13"/>
    <p:sldId id="816" r:id="rId14"/>
    <p:sldId id="814" r:id="rId15"/>
    <p:sldId id="815" r:id="rId16"/>
    <p:sldId id="807" r:id="rId17"/>
  </p:sldIdLst>
  <p:sldSz cx="9144000" cy="6858000" type="screen4x3"/>
  <p:notesSz cx="6669088" cy="9926638"/>
  <p:defaultTextStyle>
    <a:defPPr>
      <a:defRPr lang="da-DK"/>
    </a:defPPr>
    <a:lvl1pPr algn="l" rtl="0" eaLnBrk="0" fontAlgn="base" hangingPunct="0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5pPr>
    <a:lvl6pPr marL="2286000" algn="l" defTabSz="914400" rtl="0" eaLnBrk="1" latinLnBrk="0" hangingPunct="1"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6pPr>
    <a:lvl7pPr marL="2743200" algn="l" defTabSz="914400" rtl="0" eaLnBrk="1" latinLnBrk="0" hangingPunct="1"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7pPr>
    <a:lvl8pPr marL="3200400" algn="l" defTabSz="914400" rtl="0" eaLnBrk="1" latinLnBrk="0" hangingPunct="1"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8pPr>
    <a:lvl9pPr marL="3657600" algn="l" defTabSz="914400" rtl="0" eaLnBrk="1" latinLnBrk="0" hangingPunct="1">
      <a:defRPr sz="1600" i="1" kern="1200">
        <a:solidFill>
          <a:srgbClr val="6E6E6F"/>
        </a:solidFill>
        <a:latin typeface="Verdana" panose="020B0604030504040204" pitchFamily="34" charset="0"/>
        <a:ea typeface="+mn-ea"/>
        <a:cs typeface="Times New Roman" panose="02020603050405020304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65" userDrawn="1">
          <p15:clr>
            <a:srgbClr val="A4A3A4"/>
          </p15:clr>
        </p15:guide>
        <p15:guide id="2" pos="528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sai, Chi-San" initials="TC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B900B"/>
    <a:srgbClr val="AC584A"/>
    <a:srgbClr val="B05522"/>
    <a:srgbClr val="EF8107"/>
    <a:srgbClr val="D97F1D"/>
    <a:srgbClr val="409248"/>
    <a:srgbClr val="92D050"/>
    <a:srgbClr val="A59327"/>
    <a:srgbClr val="7A995D"/>
    <a:srgbClr val="CC8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7545D6-9861-58BB-F83D-6D22ECFD75F0}" v="38" dt="2020-10-29T14:14:44.542"/>
    <p1510:client id="{27EB1898-14EC-8577-791C-5348467B93FD}" v="765" dt="2021-03-03T14:14:27.990"/>
    <p1510:client id="{35629321-9CFF-D394-DAD0-F178DA054944}" v="1" dt="2020-10-29T14:05:32.180"/>
    <p1510:client id="{513FC5AD-B812-298D-DA7B-1960F0AF9038}" v="80" dt="2020-03-25T21:18:25.887"/>
    <p1510:client id="{51623278-296D-481A-A2ED-3D95F7E275FF}" v="5" dt="2020-01-31T10:21:17.560"/>
    <p1510:client id="{912933D1-EFBA-5F3E-398A-A581BAC2EA2F}" v="52" dt="2020-04-28T14:39:35.024"/>
    <p1510:client id="{B48F888E-7A3E-40A4-B70A-2B84A9CBEF0B}" v="1" dt="2021-01-21T16:18:30.579"/>
    <p1510:client id="{FE1F6E1A-E940-1813-C34E-B3AD9CF8E212}" v="216" dt="2020-01-30T23:11:3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216" autoAdjust="0"/>
    <p:restoredTop sz="91252" autoAdjust="0"/>
  </p:normalViewPr>
  <p:slideViewPr>
    <p:cSldViewPr>
      <p:cViewPr>
        <p:scale>
          <a:sx n="178" d="100"/>
          <a:sy n="178" d="100"/>
        </p:scale>
        <p:origin x="-42" y="-2616"/>
      </p:cViewPr>
      <p:guideLst>
        <p:guide orient="horz" pos="4065"/>
        <p:guide pos="528"/>
        <p:guide pos="52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75" d="100"/>
          <a:sy n="75" d="100"/>
        </p:scale>
        <p:origin x="-1368" y="1416"/>
      </p:cViewPr>
      <p:guideLst>
        <p:guide orient="horz" pos="3126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sai, Chi-San" userId="S::ct114@ic.ac.uk::a8cb35c3-69e8-437a-91ac-6055f6ffbc06" providerId="AD" clId="Web-{227545D6-9861-58BB-F83D-6D22ECFD75F0}"/>
    <pc:docChg chg="modSld">
      <pc:chgData name="Tsai, Chi-San" userId="S::ct114@ic.ac.uk::a8cb35c3-69e8-437a-91ac-6055f6ffbc06" providerId="AD" clId="Web-{227545D6-9861-58BB-F83D-6D22ECFD75F0}" dt="2020-10-29T14:14:44.542" v="37" actId="20577"/>
      <pc:docMkLst>
        <pc:docMk/>
      </pc:docMkLst>
      <pc:sldChg chg="modSp">
        <pc:chgData name="Tsai, Chi-San" userId="S::ct114@ic.ac.uk::a8cb35c3-69e8-437a-91ac-6055f6ffbc06" providerId="AD" clId="Web-{227545D6-9861-58BB-F83D-6D22ECFD75F0}" dt="2020-10-29T14:13:21.416" v="21" actId="20577"/>
        <pc:sldMkLst>
          <pc:docMk/>
          <pc:sldMk cId="1173182449" sldId="693"/>
        </pc:sldMkLst>
        <pc:spChg chg="mod">
          <ac:chgData name="Tsai, Chi-San" userId="S::ct114@ic.ac.uk::a8cb35c3-69e8-437a-91ac-6055f6ffbc06" providerId="AD" clId="Web-{227545D6-9861-58BB-F83D-6D22ECFD75F0}" dt="2020-10-29T14:13:21.416" v="21" actId="20577"/>
          <ac:spMkLst>
            <pc:docMk/>
            <pc:sldMk cId="1173182449" sldId="693"/>
            <ac:spMk id="3" creationId="{00000000-0000-0000-0000-000000000000}"/>
          </ac:spMkLst>
        </pc:spChg>
      </pc:sldChg>
      <pc:sldChg chg="addSp modSp">
        <pc:chgData name="Tsai, Chi-San" userId="S::ct114@ic.ac.uk::a8cb35c3-69e8-437a-91ac-6055f6ffbc06" providerId="AD" clId="Web-{227545D6-9861-58BB-F83D-6D22ECFD75F0}" dt="2020-10-29T14:14:44.542" v="36" actId="20577"/>
        <pc:sldMkLst>
          <pc:docMk/>
          <pc:sldMk cId="767251541" sldId="702"/>
        </pc:sldMkLst>
        <pc:spChg chg="add mod">
          <ac:chgData name="Tsai, Chi-San" userId="S::ct114@ic.ac.uk::a8cb35c3-69e8-437a-91ac-6055f6ffbc06" providerId="AD" clId="Web-{227545D6-9861-58BB-F83D-6D22ECFD75F0}" dt="2020-10-29T14:14:44.542" v="36" actId="20577"/>
          <ac:spMkLst>
            <pc:docMk/>
            <pc:sldMk cId="767251541" sldId="702"/>
            <ac:spMk id="3" creationId="{56C396FE-CBA9-4C74-BB5E-4D9924D3B5A6}"/>
          </ac:spMkLst>
        </pc:spChg>
      </pc:sldChg>
    </pc:docChg>
  </pc:docChgLst>
  <pc:docChgLst>
    <pc:chgData name="Tsai, Chi-San" userId="S::ct114@ic.ac.uk::a8cb35c3-69e8-437a-91ac-6055f6ffbc06" providerId="AD" clId="Web-{FE1F6E1A-E940-1813-C34E-B3AD9CF8E212}"/>
    <pc:docChg chg="addSld modSld sldOrd">
      <pc:chgData name="Tsai, Chi-San" userId="S::ct114@ic.ac.uk::a8cb35c3-69e8-437a-91ac-6055f6ffbc06" providerId="AD" clId="Web-{FE1F6E1A-E940-1813-C34E-B3AD9CF8E212}" dt="2020-01-30T23:11:38.310" v="203" actId="20577"/>
      <pc:docMkLst>
        <pc:docMk/>
      </pc:docMkLst>
      <pc:sldChg chg="modSp">
        <pc:chgData name="Tsai, Chi-San" userId="S::ct114@ic.ac.uk::a8cb35c3-69e8-437a-91ac-6055f6ffbc06" providerId="AD" clId="Web-{FE1F6E1A-E940-1813-C34E-B3AD9CF8E212}" dt="2020-01-30T22:19:25.702" v="59" actId="20577"/>
        <pc:sldMkLst>
          <pc:docMk/>
          <pc:sldMk cId="0" sldId="476"/>
        </pc:sldMkLst>
        <pc:spChg chg="mod">
          <ac:chgData name="Tsai, Chi-San" userId="S::ct114@ic.ac.uk::a8cb35c3-69e8-437a-91ac-6055f6ffbc06" providerId="AD" clId="Web-{FE1F6E1A-E940-1813-C34E-B3AD9CF8E212}" dt="2020-01-30T22:19:25.702" v="59" actId="20577"/>
          <ac:spMkLst>
            <pc:docMk/>
            <pc:sldMk cId="0" sldId="476"/>
            <ac:spMk id="5123" creationId="{2D2F2B11-C9EF-4276-A28A-288AFDF46A73}"/>
          </ac:spMkLst>
        </pc:spChg>
      </pc:sldChg>
      <pc:sldChg chg="ord">
        <pc:chgData name="Tsai, Chi-San" userId="S::ct114@ic.ac.uk::a8cb35c3-69e8-437a-91ac-6055f6ffbc06" providerId="AD" clId="Web-{FE1F6E1A-E940-1813-C34E-B3AD9CF8E212}" dt="2020-01-30T22:20:04.843" v="60"/>
        <pc:sldMkLst>
          <pc:docMk/>
          <pc:sldMk cId="0" sldId="479"/>
        </pc:sldMkLst>
      </pc:sldChg>
      <pc:sldChg chg="ord">
        <pc:chgData name="Tsai, Chi-San" userId="S::ct114@ic.ac.uk::a8cb35c3-69e8-437a-91ac-6055f6ffbc06" providerId="AD" clId="Web-{FE1F6E1A-E940-1813-C34E-B3AD9CF8E212}" dt="2020-01-30T22:20:34.093" v="62"/>
        <pc:sldMkLst>
          <pc:docMk/>
          <pc:sldMk cId="0" sldId="480"/>
        </pc:sldMkLst>
      </pc:sldChg>
      <pc:sldChg chg="ord">
        <pc:chgData name="Tsai, Chi-San" userId="S::ct114@ic.ac.uk::a8cb35c3-69e8-437a-91ac-6055f6ffbc06" providerId="AD" clId="Web-{FE1F6E1A-E940-1813-C34E-B3AD9CF8E212}" dt="2020-01-30T22:20:25.093" v="61"/>
        <pc:sldMkLst>
          <pc:docMk/>
          <pc:sldMk cId="0" sldId="481"/>
        </pc:sldMkLst>
      </pc:sldChg>
      <pc:sldChg chg="modSp ord">
        <pc:chgData name="Tsai, Chi-San" userId="S::ct114@ic.ac.uk::a8cb35c3-69e8-437a-91ac-6055f6ffbc06" providerId="AD" clId="Web-{FE1F6E1A-E940-1813-C34E-B3AD9CF8E212}" dt="2020-01-30T22:22:34.735" v="82" actId="20577"/>
        <pc:sldMkLst>
          <pc:docMk/>
          <pc:sldMk cId="0" sldId="482"/>
        </pc:sldMkLst>
        <pc:spChg chg="mod">
          <ac:chgData name="Tsai, Chi-San" userId="S::ct114@ic.ac.uk::a8cb35c3-69e8-437a-91ac-6055f6ffbc06" providerId="AD" clId="Web-{FE1F6E1A-E940-1813-C34E-B3AD9CF8E212}" dt="2020-01-30T22:22:34.735" v="82" actId="20577"/>
          <ac:spMkLst>
            <pc:docMk/>
            <pc:sldMk cId="0" sldId="482"/>
            <ac:spMk id="17410" creationId="{2C9F9C6A-1AE4-487D-9703-858E2DC056C5}"/>
          </ac:spMkLst>
        </pc:spChg>
      </pc:sldChg>
      <pc:sldChg chg="delSp">
        <pc:chgData name="Tsai, Chi-San" userId="S::ct114@ic.ac.uk::a8cb35c3-69e8-437a-91ac-6055f6ffbc06" providerId="AD" clId="Web-{FE1F6E1A-E940-1813-C34E-B3AD9CF8E212}" dt="2020-01-30T22:28:50.758" v="104"/>
        <pc:sldMkLst>
          <pc:docMk/>
          <pc:sldMk cId="0" sldId="483"/>
        </pc:sldMkLst>
        <pc:picChg chg="del">
          <ac:chgData name="Tsai, Chi-San" userId="S::ct114@ic.ac.uk::a8cb35c3-69e8-437a-91ac-6055f6ffbc06" providerId="AD" clId="Web-{FE1F6E1A-E940-1813-C34E-B3AD9CF8E212}" dt="2020-01-30T22:28:50.758" v="104"/>
          <ac:picMkLst>
            <pc:docMk/>
            <pc:sldMk cId="0" sldId="483"/>
            <ac:picMk id="19459" creationId="{B29D1109-924B-459D-8FE6-8721DA5AEC99}"/>
          </ac:picMkLst>
        </pc:picChg>
      </pc:sldChg>
      <pc:sldChg chg="addSp delSp modSp ord">
        <pc:chgData name="Tsai, Chi-San" userId="S::ct114@ic.ac.uk::a8cb35c3-69e8-437a-91ac-6055f6ffbc06" providerId="AD" clId="Web-{FE1F6E1A-E940-1813-C34E-B3AD9CF8E212}" dt="2020-01-30T22:36:55.886" v="142" actId="20577"/>
        <pc:sldMkLst>
          <pc:docMk/>
          <pc:sldMk cId="0" sldId="484"/>
        </pc:sldMkLst>
        <pc:spChg chg="mod">
          <ac:chgData name="Tsai, Chi-San" userId="S::ct114@ic.ac.uk::a8cb35c3-69e8-437a-91ac-6055f6ffbc06" providerId="AD" clId="Web-{FE1F6E1A-E940-1813-C34E-B3AD9CF8E212}" dt="2020-01-30T22:36:55.886" v="142" actId="20577"/>
          <ac:spMkLst>
            <pc:docMk/>
            <pc:sldMk cId="0" sldId="484"/>
            <ac:spMk id="16387" creationId="{21E7E681-5FBD-42A0-A8B0-9DFFBE8A2CCD}"/>
          </ac:spMkLst>
        </pc:spChg>
        <pc:spChg chg="del">
          <ac:chgData name="Tsai, Chi-San" userId="S::ct114@ic.ac.uk::a8cb35c3-69e8-437a-91ac-6055f6ffbc06" providerId="AD" clId="Web-{FE1F6E1A-E940-1813-C34E-B3AD9CF8E212}" dt="2020-01-30T22:23:55.767" v="100"/>
          <ac:spMkLst>
            <pc:docMk/>
            <pc:sldMk cId="0" sldId="484"/>
            <ac:spMk id="16389" creationId="{819DD8B2-4044-43D5-8607-9D8A5883A771}"/>
          </ac:spMkLst>
        </pc:spChg>
        <pc:picChg chg="add mod">
          <ac:chgData name="Tsai, Chi-San" userId="S::ct114@ic.ac.uk::a8cb35c3-69e8-437a-91ac-6055f6ffbc06" providerId="AD" clId="Web-{FE1F6E1A-E940-1813-C34E-B3AD9CF8E212}" dt="2020-01-30T22:32:14.962" v="109" actId="1076"/>
          <ac:picMkLst>
            <pc:docMk/>
            <pc:sldMk cId="0" sldId="484"/>
            <ac:picMk id="2" creationId="{3DF70748-B721-45F1-AF5F-1CBCF63B4705}"/>
          </ac:picMkLst>
        </pc:picChg>
        <pc:picChg chg="add mod">
          <ac:chgData name="Tsai, Chi-San" userId="S::ct114@ic.ac.uk::a8cb35c3-69e8-437a-91ac-6055f6ffbc06" providerId="AD" clId="Web-{FE1F6E1A-E940-1813-C34E-B3AD9CF8E212}" dt="2020-01-30T22:33:06.119" v="113" actId="1076"/>
          <ac:picMkLst>
            <pc:docMk/>
            <pc:sldMk cId="0" sldId="484"/>
            <ac:picMk id="4" creationId="{82C9DDD3-857F-40E0-BE69-6C93C69E2653}"/>
          </ac:picMkLst>
        </pc:picChg>
        <pc:picChg chg="add mod">
          <ac:chgData name="Tsai, Chi-San" userId="S::ct114@ic.ac.uk::a8cb35c3-69e8-437a-91ac-6055f6ffbc06" providerId="AD" clId="Web-{FE1F6E1A-E940-1813-C34E-B3AD9CF8E212}" dt="2020-01-30T22:33:44.650" v="114"/>
          <ac:picMkLst>
            <pc:docMk/>
            <pc:sldMk cId="0" sldId="484"/>
            <ac:picMk id="6" creationId="{D2A0F344-6B35-420C-991B-8BAC3BF35BC5}"/>
          </ac:picMkLst>
        </pc:picChg>
        <pc:picChg chg="add mod">
          <ac:chgData name="Tsai, Chi-San" userId="S::ct114@ic.ac.uk::a8cb35c3-69e8-437a-91ac-6055f6ffbc06" providerId="AD" clId="Web-{FE1F6E1A-E940-1813-C34E-B3AD9CF8E212}" dt="2020-01-30T22:34:14.572" v="116" actId="1076"/>
          <ac:picMkLst>
            <pc:docMk/>
            <pc:sldMk cId="0" sldId="484"/>
            <ac:picMk id="8" creationId="{1D8E7707-F067-42F6-A7DE-400F680F1731}"/>
          </ac:picMkLst>
        </pc:picChg>
        <pc:picChg chg="add mod">
          <ac:chgData name="Tsai, Chi-San" userId="S::ct114@ic.ac.uk::a8cb35c3-69e8-437a-91ac-6055f6ffbc06" providerId="AD" clId="Web-{FE1F6E1A-E940-1813-C34E-B3AD9CF8E212}" dt="2020-01-30T22:34:31.635" v="117"/>
          <ac:picMkLst>
            <pc:docMk/>
            <pc:sldMk cId="0" sldId="484"/>
            <ac:picMk id="10" creationId="{EBB1B57B-FA36-4DB1-BE15-91549D11B7A8}"/>
          </ac:picMkLst>
        </pc:picChg>
        <pc:picChg chg="add del mod">
          <ac:chgData name="Tsai, Chi-San" userId="S::ct114@ic.ac.uk::a8cb35c3-69e8-437a-91ac-6055f6ffbc06" providerId="AD" clId="Web-{FE1F6E1A-E940-1813-C34E-B3AD9CF8E212}" dt="2020-01-30T22:35:52.573" v="119"/>
          <ac:picMkLst>
            <pc:docMk/>
            <pc:sldMk cId="0" sldId="484"/>
            <ac:picMk id="12" creationId="{7369AC53-FC2E-45BA-8A3A-B759D36ECB41}"/>
          </ac:picMkLst>
        </pc:picChg>
        <pc:picChg chg="add mod">
          <ac:chgData name="Tsai, Chi-San" userId="S::ct114@ic.ac.uk::a8cb35c3-69e8-437a-91ac-6055f6ffbc06" providerId="AD" clId="Web-{FE1F6E1A-E940-1813-C34E-B3AD9CF8E212}" dt="2020-01-30T22:36:21.995" v="120"/>
          <ac:picMkLst>
            <pc:docMk/>
            <pc:sldMk cId="0" sldId="484"/>
            <ac:picMk id="14" creationId="{60C01143-5188-43C9-9A33-11087A4EBC53}"/>
          </ac:picMkLst>
        </pc:picChg>
      </pc:sldChg>
      <pc:sldChg chg="modSp">
        <pc:chgData name="Tsai, Chi-San" userId="S::ct114@ic.ac.uk::a8cb35c3-69e8-437a-91ac-6055f6ffbc06" providerId="AD" clId="Web-{FE1F6E1A-E940-1813-C34E-B3AD9CF8E212}" dt="2020-01-30T22:22:57.360" v="97" actId="20577"/>
        <pc:sldMkLst>
          <pc:docMk/>
          <pc:sldMk cId="0" sldId="485"/>
        </pc:sldMkLst>
        <pc:spChg chg="mod">
          <ac:chgData name="Tsai, Chi-San" userId="S::ct114@ic.ac.uk::a8cb35c3-69e8-437a-91ac-6055f6ffbc06" providerId="AD" clId="Web-{FE1F6E1A-E940-1813-C34E-B3AD9CF8E212}" dt="2020-01-30T22:22:57.360" v="97" actId="20577"/>
          <ac:spMkLst>
            <pc:docMk/>
            <pc:sldMk cId="0" sldId="485"/>
            <ac:spMk id="6146" creationId="{8C63A055-29E7-49C9-9ED3-34365E617AA3}"/>
          </ac:spMkLst>
        </pc:spChg>
      </pc:sldChg>
      <pc:sldChg chg="modSp ord">
        <pc:chgData name="Tsai, Chi-San" userId="S::ct114@ic.ac.uk::a8cb35c3-69e8-437a-91ac-6055f6ffbc06" providerId="AD" clId="Web-{FE1F6E1A-E940-1813-C34E-B3AD9CF8E212}" dt="2020-01-30T23:11:38.310" v="203" actId="20577"/>
        <pc:sldMkLst>
          <pc:docMk/>
          <pc:sldMk cId="0" sldId="488"/>
        </pc:sldMkLst>
        <pc:spChg chg="mod">
          <ac:chgData name="Tsai, Chi-San" userId="S::ct114@ic.ac.uk::a8cb35c3-69e8-437a-91ac-6055f6ffbc06" providerId="AD" clId="Web-{FE1F6E1A-E940-1813-C34E-B3AD9CF8E212}" dt="2020-01-30T23:11:38.310" v="203" actId="20577"/>
          <ac:spMkLst>
            <pc:docMk/>
            <pc:sldMk cId="0" sldId="488"/>
            <ac:spMk id="18434" creationId="{11CDC498-4792-4F37-8013-EDD1BEFECDAF}"/>
          </ac:spMkLst>
        </pc:spChg>
        <pc:picChg chg="mod">
          <ac:chgData name="Tsai, Chi-San" userId="S::ct114@ic.ac.uk::a8cb35c3-69e8-437a-91ac-6055f6ffbc06" providerId="AD" clId="Web-{FE1F6E1A-E940-1813-C34E-B3AD9CF8E212}" dt="2020-01-30T22:24:47.298" v="102" actId="14100"/>
          <ac:picMkLst>
            <pc:docMk/>
            <pc:sldMk cId="0" sldId="488"/>
            <ac:picMk id="18435" creationId="{04B56E2B-C384-477A-B9F0-72FD4233846D}"/>
          </ac:picMkLst>
        </pc:picChg>
      </pc:sldChg>
      <pc:sldChg chg="delSp modSp ord">
        <pc:chgData name="Tsai, Chi-San" userId="S::ct114@ic.ac.uk::a8cb35c3-69e8-437a-91ac-6055f6ffbc06" providerId="AD" clId="Web-{FE1F6E1A-E940-1813-C34E-B3AD9CF8E212}" dt="2020-01-30T22:21:53.500" v="80" actId="1076"/>
        <pc:sldMkLst>
          <pc:docMk/>
          <pc:sldMk cId="0" sldId="489"/>
        </pc:sldMkLst>
        <pc:spChg chg="mod">
          <ac:chgData name="Tsai, Chi-San" userId="S::ct114@ic.ac.uk::a8cb35c3-69e8-437a-91ac-6055f6ffbc06" providerId="AD" clId="Web-{FE1F6E1A-E940-1813-C34E-B3AD9CF8E212}" dt="2020-01-30T22:21:27.578" v="75" actId="20577"/>
          <ac:spMkLst>
            <pc:docMk/>
            <pc:sldMk cId="0" sldId="489"/>
            <ac:spMk id="5" creationId="{202C4229-587E-42F7-8F78-F1E22D1F3774}"/>
          </ac:spMkLst>
        </pc:spChg>
        <pc:spChg chg="del">
          <ac:chgData name="Tsai, Chi-San" userId="S::ct114@ic.ac.uk::a8cb35c3-69e8-437a-91ac-6055f6ffbc06" providerId="AD" clId="Web-{FE1F6E1A-E940-1813-C34E-B3AD9CF8E212}" dt="2020-01-30T22:14:07.185" v="3"/>
          <ac:spMkLst>
            <pc:docMk/>
            <pc:sldMk cId="0" sldId="489"/>
            <ac:spMk id="15362" creationId="{C221A6DA-E733-4305-A550-22B78015DA08}"/>
          </ac:spMkLst>
        </pc:spChg>
        <pc:spChg chg="del">
          <ac:chgData name="Tsai, Chi-San" userId="S::ct114@ic.ac.uk::a8cb35c3-69e8-437a-91ac-6055f6ffbc06" providerId="AD" clId="Web-{FE1F6E1A-E940-1813-C34E-B3AD9CF8E212}" dt="2020-01-30T22:21:45.750" v="78"/>
          <ac:spMkLst>
            <pc:docMk/>
            <pc:sldMk cId="0" sldId="489"/>
            <ac:spMk id="15363" creationId="{EE0F3AA8-ACD5-4D5A-9B20-4AF184B03052}"/>
          </ac:spMkLst>
        </pc:spChg>
        <pc:spChg chg="del">
          <ac:chgData name="Tsai, Chi-San" userId="S::ct114@ic.ac.uk::a8cb35c3-69e8-437a-91ac-6055f6ffbc06" providerId="AD" clId="Web-{FE1F6E1A-E940-1813-C34E-B3AD9CF8E212}" dt="2020-01-30T22:21:48.641" v="79"/>
          <ac:spMkLst>
            <pc:docMk/>
            <pc:sldMk cId="0" sldId="489"/>
            <ac:spMk id="15364" creationId="{F5932209-9BDA-4E36-9DDE-AEB5A72500CC}"/>
          </ac:spMkLst>
        </pc:spChg>
        <pc:picChg chg="mod">
          <ac:chgData name="Tsai, Chi-San" userId="S::ct114@ic.ac.uk::a8cb35c3-69e8-437a-91ac-6055f6ffbc06" providerId="AD" clId="Web-{FE1F6E1A-E940-1813-C34E-B3AD9CF8E212}" dt="2020-01-30T22:21:53.500" v="80" actId="1076"/>
          <ac:picMkLst>
            <pc:docMk/>
            <pc:sldMk cId="0" sldId="489"/>
            <ac:picMk id="15366" creationId="{2B6DEB44-AC4A-4C34-8521-BD3A97C339EA}"/>
          </ac:picMkLst>
        </pc:picChg>
      </pc:sldChg>
      <pc:sldChg chg="addSp modSp new mod setBg modClrScheme chgLayout">
        <pc:chgData name="Tsai, Chi-San" userId="S::ct114@ic.ac.uk::a8cb35c3-69e8-437a-91ac-6055f6ffbc06" providerId="AD" clId="Web-{FE1F6E1A-E940-1813-C34E-B3AD9CF8E212}" dt="2020-01-30T22:29:19.648" v="107"/>
        <pc:sldMkLst>
          <pc:docMk/>
          <pc:sldMk cId="3293631976" sldId="490"/>
        </pc:sldMkLst>
        <pc:spChg chg="add mod">
          <ac:chgData name="Tsai, Chi-San" userId="S::ct114@ic.ac.uk::a8cb35c3-69e8-437a-91ac-6055f6ffbc06" providerId="AD" clId="Web-{FE1F6E1A-E940-1813-C34E-B3AD9CF8E212}" dt="2020-01-30T22:29:19.648" v="107"/>
          <ac:spMkLst>
            <pc:docMk/>
            <pc:sldMk cId="3293631976" sldId="490"/>
            <ac:spMk id="7" creationId="{C21EA7BC-2EC8-436C-AC26-3B3BE57AB94B}"/>
          </ac:spMkLst>
        </pc:spChg>
        <pc:picChg chg="add mod">
          <ac:chgData name="Tsai, Chi-San" userId="S::ct114@ic.ac.uk::a8cb35c3-69e8-437a-91ac-6055f6ffbc06" providerId="AD" clId="Web-{FE1F6E1A-E940-1813-C34E-B3AD9CF8E212}" dt="2020-01-30T22:29:19.648" v="107"/>
          <ac:picMkLst>
            <pc:docMk/>
            <pc:sldMk cId="3293631976" sldId="490"/>
            <ac:picMk id="2" creationId="{6F598C34-450A-485D-A8EB-61FAFA4EA40C}"/>
          </ac:picMkLst>
        </pc:picChg>
      </pc:sldChg>
      <pc:sldChg chg="addSp modSp new mod setBg modClrScheme chgLayout">
        <pc:chgData name="Tsai, Chi-San" userId="S::ct114@ic.ac.uk::a8cb35c3-69e8-437a-91ac-6055f6ffbc06" providerId="AD" clId="Web-{FE1F6E1A-E940-1813-C34E-B3AD9CF8E212}" dt="2020-01-30T23:10:34.231" v="184" actId="1076"/>
        <pc:sldMkLst>
          <pc:docMk/>
          <pc:sldMk cId="4248201602" sldId="491"/>
        </pc:sldMkLst>
        <pc:spChg chg="add mod">
          <ac:chgData name="Tsai, Chi-San" userId="S::ct114@ic.ac.uk::a8cb35c3-69e8-437a-91ac-6055f6ffbc06" providerId="AD" clId="Web-{FE1F6E1A-E940-1813-C34E-B3AD9CF8E212}" dt="2020-01-30T23:09:13.278" v="177" actId="20577"/>
          <ac:spMkLst>
            <pc:docMk/>
            <pc:sldMk cId="4248201602" sldId="491"/>
            <ac:spMk id="7" creationId="{362657CD-3B3A-4D71-BB72-F7142382F498}"/>
          </ac:spMkLst>
        </pc:spChg>
        <pc:picChg chg="add mod">
          <ac:chgData name="Tsai, Chi-San" userId="S::ct114@ic.ac.uk::a8cb35c3-69e8-437a-91ac-6055f6ffbc06" providerId="AD" clId="Web-{FE1F6E1A-E940-1813-C34E-B3AD9CF8E212}" dt="2020-01-30T23:09:42.482" v="181" actId="1076"/>
          <ac:picMkLst>
            <pc:docMk/>
            <pc:sldMk cId="4248201602" sldId="491"/>
            <ac:picMk id="2" creationId="{7E991DD3-AD1C-491A-9F1B-11721B28C061}"/>
          </ac:picMkLst>
        </pc:picChg>
        <pc:picChg chg="add mod">
          <ac:chgData name="Tsai, Chi-San" userId="S::ct114@ic.ac.uk::a8cb35c3-69e8-437a-91ac-6055f6ffbc06" providerId="AD" clId="Web-{FE1F6E1A-E940-1813-C34E-B3AD9CF8E212}" dt="2020-01-30T23:10:34.231" v="184" actId="1076"/>
          <ac:picMkLst>
            <pc:docMk/>
            <pc:sldMk cId="4248201602" sldId="491"/>
            <ac:picMk id="4" creationId="{2F159EA2-0AA5-47D2-B641-6A6681DF284D}"/>
          </ac:picMkLst>
        </pc:picChg>
      </pc:sldChg>
    </pc:docChg>
  </pc:docChgLst>
  <pc:docChgLst>
    <pc:chgData name="Tsai, Chi-San" userId="S::ct114@ic.ac.uk::a8cb35c3-69e8-437a-91ac-6055f6ffbc06" providerId="AD" clId="Web-{51623278-296D-481A-A2ED-3D95F7E275FF}"/>
    <pc:docChg chg="addSld sldOrd">
      <pc:chgData name="Tsai, Chi-San" userId="S::ct114@ic.ac.uk::a8cb35c3-69e8-437a-91ac-6055f6ffbc06" providerId="AD" clId="Web-{51623278-296D-481A-A2ED-3D95F7E275FF}" dt="2020-01-31T10:21:17.560" v="4"/>
      <pc:docMkLst>
        <pc:docMk/>
      </pc:docMkLst>
      <pc:sldChg chg="ord">
        <pc:chgData name="Tsai, Chi-San" userId="S::ct114@ic.ac.uk::a8cb35c3-69e8-437a-91ac-6055f6ffbc06" providerId="AD" clId="Web-{51623278-296D-481A-A2ED-3D95F7E275FF}" dt="2020-01-31T10:15:32.432" v="1"/>
        <pc:sldMkLst>
          <pc:docMk/>
          <pc:sldMk cId="0" sldId="484"/>
        </pc:sldMkLst>
      </pc:sldChg>
      <pc:sldChg chg="ord">
        <pc:chgData name="Tsai, Chi-San" userId="S::ct114@ic.ac.uk::a8cb35c3-69e8-437a-91ac-6055f6ffbc06" providerId="AD" clId="Web-{51623278-296D-481A-A2ED-3D95F7E275FF}" dt="2020-01-31T10:17:42.105" v="2"/>
        <pc:sldMkLst>
          <pc:docMk/>
          <pc:sldMk cId="0" sldId="488"/>
        </pc:sldMkLst>
      </pc:sldChg>
      <pc:sldChg chg="ord">
        <pc:chgData name="Tsai, Chi-San" userId="S::ct114@ic.ac.uk::a8cb35c3-69e8-437a-91ac-6055f6ffbc06" providerId="AD" clId="Web-{51623278-296D-481A-A2ED-3D95F7E275FF}" dt="2020-01-31T10:15:28.338" v="0"/>
        <pc:sldMkLst>
          <pc:docMk/>
          <pc:sldMk cId="0" sldId="489"/>
        </pc:sldMkLst>
      </pc:sldChg>
      <pc:sldChg chg="ord">
        <pc:chgData name="Tsai, Chi-San" userId="S::ct114@ic.ac.uk::a8cb35c3-69e8-437a-91ac-6055f6ffbc06" providerId="AD" clId="Web-{51623278-296D-481A-A2ED-3D95F7E275FF}" dt="2020-01-31T10:17:49.667" v="3"/>
        <pc:sldMkLst>
          <pc:docMk/>
          <pc:sldMk cId="4248201602" sldId="491"/>
        </pc:sldMkLst>
      </pc:sldChg>
      <pc:sldChg chg="new">
        <pc:chgData name="Tsai, Chi-San" userId="S::ct114@ic.ac.uk::a8cb35c3-69e8-437a-91ac-6055f6ffbc06" providerId="AD" clId="Web-{51623278-296D-481A-A2ED-3D95F7E275FF}" dt="2020-01-31T10:21:17.560" v="4"/>
        <pc:sldMkLst>
          <pc:docMk/>
          <pc:sldMk cId="3919504777" sldId="492"/>
        </pc:sldMkLst>
      </pc:sldChg>
    </pc:docChg>
  </pc:docChgLst>
  <pc:docChgLst>
    <pc:chgData name="Tsai, Chi-San" userId="S::ct114@ic.ac.uk::a8cb35c3-69e8-437a-91ac-6055f6ffbc06" providerId="AD" clId="Web-{513FC5AD-B812-298D-DA7B-1960F0AF9038}"/>
    <pc:docChg chg="modSld">
      <pc:chgData name="Tsai, Chi-San" userId="S::ct114@ic.ac.uk::a8cb35c3-69e8-437a-91ac-6055f6ffbc06" providerId="AD" clId="Web-{513FC5AD-B812-298D-DA7B-1960F0AF9038}" dt="2020-03-25T21:18:25.887" v="74" actId="1076"/>
      <pc:docMkLst>
        <pc:docMk/>
      </pc:docMkLst>
      <pc:sldChg chg="addSp delSp modSp">
        <pc:chgData name="Tsai, Chi-San" userId="S::ct114@ic.ac.uk::a8cb35c3-69e8-437a-91ac-6055f6ffbc06" providerId="AD" clId="Web-{513FC5AD-B812-298D-DA7B-1960F0AF9038}" dt="2020-03-25T21:18:25.887" v="74" actId="1076"/>
        <pc:sldMkLst>
          <pc:docMk/>
          <pc:sldMk cId="0" sldId="470"/>
        </pc:sldMkLst>
        <pc:spChg chg="del mod">
          <ac:chgData name="Tsai, Chi-San" userId="S::ct114@ic.ac.uk::a8cb35c3-69e8-437a-91ac-6055f6ffbc06" providerId="AD" clId="Web-{513FC5AD-B812-298D-DA7B-1960F0AF9038}" dt="2020-03-25T20:59:35.070" v="24"/>
          <ac:spMkLst>
            <pc:docMk/>
            <pc:sldMk cId="0" sldId="470"/>
            <ac:spMk id="2" creationId="{00000000-0000-0000-0000-000000000000}"/>
          </ac:spMkLst>
        </pc:spChg>
        <pc:spChg chg="add mod">
          <ac:chgData name="Tsai, Chi-San" userId="S::ct114@ic.ac.uk::a8cb35c3-69e8-437a-91ac-6055f6ffbc06" providerId="AD" clId="Web-{513FC5AD-B812-298D-DA7B-1960F0AF9038}" dt="2020-03-25T21:16:52.574" v="64"/>
          <ac:spMkLst>
            <pc:docMk/>
            <pc:sldMk cId="0" sldId="470"/>
            <ac:spMk id="15" creationId="{6143970E-AD92-4C95-A23D-10EFFAF9BCBF}"/>
          </ac:spMkLst>
        </pc:spChg>
        <pc:spChg chg="del mod">
          <ac:chgData name="Tsai, Chi-San" userId="S::ct114@ic.ac.uk::a8cb35c3-69e8-437a-91ac-6055f6ffbc06" providerId="AD" clId="Web-{513FC5AD-B812-298D-DA7B-1960F0AF9038}" dt="2020-03-25T20:59:43.179" v="28"/>
          <ac:spMkLst>
            <pc:docMk/>
            <pc:sldMk cId="0" sldId="470"/>
            <ac:spMk id="17" creationId="{00000000-0000-0000-0000-000000000000}"/>
          </ac:spMkLst>
        </pc:spChg>
        <pc:spChg chg="del mod">
          <ac:chgData name="Tsai, Chi-San" userId="S::ct114@ic.ac.uk::a8cb35c3-69e8-437a-91ac-6055f6ffbc06" providerId="AD" clId="Web-{513FC5AD-B812-298D-DA7B-1960F0AF9038}" dt="2020-03-25T20:59:53.242" v="32"/>
          <ac:spMkLst>
            <pc:docMk/>
            <pc:sldMk cId="0" sldId="470"/>
            <ac:spMk id="19" creationId="{00000000-0000-0000-0000-000000000000}"/>
          </ac:spMkLst>
        </pc:spChg>
        <pc:spChg chg="mod">
          <ac:chgData name="Tsai, Chi-San" userId="S::ct114@ic.ac.uk::a8cb35c3-69e8-437a-91ac-6055f6ffbc06" providerId="AD" clId="Web-{513FC5AD-B812-298D-DA7B-1960F0AF9038}" dt="2020-03-25T21:18:25.887" v="74" actId="1076"/>
          <ac:spMkLst>
            <pc:docMk/>
            <pc:sldMk cId="0" sldId="470"/>
            <ac:spMk id="7171" creationId="{52204C46-54EB-47DF-BCC6-16B8DBBDD1B6}"/>
          </ac:spMkLst>
        </pc:spChg>
        <pc:picChg chg="add mod">
          <ac:chgData name="Tsai, Chi-San" userId="S::ct114@ic.ac.uk::a8cb35c3-69e8-437a-91ac-6055f6ffbc06" providerId="AD" clId="Web-{513FC5AD-B812-298D-DA7B-1960F0AF9038}" dt="2020-03-25T21:00:11.523" v="35" actId="1076"/>
          <ac:picMkLst>
            <pc:docMk/>
            <pc:sldMk cId="0" sldId="470"/>
            <ac:picMk id="3" creationId="{72396164-3355-404E-9C73-255068176775}"/>
          </ac:picMkLst>
        </pc:picChg>
        <pc:picChg chg="mod">
          <ac:chgData name="Tsai, Chi-San" userId="S::ct114@ic.ac.uk::a8cb35c3-69e8-437a-91ac-6055f6ffbc06" providerId="AD" clId="Web-{513FC5AD-B812-298D-DA7B-1960F0AF9038}" dt="2020-03-25T20:59:28.117" v="13" actId="14100"/>
          <ac:picMkLst>
            <pc:docMk/>
            <pc:sldMk cId="0" sldId="470"/>
            <ac:picMk id="5" creationId="{00000000-0000-0000-0000-000000000000}"/>
          </ac:picMkLst>
        </pc:picChg>
        <pc:picChg chg="add del mod">
          <ac:chgData name="Tsai, Chi-San" userId="S::ct114@ic.ac.uk::a8cb35c3-69e8-437a-91ac-6055f6ffbc06" providerId="AD" clId="Web-{513FC5AD-B812-298D-DA7B-1960F0AF9038}" dt="2020-03-25T21:13:51.917" v="41"/>
          <ac:picMkLst>
            <pc:docMk/>
            <pc:sldMk cId="0" sldId="470"/>
            <ac:picMk id="6" creationId="{6AD3797C-93AF-4F78-914A-290204BF5F15}"/>
          </ac:picMkLst>
        </pc:picChg>
        <pc:picChg chg="add del mod">
          <ac:chgData name="Tsai, Chi-San" userId="S::ct114@ic.ac.uk::a8cb35c3-69e8-437a-91ac-6055f6ffbc06" providerId="AD" clId="Web-{513FC5AD-B812-298D-DA7B-1960F0AF9038}" dt="2020-03-25T21:14:57.918" v="51"/>
          <ac:picMkLst>
            <pc:docMk/>
            <pc:sldMk cId="0" sldId="470"/>
            <ac:picMk id="8" creationId="{27119E49-C68A-4E35-B974-65848697A271}"/>
          </ac:picMkLst>
        </pc:picChg>
        <pc:picChg chg="mod">
          <ac:chgData name="Tsai, Chi-San" userId="S::ct114@ic.ac.uk::a8cb35c3-69e8-437a-91ac-6055f6ffbc06" providerId="AD" clId="Web-{513FC5AD-B812-298D-DA7B-1960F0AF9038}" dt="2020-03-25T20:59:28.132" v="14" actId="14100"/>
          <ac:picMkLst>
            <pc:docMk/>
            <pc:sldMk cId="0" sldId="470"/>
            <ac:picMk id="9" creationId="{00000000-0000-0000-0000-000000000000}"/>
          </ac:picMkLst>
        </pc:picChg>
        <pc:picChg chg="mod">
          <ac:chgData name="Tsai, Chi-San" userId="S::ct114@ic.ac.uk::a8cb35c3-69e8-437a-91ac-6055f6ffbc06" providerId="AD" clId="Web-{513FC5AD-B812-298D-DA7B-1960F0AF9038}" dt="2020-03-25T21:00:06.554" v="34" actId="1076"/>
          <ac:picMkLst>
            <pc:docMk/>
            <pc:sldMk cId="0" sldId="470"/>
            <ac:picMk id="10" creationId="{00000000-0000-0000-0000-000000000000}"/>
          </ac:picMkLst>
        </pc:picChg>
        <pc:picChg chg="add mod">
          <ac:chgData name="Tsai, Chi-San" userId="S::ct114@ic.ac.uk::a8cb35c3-69e8-437a-91ac-6055f6ffbc06" providerId="AD" clId="Web-{513FC5AD-B812-298D-DA7B-1960F0AF9038}" dt="2020-03-25T21:18:16.356" v="73" actId="14100"/>
          <ac:picMkLst>
            <pc:docMk/>
            <pc:sldMk cId="0" sldId="470"/>
            <ac:picMk id="12" creationId="{61FB66E3-AB4F-49B6-B9FF-02905E13D0EA}"/>
          </ac:picMkLst>
        </pc:picChg>
        <pc:cxnChg chg="del mod">
          <ac:chgData name="Tsai, Chi-San" userId="S::ct114@ic.ac.uk::a8cb35c3-69e8-437a-91ac-6055f6ffbc06" providerId="AD" clId="Web-{513FC5AD-B812-298D-DA7B-1960F0AF9038}" dt="2020-03-25T20:59:55.273" v="33"/>
          <ac:cxnSpMkLst>
            <pc:docMk/>
            <pc:sldMk cId="0" sldId="470"/>
            <ac:cxnSpMk id="13" creationId="{00000000-0000-0000-0000-000000000000}"/>
          </ac:cxnSpMkLst>
        </pc:cxnChg>
        <pc:cxnChg chg="del mod">
          <ac:chgData name="Tsai, Chi-San" userId="S::ct114@ic.ac.uk::a8cb35c3-69e8-437a-91ac-6055f6ffbc06" providerId="AD" clId="Web-{513FC5AD-B812-298D-DA7B-1960F0AF9038}" dt="2020-03-25T20:59:37.648" v="25"/>
          <ac:cxnSpMkLst>
            <pc:docMk/>
            <pc:sldMk cId="0" sldId="470"/>
            <ac:cxnSpMk id="16" creationId="{00000000-0000-0000-0000-000000000000}"/>
          </ac:cxnSpMkLst>
        </pc:cxnChg>
        <pc:cxnChg chg="del mod">
          <ac:chgData name="Tsai, Chi-San" userId="S::ct114@ic.ac.uk::a8cb35c3-69e8-437a-91ac-6055f6ffbc06" providerId="AD" clId="Web-{513FC5AD-B812-298D-DA7B-1960F0AF9038}" dt="2020-03-25T20:59:46.648" v="30"/>
          <ac:cxnSpMkLst>
            <pc:docMk/>
            <pc:sldMk cId="0" sldId="470"/>
            <ac:cxnSpMk id="18" creationId="{00000000-0000-0000-0000-000000000000}"/>
          </ac:cxnSpMkLst>
        </pc:cxnChg>
        <pc:cxnChg chg="del mod">
          <ac:chgData name="Tsai, Chi-San" userId="S::ct114@ic.ac.uk::a8cb35c3-69e8-437a-91ac-6055f6ffbc06" providerId="AD" clId="Web-{513FC5AD-B812-298D-DA7B-1960F0AF9038}" dt="2020-03-25T20:59:50.507" v="31"/>
          <ac:cxnSpMkLst>
            <pc:docMk/>
            <pc:sldMk cId="0" sldId="470"/>
            <ac:cxnSpMk id="20" creationId="{00000000-0000-0000-0000-000000000000}"/>
          </ac:cxnSpMkLst>
        </pc:cxnChg>
        <pc:cxnChg chg="add mod">
          <ac:chgData name="Tsai, Chi-San" userId="S::ct114@ic.ac.uk::a8cb35c3-69e8-437a-91ac-6055f6ffbc06" providerId="AD" clId="Web-{513FC5AD-B812-298D-DA7B-1960F0AF9038}" dt="2020-03-25T21:18:00.528" v="71" actId="14100"/>
          <ac:cxnSpMkLst>
            <pc:docMk/>
            <pc:sldMk cId="0" sldId="470"/>
            <ac:cxnSpMk id="21" creationId="{ACDB3AED-EBE5-4D2F-A614-F931FC184AC6}"/>
          </ac:cxnSpMkLst>
        </pc:cxnChg>
        <pc:cxnChg chg="add mod">
          <ac:chgData name="Tsai, Chi-San" userId="S::ct114@ic.ac.uk::a8cb35c3-69e8-437a-91ac-6055f6ffbc06" providerId="AD" clId="Web-{513FC5AD-B812-298D-DA7B-1960F0AF9038}" dt="2020-03-25T21:17:34.965" v="68" actId="14100"/>
          <ac:cxnSpMkLst>
            <pc:docMk/>
            <pc:sldMk cId="0" sldId="470"/>
            <ac:cxnSpMk id="22" creationId="{9CA3174E-C1C2-47DB-8578-3C0E165C2B84}"/>
          </ac:cxnSpMkLst>
        </pc:cxnChg>
        <pc:cxnChg chg="del mod">
          <ac:chgData name="Tsai, Chi-San" userId="S::ct114@ic.ac.uk::a8cb35c3-69e8-437a-91ac-6055f6ffbc06" providerId="AD" clId="Web-{513FC5AD-B812-298D-DA7B-1960F0AF9038}" dt="2020-03-25T20:59:45.007" v="29"/>
          <ac:cxnSpMkLst>
            <pc:docMk/>
            <pc:sldMk cId="0" sldId="470"/>
            <ac:cxnSpMk id="24" creationId="{00000000-0000-0000-0000-000000000000}"/>
          </ac:cxnSpMkLst>
        </pc:cxnChg>
      </pc:sldChg>
    </pc:docChg>
  </pc:docChgLst>
  <pc:docChgLst>
    <pc:chgData name="Tsai, Chi-San" userId="S::ct114@ic.ac.uk::a8cb35c3-69e8-437a-91ac-6055f6ffbc06" providerId="AD" clId="Web-{912933D1-EFBA-5F3E-398A-A581BAC2EA2F}"/>
    <pc:docChg chg="modSld">
      <pc:chgData name="Tsai, Chi-San" userId="S::ct114@ic.ac.uk::a8cb35c3-69e8-437a-91ac-6055f6ffbc06" providerId="AD" clId="Web-{912933D1-EFBA-5F3E-398A-A581BAC2EA2F}" dt="2020-04-28T14:39:30.430" v="48" actId="20577"/>
      <pc:docMkLst>
        <pc:docMk/>
      </pc:docMkLst>
      <pc:sldChg chg="modSp">
        <pc:chgData name="Tsai, Chi-San" userId="S::ct114@ic.ac.uk::a8cb35c3-69e8-437a-91ac-6055f6ffbc06" providerId="AD" clId="Web-{912933D1-EFBA-5F3E-398A-A581BAC2EA2F}" dt="2020-04-28T14:39:30.430" v="48" actId="20577"/>
        <pc:sldMkLst>
          <pc:docMk/>
          <pc:sldMk cId="1980053098" sldId="548"/>
        </pc:sldMkLst>
        <pc:spChg chg="mod">
          <ac:chgData name="Tsai, Chi-San" userId="S::ct114@ic.ac.uk::a8cb35c3-69e8-437a-91ac-6055f6ffbc06" providerId="AD" clId="Web-{912933D1-EFBA-5F3E-398A-A581BAC2EA2F}" dt="2020-04-28T14:39:30.430" v="48" actId="20577"/>
          <ac:spMkLst>
            <pc:docMk/>
            <pc:sldMk cId="1980053098" sldId="548"/>
            <ac:spMk id="3" creationId="{00000000-0000-0000-0000-000000000000}"/>
          </ac:spMkLst>
        </pc:spChg>
      </pc:sldChg>
    </pc:docChg>
  </pc:docChgLst>
  <pc:docChgLst>
    <pc:chgData name="Tsai, Chi-San" userId="S::ct114@ic.ac.uk::a8cb35c3-69e8-437a-91ac-6055f6ffbc06" providerId="AD" clId="Web-{35629321-9CFF-D394-DAD0-F178DA054944}"/>
    <pc:docChg chg="modSld">
      <pc:chgData name="Tsai, Chi-San" userId="S::ct114@ic.ac.uk::a8cb35c3-69e8-437a-91ac-6055f6ffbc06" providerId="AD" clId="Web-{35629321-9CFF-D394-DAD0-F178DA054944}" dt="2020-10-29T14:05:32.180" v="0" actId="1076"/>
      <pc:docMkLst>
        <pc:docMk/>
      </pc:docMkLst>
      <pc:sldChg chg="modSp">
        <pc:chgData name="Tsai, Chi-San" userId="S::ct114@ic.ac.uk::a8cb35c3-69e8-437a-91ac-6055f6ffbc06" providerId="AD" clId="Web-{35629321-9CFF-D394-DAD0-F178DA054944}" dt="2020-10-29T14:05:32.180" v="0" actId="1076"/>
        <pc:sldMkLst>
          <pc:docMk/>
          <pc:sldMk cId="1681647535" sldId="697"/>
        </pc:sldMkLst>
        <pc:spChg chg="mod">
          <ac:chgData name="Tsai, Chi-San" userId="S::ct114@ic.ac.uk::a8cb35c3-69e8-437a-91ac-6055f6ffbc06" providerId="AD" clId="Web-{35629321-9CFF-D394-DAD0-F178DA054944}" dt="2020-10-29T14:05:32.180" v="0" actId="1076"/>
          <ac:spMkLst>
            <pc:docMk/>
            <pc:sldMk cId="1681647535" sldId="697"/>
            <ac:spMk id="9" creationId="{00000000-0000-0000-0000-000000000000}"/>
          </ac:spMkLst>
        </pc:spChg>
      </pc:sldChg>
    </pc:docChg>
  </pc:docChgLst>
  <pc:docChgLst>
    <pc:chgData name="Tsai, Chi-San" userId="S::ct114@ic.ac.uk::a8cb35c3-69e8-437a-91ac-6055f6ffbc06" providerId="AD" clId="Web-{B48F888E-7A3E-40A4-B70A-2B84A9CBEF0B}"/>
    <pc:docChg chg="modSld">
      <pc:chgData name="Tsai, Chi-San" userId="S::ct114@ic.ac.uk::a8cb35c3-69e8-437a-91ac-6055f6ffbc06" providerId="AD" clId="Web-{B48F888E-7A3E-40A4-B70A-2B84A9CBEF0B}" dt="2021-01-21T16:18:30.579" v="0" actId="20577"/>
      <pc:docMkLst>
        <pc:docMk/>
      </pc:docMkLst>
      <pc:sldChg chg="modSp">
        <pc:chgData name="Tsai, Chi-San" userId="S::ct114@ic.ac.uk::a8cb35c3-69e8-437a-91ac-6055f6ffbc06" providerId="AD" clId="Web-{B48F888E-7A3E-40A4-B70A-2B84A9CBEF0B}" dt="2021-01-21T16:18:30.579" v="0" actId="20577"/>
        <pc:sldMkLst>
          <pc:docMk/>
          <pc:sldMk cId="1173182449" sldId="693"/>
        </pc:sldMkLst>
        <pc:spChg chg="mod">
          <ac:chgData name="Tsai, Chi-San" userId="S::ct114@ic.ac.uk::a8cb35c3-69e8-437a-91ac-6055f6ffbc06" providerId="AD" clId="Web-{B48F888E-7A3E-40A4-B70A-2B84A9CBEF0B}" dt="2021-01-21T16:18:30.579" v="0" actId="20577"/>
          <ac:spMkLst>
            <pc:docMk/>
            <pc:sldMk cId="1173182449" sldId="693"/>
            <ac:spMk id="3" creationId="{00000000-0000-0000-0000-000000000000}"/>
          </ac:spMkLst>
        </pc:spChg>
      </pc:sldChg>
    </pc:docChg>
  </pc:docChgLst>
  <pc:docChgLst>
    <pc:chgData name="Tsai, Chi-San" userId="S::ct114@ic.ac.uk::a8cb35c3-69e8-437a-91ac-6055f6ffbc06" providerId="AD" clId="Web-{27EB1898-14EC-8577-791C-5348467B93FD}"/>
    <pc:docChg chg="delSld modSld">
      <pc:chgData name="Tsai, Chi-San" userId="S::ct114@ic.ac.uk::a8cb35c3-69e8-437a-91ac-6055f6ffbc06" providerId="AD" clId="Web-{27EB1898-14EC-8577-791C-5348467B93FD}" dt="2021-03-03T14:14:27.990" v="514" actId="20577"/>
      <pc:docMkLst>
        <pc:docMk/>
      </pc:docMkLst>
      <pc:sldChg chg="modSp">
        <pc:chgData name="Tsai, Chi-San" userId="S::ct114@ic.ac.uk::a8cb35c3-69e8-437a-91ac-6055f6ffbc06" providerId="AD" clId="Web-{27EB1898-14EC-8577-791C-5348467B93FD}" dt="2021-03-03T14:11:30.605" v="298" actId="1076"/>
        <pc:sldMkLst>
          <pc:docMk/>
          <pc:sldMk cId="2103569226" sldId="766"/>
        </pc:sldMkLst>
        <pc:spChg chg="mod">
          <ac:chgData name="Tsai, Chi-San" userId="S::ct114@ic.ac.uk::a8cb35c3-69e8-437a-91ac-6055f6ffbc06" providerId="AD" clId="Web-{27EB1898-14EC-8577-791C-5348467B93FD}" dt="2021-03-03T14:11:30.605" v="298" actId="1076"/>
          <ac:spMkLst>
            <pc:docMk/>
            <pc:sldMk cId="2103569226" sldId="766"/>
            <ac:spMk id="10" creationId="{00000000-0000-0000-0000-000000000000}"/>
          </ac:spMkLst>
        </pc:spChg>
      </pc:sldChg>
      <pc:sldChg chg="del">
        <pc:chgData name="Tsai, Chi-San" userId="S::ct114@ic.ac.uk::a8cb35c3-69e8-437a-91ac-6055f6ffbc06" providerId="AD" clId="Web-{27EB1898-14EC-8577-791C-5348467B93FD}" dt="2021-03-03T12:19:47.832" v="66"/>
        <pc:sldMkLst>
          <pc:docMk/>
          <pc:sldMk cId="647641861" sldId="769"/>
        </pc:sldMkLst>
      </pc:sldChg>
      <pc:sldChg chg="addSp modSp">
        <pc:chgData name="Tsai, Chi-San" userId="S::ct114@ic.ac.uk::a8cb35c3-69e8-437a-91ac-6055f6ffbc06" providerId="AD" clId="Web-{27EB1898-14EC-8577-791C-5348467B93FD}" dt="2021-03-03T14:14:27.990" v="514" actId="20577"/>
        <pc:sldMkLst>
          <pc:docMk/>
          <pc:sldMk cId="341234458" sldId="770"/>
        </pc:sldMkLst>
        <pc:spChg chg="add">
          <ac:chgData name="Tsai, Chi-San" userId="S::ct114@ic.ac.uk::a8cb35c3-69e8-437a-91ac-6055f6ffbc06" providerId="AD" clId="Web-{27EB1898-14EC-8577-791C-5348467B93FD}" dt="2021-03-03T14:12:08.357" v="299"/>
          <ac:spMkLst>
            <pc:docMk/>
            <pc:sldMk cId="341234458" sldId="770"/>
            <ac:spMk id="3" creationId="{8B269CB5-D42D-4431-9BD9-3C34A1301FC8}"/>
          </ac:spMkLst>
        </pc:spChg>
        <pc:spChg chg="add mod">
          <ac:chgData name="Tsai, Chi-San" userId="S::ct114@ic.ac.uk::a8cb35c3-69e8-437a-91ac-6055f6ffbc06" providerId="AD" clId="Web-{27EB1898-14EC-8577-791C-5348467B93FD}" dt="2021-03-03T14:14:27.990" v="514" actId="20577"/>
          <ac:spMkLst>
            <pc:docMk/>
            <pc:sldMk cId="341234458" sldId="770"/>
            <ac:spMk id="6" creationId="{27BA8847-0047-4434-A91F-FC3F423E13C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="" xmlns:a16="http://schemas.microsoft.com/office/drawing/2014/main" id="{7F7547D7-977E-4298-83AA-771678DC44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1" name="Rectangle 3">
            <a:extLst>
              <a:ext uri="{FF2B5EF4-FFF2-40B4-BE49-F238E27FC236}">
                <a16:creationId xmlns="" xmlns:a16="http://schemas.microsoft.com/office/drawing/2014/main" id="{D7CE222C-76DA-4C1B-BE20-897312F6F90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2" name="Rectangle 4">
            <a:extLst>
              <a:ext uri="{FF2B5EF4-FFF2-40B4-BE49-F238E27FC236}">
                <a16:creationId xmlns="" xmlns:a16="http://schemas.microsoft.com/office/drawing/2014/main" id="{B8CF4F20-A706-422E-A200-1C4085293BC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9093" name="Rectangle 5">
            <a:extLst>
              <a:ext uri="{FF2B5EF4-FFF2-40B4-BE49-F238E27FC236}">
                <a16:creationId xmlns="" xmlns:a16="http://schemas.microsoft.com/office/drawing/2014/main" id="{11727499-08FD-41D2-BE73-89CC6639903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65E2B4F8-075C-4CA1-8564-5F76CC93FD56}" type="slidenum">
              <a:rPr lang="da-DK" altLang="en-US"/>
              <a:pPr/>
              <a:t>‹#›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3798699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="" xmlns:a16="http://schemas.microsoft.com/office/drawing/2014/main" id="{1BBF0829-9CFF-49E1-B9A5-63E39224EC4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="" xmlns:a16="http://schemas.microsoft.com/office/drawing/2014/main" id="{0509713E-4593-411C-9695-6698F218C53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="" xmlns:a16="http://schemas.microsoft.com/office/drawing/2014/main" id="{3630FA48-875A-4E72-94CC-037EDEEC7E6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="" xmlns:a16="http://schemas.microsoft.com/office/drawing/2014/main" id="{10D2A16D-C6C2-475D-A642-6A6C83CFFBC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noProof="0"/>
              <a:t>Klik for at redigere teksttypografierne i masteren</a:t>
            </a:r>
          </a:p>
          <a:p>
            <a:pPr lvl="1"/>
            <a:r>
              <a:rPr lang="da-DK" noProof="0"/>
              <a:t>Andet niveau</a:t>
            </a:r>
          </a:p>
          <a:p>
            <a:pPr lvl="2"/>
            <a:r>
              <a:rPr lang="da-DK" noProof="0"/>
              <a:t>Tredje niveau</a:t>
            </a:r>
          </a:p>
          <a:p>
            <a:pPr lvl="3"/>
            <a:r>
              <a:rPr lang="da-DK" noProof="0"/>
              <a:t>Fjerde niveau</a:t>
            </a:r>
          </a:p>
          <a:p>
            <a:pPr lvl="4"/>
            <a:r>
              <a:rPr lang="da-DK" noProof="0"/>
              <a:t>Femte niveau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="" xmlns:a16="http://schemas.microsoft.com/office/drawing/2014/main" id="{6117710A-2A0E-4E25-8C8B-4A03520B4B8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175" name="Rectangle 7">
            <a:extLst>
              <a:ext uri="{FF2B5EF4-FFF2-40B4-BE49-F238E27FC236}">
                <a16:creationId xmlns="" xmlns:a16="http://schemas.microsoft.com/office/drawing/2014/main" id="{AD34D23C-E330-4A88-A04C-D83AC7CC8D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fld id="{DBE15D3F-61FB-455D-B43D-060FC7A0CE10}" type="slidenum">
              <a:rPr lang="da-DK" altLang="en-US"/>
              <a:pPr/>
              <a:t>‹#›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26882911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525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0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35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40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15D3F-61FB-455D-B43D-060FC7A0CE10}" type="slidenum">
              <a:rPr lang="da-DK" altLang="en-US" smtClean="0"/>
              <a:pPr/>
              <a:t>1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3753413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7FB4E0-E9BE-4119-8488-5115D6969ABD}" type="slidenum">
              <a:rPr lang="da-DK" altLang="en-US" smtClean="0"/>
              <a:pPr>
                <a:defRPr/>
              </a:pPr>
              <a:t>5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104050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For longitudinal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dispersivity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, from previous studies it usually gets from Gelhar who wrote ‘a critical review of data on the field scale dispersion in aquifer.</a:t>
            </a:r>
          </a:p>
          <a:p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Here longitudinal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dispersivity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are obtained from comparing the measured pond and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gw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salinities and calculated pond and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gw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salinities.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The third way is from the study area.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Time dependent river salinity was set using average seasonal values and calculated data from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bangladesh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water development board at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chalna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+mn-ea"/>
                <a:cs typeface="+mn-cs"/>
              </a:rPr>
              <a:t> station.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7FB4E0-E9BE-4119-8488-5115D6969ABD}" type="slidenum">
              <a:rPr lang="da-DK" altLang="en-US" smtClean="0"/>
              <a:pPr>
                <a:defRPr/>
              </a:pPr>
              <a:t>9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3942536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Front_Top_A">
            <a:extLst>
              <a:ext uri="{FF2B5EF4-FFF2-40B4-BE49-F238E27FC236}">
                <a16:creationId xmlns="" xmlns:a16="http://schemas.microsoft.com/office/drawing/2014/main" id="{7CDA8EE3-C5CB-4731-8E77-61E32B38E4B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7" descr="IMP_Logo_White">
            <a:extLst>
              <a:ext uri="{FF2B5EF4-FFF2-40B4-BE49-F238E27FC236}">
                <a16:creationId xmlns="" xmlns:a16="http://schemas.microsoft.com/office/drawing/2014/main" id="{78418C18-9CD8-47DC-AEC7-3DE6C021999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"/>
            <a:ext cx="2514600" cy="66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2">
            <a:extLst>
              <a:ext uri="{FF2B5EF4-FFF2-40B4-BE49-F238E27FC236}">
                <a16:creationId xmlns="" xmlns:a16="http://schemas.microsoft.com/office/drawing/2014/main" id="{7B6CCCB8-B7B0-43B4-8569-B811C916224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57250" y="3429000"/>
            <a:ext cx="75247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1pPr>
            <a:lvl2pPr marL="742950" indent="-285750"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2pPr>
            <a:lvl3pPr marL="1143000" indent="-228600"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3pPr>
            <a:lvl4pPr marL="1600200" indent="-228600"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4pPr>
            <a:lvl5pPr marL="2057400" indent="-228600"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i="1">
                <a:solidFill>
                  <a:srgbClr val="6E6E6F"/>
                </a:solidFill>
                <a:latin typeface="Verdana" panose="020B0604030504040204" pitchFamily="34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endParaRPr lang="en-US" altLang="en-US" sz="3900" i="0" dirty="0">
              <a:solidFill>
                <a:srgbClr val="C51538"/>
              </a:solidFill>
              <a:latin typeface="Impact" panose="020B0806030902050204" pitchFamily="34" charset="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38200" y="2438400"/>
            <a:ext cx="7543800" cy="533400"/>
          </a:xfrm>
          <a:prstGeom prst="rect">
            <a:avLst/>
          </a:prstGeom>
        </p:spPr>
        <p:txBody>
          <a:bodyPr anchor="t"/>
          <a:lstStyle>
            <a:lvl1pPr>
              <a:defRPr sz="3900"/>
            </a:lvl1pPr>
          </a:lstStyle>
          <a:p>
            <a:r>
              <a:rPr lang="da-DK" dirty="0" err="1"/>
              <a:t>Click</a:t>
            </a:r>
            <a:r>
              <a:rPr lang="da-DK" dirty="0"/>
              <a:t> to </a:t>
            </a:r>
            <a:r>
              <a:rPr lang="da-DK" dirty="0" err="1"/>
              <a:t>edit</a:t>
            </a:r>
            <a:r>
              <a:rPr lang="da-DK" dirty="0"/>
              <a:t> Master </a:t>
            </a:r>
            <a:r>
              <a:rPr lang="da-DK" dirty="0" err="1"/>
              <a:t>title</a:t>
            </a:r>
            <a:r>
              <a:rPr lang="da-DK" dirty="0"/>
              <a:t> </a:t>
            </a:r>
            <a:r>
              <a:rPr lang="da-DK" dirty="0" err="1"/>
              <a:t>style</a:t>
            </a:r>
            <a:endParaRPr lang="da-DK" dirty="0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838200" y="5562600"/>
            <a:ext cx="7543800" cy="228600"/>
          </a:xfrm>
        </p:spPr>
        <p:txBody>
          <a:bodyPr/>
          <a:lstStyle>
            <a:lvl1pPr>
              <a:defRPr sz="1600" baseline="0"/>
            </a:lvl1pPr>
          </a:lstStyle>
          <a:p>
            <a:r>
              <a:rPr lang="da-DK" dirty="0"/>
              <a:t>Chi San </a:t>
            </a:r>
            <a:r>
              <a:rPr lang="da-DK" dirty="0" err="1"/>
              <a:t>Tsai</a:t>
            </a:r>
            <a:endParaRPr lang="da-DK" dirty="0"/>
          </a:p>
        </p:txBody>
      </p:sp>
      <p:sp>
        <p:nvSpPr>
          <p:cNvPr id="7" name="Rectangle 9">
            <a:extLst>
              <a:ext uri="{FF2B5EF4-FFF2-40B4-BE49-F238E27FC236}">
                <a16:creationId xmlns="" xmlns:a16="http://schemas.microsoft.com/office/drawing/2014/main" id="{C8B536E8-1112-484B-B8BD-2897415783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838200" y="6553200"/>
            <a:ext cx="7543800" cy="2286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00" i="0">
                <a:solidFill>
                  <a:srgbClr val="6A6F77"/>
                </a:solidFill>
                <a:latin typeface="Verdana" panose="020B0604030504040204" pitchFamily="34" charset="0"/>
                <a:ea typeface="+mn-ea"/>
                <a:cs typeface="Times New Roman" panose="02020603050405020304" pitchFamily="18" charset="0"/>
              </a:defRPr>
            </a:lvl1pPr>
          </a:lstStyle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</a:rPr>
              <a:t>EGU General Assembly 2020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rgbClr val="002060"/>
                </a:solidFill>
              </a:rPr>
              <a:t>Online 7</a:t>
            </a:r>
            <a:r>
              <a:rPr lang="en-GB" b="1" baseline="30000" dirty="0">
                <a:solidFill>
                  <a:srgbClr val="002060"/>
                </a:solidFill>
              </a:rPr>
              <a:t>th</a:t>
            </a:r>
            <a:r>
              <a:rPr lang="en-GB" b="1" dirty="0">
                <a:solidFill>
                  <a:srgbClr val="002060"/>
                </a:solidFill>
              </a:rPr>
              <a:t> May 2020</a:t>
            </a:r>
          </a:p>
          <a:p>
            <a:pPr>
              <a:defRPr/>
            </a:pPr>
            <a:endParaRPr lang="da-DK" dirty="0"/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00" i="0">
                <a:solidFill>
                  <a:schemeClr val="tx1"/>
                </a:solidFill>
              </a:defRPr>
            </a:lvl1pPr>
          </a:lstStyle>
          <a:p>
            <a:fld id="{2DAFE580-4F39-4EF0-9A4F-441970C723DD}" type="slidenum">
              <a:rPr lang="da-DK" altLang="en-US"/>
              <a:pPr/>
              <a:t>‹#›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323251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3212"/>
            <a:ext cx="7543800" cy="44577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>
            <a:lvl1pPr>
              <a:defRPr lang="en-GB" sz="800" b="1" i="0" smtClean="0">
                <a:solidFill>
                  <a:srgbClr val="002060"/>
                </a:solidFill>
              </a:defRPr>
            </a:lvl1pPr>
          </a:lstStyle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/>
              <a:t>EGU General Assembly 2020 Online 7th May 2020 </a:t>
            </a:r>
            <a:endParaRPr lang="en-GB" dirty="0"/>
          </a:p>
        </p:txBody>
      </p:sp>
      <p:sp>
        <p:nvSpPr>
          <p:cNvPr id="5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532440" y="63563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2680460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566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43102"/>
            <a:ext cx="3695700" cy="4457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943102"/>
            <a:ext cx="3695700" cy="4457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/>
              <a:t>EGU General Assembly 2020 Online 7th May 2020 </a:t>
            </a:r>
            <a:endParaRPr lang="en-GB" dirty="0"/>
          </a:p>
        </p:txBody>
      </p:sp>
      <p:sp>
        <p:nvSpPr>
          <p:cNvPr id="6" name="Rectangle 5"/>
          <p:cNvSpPr/>
          <p:nvPr userDrawn="1"/>
        </p:nvSpPr>
        <p:spPr bwMode="auto">
          <a:xfrm>
            <a:off x="838200" y="4437112"/>
            <a:ext cx="3695700" cy="122413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Calibri" charset="0"/>
                <a:ea typeface="Calibri" charset="0"/>
                <a:cs typeface="Calibri" charset="0"/>
              </a:rPr>
              <a:t>ddddd</a:t>
            </a:r>
            <a:endParaRPr kumimoji="0" lang="en-GB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61402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4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EGU General Assembly 2020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dirty="0"/>
              <a:t>Online 7</a:t>
            </a:r>
            <a:r>
              <a:rPr lang="en-GB" baseline="30000" dirty="0"/>
              <a:t>th</a:t>
            </a:r>
            <a:r>
              <a:rPr lang="en-GB" dirty="0"/>
              <a:t> May 2020</a:t>
            </a:r>
          </a:p>
          <a:p>
            <a:endParaRPr lang="en-GB" dirty="0"/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295053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/>
              <a:t>EGU General Assembly 2020 Online 7th May 2020 </a:t>
            </a:r>
            <a:endParaRPr lang="en-GB" dirty="0"/>
          </a:p>
        </p:txBody>
      </p:sp>
      <p:sp>
        <p:nvSpPr>
          <p:cNvPr id="4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04448" y="6569075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274729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/>
              <a:t>EGU General Assembly 2020 Online 7th May 2020 </a:t>
            </a:r>
            <a:endParaRPr lang="en-GB" dirty="0"/>
          </a:p>
        </p:txBody>
      </p:sp>
      <p:sp>
        <p:nvSpPr>
          <p:cNvPr id="3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2904189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5" y="273050"/>
            <a:ext cx="3008313" cy="1162051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r>
              <a:rPr lang="en-GB"/>
              <a:t>EGU General Assembly 2020 Online 7th May 2020 </a:t>
            </a:r>
          </a:p>
        </p:txBody>
      </p:sp>
    </p:spTree>
    <p:extLst>
      <p:ext uri="{BB962C8B-B14F-4D97-AF65-F5344CB8AC3E}">
        <p14:creationId xmlns:p14="http://schemas.microsoft.com/office/powerpoint/2010/main" val="1750737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0"/>
            <a:ext cx="5486400" cy="804863"/>
          </a:xfrm>
        </p:spPr>
        <p:txBody>
          <a:bodyPr/>
          <a:lstStyle>
            <a:lvl1pPr marL="174625" indent="-174625">
              <a:buFont typeface="Arial" pitchFamily="34" charset="0"/>
              <a:buNone/>
              <a:tabLst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244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r>
              <a:rPr lang="en-GB"/>
              <a:t>EGU General Assembly 2020 Online 7th May 2020 </a:t>
            </a:r>
          </a:p>
        </p:txBody>
      </p:sp>
    </p:spTree>
    <p:extLst>
      <p:ext uri="{BB962C8B-B14F-4D97-AF65-F5344CB8AC3E}">
        <p14:creationId xmlns:p14="http://schemas.microsoft.com/office/powerpoint/2010/main" val="427898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96050" y="609600"/>
            <a:ext cx="1885950" cy="57912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096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218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943102"/>
            <a:ext cx="3695700" cy="4457700"/>
          </a:xfrm>
        </p:spPr>
        <p:txBody>
          <a:bodyPr/>
          <a:lstStyle>
            <a:lvl1pPr>
              <a:buFont typeface="Arial" pitchFamily="34" charset="0"/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86300" y="1943102"/>
            <a:ext cx="3695700" cy="4457700"/>
          </a:xfrm>
        </p:spPr>
        <p:txBody>
          <a:bodyPr/>
          <a:lstStyle/>
          <a:p>
            <a:pPr lvl="0"/>
            <a:endParaRPr lang="en-GB" noProof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r>
              <a:rPr lang="en-GB"/>
              <a:t>EGU General Assembly 2020 Online 7th May 2020 </a:t>
            </a:r>
          </a:p>
        </p:txBody>
      </p:sp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26536727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7543800" cy="6381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</p:spPr>
        <p:txBody>
          <a:bodyPr/>
          <a:lstStyle/>
          <a:p>
            <a:r>
              <a:rPr lang="en-GB"/>
              <a:t>EGU General Assembly 2020 Online 7th May 2020 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="" xmlns:a16="http://schemas.microsoft.com/office/drawing/2014/main" id="{89B676D7-4E84-43E5-9376-3270EFF998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10600" y="6648450"/>
            <a:ext cx="419100" cy="1524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i="0">
                <a:solidFill>
                  <a:schemeClr val="tx1"/>
                </a:solidFill>
                <a:latin typeface="+mn-lt"/>
              </a:defRPr>
            </a:lvl1pPr>
          </a:lstStyle>
          <a:p>
            <a:fld id="{2DAFE580-4F39-4EF0-9A4F-441970C723DD}" type="slidenum">
              <a:rPr lang="da-DK" altLang="en-US" smtClean="0"/>
              <a:pPr/>
              <a:t>‹#›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16399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9" descr="Second_Top">
            <a:extLst>
              <a:ext uri="{FF2B5EF4-FFF2-40B4-BE49-F238E27FC236}">
                <a16:creationId xmlns="" xmlns:a16="http://schemas.microsoft.com/office/drawing/2014/main" id="{F449B66D-6127-4C67-9426-9FBFBB8D37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6">
            <a:extLst>
              <a:ext uri="{FF2B5EF4-FFF2-40B4-BE49-F238E27FC236}">
                <a16:creationId xmlns="" xmlns:a16="http://schemas.microsoft.com/office/drawing/2014/main" id="{A2DA5AB9-E3E7-4475-BB0D-9C93C4DCE4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43100"/>
            <a:ext cx="754380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altLang="en-US" dirty="0" err="1"/>
              <a:t>Click</a:t>
            </a:r>
            <a:r>
              <a:rPr lang="da-DK" altLang="en-US" dirty="0"/>
              <a:t> to </a:t>
            </a:r>
            <a:r>
              <a:rPr lang="da-DK" altLang="en-US" dirty="0" err="1"/>
              <a:t>edit</a:t>
            </a:r>
            <a:r>
              <a:rPr lang="da-DK" altLang="en-US" dirty="0"/>
              <a:t> Master </a:t>
            </a:r>
            <a:r>
              <a:rPr lang="da-DK" altLang="en-US" dirty="0" err="1"/>
              <a:t>text</a:t>
            </a:r>
            <a:r>
              <a:rPr lang="da-DK" altLang="en-US" dirty="0"/>
              <a:t> </a:t>
            </a:r>
            <a:r>
              <a:rPr lang="da-DK" altLang="en-US" dirty="0" err="1"/>
              <a:t>styles</a:t>
            </a:r>
            <a:endParaRPr lang="da-DK" altLang="en-US" dirty="0"/>
          </a:p>
          <a:p>
            <a:pPr lvl="1"/>
            <a:r>
              <a:rPr lang="da-DK" altLang="en-US" dirty="0"/>
              <a:t>Second </a:t>
            </a:r>
            <a:r>
              <a:rPr lang="da-DK" altLang="en-US" dirty="0" err="1"/>
              <a:t>level</a:t>
            </a:r>
            <a:endParaRPr lang="da-DK" altLang="en-US" dirty="0"/>
          </a:p>
          <a:p>
            <a:pPr lvl="2"/>
            <a:r>
              <a:rPr lang="da-DK" altLang="en-US" dirty="0"/>
              <a:t>Third </a:t>
            </a:r>
            <a:r>
              <a:rPr lang="da-DK" altLang="en-US" dirty="0" err="1"/>
              <a:t>level</a:t>
            </a:r>
            <a:endParaRPr lang="da-DK" altLang="en-US" dirty="0"/>
          </a:p>
          <a:p>
            <a:pPr lvl="3"/>
            <a:r>
              <a:rPr lang="da-DK" altLang="en-US" dirty="0" err="1"/>
              <a:t>Fourth</a:t>
            </a:r>
            <a:r>
              <a:rPr lang="da-DK" altLang="en-US" dirty="0"/>
              <a:t> </a:t>
            </a:r>
            <a:r>
              <a:rPr lang="da-DK" altLang="en-US" dirty="0" err="1"/>
              <a:t>level</a:t>
            </a:r>
            <a:endParaRPr lang="da-DK" altLang="en-US" dirty="0"/>
          </a:p>
          <a:p>
            <a:pPr lvl="4"/>
            <a:r>
              <a:rPr lang="da-DK" altLang="en-US" dirty="0"/>
              <a:t>Fifth </a:t>
            </a:r>
            <a:r>
              <a:rPr lang="da-DK" altLang="en-US" dirty="0" err="1"/>
              <a:t>level</a:t>
            </a:r>
            <a:endParaRPr lang="da-DK" altLang="en-US" dirty="0"/>
          </a:p>
        </p:txBody>
      </p:sp>
      <p:pic>
        <p:nvPicPr>
          <p:cNvPr id="1029" name="Picture 40" descr="IMP_Logo_2Colour">
            <a:extLst>
              <a:ext uri="{FF2B5EF4-FFF2-40B4-BE49-F238E27FC236}">
                <a16:creationId xmlns="" xmlns:a16="http://schemas.microsoft.com/office/drawing/2014/main" id="{778C2712-FF3E-4621-8BF6-184CD9CB7A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0650"/>
            <a:ext cx="152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GB" sz="800" b="1" i="0" smtClean="0">
                <a:solidFill>
                  <a:srgbClr val="002060"/>
                </a:solidFill>
              </a:defRPr>
            </a:lvl1pPr>
          </a:lstStyle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/>
              <a:t>EGU General Assembly 2020 Online 7th May 2020 </a:t>
            </a:r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61" r:id="rId1"/>
    <p:sldLayoutId id="2147484650" r:id="rId2"/>
    <p:sldLayoutId id="2147484651" r:id="rId3"/>
    <p:sldLayoutId id="2147484652" r:id="rId4"/>
    <p:sldLayoutId id="2147484653" r:id="rId5"/>
    <p:sldLayoutId id="2147484654" r:id="rId6"/>
    <p:sldLayoutId id="2147484655" r:id="rId7"/>
    <p:sldLayoutId id="2147484656" r:id="rId8"/>
    <p:sldLayoutId id="2147484657" r:id="rId9"/>
    <p:sldLayoutId id="2147484658" r:id="rId10"/>
    <p:sldLayoutId id="2147484659" r:id="rId11"/>
    <p:sldLayoutId id="2147484660" r:id="rId12"/>
    <p:sldLayoutId id="2147484662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C51538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>
          <a:solidFill>
            <a:srgbClr val="002060"/>
          </a:solidFill>
          <a:latin typeface="+mn-lt"/>
          <a:ea typeface="+mn-ea"/>
          <a:cs typeface="+mn-cs"/>
        </a:defRPr>
      </a:lvl1pPr>
      <a:lvl2pPr marL="571500" indent="-1905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002060"/>
          </a:solidFill>
          <a:latin typeface="+mn-lt"/>
        </a:defRPr>
      </a:lvl2pPr>
      <a:lvl3pPr marL="952500" indent="-1905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002060"/>
          </a:solidFill>
          <a:latin typeface="+mn-lt"/>
        </a:defRPr>
      </a:lvl3pPr>
      <a:lvl4pPr marL="1333500" indent="-1905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400">
          <a:solidFill>
            <a:srgbClr val="002060"/>
          </a:solidFill>
          <a:latin typeface="+mn-lt"/>
        </a:defRPr>
      </a:lvl4pPr>
      <a:lvl5pPr marL="1727200" indent="-203200" algn="l" rtl="0" eaLnBrk="0" fontAlgn="base" hangingPunct="0">
        <a:spcBef>
          <a:spcPct val="20000"/>
        </a:spcBef>
        <a:spcAft>
          <a:spcPct val="0"/>
        </a:spcAft>
        <a:buChar char="°"/>
        <a:defRPr sz="1400">
          <a:solidFill>
            <a:srgbClr val="002060"/>
          </a:solidFill>
          <a:latin typeface="+mn-lt"/>
        </a:defRPr>
      </a:lvl5pPr>
      <a:lvl6pPr marL="21844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6pPr>
      <a:lvl7pPr marL="26416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7pPr>
      <a:lvl8pPr marL="30988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8pPr>
      <a:lvl9pPr marL="3556000" indent="-203200" algn="l" rtl="0" fontAlgn="base">
        <a:spcBef>
          <a:spcPct val="20000"/>
        </a:spcBef>
        <a:spcAft>
          <a:spcPct val="0"/>
        </a:spcAft>
        <a:buChar char="°"/>
        <a:defRPr sz="1400">
          <a:solidFill>
            <a:srgbClr val="4B4F5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hyperlink" Target="https://agupubs.onlinelibrary.wiley.com/doi/pdf/10.1029/92WR00607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751584"/>
            <a:ext cx="8352928" cy="2261592"/>
          </a:xfrm>
        </p:spPr>
        <p:txBody>
          <a:bodyPr>
            <a:normAutofit/>
          </a:bodyPr>
          <a:lstStyle/>
          <a:p>
            <a:r>
              <a:rPr lang="en-GB" sz="3200" dirty="0">
                <a:solidFill>
                  <a:srgbClr val="C00000"/>
                </a:solidFill>
              </a:rPr>
              <a:t>The effect of recurrent cyclonic surge events on drinking pond and near-surface groundwater salinities in coastal Bangladesh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907704" y="5096709"/>
            <a:ext cx="5806701" cy="1761291"/>
          </a:xfrm>
        </p:spPr>
        <p:txBody>
          <a:bodyPr/>
          <a:lstStyle/>
          <a:p>
            <a:r>
              <a:rPr lang="en-GB" sz="2000" dirty="0"/>
              <a:t>Chi San Tsai, Adrian P. Butler and Mo A. </a:t>
            </a:r>
            <a:r>
              <a:rPr lang="en-GB" sz="2000" dirty="0" err="1"/>
              <a:t>Hoque</a:t>
            </a:r>
            <a:endParaRPr lang="en-GB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</a:t>
            </a:fld>
            <a:endParaRPr lang="da-DK" alt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5969853"/>
            <a:ext cx="3185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2000" b="1" i="0" dirty="0">
                <a:solidFill>
                  <a:srgbClr val="002060"/>
                </a:solidFill>
                <a:latin typeface="+mn-lt"/>
              </a:rPr>
              <a:t>EGU General Assembly </a:t>
            </a:r>
            <a:r>
              <a:rPr lang="en-GB" sz="2000" b="1" i="0" dirty="0" smtClean="0">
                <a:solidFill>
                  <a:srgbClr val="002060"/>
                </a:solidFill>
                <a:latin typeface="+mn-lt"/>
              </a:rPr>
              <a:t>2021</a:t>
            </a:r>
            <a:endParaRPr lang="en-GB" sz="2000" b="1" i="0" dirty="0">
              <a:solidFill>
                <a:srgbClr val="002060"/>
              </a:solidFill>
              <a:latin typeface="+mn-lt"/>
            </a:endParaRP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2000" b="1" i="0" dirty="0">
                <a:solidFill>
                  <a:srgbClr val="002060"/>
                </a:solidFill>
                <a:latin typeface="+mn-lt"/>
              </a:rPr>
              <a:t>Online </a:t>
            </a:r>
            <a:r>
              <a:rPr lang="en-GB" sz="2000" b="1" i="0" dirty="0" smtClean="0">
                <a:solidFill>
                  <a:srgbClr val="002060"/>
                </a:solidFill>
                <a:latin typeface="+mn-lt"/>
              </a:rPr>
              <a:t>30</a:t>
            </a:r>
            <a:r>
              <a:rPr lang="en-GB" sz="2000" b="1" i="0" baseline="30000" dirty="0" smtClean="0">
                <a:solidFill>
                  <a:srgbClr val="002060"/>
                </a:solidFill>
                <a:latin typeface="+mn-lt"/>
              </a:rPr>
              <a:t>th</a:t>
            </a:r>
            <a:r>
              <a:rPr lang="en-GB" sz="2000" b="1" i="0" dirty="0" smtClean="0">
                <a:solidFill>
                  <a:srgbClr val="002060"/>
                </a:solidFill>
                <a:latin typeface="+mn-lt"/>
              </a:rPr>
              <a:t> April 2021</a:t>
            </a:r>
            <a:endParaRPr lang="en-GB" sz="2000" b="1" i="0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3569"/>
            <a:ext cx="2387066" cy="110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013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altLang="en-US" sz="24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GB" altLang="en-US" sz="2400" b="1" dirty="0" smtClean="0">
                <a:solidFill>
                  <a:schemeClr val="tx2"/>
                </a:solidFill>
              </a:rPr>
              <a:t>mpacts </a:t>
            </a:r>
            <a:r>
              <a:rPr lang="en-GB" altLang="en-US" sz="2400" b="1" dirty="0">
                <a:solidFill>
                  <a:schemeClr val="tx2"/>
                </a:solidFill>
              </a:rPr>
              <a:t>of salinity in coastal </a:t>
            </a:r>
            <a:r>
              <a:rPr lang="en-GB" altLang="en-US" sz="2400" b="1" dirty="0" smtClean="0">
                <a:solidFill>
                  <a:schemeClr val="tx2"/>
                </a:solidFill>
              </a:rPr>
              <a:t>Bangladesh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</a:rPr>
              <a:t>The study area </a:t>
            </a:r>
            <a:endParaRPr lang="en-GB" sz="2400" b="1" dirty="0">
              <a:solidFill>
                <a:schemeClr val="tx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</a:rPr>
              <a:t>The conceptual model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</a:rPr>
              <a:t>Salinity dynamics as storm surges hit the area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chemeClr val="tx2"/>
                </a:solidFill>
              </a:rPr>
              <a:t>Salinity dynamics as </a:t>
            </a:r>
            <a:r>
              <a:rPr lang="en-GB" sz="2400" b="1" dirty="0" smtClean="0">
                <a:solidFill>
                  <a:schemeClr val="tx2"/>
                </a:solidFill>
              </a:rPr>
              <a:t>the pond was clean-up at 7days after storm surges hit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2400" b="1" dirty="0" smtClean="0">
                <a:solidFill>
                  <a:schemeClr val="tx2"/>
                </a:solidFill>
              </a:rPr>
              <a:t>How recurrent surge events affected long-term salinity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altLang="zh-TW" sz="2400" b="1" dirty="0" smtClean="0">
                <a:solidFill>
                  <a:schemeClr val="tx2"/>
                </a:solidFill>
              </a:rPr>
              <a:t>Salinity </a:t>
            </a:r>
            <a:r>
              <a:rPr lang="en-GB" altLang="zh-TW" sz="2400" b="1" dirty="0">
                <a:solidFill>
                  <a:schemeClr val="tx2"/>
                </a:solidFill>
              </a:rPr>
              <a:t>management options</a:t>
            </a:r>
            <a:endParaRPr lang="en-GB" sz="2400" b="1" baseline="-25000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2</a:t>
            </a:fld>
            <a:endParaRPr lang="da-DK" altLang="en-US" dirty="0"/>
          </a:p>
        </p:txBody>
      </p:sp>
    </p:spTree>
    <p:extLst>
      <p:ext uri="{BB962C8B-B14F-4D97-AF65-F5344CB8AC3E}">
        <p14:creationId xmlns:p14="http://schemas.microsoft.com/office/powerpoint/2010/main" val="191752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810" y="764704"/>
            <a:ext cx="8902189" cy="699695"/>
          </a:xfrm>
        </p:spPr>
        <p:txBody>
          <a:bodyPr>
            <a:normAutofit fontScale="90000"/>
          </a:bodyPr>
          <a:lstStyle/>
          <a:p>
            <a:r>
              <a:rPr lang="en-GB" dirty="0"/>
              <a:t>Bangladesh </a:t>
            </a:r>
            <a:r>
              <a:rPr lang="en-GB" dirty="0" smtClean="0"/>
              <a:t>is located at Mega deltas </a:t>
            </a:r>
            <a:r>
              <a:rPr lang="en-GB" dirty="0" smtClean="0">
                <a:solidFill>
                  <a:srgbClr val="002060"/>
                </a:solidFill>
              </a:rPr>
              <a:t>Ganges-Brahmaputra-</a:t>
            </a:r>
            <a:r>
              <a:rPr lang="en-GB" dirty="0" err="1" smtClean="0">
                <a:solidFill>
                  <a:srgbClr val="002060"/>
                </a:solidFill>
              </a:rPr>
              <a:t>Meghna</a:t>
            </a:r>
            <a:r>
              <a:rPr lang="en-GB" dirty="0" smtClean="0">
                <a:solidFill>
                  <a:srgbClr val="002060"/>
                </a:solidFill>
              </a:rPr>
              <a:t>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13" y="1556792"/>
            <a:ext cx="5572125" cy="44577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587238" y="1628800"/>
            <a:ext cx="358431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i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Deltaic coastal plains</a:t>
            </a:r>
          </a:p>
          <a:p>
            <a:pPr>
              <a:defRPr/>
            </a:pPr>
            <a:r>
              <a:rPr lang="en-GB" i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v</a:t>
            </a:r>
            <a:r>
              <a:rPr lang="en-GB" altLang="en-US" i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ulnerable to storm surges, </a:t>
            </a:r>
          </a:p>
          <a:p>
            <a:pPr>
              <a:defRPr/>
            </a:pPr>
            <a:r>
              <a:rPr lang="en-GB" altLang="en-US" i="0" dirty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tidal surges &amp;</a:t>
            </a:r>
            <a:r>
              <a:rPr lang="en-GB" altLang="en-US" i="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flooding</a:t>
            </a:r>
          </a:p>
          <a:p>
            <a:pPr>
              <a:defRPr/>
            </a:pPr>
            <a:r>
              <a:rPr lang="en-GB" altLang="en-US" i="0" dirty="0" smtClean="0">
                <a:solidFill>
                  <a:srgbClr val="00206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Salinity is a widespread problem</a:t>
            </a:r>
            <a:endParaRPr lang="en-GB" altLang="en-US" i="0" dirty="0">
              <a:solidFill>
                <a:srgbClr val="00206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n-GB" i="0" dirty="0">
                <a:solidFill>
                  <a:schemeClr val="tx2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 </a:t>
            </a:r>
            <a:endParaRPr lang="en-GB" altLang="zh-CN" i="0" dirty="0">
              <a:solidFill>
                <a:schemeClr val="tx2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i="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3</a:t>
            </a:fld>
            <a:endParaRPr lang="da-DK" altLang="en-US"/>
          </a:p>
        </p:txBody>
      </p:sp>
      <p:sp>
        <p:nvSpPr>
          <p:cNvPr id="6" name="Rectangle 5"/>
          <p:cNvSpPr/>
          <p:nvPr/>
        </p:nvSpPr>
        <p:spPr>
          <a:xfrm>
            <a:off x="5452185" y="3737129"/>
            <a:ext cx="371936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i="0" dirty="0" smtClean="0">
                <a:solidFill>
                  <a:srgbClr val="002060"/>
                </a:solidFill>
              </a:rPr>
              <a:t>Bangladesh situated the </a:t>
            </a:r>
            <a:r>
              <a:rPr lang="en-GB" i="0" dirty="0">
                <a:solidFill>
                  <a:srgbClr val="002060"/>
                </a:solidFill>
              </a:rPr>
              <a:t>world largest river system delta. These low-lying delta plains are subject to tropical </a:t>
            </a:r>
            <a:r>
              <a:rPr lang="en-GB" i="0" dirty="0" smtClean="0">
                <a:solidFill>
                  <a:srgbClr val="002060"/>
                </a:solidFill>
              </a:rPr>
              <a:t>cyclones.</a:t>
            </a:r>
            <a:endParaRPr lang="en-GB" i="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922219"/>
            <a:ext cx="2260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800" i="0" dirty="0" smtClean="0">
                <a:solidFill>
                  <a:srgbClr val="040404"/>
                </a:solidFill>
                <a:latin typeface="+mn-lt"/>
              </a:rPr>
              <a:t>Figure source from [3]</a:t>
            </a:r>
            <a:endParaRPr lang="en-GB" sz="1800" i="0" dirty="0" smtClean="0">
              <a:solidFill>
                <a:srgbClr val="040404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7702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4</a:t>
            </a:fld>
            <a:endParaRPr lang="da-DK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323507" y="17996746"/>
            <a:ext cx="4340511" cy="988682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Groundwater salinity is high along the coastline 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Content Placeholder 14" descr="DSCN08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2972" y="19075459"/>
            <a:ext cx="2192824" cy="1523605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02925" y="20651223"/>
            <a:ext cx="4361093" cy="108969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Alternative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water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resources: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pond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water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&amp;river</a:t>
            </a:r>
            <a:r>
              <a:rPr lang="zh-TW" altLang="en-US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TW" sz="2800" dirty="0" smtClean="0">
                <a:solidFill>
                  <a:schemeClr val="bg1"/>
                </a:solidFill>
                <a:cs typeface="Arial" panose="020B0604020202020204" pitchFamily="34" charset="0"/>
              </a:rPr>
              <a:t>water</a:t>
            </a:r>
            <a:endParaRPr lang="en-GB" sz="2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248" y="19057404"/>
            <a:ext cx="2106772" cy="1523605"/>
          </a:xfrm>
          <a:prstGeom prst="rect">
            <a:avLst/>
          </a:prstGeom>
        </p:spPr>
      </p:pic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683568" y="1600193"/>
            <a:ext cx="7543800" cy="5339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GB" sz="2400" b="1" dirty="0" smtClean="0"/>
              <a:t>Human health</a:t>
            </a:r>
            <a:r>
              <a:rPr lang="en-GB" sz="2400" b="1" dirty="0"/>
              <a:t> </a:t>
            </a:r>
            <a:r>
              <a:rPr lang="en-GB" sz="2400" b="1" dirty="0" smtClean="0"/>
              <a:t>&amp; the </a:t>
            </a:r>
            <a:r>
              <a:rPr lang="en-GB" sz="2400" b="1" dirty="0"/>
              <a:t>drinking water crisis </a:t>
            </a:r>
            <a:endParaRPr lang="en-GB" sz="2400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824499" y="804322"/>
            <a:ext cx="7543800" cy="638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rgbClr val="C51538"/>
                </a:solidFill>
                <a:latin typeface="Impact" pitchFamily="34" charset="0"/>
              </a:defRPr>
            </a:lvl9pPr>
          </a:lstStyle>
          <a:p>
            <a:r>
              <a:rPr lang="en-GB" altLang="en-US" i="0" kern="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GB" altLang="en-US" i="0" kern="0" dirty="0" smtClean="0">
                <a:solidFill>
                  <a:srgbClr val="C00000"/>
                </a:solidFill>
              </a:rPr>
              <a:t>mpacts of salinity in coastal deltas </a:t>
            </a:r>
            <a:endParaRPr lang="en-GB" i="0" kern="0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02925" y="2234023"/>
            <a:ext cx="4454611" cy="2059510"/>
          </a:xfrm>
          <a:prstGeom prst="rect">
            <a:avLst/>
          </a:prstGeom>
        </p:spPr>
      </p:pic>
      <p:pic>
        <p:nvPicPr>
          <p:cNvPr id="23" name="Content Placeholder 14" descr="DSCN08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507" y="4775587"/>
            <a:ext cx="2192824" cy="158076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954" y="4774970"/>
            <a:ext cx="2200288" cy="1562709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888292" y="3225711"/>
            <a:ext cx="33390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Salinity 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in drinking water causes negative effects on human health such as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hypertension[7]&amp;[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9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]. 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These high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salinities 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means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that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local 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residents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need to reply </a:t>
            </a:r>
            <a:r>
              <a:rPr lang="en-GB" i="0" dirty="0">
                <a:solidFill>
                  <a:schemeClr val="bg2">
                    <a:lumMod val="25000"/>
                  </a:schemeClr>
                </a:solidFill>
              </a:rPr>
              <a:t>on alternative water resources, such as ponds, rivers and </a:t>
            </a:r>
            <a:r>
              <a:rPr lang="en-GB" i="0" dirty="0" smtClean="0">
                <a:solidFill>
                  <a:schemeClr val="bg2">
                    <a:lumMod val="25000"/>
                  </a:schemeClr>
                </a:solidFill>
              </a:rPr>
              <a:t>canals.</a:t>
            </a:r>
            <a:endParaRPr lang="en-GB" i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497" y="4200207"/>
            <a:ext cx="42039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/>
              <a:t>Groundwater salinity is quite high along the </a:t>
            </a:r>
            <a:endParaRPr lang="en-GB" sz="1400" i="0" dirty="0" smtClean="0"/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/>
              <a:t>coastal </a:t>
            </a:r>
            <a:r>
              <a:rPr lang="en-GB" sz="1400" i="0" dirty="0" smtClean="0"/>
              <a:t>areas</a:t>
            </a:r>
            <a:r>
              <a:rPr lang="en-GB" sz="1400" i="0" dirty="0" smtClean="0"/>
              <a:t>[3].</a:t>
            </a:r>
            <a:endParaRPr lang="en-GB" sz="1400" i="0" dirty="0" smtClean="0">
              <a:solidFill>
                <a:srgbClr val="040404"/>
              </a:solidFill>
              <a:latin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35243" y="6356350"/>
            <a:ext cx="47930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0" dirty="0" smtClean="0"/>
              <a:t>Local </a:t>
            </a:r>
            <a:r>
              <a:rPr lang="en-GB" sz="1400" i="0" dirty="0"/>
              <a:t>residents are dependent on alternative water resources, such as ponds, rivers and </a:t>
            </a:r>
            <a:r>
              <a:rPr lang="en-GB" sz="1400" i="0" dirty="0" smtClean="0"/>
              <a:t>canals[3].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1340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xmlns="" id="{C1D3F44C-44AE-4E40-8DF0-B7B57F02E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831181"/>
            <a:ext cx="7543800" cy="638175"/>
          </a:xfrm>
        </p:spPr>
        <p:txBody>
          <a:bodyPr/>
          <a:lstStyle/>
          <a:p>
            <a:pPr algn="ctr"/>
            <a:r>
              <a:rPr lang="en-GB" altLang="en-US" dirty="0"/>
              <a:t>The study area</a:t>
            </a:r>
            <a:endParaRPr lang="en-US" altLang="en-US" dirty="0"/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xmlns="" id="{42725AD0-0D89-471D-A244-1BD627A904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3"/>
          <a:stretch/>
        </p:blipFill>
        <p:spPr bwMode="auto">
          <a:xfrm>
            <a:off x="517316" y="1605866"/>
            <a:ext cx="7970465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5782218" y="2589490"/>
            <a:ext cx="1292396" cy="121268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562446" y="2332593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800" i="0" dirty="0">
                <a:solidFill>
                  <a:srgbClr val="040404"/>
                </a:solidFill>
              </a:rPr>
              <a:t>A</a:t>
            </a:r>
            <a:r>
              <a:rPr lang="en-GB" sz="1800" i="0" baseline="-25000" dirty="0">
                <a:solidFill>
                  <a:srgbClr val="040404"/>
                </a:solidFill>
              </a:rPr>
              <a:t>0</a:t>
            </a:r>
            <a:endParaRPr lang="en-GB" sz="1800" i="0" dirty="0">
              <a:solidFill>
                <a:srgbClr val="04040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73813" y="343284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800" i="0" dirty="0">
                <a:solidFill>
                  <a:srgbClr val="040404"/>
                </a:solidFill>
              </a:rPr>
              <a:t>B</a:t>
            </a:r>
            <a:r>
              <a:rPr lang="en-GB" sz="1800" i="0" baseline="-25000" dirty="0">
                <a:solidFill>
                  <a:srgbClr val="040404"/>
                </a:solidFill>
              </a:rPr>
              <a:t>0</a:t>
            </a:r>
            <a:endParaRPr lang="en-GB" sz="1800" i="0" dirty="0">
              <a:solidFill>
                <a:srgbClr val="040404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76999" y="1084407"/>
            <a:ext cx="2202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2400" i="0" dirty="0">
                <a:solidFill>
                  <a:srgbClr val="002060"/>
                </a:solidFill>
                <a:latin typeface="+mn-lt"/>
              </a:rPr>
              <a:t>2D cross section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3145" y="5938025"/>
            <a:ext cx="8662764" cy="116955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TW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Bangladesh</a:t>
            </a:r>
            <a:r>
              <a:rPr lang="zh-TW" altLang="en-US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en-GB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has </a:t>
            </a:r>
            <a:r>
              <a:rPr lang="en-GB" sz="1400" i="0" dirty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a climate consisting of dry winters (November-April) and a tropical monsoon (</a:t>
            </a:r>
            <a:r>
              <a:rPr lang="en-GB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May-October).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Cyclonic storm surge normally hit this area in early monsoon such as </a:t>
            </a:r>
            <a:r>
              <a:rPr lang="en-GB" sz="1400" i="0" dirty="0" err="1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Aila</a:t>
            </a:r>
            <a:r>
              <a:rPr lang="en-GB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 or early dry season such as </a:t>
            </a:r>
            <a:r>
              <a:rPr lang="en-GB" sz="1400" i="0" dirty="0" err="1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Sidr</a:t>
            </a:r>
            <a:r>
              <a:rPr lang="en-GB" sz="1400" i="0" dirty="0" smtClean="0">
                <a:solidFill>
                  <a:srgbClr val="002060"/>
                </a:solidFill>
                <a:latin typeface="Verdana" charset="0"/>
                <a:ea typeface="Verdana" charset="0"/>
                <a:cs typeface="Verdana" charset="0"/>
              </a:rPr>
              <a:t>.</a:t>
            </a:r>
            <a:endParaRPr lang="en-GB" sz="1400" dirty="0">
              <a:solidFill>
                <a:srgbClr val="002060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63220" indent="-363220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endParaRPr lang="en-GB" sz="1400" dirty="0">
              <a:solidFill>
                <a:srgbClr val="00206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5</a:t>
            </a:fld>
            <a:endParaRPr lang="da-DK" alt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78364" t="75557"/>
          <a:stretch/>
        </p:blipFill>
        <p:spPr>
          <a:xfrm>
            <a:off x="6516216" y="3932560"/>
            <a:ext cx="1945012" cy="160778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9203" y="5033764"/>
            <a:ext cx="37668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400" i="0" dirty="0">
                <a:solidFill>
                  <a:srgbClr val="000000"/>
                </a:solidFill>
                <a:ea typeface="Times New Roman" panose="02020603050405020304" pitchFamily="18" charset="0"/>
              </a:rPr>
              <a:t>The study area is located in the </a:t>
            </a:r>
            <a:r>
              <a:rPr lang="en-GB" sz="1400" i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Dacope</a:t>
            </a:r>
            <a:r>
              <a:rPr lang="en-GB" sz="1400" i="0" dirty="0">
                <a:solidFill>
                  <a:srgbClr val="000000"/>
                </a:solidFill>
                <a:ea typeface="Times New Roman" panose="02020603050405020304" pitchFamily="18" charset="0"/>
              </a:rPr>
              <a:t> </a:t>
            </a:r>
            <a:r>
              <a:rPr lang="en-GB" sz="1400" i="0" dirty="0" err="1">
                <a:solidFill>
                  <a:srgbClr val="000000"/>
                </a:solidFill>
                <a:ea typeface="Times New Roman" panose="02020603050405020304" pitchFamily="18" charset="0"/>
              </a:rPr>
              <a:t>Upazila</a:t>
            </a:r>
            <a:r>
              <a:rPr lang="en-GB" sz="1400" i="0" dirty="0">
                <a:solidFill>
                  <a:srgbClr val="000000"/>
                </a:solidFill>
                <a:ea typeface="Times New Roman" panose="02020603050405020304" pitchFamily="18" charset="0"/>
              </a:rPr>
              <a:t> of southwest coastal district Khulna in Bangladesh</a:t>
            </a:r>
            <a:r>
              <a:rPr lang="en-US" sz="1400" i="0" dirty="0">
                <a:ea typeface="Times New Roman" panose="02020603050405020304" pitchFamily="18" charset="0"/>
              </a:rPr>
              <a:t>.</a:t>
            </a:r>
            <a:endParaRPr lang="en-GB" sz="1400" i="0" dirty="0">
              <a:ea typeface="PMingLiU" panose="02020500000000000000" pitchFamily="18" charset="-12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94386" y="5171015"/>
            <a:ext cx="1122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800" i="0" dirty="0" smtClean="0">
                <a:solidFill>
                  <a:srgbClr val="040404"/>
                </a:solidFill>
                <a:latin typeface="+mn-lt"/>
              </a:rPr>
              <a:t>DAB pond</a:t>
            </a:r>
          </a:p>
        </p:txBody>
      </p:sp>
    </p:spTree>
    <p:extLst>
      <p:ext uri="{BB962C8B-B14F-4D97-AF65-F5344CB8AC3E}">
        <p14:creationId xmlns:p14="http://schemas.microsoft.com/office/powerpoint/2010/main" val="220998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00200" y="836712"/>
            <a:ext cx="7543800" cy="638175"/>
          </a:xfrm>
        </p:spPr>
        <p:txBody>
          <a:bodyPr>
            <a:normAutofit fontScale="90000"/>
          </a:bodyPr>
          <a:lstStyle/>
          <a:p>
            <a:r>
              <a:rPr lang="en-US" altLang="zh-TW" sz="2800" dirty="0" smtClean="0">
                <a:ln w="0"/>
                <a:solidFill>
                  <a:srgbClr val="C00000"/>
                </a:solidFill>
              </a:rPr>
              <a:t>Monitoring</a:t>
            </a:r>
            <a:r>
              <a:rPr lang="zh-TW" altLang="en-US" sz="2800" dirty="0" smtClean="0">
                <a:ln w="0"/>
                <a:solidFill>
                  <a:srgbClr val="C00000"/>
                </a:solidFill>
              </a:rPr>
              <a:t> </a:t>
            </a:r>
            <a:r>
              <a:rPr lang="en-US" altLang="zh-TW" sz="2800" dirty="0">
                <a:ln w="0"/>
                <a:solidFill>
                  <a:srgbClr val="C00000"/>
                </a:solidFill>
              </a:rPr>
              <a:t>pond</a:t>
            </a:r>
            <a:r>
              <a:rPr lang="zh-TW" altLang="en-US" sz="2800" dirty="0">
                <a:ln w="0"/>
                <a:solidFill>
                  <a:srgbClr val="C00000"/>
                </a:solidFill>
              </a:rPr>
              <a:t> </a:t>
            </a:r>
            <a:r>
              <a:rPr lang="en-US" altLang="zh-TW" sz="2800" dirty="0">
                <a:ln w="0"/>
                <a:solidFill>
                  <a:srgbClr val="C00000"/>
                </a:solidFill>
              </a:rPr>
              <a:t>&amp;</a:t>
            </a:r>
            <a:r>
              <a:rPr lang="zh-TW" altLang="en-US" sz="2800" dirty="0">
                <a:ln w="0"/>
                <a:solidFill>
                  <a:srgbClr val="C00000"/>
                </a:solidFill>
              </a:rPr>
              <a:t> </a:t>
            </a:r>
            <a:r>
              <a:rPr lang="en-US" altLang="zh-TW" sz="2800" dirty="0">
                <a:ln w="0"/>
                <a:solidFill>
                  <a:srgbClr val="C00000"/>
                </a:solidFill>
              </a:rPr>
              <a:t>groundwater</a:t>
            </a:r>
            <a:r>
              <a:rPr lang="zh-TW" altLang="en-US" sz="2800" dirty="0">
                <a:ln w="0"/>
                <a:solidFill>
                  <a:srgbClr val="C00000"/>
                </a:solidFill>
              </a:rPr>
              <a:t> </a:t>
            </a:r>
            <a:r>
              <a:rPr lang="en-US" altLang="zh-TW" sz="2800" dirty="0">
                <a:ln w="0"/>
                <a:solidFill>
                  <a:srgbClr val="C00000"/>
                </a:solidFill>
              </a:rPr>
              <a:t>data</a:t>
            </a:r>
            <a:r>
              <a:rPr lang="en-GB" sz="2800" b="1" dirty="0">
                <a:ln w="0"/>
                <a:solidFill>
                  <a:srgbClr val="002060"/>
                </a:solidFill>
              </a:rPr>
              <a:t/>
            </a:r>
            <a:br>
              <a:rPr lang="en-GB" sz="2800" b="1" dirty="0">
                <a:ln w="0"/>
                <a:solidFill>
                  <a:srgbClr val="002060"/>
                </a:solidFill>
              </a:rPr>
            </a:b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6</a:t>
            </a:fld>
            <a:endParaRPr lang="da-DK" alt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2" y="1532215"/>
            <a:ext cx="8987708" cy="51735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1556792"/>
            <a:ext cx="3528392" cy="285420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1992" y="4424887"/>
            <a:ext cx="3305872" cy="7200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i="0" dirty="0" smtClean="0">
                <a:solidFill>
                  <a:schemeClr val="bg1"/>
                </a:solidFill>
              </a:rPr>
              <a:t>Pond</a:t>
            </a:r>
            <a:r>
              <a:rPr lang="zh-TW" altLang="en-US" i="0" dirty="0" smtClean="0">
                <a:solidFill>
                  <a:schemeClr val="bg1"/>
                </a:solidFill>
              </a:rPr>
              <a:t> </a:t>
            </a:r>
            <a:r>
              <a:rPr lang="en-US" altLang="zh-TW" i="0" dirty="0" smtClean="0">
                <a:solidFill>
                  <a:schemeClr val="bg1"/>
                </a:solidFill>
              </a:rPr>
              <a:t>data(BS01)</a:t>
            </a:r>
            <a:r>
              <a:rPr lang="zh-TW" altLang="en-US" i="0" dirty="0" smtClean="0">
                <a:solidFill>
                  <a:schemeClr val="bg1"/>
                </a:solidFill>
              </a:rPr>
              <a:t> </a:t>
            </a:r>
            <a:r>
              <a:rPr lang="en-US" altLang="zh-TW" i="0" dirty="0">
                <a:solidFill>
                  <a:schemeClr val="bg1"/>
                </a:solidFill>
              </a:rPr>
              <a:t>&amp;</a:t>
            </a:r>
            <a:r>
              <a:rPr lang="zh-TW" altLang="en-US" i="0" dirty="0" smtClean="0">
                <a:solidFill>
                  <a:schemeClr val="bg1"/>
                </a:solidFill>
              </a:rPr>
              <a:t> </a:t>
            </a:r>
            <a:r>
              <a:rPr lang="en-US" i="0" dirty="0" smtClean="0">
                <a:solidFill>
                  <a:schemeClr val="bg1"/>
                </a:solidFill>
              </a:rPr>
              <a:t>two </a:t>
            </a:r>
            <a:r>
              <a:rPr lang="en-US" i="0" dirty="0">
                <a:solidFill>
                  <a:schemeClr val="bg1"/>
                </a:solidFill>
              </a:rPr>
              <a:t>piezometers </a:t>
            </a:r>
            <a:r>
              <a:rPr lang="en-US" i="0" dirty="0" smtClean="0">
                <a:solidFill>
                  <a:schemeClr val="bg1"/>
                </a:solidFill>
              </a:rPr>
              <a:t>at 1m</a:t>
            </a:r>
            <a:r>
              <a:rPr lang="zh-TW" altLang="en-US" i="0" dirty="0" smtClean="0">
                <a:solidFill>
                  <a:schemeClr val="bg1"/>
                </a:solidFill>
              </a:rPr>
              <a:t> </a:t>
            </a:r>
            <a:r>
              <a:rPr lang="en-US" altLang="zh-TW" i="0" dirty="0" smtClean="0">
                <a:solidFill>
                  <a:schemeClr val="bg1"/>
                </a:solidFill>
              </a:rPr>
              <a:t>(BP02)</a:t>
            </a:r>
            <a:r>
              <a:rPr lang="en-US" i="0" dirty="0" smtClean="0">
                <a:solidFill>
                  <a:schemeClr val="bg1"/>
                </a:solidFill>
              </a:rPr>
              <a:t> </a:t>
            </a:r>
            <a:r>
              <a:rPr lang="en-US" i="0" dirty="0">
                <a:solidFill>
                  <a:schemeClr val="bg1"/>
                </a:solidFill>
              </a:rPr>
              <a:t>and </a:t>
            </a:r>
            <a:r>
              <a:rPr lang="en-US" i="0" dirty="0" smtClean="0">
                <a:solidFill>
                  <a:schemeClr val="bg1"/>
                </a:solidFill>
              </a:rPr>
              <a:t>3m</a:t>
            </a:r>
            <a:r>
              <a:rPr lang="zh-TW" altLang="en-US" i="0" dirty="0" smtClean="0">
                <a:solidFill>
                  <a:schemeClr val="bg1"/>
                </a:solidFill>
              </a:rPr>
              <a:t> </a:t>
            </a:r>
            <a:r>
              <a:rPr lang="en-US" altLang="zh-TW" i="0" dirty="0" smtClean="0">
                <a:solidFill>
                  <a:schemeClr val="bg1"/>
                </a:solidFill>
              </a:rPr>
              <a:t>(BP03)</a:t>
            </a:r>
            <a:r>
              <a:rPr lang="en-US" i="0" dirty="0" smtClean="0">
                <a:solidFill>
                  <a:schemeClr val="bg1"/>
                </a:solidFill>
              </a:rPr>
              <a:t> </a:t>
            </a:r>
            <a:r>
              <a:rPr lang="en-US" i="0" dirty="0">
                <a:solidFill>
                  <a:schemeClr val="bg1"/>
                </a:solidFill>
              </a:rPr>
              <a:t>depth below the pond) </a:t>
            </a:r>
            <a:r>
              <a:rPr lang="en-US" altLang="zh-TW" i="0" dirty="0" smtClean="0">
                <a:solidFill>
                  <a:schemeClr val="bg1"/>
                </a:solidFill>
              </a:rPr>
              <a:t>[1]</a:t>
            </a:r>
            <a:endParaRPr lang="en-US" i="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973599" y="1988840"/>
            <a:ext cx="914400" cy="2880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Polder</a:t>
            </a:r>
          </a:p>
        </p:txBody>
      </p:sp>
      <p:cxnSp>
        <p:nvCxnSpPr>
          <p:cNvPr id="12" name="Straight Arrow Connector 11"/>
          <p:cNvCxnSpPr/>
          <p:nvPr/>
        </p:nvCxnSpPr>
        <p:spPr bwMode="auto">
          <a:xfrm>
            <a:off x="8028384" y="1772816"/>
            <a:ext cx="144016" cy="21602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9512" y="6217345"/>
            <a:ext cx="6070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0" dirty="0" smtClean="0">
                <a:solidFill>
                  <a:schemeClr val="tx2"/>
                </a:solidFill>
                <a:latin typeface="+mn-lt"/>
              </a:rPr>
              <a:t>DAB pond is outside </a:t>
            </a:r>
            <a:r>
              <a:rPr lang="en-GB" sz="2400" i="0" dirty="0">
                <a:solidFill>
                  <a:schemeClr val="tx2"/>
                </a:solidFill>
                <a:latin typeface="+mn-lt"/>
              </a:rPr>
              <a:t>p</a:t>
            </a:r>
            <a:r>
              <a:rPr lang="en-GB" sz="2400" i="0" dirty="0" smtClean="0">
                <a:solidFill>
                  <a:schemeClr val="tx2"/>
                </a:solidFill>
                <a:latin typeface="+mn-lt"/>
              </a:rPr>
              <a:t>older</a:t>
            </a:r>
            <a:endParaRPr lang="en-GB" sz="2400" i="0" dirty="0">
              <a:solidFill>
                <a:schemeClr val="tx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74786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conceptual model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7</a:t>
            </a:fld>
            <a:endParaRPr lang="da-DK" alt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t="7013"/>
          <a:stretch/>
        </p:blipFill>
        <p:spPr>
          <a:xfrm>
            <a:off x="216022" y="5307254"/>
            <a:ext cx="4932041" cy="155679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461243" y="5307254"/>
            <a:ext cx="3376652" cy="12836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0" dirty="0"/>
              <a:t>Storm surge levels at Chittagong station. These surge water levels are from University of Hawaii (uhslc.soest.hawaii.edu/</a:t>
            </a:r>
            <a:r>
              <a:rPr lang="en-US" i="0" dirty="0" err="1"/>
              <a:t>thredds</a:t>
            </a:r>
            <a:r>
              <a:rPr lang="en-US" i="0" dirty="0"/>
              <a:t>/uhslc_quality_hourly.html</a:t>
            </a:r>
            <a:r>
              <a:rPr lang="en-US" sz="1800" i="0" dirty="0"/>
              <a:t>)</a:t>
            </a:r>
            <a:endParaRPr lang="en-GB" sz="1800" i="0" dirty="0"/>
          </a:p>
        </p:txBody>
      </p:sp>
      <p:cxnSp>
        <p:nvCxnSpPr>
          <p:cNvPr id="14" name="Elbow Connector 13"/>
          <p:cNvCxnSpPr/>
          <p:nvPr/>
        </p:nvCxnSpPr>
        <p:spPr bwMode="auto">
          <a:xfrm rot="5400000">
            <a:off x="4103948" y="2384884"/>
            <a:ext cx="3600400" cy="3240360"/>
          </a:xfrm>
          <a:prstGeom prst="bentConnector3">
            <a:avLst>
              <a:gd name="adj1" fmla="val 74006"/>
            </a:avLst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1469626"/>
            <a:ext cx="7812362" cy="33995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auto">
          <a:xfrm>
            <a:off x="7698881" y="1844824"/>
            <a:ext cx="617535" cy="21602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08498" y="2216995"/>
            <a:ext cx="17281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latin typeface="+mn-lt"/>
              </a:rPr>
              <a:t>       </a:t>
            </a:r>
            <a:r>
              <a:rPr lang="en-GB" b="1" i="0" dirty="0" smtClean="0">
                <a:solidFill>
                  <a:srgbClr val="040404"/>
                </a:solidFill>
                <a:latin typeface="+mn-lt"/>
              </a:rPr>
              <a:t>Surge levels were introduced into the model</a:t>
            </a:r>
          </a:p>
        </p:txBody>
      </p:sp>
    </p:spTree>
    <p:extLst>
      <p:ext uri="{BB962C8B-B14F-4D97-AF65-F5344CB8AC3E}">
        <p14:creationId xmlns:p14="http://schemas.microsoft.com/office/powerpoint/2010/main" val="532467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8</a:t>
            </a:fld>
            <a:endParaRPr lang="da-DK" altLang="en-US" dirty="0"/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The conceptual model ( for surface feature)</a:t>
            </a:r>
            <a:endParaRPr lang="en-GB" dirty="0"/>
          </a:p>
        </p:txBody>
      </p:sp>
      <p:pic>
        <p:nvPicPr>
          <p:cNvPr id="10" name="Picture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84784"/>
            <a:ext cx="7199757" cy="480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694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="" xmlns:a16="http://schemas.microsoft.com/office/drawing/2014/main" id="{12867377-5883-4395-8F9B-6C71B59E8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57238"/>
            <a:ext cx="8054975" cy="638175"/>
          </a:xfrm>
        </p:spPr>
        <p:txBody>
          <a:bodyPr>
            <a:normAutofit fontScale="90000"/>
          </a:bodyPr>
          <a:lstStyle/>
          <a:p>
            <a:r>
              <a:rPr lang="en-US" altLang="en-US"/>
              <a:t>Simulated parameters,                    land use feature &amp; lithology</a:t>
            </a:r>
          </a:p>
        </p:txBody>
      </p:sp>
      <p:pic>
        <p:nvPicPr>
          <p:cNvPr id="13316" name="Content Placeholder 7">
            <a:extLst>
              <a:ext uri="{FF2B5EF4-FFF2-40B4-BE49-F238E27FC236}">
                <a16:creationId xmlns="" xmlns:a16="http://schemas.microsoft.com/office/drawing/2014/main" id="{0B3AF23F-E9A5-4555-A28D-0342CCA8049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9700" y="1557338"/>
            <a:ext cx="3878263" cy="1223962"/>
          </a:xfrm>
        </p:spPr>
      </p:pic>
      <p:pic>
        <p:nvPicPr>
          <p:cNvPr id="13317" name="Picture 6">
            <a:extLst>
              <a:ext uri="{FF2B5EF4-FFF2-40B4-BE49-F238E27FC236}">
                <a16:creationId xmlns="" xmlns:a16="http://schemas.microsoft.com/office/drawing/2014/main" id="{BBFCC029-F4BB-4993-B70E-8B6B6B94C8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313"/>
            <a:ext cx="5219700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8">
            <a:extLst>
              <a:ext uri="{FF2B5EF4-FFF2-40B4-BE49-F238E27FC236}">
                <a16:creationId xmlns="" xmlns:a16="http://schemas.microsoft.com/office/drawing/2014/main" id="{FF406483-7E7F-492A-AA7C-216CCB76FD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981325"/>
            <a:ext cx="3878263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853EE34-2424-4945-B5A4-7035924269C4}"/>
              </a:ext>
            </a:extLst>
          </p:cNvPr>
          <p:cNvSpPr/>
          <p:nvPr/>
        </p:nvSpPr>
        <p:spPr bwMode="auto">
          <a:xfrm>
            <a:off x="114300" y="2074678"/>
            <a:ext cx="5034516" cy="2303278"/>
          </a:xfrm>
          <a:prstGeom prst="rect">
            <a:avLst/>
          </a:prstGeom>
          <a:noFill/>
          <a:ln w="57150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46F7CF6E-7064-4722-A103-B239D64D3532}"/>
              </a:ext>
            </a:extLst>
          </p:cNvPr>
          <p:cNvSpPr/>
          <p:nvPr/>
        </p:nvSpPr>
        <p:spPr bwMode="auto">
          <a:xfrm>
            <a:off x="114299" y="4380613"/>
            <a:ext cx="5034516" cy="1386221"/>
          </a:xfrm>
          <a:prstGeom prst="rect">
            <a:avLst/>
          </a:prstGeom>
          <a:noFill/>
          <a:ln w="57150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7B089D44-5410-4527-94C2-8CA23DE48F01}"/>
              </a:ext>
            </a:extLst>
          </p:cNvPr>
          <p:cNvSpPr/>
          <p:nvPr/>
        </p:nvSpPr>
        <p:spPr bwMode="auto">
          <a:xfrm>
            <a:off x="114298" y="5782781"/>
            <a:ext cx="5034516" cy="814721"/>
          </a:xfrm>
          <a:prstGeom prst="rect">
            <a:avLst/>
          </a:prstGeom>
          <a:noFill/>
          <a:ln w="57150" cap="flat" cmpd="sng" algn="ctr">
            <a:solidFill>
              <a:srgbClr val="4472C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473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10</a:t>
            </a:fld>
            <a:endParaRPr lang="da-DK" alt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11560" y="764704"/>
            <a:ext cx="7543800" cy="638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TW" dirty="0" smtClean="0">
                <a:solidFill>
                  <a:srgbClr val="C00000"/>
                </a:solidFill>
                <a:latin typeface="Impact" panose="020B0806030902050204" pitchFamily="34" charset="0"/>
              </a:rPr>
              <a:t>Salinity</a:t>
            </a:r>
            <a:r>
              <a:rPr lang="zh-TW" altLang="en-US" dirty="0" smtClean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  <a:latin typeface="Impact" panose="020B0806030902050204" pitchFamily="34" charset="0"/>
              </a:rPr>
              <a:t>dynamics as cyclonic surge hit the area</a:t>
            </a:r>
            <a:endParaRPr lang="en-GB" baseline="-25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07704" y="1606335"/>
            <a:ext cx="4682908" cy="3323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i="0" dirty="0" smtClean="0"/>
              <a:t>When storm surge hit in monsoon season </a:t>
            </a:r>
            <a:endParaRPr lang="en-GB" sz="2000" i="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/>
          <a:srcRect t="52541" b="1"/>
          <a:stretch/>
        </p:blipFill>
        <p:spPr>
          <a:xfrm>
            <a:off x="647138" y="4138755"/>
            <a:ext cx="6440814" cy="159050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t="51684"/>
          <a:stretch/>
        </p:blipFill>
        <p:spPr>
          <a:xfrm>
            <a:off x="690284" y="2275758"/>
            <a:ext cx="6397668" cy="178536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auto">
          <a:xfrm>
            <a:off x="3131840" y="4061127"/>
            <a:ext cx="1872208" cy="1599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18240" y="2090485"/>
            <a:ext cx="2444866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Without any remediation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H="1">
            <a:off x="3064681" y="5301208"/>
            <a:ext cx="211175" cy="33591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02094" y="5637125"/>
            <a:ext cx="916661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rgbClr val="040404"/>
                </a:solidFill>
                <a:latin typeface="+mn-lt"/>
              </a:rPr>
              <a:t>Low salinity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3275856" y="2994765"/>
            <a:ext cx="459642" cy="21523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735498" y="2810099"/>
            <a:ext cx="944489" cy="27699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High salinity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91680" y="3867644"/>
            <a:ext cx="4051109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The pond was clean-up at 7days after storm surge hit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40153" y="2016263"/>
            <a:ext cx="3075756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i="0" dirty="0" smtClean="0">
                <a:solidFill>
                  <a:schemeClr val="bg1"/>
                </a:solidFill>
              </a:rPr>
              <a:t>Monsoon season</a:t>
            </a:r>
            <a:r>
              <a:rPr lang="en-GB" sz="1400" i="0" dirty="0">
                <a:solidFill>
                  <a:schemeClr val="bg1"/>
                </a:solidFill>
              </a:rPr>
              <a:t> (May-October)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2671984" y="4221088"/>
            <a:ext cx="2391122" cy="26291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609630" y="2420888"/>
            <a:ext cx="2453476" cy="26291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1138" y="5926875"/>
            <a:ext cx="7344896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Clean-up the pond may stop the salt from surge water or inundation 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to build-up the salt in the underlying sediment below the pond</a:t>
            </a:r>
          </a:p>
        </p:txBody>
      </p:sp>
    </p:spTree>
    <p:extLst>
      <p:ext uri="{BB962C8B-B14F-4D97-AF65-F5344CB8AC3E}">
        <p14:creationId xmlns:p14="http://schemas.microsoft.com/office/powerpoint/2010/main" val="8510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solidFill>
                  <a:srgbClr val="C00000"/>
                </a:solidFill>
              </a:rPr>
              <a:t>Salinity</a:t>
            </a:r>
            <a:r>
              <a:rPr lang="zh-TW" altLang="en-US" dirty="0">
                <a:solidFill>
                  <a:srgbClr val="C00000"/>
                </a:solidFill>
              </a:rPr>
              <a:t> </a:t>
            </a:r>
            <a:r>
              <a:rPr lang="en-US" altLang="zh-TW" dirty="0">
                <a:solidFill>
                  <a:srgbClr val="C00000"/>
                </a:solidFill>
              </a:rPr>
              <a:t>dynamics as cyclonic surge hit the </a:t>
            </a:r>
            <a:r>
              <a:rPr lang="en-US" altLang="zh-TW" dirty="0" smtClean="0">
                <a:solidFill>
                  <a:srgbClr val="C00000"/>
                </a:solidFill>
              </a:rPr>
              <a:t>area(2)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11</a:t>
            </a:fld>
            <a:endParaRPr lang="da-DK" altLang="en-US" dirty="0"/>
          </a:p>
        </p:txBody>
      </p:sp>
      <p:sp>
        <p:nvSpPr>
          <p:cNvPr id="10" name="Rectangle 9"/>
          <p:cNvSpPr/>
          <p:nvPr/>
        </p:nvSpPr>
        <p:spPr>
          <a:xfrm>
            <a:off x="1907704" y="1628800"/>
            <a:ext cx="4682908" cy="294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i="0" dirty="0" smtClean="0"/>
              <a:t>When storm surge hit in monsoon season </a:t>
            </a:r>
            <a:endParaRPr lang="en-GB" sz="2000" i="0" dirty="0"/>
          </a:p>
        </p:txBody>
      </p:sp>
      <p:sp>
        <p:nvSpPr>
          <p:cNvPr id="11" name="TextBox 10"/>
          <p:cNvSpPr txBox="1"/>
          <p:nvPr/>
        </p:nvSpPr>
        <p:spPr>
          <a:xfrm>
            <a:off x="2195736" y="2318348"/>
            <a:ext cx="4318939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The pond was clean-up at </a:t>
            </a:r>
            <a:r>
              <a:rPr lang="en-GB" sz="1400" i="0" dirty="0">
                <a:solidFill>
                  <a:schemeClr val="bg1"/>
                </a:solidFill>
                <a:latin typeface="+mn-lt"/>
              </a:rPr>
              <a:t>3</a:t>
            </a: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 months after storm surge hit</a:t>
            </a: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72689"/>
            <a:ext cx="5688632" cy="2626995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 bwMode="auto">
          <a:xfrm>
            <a:off x="2956344" y="4134904"/>
            <a:ext cx="2391122" cy="2944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647418" y="5259490"/>
            <a:ext cx="901319" cy="46807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47309" y="5599684"/>
            <a:ext cx="916661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rgbClr val="040404"/>
                </a:solidFill>
                <a:latin typeface="+mn-lt"/>
              </a:rPr>
              <a:t>Low salinity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>
            <a:off x="2483768" y="3648185"/>
            <a:ext cx="1163650" cy="302495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87315" y="3812181"/>
            <a:ext cx="1230273" cy="27699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Upward gradient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4416" y="5589067"/>
            <a:ext cx="2510752" cy="27699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The built-up salinity back to the pond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>
            <a:off x="2736740" y="5008560"/>
            <a:ext cx="251084" cy="580507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792692" y="3958973"/>
            <a:ext cx="23397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Upward gradient is caused by 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 groundwater head &gt; pond head,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which led salt re-enter to the pond 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9393" y="6011233"/>
            <a:ext cx="7882094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If the pond can be clean-up as soon as possible, 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it can prevent the salt build-up in the underlying sediment below the pond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0153" y="1988840"/>
            <a:ext cx="3075756" cy="30777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sz="1400" i="0" dirty="0" smtClean="0">
                <a:solidFill>
                  <a:schemeClr val="bg1"/>
                </a:solidFill>
              </a:rPr>
              <a:t>Monsoon season</a:t>
            </a:r>
            <a:r>
              <a:rPr lang="en-GB" sz="1400" i="0" dirty="0">
                <a:solidFill>
                  <a:schemeClr val="bg1"/>
                </a:solidFill>
              </a:rPr>
              <a:t> (May-October)</a:t>
            </a:r>
          </a:p>
        </p:txBody>
      </p:sp>
      <p:sp>
        <p:nvSpPr>
          <p:cNvPr id="32" name="Rectangle 31"/>
          <p:cNvSpPr/>
          <p:nvPr/>
        </p:nvSpPr>
        <p:spPr bwMode="auto">
          <a:xfrm>
            <a:off x="2971202" y="2897482"/>
            <a:ext cx="2376264" cy="264491"/>
          </a:xfrm>
          <a:prstGeom prst="rect">
            <a:avLst/>
          </a:prstGeom>
          <a:solidFill>
            <a:srgbClr val="AC584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Hydraulic heads</a:t>
            </a:r>
          </a:p>
        </p:txBody>
      </p:sp>
    </p:spTree>
    <p:extLst>
      <p:ext uri="{BB962C8B-B14F-4D97-AF65-F5344CB8AC3E}">
        <p14:creationId xmlns:p14="http://schemas.microsoft.com/office/powerpoint/2010/main" val="233264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t="50953"/>
          <a:stretch/>
        </p:blipFill>
        <p:spPr>
          <a:xfrm>
            <a:off x="611560" y="4114626"/>
            <a:ext cx="6696744" cy="18934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/>
          <a:srcRect t="48605"/>
          <a:stretch/>
        </p:blipFill>
        <p:spPr>
          <a:xfrm>
            <a:off x="611560" y="2096589"/>
            <a:ext cx="6696744" cy="190654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12</a:t>
            </a:fld>
            <a:endParaRPr lang="da-DK" alt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611560" y="764704"/>
            <a:ext cx="7543800" cy="638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TW" dirty="0" smtClean="0">
                <a:solidFill>
                  <a:srgbClr val="C00000"/>
                </a:solidFill>
                <a:latin typeface="Impact" panose="020B0806030902050204" pitchFamily="34" charset="0"/>
              </a:rPr>
              <a:t>Salinity</a:t>
            </a:r>
            <a:r>
              <a:rPr lang="zh-TW" altLang="en-US" dirty="0" smtClean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altLang="zh-TW" dirty="0" smtClean="0">
                <a:solidFill>
                  <a:srgbClr val="C00000"/>
                </a:solidFill>
                <a:latin typeface="Impact" panose="020B0806030902050204" pitchFamily="34" charset="0"/>
              </a:rPr>
              <a:t>dynamics as cyclonic surge hit the area</a:t>
            </a:r>
            <a:endParaRPr lang="en-GB" baseline="-25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979712" y="1581561"/>
            <a:ext cx="4394876" cy="2341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i="0" dirty="0" smtClean="0"/>
              <a:t>When storm surge hit in dry season </a:t>
            </a:r>
            <a:endParaRPr lang="en-GB" sz="2000" i="0" dirty="0"/>
          </a:p>
        </p:txBody>
      </p:sp>
      <p:sp>
        <p:nvSpPr>
          <p:cNvPr id="17" name="Rectangle 16"/>
          <p:cNvSpPr/>
          <p:nvPr/>
        </p:nvSpPr>
        <p:spPr bwMode="auto">
          <a:xfrm>
            <a:off x="3131840" y="4061127"/>
            <a:ext cx="1872208" cy="15996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899" y="1871366"/>
            <a:ext cx="2027157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Without any remediation</a:t>
            </a:r>
          </a:p>
        </p:txBody>
      </p:sp>
      <p:cxnSp>
        <p:nvCxnSpPr>
          <p:cNvPr id="20" name="Straight Arrow Connector 19"/>
          <p:cNvCxnSpPr/>
          <p:nvPr/>
        </p:nvCxnSpPr>
        <p:spPr bwMode="auto">
          <a:xfrm flipV="1">
            <a:off x="3131840" y="5307300"/>
            <a:ext cx="144016" cy="179256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 bwMode="auto">
          <a:xfrm flipV="1">
            <a:off x="3275856" y="2717368"/>
            <a:ext cx="885110" cy="177792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-16813" y="5780782"/>
            <a:ext cx="8387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Our study shows that the storm surge hit in dry season may cause more serious effect on pond and its underlying sediment. </a:t>
            </a:r>
            <a:r>
              <a:rPr lang="en-GB" sz="1400" i="0" dirty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n-GB" sz="1400" i="0" dirty="0" smtClean="0">
                <a:solidFill>
                  <a:srgbClr val="C0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owever, even there is no rainfall for first few months after clean-up the pond, it still prevents salinity from surge water to build up in the underlying sediment below the pond.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91680" y="3867644"/>
            <a:ext cx="4051109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The pond was clean-up at 7days after storm surge hit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31866" y="5030301"/>
            <a:ext cx="916661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rgbClr val="040404"/>
                </a:solidFill>
                <a:latin typeface="+mn-lt"/>
              </a:rPr>
              <a:t>Low salinity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60966" y="2563480"/>
            <a:ext cx="944489" cy="27699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High salinity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3048899" y="2207412"/>
            <a:ext cx="2027157" cy="264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899" y="4256757"/>
            <a:ext cx="2027157" cy="26412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458578" y="1910736"/>
            <a:ext cx="2423918" cy="307777"/>
          </a:xfrm>
          <a:prstGeom prst="rect">
            <a:avLst/>
          </a:prstGeom>
          <a:solidFill>
            <a:srgbClr val="EB900B"/>
          </a:solidFill>
        </p:spPr>
        <p:txBody>
          <a:bodyPr wrap="square">
            <a:spAutoFit/>
          </a:bodyPr>
          <a:lstStyle/>
          <a:p>
            <a:r>
              <a:rPr lang="en-GB" sz="1400" i="0" dirty="0" smtClean="0">
                <a:solidFill>
                  <a:schemeClr val="tx1"/>
                </a:solidFill>
              </a:rPr>
              <a:t>Dry season</a:t>
            </a:r>
            <a:r>
              <a:rPr lang="en-GB" sz="1400" i="0" dirty="0">
                <a:solidFill>
                  <a:schemeClr val="tx1"/>
                </a:solidFill>
              </a:rPr>
              <a:t> </a:t>
            </a:r>
            <a:r>
              <a:rPr lang="en-GB" sz="1400" i="0" dirty="0" smtClean="0">
                <a:solidFill>
                  <a:schemeClr val="tx1"/>
                </a:solidFill>
              </a:rPr>
              <a:t>(Nov-Apr)</a:t>
            </a:r>
            <a:endParaRPr lang="en-GB" sz="14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711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13</a:t>
            </a:fld>
            <a:endParaRPr lang="da-DK" altLang="en-US" dirty="0"/>
          </a:p>
        </p:txBody>
      </p:sp>
      <p:sp>
        <p:nvSpPr>
          <p:cNvPr id="7" name="Title 12"/>
          <p:cNvSpPr txBox="1">
            <a:spLocks/>
          </p:cNvSpPr>
          <p:nvPr/>
        </p:nvSpPr>
        <p:spPr>
          <a:xfrm>
            <a:off x="788715" y="692696"/>
            <a:ext cx="7543800" cy="638175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6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TW" i="0" kern="0" dirty="0" smtClean="0">
                <a:solidFill>
                  <a:srgbClr val="C00000"/>
                </a:solidFill>
                <a:latin typeface="Impact" panose="020B0806030902050204" pitchFamily="34" charset="0"/>
              </a:rPr>
              <a:t>Salinity</a:t>
            </a:r>
            <a:r>
              <a:rPr lang="zh-TW" altLang="en-US" i="0" kern="0" dirty="0" smtClean="0">
                <a:solidFill>
                  <a:srgbClr val="C00000"/>
                </a:solidFill>
                <a:latin typeface="Impact" panose="020B0806030902050204" pitchFamily="34" charset="0"/>
              </a:rPr>
              <a:t> </a:t>
            </a:r>
            <a:r>
              <a:rPr lang="en-US" altLang="zh-TW" i="0" kern="0" dirty="0" smtClean="0">
                <a:solidFill>
                  <a:srgbClr val="C00000"/>
                </a:solidFill>
                <a:latin typeface="Impact" panose="020B0806030902050204" pitchFamily="34" charset="0"/>
              </a:rPr>
              <a:t>dynamics as cyclonic surge hit the area (2)</a:t>
            </a:r>
            <a:endParaRPr lang="en-GB" i="0" kern="0" baseline="-25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58578" y="1910736"/>
            <a:ext cx="2423918" cy="307777"/>
          </a:xfrm>
          <a:prstGeom prst="rect">
            <a:avLst/>
          </a:prstGeom>
          <a:solidFill>
            <a:srgbClr val="EB900B"/>
          </a:solidFill>
        </p:spPr>
        <p:txBody>
          <a:bodyPr wrap="square">
            <a:spAutoFit/>
          </a:bodyPr>
          <a:lstStyle/>
          <a:p>
            <a:r>
              <a:rPr lang="en-GB" sz="1400" i="0" dirty="0" smtClean="0">
                <a:solidFill>
                  <a:schemeClr val="tx1"/>
                </a:solidFill>
              </a:rPr>
              <a:t>Dry season</a:t>
            </a:r>
            <a:r>
              <a:rPr lang="en-GB" sz="1400" i="0" dirty="0">
                <a:solidFill>
                  <a:schemeClr val="tx1"/>
                </a:solidFill>
              </a:rPr>
              <a:t> </a:t>
            </a:r>
            <a:r>
              <a:rPr lang="en-GB" sz="1400" i="0" dirty="0" smtClean="0">
                <a:solidFill>
                  <a:schemeClr val="tx1"/>
                </a:solidFill>
              </a:rPr>
              <a:t>(Nov-Apr)</a:t>
            </a:r>
            <a:endParaRPr lang="en-GB" sz="1400" i="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60377" y="1988840"/>
            <a:ext cx="4414211" cy="307777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400" i="0" dirty="0" smtClean="0">
                <a:solidFill>
                  <a:schemeClr val="bg1"/>
                </a:solidFill>
                <a:latin typeface="+mn-lt"/>
              </a:rPr>
              <a:t>The pond was clean-up at 9 months after storm surge hit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9712" y="1534736"/>
            <a:ext cx="4394876" cy="35928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000" i="0" dirty="0" smtClean="0"/>
              <a:t>When storm surge hit in dry season </a:t>
            </a:r>
            <a:endParaRPr lang="en-GB" sz="2000" i="0" dirty="0"/>
          </a:p>
        </p:txBody>
      </p:sp>
      <p:pic>
        <p:nvPicPr>
          <p:cNvPr id="12" name="Content Placeholder 11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6674"/>
            <a:ext cx="5748482" cy="278610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 bwMode="auto">
          <a:xfrm>
            <a:off x="2771801" y="2388843"/>
            <a:ext cx="2376264" cy="264491"/>
          </a:xfrm>
          <a:prstGeom prst="rect">
            <a:avLst/>
          </a:prstGeom>
          <a:solidFill>
            <a:srgbClr val="AC584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cs typeface="Times New Roman" pitchFamily="18" charset="0"/>
              </a:rPr>
              <a:t>Hydraulic heads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3131839" y="3709694"/>
            <a:ext cx="2016225" cy="29447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Salinities(mg/l)</a:t>
            </a: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883002" y="2495905"/>
            <a:ext cx="561206" cy="13105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600" b="0" i="1" u="none" strike="noStrike" cap="none" normalizeH="0" baseline="0" smtClean="0">
              <a:ln>
                <a:noFill/>
              </a:ln>
              <a:solidFill>
                <a:srgbClr val="6E6E6F"/>
              </a:solidFill>
              <a:effectLst/>
              <a:latin typeface="Verdana" pitchFamily="34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 bwMode="auto">
          <a:xfrm>
            <a:off x="4373762" y="4863206"/>
            <a:ext cx="278079" cy="197268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504577" y="5060474"/>
            <a:ext cx="916661" cy="276999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rgbClr val="040404"/>
                </a:solidFill>
                <a:latin typeface="+mn-lt"/>
              </a:rPr>
              <a:t>Low salinity</a:t>
            </a:r>
          </a:p>
        </p:txBody>
      </p:sp>
      <p:cxnSp>
        <p:nvCxnSpPr>
          <p:cNvPr id="19" name="Straight Arrow Connector 18"/>
          <p:cNvCxnSpPr/>
          <p:nvPr/>
        </p:nvCxnSpPr>
        <p:spPr bwMode="auto">
          <a:xfrm flipV="1">
            <a:off x="3022715" y="2852499"/>
            <a:ext cx="325149" cy="133084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35430" y="2689335"/>
            <a:ext cx="1152128" cy="26160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100" i="0" dirty="0" smtClean="0">
                <a:solidFill>
                  <a:schemeClr val="bg1"/>
                </a:solidFill>
                <a:latin typeface="+mn-lt"/>
              </a:rPr>
              <a:t>Upward gradient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41043" y="5069474"/>
            <a:ext cx="2510752" cy="276999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The built-up salinity back to the pond</a:t>
            </a:r>
          </a:p>
        </p:txBody>
      </p:sp>
      <p:cxnSp>
        <p:nvCxnSpPr>
          <p:cNvPr id="27" name="Straight Arrow Connector 26"/>
          <p:cNvCxnSpPr/>
          <p:nvPr/>
        </p:nvCxnSpPr>
        <p:spPr bwMode="auto">
          <a:xfrm flipH="1">
            <a:off x="3022715" y="4360763"/>
            <a:ext cx="9221" cy="708711"/>
          </a:xfrm>
          <a:prstGeom prst="straightConnector1">
            <a:avLst/>
          </a:prstGeom>
          <a:ln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07742" y="3371088"/>
            <a:ext cx="2339752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Upward gradient is caused by 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 groundwater head &gt; pond head,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sz="1200" i="0" dirty="0" smtClean="0">
                <a:solidFill>
                  <a:schemeClr val="bg1"/>
                </a:solidFill>
                <a:latin typeface="+mn-lt"/>
              </a:rPr>
              <a:t>which led salt re-enter to the pond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74073" y="5482351"/>
            <a:ext cx="82429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Pond salinity </a:t>
            </a:r>
            <a:r>
              <a:rPr lang="en-GB" i="0" dirty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 much higher than it was after the pond was clean-up.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This is because:(1) the salinity re-enter to the pond </a:t>
            </a: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  (2) no rainfall to dilute pond salinity </a:t>
            </a:r>
            <a:endParaRPr lang="en-GB" i="0" dirty="0">
              <a:solidFill>
                <a:srgbClr val="040404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63538" indent="-363538">
              <a:spcBef>
                <a:spcPts val="0"/>
              </a:spcBef>
              <a:spcAft>
                <a:spcPts val="0"/>
              </a:spcAft>
            </a:pPr>
            <a:r>
              <a:rPr lang="en-GB" i="0" dirty="0" smtClean="0">
                <a:solidFill>
                  <a:srgbClr val="04040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                      (3) evaporation to dry pond water out and the salt left behind</a:t>
            </a:r>
          </a:p>
        </p:txBody>
      </p:sp>
    </p:spTree>
    <p:extLst>
      <p:ext uri="{BB962C8B-B14F-4D97-AF65-F5344CB8AC3E}">
        <p14:creationId xmlns:p14="http://schemas.microsoft.com/office/powerpoint/2010/main" val="2245842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401" y="764704"/>
            <a:ext cx="7973626" cy="638175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Recurrent surge events (every 8 years) affected long-term groundwater salinity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14</a:t>
            </a:fld>
            <a:endParaRPr lang="da-DK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00808"/>
            <a:ext cx="7128792" cy="308264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30227" y="2348880"/>
            <a:ext cx="1651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0" dirty="0" smtClean="0">
                <a:solidFill>
                  <a:schemeClr val="accent1"/>
                </a:solidFill>
              </a:rPr>
              <a:t>Initial state</a:t>
            </a:r>
            <a:endParaRPr lang="en-GB" sz="2000" i="0" dirty="0">
              <a:solidFill>
                <a:schemeClr val="accent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32714" y="3933056"/>
            <a:ext cx="1046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0" dirty="0" smtClean="0">
                <a:solidFill>
                  <a:schemeClr val="accent1"/>
                </a:solidFill>
              </a:rPr>
              <a:t>8years</a:t>
            </a:r>
            <a:endParaRPr lang="en-GB" sz="2000" i="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52119" y="2348880"/>
            <a:ext cx="1299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0" dirty="0" smtClean="0">
                <a:solidFill>
                  <a:schemeClr val="accent1"/>
                </a:solidFill>
              </a:rPr>
              <a:t>40 years</a:t>
            </a:r>
            <a:endParaRPr lang="en-GB" sz="2000" i="0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3926710"/>
            <a:ext cx="12997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i="0" dirty="0">
                <a:solidFill>
                  <a:schemeClr val="accent1"/>
                </a:solidFill>
              </a:rPr>
              <a:t>8</a:t>
            </a:r>
            <a:r>
              <a:rPr lang="en-GB" sz="2000" i="0" dirty="0" smtClean="0">
                <a:solidFill>
                  <a:schemeClr val="accent1"/>
                </a:solidFill>
              </a:rPr>
              <a:t>0 years</a:t>
            </a:r>
            <a:endParaRPr lang="en-GB" sz="2000" i="0" dirty="0">
              <a:solidFill>
                <a:schemeClr val="accent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67544" y="5081383"/>
            <a:ext cx="7560840" cy="132343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chemeClr val="tx1"/>
                </a:solidFill>
              </a:rPr>
              <a:t>Figures show that groundwater salinity as the storm surges hit in monsoon season every 8years for </a:t>
            </a:r>
            <a:r>
              <a:rPr lang="en-US" i="0" dirty="0" smtClean="0">
                <a:solidFill>
                  <a:schemeClr val="tx1"/>
                </a:solidFill>
              </a:rPr>
              <a:t>its </a:t>
            </a:r>
            <a:r>
              <a:rPr lang="en-US" i="0" dirty="0">
                <a:solidFill>
                  <a:schemeClr val="tx1"/>
                </a:solidFill>
              </a:rPr>
              <a:t>initial state, 8years,40 years and 80 years. Our study indicate that recurrent intervals of the cyclones did profoundly affect the near-surface groundwater </a:t>
            </a:r>
            <a:r>
              <a:rPr lang="en-US" i="0" dirty="0" smtClean="0">
                <a:solidFill>
                  <a:schemeClr val="tx1"/>
                </a:solidFill>
              </a:rPr>
              <a:t>salinity</a:t>
            </a:r>
            <a:r>
              <a:rPr lang="en-US" i="0" dirty="0">
                <a:solidFill>
                  <a:schemeClr val="tx1"/>
                </a:solidFill>
              </a:rPr>
              <a:t> </a:t>
            </a:r>
            <a:r>
              <a:rPr lang="en-US" i="0" dirty="0" smtClean="0">
                <a:solidFill>
                  <a:schemeClr val="tx1"/>
                </a:solidFill>
              </a:rPr>
              <a:t>which extended downwards over time. </a:t>
            </a:r>
          </a:p>
        </p:txBody>
      </p:sp>
    </p:spTree>
    <p:extLst>
      <p:ext uri="{BB962C8B-B14F-4D97-AF65-F5344CB8AC3E}">
        <p14:creationId xmlns:p14="http://schemas.microsoft.com/office/powerpoint/2010/main" val="32686119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15</a:t>
            </a:fld>
            <a:endParaRPr lang="da-DK" alt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7592" y="1556792"/>
            <a:ext cx="9145016" cy="4457700"/>
          </a:xfrm>
        </p:spPr>
        <p:txBody>
          <a:bodyPr/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lang="en-US" sz="2400" dirty="0"/>
              <a:t>High salinity in drinking water </a:t>
            </a:r>
            <a:r>
              <a:rPr lang="en-GB" sz="2400" dirty="0"/>
              <a:t>is a serious issue </a:t>
            </a:r>
            <a:r>
              <a:rPr lang="en-GB" sz="2400" dirty="0" smtClean="0"/>
              <a:t>in coastal Bangladesh</a:t>
            </a:r>
            <a:r>
              <a:rPr lang="en-GB" sz="2400" dirty="0"/>
              <a:t>.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r>
              <a:rPr lang="en-GB" sz="2400" dirty="0"/>
              <a:t>A fully coupled surface-subsurface model is used to investigate the role of tropical cyclone on salinity of water resources </a:t>
            </a:r>
            <a:endParaRPr lang="en-GB" sz="2400" dirty="0" smtClean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b="1" dirty="0" smtClean="0">
                <a:ea typeface="Verdana" charset="0"/>
                <a:cs typeface="Verdana" charset="0"/>
              </a:rPr>
              <a:t>In the </a:t>
            </a:r>
            <a:r>
              <a:rPr lang="en-GB" sz="2400" b="1" dirty="0">
                <a:ea typeface="Verdana" charset="0"/>
                <a:cs typeface="Verdana" charset="0"/>
              </a:rPr>
              <a:t>study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en-US" sz="2400" dirty="0" smtClean="0"/>
              <a:t>The </a:t>
            </a:r>
            <a:r>
              <a:rPr lang="en-US" sz="2400" dirty="0"/>
              <a:t>episodic cyclonic storms lead to build-up </a:t>
            </a:r>
            <a:r>
              <a:rPr lang="en-US" sz="2400" dirty="0" smtClean="0"/>
              <a:t>salt </a:t>
            </a:r>
            <a:r>
              <a:rPr lang="en-US" sz="2400" dirty="0"/>
              <a:t>in </a:t>
            </a:r>
            <a:r>
              <a:rPr lang="en-US" sz="2400" dirty="0" smtClean="0"/>
              <a:t>the underlying </a:t>
            </a:r>
            <a:r>
              <a:rPr lang="en-US" sz="2400" dirty="0"/>
              <a:t>sediment. </a:t>
            </a:r>
            <a:endParaRPr lang="en-US" sz="2400" dirty="0" smtClean="0"/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cyclone hit the </a:t>
            </a:r>
            <a:r>
              <a:rPr lang="en-US" sz="2400" dirty="0" smtClean="0"/>
              <a:t>area </a:t>
            </a:r>
            <a:r>
              <a:rPr lang="en-US" sz="2400" dirty="0"/>
              <a:t>in dry season may cause more serious salinity issues than </a:t>
            </a:r>
            <a:r>
              <a:rPr lang="en-US" sz="2400" dirty="0" smtClean="0"/>
              <a:t>it </a:t>
            </a:r>
            <a:r>
              <a:rPr lang="en-US" sz="2400" dirty="0"/>
              <a:t>hit the </a:t>
            </a:r>
            <a:r>
              <a:rPr lang="en-US" sz="2400" dirty="0" smtClean="0"/>
              <a:t>area </a:t>
            </a:r>
            <a:r>
              <a:rPr lang="en-US" sz="2400" dirty="0"/>
              <a:t>in monsoon season. </a:t>
            </a:r>
            <a:endParaRPr lang="en-US" sz="2400" dirty="0" smtClean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b="1" dirty="0" smtClean="0">
                <a:ea typeface="Verdana" charset="0"/>
                <a:cs typeface="Verdana" charset="0"/>
              </a:rPr>
              <a:t>Salinity management options</a:t>
            </a:r>
            <a:endParaRPr lang="en-GB" sz="2400" b="1" dirty="0">
              <a:ea typeface="Verdana" charset="0"/>
              <a:cs typeface="Verdana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en-GB" sz="2400" dirty="0"/>
              <a:t>C</a:t>
            </a:r>
            <a:r>
              <a:rPr lang="en-GB" sz="2400" dirty="0" smtClean="0"/>
              <a:t>leaning-up a pond as </a:t>
            </a:r>
            <a:r>
              <a:rPr lang="en-GB" sz="2400" dirty="0"/>
              <a:t>soon as possible after a storm surge event </a:t>
            </a:r>
            <a:endParaRPr lang="en-GB" sz="2400" dirty="0" smtClean="0"/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en-US" sz="2400" dirty="0"/>
              <a:t>E</a:t>
            </a:r>
            <a:r>
              <a:rPr lang="en-US" sz="2400" dirty="0" smtClean="0"/>
              <a:t>ncouraging </a:t>
            </a:r>
            <a:r>
              <a:rPr lang="en-US" sz="2400" dirty="0"/>
              <a:t>development of freshwater ponds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AutoNum type="arabicPeriod"/>
            </a:pPr>
            <a:r>
              <a:rPr lang="en-US" sz="2400" dirty="0"/>
              <a:t>A</a:t>
            </a:r>
            <a:r>
              <a:rPr lang="en-US" sz="2400" dirty="0" smtClean="0"/>
              <a:t>llowing </a:t>
            </a:r>
            <a:r>
              <a:rPr lang="en-US" sz="2400" dirty="0"/>
              <a:t>the area to be inundated the salinity when river water is less saline. </a:t>
            </a:r>
            <a:endParaRPr lang="en-US" sz="2400" dirty="0" smtClean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/>
              <a:t>These methods may </a:t>
            </a:r>
            <a:r>
              <a:rPr lang="en-US" sz="2400" dirty="0"/>
              <a:t>reduce the salinity in near-surface aquifer.</a:t>
            </a:r>
            <a:endParaRPr lang="en-GB" sz="2400" dirty="0"/>
          </a:p>
          <a:p>
            <a:pPr marL="0" indent="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 smtClean="0"/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600" b="1" dirty="0"/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AutoNum type="arabicPeriod"/>
              <a:tabLst/>
              <a:defRPr/>
            </a:pPr>
            <a:endParaRPr lang="en-GB" sz="2600" b="1" dirty="0"/>
          </a:p>
        </p:txBody>
      </p:sp>
    </p:spTree>
    <p:extLst>
      <p:ext uri="{BB962C8B-B14F-4D97-AF65-F5344CB8AC3E}">
        <p14:creationId xmlns:p14="http://schemas.microsoft.com/office/powerpoint/2010/main" val="4189396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555" y="836712"/>
            <a:ext cx="4040188" cy="639763"/>
          </a:xfrm>
        </p:spPr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700808"/>
            <a:ext cx="4040188" cy="3951288"/>
          </a:xfrm>
        </p:spPr>
        <p:txBody>
          <a:bodyPr/>
          <a:lstStyle/>
          <a:p>
            <a:r>
              <a:rPr lang="en-GB" b="1" dirty="0"/>
              <a:t>Collaborators:</a:t>
            </a:r>
          </a:p>
          <a:p>
            <a:r>
              <a:rPr lang="en-GB" dirty="0"/>
              <a:t>Professor Adrian P. Butler</a:t>
            </a:r>
          </a:p>
          <a:p>
            <a:r>
              <a:rPr lang="en-GB" dirty="0"/>
              <a:t>Dr.Mo A. </a:t>
            </a:r>
            <a:r>
              <a:rPr lang="en-GB" dirty="0" err="1"/>
              <a:t>Hoque</a:t>
            </a:r>
            <a:endParaRPr lang="en-GB" dirty="0"/>
          </a:p>
          <a:p>
            <a:endParaRPr lang="en-GB" dirty="0"/>
          </a:p>
          <a:p>
            <a:r>
              <a:rPr lang="en-GB" b="1" dirty="0"/>
              <a:t>Technique support:</a:t>
            </a:r>
          </a:p>
          <a:p>
            <a:r>
              <a:rPr lang="en-GB" dirty="0" err="1"/>
              <a:t>Dr.</a:t>
            </a:r>
            <a:r>
              <a:rPr lang="en-GB" dirty="0"/>
              <a:t> Steven Berg</a:t>
            </a:r>
          </a:p>
          <a:p>
            <a:r>
              <a:rPr lang="en-GB" dirty="0" err="1"/>
              <a:t>HydroGeoSphere</a:t>
            </a:r>
            <a:r>
              <a:rPr lang="en-GB" dirty="0"/>
              <a:t> community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6769" y="836712"/>
            <a:ext cx="1665511" cy="639763"/>
          </a:xfrm>
        </p:spPr>
        <p:txBody>
          <a:bodyPr/>
          <a:lstStyle/>
          <a:p>
            <a:r>
              <a:rPr lang="en-GB" dirty="0"/>
              <a:t>Reference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5347" y="1700808"/>
            <a:ext cx="5184577" cy="5832648"/>
          </a:xfrm>
        </p:spPr>
        <p:txBody>
          <a:bodyPr/>
          <a:lstStyle/>
          <a:p>
            <a:r>
              <a:rPr lang="en-US" sz="1050" dirty="0" smtClean="0"/>
              <a:t>[1]</a:t>
            </a:r>
            <a:r>
              <a:rPr lang="en-US" sz="1050" dirty="0" smtClean="0"/>
              <a:t>Gelhar</a:t>
            </a:r>
            <a:r>
              <a:rPr lang="en-US" sz="1050" dirty="0"/>
              <a:t>, L. W., Welty, C., and </a:t>
            </a:r>
            <a:r>
              <a:rPr lang="en-US" sz="1050" dirty="0" err="1"/>
              <a:t>Rehfeldt</a:t>
            </a:r>
            <a:r>
              <a:rPr lang="en-US" sz="1050" dirty="0"/>
              <a:t>, K. R. (1992). A critical review of data on </a:t>
            </a:r>
            <a:r>
              <a:rPr lang="en-US" sz="1050" dirty="0" err="1"/>
              <a:t>fieldscale</a:t>
            </a:r>
            <a:r>
              <a:rPr lang="en-US" sz="1050" dirty="0"/>
              <a:t> dispersion in aquifers. Water Resources Research, 28(7):1955–1974. </a:t>
            </a:r>
            <a:r>
              <a:rPr lang="en-US" sz="1050" dirty="0" err="1"/>
              <a:t>tex.eprint</a:t>
            </a:r>
            <a:r>
              <a:rPr lang="en-US" sz="1050" dirty="0"/>
              <a:t>: </a:t>
            </a:r>
            <a:r>
              <a:rPr lang="en-US" sz="1050" dirty="0">
                <a:hlinkClick r:id="rId2"/>
              </a:rPr>
              <a:t>https://agupubs.onlinelibrary.wiley.com/doi/pdf/10.1029/92WR00607</a:t>
            </a:r>
            <a:r>
              <a:rPr lang="en-US" sz="1050" dirty="0"/>
              <a:t>.</a:t>
            </a:r>
          </a:p>
          <a:p>
            <a:r>
              <a:rPr lang="en-US" sz="1050" dirty="0"/>
              <a:t> </a:t>
            </a:r>
            <a:r>
              <a:rPr lang="en-US" sz="1050" dirty="0" smtClean="0"/>
              <a:t>[2]Harun</a:t>
            </a:r>
            <a:r>
              <a:rPr lang="en-US" sz="1050" dirty="0"/>
              <a:t>, M. A. Y. A. and </a:t>
            </a:r>
            <a:r>
              <a:rPr lang="en-US" sz="1050" dirty="0" err="1"/>
              <a:t>Kabir</a:t>
            </a:r>
            <a:r>
              <a:rPr lang="en-US" sz="1050" dirty="0"/>
              <a:t>, G. M. M. (2013). Evaluating pond sand filter as sustainable drinking water supplier in the Southwest coastal region of Bangladesh. </a:t>
            </a:r>
            <a:r>
              <a:rPr lang="en-US" sz="1050" i="1" dirty="0"/>
              <a:t>Applied Water Science</a:t>
            </a:r>
            <a:r>
              <a:rPr lang="en-US" sz="1050" dirty="0"/>
              <a:t>, 3(1):161–166. </a:t>
            </a:r>
          </a:p>
          <a:p>
            <a:r>
              <a:rPr lang="en-GB" sz="1050" dirty="0" smtClean="0"/>
              <a:t>[3]</a:t>
            </a:r>
            <a:r>
              <a:rPr lang="en-GB" sz="1050" dirty="0" err="1" smtClean="0"/>
              <a:t>Hoque</a:t>
            </a:r>
            <a:r>
              <a:rPr lang="en-GB" sz="1050" dirty="0"/>
              <a:t>, M.A. and Butler, A.P., 2016. Medical hydrogeology of Asian deltas: status of groundwater toxicants and nutrients, and implications for human health. International journal of environmental research and public health, 13(1), p.81.</a:t>
            </a:r>
            <a:endParaRPr lang="en-US" sz="1050" dirty="0"/>
          </a:p>
          <a:p>
            <a:r>
              <a:rPr lang="en-US" sz="1050" dirty="0" smtClean="0"/>
              <a:t>[4]Islam</a:t>
            </a:r>
            <a:r>
              <a:rPr lang="en-US" sz="1050" dirty="0"/>
              <a:t>, M.A., </a:t>
            </a:r>
            <a:r>
              <a:rPr lang="en-US" sz="1050" dirty="0" err="1"/>
              <a:t>Hoque</a:t>
            </a:r>
            <a:r>
              <a:rPr lang="en-US" sz="1050" dirty="0"/>
              <a:t>, M.A., Ahmed, K.M. and Butler, A.P., 2019. Impact of Climate Change and Land Use on Groundwater Salinization in Southern Bangladesh—Implications for Other Asian Deltas. </a:t>
            </a:r>
            <a:r>
              <a:rPr lang="en-US" sz="1050" i="1" dirty="0"/>
              <a:t>Environmental management</a:t>
            </a:r>
            <a:r>
              <a:rPr lang="en-US" sz="1050" dirty="0"/>
              <a:t>, </a:t>
            </a:r>
            <a:r>
              <a:rPr lang="en-US" sz="1050" i="1" dirty="0"/>
              <a:t>64</a:t>
            </a:r>
            <a:r>
              <a:rPr lang="en-US" sz="1050" dirty="0"/>
              <a:t>(5), pp.640-649</a:t>
            </a:r>
            <a:r>
              <a:rPr lang="en-US" sz="1050" dirty="0" smtClean="0"/>
              <a:t>.</a:t>
            </a:r>
          </a:p>
          <a:p>
            <a:r>
              <a:rPr lang="en-US" sz="1050" dirty="0" smtClean="0"/>
              <a:t>[5]Rahman</a:t>
            </a:r>
            <a:r>
              <a:rPr lang="en-US" sz="1050" dirty="0"/>
              <a:t>, A. K. M. M., Ahmed, K. M., Butler, A. P., and </a:t>
            </a:r>
            <a:r>
              <a:rPr lang="en-US" sz="1050" dirty="0" err="1"/>
              <a:t>Hoque</a:t>
            </a:r>
            <a:r>
              <a:rPr lang="en-US" sz="1050" dirty="0"/>
              <a:t>, M. A. (2018). Influence of surface geology and micro-scale land use on the shallow subsurface salinity in deltaic coastal areas: a case from southwest Bangladesh. Environmental Earth Sciences, 77(12</a:t>
            </a:r>
            <a:r>
              <a:rPr lang="en-US" sz="1050" dirty="0" smtClean="0"/>
              <a:t>).</a:t>
            </a:r>
          </a:p>
          <a:p>
            <a:r>
              <a:rPr lang="en-US" sz="1050" dirty="0"/>
              <a:t>[</a:t>
            </a:r>
            <a:r>
              <a:rPr lang="en-US" sz="1050" dirty="0" smtClean="0"/>
              <a:t>6]</a:t>
            </a:r>
            <a:r>
              <a:rPr lang="en-US" sz="1050" dirty="0" err="1" smtClean="0"/>
              <a:t>Schaap</a:t>
            </a:r>
            <a:r>
              <a:rPr lang="en-US" sz="1050" dirty="0"/>
              <a:t>, M. G., </a:t>
            </a:r>
            <a:r>
              <a:rPr lang="en-US" sz="1050" dirty="0" err="1"/>
              <a:t>Leij</a:t>
            </a:r>
            <a:r>
              <a:rPr lang="en-US" sz="1050" dirty="0"/>
              <a:t>, F. J., and van </a:t>
            </a:r>
            <a:r>
              <a:rPr lang="en-US" sz="1050" dirty="0" err="1"/>
              <a:t>Genuchten</a:t>
            </a:r>
            <a:r>
              <a:rPr lang="en-US" sz="1050" dirty="0"/>
              <a:t>, M. T. (2001). </a:t>
            </a:r>
            <a:r>
              <a:rPr lang="en-US" sz="1050" dirty="0" err="1"/>
              <a:t>rosetta</a:t>
            </a:r>
            <a:r>
              <a:rPr lang="en-US" sz="1050" dirty="0"/>
              <a:t> : a computer program for estimating soil hydraulic parameters with hierarchical </a:t>
            </a:r>
            <a:r>
              <a:rPr lang="en-US" sz="1050" dirty="0" err="1"/>
              <a:t>pedotransfer</a:t>
            </a:r>
            <a:r>
              <a:rPr lang="en-US" sz="1050" dirty="0"/>
              <a:t> functions. Journal of Hydrology, 251(3-4):163–176. Schwartz, F. W. (2003). Fundamentals of ground water /. Wiley, </a:t>
            </a:r>
            <a:r>
              <a:rPr lang="en-US" sz="1050" dirty="0" err="1"/>
              <a:t>Chichester</a:t>
            </a:r>
            <a:r>
              <a:rPr lang="en-US" sz="1050" dirty="0"/>
              <a:t> </a:t>
            </a:r>
            <a:r>
              <a:rPr lang="en-US" sz="1050" dirty="0" smtClean="0"/>
              <a:t>:.</a:t>
            </a:r>
            <a:endParaRPr lang="en-US" sz="1050" dirty="0"/>
          </a:p>
          <a:p>
            <a:r>
              <a:rPr lang="en-GB" sz="1050" dirty="0" smtClean="0"/>
              <a:t>[7]</a:t>
            </a:r>
            <a:r>
              <a:rPr lang="en-GB" sz="1050" dirty="0" err="1" smtClean="0"/>
              <a:t>Scheelbeek</a:t>
            </a:r>
            <a:r>
              <a:rPr lang="en-GB" sz="1050" dirty="0"/>
              <a:t>, P. F., Chowdhury, M. A., Haines, A., </a:t>
            </a:r>
            <a:r>
              <a:rPr lang="en-GB" sz="1050" dirty="0" err="1"/>
              <a:t>Alam</a:t>
            </a:r>
            <a:r>
              <a:rPr lang="en-GB" sz="1050" dirty="0"/>
              <a:t>, D. S., </a:t>
            </a:r>
            <a:r>
              <a:rPr lang="en-GB" sz="1050" dirty="0" err="1"/>
              <a:t>Hoque</a:t>
            </a:r>
            <a:r>
              <a:rPr lang="en-GB" sz="1050" dirty="0"/>
              <a:t>, M. A., Butler, A. P., ... &amp; </a:t>
            </a:r>
            <a:r>
              <a:rPr lang="en-GB" sz="1050" dirty="0" err="1"/>
              <a:t>Vineis</a:t>
            </a:r>
            <a:r>
              <a:rPr lang="en-GB" sz="1050" dirty="0"/>
              <a:t>, P. (2017). Drinking water salinity and raised blood pressure: evidence from a cohort study in coastal Bangladesh. </a:t>
            </a:r>
            <a:r>
              <a:rPr lang="en-GB" sz="1050" i="1" dirty="0"/>
              <a:t>Environmental health perspectives</a:t>
            </a:r>
            <a:r>
              <a:rPr lang="en-GB" sz="1050" dirty="0"/>
              <a:t>, </a:t>
            </a:r>
            <a:r>
              <a:rPr lang="en-GB" sz="1050" i="1" dirty="0"/>
              <a:t>125</a:t>
            </a:r>
            <a:r>
              <a:rPr lang="en-GB" sz="1050" dirty="0"/>
              <a:t>(5), 057007</a:t>
            </a:r>
            <a:r>
              <a:rPr lang="en-GB" sz="1050" dirty="0" smtClean="0"/>
              <a:t>.</a:t>
            </a:r>
          </a:p>
          <a:p>
            <a:r>
              <a:rPr lang="en-US" sz="1050" dirty="0" smtClean="0"/>
              <a:t>[8]</a:t>
            </a:r>
            <a:r>
              <a:rPr lang="en-US" sz="1050" dirty="0" err="1" smtClean="0"/>
              <a:t>Shammi</a:t>
            </a:r>
            <a:r>
              <a:rPr lang="en-US" sz="1050" dirty="0" smtClean="0"/>
              <a:t> </a:t>
            </a:r>
            <a:r>
              <a:rPr lang="en-US" sz="1050" dirty="0"/>
              <a:t>M, Rahman MM, </a:t>
            </a:r>
            <a:r>
              <a:rPr lang="en-US" sz="1050" dirty="0" err="1"/>
              <a:t>Bondad</a:t>
            </a:r>
            <a:r>
              <a:rPr lang="en-US" sz="1050" dirty="0"/>
              <a:t> SE, </a:t>
            </a:r>
            <a:r>
              <a:rPr lang="en-US" sz="1050" dirty="0" err="1"/>
              <a:t>Bodrud-Doza</a:t>
            </a:r>
            <a:r>
              <a:rPr lang="en-US" sz="1050" dirty="0"/>
              <a:t> M. Impacts of Salinity Intrusion in Community Health: A Review of Experiences on Drinking Water Sodium from Coastal Areas of Bangladesh. </a:t>
            </a:r>
            <a:r>
              <a:rPr lang="en-US" sz="1050" i="1" dirty="0"/>
              <a:t>Healthcare (Basel)</a:t>
            </a:r>
            <a:r>
              <a:rPr lang="en-US" sz="1050" dirty="0"/>
              <a:t>. 2019;7(1):50</a:t>
            </a:r>
            <a:r>
              <a:rPr lang="en-US" sz="1050" dirty="0" smtClean="0"/>
              <a:t>.</a:t>
            </a:r>
          </a:p>
          <a:p>
            <a:r>
              <a:rPr lang="en-US" sz="1050" dirty="0" smtClean="0"/>
              <a:t>[9]</a:t>
            </a:r>
            <a:r>
              <a:rPr lang="en-US" sz="1050" dirty="0" err="1" smtClean="0"/>
              <a:t>Therrien</a:t>
            </a:r>
            <a:r>
              <a:rPr lang="en-US" sz="1050" dirty="0"/>
              <a:t>, R., McLaren, R. G., </a:t>
            </a:r>
            <a:r>
              <a:rPr lang="en-US" sz="1050" dirty="0" err="1"/>
              <a:t>Sudicky</a:t>
            </a:r>
            <a:r>
              <a:rPr lang="en-US" sz="1050" dirty="0"/>
              <a:t>, E. A., and </a:t>
            </a:r>
            <a:r>
              <a:rPr lang="en-US" sz="1050" dirty="0" err="1"/>
              <a:t>Panday</a:t>
            </a:r>
            <a:r>
              <a:rPr lang="en-US" sz="1050" dirty="0"/>
              <a:t>, S. M. (2010). A Three-dimensional Numerical Model Describing Fully-integrated Subsurface and Surface Flow and Solute Transport. page 456</a:t>
            </a:r>
            <a:r>
              <a:rPr lang="en-US" sz="1050" dirty="0" smtClean="0"/>
              <a:t>.</a:t>
            </a:r>
          </a:p>
          <a:p>
            <a:r>
              <a:rPr lang="en-US" sz="1050" dirty="0" smtClean="0"/>
              <a:t>[10]World </a:t>
            </a:r>
            <a:r>
              <a:rPr lang="en-US" sz="1050" dirty="0"/>
              <a:t>Health Organization (2017). Guidelines for drinking-water quality. OCLC: 975491910</a:t>
            </a:r>
          </a:p>
          <a:p>
            <a:endParaRPr lang="en-US" sz="1100" dirty="0"/>
          </a:p>
          <a:p>
            <a:endParaRPr lang="en-US" sz="1100" dirty="0"/>
          </a:p>
          <a:p>
            <a:endParaRPr lang="en-GB" sz="1100" dirty="0"/>
          </a:p>
          <a:p>
            <a:endParaRPr lang="en-GB" sz="11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85043" t="63720" r="8657" b="9564"/>
          <a:stretch/>
        </p:blipFill>
        <p:spPr>
          <a:xfrm>
            <a:off x="33769671" y="14641082"/>
            <a:ext cx="1152129" cy="19666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85043" t="63720" r="8657" b="9564"/>
          <a:stretch/>
        </p:blipFill>
        <p:spPr>
          <a:xfrm>
            <a:off x="33922071" y="14793482"/>
            <a:ext cx="1152129" cy="19666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85043" t="63720" r="8657" b="9564"/>
          <a:stretch/>
        </p:blipFill>
        <p:spPr>
          <a:xfrm>
            <a:off x="34074471" y="14945882"/>
            <a:ext cx="1152129" cy="19666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85043" t="63720" r="8657" b="9564"/>
          <a:stretch/>
        </p:blipFill>
        <p:spPr>
          <a:xfrm>
            <a:off x="34226871" y="15098282"/>
            <a:ext cx="1152129" cy="1966641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AFE580-4F39-4EF0-9A4F-441970C723DD}" type="slidenum">
              <a:rPr lang="da-DK" altLang="en-US" smtClean="0"/>
              <a:pPr/>
              <a:t>16</a:t>
            </a:fld>
            <a:endParaRPr lang="da-DK" altLang="en-US"/>
          </a:p>
        </p:txBody>
      </p:sp>
    </p:spTree>
    <p:extLst>
      <p:ext uri="{BB962C8B-B14F-4D97-AF65-F5344CB8AC3E}">
        <p14:creationId xmlns:p14="http://schemas.microsoft.com/office/powerpoint/2010/main" val="150245573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1" u="none" strike="noStrike" cap="none" normalizeH="0" baseline="0" smtClean="0">
            <a:ln>
              <a:noFill/>
            </a:ln>
            <a:solidFill>
              <a:srgbClr val="6E6E6F"/>
            </a:solidFill>
            <a:effectLst/>
            <a:latin typeface="Verdana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a-DK" sz="1600" b="0" i="1" u="none" strike="noStrike" cap="none" normalizeH="0" baseline="0" smtClean="0">
            <a:ln>
              <a:noFill/>
            </a:ln>
            <a:solidFill>
              <a:srgbClr val="6E6E6F"/>
            </a:solidFill>
            <a:effectLst/>
            <a:latin typeface="Verdana" pitchFamily="34" charset="0"/>
            <a:cs typeface="Times New Roman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marL="363538" indent="-363538">
          <a:spcBef>
            <a:spcPts val="0"/>
          </a:spcBef>
          <a:spcAft>
            <a:spcPts val="0"/>
          </a:spcAft>
          <a:defRPr sz="1800" i="0" dirty="0" smtClean="0">
            <a:solidFill>
              <a:srgbClr val="040404"/>
            </a:solidFill>
            <a:latin typeface="+mn-lt"/>
          </a:defRPr>
        </a:defPPr>
      </a:lstStyle>
    </a:tx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6C7070"/>
        </a:dk1>
        <a:lt1>
          <a:srgbClr val="FFFFFF"/>
        </a:lt1>
        <a:dk2>
          <a:srgbClr val="003D81"/>
        </a:dk2>
        <a:lt2>
          <a:srgbClr val="009067"/>
        </a:lt2>
        <a:accent1>
          <a:srgbClr val="C51638"/>
        </a:accent1>
        <a:accent2>
          <a:srgbClr val="47226C"/>
        </a:accent2>
        <a:accent3>
          <a:srgbClr val="FFFFFF"/>
        </a:accent3>
        <a:accent4>
          <a:srgbClr val="5B5F5F"/>
        </a:accent4>
        <a:accent5>
          <a:srgbClr val="DFABAE"/>
        </a:accent5>
        <a:accent6>
          <a:srgbClr val="3F1E61"/>
        </a:accent6>
        <a:hlink>
          <a:srgbClr val="003966"/>
        </a:hlink>
        <a:folHlink>
          <a:srgbClr val="E68E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146064</TotalTime>
  <Words>1070</Words>
  <Application>Microsoft Office PowerPoint</Application>
  <PresentationFormat>On-screen Show (4:3)</PresentationFormat>
  <Paragraphs>157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PMingLiU</vt:lpstr>
      <vt:lpstr>PMingLiU</vt:lpstr>
      <vt:lpstr>Arial</vt:lpstr>
      <vt:lpstr>Calibri</vt:lpstr>
      <vt:lpstr>Impact</vt:lpstr>
      <vt:lpstr>Times New Roman</vt:lpstr>
      <vt:lpstr>Verdana</vt:lpstr>
      <vt:lpstr>Wingdings</vt:lpstr>
      <vt:lpstr>Standarddesign</vt:lpstr>
      <vt:lpstr>The effect of recurrent cyclonic surge events on drinking pond and near-surface groundwater salinities in coastal Bangladesh</vt:lpstr>
      <vt:lpstr>Outline</vt:lpstr>
      <vt:lpstr>Bangladesh is located at Mega deltas Ganges-Brahmaputra-Meghna </vt:lpstr>
      <vt:lpstr>Human health &amp; the drinking water crisis </vt:lpstr>
      <vt:lpstr>The study area</vt:lpstr>
      <vt:lpstr>Monitoring pond &amp; groundwater data </vt:lpstr>
      <vt:lpstr>The conceptual model</vt:lpstr>
      <vt:lpstr>The conceptual model ( for surface feature)</vt:lpstr>
      <vt:lpstr>Simulated parameters,                    land use feature &amp; lithology</vt:lpstr>
      <vt:lpstr>Salinity dynamics as cyclonic surge hit the area</vt:lpstr>
      <vt:lpstr>Salinity dynamics as cyclonic surge hit the area(2)</vt:lpstr>
      <vt:lpstr>Salinity dynamics as cyclonic surge hit the area</vt:lpstr>
      <vt:lpstr>PowerPoint Presentation</vt:lpstr>
      <vt:lpstr>Recurrent surge events (every 8 years) affected long-term groundwater salinity</vt:lpstr>
      <vt:lpstr>Summary</vt:lpstr>
      <vt:lpstr>PowerPoint Presentation</vt:lpstr>
    </vt:vector>
  </TitlesOfParts>
  <Company>Publications Communications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Imperial College London</dc:title>
  <dc:creator>Seipp, Karsten</dc:creator>
  <cp:lastModifiedBy>Tsai, Chi-San</cp:lastModifiedBy>
  <cp:revision>2166</cp:revision>
  <dcterms:modified xsi:type="dcterms:W3CDTF">2021-04-28T19:50:01Z</dcterms:modified>
</cp:coreProperties>
</file>