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CE10"/>
    <a:srgbClr val="20409A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CDFB-E180-4BA8-AC96-643B205F7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6352B-1A1B-4E7D-810A-2EBF42507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72EF6-5813-470F-8C5E-44C413D5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A047-35A3-4AD9-92D4-E9A58C05A0A1}" type="datetimeFigureOut">
              <a:rPr lang="en-IE" smtClean="0"/>
              <a:t>21/04/2021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451B9-ABF6-4784-87E1-D10D2155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84F55-C7AE-4289-A385-EC36EF91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3A8A-D0A7-4A27-83D6-94312F600F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167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1DC7A-AC43-4A46-8BD2-5D981DFA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860D4-1CC8-4535-BA47-D625DF0FE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CF976-54F4-41EC-A2C1-42EFD44F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A047-35A3-4AD9-92D4-E9A58C05A0A1}" type="datetimeFigureOut">
              <a:rPr lang="en-IE" smtClean="0"/>
              <a:t>21/04/2021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D20B-EA33-4266-8945-60362D976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95464-47B1-4853-873D-E781696C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3A8A-D0A7-4A27-83D6-94312F600F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311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7DB29-09F6-4982-883F-4C8F6FCAF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442F7-48C1-4759-8C0E-D27C87B3F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8E6C0-8C23-4BDC-8D85-E4A48A9D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A047-35A3-4AD9-92D4-E9A58C05A0A1}" type="datetimeFigureOut">
              <a:rPr lang="en-IE" smtClean="0"/>
              <a:t>21/04/2021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ABA96-1954-4654-B037-92257D0D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68496-17EC-42A7-A8EA-4D2064B6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3A8A-D0A7-4A27-83D6-94312F600F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855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398F-7844-4782-866E-9301F064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99AD7-55A7-4A14-8F0F-0AA666E07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BF272-4599-409D-99A7-04113C20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A047-35A3-4AD9-92D4-E9A58C05A0A1}" type="datetimeFigureOut">
              <a:rPr lang="en-IE" smtClean="0"/>
              <a:t>21/04/2021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E7712-9221-4E24-ACBE-B04665A3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4AF56-2CC4-475F-8F94-7E05011E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3A8A-D0A7-4A27-83D6-94312F600F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840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819A-66A8-4326-AFA3-80344AD9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4A985-129A-4106-8352-C5C1E6FF6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BA9BC-26A2-4629-9EE8-92E4B710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A047-35A3-4AD9-92D4-E9A58C05A0A1}" type="datetimeFigureOut">
              <a:rPr lang="en-IE" smtClean="0"/>
              <a:t>21/04/2021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25FE0-9E3D-4C46-8BB5-CD4C7C1C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FC3C1-4B30-4AE2-BA12-D5EC8165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3A8A-D0A7-4A27-83D6-94312F600F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360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621A-176C-40BE-B650-EE3741E9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9BBCA-A15A-4466-9275-AC043FDE5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06248-B479-467B-8CD9-6101CFBBB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16976-3B17-40E9-A892-20F69D97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A047-35A3-4AD9-92D4-E9A58C05A0A1}" type="datetimeFigureOut">
              <a:rPr lang="en-IE" smtClean="0"/>
              <a:t>21/04/2021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60492-2FC6-41F4-8B67-444BC986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7A0F6-F20F-4BF3-8412-2F4535A8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3A8A-D0A7-4A27-83D6-94312F600F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693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9415-DFFC-41A9-9302-1357A799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51002-8117-40F2-8EBC-B87961E39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CE160-59B1-4BDF-AAC3-FCDEDD60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5D6C7-C53F-4F51-96DE-A16064C91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08063-B99B-4AA3-A68B-62A59F81A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4084E-2A79-4C19-9745-DBED2032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A047-35A3-4AD9-92D4-E9A58C05A0A1}" type="datetimeFigureOut">
              <a:rPr lang="en-IE" smtClean="0"/>
              <a:t>21/04/2021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6EDE5D-4B0D-4F61-B1E5-31E708E7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E88A8-E32F-4718-8B35-34B795E6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3A8A-D0A7-4A27-83D6-94312F600F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831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AF08-64A5-4232-B801-47DF062B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EF50C-8C3F-4981-A57E-277E25D9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A047-35A3-4AD9-92D4-E9A58C05A0A1}" type="datetimeFigureOut">
              <a:rPr lang="en-IE" smtClean="0"/>
              <a:t>21/04/2021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85B4B-400A-48C4-A2E8-B14F085A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ABC9E-C417-4DA5-8FEB-68EBEA2A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3A8A-D0A7-4A27-83D6-94312F600F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733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677B30-660B-49A9-A6B6-DD9B15A1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A047-35A3-4AD9-92D4-E9A58C05A0A1}" type="datetimeFigureOut">
              <a:rPr lang="en-IE" smtClean="0"/>
              <a:t>21/04/2021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0EF90-CB9B-4508-B59D-945F3734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A9967-C0EE-4B28-BC94-471B3795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3A8A-D0A7-4A27-83D6-94312F600F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402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D4434-4C7C-4B62-8DD9-D5F8A1707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2DB94-3F35-4714-9580-17D742316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91E45-6878-4CC2-99C1-3DD8B71AD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5FBE6-779D-4F14-8751-683EEB88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A047-35A3-4AD9-92D4-E9A58C05A0A1}" type="datetimeFigureOut">
              <a:rPr lang="en-IE" smtClean="0"/>
              <a:t>21/04/2021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74ACB-5BD9-44A7-9EE9-2F635CBA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CA0F8-9EC0-4E69-850C-F1FAA61F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3A8A-D0A7-4A27-83D6-94312F600F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623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65F9E-0272-4AEC-9FE7-427D3E4D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35CC9-3293-483F-BD53-7881817C9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55947-B0C4-4D33-89CB-7A19C5BC7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3A728-A177-465C-8BE3-68BD5F9E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A047-35A3-4AD9-92D4-E9A58C05A0A1}" type="datetimeFigureOut">
              <a:rPr lang="en-IE" smtClean="0"/>
              <a:t>21/04/2021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F38D4-C35D-410F-AD59-820BAE24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2E203-DD45-4072-817B-A4F75F17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3A8A-D0A7-4A27-83D6-94312F600F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30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90C194-DC22-4C53-86C4-3A6AFADA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FBD50-B0BA-4ED8-9E9A-94D673F93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CB3FB-FCE6-4217-8902-B5617B68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0A047-35A3-4AD9-92D4-E9A58C05A0A1}" type="datetimeFigureOut">
              <a:rPr lang="en-IE" smtClean="0"/>
              <a:t>21/04/2021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29F34-1A18-4F4B-859F-81E0699B2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DD4EB-8D65-417A-8005-515B94059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83A8A-D0A7-4A27-83D6-94312F600F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211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3386D3-3215-45E0-B3B6-330819414D8E}"/>
              </a:ext>
            </a:extLst>
          </p:cNvPr>
          <p:cNvGrpSpPr/>
          <p:nvPr/>
        </p:nvGrpSpPr>
        <p:grpSpPr>
          <a:xfrm>
            <a:off x="3441309" y="2368360"/>
            <a:ext cx="7034044" cy="4525152"/>
            <a:chOff x="258202" y="2100385"/>
            <a:chExt cx="7034044" cy="45251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FE69D28-D06F-4BA1-BD75-7B6E4C314A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8202" y="2110323"/>
              <a:ext cx="7034044" cy="4515214"/>
              <a:chOff x="311471" y="2740638"/>
              <a:chExt cx="5861703" cy="376267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0DCCF02-588E-4C4C-8F0B-93C396F8362E}"/>
                  </a:ext>
                </a:extLst>
              </p:cNvPr>
              <p:cNvGrpSpPr/>
              <p:nvPr/>
            </p:nvGrpSpPr>
            <p:grpSpPr>
              <a:xfrm>
                <a:off x="311471" y="2772580"/>
                <a:ext cx="5861703" cy="3124511"/>
                <a:chOff x="5311607" y="229190"/>
                <a:chExt cx="5861703" cy="3124511"/>
              </a:xfrm>
            </p:grpSpPr>
            <p:pic>
              <p:nvPicPr>
                <p:cNvPr id="18" name="Picture 17" descr="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F5B065FA-55E3-438A-83B9-6E870895A0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3034" y="229190"/>
                  <a:ext cx="5646199" cy="3124511"/>
                </a:xfrm>
                <a:prstGeom prst="rect">
                  <a:avLst/>
                </a:prstGeom>
              </p:spPr>
            </p:pic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153C383-18D7-4A39-AAF5-010F9F9D7266}"/>
                    </a:ext>
                  </a:extLst>
                </p:cNvPr>
                <p:cNvSpPr/>
                <p:nvPr/>
              </p:nvSpPr>
              <p:spPr>
                <a:xfrm>
                  <a:off x="5311607" y="2984369"/>
                  <a:ext cx="5861703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74F8BC-FCF0-4421-80D7-60BD796F6CC0}"/>
                  </a:ext>
                </a:extLst>
              </p:cNvPr>
              <p:cNvSpPr txBox="1"/>
              <p:nvPr/>
            </p:nvSpPr>
            <p:spPr>
              <a:xfrm>
                <a:off x="2925458" y="6133984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Age (Ma)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C83188-75FF-4FFF-A808-CC85434F6402}"/>
                  </a:ext>
                </a:extLst>
              </p:cNvPr>
              <p:cNvSpPr/>
              <p:nvPr/>
            </p:nvSpPr>
            <p:spPr>
              <a:xfrm>
                <a:off x="1095864" y="3466668"/>
                <a:ext cx="1565429" cy="2752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6C1DB30-273D-4387-9AF8-3137E55EF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690" y="2740638"/>
                <a:ext cx="5154484" cy="3393346"/>
              </a:xfrm>
              <a:prstGeom prst="rect">
                <a:avLst/>
              </a:prstGeom>
            </p:spPr>
          </p:pic>
        </p:grpSp>
        <p:pic>
          <p:nvPicPr>
            <p:cNvPr id="12" name="Picture 11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1CDD9581-2931-4E76-8926-2FAAE7554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14" y="2100385"/>
              <a:ext cx="6371402" cy="322621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F47EFD-AE1B-4D7A-B8B4-75DE03582C8B}"/>
              </a:ext>
            </a:extLst>
          </p:cNvPr>
          <p:cNvGrpSpPr/>
          <p:nvPr/>
        </p:nvGrpSpPr>
        <p:grpSpPr>
          <a:xfrm>
            <a:off x="108060" y="3107192"/>
            <a:ext cx="3415840" cy="3627929"/>
            <a:chOff x="108060" y="186431"/>
            <a:chExt cx="3415840" cy="362792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63BBDB-B63B-4A29-9F31-5A80868BDA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060" y="261728"/>
              <a:ext cx="3358575" cy="3552632"/>
              <a:chOff x="6791813" y="222554"/>
              <a:chExt cx="5176429" cy="5475524"/>
            </a:xfrm>
          </p:grpSpPr>
          <p:pic>
            <p:nvPicPr>
              <p:cNvPr id="21" name="Picture 20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C7094E0B-B9A5-4087-BC33-A5122AB1A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1813" y="222554"/>
                <a:ext cx="5176429" cy="4852731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E34AF6-B640-4840-82CD-6FD406CF3D80}"/>
                  </a:ext>
                </a:extLst>
              </p:cNvPr>
              <p:cNvSpPr txBox="1"/>
              <p:nvPr/>
            </p:nvSpPr>
            <p:spPr>
              <a:xfrm>
                <a:off x="7687966" y="5128842"/>
                <a:ext cx="3111030" cy="569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IE" b="1" i="1" dirty="0"/>
                  <a:t>Median </a:t>
                </a:r>
                <a:r>
                  <a:rPr lang="en-IE" b="1" i="1" dirty="0" err="1"/>
                  <a:t>U</a:t>
                </a:r>
                <a:r>
                  <a:rPr lang="en-IE" b="1" i="1" baseline="-25000" dirty="0" err="1"/>
                  <a:t>init</a:t>
                </a:r>
                <a:r>
                  <a:rPr lang="en-IE" b="1" i="1" baseline="-25000" dirty="0"/>
                  <a:t> </a:t>
                </a:r>
                <a:r>
                  <a:rPr lang="en-IE" b="1" i="1" dirty="0"/>
                  <a:t>/</a:t>
                </a:r>
                <a:r>
                  <a:rPr lang="en-IE" b="1" i="1" baseline="30000" dirty="0"/>
                  <a:t>206</a:t>
                </a:r>
                <a:r>
                  <a:rPr lang="en-IE" b="1" i="1" dirty="0"/>
                  <a:t>Pb</a:t>
                </a:r>
                <a:r>
                  <a:rPr lang="en-IE" b="1" i="1" baseline="-25000" dirty="0"/>
                  <a:t>c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8A5952-9C5E-4195-A0B4-8C195A07951F}"/>
                </a:ext>
              </a:extLst>
            </p:cNvPr>
            <p:cNvSpPr txBox="1"/>
            <p:nvPr/>
          </p:nvSpPr>
          <p:spPr>
            <a:xfrm>
              <a:off x="1141201" y="124635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81</a:t>
              </a:r>
              <a:endParaRPr lang="en-IE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359D96-A4CF-4552-A8CB-1932A6888BCB}"/>
                </a:ext>
              </a:extLst>
            </p:cNvPr>
            <p:cNvSpPr txBox="1"/>
            <p:nvPr/>
          </p:nvSpPr>
          <p:spPr>
            <a:xfrm>
              <a:off x="1733165" y="18785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8</a:t>
              </a:r>
              <a:endParaRPr lang="en-IE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AC2917-D669-436C-B3F4-C7EA6E0CBA42}"/>
                </a:ext>
              </a:extLst>
            </p:cNvPr>
            <p:cNvSpPr txBox="1"/>
            <p:nvPr/>
          </p:nvSpPr>
          <p:spPr>
            <a:xfrm>
              <a:off x="2921698" y="20097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  <a:endParaRPr lang="en-IE" b="1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BE6538-ECF1-416E-8E6F-8BF14504AE26}"/>
                </a:ext>
              </a:extLst>
            </p:cNvPr>
            <p:cNvSpPr/>
            <p:nvPr/>
          </p:nvSpPr>
          <p:spPr>
            <a:xfrm>
              <a:off x="108060" y="186431"/>
              <a:ext cx="3415840" cy="36279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2CCCBAB-3A88-47D6-BF03-D5FC774FE4AF}"/>
              </a:ext>
            </a:extLst>
          </p:cNvPr>
          <p:cNvSpPr txBox="1"/>
          <p:nvPr/>
        </p:nvSpPr>
        <p:spPr>
          <a:xfrm>
            <a:off x="4240541" y="2707685"/>
            <a:ext cx="20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Alps garnet (n = 22)</a:t>
            </a:r>
            <a:endParaRPr lang="en-IE" b="1" dirty="0">
              <a:solidFill>
                <a:srgbClr val="00CC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ADC382-24A1-4F7B-8973-C0711BFFB0EF}"/>
              </a:ext>
            </a:extLst>
          </p:cNvPr>
          <p:cNvSpPr txBox="1"/>
          <p:nvPr/>
        </p:nvSpPr>
        <p:spPr>
          <a:xfrm>
            <a:off x="6311" y="122879"/>
            <a:ext cx="73760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Detrital U-Pb analyses from the Alpine pro-foreland: Comparing garnet with existing methods.</a:t>
            </a:r>
            <a:endParaRPr lang="en-IE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3B2A16-3090-4787-B83C-D73326417598}"/>
              </a:ext>
            </a:extLst>
          </p:cNvPr>
          <p:cNvGrpSpPr/>
          <p:nvPr/>
        </p:nvGrpSpPr>
        <p:grpSpPr>
          <a:xfrm>
            <a:off x="8842535" y="122879"/>
            <a:ext cx="3364883" cy="3768566"/>
            <a:chOff x="8834146" y="122879"/>
            <a:chExt cx="3364883" cy="3768566"/>
          </a:xfrm>
        </p:grpSpPr>
        <p:pic>
          <p:nvPicPr>
            <p:cNvPr id="4" name="Garnet_age2">
              <a:hlinkClick r:id="" action="ppaction://media"/>
              <a:extLst>
                <a:ext uri="{FF2B5EF4-FFF2-40B4-BE49-F238E27FC236}">
                  <a16:creationId xmlns:a16="http://schemas.microsoft.com/office/drawing/2014/main" id="{2341935F-97C0-4C10-9CC9-A02F17718B01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8834146" y="122879"/>
              <a:ext cx="3248627" cy="31917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41B29E-4213-4E0B-8BC3-E6923EC56608}"/>
                </a:ext>
              </a:extLst>
            </p:cNvPr>
            <p:cNvSpPr/>
            <p:nvPr/>
          </p:nvSpPr>
          <p:spPr>
            <a:xfrm>
              <a:off x="10724233" y="3433081"/>
              <a:ext cx="97654" cy="128688"/>
            </a:xfrm>
            <a:prstGeom prst="ellipse">
              <a:avLst/>
            </a:prstGeom>
            <a:solidFill>
              <a:srgbClr val="20409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C6F09D-E7A6-45B7-9378-5A87CD63989C}"/>
                </a:ext>
              </a:extLst>
            </p:cNvPr>
            <p:cNvSpPr/>
            <p:nvPr/>
          </p:nvSpPr>
          <p:spPr>
            <a:xfrm>
              <a:off x="10724233" y="3655145"/>
              <a:ext cx="97654" cy="128688"/>
            </a:xfrm>
            <a:prstGeom prst="ellipse">
              <a:avLst/>
            </a:prstGeom>
            <a:solidFill>
              <a:srgbClr val="D6CE10"/>
            </a:solidFill>
            <a:ln>
              <a:solidFill>
                <a:srgbClr val="D6CE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8BD9EA-B4B9-46F1-A836-90C6478BD4DF}"/>
                </a:ext>
              </a:extLst>
            </p:cNvPr>
            <p:cNvSpPr txBox="1"/>
            <p:nvPr/>
          </p:nvSpPr>
          <p:spPr>
            <a:xfrm>
              <a:off x="10804929" y="3552891"/>
              <a:ext cx="13941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Date obtained</a:t>
              </a:r>
              <a:endParaRPr lang="en-IE" sz="16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97C6B5-5FAB-4298-99A1-E5C5F17AEDA5}"/>
                </a:ext>
              </a:extLst>
            </p:cNvPr>
            <p:cNvSpPr txBox="1"/>
            <p:nvPr/>
          </p:nvSpPr>
          <p:spPr>
            <a:xfrm>
              <a:off x="10806403" y="3350176"/>
              <a:ext cx="11741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/>
                <a:t>Undateable</a:t>
              </a:r>
              <a:endParaRPr lang="en-IE" sz="1600" b="1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EBB7A9B-87F7-4590-AA25-FBBE6DFC79DD}"/>
              </a:ext>
            </a:extLst>
          </p:cNvPr>
          <p:cNvSpPr txBox="1"/>
          <p:nvPr/>
        </p:nvSpPr>
        <p:spPr>
          <a:xfrm>
            <a:off x="17041" y="768518"/>
            <a:ext cx="86907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Garnet: A rock-forming and accessory mineral in a wide range of metamorphic (rarely also igneous) rocks. Resistance to weathering and diagenesis comparable to apatite &amp; titanite </a:t>
            </a:r>
          </a:p>
          <a:p>
            <a:r>
              <a:rPr lang="en-US" sz="1400" dirty="0"/>
              <a:t>	-&gt; </a:t>
            </a:r>
            <a:r>
              <a:rPr lang="en-US" sz="1400" i="1" dirty="0"/>
              <a:t>widely</a:t>
            </a:r>
            <a:r>
              <a:rPr lang="en-US" sz="1400" dirty="0"/>
              <a:t> </a:t>
            </a:r>
            <a:r>
              <a:rPr lang="en-US" sz="1400" i="1" dirty="0"/>
              <a:t>present in detrital record.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Detrital garnet seldom persists in metamorphic rocks beyond sub- to lower-greenschist facies grade </a:t>
            </a:r>
          </a:p>
          <a:p>
            <a:r>
              <a:rPr lang="en-US" sz="1400" dirty="0"/>
              <a:t>	-&gt; </a:t>
            </a:r>
            <a:r>
              <a:rPr lang="en-US" sz="1400" i="1" dirty="0"/>
              <a:t>less prone to recycling than zircon or titanite</a:t>
            </a:r>
            <a:r>
              <a:rPr lang="en-US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Alpine pro-foreland, </a:t>
            </a:r>
            <a:r>
              <a:rPr lang="en-US" sz="1400" b="1" dirty="0"/>
              <a:t>35% of garnet U-Pb ages record the Alpine orogen…&lt;1% of zircon U-Pb ages do so </a:t>
            </a:r>
            <a:r>
              <a:rPr lang="en-US" sz="1400" dirty="0"/>
              <a:t>(</a:t>
            </a:r>
            <a:r>
              <a:rPr lang="en-US" sz="1400" b="1" dirty="0"/>
              <a:t>A</a:t>
            </a:r>
            <a:r>
              <a:rPr lang="en-US" sz="1400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However, garnet initial U/common Pb ratios nearly two orders of magnitude lower than rutile (</a:t>
            </a:r>
            <a:r>
              <a:rPr lang="en-US" sz="1400" b="1" dirty="0"/>
              <a:t>B</a:t>
            </a:r>
            <a:r>
              <a:rPr lang="en-US" sz="1400" dirty="0"/>
              <a:t>) </a:t>
            </a:r>
          </a:p>
          <a:p>
            <a:r>
              <a:rPr lang="en-US" sz="1400" dirty="0"/>
              <a:t>	-&gt; </a:t>
            </a:r>
            <a:r>
              <a:rPr lang="en-US" sz="1400" i="1" dirty="0"/>
              <a:t>many garnet grains undatable</a:t>
            </a:r>
            <a:r>
              <a:rPr lang="en-US" sz="1400" dirty="0"/>
              <a:t> (</a:t>
            </a:r>
            <a:r>
              <a:rPr lang="en-US" sz="1400" b="1" dirty="0"/>
              <a:t>C</a:t>
            </a:r>
            <a:r>
              <a:rPr lang="en-US" sz="1400" dirty="0"/>
              <a:t>).  </a:t>
            </a:r>
            <a:endParaRPr lang="en-IE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21E614-BBDD-41A1-B958-BF2ABDDB4622}"/>
              </a:ext>
            </a:extLst>
          </p:cNvPr>
          <p:cNvSpPr txBox="1"/>
          <p:nvPr/>
        </p:nvSpPr>
        <p:spPr>
          <a:xfrm>
            <a:off x="3814893" y="2579417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(A)</a:t>
            </a:r>
            <a:endParaRPr lang="en-IE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BE9663-F253-4436-B982-4790FC8E72DB}"/>
              </a:ext>
            </a:extLst>
          </p:cNvPr>
          <p:cNvSpPr txBox="1"/>
          <p:nvPr/>
        </p:nvSpPr>
        <p:spPr>
          <a:xfrm>
            <a:off x="97250" y="6348414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(B)</a:t>
            </a:r>
            <a:endParaRPr lang="en-IE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962CE7-DDA7-4D7A-9B8A-D005092C6C90}"/>
              </a:ext>
            </a:extLst>
          </p:cNvPr>
          <p:cNvSpPr txBox="1"/>
          <p:nvPr/>
        </p:nvSpPr>
        <p:spPr>
          <a:xfrm>
            <a:off x="8412650" y="25757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(C)</a:t>
            </a:r>
            <a:endParaRPr lang="en-IE" b="1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CA0FEDF-3D62-40D4-9E36-BF0E1274F7BD}"/>
              </a:ext>
            </a:extLst>
          </p:cNvPr>
          <p:cNvCxnSpPr/>
          <p:nvPr/>
        </p:nvCxnSpPr>
        <p:spPr>
          <a:xfrm flipH="1">
            <a:off x="724769" y="4487311"/>
            <a:ext cx="8943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321DC7-0919-4625-98F8-033269AE78DC}"/>
              </a:ext>
            </a:extLst>
          </p:cNvPr>
          <p:cNvCxnSpPr/>
          <p:nvPr/>
        </p:nvCxnSpPr>
        <p:spPr>
          <a:xfrm flipH="1">
            <a:off x="1632179" y="4874603"/>
            <a:ext cx="8943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1F2FA14-357F-45A8-B3DE-51E810366A58}"/>
              </a:ext>
            </a:extLst>
          </p:cNvPr>
          <p:cNvCxnSpPr/>
          <p:nvPr/>
        </p:nvCxnSpPr>
        <p:spPr>
          <a:xfrm flipH="1">
            <a:off x="2554969" y="5226941"/>
            <a:ext cx="8943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E7DEAEF-6149-4066-AB21-A5CA4091E8C5}"/>
              </a:ext>
            </a:extLst>
          </p:cNvPr>
          <p:cNvSpPr txBox="1"/>
          <p:nvPr/>
        </p:nvSpPr>
        <p:spPr>
          <a:xfrm>
            <a:off x="8775560" y="3060684"/>
            <a:ext cx="2827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Hover mouse to view video controls</a:t>
            </a:r>
            <a:endParaRPr lang="en-IE" sz="1400" b="1" i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5ACCBA-A18E-4DED-8D6D-28F6F0DDEE0B}"/>
              </a:ext>
            </a:extLst>
          </p:cNvPr>
          <p:cNvSpPr txBox="1"/>
          <p:nvPr/>
        </p:nvSpPr>
        <p:spPr>
          <a:xfrm>
            <a:off x="8496466" y="6563857"/>
            <a:ext cx="3710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i="1" dirty="0"/>
              <a:t>Mark et al., 2016, 2018; Zimmerman et al., 2018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1539466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Widescreen</PresentationFormat>
  <Paragraphs>21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Mark</dc:creator>
  <cp:lastModifiedBy>Chris Mark</cp:lastModifiedBy>
  <cp:revision>13</cp:revision>
  <dcterms:created xsi:type="dcterms:W3CDTF">2021-04-21T12:40:19Z</dcterms:created>
  <dcterms:modified xsi:type="dcterms:W3CDTF">2021-04-21T14:24:24Z</dcterms:modified>
</cp:coreProperties>
</file>