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0" r:id="rId2"/>
    <p:sldId id="290" r:id="rId3"/>
    <p:sldId id="265" r:id="rId4"/>
    <p:sldId id="273" r:id="rId5"/>
    <p:sldId id="275" r:id="rId6"/>
    <p:sldId id="276" r:id="rId7"/>
    <p:sldId id="278" r:id="rId8"/>
    <p:sldId id="281" r:id="rId9"/>
    <p:sldId id="291" r:id="rId10"/>
    <p:sldId id="282" r:id="rId11"/>
    <p:sldId id="287" r:id="rId12"/>
    <p:sldId id="29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B67B"/>
    <a:srgbClr val="219684"/>
    <a:srgbClr val="21828C"/>
    <a:srgbClr val="29658C"/>
    <a:srgbClr val="606060"/>
    <a:srgbClr val="878787"/>
    <a:srgbClr val="39498C"/>
    <a:srgbClr val="0869AD"/>
    <a:srgbClr val="FFE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966"/>
    </p:cViewPr>
  </p:sorterViewPr>
  <p:notesViewPr>
    <p:cSldViewPr snapToGrid="0">
      <p:cViewPr varScale="1">
        <p:scale>
          <a:sx n="87" d="100"/>
          <a:sy n="87" d="100"/>
        </p:scale>
        <p:origin x="22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26990-1232-44B8-A2BE-884BEA10267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0D84D-201F-4985-9266-3DE9F3B860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83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BA4E6-2B85-418A-BF98-6CEA0804B763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633C6-C8FB-4078-9D2F-EB687EF2A1B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143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633C6-C8FB-4078-9D2F-EB687EF2A1B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3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633C6-C8FB-4078-9D2F-EB687EF2A1B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58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633C6-C8FB-4078-9D2F-EB687EF2A1B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153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13" Type="http://schemas.openxmlformats.org/officeDocument/2006/relationships/slide" Target="../slides/slide10.xml"/><Relationship Id="rId3" Type="http://schemas.openxmlformats.org/officeDocument/2006/relationships/image" Target="../media/image2.png"/><Relationship Id="rId7" Type="http://schemas.openxmlformats.org/officeDocument/2006/relationships/slide" Target="../slides/slide7.xml"/><Relationship Id="rId12" Type="http://schemas.openxmlformats.org/officeDocument/2006/relationships/slide" Target="../slides/slide8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4.xml"/><Relationship Id="rId11" Type="http://schemas.openxmlformats.org/officeDocument/2006/relationships/slide" Target="../slides/slide6.xml"/><Relationship Id="rId5" Type="http://schemas.openxmlformats.org/officeDocument/2006/relationships/slide" Target="../slides/slide3.xml"/><Relationship Id="rId10" Type="http://schemas.openxmlformats.org/officeDocument/2006/relationships/slide" Target="../slides/slide11.xml"/><Relationship Id="rId4" Type="http://schemas.openxmlformats.org/officeDocument/2006/relationships/slide" Target="../slides/slide2.xml"/><Relationship Id="rId9" Type="http://schemas.openxmlformats.org/officeDocument/2006/relationships/slide" Target="../slides/slide9.xml"/><Relationship Id="rId14" Type="http://schemas.openxmlformats.org/officeDocument/2006/relationships/slide" Target="../slides/sl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3" r="37406" b="-22"/>
          <a:stretch/>
        </p:blipFill>
        <p:spPr>
          <a:xfrm>
            <a:off x="0" y="6300000"/>
            <a:ext cx="7103327" cy="54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5" r="6081"/>
          <a:stretch/>
        </p:blipFill>
        <p:spPr>
          <a:xfrm>
            <a:off x="10327600" y="6300000"/>
            <a:ext cx="1800000" cy="540000"/>
          </a:xfrm>
          <a:prstGeom prst="rect">
            <a:avLst/>
          </a:prstGeom>
        </p:spPr>
      </p:pic>
      <p:sp>
        <p:nvSpPr>
          <p:cNvPr id="10" name="Abgerundetes Rechteck 9"/>
          <p:cNvSpPr/>
          <p:nvPr userDrawn="1"/>
        </p:nvSpPr>
        <p:spPr>
          <a:xfrm>
            <a:off x="2520000" y="180000"/>
            <a:ext cx="9493200" cy="432000"/>
          </a:xfrm>
          <a:prstGeom prst="roundRect">
            <a:avLst/>
          </a:prstGeom>
          <a:noFill/>
          <a:ln w="19050">
            <a:solidFill>
              <a:srgbClr val="394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39498C"/>
                </a:solidFill>
              </a:rPr>
              <a:t>Yield estimation of the 2020 Beirut explosion using open access waveform and remote sensing data </a:t>
            </a:r>
          </a:p>
        </p:txBody>
      </p:sp>
      <p:sp>
        <p:nvSpPr>
          <p:cNvPr id="26" name="Abgerundetes Rechteck 25">
            <a:hlinkClick r:id="rId4" action="ppaction://hlinksldjump"/>
          </p:cNvPr>
          <p:cNvSpPr/>
          <p:nvPr userDrawn="1"/>
        </p:nvSpPr>
        <p:spPr>
          <a:xfrm>
            <a:off x="180000" y="180000"/>
            <a:ext cx="2228464" cy="432000"/>
          </a:xfrm>
          <a:prstGeom prst="round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noProof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vPICO</a:t>
            </a:r>
            <a:endParaRPr lang="en-US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Abgerundetes Rechteck 26">
            <a:hlinkClick r:id="rId5" action="ppaction://hlinksldjump"/>
          </p:cNvPr>
          <p:cNvSpPr/>
          <p:nvPr userDrawn="1"/>
        </p:nvSpPr>
        <p:spPr>
          <a:xfrm>
            <a:off x="180000" y="900000"/>
            <a:ext cx="2228464" cy="360000"/>
          </a:xfrm>
          <a:prstGeom prst="roundRect">
            <a:avLst/>
          </a:prstGeom>
          <a:solidFill>
            <a:srgbClr val="39498C"/>
          </a:solidFill>
          <a:ln>
            <a:solidFill>
              <a:srgbClr val="394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dirty="0" smtClean="0"/>
              <a:t>Abstract</a:t>
            </a:r>
            <a:endParaRPr lang="en-US" dirty="0"/>
          </a:p>
        </p:txBody>
      </p:sp>
      <p:sp>
        <p:nvSpPr>
          <p:cNvPr id="28" name="Abgerundetes Rechteck 27">
            <a:hlinkClick r:id="rId6" action="ppaction://hlinksldjump"/>
          </p:cNvPr>
          <p:cNvSpPr/>
          <p:nvPr userDrawn="1"/>
        </p:nvSpPr>
        <p:spPr>
          <a:xfrm>
            <a:off x="180000" y="1548000"/>
            <a:ext cx="2228464" cy="360000"/>
          </a:xfrm>
          <a:prstGeom prst="roundRect">
            <a:avLst/>
          </a:prstGeom>
          <a:solidFill>
            <a:srgbClr val="29658C"/>
          </a:solidFill>
          <a:ln>
            <a:solidFill>
              <a:srgbClr val="086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noProof="0" dirty="0" smtClean="0"/>
              <a:t>Introduction</a:t>
            </a:r>
          </a:p>
        </p:txBody>
      </p:sp>
      <p:sp>
        <p:nvSpPr>
          <p:cNvPr id="29" name="Abgerundetes Rechteck 28">
            <a:hlinkClick r:id="rId7" action="ppaction://hlinksldjump"/>
          </p:cNvPr>
          <p:cNvSpPr/>
          <p:nvPr userDrawn="1"/>
        </p:nvSpPr>
        <p:spPr>
          <a:xfrm>
            <a:off x="180000" y="3336172"/>
            <a:ext cx="2228464" cy="360000"/>
          </a:xfrm>
          <a:prstGeom prst="roundRect">
            <a:avLst/>
          </a:prstGeom>
          <a:solidFill>
            <a:srgbClr val="219684"/>
          </a:solidFill>
          <a:ln>
            <a:solidFill>
              <a:srgbClr val="2196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noProof="0" dirty="0" smtClean="0"/>
              <a:t>Infrasound signatures</a:t>
            </a:r>
          </a:p>
        </p:txBody>
      </p:sp>
      <p:sp>
        <p:nvSpPr>
          <p:cNvPr id="31" name="Abgerundetes Rechteck 30">
            <a:hlinkClick r:id="rId8" action="ppaction://hlinksldjump"/>
          </p:cNvPr>
          <p:cNvSpPr/>
          <p:nvPr userDrawn="1"/>
        </p:nvSpPr>
        <p:spPr>
          <a:xfrm>
            <a:off x="180000" y="2146378"/>
            <a:ext cx="2228464" cy="360000"/>
          </a:xfrm>
          <a:prstGeom prst="roundRect">
            <a:avLst/>
          </a:prstGeom>
          <a:solidFill>
            <a:srgbClr val="21828C"/>
          </a:solidFill>
          <a:ln>
            <a:solidFill>
              <a:srgbClr val="218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noProof="0" dirty="0" smtClean="0"/>
              <a:t>SHA-data analysis</a:t>
            </a:r>
          </a:p>
        </p:txBody>
      </p:sp>
      <p:sp>
        <p:nvSpPr>
          <p:cNvPr id="32" name="Abgerundetes Rechteck 31">
            <a:hlinkClick r:id="rId9" action="ppaction://hlinksldjump"/>
          </p:cNvPr>
          <p:cNvSpPr/>
          <p:nvPr userDrawn="1"/>
        </p:nvSpPr>
        <p:spPr>
          <a:xfrm>
            <a:off x="180000" y="4524172"/>
            <a:ext cx="2228464" cy="360000"/>
          </a:xfrm>
          <a:prstGeom prst="roundRect">
            <a:avLst/>
          </a:prstGeom>
          <a:solidFill>
            <a:srgbClr val="31B67B"/>
          </a:solidFill>
          <a:ln>
            <a:solidFill>
              <a:srgbClr val="31B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noProof="0" dirty="0" err="1" smtClean="0"/>
              <a:t>InSAR</a:t>
            </a:r>
            <a:r>
              <a:rPr lang="en-US" baseline="0" noProof="0" dirty="0" smtClean="0"/>
              <a:t> damage maps</a:t>
            </a:r>
            <a:endParaRPr lang="en-US" noProof="0" dirty="0" smtClean="0"/>
          </a:p>
        </p:txBody>
      </p:sp>
      <p:sp>
        <p:nvSpPr>
          <p:cNvPr id="33" name="Abgerundetes Rechteck 32">
            <a:hlinkClick r:id="rId10" action="ppaction://hlinksldjump"/>
          </p:cNvPr>
          <p:cNvSpPr/>
          <p:nvPr userDrawn="1"/>
        </p:nvSpPr>
        <p:spPr>
          <a:xfrm>
            <a:off x="180000" y="5765364"/>
            <a:ext cx="2228464" cy="360000"/>
          </a:xfrm>
          <a:prstGeom prst="roundRect">
            <a:avLst/>
          </a:prstGeom>
          <a:solidFill>
            <a:srgbClr val="39498C"/>
          </a:solidFill>
          <a:ln>
            <a:solidFill>
              <a:srgbClr val="394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noProof="0" dirty="0" smtClean="0"/>
              <a:t>Summary</a:t>
            </a:r>
          </a:p>
        </p:txBody>
      </p:sp>
      <p:sp>
        <p:nvSpPr>
          <p:cNvPr id="36" name="Abgerundetes Rechteck 35">
            <a:hlinkClick r:id="rId8" action="ppaction://hlinksldjump"/>
          </p:cNvPr>
          <p:cNvSpPr/>
          <p:nvPr userDrawn="1"/>
        </p:nvSpPr>
        <p:spPr>
          <a:xfrm>
            <a:off x="277587" y="2557989"/>
            <a:ext cx="2117008" cy="288000"/>
          </a:xfrm>
          <a:prstGeom prst="roundRect">
            <a:avLst/>
          </a:prstGeom>
          <a:noFill/>
          <a:ln w="19050">
            <a:solidFill>
              <a:srgbClr val="218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noProof="0" dirty="0" smtClean="0">
                <a:solidFill>
                  <a:srgbClr val="21828C"/>
                </a:solidFill>
              </a:rPr>
              <a:t>Seismometer data</a:t>
            </a:r>
          </a:p>
        </p:txBody>
      </p:sp>
      <p:sp>
        <p:nvSpPr>
          <p:cNvPr id="37" name="Abgerundetes Rechteck 36">
            <a:hlinkClick r:id="rId11" action="ppaction://hlinksldjump"/>
          </p:cNvPr>
          <p:cNvSpPr/>
          <p:nvPr userDrawn="1"/>
        </p:nvSpPr>
        <p:spPr>
          <a:xfrm>
            <a:off x="277587" y="2899989"/>
            <a:ext cx="2117008" cy="288000"/>
          </a:xfrm>
          <a:prstGeom prst="roundRect">
            <a:avLst/>
          </a:prstGeom>
          <a:noFill/>
          <a:ln w="19050">
            <a:solidFill>
              <a:srgbClr val="218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noProof="0" dirty="0" smtClean="0">
                <a:solidFill>
                  <a:srgbClr val="21828C"/>
                </a:solidFill>
              </a:rPr>
              <a:t>Localization and yield</a:t>
            </a:r>
          </a:p>
        </p:txBody>
      </p:sp>
      <p:sp>
        <p:nvSpPr>
          <p:cNvPr id="38" name="Abgerundetes Rechteck 37">
            <a:hlinkClick r:id="rId7" action="ppaction://hlinksldjump"/>
          </p:cNvPr>
          <p:cNvSpPr/>
          <p:nvPr userDrawn="1"/>
        </p:nvSpPr>
        <p:spPr>
          <a:xfrm>
            <a:off x="277587" y="3740009"/>
            <a:ext cx="2117008" cy="288000"/>
          </a:xfrm>
          <a:prstGeom prst="roundRect">
            <a:avLst/>
          </a:prstGeom>
          <a:noFill/>
          <a:ln w="19050">
            <a:solidFill>
              <a:srgbClr val="2196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noProof="0" dirty="0" smtClean="0">
                <a:solidFill>
                  <a:srgbClr val="219684"/>
                </a:solidFill>
              </a:rPr>
              <a:t>Infrasound</a:t>
            </a:r>
            <a:r>
              <a:rPr lang="en-US" sz="1600" baseline="0" noProof="0" dirty="0" smtClean="0">
                <a:solidFill>
                  <a:srgbClr val="219684"/>
                </a:solidFill>
              </a:rPr>
              <a:t> array data</a:t>
            </a:r>
            <a:endParaRPr lang="en-US" sz="1600" noProof="0" dirty="0" smtClean="0">
              <a:solidFill>
                <a:srgbClr val="219684"/>
              </a:solidFill>
            </a:endParaRPr>
          </a:p>
        </p:txBody>
      </p:sp>
      <p:sp>
        <p:nvSpPr>
          <p:cNvPr id="39" name="Abgerundetes Rechteck 38">
            <a:hlinkClick r:id="rId12" action="ppaction://hlinksldjump"/>
          </p:cNvPr>
          <p:cNvSpPr/>
          <p:nvPr userDrawn="1"/>
        </p:nvSpPr>
        <p:spPr>
          <a:xfrm>
            <a:off x="277587" y="4082009"/>
            <a:ext cx="2117008" cy="288000"/>
          </a:xfrm>
          <a:prstGeom prst="roundRect">
            <a:avLst/>
          </a:prstGeom>
          <a:noFill/>
          <a:ln w="19050">
            <a:solidFill>
              <a:srgbClr val="2196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noProof="0" dirty="0" smtClean="0">
                <a:solidFill>
                  <a:srgbClr val="219684"/>
                </a:solidFill>
              </a:rPr>
              <a:t>Localization and yield</a:t>
            </a:r>
          </a:p>
        </p:txBody>
      </p:sp>
      <p:sp>
        <p:nvSpPr>
          <p:cNvPr id="40" name="Abgerundetes Rechteck 39">
            <a:hlinkClick r:id="rId9" action="ppaction://hlinksldjump"/>
          </p:cNvPr>
          <p:cNvSpPr/>
          <p:nvPr userDrawn="1"/>
        </p:nvSpPr>
        <p:spPr>
          <a:xfrm>
            <a:off x="277587" y="4933989"/>
            <a:ext cx="2117008" cy="288000"/>
          </a:xfrm>
          <a:prstGeom prst="roundRect">
            <a:avLst/>
          </a:prstGeom>
          <a:noFill/>
          <a:ln w="19050">
            <a:solidFill>
              <a:srgbClr val="2196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noProof="0" dirty="0" smtClean="0">
                <a:solidFill>
                  <a:srgbClr val="219684"/>
                </a:solidFill>
              </a:rPr>
              <a:t>Damage</a:t>
            </a:r>
            <a:r>
              <a:rPr lang="en-US" sz="1600" baseline="0" noProof="0" dirty="0" smtClean="0">
                <a:solidFill>
                  <a:srgbClr val="219684"/>
                </a:solidFill>
              </a:rPr>
              <a:t> estimation</a:t>
            </a:r>
            <a:endParaRPr lang="en-US" sz="1600" noProof="0" dirty="0" smtClean="0">
              <a:solidFill>
                <a:srgbClr val="219684"/>
              </a:solidFill>
            </a:endParaRPr>
          </a:p>
        </p:txBody>
      </p:sp>
      <p:sp>
        <p:nvSpPr>
          <p:cNvPr id="41" name="Abgerundetes Rechteck 40">
            <a:hlinkClick r:id="rId13" action="ppaction://hlinksldjump"/>
          </p:cNvPr>
          <p:cNvSpPr/>
          <p:nvPr userDrawn="1"/>
        </p:nvSpPr>
        <p:spPr>
          <a:xfrm>
            <a:off x="277587" y="5275989"/>
            <a:ext cx="2117008" cy="288000"/>
          </a:xfrm>
          <a:prstGeom prst="roundRect">
            <a:avLst/>
          </a:prstGeom>
          <a:noFill/>
          <a:ln w="19050">
            <a:solidFill>
              <a:srgbClr val="2196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noProof="0" dirty="0" smtClean="0">
                <a:solidFill>
                  <a:srgbClr val="219684"/>
                </a:solidFill>
              </a:rPr>
              <a:t>Overpressure and yield</a:t>
            </a:r>
          </a:p>
        </p:txBody>
      </p:sp>
      <p:sp>
        <p:nvSpPr>
          <p:cNvPr id="42" name="Abgerundetes Rechteck 41"/>
          <p:cNvSpPr/>
          <p:nvPr userDrawn="1"/>
        </p:nvSpPr>
        <p:spPr>
          <a:xfrm>
            <a:off x="49371" y="6577428"/>
            <a:ext cx="10278229" cy="2265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b="0" dirty="0" smtClean="0">
                <a:solidFill>
                  <a:srgbClr val="31688E"/>
                </a:solidFill>
                <a:ea typeface="AR PL SungtiL GB" pitchFamily="2"/>
                <a:cs typeface="Lohit Devanagari" pitchFamily="2"/>
              </a:rPr>
              <a:t>Pilger,</a:t>
            </a:r>
            <a:r>
              <a:rPr lang="de-DE" sz="1400" dirty="0" smtClean="0">
                <a:solidFill>
                  <a:srgbClr val="31688E"/>
                </a:solidFill>
                <a:ea typeface="AR PL SungtiL GB" pitchFamily="2"/>
                <a:cs typeface="Lohit Devanagari" pitchFamily="2"/>
              </a:rPr>
              <a:t> Gaebler, Hupe, Kalia, </a:t>
            </a:r>
            <a:r>
              <a:rPr lang="de-DE" sz="1400" b="0" i="0" u="none" strike="noStrike" kern="1200" cap="none" dirty="0" smtClean="0">
                <a:ln>
                  <a:noFill/>
                </a:ln>
                <a:solidFill>
                  <a:srgbClr val="31688E"/>
                </a:solidFill>
                <a:ea typeface="AR PL SungtiL GB" pitchFamily="2"/>
                <a:cs typeface="Lohit Devanagari" pitchFamily="2"/>
              </a:rPr>
              <a:t>Schneider</a:t>
            </a:r>
            <a:r>
              <a:rPr lang="de-DE" sz="1400" dirty="0" smtClean="0">
                <a:solidFill>
                  <a:srgbClr val="31688E"/>
                </a:solidFill>
                <a:ea typeface="AR PL SungtiL GB" pitchFamily="2"/>
                <a:cs typeface="Lohit Devanagari" pitchFamily="2"/>
              </a:rPr>
              <a:t>, Steinberg,</a:t>
            </a:r>
            <a:r>
              <a:rPr lang="de-DE" sz="1400" baseline="0" dirty="0" smtClean="0">
                <a:solidFill>
                  <a:srgbClr val="31688E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de-DE" sz="1400" dirty="0" smtClean="0">
                <a:solidFill>
                  <a:srgbClr val="31688E"/>
                </a:solidFill>
                <a:ea typeface="AR PL SungtiL GB" pitchFamily="2"/>
                <a:cs typeface="Lohit Devanagari" pitchFamily="2"/>
              </a:rPr>
              <a:t>Sudhaus, Ceranna</a:t>
            </a:r>
            <a:endParaRPr lang="en-US" sz="1400" dirty="0">
              <a:solidFill>
                <a:srgbClr val="0869AD"/>
              </a:solidFill>
            </a:endParaRPr>
          </a:p>
        </p:txBody>
      </p:sp>
      <p:sp>
        <p:nvSpPr>
          <p:cNvPr id="21" name="Abgerundetes Rechteck 20"/>
          <p:cNvSpPr/>
          <p:nvPr userDrawn="1"/>
        </p:nvSpPr>
        <p:spPr>
          <a:xfrm>
            <a:off x="39846" y="6310728"/>
            <a:ext cx="10278229" cy="2265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1400" dirty="0" smtClean="0">
                <a:solidFill>
                  <a:schemeClr val="bg1"/>
                </a:solidFill>
              </a:rPr>
              <a:t>EGU21-89, NH8.6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Pfeil nach rechts 2">
            <a:hlinkClick r:id="" action="ppaction://hlinkshowjump?jump=nextslide"/>
          </p:cNvPr>
          <p:cNvSpPr/>
          <p:nvPr userDrawn="1"/>
        </p:nvSpPr>
        <p:spPr>
          <a:xfrm>
            <a:off x="9277377" y="6300000"/>
            <a:ext cx="540000" cy="288000"/>
          </a:xfrm>
          <a:prstGeom prst="rightArrow">
            <a:avLst/>
          </a:prstGeom>
          <a:solidFill>
            <a:schemeClr val="bg1"/>
          </a:solidFill>
          <a:ln w="19050">
            <a:solidFill>
              <a:srgbClr val="2965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feil nach rechts 24">
            <a:hlinkClick r:id="" action="ppaction://hlinkshowjump?jump=previousslide"/>
          </p:cNvPr>
          <p:cNvSpPr/>
          <p:nvPr userDrawn="1"/>
        </p:nvSpPr>
        <p:spPr>
          <a:xfrm rot="10800000">
            <a:off x="7852217" y="6300000"/>
            <a:ext cx="540000" cy="288000"/>
          </a:xfrm>
          <a:prstGeom prst="rightArrow">
            <a:avLst/>
          </a:prstGeom>
          <a:solidFill>
            <a:schemeClr val="bg1"/>
          </a:solidFill>
          <a:ln w="19050">
            <a:solidFill>
              <a:srgbClr val="2965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zieren 3">
            <a:hlinkClick r:id="rId14" action="ppaction://hlinksldjump"/>
          </p:cNvPr>
          <p:cNvSpPr/>
          <p:nvPr userDrawn="1"/>
        </p:nvSpPr>
        <p:spPr>
          <a:xfrm>
            <a:off x="8659217" y="6257580"/>
            <a:ext cx="396000" cy="396000"/>
          </a:xfrm>
          <a:prstGeom prst="mathMultiply">
            <a:avLst/>
          </a:prstGeom>
          <a:noFill/>
          <a:ln w="19050">
            <a:solidFill>
              <a:srgbClr val="2965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18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60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91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8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9" indent="0">
              <a:buNone/>
              <a:defRPr sz="2000" b="1"/>
            </a:lvl2pPr>
            <a:lvl3pPr marL="914396" indent="0">
              <a:buNone/>
              <a:defRPr sz="1800" b="1"/>
            </a:lvl3pPr>
            <a:lvl4pPr marL="1371595" indent="0">
              <a:buNone/>
              <a:defRPr sz="1600" b="1"/>
            </a:lvl4pPr>
            <a:lvl5pPr marL="1828792" indent="0">
              <a:buNone/>
              <a:defRPr sz="1600" b="1"/>
            </a:lvl5pPr>
            <a:lvl6pPr marL="2285991" indent="0">
              <a:buNone/>
              <a:defRPr sz="1600" b="1"/>
            </a:lvl6pPr>
            <a:lvl7pPr marL="2743189" indent="0">
              <a:buNone/>
              <a:defRPr sz="1600" b="1"/>
            </a:lvl7pPr>
            <a:lvl8pPr marL="3200387" indent="0">
              <a:buNone/>
              <a:defRPr sz="1600" b="1"/>
            </a:lvl8pPr>
            <a:lvl9pPr marL="3657586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9" indent="0">
              <a:buNone/>
              <a:defRPr sz="2000" b="1"/>
            </a:lvl2pPr>
            <a:lvl3pPr marL="914396" indent="0">
              <a:buNone/>
              <a:defRPr sz="1800" b="1"/>
            </a:lvl3pPr>
            <a:lvl4pPr marL="1371595" indent="0">
              <a:buNone/>
              <a:defRPr sz="1600" b="1"/>
            </a:lvl4pPr>
            <a:lvl5pPr marL="1828792" indent="0">
              <a:buNone/>
              <a:defRPr sz="1600" b="1"/>
            </a:lvl5pPr>
            <a:lvl6pPr marL="2285991" indent="0">
              <a:buNone/>
              <a:defRPr sz="1600" b="1"/>
            </a:lvl6pPr>
            <a:lvl7pPr marL="2743189" indent="0">
              <a:buNone/>
              <a:defRPr sz="1600" b="1"/>
            </a:lvl7pPr>
            <a:lvl8pPr marL="3200387" indent="0">
              <a:buNone/>
              <a:defRPr sz="1600" b="1"/>
            </a:lvl8pPr>
            <a:lvl9pPr marL="3657586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76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6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3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9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9" indent="0">
              <a:buNone/>
              <a:defRPr sz="1400"/>
            </a:lvl2pPr>
            <a:lvl3pPr marL="914396" indent="0">
              <a:buNone/>
              <a:defRPr sz="1200"/>
            </a:lvl3pPr>
            <a:lvl4pPr marL="1371595" indent="0">
              <a:buNone/>
              <a:defRPr sz="1000"/>
            </a:lvl4pPr>
            <a:lvl5pPr marL="1828792" indent="0">
              <a:buNone/>
              <a:defRPr sz="1000"/>
            </a:lvl5pPr>
            <a:lvl6pPr marL="2285991" indent="0">
              <a:buNone/>
              <a:defRPr sz="1000"/>
            </a:lvl6pPr>
            <a:lvl7pPr marL="2743189" indent="0">
              <a:buNone/>
              <a:defRPr sz="1000"/>
            </a:lvl7pPr>
            <a:lvl8pPr marL="3200387" indent="0">
              <a:buNone/>
              <a:defRPr sz="1000"/>
            </a:lvl8pPr>
            <a:lvl9pPr marL="3657586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2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9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9" indent="0">
              <a:buNone/>
              <a:defRPr sz="2800"/>
            </a:lvl2pPr>
            <a:lvl3pPr marL="914396" indent="0">
              <a:buNone/>
              <a:defRPr sz="2400"/>
            </a:lvl3pPr>
            <a:lvl4pPr marL="1371595" indent="0">
              <a:buNone/>
              <a:defRPr sz="2000"/>
            </a:lvl4pPr>
            <a:lvl5pPr marL="1828792" indent="0">
              <a:buNone/>
              <a:defRPr sz="2000"/>
            </a:lvl5pPr>
            <a:lvl6pPr marL="2285991" indent="0">
              <a:buNone/>
              <a:defRPr sz="2000"/>
            </a:lvl6pPr>
            <a:lvl7pPr marL="2743189" indent="0">
              <a:buNone/>
              <a:defRPr sz="2000"/>
            </a:lvl7pPr>
            <a:lvl8pPr marL="3200387" indent="0">
              <a:buNone/>
              <a:defRPr sz="2000"/>
            </a:lvl8pPr>
            <a:lvl9pPr marL="365758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9" indent="0">
              <a:buNone/>
              <a:defRPr sz="1400"/>
            </a:lvl2pPr>
            <a:lvl3pPr marL="914396" indent="0">
              <a:buNone/>
              <a:defRPr sz="1200"/>
            </a:lvl3pPr>
            <a:lvl4pPr marL="1371595" indent="0">
              <a:buNone/>
              <a:defRPr sz="1000"/>
            </a:lvl4pPr>
            <a:lvl5pPr marL="1828792" indent="0">
              <a:buNone/>
              <a:defRPr sz="1000"/>
            </a:lvl5pPr>
            <a:lvl6pPr marL="2285991" indent="0">
              <a:buNone/>
              <a:defRPr sz="1000"/>
            </a:lvl6pPr>
            <a:lvl7pPr marL="2743189" indent="0">
              <a:buNone/>
              <a:defRPr sz="1000"/>
            </a:lvl7pPr>
            <a:lvl8pPr marL="3200387" indent="0">
              <a:buNone/>
              <a:defRPr sz="1000"/>
            </a:lvl8pPr>
            <a:lvl9pPr marL="3657586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2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98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0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CE7B4-C118-4D7D-84AD-7B3365CDD99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F6300-9D09-4AC4-B93F-F1B0AA1D6C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39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9" indent="-228599" algn="l" defTabSz="9143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7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5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4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2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0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8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6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85" indent="-228599" algn="l" defTabSz="9143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5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2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1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9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7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oi.org/10.31223/X5W02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6.xml"/><Relationship Id="rId3" Type="http://schemas.openxmlformats.org/officeDocument/2006/relationships/image" Target="../media/image5.jpeg"/><Relationship Id="rId7" Type="http://schemas.openxmlformats.org/officeDocument/2006/relationships/slide" Target="slide5.xml"/><Relationship Id="rId12" Type="http://schemas.openxmlformats.org/officeDocument/2006/relationships/slide" Target="slide11.xml"/><Relationship Id="rId2" Type="http://schemas.openxmlformats.org/officeDocument/2006/relationships/image" Target="../media/image4.png"/><Relationship Id="rId16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5" Type="http://schemas.openxmlformats.org/officeDocument/2006/relationships/slide" Target="slide10.xml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4.xml"/><Relationship Id="rId1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10" Type="http://schemas.openxmlformats.org/officeDocument/2006/relationships/slide" Target="slide2.xml"/><Relationship Id="rId4" Type="http://schemas.openxmlformats.org/officeDocument/2006/relationships/slide" Target="slide7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.xml"/><Relationship Id="rId3" Type="http://schemas.openxmlformats.org/officeDocument/2006/relationships/image" Target="../media/image10.png"/><Relationship Id="rId7" Type="http://schemas.openxmlformats.org/officeDocument/2006/relationships/slide" Target="slide9.xml"/><Relationship Id="rId12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0.xml"/><Relationship Id="rId5" Type="http://schemas.openxmlformats.org/officeDocument/2006/relationships/slide" Target="slide5.xml"/><Relationship Id="rId10" Type="http://schemas.openxmlformats.org/officeDocument/2006/relationships/slide" Target="slide8.xml"/><Relationship Id="rId4" Type="http://schemas.openxmlformats.org/officeDocument/2006/relationships/image" Target="../media/image11.png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.xml"/><Relationship Id="rId3" Type="http://schemas.openxmlformats.org/officeDocument/2006/relationships/image" Target="../media/image12.png"/><Relationship Id="rId7" Type="http://schemas.openxmlformats.org/officeDocument/2006/relationships/slide" Target="slide9.xml"/><Relationship Id="rId12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8.xml"/><Relationship Id="rId4" Type="http://schemas.openxmlformats.org/officeDocument/2006/relationships/image" Target="../media/image13.pn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2.xml"/><Relationship Id="rId5" Type="http://schemas.openxmlformats.org/officeDocument/2006/relationships/slide" Target="slide7.xml"/><Relationship Id="rId10" Type="http://schemas.openxmlformats.org/officeDocument/2006/relationships/slide" Target="slide3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slide" Target="slide2.xml"/><Relationship Id="rId5" Type="http://schemas.openxmlformats.org/officeDocument/2006/relationships/slide" Target="slide9.xml"/><Relationship Id="rId10" Type="http://schemas.openxmlformats.org/officeDocument/2006/relationships/slide" Target="slide3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5.xml"/><Relationship Id="rId7" Type="http://schemas.openxmlformats.org/officeDocument/2006/relationships/slide" Target="slide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slide" Target="slide2.xml"/><Relationship Id="rId5" Type="http://schemas.openxmlformats.org/officeDocument/2006/relationships/slide" Target="slide9.xml"/><Relationship Id="rId10" Type="http://schemas.openxmlformats.org/officeDocument/2006/relationships/slide" Target="slide3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8.png"/><Relationship Id="rId7" Type="http://schemas.openxmlformats.org/officeDocument/2006/relationships/slide" Target="slide11.xml"/><Relationship Id="rId12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3.xml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.xml"/><Relationship Id="rId3" Type="http://schemas.openxmlformats.org/officeDocument/2006/relationships/image" Target="../media/image19.png"/><Relationship Id="rId7" Type="http://schemas.openxmlformats.org/officeDocument/2006/relationships/slide" Target="slide7.xml"/><Relationship Id="rId12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5" Type="http://schemas.openxmlformats.org/officeDocument/2006/relationships/slide" Target="slide5.xml"/><Relationship Id="rId10" Type="http://schemas.openxmlformats.org/officeDocument/2006/relationships/slide" Target="slide8.xml"/><Relationship Id="rId4" Type="http://schemas.openxmlformats.org/officeDocument/2006/relationships/image" Target="../media/image20.PNG"/><Relationship Id="rId9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9.xml"/><Relationship Id="rId10" Type="http://schemas.openxmlformats.org/officeDocument/2006/relationships/slide" Target="slide2.xml"/><Relationship Id="rId4" Type="http://schemas.openxmlformats.org/officeDocument/2006/relationships/slide" Target="slide7.xml"/><Relationship Id="rId9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1223/X5W027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hristoph.pilger@bgr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507299" y="125259"/>
            <a:ext cx="9579597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hangingPunct="0"/>
            <a:r>
              <a:rPr lang="en-US" sz="3600" i="1" dirty="0">
                <a:solidFill>
                  <a:srgbClr val="3E4989"/>
                </a:solidFill>
                <a:ea typeface="AR PL SungtiL GB" pitchFamily="2"/>
                <a:cs typeface="Lohit Devanagari" pitchFamily="2"/>
              </a:rPr>
              <a:t>Yield estimation of the 2020 Beirut explosion using</a:t>
            </a:r>
          </a:p>
          <a:p>
            <a:pPr lvl="0" algn="ctr" hangingPunct="0"/>
            <a:r>
              <a:rPr lang="en-US" sz="3600" i="1" dirty="0">
                <a:solidFill>
                  <a:srgbClr val="3E4989"/>
                </a:solidFill>
                <a:ea typeface="AR PL SungtiL GB" pitchFamily="2"/>
                <a:cs typeface="Lohit Devanagari" pitchFamily="2"/>
              </a:rPr>
              <a:t>open access waveform and remote sensing </a:t>
            </a:r>
            <a:r>
              <a:rPr lang="en-US" sz="3600" i="1" dirty="0" smtClean="0">
                <a:solidFill>
                  <a:srgbClr val="3E4989"/>
                </a:solidFill>
                <a:ea typeface="AR PL SungtiL GB" pitchFamily="2"/>
                <a:cs typeface="Lohit Devanagari" pitchFamily="2"/>
              </a:rPr>
              <a:t>data</a:t>
            </a:r>
          </a:p>
          <a:p>
            <a:pPr lvl="0" algn="ctr" hangingPunct="0"/>
            <a:endParaRPr lang="de-DE" sz="3600" dirty="0">
              <a:solidFill>
                <a:srgbClr val="39498C"/>
              </a:solidFill>
            </a:endParaRPr>
          </a:p>
          <a:p>
            <a:pPr algn="ctr"/>
            <a:r>
              <a:rPr lang="de-DE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Christoph Pilger</a:t>
            </a:r>
            <a:r>
              <a:rPr lang="de-DE" sz="2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Peter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Gaebler</a:t>
            </a:r>
            <a:r>
              <a:rPr lang="de-DE" sz="2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Patrick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Hupe</a:t>
            </a:r>
            <a:r>
              <a:rPr lang="de-DE" sz="2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Andre Kalia</a:t>
            </a:r>
            <a:r>
              <a:rPr lang="de-DE" sz="2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</a:p>
          <a:p>
            <a:pPr algn="ctr"/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Felix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Schneider</a:t>
            </a:r>
            <a:r>
              <a:rPr lang="de-DE" sz="2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Andreas Steinberg</a:t>
            </a:r>
            <a:r>
              <a:rPr lang="de-DE" sz="2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Henriette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Sudhaus</a:t>
            </a:r>
            <a:r>
              <a:rPr lang="de-DE" sz="24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Lars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Ceranna</a:t>
            </a:r>
            <a:r>
              <a:rPr lang="de-DE" sz="2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135087" y="3405667"/>
            <a:ext cx="60929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 algn="ctr" hangingPunct="0"/>
            <a:r>
              <a:rPr lang="de-DE" sz="16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1 </a:t>
            </a: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BGR Bundesanstalt für Geowissenschaften und Rohstoffe, Hannover</a:t>
            </a:r>
          </a:p>
          <a:p>
            <a:pPr lvl="0" algn="ctr" hangingPunct="0"/>
            <a:r>
              <a:rPr lang="de-DE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2 </a:t>
            </a: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GFZ Geoforschungszentrum, 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Potsdam</a:t>
            </a: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/>
            </a:r>
            <a:b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</a:br>
            <a:r>
              <a:rPr lang="de-DE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3</a:t>
            </a: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 CAU Christian Albrechts Universität, 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AR PL SungtiL GB" pitchFamily="2"/>
                <a:cs typeface="Lohit Devanagari" pitchFamily="2"/>
              </a:rPr>
              <a:t>Kiel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ea typeface="AR PL SungtiL GB" pitchFamily="2"/>
              <a:cs typeface="Lohit Devanagari" pitchFamily="2"/>
            </a:endParaRPr>
          </a:p>
          <a:p>
            <a:pPr marL="457200" indent="-457200" algn="ctr">
              <a:buAutoNum type="alphaUcPeriod"/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de-DE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Contact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christoph.pilger@bgr.de</a:t>
            </a:r>
          </a:p>
          <a:p>
            <a:pPr algn="ctr"/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EGU21-89, NH8.6</a:t>
            </a:r>
            <a:endParaRPr lang="en-US" dirty="0">
              <a:solidFill>
                <a:srgbClr val="39498C"/>
              </a:solidFill>
            </a:endParaRPr>
          </a:p>
        </p:txBody>
      </p:sp>
      <p:pic>
        <p:nvPicPr>
          <p:cNvPr id="7" name="Grafik 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756" y="3465094"/>
            <a:ext cx="2703409" cy="270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0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ihandform 40"/>
          <p:cNvSpPr/>
          <p:nvPr/>
        </p:nvSpPr>
        <p:spPr>
          <a:xfrm>
            <a:off x="10413921" y="4411414"/>
            <a:ext cx="1775021" cy="16794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16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Relative vs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     expected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     damage to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16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    quantify yield </a:t>
            </a:r>
          </a:p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800" dirty="0" smtClean="0">
              <a:ln w="0"/>
              <a:solidFill>
                <a:srgbClr val="31B67B"/>
              </a:solidFill>
              <a:ea typeface="AR PL SungtiL GB" pitchFamily="2"/>
              <a:cs typeface="Lohit Devanagari" pitchFamily="2"/>
            </a:endParaRP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i="0" u="none" strike="noStrike" kern="12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Yield 0.8-1.1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dirty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1600" b="1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             </a:t>
            </a:r>
            <a:r>
              <a:rPr lang="en-US" sz="1600" b="1" i="0" u="none" strike="noStrike" kern="1200" dirty="0" err="1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kt</a:t>
            </a:r>
            <a:r>
              <a:rPr lang="en-US" sz="1600" b="1" i="0" u="none" strike="noStrike" kern="12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 TNT</a:t>
            </a: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endParaRPr lang="en-US" sz="1600" i="0" u="none" strike="noStrike" kern="1200" dirty="0" smtClean="0">
              <a:ln w="0"/>
              <a:solidFill>
                <a:srgbClr val="31B67B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31B67B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7" name="Freihandform 36"/>
          <p:cNvSpPr/>
          <p:nvPr/>
        </p:nvSpPr>
        <p:spPr>
          <a:xfrm>
            <a:off x="5434137" y="4377866"/>
            <a:ext cx="1775021" cy="16794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16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Grid search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      location and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      yield estimation </a:t>
            </a:r>
          </a:p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800" dirty="0" smtClean="0">
              <a:ln w="0"/>
              <a:solidFill>
                <a:srgbClr val="219684"/>
              </a:solidFill>
              <a:ea typeface="AR PL SungtiL GB" pitchFamily="2"/>
              <a:cs typeface="Lohit Devanagari" pitchFamily="2"/>
            </a:endParaRP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Accuracy ~44 km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i="0" u="none" strike="noStrike" kern="12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Yield 0.86-1.06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dirty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1600" b="1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              </a:t>
            </a:r>
            <a:r>
              <a:rPr lang="en-US" sz="1600" b="1" i="0" u="none" strike="noStrike" kern="1200" dirty="0" err="1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kt</a:t>
            </a:r>
            <a:r>
              <a:rPr lang="en-US" sz="1600" b="1" i="0" u="none" strike="noStrike" kern="12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 TNT</a:t>
            </a: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endParaRPr lang="en-US" sz="1600" i="0" u="none" strike="noStrike" kern="1200" dirty="0" smtClean="0">
              <a:ln w="0"/>
              <a:solidFill>
                <a:srgbClr val="219684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219684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3" name="Freihandform 32"/>
          <p:cNvSpPr/>
          <p:nvPr/>
        </p:nvSpPr>
        <p:spPr>
          <a:xfrm>
            <a:off x="5503807" y="1646049"/>
            <a:ext cx="1775021" cy="16794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16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&gt;200 fatalities,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      huge damage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      and shock </a:t>
            </a:r>
            <a:r>
              <a:rPr lang="en-US" sz="1600" dirty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wave</a:t>
            </a:r>
          </a:p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800" dirty="0" smtClean="0">
              <a:ln w="0"/>
              <a:solidFill>
                <a:srgbClr val="29658C"/>
              </a:solidFill>
              <a:ea typeface="AR PL SungtiL GB" pitchFamily="2"/>
              <a:cs typeface="Lohit Devanagari" pitchFamily="2"/>
            </a:endParaRP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3x yield estimation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with independent,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open-access data</a:t>
            </a:r>
          </a:p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1600" i="0" u="none" strike="noStrike" kern="1200" dirty="0" smtClean="0">
              <a:ln w="0"/>
              <a:solidFill>
                <a:srgbClr val="29658C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endParaRPr lang="en-US" sz="1600" i="0" u="none" strike="noStrike" kern="1200" dirty="0" smtClean="0">
              <a:ln w="0"/>
              <a:solidFill>
                <a:srgbClr val="29658C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29658C"/>
              </a:solidFill>
              <a:ea typeface="AR PL SungtiL GB" pitchFamily="2"/>
              <a:cs typeface="Lohit Devanagari" pitchFamily="2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2542897" y="4235679"/>
            <a:ext cx="3004455" cy="1990958"/>
            <a:chOff x="6574264" y="1179252"/>
            <a:chExt cx="5617736" cy="3176913"/>
          </a:xfrm>
        </p:grpSpPr>
        <p:pic>
          <p:nvPicPr>
            <p:cNvPr id="7" name="Grafik 6">
              <a:extLst>
                <a:ext uri="{FF2B5EF4-FFF2-40B4-BE49-F238E27FC236}">
                  <a16:creationId xmlns="" xmlns:a16="http://schemas.microsoft.com/office/drawing/2014/main" id="{8C3ED2BD-60D7-40E9-80D5-DB9AB1A7FE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93"/>
            <a:stretch/>
          </p:blipFill>
          <p:spPr>
            <a:xfrm>
              <a:off x="6574264" y="1213203"/>
              <a:ext cx="5617736" cy="3142962"/>
            </a:xfrm>
            <a:prstGeom prst="rect">
              <a:avLst/>
            </a:prstGeom>
          </p:spPr>
        </p:pic>
        <p:sp>
          <p:nvSpPr>
            <p:cNvPr id="8" name="Rechteck 7"/>
            <p:cNvSpPr/>
            <p:nvPr/>
          </p:nvSpPr>
          <p:spPr>
            <a:xfrm>
              <a:off x="11922034" y="1558831"/>
              <a:ext cx="200297" cy="2166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6574264" y="1179252"/>
              <a:ext cx="200297" cy="2166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2542897" y="1665138"/>
            <a:ext cx="3074130" cy="1671091"/>
            <a:chOff x="2930790" y="938080"/>
            <a:chExt cx="4250929" cy="2271460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17" t="12275" r="595"/>
            <a:stretch/>
          </p:blipFill>
          <p:spPr>
            <a:xfrm>
              <a:off x="2930790" y="938080"/>
              <a:ext cx="4250929" cy="2261164"/>
            </a:xfrm>
            <a:prstGeom prst="rect">
              <a:avLst/>
            </a:prstGeom>
          </p:spPr>
        </p:pic>
        <p:sp>
          <p:nvSpPr>
            <p:cNvPr id="3" name="Freihandform 2"/>
            <p:cNvSpPr/>
            <p:nvPr/>
          </p:nvSpPr>
          <p:spPr>
            <a:xfrm>
              <a:off x="5082105" y="2893062"/>
              <a:ext cx="1906779" cy="316478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0000" tIns="45000" rIns="90000" bIns="45000" anchor="ctr" anchorCtr="0" compatLnSpc="0">
              <a:noAutofit/>
            </a:bodyPr>
            <a:lstStyle/>
            <a:p>
              <a:pPr marL="0" marR="0" lvl="0" indent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400" i="0" u="none" strike="noStrike" kern="12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AR PL SungtiL GB" pitchFamily="2"/>
                  <a:cs typeface="Lohit Devanagari" pitchFamily="2"/>
                </a:rPr>
                <a:t>Source: </a:t>
              </a:r>
              <a:r>
                <a:rPr lang="en-US" sz="1400" i="0" u="none" strike="noStrike" kern="1200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AR PL SungtiL GB" pitchFamily="2"/>
                  <a:cs typeface="Lohit Devanagari" pitchFamily="2"/>
                </a:rPr>
                <a:t>Mehr</a:t>
              </a:r>
              <a:r>
                <a:rPr lang="en-US" sz="1400" i="0" u="none" strike="noStrike" kern="12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AR PL SungtiL GB" pitchFamily="2"/>
                  <a:cs typeface="Lohit Devanagari" pitchFamily="2"/>
                </a:rPr>
                <a:t> </a:t>
              </a:r>
              <a:r>
                <a:rPr lang="en-US" sz="1400" i="0" u="none" strike="noStrike" kern="12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AR PL SungtiL GB" pitchFamily="2"/>
                  <a:cs typeface="Lohit Devanagari" pitchFamily="2"/>
                </a:rPr>
                <a:t>News</a:t>
              </a:r>
            </a:p>
          </p:txBody>
        </p:sp>
      </p:grpSp>
      <p:grpSp>
        <p:nvGrpSpPr>
          <p:cNvPr id="34" name="Gruppieren 33"/>
          <p:cNvGrpSpPr/>
          <p:nvPr/>
        </p:nvGrpSpPr>
        <p:grpSpPr>
          <a:xfrm>
            <a:off x="7289075" y="4256955"/>
            <a:ext cx="3219088" cy="1969681"/>
            <a:chOff x="7193276" y="4239537"/>
            <a:chExt cx="3219088" cy="1969681"/>
          </a:xfrm>
        </p:grpSpPr>
        <p:grpSp>
          <p:nvGrpSpPr>
            <p:cNvPr id="21" name="Gruppieren 20"/>
            <p:cNvGrpSpPr/>
            <p:nvPr/>
          </p:nvGrpSpPr>
          <p:grpSpPr>
            <a:xfrm>
              <a:off x="7193276" y="4239537"/>
              <a:ext cx="3020341" cy="1969681"/>
              <a:chOff x="7485543" y="2839000"/>
              <a:chExt cx="4701617" cy="3145989"/>
            </a:xfrm>
          </p:grpSpPr>
          <p:pic>
            <p:nvPicPr>
              <p:cNvPr id="22" name="Grafik 21">
                <a:extLst>
                  <a:ext uri="{FF2B5EF4-FFF2-40B4-BE49-F238E27FC236}">
                    <a16:creationId xmlns="" xmlns:a16="http://schemas.microsoft.com/office/drawing/2014/main" id="{1705E513-5156-4511-BCDB-8C645B2EE3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183" r="45999"/>
              <a:stretch/>
            </p:blipFill>
            <p:spPr>
              <a:xfrm>
                <a:off x="7485543" y="2839000"/>
                <a:ext cx="4701617" cy="3145989"/>
              </a:xfrm>
              <a:prstGeom prst="rect">
                <a:avLst/>
              </a:prstGeom>
            </p:spPr>
          </p:pic>
          <p:sp>
            <p:nvSpPr>
              <p:cNvPr id="23" name="Rechteck 22"/>
              <p:cNvSpPr/>
              <p:nvPr/>
            </p:nvSpPr>
            <p:spPr>
              <a:xfrm>
                <a:off x="7485543" y="2845062"/>
                <a:ext cx="217660" cy="2434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04540" y="5257993"/>
              <a:ext cx="1607824" cy="782939"/>
            </a:xfrm>
            <a:prstGeom prst="rect">
              <a:avLst/>
            </a:prstGeom>
          </p:spPr>
        </p:pic>
      </p:grpSp>
      <p:sp>
        <p:nvSpPr>
          <p:cNvPr id="27" name="Abgerundetes Rechteck 26">
            <a:hlinkClick r:id="rId6" action="ppaction://hlinksldjump"/>
          </p:cNvPr>
          <p:cNvSpPr/>
          <p:nvPr/>
        </p:nvSpPr>
        <p:spPr>
          <a:xfrm>
            <a:off x="2626610" y="3447048"/>
            <a:ext cx="2228464" cy="360000"/>
          </a:xfrm>
          <a:prstGeom prst="roundRect">
            <a:avLst/>
          </a:prstGeom>
          <a:solidFill>
            <a:srgbClr val="219684"/>
          </a:solidFill>
          <a:ln>
            <a:solidFill>
              <a:srgbClr val="2196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 smtClean="0"/>
              <a:t>Infrasound signatures</a:t>
            </a:r>
          </a:p>
        </p:txBody>
      </p:sp>
      <p:sp>
        <p:nvSpPr>
          <p:cNvPr id="28" name="Abgerundetes Rechteck 27">
            <a:hlinkClick r:id="rId7" action="ppaction://hlinksldjump"/>
          </p:cNvPr>
          <p:cNvSpPr/>
          <p:nvPr/>
        </p:nvSpPr>
        <p:spPr>
          <a:xfrm>
            <a:off x="7486411" y="689469"/>
            <a:ext cx="2228464" cy="360000"/>
          </a:xfrm>
          <a:prstGeom prst="roundRect">
            <a:avLst/>
          </a:prstGeom>
          <a:solidFill>
            <a:srgbClr val="21828C"/>
          </a:solidFill>
          <a:ln>
            <a:solidFill>
              <a:srgbClr val="218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 smtClean="0"/>
              <a:t>SHA-data analysis</a:t>
            </a:r>
          </a:p>
        </p:txBody>
      </p:sp>
      <p:sp>
        <p:nvSpPr>
          <p:cNvPr id="29" name="Abgerundetes Rechteck 28">
            <a:hlinkClick r:id="rId8" action="ppaction://hlinksldjump"/>
          </p:cNvPr>
          <p:cNvSpPr/>
          <p:nvPr/>
        </p:nvSpPr>
        <p:spPr>
          <a:xfrm>
            <a:off x="7486411" y="3442563"/>
            <a:ext cx="2228464" cy="360000"/>
          </a:xfrm>
          <a:prstGeom prst="roundRect">
            <a:avLst/>
          </a:prstGeom>
          <a:solidFill>
            <a:srgbClr val="31B67B"/>
          </a:solidFill>
          <a:ln>
            <a:solidFill>
              <a:srgbClr val="31B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 err="1" smtClean="0"/>
              <a:t>InSAR</a:t>
            </a:r>
            <a:r>
              <a:rPr lang="en-US" baseline="0" noProof="0" dirty="0" smtClean="0"/>
              <a:t> damage maps</a:t>
            </a:r>
            <a:endParaRPr lang="en-US" noProof="0" dirty="0" smtClean="0"/>
          </a:p>
        </p:txBody>
      </p:sp>
      <p:sp>
        <p:nvSpPr>
          <p:cNvPr id="30" name="Abgerundetes Rechteck 29">
            <a:hlinkClick r:id="rId9" action="ppaction://hlinksldjump"/>
          </p:cNvPr>
          <p:cNvSpPr/>
          <p:nvPr/>
        </p:nvSpPr>
        <p:spPr>
          <a:xfrm>
            <a:off x="2626610" y="689469"/>
            <a:ext cx="2228464" cy="360000"/>
          </a:xfrm>
          <a:prstGeom prst="roundRect">
            <a:avLst/>
          </a:prstGeom>
          <a:solidFill>
            <a:srgbClr val="29658C"/>
          </a:solidFill>
          <a:ln>
            <a:solidFill>
              <a:srgbClr val="086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 smtClean="0"/>
              <a:t>Introduction</a:t>
            </a:r>
          </a:p>
        </p:txBody>
      </p:sp>
      <p:sp>
        <p:nvSpPr>
          <p:cNvPr id="32" name="Freihandform 31"/>
          <p:cNvSpPr/>
          <p:nvPr/>
        </p:nvSpPr>
        <p:spPr>
          <a:xfrm>
            <a:off x="2435525" y="1070746"/>
            <a:ext cx="4696790" cy="56030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16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4. August 2020 15:08 UTC, Beirut harbor warehouse</a:t>
            </a:r>
            <a:endParaRPr lang="en-US" sz="1600" dirty="0">
              <a:ln w="0"/>
              <a:solidFill>
                <a:srgbClr val="29658C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1600" dirty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A</a:t>
            </a:r>
            <a:r>
              <a:rPr lang="en-US" sz="1600" i="0" u="none" strike="noStrike" kern="12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ccidental combustion of </a:t>
            </a:r>
            <a:r>
              <a:rPr lang="en-US" sz="1600" b="1" i="0" u="none" strike="noStrike" kern="12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2.75 </a:t>
            </a:r>
            <a:r>
              <a:rPr lang="en-US" sz="1600" b="1" i="0" u="none" strike="noStrike" kern="1200" dirty="0" err="1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kt</a:t>
            </a:r>
            <a:r>
              <a:rPr lang="en-US" sz="1600" b="1" i="0" u="none" strike="noStrike" kern="12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1600" i="0" u="none" strike="noStrike" kern="1200" dirty="0" smtClean="0">
                <a:ln w="0"/>
                <a:solidFill>
                  <a:srgbClr val="29658C"/>
                </a:solidFill>
                <a:ea typeface="AR PL SungtiL GB" pitchFamily="2"/>
                <a:cs typeface="Lohit Devanagari" pitchFamily="2"/>
              </a:rPr>
              <a:t>ammonium nitrate</a:t>
            </a: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29658C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5" name="Freihandform 34"/>
          <p:cNvSpPr/>
          <p:nvPr/>
        </p:nvSpPr>
        <p:spPr>
          <a:xfrm>
            <a:off x="10410931" y="1624275"/>
            <a:ext cx="1775021" cy="16794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16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moment tensor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      location and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      yield estimation </a:t>
            </a:r>
          </a:p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800" dirty="0" smtClean="0">
              <a:ln w="0"/>
              <a:solidFill>
                <a:srgbClr val="21828C"/>
              </a:solidFill>
              <a:ea typeface="AR PL SungtiL GB" pitchFamily="2"/>
              <a:cs typeface="Lohit Devanagari" pitchFamily="2"/>
            </a:endParaRP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Accuracy &lt; 1 km </a:t>
            </a:r>
          </a:p>
          <a:p>
            <a:pPr lvl="0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1600" b="1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Yield ~ </a:t>
            </a:r>
            <a:r>
              <a:rPr lang="en-US" sz="1600" b="1" i="0" u="none" strike="noStrike" kern="12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1.1 </a:t>
            </a:r>
            <a:r>
              <a:rPr lang="en-US" sz="1600" b="1" i="0" u="none" strike="noStrike" kern="1200" dirty="0" err="1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kt</a:t>
            </a:r>
            <a:r>
              <a:rPr lang="en-US" sz="1600" b="1" i="0" u="none" strike="noStrike" kern="12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 TNT</a:t>
            </a: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endParaRPr lang="en-US" sz="1600" i="0" u="none" strike="noStrike" kern="1200" dirty="0" smtClean="0">
              <a:ln w="0"/>
              <a:solidFill>
                <a:srgbClr val="21828C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21828C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6" name="Freihandform 35"/>
          <p:cNvSpPr/>
          <p:nvPr/>
        </p:nvSpPr>
        <p:spPr>
          <a:xfrm>
            <a:off x="7316691" y="1048972"/>
            <a:ext cx="4696790" cy="56030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1600" i="0" u="none" strike="noStrike" kern="12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24 accessible seismometers in up to 400km distance </a:t>
            </a:r>
          </a:p>
          <a:p>
            <a:pPr marL="28575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1600" dirty="0" err="1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Seismic+Hydroacoustic+Acoustic</a:t>
            </a:r>
            <a:r>
              <a:rPr lang="en-US" sz="1600" dirty="0" smtClean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1600" dirty="0">
                <a:ln w="0"/>
                <a:solidFill>
                  <a:srgbClr val="21828C"/>
                </a:solidFill>
                <a:ea typeface="AR PL SungtiL GB" pitchFamily="2"/>
                <a:cs typeface="Lohit Devanagari" pitchFamily="2"/>
              </a:rPr>
              <a:t>signatures recorded</a:t>
            </a: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endParaRPr lang="en-US" sz="1600" i="0" u="none" strike="noStrike" kern="1200" dirty="0" smtClean="0">
              <a:ln w="0"/>
              <a:solidFill>
                <a:srgbClr val="21828C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21828C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8" name="Freihandform 37"/>
          <p:cNvSpPr/>
          <p:nvPr/>
        </p:nvSpPr>
        <p:spPr>
          <a:xfrm>
            <a:off x="2444234" y="3811272"/>
            <a:ext cx="4696790" cy="56030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16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5 IMS infrasound stations up to 6240 km distance</a:t>
            </a:r>
            <a:endParaRPr lang="en-US" sz="1600" dirty="0">
              <a:ln w="0"/>
              <a:solidFill>
                <a:srgbClr val="219684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1600" i="0" u="none" strike="noStrike" kern="1200" dirty="0" smtClean="0">
                <a:ln w="0"/>
                <a:solidFill>
                  <a:srgbClr val="219684"/>
                </a:solidFill>
                <a:ea typeface="AR PL SungtiL GB" pitchFamily="2"/>
                <a:cs typeface="Lohit Devanagari" pitchFamily="2"/>
              </a:rPr>
              <a:t>Array processing and two empiric yield relations</a:t>
            </a:r>
            <a:endParaRPr lang="en-US" sz="1600" i="0" u="none" strike="noStrike" kern="1200" dirty="0">
              <a:ln w="0"/>
              <a:solidFill>
                <a:srgbClr val="219684"/>
              </a:solidFill>
              <a:ea typeface="AR PL SungtiL GB" pitchFamily="2"/>
              <a:cs typeface="Lohit Devanagari" pitchFamily="2"/>
            </a:endParaRPr>
          </a:p>
        </p:txBody>
      </p:sp>
      <p:grpSp>
        <p:nvGrpSpPr>
          <p:cNvPr id="31" name="Gruppieren 30"/>
          <p:cNvGrpSpPr/>
          <p:nvPr/>
        </p:nvGrpSpPr>
        <p:grpSpPr>
          <a:xfrm>
            <a:off x="7426882" y="1631055"/>
            <a:ext cx="3081288" cy="1616100"/>
            <a:chOff x="9098928" y="1030164"/>
            <a:chExt cx="3081288" cy="1616100"/>
          </a:xfrm>
        </p:grpSpPr>
        <p:grpSp>
          <p:nvGrpSpPr>
            <p:cNvPr id="16" name="Gruppieren 15"/>
            <p:cNvGrpSpPr/>
            <p:nvPr/>
          </p:nvGrpSpPr>
          <p:grpSpPr>
            <a:xfrm>
              <a:off x="9098928" y="1030164"/>
              <a:ext cx="1845647" cy="1468736"/>
              <a:chOff x="5028625" y="2766639"/>
              <a:chExt cx="2326477" cy="2148409"/>
            </a:xfrm>
          </p:grpSpPr>
          <p:sp>
            <p:nvSpPr>
              <p:cNvPr id="14" name="Rechteck 13"/>
              <p:cNvSpPr/>
              <p:nvPr/>
            </p:nvSpPr>
            <p:spPr>
              <a:xfrm>
                <a:off x="6464042" y="3688737"/>
                <a:ext cx="435884" cy="1521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5" name="Grafik 4"/>
              <p:cNvPicPr>
                <a:picLocks noChangeAspect="1"/>
              </p:cNvPicPr>
              <p:nvPr/>
            </p:nvPicPr>
            <p:blipFill rotWithShape="1">
              <a:blip r:embed="rId10"/>
              <a:srcRect l="5971" t="7763"/>
              <a:stretch/>
            </p:blipFill>
            <p:spPr>
              <a:xfrm>
                <a:off x="5028625" y="2766639"/>
                <a:ext cx="2326477" cy="2148409"/>
              </a:xfrm>
              <a:prstGeom prst="rect">
                <a:avLst/>
              </a:prstGeom>
            </p:spPr>
          </p:pic>
        </p:grpSp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02342" y="1178039"/>
              <a:ext cx="1777874" cy="1468225"/>
            </a:xfrm>
            <a:prstGeom prst="rect">
              <a:avLst/>
            </a:prstGeom>
          </p:spPr>
        </p:pic>
      </p:grpSp>
      <p:sp>
        <p:nvSpPr>
          <p:cNvPr id="40" name="Freihandform 39"/>
          <p:cNvSpPr/>
          <p:nvPr/>
        </p:nvSpPr>
        <p:spPr>
          <a:xfrm>
            <a:off x="7317624" y="3811272"/>
            <a:ext cx="4696790" cy="56030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285750" lvl="0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16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Interferometric radar images before/after explosion </a:t>
            </a:r>
            <a:endParaRPr lang="en-US" sz="1600" dirty="0">
              <a:ln w="0"/>
              <a:solidFill>
                <a:srgbClr val="31B67B"/>
              </a:solidFill>
              <a:ea typeface="AR PL SungtiL GB" pitchFamily="2"/>
              <a:cs typeface="Lohit Devanagari" pitchFamily="2"/>
            </a:endParaRP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1600" i="0" u="none" strike="noStrike" kern="1200" dirty="0" smtClean="0">
                <a:ln w="0"/>
                <a:solidFill>
                  <a:srgbClr val="31B67B"/>
                </a:solidFill>
                <a:ea typeface="AR PL SungtiL GB" pitchFamily="2"/>
                <a:cs typeface="Lohit Devanagari" pitchFamily="2"/>
              </a:rPr>
              <a:t>Damage estimation and peak overpressure relation</a:t>
            </a:r>
          </a:p>
          <a:p>
            <a:pPr marL="285750" marR="0" lvl="0" indent="-28575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  <a:tabLst/>
            </a:pPr>
            <a:endParaRPr lang="en-US" sz="1600" i="0" u="none" strike="noStrike" kern="1200" dirty="0">
              <a:ln w="0"/>
              <a:solidFill>
                <a:srgbClr val="31B67B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9" name="Rechteck 38">
            <a:hlinkClick r:id="rId7" action="ppaction://hlinksldjump"/>
          </p:cNvPr>
          <p:cNvSpPr/>
          <p:nvPr/>
        </p:nvSpPr>
        <p:spPr>
          <a:xfrm>
            <a:off x="235131" y="2529554"/>
            <a:ext cx="2176963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Rechteck 41">
            <a:hlinkClick r:id="rId9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3" name="Rechteck 42">
            <a:hlinkClick r:id="rId7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Rechteck 43">
            <a:hlinkClick r:id="rId6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5" name="Rechteck 44">
            <a:hlinkClick r:id="rId8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6" name="Rechteck 45">
            <a:hlinkClick r:id="rId12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Rechteck 46">
            <a:hlinkClick r:id="rId13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8" name="Rechteck 47">
            <a:hlinkClick r:id="rId6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Rechteck 48">
            <a:hlinkClick r:id="rId14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0" name="Rechteck 49">
            <a:hlinkClick r:id="rId8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Rechteck 50">
            <a:hlinkClick r:id="rId15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2" name="Rechteck 51">
            <a:hlinkClick r:id="rId16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3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520000" y="900000"/>
            <a:ext cx="9493200" cy="52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report on a multi-technique analysis using publicly available data for investigating the huge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accidental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explosion that struck the city of Beirut, Lebanon, on August 4, 2020. Its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devastating shock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wave led to thousands of injured with more than two hundred fatalities and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caused immense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damage to buildings and infrastructure. Our combined analysis of seismological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hydroacoustic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infrasonic and radar remote sensing data allows us to characterize the source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 well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 to estimate the explosive yield. The latter ranges between 0.8 and 1.1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TNT (kilotons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trinitrotoluene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equivalent and is plausible given the reported 2.75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of ammonium nitrate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 explosive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source. Data from the International Monitoring System of the CTBTO are used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infrasound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array detections. Seismometer data from GEOFON and IRIS complement the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 characterization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based on seismic and acoustic signal recordings, which propagated in solid earth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water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air. Copernicus Sentinel data serve for radar remote sensing and damage estimation.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 there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 strict limitations for an on-site analysis of this catastrophic explosion, our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presented approach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based on openly accessible data from global station networks and satellite missions is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high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scientific and social relevance that furthermore is transferable to other explosions.</a:t>
            </a:r>
          </a:p>
        </p:txBody>
      </p:sp>
      <p:sp>
        <p:nvSpPr>
          <p:cNvPr id="3" name="Rechteck 2">
            <a:hlinkClick r:id="rId2" action="ppaction://hlinksldjump"/>
          </p:cNvPr>
          <p:cNvSpPr/>
          <p:nvPr/>
        </p:nvSpPr>
        <p:spPr>
          <a:xfrm>
            <a:off x="209007" y="2529554"/>
            <a:ext cx="2203088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hteck 3">
            <a:hlinkClick r:id="rId3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hteck 4">
            <a:hlinkClick r:id="rId2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echteck 5">
            <a:hlinkClick r:id="rId4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hteck 6">
            <a:hlinkClick r:id="rId5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hteck 7">
            <a:hlinkClick r:id="rId6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hteck 8">
            <a:hlinkClick r:id="rId7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hteck 9">
            <a:hlinkClick r:id="rId4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hteck 10">
            <a:hlinkClick r:id="rId8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hteck 11">
            <a:hlinkClick r:id="rId5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hteck 12">
            <a:hlinkClick r:id="rId9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10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1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ihandform 17"/>
          <p:cNvSpPr/>
          <p:nvPr/>
        </p:nvSpPr>
        <p:spPr>
          <a:xfrm>
            <a:off x="2438403" y="1178811"/>
            <a:ext cx="8247014" cy="477785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ctr" anchorCtr="0" compatLnSpc="0">
            <a:noAutofit/>
          </a:bodyPr>
          <a:lstStyle/>
          <a:p>
            <a:pPr marR="0" lvl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tabLst/>
            </a:pPr>
            <a:r>
              <a:rPr lang="en-US" sz="2000" b="0" i="0" u="none" strike="noStrike" kern="1200" cap="none" dirty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</a:t>
            </a:r>
            <a:endParaRPr lang="en-US" sz="2000" b="0" i="0" u="none" strike="noStrike" kern="1200" cap="none" dirty="0" smtClean="0">
              <a:ln>
                <a:noFill/>
              </a:ln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b="0" i="0" u="none" strike="noStrike" kern="1200" cap="none" dirty="0" smtClean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huge</a:t>
            </a:r>
            <a:r>
              <a:rPr lang="en-US" sz="2000" b="0" i="0" u="none" strike="noStrike" kern="1200" cap="none" dirty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, accidental explosion in the city of Beirut, Lebanon </a:t>
            </a: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2000" b="0" i="0" u="none" strike="noStrike" kern="1200" cap="none" dirty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4</a:t>
            </a:r>
            <a:r>
              <a:rPr lang="en-US" sz="2000" b="0" i="0" u="none" strike="noStrike" kern="1200" cap="none" baseline="30000" dirty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th</a:t>
            </a:r>
            <a:r>
              <a:rPr lang="en-US" sz="2000" b="0" i="0" u="none" strike="noStrike" kern="1200" cap="none" dirty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of August 2020 around 18:08 local time (15:08 UTC)</a:t>
            </a: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combustion of approximately </a:t>
            </a:r>
            <a:r>
              <a:rPr lang="en-US" sz="2000" b="1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2.75 </a:t>
            </a:r>
            <a:r>
              <a:rPr lang="en-US" sz="2000" b="1" dirty="0" err="1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kt</a:t>
            </a:r>
            <a:r>
              <a:rPr lang="en-US" sz="2000" b="1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ammonium nitrate </a:t>
            </a: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/>
            </a:r>
            <a:b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</a:b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stored </a:t>
            </a: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in 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harbor warehouse, followed by huge shock wave</a:t>
            </a:r>
            <a:endParaRPr lang="en-US" sz="2000" dirty="0"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1000" dirty="0" smtClean="0"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thousands </a:t>
            </a: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of 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casualties </a:t>
            </a: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with more than 200 fatalities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immense damage to buildings and infrastructure</a:t>
            </a:r>
          </a:p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OpenSymbol"/>
              <a:buChar char="●"/>
              <a:tabLst/>
            </a:pPr>
            <a:endParaRPr lang="en-US" sz="2000" dirty="0"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local authorities conducted on-site investigations</a:t>
            </a: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limited access to the explosion site due to various reasons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1000" dirty="0" smtClean="0"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Destruction, contamination, SARS-CoV</a:t>
            </a:r>
            <a:r>
              <a:rPr lang="en-US" sz="2000" dirty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-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2 pandemic 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sparse direct information and data from the explosion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  <a:p>
            <a:pPr marL="342900" lvl="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Independent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, third-party estimation of the yield of the explosion </a:t>
            </a:r>
            <a:b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</a:b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from the analysis of </a:t>
            </a:r>
            <a:r>
              <a:rPr lang="en-US" sz="2000" b="1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publicly available </a:t>
            </a:r>
            <a:r>
              <a:rPr lang="en-US" sz="2000" dirty="0" smtClean="0"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waveform and remote sensing data</a:t>
            </a:r>
            <a:endParaRPr lang="en-US" sz="2000" dirty="0">
              <a:solidFill>
                <a:srgbClr val="333333"/>
              </a:solidFill>
              <a:ea typeface="AR PL SungtiL GB" pitchFamily="2"/>
              <a:cs typeface="Lohit Devanagari" pitchFamily="2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9062329" y="1515289"/>
            <a:ext cx="3057970" cy="3669077"/>
            <a:chOff x="9062329" y="1654629"/>
            <a:chExt cx="3057970" cy="3669077"/>
          </a:xfrm>
        </p:grpSpPr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329" y="1654629"/>
              <a:ext cx="3057970" cy="1772003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2329" y="3570516"/>
              <a:ext cx="3057969" cy="1753190"/>
            </a:xfrm>
            <a:prstGeom prst="rect">
              <a:avLst/>
            </a:prstGeom>
          </p:spPr>
        </p:pic>
        <p:sp>
          <p:nvSpPr>
            <p:cNvPr id="22" name="Freihandform 21"/>
            <p:cNvSpPr/>
            <p:nvPr/>
          </p:nvSpPr>
          <p:spPr>
            <a:xfrm>
              <a:off x="9062329" y="1654629"/>
              <a:ext cx="1150291" cy="219942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0000" tIns="45000" rIns="90000" bIns="45000" anchor="ctr" anchorCtr="0" compatLnSpc="0">
              <a:noAutofit/>
            </a:bodyPr>
            <a:lstStyle/>
            <a:p>
              <a:pPr marL="0" marR="0" lvl="0" indent="0" algn="ctr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i="0" u="none" strike="noStrike" kern="12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AR PL SungtiL GB" pitchFamily="2"/>
                  <a:cs typeface="Lohit Devanagari" pitchFamily="2"/>
                </a:rPr>
                <a:t>before</a:t>
              </a:r>
              <a:endParaRPr lang="en-US" i="0" u="none" strike="noStrike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 PL SungtiL GB" pitchFamily="2"/>
                <a:cs typeface="Lohit Devanagari" pitchFamily="2"/>
              </a:endParaRPr>
            </a:p>
          </p:txBody>
        </p:sp>
        <p:sp>
          <p:nvSpPr>
            <p:cNvPr id="23" name="Freihandform 22"/>
            <p:cNvSpPr/>
            <p:nvPr/>
          </p:nvSpPr>
          <p:spPr>
            <a:xfrm>
              <a:off x="9062329" y="3570516"/>
              <a:ext cx="1245904" cy="255473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90000" tIns="45000" rIns="90000" bIns="45000" anchor="ctr" anchorCtr="0" compatLnSpc="0">
              <a:noAutofit/>
            </a:bodyPr>
            <a:lstStyle/>
            <a:p>
              <a:pPr marL="0" marR="0" lvl="0" indent="0" algn="ctr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i="0" u="none" strike="noStrike" kern="1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ea typeface="AR PL SungtiL GB" pitchFamily="2"/>
                  <a:cs typeface="Lohit Devanagari" pitchFamily="2"/>
                </a:rPr>
                <a:t>after</a:t>
              </a:r>
            </a:p>
          </p:txBody>
        </p:sp>
      </p:grpSp>
      <p:sp>
        <p:nvSpPr>
          <p:cNvPr id="24" name="Freihandform 20">
            <a:extLst>
              <a:ext uri="{FF2B5EF4-FFF2-40B4-BE49-F238E27FC236}">
                <a16:creationId xmlns="" xmlns:a16="http://schemas.microsoft.com/office/drawing/2014/main" id="{7E85E4BB-2595-47D8-A0D6-B45DCE5A6ECE}"/>
              </a:ext>
            </a:extLst>
          </p:cNvPr>
          <p:cNvSpPr/>
          <p:nvPr/>
        </p:nvSpPr>
        <p:spPr>
          <a:xfrm>
            <a:off x="2438403" y="736797"/>
            <a:ext cx="4789714" cy="4071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hangingPunct="0"/>
            <a:r>
              <a:rPr lang="en-US" sz="2400" dirty="0">
                <a:solidFill>
                  <a:srgbClr val="29658C"/>
                </a:solidFill>
              </a:rPr>
              <a:t>Origin and </a:t>
            </a:r>
            <a:r>
              <a:rPr lang="en-US" sz="2400" dirty="0" smtClean="0">
                <a:solidFill>
                  <a:srgbClr val="29658C"/>
                </a:solidFill>
              </a:rPr>
              <a:t>Aftermath</a:t>
            </a:r>
            <a:endParaRPr lang="en-US" sz="2400" dirty="0">
              <a:solidFill>
                <a:srgbClr val="29658C"/>
              </a:solidFill>
            </a:endParaRPr>
          </a:p>
        </p:txBody>
      </p:sp>
      <p:sp>
        <p:nvSpPr>
          <p:cNvPr id="9" name="Freihandform 8"/>
          <p:cNvSpPr/>
          <p:nvPr/>
        </p:nvSpPr>
        <p:spPr>
          <a:xfrm>
            <a:off x="10247306" y="5183978"/>
            <a:ext cx="1532888" cy="274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i="0" u="none" strike="noStrike" kern="12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 PL SungtiL GB" pitchFamily="2"/>
                <a:cs typeface="Lohit Devanagari" pitchFamily="2"/>
              </a:rPr>
              <a:t>Source: Planet </a:t>
            </a:r>
            <a:r>
              <a:rPr lang="en-US" i="0" u="none" strike="noStrike" kern="12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 PL SungtiL GB" pitchFamily="2"/>
                <a:cs typeface="Lohit Devanagari" pitchFamily="2"/>
              </a:rPr>
              <a:t>Labs Inc.</a:t>
            </a:r>
          </a:p>
        </p:txBody>
      </p:sp>
      <p:sp>
        <p:nvSpPr>
          <p:cNvPr id="10" name="Rechteck 9">
            <a:hlinkClick r:id="rId5" action="ppaction://hlinksldjump"/>
          </p:cNvPr>
          <p:cNvSpPr/>
          <p:nvPr/>
        </p:nvSpPr>
        <p:spPr>
          <a:xfrm>
            <a:off x="200297" y="2529554"/>
            <a:ext cx="2211797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hteck 11">
            <a:hlinkClick r:id="rId5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hteck 12">
            <a:hlinkClick r:id="rId6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hteck 13">
            <a:hlinkClick r:id="rId7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8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hteck 15">
            <a:hlinkClick r:id="rId9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hteck 16">
            <a:hlinkClick r:id="rId6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hteck 19">
            <a:hlinkClick r:id="rId10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echteck 24">
            <a:hlinkClick r:id="rId7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echteck 25">
            <a:hlinkClick r:id="rId11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hteck 26">
            <a:hlinkClick r:id="rId12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hteck 27">
            <a:hlinkClick r:id="rId13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9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ihandform 18"/>
          <p:cNvSpPr/>
          <p:nvPr/>
        </p:nvSpPr>
        <p:spPr>
          <a:xfrm>
            <a:off x="2437290" y="1226495"/>
            <a:ext cx="7549157" cy="349030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b="0" i="0" u="none" strike="noStrike" kern="1200" cap="none" dirty="0">
                <a:ln>
                  <a:noFill/>
                </a:ln>
                <a:solidFill>
                  <a:srgbClr val="333333"/>
                </a:solidFill>
                <a:ea typeface="AR PL SungtiL GB" pitchFamily="2"/>
                <a:cs typeface="Lohit Devanagari" pitchFamily="2"/>
              </a:rPr>
              <a:t> 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seismometers located in the region around Beirut</a:t>
            </a: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 data publicly available from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GEOFON/IRIS networks</a:t>
            </a:r>
            <a:endParaRPr lang="en-US" sz="2000" i="0" u="none" strike="noStrike" kern="1200" dirty="0">
              <a:ln w="0"/>
              <a:ea typeface="AR PL SungtiL GB" pitchFamily="2"/>
              <a:cs typeface="Lohit Devanagari" pitchFamily="2"/>
            </a:endParaRPr>
          </a:p>
          <a:p>
            <a:pPr marL="742950" lvl="1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signals detected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by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at least 24 seismometers in distances of up to 400 km</a:t>
            </a:r>
          </a:p>
          <a:p>
            <a:pPr marL="742950" lvl="1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dentification of </a:t>
            </a:r>
            <a:r>
              <a:rPr lang="en-US" sz="2000" i="0" u="none" strike="noStrike" kern="1200" dirty="0">
                <a:ln w="0"/>
                <a:solidFill>
                  <a:srgbClr val="AA2395"/>
                </a:solidFill>
                <a:ea typeface="AR PL SungtiL GB" pitchFamily="2"/>
                <a:cs typeface="Lohit Devanagari" pitchFamily="2"/>
              </a:rPr>
              <a:t>seismic</a:t>
            </a:r>
            <a:r>
              <a:rPr lang="en-US" sz="2000" i="0" u="none" strike="noStrike" kern="1200" dirty="0">
                <a:ln w="0"/>
                <a:solidFill>
                  <a:srgbClr val="0C0787"/>
                </a:solidFill>
                <a:ea typeface="AR PL SungtiL GB" pitchFamily="2"/>
                <a:cs typeface="Lohit Devanagari" pitchFamily="2"/>
              </a:rPr>
              <a:t>, hydroacoustic 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and </a:t>
            </a:r>
            <a:r>
              <a:rPr lang="en-US" sz="2000" i="0" u="none" strike="noStrike" kern="1200" dirty="0">
                <a:ln w="0"/>
                <a:solidFill>
                  <a:srgbClr val="FFC926"/>
                </a:solidFill>
                <a:ea typeface="AR PL SungtiL GB" pitchFamily="2"/>
                <a:cs typeface="Lohit Devanagari" pitchFamily="2"/>
              </a:rPr>
              <a:t>acoustic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 phases</a:t>
            </a:r>
          </a:p>
          <a:p>
            <a:pPr marL="1200150" lvl="2" indent="-28575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solidFill>
                  <a:srgbClr val="AA2395"/>
                </a:solidFill>
                <a:ea typeface="AR PL SungtiL GB" pitchFamily="2"/>
                <a:cs typeface="Lohit Devanagari" pitchFamily="2"/>
              </a:rPr>
              <a:t>s</a:t>
            </a:r>
            <a:r>
              <a:rPr lang="en-US" sz="2000" i="0" u="none" strike="noStrike" kern="1200" dirty="0">
                <a:ln w="0"/>
                <a:solidFill>
                  <a:srgbClr val="AA2395"/>
                </a:solidFill>
                <a:ea typeface="AR PL SungtiL GB" pitchFamily="2"/>
                <a:cs typeface="Lohit Devanagari" pitchFamily="2"/>
              </a:rPr>
              <a:t>eismic</a:t>
            </a:r>
            <a:r>
              <a:rPr lang="en-US" sz="2000" dirty="0">
                <a:ln w="0"/>
                <a:solidFill>
                  <a:srgbClr val="AA2395"/>
                </a:solidFill>
                <a:ea typeface="AR PL SungtiL GB" pitchFamily="2"/>
                <a:cs typeface="Lohit Devanagari" pitchFamily="2"/>
              </a:rPr>
              <a:t> phases: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nshore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north and south of Beirut</a:t>
            </a:r>
            <a:endParaRPr lang="en-US" sz="2000" dirty="0">
              <a:ln w="0"/>
              <a:solidFill>
                <a:srgbClr val="AA2395"/>
              </a:solidFill>
              <a:ea typeface="AR PL SungtiL GB" pitchFamily="2"/>
              <a:cs typeface="Lohit Devanagari" pitchFamily="2"/>
            </a:endParaRPr>
          </a:p>
          <a:p>
            <a:pPr marL="1200150" lvl="2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i="0" u="none" strike="noStrike" kern="1200" dirty="0">
                <a:ln w="0"/>
                <a:solidFill>
                  <a:srgbClr val="0C0787"/>
                </a:solidFill>
                <a:ea typeface="AR PL SungtiL GB" pitchFamily="2"/>
                <a:cs typeface="Lohit Devanagari" pitchFamily="2"/>
              </a:rPr>
              <a:t>hydroacoustic: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at ocean bottom seismometers</a:t>
            </a:r>
            <a:endParaRPr lang="en-US" sz="2000" i="0" u="none" strike="noStrike" kern="1200" dirty="0">
              <a:ln w="0"/>
              <a:solidFill>
                <a:srgbClr val="0C0787"/>
              </a:solidFill>
              <a:ea typeface="AR PL SungtiL GB" pitchFamily="2"/>
              <a:cs typeface="Lohit Devanagari" pitchFamily="2"/>
            </a:endParaRPr>
          </a:p>
          <a:p>
            <a:pPr marL="1200150" lvl="2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i="0" u="none" strike="noStrike" kern="1200" dirty="0">
                <a:ln w="0"/>
                <a:solidFill>
                  <a:srgbClr val="FFC926"/>
                </a:solidFill>
                <a:ea typeface="AR PL SungtiL GB" pitchFamily="2"/>
                <a:cs typeface="Lohit Devanagari" pitchFamily="2"/>
              </a:rPr>
              <a:t>acoustic phases: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 seismometers located on Cyprus</a:t>
            </a:r>
            <a:endParaRPr lang="en-US" sz="2000" dirty="0">
              <a:ln w="0"/>
              <a:solidFill>
                <a:srgbClr val="AA2395"/>
              </a:solidFill>
              <a:ea typeface="AR PL SungtiL GB" pitchFamily="2"/>
              <a:cs typeface="Lohit Devanagari" pitchFamily="2"/>
            </a:endParaRPr>
          </a:p>
          <a:p>
            <a:pPr marL="1200150" lvl="2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2000" i="0" u="none" strike="noStrike" kern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AR PL SungtiL GB" pitchFamily="2"/>
              <a:cs typeface="Lohit Devanagari" pitchFamily="2"/>
            </a:endParaRPr>
          </a:p>
          <a:p>
            <a:pPr marL="1200150" lvl="2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2000" i="0" u="none" strike="noStrike" kern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AR PL SungtiL GB" pitchFamily="2"/>
              <a:cs typeface="Lohit Devanagari" pitchFamily="2"/>
            </a:endParaRPr>
          </a:p>
        </p:txBody>
      </p:sp>
      <p:sp>
        <p:nvSpPr>
          <p:cNvPr id="20" name="Freihandform 19"/>
          <p:cNvSpPr/>
          <p:nvPr/>
        </p:nvSpPr>
        <p:spPr>
          <a:xfrm>
            <a:off x="2437290" y="812427"/>
            <a:ext cx="7453384" cy="27756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lvl="0" hangingPunct="0"/>
            <a:r>
              <a:rPr lang="en-US" sz="2400" dirty="0">
                <a:solidFill>
                  <a:srgbClr val="21828C"/>
                </a:solidFill>
              </a:rPr>
              <a:t>Publicly available data from </a:t>
            </a:r>
            <a:r>
              <a:rPr lang="en-US" sz="2400" dirty="0" smtClean="0">
                <a:solidFill>
                  <a:srgbClr val="21828C"/>
                </a:solidFill>
              </a:rPr>
              <a:t>seismometers</a:t>
            </a:r>
            <a:endParaRPr lang="en-US" sz="2400" b="0" i="0" u="none" strike="noStrike" kern="1200" cap="none" dirty="0">
              <a:ln>
                <a:noFill/>
              </a:ln>
              <a:solidFill>
                <a:srgbClr val="31688E"/>
              </a:solidFill>
              <a:ea typeface="AR PL SungtiL GB" pitchFamily="2"/>
              <a:cs typeface="Lohit Devanagari" pitchFamily="2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9068286" y="3178629"/>
            <a:ext cx="3123714" cy="2934420"/>
            <a:chOff x="9068286" y="3178629"/>
            <a:chExt cx="3123714" cy="2934420"/>
          </a:xfrm>
        </p:grpSpPr>
        <p:grpSp>
          <p:nvGrpSpPr>
            <p:cNvPr id="17" name="Gruppieren 16"/>
            <p:cNvGrpSpPr/>
            <p:nvPr/>
          </p:nvGrpSpPr>
          <p:grpSpPr>
            <a:xfrm>
              <a:off x="9068286" y="3178629"/>
              <a:ext cx="3123714" cy="2934420"/>
              <a:chOff x="9155298" y="3283131"/>
              <a:chExt cx="3036702" cy="2830839"/>
            </a:xfrm>
          </p:grpSpPr>
          <p:pic>
            <p:nvPicPr>
              <p:cNvPr id="22" name="Grafik 21">
                <a:extLst>
                  <a:ext uri="{FF2B5EF4-FFF2-40B4-BE49-F238E27FC236}">
                    <a16:creationId xmlns="" xmlns:a16="http://schemas.microsoft.com/office/drawing/2014/main" id="{780B6829-FD0D-496B-8866-A713B1478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727" r="50000" b="-1"/>
              <a:stretch/>
            </p:blipFill>
            <p:spPr>
              <a:xfrm>
                <a:off x="9155298" y="3392700"/>
                <a:ext cx="3036702" cy="2721270"/>
              </a:xfrm>
              <a:prstGeom prst="rect">
                <a:avLst/>
              </a:prstGeom>
            </p:spPr>
          </p:pic>
          <p:sp>
            <p:nvSpPr>
              <p:cNvPr id="3" name="Rechteck 2"/>
              <p:cNvSpPr/>
              <p:nvPr/>
            </p:nvSpPr>
            <p:spPr>
              <a:xfrm>
                <a:off x="11530149" y="3283131"/>
                <a:ext cx="661851" cy="2090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1" name="Rechteck 10"/>
            <p:cNvSpPr/>
            <p:nvPr/>
          </p:nvSpPr>
          <p:spPr>
            <a:xfrm>
              <a:off x="9068287" y="3286955"/>
              <a:ext cx="232468" cy="336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2479095" y="3623469"/>
            <a:ext cx="6589191" cy="2620205"/>
            <a:chOff x="2479095" y="3623469"/>
            <a:chExt cx="6589191" cy="2620205"/>
          </a:xfrm>
        </p:grpSpPr>
        <p:grpSp>
          <p:nvGrpSpPr>
            <p:cNvPr id="16" name="Gruppieren 15"/>
            <p:cNvGrpSpPr/>
            <p:nvPr/>
          </p:nvGrpSpPr>
          <p:grpSpPr>
            <a:xfrm>
              <a:off x="2479095" y="3623469"/>
              <a:ext cx="6589191" cy="2620205"/>
              <a:chOff x="2479095" y="3632178"/>
              <a:chExt cx="6589191" cy="2620205"/>
            </a:xfrm>
          </p:grpSpPr>
          <p:pic>
            <p:nvPicPr>
              <p:cNvPr id="23" name="Grafik 22">
                <a:extLst>
                  <a:ext uri="{FF2B5EF4-FFF2-40B4-BE49-F238E27FC236}">
                    <a16:creationId xmlns="" xmlns:a16="http://schemas.microsoft.com/office/drawing/2014/main" id="{74858517-EC14-47D0-80FB-0A55E11DC5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63" b="51501"/>
              <a:stretch/>
            </p:blipFill>
            <p:spPr>
              <a:xfrm>
                <a:off x="2554527" y="3632178"/>
                <a:ext cx="6182834" cy="2603159"/>
              </a:xfrm>
              <a:prstGeom prst="rect">
                <a:avLst/>
              </a:prstGeom>
            </p:spPr>
          </p:pic>
          <p:sp>
            <p:nvSpPr>
              <p:cNvPr id="25" name="Rechteck 24"/>
              <p:cNvSpPr/>
              <p:nvPr/>
            </p:nvSpPr>
            <p:spPr>
              <a:xfrm>
                <a:off x="8406435" y="6043377"/>
                <a:ext cx="661851" cy="2090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Rechteck 26"/>
              <p:cNvSpPr/>
              <p:nvPr/>
            </p:nvSpPr>
            <p:spPr>
              <a:xfrm>
                <a:off x="2479095" y="6034671"/>
                <a:ext cx="661851" cy="2090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2" name="Rechteck 11"/>
            <p:cNvSpPr/>
            <p:nvPr/>
          </p:nvSpPr>
          <p:spPr>
            <a:xfrm>
              <a:off x="2534010" y="3676788"/>
              <a:ext cx="232468" cy="336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8" name="Rechteck 17">
            <a:hlinkClick r:id="rId5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hteck 23">
            <a:hlinkClick r:id="rId6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echteck 25">
            <a:hlinkClick r:id="rId7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hteck 27">
            <a:hlinkClick r:id="rId8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Rechteck 28">
            <a:hlinkClick r:id="rId9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hteck 29">
            <a:hlinkClick r:id="rId6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Rechteck 30">
            <a:hlinkClick r:id="rId10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Rechteck 31">
            <a:hlinkClick r:id="rId7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Rechteck 32">
            <a:hlinkClick r:id="rId11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Rechteck 33">
            <a:hlinkClick r:id="rId12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Rechteck 34">
            <a:hlinkClick r:id="rId13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7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ihandform 35"/>
          <p:cNvSpPr/>
          <p:nvPr/>
        </p:nvSpPr>
        <p:spPr>
          <a:xfrm>
            <a:off x="2423998" y="1131350"/>
            <a:ext cx="7532344" cy="280928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g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rid search method (distances up to 400 km, backazimuth up to 360 degrees)</a:t>
            </a:r>
          </a:p>
          <a:p>
            <a:pPr marL="342900" marR="0" lvl="0" indent="-342900" algn="l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linear regression analysis to fit apparent velocity to observed seismic arrivals</a:t>
            </a:r>
          </a:p>
          <a:p>
            <a:pPr marL="800100" lvl="1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best fitting apparent velocity: 0.344 km/s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best source location: 33.863°N,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35.502°E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rigin time: 15:08:18 UTC</a:t>
            </a:r>
          </a:p>
          <a:p>
            <a:pPr marL="1200150" lvl="2" indent="-28575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2000" i="0" u="none" strike="noStrike" kern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AR PL SungtiL GB" pitchFamily="2"/>
              <a:cs typeface="Lohit Devanagari" pitchFamily="2"/>
            </a:endParaRPr>
          </a:p>
        </p:txBody>
      </p:sp>
      <p:sp>
        <p:nvSpPr>
          <p:cNvPr id="39" name="Freihandform 38"/>
          <p:cNvSpPr/>
          <p:nvPr/>
        </p:nvSpPr>
        <p:spPr>
          <a:xfrm>
            <a:off x="2423998" y="796315"/>
            <a:ext cx="7419921" cy="22341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lvl="0" hangingPunct="0"/>
            <a:r>
              <a:rPr lang="en-US" sz="2400" dirty="0">
                <a:solidFill>
                  <a:srgbClr val="21828C"/>
                </a:solidFill>
              </a:rPr>
              <a:t>Localization using the acoustic arrivals on </a:t>
            </a:r>
            <a:r>
              <a:rPr lang="en-US" sz="2400" dirty="0" smtClean="0">
                <a:solidFill>
                  <a:srgbClr val="21828C"/>
                </a:solidFill>
              </a:rPr>
              <a:t>Cyprus</a:t>
            </a:r>
            <a:endParaRPr lang="en-US" sz="2400" b="0" i="0" u="none" strike="noStrike" kern="1200" cap="none" dirty="0">
              <a:ln>
                <a:noFill/>
              </a:ln>
              <a:solidFill>
                <a:srgbClr val="31688E"/>
              </a:solidFill>
              <a:ea typeface="AR PL SungtiL GB" pitchFamily="2"/>
              <a:cs typeface="Lohit Devanagari" pitchFamily="2"/>
            </a:endParaRPr>
          </a:p>
        </p:txBody>
      </p:sp>
      <p:pic>
        <p:nvPicPr>
          <p:cNvPr id="40" name="Grafik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246" y="1915737"/>
            <a:ext cx="3113350" cy="2569451"/>
          </a:xfrm>
          <a:prstGeom prst="rect">
            <a:avLst/>
          </a:prstGeom>
        </p:spPr>
      </p:pic>
      <p:sp>
        <p:nvSpPr>
          <p:cNvPr id="41" name="Freihandform 40"/>
          <p:cNvSpPr/>
          <p:nvPr/>
        </p:nvSpPr>
        <p:spPr>
          <a:xfrm>
            <a:off x="2423998" y="4201565"/>
            <a:ext cx="7532344" cy="13321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180000" tIns="45000" rIns="90000" bIns="45000" anchor="ctr" anchorCtr="0" compatLnSpc="0">
            <a:noAutofit/>
          </a:bodyPr>
          <a:lstStyle/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m</a:t>
            </a:r>
            <a:r>
              <a:rPr lang="en-US" sz="2000" b="1" i="0" u="none" strike="noStrike" kern="1200" dirty="0">
                <a:ln w="0"/>
                <a:ea typeface="AR PL SungtiL GB" pitchFamily="2"/>
                <a:cs typeface="Lohit Devanagari" pitchFamily="2"/>
              </a:rPr>
              <a:t>oment tensor inversion 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using local seismometer stations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m</a:t>
            </a: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oment magnitude: </a:t>
            </a:r>
            <a:r>
              <a:rPr lang="en-US" sz="2000" i="0" u="none" strike="noStrike" kern="1200" dirty="0" smtClean="0">
                <a:ln w="0"/>
                <a:ea typeface="AR PL SungtiL GB" pitchFamily="2"/>
                <a:cs typeface="Lohit Devanagari" pitchFamily="2"/>
              </a:rPr>
              <a:t>3.47,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estimated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yield: 1.08 </a:t>
            </a:r>
            <a:r>
              <a:rPr lang="en-US" sz="2000" b="1" dirty="0" err="1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 TNT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     (using relation of moment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magnitude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to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strain energy drop </a:t>
            </a: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	via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shear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stress-change/modulus, </a:t>
            </a:r>
            <a:r>
              <a:rPr lang="en-US" sz="2000" i="1" dirty="0" err="1" smtClean="0">
                <a:ln w="0"/>
                <a:ea typeface="AR PL SungtiL GB" pitchFamily="2"/>
                <a:cs typeface="Lohit Devanagari" pitchFamily="2"/>
              </a:rPr>
              <a:t>Kanamori</a:t>
            </a:r>
            <a:r>
              <a:rPr lang="en-US" sz="2000" i="1" dirty="0" smtClean="0">
                <a:ln w="0"/>
                <a:ea typeface="AR PL SungtiL GB" pitchFamily="2"/>
                <a:cs typeface="Lohit Devanagari" pitchFamily="2"/>
              </a:rPr>
              <a:t> 1977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r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elation of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body wave magnitude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measurement to yield  (</a:t>
            </a:r>
            <a:r>
              <a:rPr lang="en-US" sz="2000" u="sng" dirty="0" smtClean="0">
                <a:ln w="0"/>
                <a:ea typeface="AR PL SungtiL GB" pitchFamily="2"/>
                <a:cs typeface="Lohit Devanagari" pitchFamily="2"/>
              </a:rPr>
              <a:t>as a lower limit threshold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Body wave magnitude: 3.2 (REB),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estimated yield: 0.13 to 0.34 </a:t>
            </a:r>
            <a:r>
              <a:rPr lang="en-US" sz="2000" b="1" dirty="0" err="1" smtClean="0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TNT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            (using wet hard rock and dry unconsolidated rock assumption. 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Dolomite rock at explosion site, </a:t>
            </a:r>
            <a:r>
              <a:rPr lang="en-US" sz="2000" i="1" dirty="0" err="1" smtClean="0">
                <a:ln w="0"/>
                <a:ea typeface="AR PL SungtiL GB" pitchFamily="2"/>
                <a:cs typeface="Lohit Devanagari" pitchFamily="2"/>
              </a:rPr>
              <a:t>Brax</a:t>
            </a:r>
            <a:r>
              <a:rPr lang="en-US" sz="2000" i="1" dirty="0" smtClean="0">
                <a:ln w="0"/>
                <a:ea typeface="AR PL SungtiL GB" pitchFamily="2"/>
                <a:cs typeface="Lohit Devanagari" pitchFamily="2"/>
              </a:rPr>
              <a:t> et al. 2016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</a:t>
            </a:r>
          </a:p>
        </p:txBody>
      </p:sp>
      <p:sp>
        <p:nvSpPr>
          <p:cNvPr id="42" name="Freihandform 41"/>
          <p:cNvSpPr/>
          <p:nvPr/>
        </p:nvSpPr>
        <p:spPr>
          <a:xfrm>
            <a:off x="2423998" y="3164205"/>
            <a:ext cx="3035422" cy="22341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dirty="0">
                <a:solidFill>
                  <a:srgbClr val="21828C"/>
                </a:solidFill>
              </a:rPr>
              <a:t>Yield estimation using seismic data</a:t>
            </a:r>
          </a:p>
        </p:txBody>
      </p:sp>
      <p:sp>
        <p:nvSpPr>
          <p:cNvPr id="7" name="Rechteck 6">
            <a:hlinkClick r:id="rId3" action="ppaction://hlinksldjump"/>
          </p:cNvPr>
          <p:cNvSpPr/>
          <p:nvPr/>
        </p:nvSpPr>
        <p:spPr>
          <a:xfrm>
            <a:off x="217715" y="2529554"/>
            <a:ext cx="2194380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hteck 7">
            <a:hlinkClick r:id="rId4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hteck 9">
            <a:hlinkClick r:id="rId5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hteck 10">
            <a:hlinkClick r:id="rId6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hteck 11">
            <a:hlinkClick r:id="rId7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hteck 13">
            <a:hlinkClick r:id="rId5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8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hteck 15">
            <a:hlinkClick r:id="rId6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hteck 16">
            <a:hlinkClick r:id="rId9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hteck 17">
            <a:hlinkClick r:id="rId10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hteck 18">
            <a:hlinkClick r:id="rId11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ihandform 16"/>
          <p:cNvSpPr/>
          <p:nvPr/>
        </p:nvSpPr>
        <p:spPr>
          <a:xfrm>
            <a:off x="2432397" y="1280161"/>
            <a:ext cx="9289340" cy="488674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i="0" u="none" strike="noStrike" kern="1200" dirty="0">
                <a:ln w="0"/>
                <a:ea typeface="AR PL SungtiL GB" pitchFamily="2"/>
                <a:cs typeface="Lohit Devanagari" pitchFamily="2"/>
              </a:rPr>
              <a:t>IMS infrasound arrays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in distances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of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up to 10000 km from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Beirut were investigated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detections associated with the explosion found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at 5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IMS infrasound arrays: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I48TN (Tunisia) 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I26DE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(Germany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) 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I17CI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(Ivory Coast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) 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I42PT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(Azores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I11CV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(Cape Verde)</a:t>
            </a: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marR="0" lvl="0" indent="-34290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  <a:tabLst/>
            </a:pPr>
            <a:r>
              <a:rPr lang="en-US" sz="2000" b="1" i="0" u="none" strike="noStrike" kern="1200" dirty="0" smtClean="0">
                <a:ln w="0"/>
                <a:ea typeface="AR PL SungtiL GB" pitchFamily="2"/>
                <a:cs typeface="Lohit Devanagari" pitchFamily="2"/>
              </a:rPr>
              <a:t>PMCC</a:t>
            </a:r>
            <a:r>
              <a:rPr lang="en-US" sz="2000" i="0" u="none" strike="noStrike" kern="1200" dirty="0" smtClean="0">
                <a:ln w="0"/>
                <a:ea typeface="AR PL SungtiL GB" pitchFamily="2"/>
                <a:cs typeface="Lohit Devanagari" pitchFamily="2"/>
              </a:rPr>
              <a:t> (progressive multi-</a:t>
            </a:r>
          </a:p>
          <a:p>
            <a:pPr marR="0" lvl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tabLst/>
            </a:pPr>
            <a:r>
              <a:rPr lang="en-US" sz="2000" i="0" u="none" strike="noStrike" kern="1200" dirty="0" smtClean="0">
                <a:ln w="0"/>
                <a:ea typeface="AR PL SungtiL GB" pitchFamily="2"/>
                <a:cs typeface="Lohit Devanagari" pitchFamily="2"/>
              </a:rPr>
              <a:t>      channel correlation) </a:t>
            </a:r>
            <a:r>
              <a:rPr lang="en-US" sz="2000" b="1" i="0" u="none" strike="noStrike" kern="1200" dirty="0" smtClean="0">
                <a:ln w="0"/>
                <a:ea typeface="AR PL SungtiL GB" pitchFamily="2"/>
                <a:cs typeface="Lohit Devanagari" pitchFamily="2"/>
              </a:rPr>
              <a:t>method</a:t>
            </a:r>
            <a:r>
              <a:rPr lang="en-US" sz="2000" i="0" u="none" strike="noStrike" kern="1200" dirty="0" smtClean="0">
                <a:ln w="0"/>
                <a:ea typeface="AR PL SungtiL GB" pitchFamily="2"/>
                <a:cs typeface="Lohit Devanagari" pitchFamily="2"/>
              </a:rPr>
              <a:t> </a:t>
            </a:r>
          </a:p>
          <a:p>
            <a:pPr marR="0" lvl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tabLst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     for the determination of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err="1" smtClean="0">
                <a:ln w="0"/>
                <a:ea typeface="AR PL SungtiL GB" pitchFamily="2"/>
                <a:cs typeface="Lohit Devanagari" pitchFamily="2"/>
              </a:rPr>
              <a:t>backazimuth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the signal </a:t>
            </a: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for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source localization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a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mplitude/period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the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</a:t>
            </a: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signal for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yield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estimation</a:t>
            </a: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</p:txBody>
      </p:sp>
      <p:sp>
        <p:nvSpPr>
          <p:cNvPr id="18" name="Freihandform 17"/>
          <p:cNvSpPr/>
          <p:nvPr/>
        </p:nvSpPr>
        <p:spPr>
          <a:xfrm>
            <a:off x="2432397" y="860673"/>
            <a:ext cx="8848409" cy="28188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lvl="0" hangingPunct="0"/>
            <a:r>
              <a:rPr lang="en-US" sz="2400" dirty="0">
                <a:solidFill>
                  <a:srgbClr val="219684"/>
                </a:solidFill>
              </a:rPr>
              <a:t>Infrasonic signatures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="" xmlns:a16="http://schemas.microsoft.com/office/drawing/2014/main" id="{E658A848-AE05-45C6-B043-064AF2005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95" y="2028979"/>
            <a:ext cx="5655160" cy="4137923"/>
          </a:xfrm>
          <a:prstGeom prst="rect">
            <a:avLst/>
          </a:prstGeom>
        </p:spPr>
      </p:pic>
      <p:sp>
        <p:nvSpPr>
          <p:cNvPr id="20" name="Geschweifte Klammer rechts 19"/>
          <p:cNvSpPr/>
          <p:nvPr/>
        </p:nvSpPr>
        <p:spPr>
          <a:xfrm>
            <a:off x="5617028" y="2086711"/>
            <a:ext cx="69669" cy="82194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5878282" y="2525480"/>
            <a:ext cx="278678" cy="29609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hlinkClick r:id="rId3" action="ppaction://hlinksldjump"/>
          </p:cNvPr>
          <p:cNvSpPr/>
          <p:nvPr/>
        </p:nvSpPr>
        <p:spPr>
          <a:xfrm>
            <a:off x="217715" y="2529554"/>
            <a:ext cx="2194380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hteck 7">
            <a:hlinkClick r:id="rId4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hteck 8">
            <a:hlinkClick r:id="rId3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hteck 10">
            <a:hlinkClick r:id="rId5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hteck 11">
            <a:hlinkClick r:id="rId6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hteck 12">
            <a:hlinkClick r:id="rId7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8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hteck 15">
            <a:hlinkClick r:id="rId5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hteck 21">
            <a:hlinkClick r:id="rId9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hteck 22">
            <a:hlinkClick r:id="rId10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hteck 23">
            <a:hlinkClick r:id="rId11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ihandform 19">
            <a:extLst>
              <a:ext uri="{FF2B5EF4-FFF2-40B4-BE49-F238E27FC236}">
                <a16:creationId xmlns="" xmlns:a16="http://schemas.microsoft.com/office/drawing/2014/main" id="{3245D6D2-3940-4B07-9492-E2A61BBAD43D}"/>
              </a:ext>
            </a:extLst>
          </p:cNvPr>
          <p:cNvSpPr/>
          <p:nvPr/>
        </p:nvSpPr>
        <p:spPr>
          <a:xfrm>
            <a:off x="2429682" y="1288868"/>
            <a:ext cx="8917577" cy="486809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source localization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using </a:t>
            </a:r>
          </a:p>
          <a:p>
            <a:pPr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	a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grid-search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algorithm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selection of a station subset 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of the three best-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detecting stations</a:t>
            </a:r>
          </a:p>
          <a:p>
            <a:pPr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(I26DE, I48TN, I17CI)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source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location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around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44 km </a:t>
            </a: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	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away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from ground truth </a:t>
            </a: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1400" dirty="0" smtClean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also using three best-detecting stations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I26DE, I48TN,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I17CI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application of two yield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relations (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AFTAC: </a:t>
            </a:r>
            <a:r>
              <a:rPr lang="en-US" sz="2000" i="1" dirty="0" err="1" smtClean="0">
                <a:ln w="0"/>
                <a:ea typeface="AR PL SungtiL GB" pitchFamily="2"/>
                <a:cs typeface="Lohit Devanagari" pitchFamily="2"/>
              </a:rPr>
              <a:t>ReVelle</a:t>
            </a:r>
            <a:r>
              <a:rPr lang="en-US" sz="2000" i="1" dirty="0" smtClean="0">
                <a:ln w="0"/>
                <a:ea typeface="AR PL SungtiL GB" pitchFamily="2"/>
                <a:cs typeface="Lohit Devanagari" pitchFamily="2"/>
              </a:rPr>
              <a:t> et al. 1997; LANL: Whitaker et al. 2003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estimated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yield: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0.86 to 1.06 </a:t>
            </a:r>
            <a:r>
              <a:rPr lang="en-US" sz="2000" b="1" dirty="0" err="1" smtClean="0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TNT</a:t>
            </a: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</p:txBody>
      </p:sp>
      <p:sp>
        <p:nvSpPr>
          <p:cNvPr id="31" name="Freihandform 30"/>
          <p:cNvSpPr/>
          <p:nvPr/>
        </p:nvSpPr>
        <p:spPr>
          <a:xfrm>
            <a:off x="2429682" y="878966"/>
            <a:ext cx="8801417" cy="22586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lvl="0" hangingPunct="0"/>
            <a:r>
              <a:rPr lang="en-US" sz="2400" dirty="0">
                <a:solidFill>
                  <a:srgbClr val="219684"/>
                </a:solidFill>
              </a:rPr>
              <a:t>Localization using IMS infrasound </a:t>
            </a:r>
            <a:r>
              <a:rPr lang="en-US" sz="2400" dirty="0" smtClean="0">
                <a:solidFill>
                  <a:srgbClr val="219684"/>
                </a:solidFill>
              </a:rPr>
              <a:t>arrays</a:t>
            </a:r>
            <a:endParaRPr lang="en-US" sz="2400" b="0" i="0" u="none" strike="noStrike" kern="1200" cap="none" dirty="0">
              <a:ln>
                <a:noFill/>
              </a:ln>
              <a:solidFill>
                <a:srgbClr val="219684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6" name="Freihandform 35"/>
          <p:cNvSpPr/>
          <p:nvPr/>
        </p:nvSpPr>
        <p:spPr>
          <a:xfrm>
            <a:off x="2429682" y="4800066"/>
            <a:ext cx="2019641" cy="22586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dirty="0">
                <a:solidFill>
                  <a:srgbClr val="219684"/>
                </a:solidFill>
              </a:rPr>
              <a:t>Yield estimation using infrasound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6017623" y="1135707"/>
            <a:ext cx="6104705" cy="3540794"/>
            <a:chOff x="6574264" y="1179252"/>
            <a:chExt cx="5617736" cy="3150540"/>
          </a:xfrm>
        </p:grpSpPr>
        <p:pic>
          <p:nvPicPr>
            <p:cNvPr id="35" name="Grafik 34">
              <a:extLst>
                <a:ext uri="{FF2B5EF4-FFF2-40B4-BE49-F238E27FC236}">
                  <a16:creationId xmlns="" xmlns:a16="http://schemas.microsoft.com/office/drawing/2014/main" id="{8C3ED2BD-60D7-40E9-80D5-DB9AB1A7FE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93"/>
            <a:stretch/>
          </p:blipFill>
          <p:spPr>
            <a:xfrm>
              <a:off x="6574264" y="1186825"/>
              <a:ext cx="5617736" cy="3142967"/>
            </a:xfrm>
            <a:prstGeom prst="rect">
              <a:avLst/>
            </a:prstGeom>
          </p:spPr>
        </p:pic>
        <p:sp>
          <p:nvSpPr>
            <p:cNvPr id="6" name="Rechteck 5"/>
            <p:cNvSpPr/>
            <p:nvPr/>
          </p:nvSpPr>
          <p:spPr>
            <a:xfrm>
              <a:off x="11922034" y="1558833"/>
              <a:ext cx="200297" cy="2166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6574264" y="1179252"/>
              <a:ext cx="200297" cy="2166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9" name="Rechteck 8">
            <a:hlinkClick r:id="rId3" action="ppaction://hlinksldjump"/>
          </p:cNvPr>
          <p:cNvSpPr/>
          <p:nvPr/>
        </p:nvSpPr>
        <p:spPr>
          <a:xfrm>
            <a:off x="235131" y="2529554"/>
            <a:ext cx="2176963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hteck 9">
            <a:hlinkClick r:id="rId4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hteck 10">
            <a:hlinkClick r:id="rId3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hteck 12">
            <a:hlinkClick r:id="rId5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hteck 13">
            <a:hlinkClick r:id="rId6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7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hteck 15">
            <a:hlinkClick r:id="rId8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hteck 17">
            <a:hlinkClick r:id="rId5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hteck 18">
            <a:hlinkClick r:id="rId9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hteck 19">
            <a:hlinkClick r:id="rId10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hteck 20">
            <a:hlinkClick r:id="rId11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8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7262946" y="2682240"/>
            <a:ext cx="4863251" cy="3302749"/>
            <a:chOff x="7485543" y="2839000"/>
            <a:chExt cx="4701617" cy="3145989"/>
          </a:xfrm>
        </p:grpSpPr>
        <p:pic>
          <p:nvPicPr>
            <p:cNvPr id="36" name="Grafik 35">
              <a:extLst>
                <a:ext uri="{FF2B5EF4-FFF2-40B4-BE49-F238E27FC236}">
                  <a16:creationId xmlns="" xmlns:a16="http://schemas.microsoft.com/office/drawing/2014/main" id="{1705E513-5156-4511-BCDB-8C645B2EE3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3" r="45999"/>
            <a:stretch/>
          </p:blipFill>
          <p:spPr>
            <a:xfrm>
              <a:off x="7485543" y="2839000"/>
              <a:ext cx="4701617" cy="3145989"/>
            </a:xfrm>
            <a:prstGeom prst="rect">
              <a:avLst/>
            </a:prstGeom>
          </p:spPr>
        </p:pic>
        <p:sp>
          <p:nvSpPr>
            <p:cNvPr id="10" name="Rechteck 9"/>
            <p:cNvSpPr/>
            <p:nvPr/>
          </p:nvSpPr>
          <p:spPr>
            <a:xfrm>
              <a:off x="7485543" y="2845062"/>
              <a:ext cx="217660" cy="2434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9" name="Freihandform 19">
            <a:extLst>
              <a:ext uri="{FF2B5EF4-FFF2-40B4-BE49-F238E27FC236}">
                <a16:creationId xmlns="" xmlns:a16="http://schemas.microsoft.com/office/drawing/2014/main" id="{3245D6D2-3940-4B07-9492-E2A61BBAD43D}"/>
              </a:ext>
            </a:extLst>
          </p:cNvPr>
          <p:cNvSpPr/>
          <p:nvPr/>
        </p:nvSpPr>
        <p:spPr>
          <a:xfrm>
            <a:off x="2435508" y="1349822"/>
            <a:ext cx="4243590" cy="339834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342900" indent="-342900"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blast of the explosion caused a wide range 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damage to buildings</a:t>
            </a:r>
          </a:p>
          <a:p>
            <a:pPr marL="800100" lvl="1" indent="-342900"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Strong differences in space-borne SAR 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images before and after the explosion</a:t>
            </a:r>
          </a:p>
          <a:p>
            <a:pPr marL="342900" indent="-342900"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1000" dirty="0" smtClean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quantification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this differences by 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interferometric coherence, which is related 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to the relative damage</a:t>
            </a:r>
          </a:p>
          <a:p>
            <a:pPr marL="342900" indent="-342900" hangingPunct="0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Relative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damage is measured in percent of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pixels that experienced significant loss of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interferometric coherence</a:t>
            </a:r>
          </a:p>
          <a:p>
            <a:pPr marL="800100" lvl="1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Comparison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relative damage </a:t>
            </a: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     to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expected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damage </a:t>
            </a:r>
          </a:p>
          <a:p>
            <a:pPr lvl="1"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    after relative damage classes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</p:txBody>
      </p:sp>
      <p:sp>
        <p:nvSpPr>
          <p:cNvPr id="35" name="Freihandform 34"/>
          <p:cNvSpPr/>
          <p:nvPr/>
        </p:nvSpPr>
        <p:spPr>
          <a:xfrm>
            <a:off x="2435508" y="869233"/>
            <a:ext cx="3816127" cy="27025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lvl="0" hangingPunct="0"/>
            <a:r>
              <a:rPr lang="en-US" sz="2400" dirty="0" err="1">
                <a:solidFill>
                  <a:srgbClr val="31B67B"/>
                </a:solidFill>
              </a:rPr>
              <a:t>InSAR</a:t>
            </a:r>
            <a:r>
              <a:rPr lang="en-US" sz="2400" dirty="0">
                <a:solidFill>
                  <a:srgbClr val="31B67B"/>
                </a:solidFill>
              </a:rPr>
              <a:t>: Relative and expected </a:t>
            </a:r>
            <a:r>
              <a:rPr lang="en-US" sz="2400" dirty="0" smtClean="0">
                <a:solidFill>
                  <a:srgbClr val="31B67B"/>
                </a:solidFill>
              </a:rPr>
              <a:t>damage</a:t>
            </a:r>
            <a:endParaRPr lang="en-US" sz="2400" b="0" i="0" u="none" strike="noStrike" kern="1200" cap="none" dirty="0">
              <a:ln>
                <a:noFill/>
              </a:ln>
              <a:solidFill>
                <a:srgbClr val="1F9E89"/>
              </a:solidFill>
              <a:ea typeface="AR PL SungtiL GB" pitchFamily="2"/>
              <a:cs typeface="Lohit Devanagari" pitchFamily="2"/>
            </a:endParaRPr>
          </a:p>
        </p:txBody>
      </p:sp>
      <p:sp>
        <p:nvSpPr>
          <p:cNvPr id="37" name="Freihandform 36"/>
          <p:cNvSpPr/>
          <p:nvPr/>
        </p:nvSpPr>
        <p:spPr>
          <a:xfrm>
            <a:off x="10651408" y="2272791"/>
            <a:ext cx="1208647" cy="21005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i="0" u="none" strike="noStrike" kern="12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 PL SungtiL GB" pitchFamily="2"/>
                <a:cs typeface="Lohit Devanagari" pitchFamily="2"/>
              </a:rPr>
              <a:t>Source: ESA</a:t>
            </a:r>
            <a:endParaRPr lang="en-US" i="0" u="none" strike="noStrike" kern="12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AR PL SungtiL GB" pitchFamily="2"/>
              <a:cs typeface="Lohit Devanagari" pitchFamily="2"/>
            </a:endParaRPr>
          </a:p>
        </p:txBody>
      </p:sp>
      <p:grpSp>
        <p:nvGrpSpPr>
          <p:cNvPr id="39" name="Gruppieren 38"/>
          <p:cNvGrpSpPr/>
          <p:nvPr/>
        </p:nvGrpSpPr>
        <p:grpSpPr>
          <a:xfrm>
            <a:off x="7537797" y="1030488"/>
            <a:ext cx="4323277" cy="1241634"/>
            <a:chOff x="6093498" y="577507"/>
            <a:chExt cx="5245061" cy="1894953"/>
          </a:xfrm>
        </p:grpSpPr>
        <p:sp>
          <p:nvSpPr>
            <p:cNvPr id="40" name="Freihandform 39"/>
            <p:cNvSpPr/>
            <p:nvPr/>
          </p:nvSpPr>
          <p:spPr>
            <a:xfrm>
              <a:off x="6093498" y="577507"/>
              <a:ext cx="5245061" cy="187830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1F9E89"/>
            </a:solidFill>
            <a:ln w="0">
              <a:solidFill>
                <a:srgbClr val="1F9E89"/>
              </a:solidFill>
              <a:prstDash val="solid"/>
            </a:ln>
          </p:spPr>
          <p:txBody>
            <a:bodyPr wrap="none" lIns="90000" tIns="45000" rIns="90000" bIns="45000" anchor="ctr" anchorCtr="0" compatLnSpc="0">
              <a:noAutofit/>
            </a:bodyPr>
            <a:lstStyle/>
            <a:p>
              <a:pPr marL="0" marR="0" lvl="0" indent="0" algn="ctr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 dirty="0">
                <a:ln>
                  <a:noFill/>
                </a:ln>
                <a:solidFill>
                  <a:srgbClr val="FFFFFF"/>
                </a:solidFill>
                <a:ea typeface="AR PL SungtiL GB" pitchFamily="2"/>
                <a:cs typeface="Lohit Devanagari" pitchFamily="2"/>
              </a:endParaRPr>
            </a:p>
          </p:txBody>
        </p:sp>
        <p:pic>
          <p:nvPicPr>
            <p:cNvPr id="41" name="Grafik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4429" y="627865"/>
              <a:ext cx="3179808" cy="1733106"/>
            </a:xfrm>
            <a:prstGeom prst="rect">
              <a:avLst/>
            </a:prstGeom>
          </p:spPr>
        </p:pic>
        <p:sp>
          <p:nvSpPr>
            <p:cNvPr id="42" name="Rechteck 41"/>
            <p:cNvSpPr/>
            <p:nvPr/>
          </p:nvSpPr>
          <p:spPr>
            <a:xfrm>
              <a:off x="6093499" y="687518"/>
              <a:ext cx="1990931" cy="1784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400" b="1" dirty="0" err="1" smtClean="0">
                  <a:solidFill>
                    <a:schemeClr val="bg1"/>
                  </a:solidFill>
                </a:rPr>
                <a:t>InSAR</a:t>
              </a:r>
              <a:r>
                <a:rPr lang="de-DE" sz="1400" dirty="0" smtClean="0">
                  <a:solidFill>
                    <a:schemeClr val="bg1"/>
                  </a:solidFill>
                </a:rPr>
                <a:t> </a:t>
              </a:r>
            </a:p>
            <a:p>
              <a:pPr algn="r"/>
              <a:r>
                <a:rPr lang="de-DE" sz="1400" dirty="0" smtClean="0">
                  <a:solidFill>
                    <a:schemeClr val="bg1"/>
                  </a:solidFill>
                </a:rPr>
                <a:t>(</a:t>
              </a:r>
              <a:r>
                <a:rPr lang="de-DE" sz="1400" dirty="0" err="1" smtClean="0">
                  <a:solidFill>
                    <a:schemeClr val="bg1"/>
                  </a:solidFill>
                </a:rPr>
                <a:t>Interferometric</a:t>
              </a:r>
              <a:r>
                <a:rPr lang="de-DE" sz="1400" dirty="0" smtClean="0">
                  <a:solidFill>
                    <a:schemeClr val="bg1"/>
                  </a:solidFill>
                </a:rPr>
                <a:t> </a:t>
              </a:r>
            </a:p>
            <a:p>
              <a:pPr algn="r"/>
              <a:r>
                <a:rPr lang="de-DE" sz="1400" dirty="0" err="1" smtClean="0">
                  <a:solidFill>
                    <a:schemeClr val="bg1"/>
                  </a:solidFill>
                </a:rPr>
                <a:t>synthetic-aperture</a:t>
              </a:r>
              <a:r>
                <a:rPr lang="de-DE" sz="1400" dirty="0" smtClean="0">
                  <a:solidFill>
                    <a:schemeClr val="bg1"/>
                  </a:solidFill>
                </a:rPr>
                <a:t> </a:t>
              </a:r>
            </a:p>
            <a:p>
              <a:pPr algn="r"/>
              <a:r>
                <a:rPr lang="de-DE" sz="1400" dirty="0" err="1" smtClean="0">
                  <a:solidFill>
                    <a:schemeClr val="bg1"/>
                  </a:solidFill>
                </a:rPr>
                <a:t>radar</a:t>
              </a:r>
              <a:r>
                <a:rPr lang="de-DE" sz="1400" dirty="0" smtClean="0">
                  <a:solidFill>
                    <a:schemeClr val="bg1"/>
                  </a:solidFill>
                </a:rPr>
                <a:t>) </a:t>
              </a:r>
              <a:r>
                <a:rPr lang="de-DE" sz="1400" dirty="0" err="1" smtClean="0">
                  <a:solidFill>
                    <a:schemeClr val="bg1"/>
                  </a:solidFill>
                </a:rPr>
                <a:t>from</a:t>
              </a:r>
              <a:r>
                <a:rPr lang="de-DE" sz="1400" dirty="0" smtClean="0">
                  <a:solidFill>
                    <a:schemeClr val="bg1"/>
                  </a:solidFill>
                </a:rPr>
                <a:t> </a:t>
              </a:r>
            </a:p>
            <a:p>
              <a:pPr algn="r"/>
              <a:r>
                <a:rPr lang="de-DE" sz="1400" b="1" smtClean="0">
                  <a:solidFill>
                    <a:schemeClr val="bg1"/>
                  </a:solidFill>
                </a:rPr>
                <a:t>Sentinel-1 </a:t>
              </a:r>
              <a:r>
                <a:rPr lang="de-DE" sz="1400" b="1" dirty="0" err="1" smtClean="0">
                  <a:solidFill>
                    <a:schemeClr val="bg1"/>
                  </a:solidFill>
                </a:rPr>
                <a:t>Satellite</a:t>
              </a:r>
              <a:endParaRPr lang="de-DE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Rechteck 11">
            <a:hlinkClick r:id="rId4" action="ppaction://hlinksldjump"/>
          </p:cNvPr>
          <p:cNvSpPr/>
          <p:nvPr/>
        </p:nvSpPr>
        <p:spPr>
          <a:xfrm>
            <a:off x="200297" y="2529554"/>
            <a:ext cx="2211797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hteck 12">
            <a:hlinkClick r:id="rId5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hteck 13">
            <a:hlinkClick r:id="rId4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6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hteck 16">
            <a:hlinkClick r:id="rId7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hteck 17">
            <a:hlinkClick r:id="rId8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hteck 18">
            <a:hlinkClick r:id="rId6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hteck 19">
            <a:hlinkClick r:id="rId9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hteck 21">
            <a:hlinkClick r:id="rId10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hteck 22">
            <a:hlinkClick r:id="rId11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hteck 23">
            <a:hlinkClick r:id="rId12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2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7855131" y="1349830"/>
            <a:ext cx="4268398" cy="3305682"/>
            <a:chOff x="8134798" y="1524286"/>
            <a:chExt cx="3927768" cy="3131225"/>
          </a:xfrm>
        </p:grpSpPr>
        <p:pic>
          <p:nvPicPr>
            <p:cNvPr id="36" name="Grafik 35">
              <a:extLst>
                <a:ext uri="{FF2B5EF4-FFF2-40B4-BE49-F238E27FC236}">
                  <a16:creationId xmlns="" xmlns:a16="http://schemas.microsoft.com/office/drawing/2014/main" id="{A87E633D-9E9C-43C7-8E5E-78CD1A16DF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73" t="3508"/>
            <a:stretch/>
          </p:blipFill>
          <p:spPr>
            <a:xfrm>
              <a:off x="8134798" y="1524286"/>
              <a:ext cx="3927768" cy="3131225"/>
            </a:xfrm>
            <a:prstGeom prst="rect">
              <a:avLst/>
            </a:prstGeom>
          </p:spPr>
        </p:pic>
        <p:sp>
          <p:nvSpPr>
            <p:cNvPr id="6" name="Rechteck 5"/>
            <p:cNvSpPr/>
            <p:nvPr/>
          </p:nvSpPr>
          <p:spPr>
            <a:xfrm>
              <a:off x="8134798" y="1524287"/>
              <a:ext cx="217660" cy="384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7" name="Freihandform 19">
            <a:extLst>
              <a:ext uri="{FF2B5EF4-FFF2-40B4-BE49-F238E27FC236}">
                <a16:creationId xmlns="" xmlns:a16="http://schemas.microsoft.com/office/drawing/2014/main" id="{3245D6D2-3940-4B07-9492-E2A61BBAD43D}"/>
              </a:ext>
            </a:extLst>
          </p:cNvPr>
          <p:cNvSpPr/>
          <p:nvPr/>
        </p:nvSpPr>
        <p:spPr>
          <a:xfrm>
            <a:off x="2429692" y="1265464"/>
            <a:ext cx="4226977" cy="364886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t" anchorCtr="0" compatLnSpc="0">
            <a:noAutofit/>
          </a:bodyPr>
          <a:lstStyle/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“BOOM” equation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(</a:t>
            </a:r>
            <a:r>
              <a:rPr lang="en-US" sz="2000" i="1" dirty="0" smtClean="0">
                <a:ln w="0"/>
                <a:ea typeface="AR PL SungtiL GB" pitchFamily="2"/>
                <a:cs typeface="Lohit Devanagari" pitchFamily="2"/>
              </a:rPr>
              <a:t>Douglas 1987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relates yield</a:t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an explosion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to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resulting peak overpressure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assumption of a relation between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peak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/>
            </a:r>
            <a:br>
              <a:rPr lang="en-US" sz="2000" dirty="0">
                <a:ln w="0"/>
                <a:ea typeface="AR PL SungtiL GB" pitchFamily="2"/>
                <a:cs typeface="Lohit Devanagari" pitchFamily="2"/>
              </a:rPr>
            </a:b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overpressure and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resulting damage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14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80 kPa overpressure are set to result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in 100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% destruction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calibration using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ground-truth (media report) information</a:t>
            </a: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Best fitting and upper boundary curves: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estimated yield: 0.8 – 1.1 </a:t>
            </a:r>
            <a:r>
              <a:rPr lang="en-US" sz="2000" b="1" dirty="0" err="1" smtClean="0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TNT </a:t>
            </a:r>
            <a:endParaRPr lang="en-US" sz="2000" b="1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endParaRPr lang="en-US" sz="2000" dirty="0">
              <a:ln w="0"/>
              <a:ea typeface="AR PL SungtiL GB" pitchFamily="2"/>
              <a:cs typeface="Lohit Devanagari" pitchFamily="2"/>
            </a:endParaRPr>
          </a:p>
        </p:txBody>
      </p:sp>
      <p:pic>
        <p:nvPicPr>
          <p:cNvPr id="38" name="Grafik 37" descr="Ein Bild, das Tisch enthält.&#10;&#10;Automatisch generierte Beschreibung">
            <a:extLst>
              <a:ext uri="{FF2B5EF4-FFF2-40B4-BE49-F238E27FC236}">
                <a16:creationId xmlns="" xmlns:a16="http://schemas.microsoft.com/office/drawing/2014/main" id="{46B71C5F-D3BA-4DA2-B53F-0D36749B9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34" y="2551900"/>
            <a:ext cx="5107306" cy="2081062"/>
          </a:xfrm>
          <a:prstGeom prst="rect">
            <a:avLst/>
          </a:prstGeom>
        </p:spPr>
      </p:pic>
      <p:sp>
        <p:nvSpPr>
          <p:cNvPr id="39" name="Freihandform 38"/>
          <p:cNvSpPr/>
          <p:nvPr/>
        </p:nvSpPr>
        <p:spPr>
          <a:xfrm>
            <a:off x="2429692" y="797923"/>
            <a:ext cx="8490857" cy="4071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lvl="0" hangingPunct="0"/>
            <a:r>
              <a:rPr lang="en-US" sz="2400" dirty="0">
                <a:solidFill>
                  <a:srgbClr val="31B67B"/>
                </a:solidFill>
              </a:rPr>
              <a:t>Linking overpressure simulations and InSAR derived damage </a:t>
            </a:r>
            <a:r>
              <a:rPr lang="en-US" sz="2400" dirty="0" smtClean="0">
                <a:solidFill>
                  <a:srgbClr val="31B67B"/>
                </a:solidFill>
              </a:rPr>
              <a:t>maps</a:t>
            </a:r>
            <a:endParaRPr lang="en-US" sz="2400" dirty="0">
              <a:solidFill>
                <a:srgbClr val="31B67B"/>
              </a:solidFill>
            </a:endParaRPr>
          </a:p>
        </p:txBody>
      </p:sp>
      <p:sp>
        <p:nvSpPr>
          <p:cNvPr id="8" name="Freihandform 7"/>
          <p:cNvSpPr/>
          <p:nvPr/>
        </p:nvSpPr>
        <p:spPr>
          <a:xfrm>
            <a:off x="2429692" y="5437893"/>
            <a:ext cx="2019641" cy="22586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dirty="0">
                <a:solidFill>
                  <a:srgbClr val="31B67B"/>
                </a:solidFill>
              </a:rPr>
              <a:t>Yield estimation using </a:t>
            </a:r>
            <a:r>
              <a:rPr lang="en-US" sz="2400" dirty="0" err="1">
                <a:solidFill>
                  <a:srgbClr val="31B67B"/>
                </a:solidFill>
              </a:rPr>
              <a:t>InSAR</a:t>
            </a:r>
            <a:endParaRPr lang="en-US" sz="2400" dirty="0">
              <a:solidFill>
                <a:srgbClr val="31B67B"/>
              </a:solidFill>
            </a:endParaRPr>
          </a:p>
        </p:txBody>
      </p:sp>
      <p:sp>
        <p:nvSpPr>
          <p:cNvPr id="9" name="Rechteck 8">
            <a:hlinkClick r:id="rId5" action="ppaction://hlinksldjump"/>
          </p:cNvPr>
          <p:cNvSpPr/>
          <p:nvPr/>
        </p:nvSpPr>
        <p:spPr>
          <a:xfrm>
            <a:off x="209007" y="2529554"/>
            <a:ext cx="2203088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hteck 9">
            <a:hlinkClick r:id="rId6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hteck 10">
            <a:hlinkClick r:id="rId5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hteck 11">
            <a:hlinkClick r:id="rId7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hteck 13">
            <a:hlinkClick r:id="rId8" action="ppaction://hlinksldjump"/>
          </p:cNvPr>
          <p:cNvSpPr/>
          <p:nvPr/>
        </p:nvSpPr>
        <p:spPr>
          <a:xfrm>
            <a:off x="166983" y="5728094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9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hteck 15">
            <a:hlinkClick r:id="rId7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hteck 16">
            <a:hlinkClick r:id="rId10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hteck 17">
            <a:hlinkClick r:id="rId11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hteck 19">
            <a:hlinkClick r:id="rId12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hteck 20">
            <a:hlinkClick r:id="rId13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ihandform 19">
            <a:extLst>
              <a:ext uri="{FF2B5EF4-FFF2-40B4-BE49-F238E27FC236}">
                <a16:creationId xmlns:a16="http://schemas.microsoft.com/office/drawing/2014/main" xmlns="" id="{3245D6D2-3940-4B07-9492-E2A61BBAD43D}"/>
              </a:ext>
            </a:extLst>
          </p:cNvPr>
          <p:cNvSpPr/>
          <p:nvPr/>
        </p:nvSpPr>
        <p:spPr>
          <a:xfrm>
            <a:off x="2424205" y="1318319"/>
            <a:ext cx="9412043" cy="48050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180000" tIns="45000" rIns="90000" bIns="45000" anchor="ctr" anchorCtr="0" compatLnSpc="0">
            <a:noAutofit/>
          </a:bodyPr>
          <a:lstStyle/>
          <a:p>
            <a:pPr marL="342900" indent="-342900" hangingPunct="0"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Beirut explosion produced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seismic, </a:t>
            </a:r>
            <a:r>
              <a:rPr lang="en-US" sz="2000" b="1" dirty="0" err="1" smtClean="0">
                <a:ln w="0"/>
                <a:ea typeface="AR PL SungtiL GB" pitchFamily="2"/>
                <a:cs typeface="Lohit Devanagari" pitchFamily="2"/>
              </a:rPr>
              <a:t>hydroacoustic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and infrasonic waveforms</a:t>
            </a:r>
          </a:p>
          <a:p>
            <a:pPr marL="342900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Damage to city infrastructure observable in </a:t>
            </a:r>
            <a:r>
              <a:rPr lang="en-US" sz="2000" b="1" dirty="0" err="1" smtClean="0">
                <a:ln w="0"/>
                <a:ea typeface="AR PL SungtiL GB" pitchFamily="2"/>
                <a:cs typeface="Lohit Devanagari" pitchFamily="2"/>
              </a:rPr>
              <a:t>InSAR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remote sensing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satellite images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spcBef>
                <a:spcPts val="24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Location accuracy: 44km (IMS-infrasound arrays), &lt; 1km (adding regional seismometers)</a:t>
            </a:r>
          </a:p>
          <a:p>
            <a:pPr marL="342900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Yield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estimation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using seismometers, infrasound arrays, </a:t>
            </a:r>
            <a:r>
              <a:rPr lang="en-US" sz="2000" dirty="0" err="1" smtClean="0">
                <a:ln w="0"/>
                <a:ea typeface="AR PL SungtiL GB" pitchFamily="2"/>
                <a:cs typeface="Lohit Devanagari" pitchFamily="2"/>
              </a:rPr>
              <a:t>InSAR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satellite images: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consistent best yield estimation: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0.8 to 1.1 </a:t>
            </a:r>
            <a:r>
              <a:rPr lang="en-US" sz="2000" b="1" dirty="0" err="1" smtClean="0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TNT</a:t>
            </a: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good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agreement with other published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results (</a:t>
            </a:r>
            <a:r>
              <a:rPr lang="en-US" sz="2000" i="1" dirty="0" smtClean="0">
                <a:ln w="0"/>
                <a:ea typeface="AR PL SungtiL GB" pitchFamily="2"/>
                <a:cs typeface="Lohit Devanagari" pitchFamily="2"/>
              </a:rPr>
              <a:t>Rigby et al. 2020; Diaz 2021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</a:t>
            </a:r>
          </a:p>
          <a:p>
            <a:pPr marL="800100" lvl="1" indent="-342900" hangingPunct="0">
              <a:spcBef>
                <a:spcPts val="600"/>
              </a:spcBef>
              <a:spcAft>
                <a:spcPts val="1800"/>
              </a:spcAft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lower (body wave)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boundary: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0.13-0.3 </a:t>
            </a:r>
            <a:r>
              <a:rPr lang="en-US" sz="2000" dirty="0" err="1" smtClean="0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TNT, upper (</a:t>
            </a:r>
            <a:r>
              <a:rPr lang="en-US" sz="2000" dirty="0" err="1" smtClean="0">
                <a:ln w="0"/>
                <a:ea typeface="AR PL SungtiL GB" pitchFamily="2"/>
                <a:cs typeface="Lohit Devanagari" pitchFamily="2"/>
              </a:rPr>
              <a:t>InSAR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) boundary: 1.1 </a:t>
            </a:r>
            <a:r>
              <a:rPr lang="en-US" sz="2000" dirty="0" err="1" smtClean="0">
                <a:ln w="0"/>
                <a:ea typeface="AR PL SungtiL GB" pitchFamily="2"/>
                <a:cs typeface="Lohit Devanagari" pitchFamily="2"/>
              </a:rPr>
              <a:t>kt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 TNT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342900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Utilization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of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open-access data from seismometers, infrasound arrays, satellites</a:t>
            </a:r>
            <a:endParaRPr lang="en-US" sz="2000" dirty="0">
              <a:ln w="0"/>
              <a:ea typeface="AR PL SungtiL GB" pitchFamily="2"/>
              <a:cs typeface="Lohit Devanagari" pitchFamily="2"/>
            </a:endParaRPr>
          </a:p>
          <a:p>
            <a:pPr marL="800100" lvl="1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involves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CTBT-IMS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sensors as well as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additional national technical means</a:t>
            </a:r>
          </a:p>
          <a:p>
            <a:pPr marL="800100" lvl="1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allows reliable </a:t>
            </a:r>
            <a:r>
              <a:rPr lang="en-US" sz="2000" dirty="0">
                <a:ln w="0"/>
                <a:ea typeface="AR PL SungtiL GB" pitchFamily="2"/>
                <a:cs typeface="Lohit Devanagari" pitchFamily="2"/>
              </a:rPr>
              <a:t>identification, localization and characterization of the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explosion </a:t>
            </a:r>
          </a:p>
          <a:p>
            <a:pPr marL="800100" lvl="1" indent="-342900" hangingPunct="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fulfills the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IMS design goal </a:t>
            </a:r>
            <a:r>
              <a:rPr lang="en-US" sz="2000" dirty="0" smtClean="0">
                <a:ln w="0"/>
                <a:ea typeface="AR PL SungtiL GB" pitchFamily="2"/>
                <a:cs typeface="Lohit Devanagari" pitchFamily="2"/>
              </a:rPr>
              <a:t>to detect any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explosion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with a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yield </a:t>
            </a:r>
            <a:r>
              <a:rPr lang="en-US" sz="2000" b="1" dirty="0">
                <a:ln w="0"/>
                <a:ea typeface="AR PL SungtiL GB" pitchFamily="2"/>
                <a:cs typeface="Lohit Devanagari" pitchFamily="2"/>
              </a:rPr>
              <a:t>around 1kt </a:t>
            </a:r>
            <a:r>
              <a:rPr lang="en-US" sz="2000" b="1" dirty="0" smtClean="0">
                <a:ln w="0"/>
                <a:ea typeface="AR PL SungtiL GB" pitchFamily="2"/>
                <a:cs typeface="Lohit Devanagari" pitchFamily="2"/>
              </a:rPr>
              <a:t>TNT</a:t>
            </a:r>
            <a:endParaRPr lang="en-US" sz="2000" b="1" dirty="0">
              <a:ln w="0"/>
              <a:ea typeface="AR PL SungtiL GB" pitchFamily="2"/>
              <a:cs typeface="Lohit Devanagari" pitchFamily="2"/>
            </a:endParaRPr>
          </a:p>
          <a:p>
            <a:pPr hangingPunct="0">
              <a:buClr>
                <a:schemeClr val="tx1">
                  <a:lumMod val="50000"/>
                  <a:lumOff val="50000"/>
                </a:schemeClr>
              </a:buClr>
              <a:buSzPct val="70000"/>
            </a:pPr>
            <a:endParaRPr lang="en-US" sz="2000" dirty="0" smtClean="0">
              <a:ln w="0"/>
              <a:ea typeface="AR PL SungtiL GB" pitchFamily="2"/>
              <a:cs typeface="Lohit Devanagari" pitchFamily="2"/>
            </a:endParaRPr>
          </a:p>
        </p:txBody>
      </p:sp>
      <p:sp>
        <p:nvSpPr>
          <p:cNvPr id="5" name="Freihandform 4"/>
          <p:cNvSpPr/>
          <p:nvPr/>
        </p:nvSpPr>
        <p:spPr>
          <a:xfrm>
            <a:off x="2429692" y="797923"/>
            <a:ext cx="8490857" cy="4071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wrap="none" lIns="360000" tIns="45000" rIns="90000" bIns="45000" anchor="ctr" anchorCtr="0" compatLnSpc="0">
            <a:noAutofit/>
          </a:bodyPr>
          <a:lstStyle/>
          <a:p>
            <a:pPr hangingPunct="0"/>
            <a:r>
              <a:rPr lang="en-US" sz="2400" dirty="0" smtClean="0">
                <a:solidFill>
                  <a:srgbClr val="39498C"/>
                </a:solidFill>
              </a:rPr>
              <a:t>Summary</a:t>
            </a:r>
            <a:endParaRPr lang="en-US" sz="2400" dirty="0">
              <a:solidFill>
                <a:srgbClr val="39498C"/>
              </a:solidFill>
            </a:endParaRPr>
          </a:p>
        </p:txBody>
      </p:sp>
      <p:sp>
        <p:nvSpPr>
          <p:cNvPr id="4" name="Rechteck 3">
            <a:hlinkClick r:id="rId2" action="ppaction://hlinksldjump"/>
          </p:cNvPr>
          <p:cNvSpPr/>
          <p:nvPr/>
        </p:nvSpPr>
        <p:spPr>
          <a:xfrm>
            <a:off x="243841" y="2529554"/>
            <a:ext cx="2168254" cy="3382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echteck 5">
            <a:hlinkClick r:id="rId3" action="ppaction://hlinksldjump"/>
          </p:cNvPr>
          <p:cNvSpPr/>
          <p:nvPr/>
        </p:nvSpPr>
        <p:spPr>
          <a:xfrm>
            <a:off x="158274" y="1497585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hteck 6">
            <a:hlinkClick r:id="rId2" action="ppaction://hlinksldjump"/>
          </p:cNvPr>
          <p:cNvSpPr/>
          <p:nvPr/>
        </p:nvSpPr>
        <p:spPr>
          <a:xfrm>
            <a:off x="171827" y="2090921"/>
            <a:ext cx="2263698" cy="44595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hteck 7">
            <a:hlinkClick r:id="rId4" action="ppaction://hlinksldjump"/>
          </p:cNvPr>
          <p:cNvSpPr/>
          <p:nvPr/>
        </p:nvSpPr>
        <p:spPr>
          <a:xfrm>
            <a:off x="163118" y="3303762"/>
            <a:ext cx="2263698" cy="40575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hteck 8">
            <a:hlinkClick r:id="rId5" action="ppaction://hlinksldjump"/>
          </p:cNvPr>
          <p:cNvSpPr/>
          <p:nvPr/>
        </p:nvSpPr>
        <p:spPr>
          <a:xfrm>
            <a:off x="166983" y="4473560"/>
            <a:ext cx="2263698" cy="42806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hteck 10">
            <a:hlinkClick r:id="rId6" action="ppaction://hlinksldjump"/>
          </p:cNvPr>
          <p:cNvSpPr/>
          <p:nvPr/>
        </p:nvSpPr>
        <p:spPr>
          <a:xfrm>
            <a:off x="266861" y="2878959"/>
            <a:ext cx="2151393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hteck 11">
            <a:hlinkClick r:id="rId4" action="ppaction://hlinksldjump"/>
          </p:cNvPr>
          <p:cNvSpPr/>
          <p:nvPr/>
        </p:nvSpPr>
        <p:spPr>
          <a:xfrm>
            <a:off x="266861" y="372316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hteck 12">
            <a:hlinkClick r:id="rId7" action="ppaction://hlinksldjump"/>
          </p:cNvPr>
          <p:cNvSpPr/>
          <p:nvPr/>
        </p:nvSpPr>
        <p:spPr>
          <a:xfrm>
            <a:off x="266861" y="4060332"/>
            <a:ext cx="216282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hteck 13">
            <a:hlinkClick r:id="rId5" action="ppaction://hlinksldjump"/>
          </p:cNvPr>
          <p:cNvSpPr/>
          <p:nvPr/>
        </p:nvSpPr>
        <p:spPr>
          <a:xfrm>
            <a:off x="266862" y="491792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hteck 14">
            <a:hlinkClick r:id="rId8" action="ppaction://hlinksldjump"/>
          </p:cNvPr>
          <p:cNvSpPr/>
          <p:nvPr/>
        </p:nvSpPr>
        <p:spPr>
          <a:xfrm>
            <a:off x="266862" y="5261139"/>
            <a:ext cx="2151391" cy="3308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hteck 15">
            <a:hlinkClick r:id="rId9" action="ppaction://hlinksldjump"/>
          </p:cNvPr>
          <p:cNvSpPr/>
          <p:nvPr/>
        </p:nvSpPr>
        <p:spPr>
          <a:xfrm>
            <a:off x="173143" y="855590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hteck 16">
            <a:hlinkClick r:id="rId10" action="ppaction://hlinksldjump"/>
          </p:cNvPr>
          <p:cNvSpPr/>
          <p:nvPr/>
        </p:nvSpPr>
        <p:spPr>
          <a:xfrm>
            <a:off x="168785" y="171969"/>
            <a:ext cx="2263698" cy="45720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7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2507299" y="125259"/>
            <a:ext cx="9579597" cy="59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hangingPunct="0"/>
            <a:r>
              <a:rPr lang="en-US" sz="3600" i="1" dirty="0">
                <a:solidFill>
                  <a:srgbClr val="3E4989"/>
                </a:solidFill>
                <a:ea typeface="AR PL SungtiL GB" pitchFamily="2"/>
                <a:cs typeface="Lohit Devanagari" pitchFamily="2"/>
              </a:rPr>
              <a:t>Yield estimation of the 2020 Beirut explosion using</a:t>
            </a:r>
          </a:p>
          <a:p>
            <a:pPr lvl="0" algn="ctr" hangingPunct="0"/>
            <a:r>
              <a:rPr lang="en-US" sz="3600" i="1" dirty="0">
                <a:solidFill>
                  <a:srgbClr val="3E4989"/>
                </a:solidFill>
                <a:ea typeface="AR PL SungtiL GB" pitchFamily="2"/>
                <a:cs typeface="Lohit Devanagari" pitchFamily="2"/>
              </a:rPr>
              <a:t>open access waveform and remote sensing </a:t>
            </a:r>
            <a:r>
              <a:rPr lang="en-US" sz="3600" i="1" dirty="0" smtClean="0">
                <a:solidFill>
                  <a:srgbClr val="3E4989"/>
                </a:solidFill>
                <a:ea typeface="AR PL SungtiL GB" pitchFamily="2"/>
                <a:cs typeface="Lohit Devanagari" pitchFamily="2"/>
              </a:rPr>
              <a:t>data</a:t>
            </a:r>
          </a:p>
          <a:p>
            <a:pPr lvl="0" algn="ctr" hangingPunct="0"/>
            <a:endParaRPr lang="de-DE" sz="3600" dirty="0">
              <a:solidFill>
                <a:srgbClr val="39498C"/>
              </a:solidFill>
            </a:endParaRPr>
          </a:p>
          <a:p>
            <a:pPr algn="ctr"/>
            <a:r>
              <a:rPr lang="de-DE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Christoph Pilger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Peter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Gaebler,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Patrick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Hupe, Andre Kalia, </a:t>
            </a:r>
          </a:p>
          <a:p>
            <a:pPr algn="ctr"/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Felix Schneider,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Andreas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Steinberg,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Henriette </a:t>
            </a:r>
            <a:r>
              <a: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Sudhaus, Lars Ceranna</a:t>
            </a:r>
            <a:endParaRPr lang="de-DE" sz="2400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  <a:p>
            <a:pPr algn="ctr"/>
            <a:endParaRPr lang="en-US" dirty="0" smtClean="0">
              <a:solidFill>
                <a:srgbClr val="39498C"/>
              </a:solidFill>
            </a:endParaRPr>
          </a:p>
          <a:p>
            <a:pPr algn="ctr"/>
            <a:endParaRPr lang="en-US" dirty="0">
              <a:solidFill>
                <a:srgbClr val="39498C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756" y="3465094"/>
            <a:ext cx="2703409" cy="2703409"/>
          </a:xfrm>
          <a:prstGeom prst="rect">
            <a:avLst/>
          </a:prstGeom>
        </p:spPr>
      </p:pic>
      <p:pic>
        <p:nvPicPr>
          <p:cNvPr id="8" name="Grafik 7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7074" y="3465093"/>
            <a:ext cx="2703409" cy="270340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3657599" y="3405667"/>
            <a:ext cx="557048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lphaUcPeriod"/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de-D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073183" y="3416413"/>
            <a:ext cx="580956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Contact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christoph.pilger@bgr.de</a:t>
            </a:r>
            <a:endParaRPr lang="de-DE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de-D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Preprint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r>
              <a:rPr lang="de-DE" sz="2000" dirty="0">
                <a:solidFill>
                  <a:srgbClr val="606060"/>
                </a:solidFill>
                <a:hlinkClick r:id="rId3"/>
              </a:rPr>
              <a:t>https://</a:t>
            </a:r>
            <a:r>
              <a:rPr lang="de-DE" sz="2000" dirty="0" smtClean="0">
                <a:solidFill>
                  <a:srgbClr val="606060"/>
                </a:solidFill>
                <a:hlinkClick r:id="rId3"/>
              </a:rPr>
              <a:t>doi.org/10.31223/X5W027</a:t>
            </a:r>
            <a:endParaRPr lang="de-DE" sz="2000" dirty="0" smtClean="0">
              <a:solidFill>
                <a:srgbClr val="606060"/>
              </a:solidFill>
            </a:endParaRPr>
          </a:p>
          <a:p>
            <a:endParaRPr lang="de-DE" sz="2000" dirty="0">
              <a:solidFill>
                <a:srgbClr val="606060"/>
              </a:solidFill>
            </a:endParaRPr>
          </a:p>
          <a:p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study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submitted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Scientific Reports, </a:t>
            </a:r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under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review</a:t>
            </a:r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de-D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2000" dirty="0">
              <a:solidFill>
                <a:srgbClr val="606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924</Words>
  <Application>Microsoft Office PowerPoint</Application>
  <PresentationFormat>Breitbild</PresentationFormat>
  <Paragraphs>214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0" baseType="lpstr">
      <vt:lpstr>AR PL SungtiL GB</vt:lpstr>
      <vt:lpstr>Arial</vt:lpstr>
      <vt:lpstr>Calibri</vt:lpstr>
      <vt:lpstr>Calibri Light</vt:lpstr>
      <vt:lpstr>Lohit Devanagari</vt:lpstr>
      <vt:lpstr>OpenSymbol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GZH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hupe;pilger;gaebler;ceranna</dc:creator>
  <cp:lastModifiedBy>Christoph Pilger</cp:lastModifiedBy>
  <cp:revision>216</cp:revision>
  <dcterms:created xsi:type="dcterms:W3CDTF">2018-03-02T12:41:21Z</dcterms:created>
  <dcterms:modified xsi:type="dcterms:W3CDTF">2021-04-16T13:25:37Z</dcterms:modified>
</cp:coreProperties>
</file>