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0104100" cy="10109200"/>
  <p:notesSz cx="20104100" cy="1010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1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06" y="6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0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0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44A80-FBA1-4266-8060-498958219AD2}" type="datetimeFigureOut">
              <a:rPr lang="en-GB" smtClean="0"/>
              <a:t>25/04/2021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263650"/>
            <a:ext cx="6784975" cy="3411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4865688"/>
            <a:ext cx="16084550" cy="3979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02788"/>
            <a:ext cx="8712200" cy="50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9602788"/>
            <a:ext cx="8712200" cy="50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A7334-0F21-4D65-9F3F-43518F4EB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4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1A7334-0F21-4D65-9F3F-43518F4EBE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133852"/>
            <a:ext cx="17088486" cy="21229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5661152"/>
            <a:ext cx="14072870" cy="252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0086B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0086B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325116"/>
            <a:ext cx="8745284" cy="6672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325116"/>
            <a:ext cx="8745284" cy="6672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0086B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0110" y="489043"/>
            <a:ext cx="14564360" cy="37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0086B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325116"/>
            <a:ext cx="18093690" cy="6672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9401556"/>
            <a:ext cx="6433312" cy="505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9401556"/>
            <a:ext cx="4623943" cy="505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9401556"/>
            <a:ext cx="4623943" cy="505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317497" y="7098619"/>
            <a:ext cx="9488152" cy="289374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57175" indent="-2571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Fluid injection causes overpressure beneath the caprock and its contrasting basal and top stress regimes caused deformation (</a:t>
            </a: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Fig. 2a-d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57175" indent="-2571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Caprock deformation determined the timing of fault slip/reactivation and magnitudes of seismicity (</a:t>
            </a: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lang="en-GB" sz="1700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70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and this is modulated by fluid injection rates and temperatures, heterogeneities due to fault and caprock and their host rocks, and thermal contrasts between injection fluid and reservoir.</a:t>
            </a:r>
          </a:p>
          <a:p>
            <a:pPr marL="257175" indent="-2571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The unrest seismicity was better modelled under isothermal approximations, thermal effect is 2⁰.</a:t>
            </a:r>
          </a:p>
          <a:p>
            <a:pPr marL="257175" indent="-257175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THM-modelled seismicity (max. mag. of ~2.5Mw within ~2 km), reproduced the magnitude at the onset of ongoing seismicity on Oct. 5</a:t>
            </a:r>
            <a:r>
              <a:rPr lang="en-GB" sz="17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, 2019 in comparison with the recorded data at OV-INGV.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44624" y="9580880"/>
            <a:ext cx="4446360" cy="490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sz="1500" b="1" spc="-15" dirty="0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en-GB" sz="1500" b="1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15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b="1" spc="-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500" spc="-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Location of </a:t>
            </a:r>
            <a:r>
              <a:rPr lang="en-GB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Campi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Flegrei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caldera (</a:t>
            </a:r>
            <a:r>
              <a:rPr lang="en-GB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CFc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),  Southern Italy.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EA961B-AE04-438E-A848-33BE616B509B}"/>
              </a:ext>
            </a:extLst>
          </p:cNvPr>
          <p:cNvSpPr txBox="1"/>
          <p:nvPr/>
        </p:nvSpPr>
        <p:spPr>
          <a:xfrm>
            <a:off x="451166" y="509508"/>
            <a:ext cx="19583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effectLst/>
                <a:latin typeface="Open Sans" panose="020B0606030504020204" pitchFamily="34" charset="0"/>
              </a:rPr>
              <a:t>Waheed Gbenga Akande</a:t>
            </a:r>
            <a:r>
              <a:rPr lang="en-GB" i="0" dirty="0">
                <a:effectLst/>
                <a:latin typeface="Open Sans" panose="020B0606030504020204" pitchFamily="34" charset="0"/>
              </a:rPr>
              <a:t>, </a:t>
            </a:r>
            <a:r>
              <a:rPr lang="en-GB" b="1" i="0" dirty="0">
                <a:effectLst/>
                <a:latin typeface="Open Sans" panose="020B0606030504020204" pitchFamily="34" charset="0"/>
              </a:rPr>
              <a:t>Quan Gan, David G. Cornwell, and Luca De Siena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E362477C-CEB8-431C-B778-8B95B91A3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31" y="6601382"/>
            <a:ext cx="4399787" cy="2994738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54BFABC2-11F2-4248-8271-E8A547790A33}"/>
              </a:ext>
            </a:extLst>
          </p:cNvPr>
          <p:cNvSpPr/>
          <p:nvPr/>
        </p:nvSpPr>
        <p:spPr>
          <a:xfrm>
            <a:off x="10737850" y="6700344"/>
            <a:ext cx="90677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3</a:t>
            </a: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Comparison of Magnitude-Depth plots of the real (a) versus THM modelled (b-d) seismicity.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976925E-B805-4C99-BCB5-2B74B865F6D6}"/>
              </a:ext>
            </a:extLst>
          </p:cNvPr>
          <p:cNvSpPr txBox="1"/>
          <p:nvPr/>
        </p:nvSpPr>
        <p:spPr>
          <a:xfrm>
            <a:off x="451166" y="137392"/>
            <a:ext cx="195830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2E1A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Numerical Modelling of Injection-induced Seismicity at </a:t>
            </a:r>
            <a:r>
              <a:rPr lang="en-GB" sz="2400" b="1" dirty="0" err="1">
                <a:solidFill>
                  <a:srgbClr val="2E1A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Campi</a:t>
            </a:r>
            <a:r>
              <a:rPr lang="en-GB" sz="2400" b="1" dirty="0">
                <a:solidFill>
                  <a:srgbClr val="2E1A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 err="1">
                <a:solidFill>
                  <a:srgbClr val="2E1A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Flegrei</a:t>
            </a:r>
            <a:r>
              <a:rPr lang="en-GB" sz="2400" b="1" dirty="0">
                <a:solidFill>
                  <a:srgbClr val="2E1A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Caldera, Southern Italy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bject 4">
                <a:extLst>
                  <a:ext uri="{FF2B5EF4-FFF2-40B4-BE49-F238E27FC236}">
                    <a16:creationId xmlns:a16="http://schemas.microsoft.com/office/drawing/2014/main" id="{FACB2296-B777-44C3-AC99-D9A75E632AB5}"/>
                  </a:ext>
                </a:extLst>
              </p:cNvPr>
              <p:cNvSpPr txBox="1"/>
              <p:nvPr/>
            </p:nvSpPr>
            <p:spPr>
              <a:xfrm>
                <a:off x="298450" y="970280"/>
                <a:ext cx="4775167" cy="5663730"/>
              </a:xfrm>
              <a:prstGeom prst="rect">
                <a:avLst/>
              </a:prstGeom>
            </p:spPr>
            <p:txBody>
              <a:bodyPr vert="horz" wrap="square" lIns="0" tIns="76835" rIns="0" bIns="0" rtlCol="0">
                <a:spAutoFit/>
              </a:bodyPr>
              <a:lstStyle/>
              <a:p>
                <a:pPr marL="183600" indent="-172800" algn="just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Campi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Flegrei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caldera (</a:t>
                </a: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CFc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), </a:t>
                </a:r>
                <a:r>
                  <a:rPr lang="en-GB" sz="1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Fig. 1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, is notorious for its repeated volcanic unrests. </a:t>
                </a:r>
              </a:p>
              <a:p>
                <a:pPr marL="183600" indent="-172800" algn="just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Past and ongoing seismic unrests are the motivations for this study, and we demonstrated the importance of multi-disciplinary approach in the study of this active volcano. </a:t>
                </a:r>
              </a:p>
              <a:p>
                <a:pPr marL="183600" indent="-172800" algn="just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Despite numerous previous simulation studies at </a:t>
                </a: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CFc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, quantitative description of the seismicity accompanied the unrests is currently lacking.</a:t>
                </a:r>
              </a:p>
              <a:p>
                <a:pPr marL="183600" indent="-172800" algn="just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“Caprock” deduced from seismic imaging (e.g.,</a:t>
                </a:r>
                <a:r>
                  <a:rPr lang="en-GB" sz="1700" dirty="0"/>
                  <a:t> 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Akande et al., 2019) at </a:t>
                </a: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CFc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allowed its incorporation into the numerical model, 10 </a:t>
                </a:r>
                <a14:m>
                  <m:oMath xmlns:m="http://schemas.openxmlformats.org/officeDocument/2006/math">
                    <m:r>
                      <a:rPr lang="en-GB" sz="1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GB" sz="17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3 km dimensions, (</a:t>
                </a:r>
                <a:r>
                  <a:rPr lang="en-GB" sz="1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Fig. 2e) 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thus more realistic fluid flow modelling was conducted.</a:t>
                </a:r>
              </a:p>
              <a:p>
                <a:pPr marL="183600" indent="-172800" algn="just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Coupled TOUGHREACT-FLAC</a:t>
                </a:r>
                <a:r>
                  <a:rPr lang="en-GB" sz="17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3D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modelling approach by Taron and </a:t>
                </a:r>
                <a:r>
                  <a:rPr lang="en-GB" sz="1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Elsworth</a:t>
                </a:r>
                <a:r>
                  <a:rPr lang="en-GB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 (2009) was adopted. Only thermal, hydraulic and mechanical (THM) effects induced by hot water injections were considered.</a:t>
                </a:r>
              </a:p>
            </p:txBody>
          </p:sp>
        </mc:Choice>
        <mc:Fallback xmlns="">
          <p:sp>
            <p:nvSpPr>
              <p:cNvPr id="93" name="object 4">
                <a:extLst>
                  <a:ext uri="{FF2B5EF4-FFF2-40B4-BE49-F238E27FC236}">
                    <a16:creationId xmlns:a16="http://schemas.microsoft.com/office/drawing/2014/main" id="{FACB2296-B777-44C3-AC99-D9A75E632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0" y="970280"/>
                <a:ext cx="4775167" cy="5663730"/>
              </a:xfrm>
              <a:prstGeom prst="rect">
                <a:avLst/>
              </a:prstGeom>
              <a:blipFill>
                <a:blip r:embed="rId4"/>
                <a:stretch>
                  <a:fillRect l="-2299" r="-2682" b="-1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6386EE8-70A4-4A67-8DF2-E3EDC3081987}"/>
              </a:ext>
            </a:extLst>
          </p:cNvPr>
          <p:cNvCxnSpPr>
            <a:cxnSpLocks/>
          </p:cNvCxnSpPr>
          <p:nvPr/>
        </p:nvCxnSpPr>
        <p:spPr>
          <a:xfrm flipH="1">
            <a:off x="10280650" y="7081520"/>
            <a:ext cx="982345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DE4F039-448B-40FA-9BE8-9EA6B51017CA}"/>
              </a:ext>
            </a:extLst>
          </p:cNvPr>
          <p:cNvCxnSpPr>
            <a:cxnSpLocks/>
          </p:cNvCxnSpPr>
          <p:nvPr/>
        </p:nvCxnSpPr>
        <p:spPr>
          <a:xfrm flipV="1">
            <a:off x="5175250" y="1103915"/>
            <a:ext cx="0" cy="90084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C6D568AB-EDDA-45C5-B2D3-E226D0088A62}"/>
              </a:ext>
            </a:extLst>
          </p:cNvPr>
          <p:cNvCxnSpPr>
            <a:cxnSpLocks/>
          </p:cNvCxnSpPr>
          <p:nvPr/>
        </p:nvCxnSpPr>
        <p:spPr>
          <a:xfrm flipH="1">
            <a:off x="-9728" y="863600"/>
            <a:ext cx="1029037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9CC3A33-2326-4A0C-A38A-B98DCCC0805E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31"/>
          <a:stretch/>
        </p:blipFill>
        <p:spPr bwMode="auto">
          <a:xfrm>
            <a:off x="10342881" y="589280"/>
            <a:ext cx="9645649" cy="611106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E7E31C3-7A38-4ECB-ABD6-03C447F83B3E}"/>
              </a:ext>
            </a:extLst>
          </p:cNvPr>
          <p:cNvSpPr txBox="1"/>
          <p:nvPr/>
        </p:nvSpPr>
        <p:spPr>
          <a:xfrm>
            <a:off x="5126120" y="1027716"/>
            <a:ext cx="511768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3600" indent="-172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key questions are: 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the highest recorded seismicity since April 1984 (i.e., in 2019 and 2020) be induced solely by hot-water injections from 	depths?, and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the unrest seismicity better modelled by isothermal (HM) or non-isothermal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(THM)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conditions?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ECBCDF-BFA7-4BF8-A657-A653B48165CB}"/>
              </a:ext>
            </a:extLst>
          </p:cNvPr>
          <p:cNvSpPr txBox="1"/>
          <p:nvPr/>
        </p:nvSpPr>
        <p:spPr>
          <a:xfrm>
            <a:off x="5253591" y="8456305"/>
            <a:ext cx="490235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: Fluid injection and caprock deformation. Panel (e) is the model in 2D. Panels (a) and (b) are for Isothermal, while Panels (c) and (d) are respective Non-isothermal. </a:t>
            </a:r>
            <a:r>
              <a:rPr lang="en-GB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A-A′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is a line of section laterally through the caprock.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1076F2-F158-4EB0-86DF-E0426D82119C}"/>
              </a:ext>
            </a:extLst>
          </p:cNvPr>
          <p:cNvCxnSpPr>
            <a:cxnSpLocks/>
          </p:cNvCxnSpPr>
          <p:nvPr/>
        </p:nvCxnSpPr>
        <p:spPr>
          <a:xfrm flipV="1">
            <a:off x="10280650" y="1062394"/>
            <a:ext cx="0" cy="905188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2B59371-9E34-4188-9F10-3D311CEE0FB0}"/>
              </a:ext>
            </a:extLst>
          </p:cNvPr>
          <p:cNvSpPr/>
          <p:nvPr/>
        </p:nvSpPr>
        <p:spPr>
          <a:xfrm>
            <a:off x="14665276" y="533050"/>
            <a:ext cx="5216574" cy="55399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5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 seismicity data recorded at observatory (INGV-OV, Vesuvius Italy) between Aug. 5 – Dec. 5, 2019 (Panel a).</a:t>
            </a:r>
            <a:endParaRPr lang="en-GB" sz="1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1A9921-9033-421E-B144-BAD07390AAB2}"/>
              </a:ext>
            </a:extLst>
          </p:cNvPr>
          <p:cNvCxnSpPr>
            <a:cxnSpLocks/>
          </p:cNvCxnSpPr>
          <p:nvPr/>
        </p:nvCxnSpPr>
        <p:spPr>
          <a:xfrm flipH="1">
            <a:off x="14471650" y="1087048"/>
            <a:ext cx="438771" cy="2337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74ECBE1-3042-4083-82DF-44B73AF35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0264" y="3056023"/>
            <a:ext cx="5108738" cy="55074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F10BB9-C9E0-4B61-92D9-FBF5B862C7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90451" y="21065"/>
            <a:ext cx="1798320" cy="48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42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483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Modelling of Injection-induced Seismicity at Campi Flegrei Caldera, Southern Italy</dc:title>
  <dc:creator>Waheed Akande</dc:creator>
  <cp:lastModifiedBy>AKANDE, WAHEED GBENGA (PGR)</cp:lastModifiedBy>
  <cp:revision>60</cp:revision>
  <dcterms:created xsi:type="dcterms:W3CDTF">2021-04-24T10:03:10Z</dcterms:created>
  <dcterms:modified xsi:type="dcterms:W3CDTF">2021-04-25T13:54:23Z</dcterms:modified>
</cp:coreProperties>
</file>