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2" r:id="rId2"/>
  </p:sldIdLst>
  <p:sldSz cx="12192000" cy="6858000"/>
  <p:notesSz cx="9944100" cy="6805613"/>
  <p:photoAlbum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14C1F3"/>
    <a:srgbClr val="18AFE5"/>
    <a:srgbClr val="313B80"/>
    <a:srgbClr val="E6E6E6"/>
    <a:srgbClr val="0432FF"/>
    <a:srgbClr val="0B6EB4"/>
    <a:srgbClr val="CC9B00"/>
    <a:srgbClr val="FF00FF"/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343" autoAdjust="0"/>
  </p:normalViewPr>
  <p:slideViewPr>
    <p:cSldViewPr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5632689" y="0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3CCB3-995B-4CCE-96FD-78C615FE3BF8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2706688" y="511175"/>
            <a:ext cx="45339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994411" y="3232667"/>
            <a:ext cx="7955279" cy="3062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1" y="6464151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5632689" y="6464151"/>
            <a:ext cx="4309110" cy="3402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3CC05-A2B2-4F64-930D-F1F50ED0E49E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477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589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2464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6857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654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56467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8881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543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268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52116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7245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928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397FB-BF8B-4D48-9C4D-1AAC42E3E595}" type="datetimeFigureOut">
              <a:rPr lang="hr-HR" smtClean="0"/>
              <a:t>27.4.2021.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68584-01C3-4337-A5A6-4C8D0E77D0E3}" type="slidenum">
              <a:rPr lang="hr-HR" smtClean="0"/>
              <a:t>‹N›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1714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m4a"/><Relationship Id="rId16" Type="http://schemas.openxmlformats.org/officeDocument/2006/relationships/image" Target="../media/image13.jpeg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hyperlink" Target="mailto:barbara.nisi@unifi.it" TargetMode="External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1892" y="3573016"/>
            <a:ext cx="6414148" cy="8181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5"/>
          <p:cNvSpPr txBox="1">
            <a:spLocks noChangeArrowheads="1"/>
          </p:cNvSpPr>
          <p:nvPr/>
        </p:nvSpPr>
        <p:spPr bwMode="auto">
          <a:xfrm>
            <a:off x="1575907" y="111349"/>
            <a:ext cx="10616093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Adaptation to Saltwater </a:t>
            </a:r>
            <a:r>
              <a:rPr lang="en-US" altLang="it-IT" sz="1600" dirty="0" err="1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inTrusion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in </a:t>
            </a:r>
            <a:r>
              <a:rPr lang="en-US" altLang="it-IT" sz="1600" dirty="0" err="1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sEa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level </a:t>
            </a:r>
            <a:r>
              <a:rPr lang="en-US" altLang="it-IT" sz="1600" dirty="0" err="1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RIse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altLang="it-IT" sz="1600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Scenarios (ASTERIS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): </a:t>
            </a:r>
            <a:r>
              <a:rPr lang="en-US" altLang="it-IT" sz="1600" dirty="0" err="1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hydrogeochemical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surveys and aquifer modelling </a:t>
            </a:r>
            <a:r>
              <a:rPr lang="en-US" altLang="it-IT" sz="1600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for groundwater behavior assessing 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 the coastal areas of </a:t>
            </a:r>
            <a:r>
              <a:rPr lang="en-US" altLang="it-IT" sz="1600" dirty="0" err="1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Fano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altLang="it-IT" sz="1600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and Ravenna </a:t>
            </a:r>
            <a:r>
              <a:rPr lang="en-US" altLang="it-IT" sz="1600" dirty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(central-eastern Italy</a:t>
            </a:r>
            <a:r>
              <a:rPr lang="en-US" altLang="it-IT" sz="1600" dirty="0" smtClean="0">
                <a:solidFill>
                  <a:srgbClr val="FF00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)</a:t>
            </a:r>
            <a:endParaRPr lang="it-IT" altLang="it-IT" sz="16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9" y="72841"/>
            <a:ext cx="1496835" cy="40429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78922" y="40686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B6EB4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9069</a:t>
            </a:r>
            <a:endParaRPr lang="it-IT" dirty="0">
              <a:solidFill>
                <a:srgbClr val="0B6EB4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9" name="CasellaDiTesto 5"/>
          <p:cNvSpPr txBox="1">
            <a:spLocks noChangeArrowheads="1"/>
          </p:cNvSpPr>
          <p:nvPr/>
        </p:nvSpPr>
        <p:spPr bwMode="auto">
          <a:xfrm>
            <a:off x="0" y="716452"/>
            <a:ext cx="12169135" cy="430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it-IT" sz="1200" b="1" i="1" u="sng" dirty="0">
                <a:latin typeface="+mn-lt"/>
                <a:ea typeface="Adobe Gothic Std B" panose="020B0800000000000000" pitchFamily="34" charset="-128"/>
              </a:rPr>
              <a:t>Barbara </a:t>
            </a:r>
            <a:r>
              <a:rPr lang="en-US" altLang="it-IT" sz="1200" b="1" i="1" u="sng" dirty="0" smtClean="0">
                <a:latin typeface="+mn-lt"/>
                <a:ea typeface="Adobe Gothic Std B" panose="020B0800000000000000" pitchFamily="34" charset="-128"/>
              </a:rPr>
              <a:t>Nisi</a:t>
            </a:r>
            <a:r>
              <a:rPr lang="en-US" altLang="it-IT" sz="1200" b="1" i="1" u="sng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Matia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Menichini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Marco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Doveri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Jacopo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Cabassi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2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Orlando Vaselli</a:t>
            </a:r>
            <a:r>
              <a:rPr lang="en-US" altLang="it-IT" sz="1200" i="1" baseline="30000" dirty="0">
                <a:latin typeface="+mn-lt"/>
                <a:ea typeface="Adobe Gothic Std B" panose="020B0800000000000000" pitchFamily="34" charset="-128"/>
              </a:rPr>
              <a:t>2,3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Serena Botteghi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Giulio Masetti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Brunella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Raco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Linda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Franceschi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Enrico 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Calvi</a:t>
            </a:r>
            <a:r>
              <a:rPr lang="en-US" altLang="it-IT" sz="1200" i="1" baseline="30000" dirty="0" smtClean="0">
                <a:latin typeface="+mn-lt"/>
                <a:ea typeface="Adobe Gothic Std B" panose="020B0800000000000000" pitchFamily="34" charset="-128"/>
              </a:rPr>
              <a:t>1</a:t>
            </a:r>
            <a:r>
              <a:rPr lang="en-US" altLang="it-IT" sz="1200" i="1" dirty="0" smtClean="0">
                <a:latin typeface="+mn-lt"/>
                <a:ea typeface="Adobe Gothic Std B" panose="020B0800000000000000" pitchFamily="34" charset="-128"/>
              </a:rPr>
              <a:t>, </a:t>
            </a:r>
            <a:r>
              <a:rPr lang="en-US" altLang="it-IT" sz="1200" i="1" dirty="0">
                <a:latin typeface="+mn-lt"/>
                <a:ea typeface="Adobe Gothic Std B" panose="020B0800000000000000" pitchFamily="34" charset="-128"/>
              </a:rPr>
              <a:t>and Sandra Trifirò</a:t>
            </a:r>
            <a:r>
              <a:rPr lang="en-US" altLang="it-IT" sz="1200" i="1" baseline="30000" dirty="0">
                <a:latin typeface="+mn-lt"/>
                <a:ea typeface="Adobe Gothic Std B" panose="020B0800000000000000" pitchFamily="34" charset="-128"/>
              </a:rPr>
              <a:t>1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it-IT" sz="1000" dirty="0" smtClean="0">
                <a:latin typeface="+mn-lt"/>
                <a:ea typeface="Adobe Gothic Std B" panose="020B0800000000000000" pitchFamily="34" charset="-128"/>
              </a:rPr>
              <a:t>1-CNR-IGG</a:t>
            </a:r>
            <a:r>
              <a:rPr lang="en-US" altLang="it-IT" sz="1000" dirty="0">
                <a:latin typeface="+mn-lt"/>
                <a:ea typeface="Adobe Gothic Std B" panose="020B0800000000000000" pitchFamily="34" charset="-128"/>
              </a:rPr>
              <a:t>, Institute of Geosciences and Earth Resources, Pisa, Italy (</a:t>
            </a:r>
            <a:r>
              <a:rPr lang="en-US" altLang="it-IT" sz="1000" dirty="0" smtClean="0">
                <a:latin typeface="+mn-lt"/>
                <a:ea typeface="Adobe Gothic Std B" panose="020B0800000000000000" pitchFamily="34" charset="-128"/>
                <a:hlinkClick r:id="rId5"/>
              </a:rPr>
              <a:t>barbara.nisi@igg.cnr.it</a:t>
            </a:r>
            <a:r>
              <a:rPr lang="en-US" altLang="it-IT" sz="1000" dirty="0" smtClean="0">
                <a:latin typeface="+mn-lt"/>
                <a:ea typeface="Adobe Gothic Std B" panose="020B0800000000000000" pitchFamily="34" charset="-128"/>
              </a:rPr>
              <a:t>); 2-CNR-IGG</a:t>
            </a:r>
            <a:r>
              <a:rPr lang="en-US" altLang="it-IT" sz="1000" dirty="0">
                <a:latin typeface="+mn-lt"/>
                <a:ea typeface="Adobe Gothic Std B" panose="020B0800000000000000" pitchFamily="34" charset="-128"/>
              </a:rPr>
              <a:t>, Institute of Geosciences and </a:t>
            </a:r>
            <a:r>
              <a:rPr lang="en-US" altLang="it-IT" sz="1000" dirty="0" smtClean="0">
                <a:latin typeface="+mn-lt"/>
                <a:ea typeface="Adobe Gothic Std B" panose="020B0800000000000000" pitchFamily="34" charset="-128"/>
              </a:rPr>
              <a:t>Earth Resources</a:t>
            </a:r>
            <a:r>
              <a:rPr lang="en-US" altLang="it-IT" sz="1000" dirty="0">
                <a:latin typeface="+mn-lt"/>
                <a:ea typeface="Adobe Gothic Std B" panose="020B0800000000000000" pitchFamily="34" charset="-128"/>
              </a:rPr>
              <a:t>, Firenze, </a:t>
            </a:r>
            <a:r>
              <a:rPr lang="en-US" altLang="it-IT" sz="1000" dirty="0" smtClean="0">
                <a:latin typeface="+mn-lt"/>
                <a:ea typeface="Adobe Gothic Std B" panose="020B0800000000000000" pitchFamily="34" charset="-128"/>
              </a:rPr>
              <a:t>Italy; 3-Department </a:t>
            </a:r>
            <a:r>
              <a:rPr lang="en-US" altLang="it-IT" sz="1000" dirty="0">
                <a:latin typeface="+mn-lt"/>
                <a:ea typeface="Adobe Gothic Std B" panose="020B0800000000000000" pitchFamily="34" charset="-128"/>
              </a:rPr>
              <a:t>of Earth Sciences, Firenze, Italy</a:t>
            </a:r>
            <a:endParaRPr lang="it-IT" altLang="it-IT" sz="1000" dirty="0">
              <a:latin typeface="+mn-lt"/>
            </a:endParaRPr>
          </a:p>
        </p:txBody>
      </p:sp>
      <p:pic>
        <p:nvPicPr>
          <p:cNvPr id="11" name="Immagine 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3" y="1160046"/>
            <a:ext cx="3268553" cy="160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24"/>
          <p:cNvSpPr>
            <a:spLocks noChangeArrowheads="1"/>
          </p:cNvSpPr>
          <p:nvPr/>
        </p:nvSpPr>
        <p:spPr bwMode="auto">
          <a:xfrm>
            <a:off x="3280421" y="1181845"/>
            <a:ext cx="48245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400" dirty="0">
                <a:solidFill>
                  <a:srgbClr val="313B8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FUTURE SCENARIOS FOR SEA LEVEL IN ADRIATIC BASIN 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6496135" y="1446956"/>
            <a:ext cx="5785927" cy="414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en-US" sz="2000" b="1" i="1" dirty="0">
                <a:solidFill>
                  <a:srgbClr val="313B80"/>
                </a:solidFill>
                <a:latin typeface="+mn-lt"/>
              </a:rPr>
              <a:t>Case studies: </a:t>
            </a:r>
            <a:r>
              <a:rPr lang="en-US" sz="2000" b="1" i="1" dirty="0" err="1">
                <a:solidFill>
                  <a:srgbClr val="313B80"/>
                </a:solidFill>
                <a:latin typeface="+mn-lt"/>
              </a:rPr>
              <a:t>Fano</a:t>
            </a:r>
            <a:r>
              <a:rPr lang="en-US" sz="2000" b="1" i="1" dirty="0">
                <a:solidFill>
                  <a:srgbClr val="313B80"/>
                </a:solidFill>
                <a:latin typeface="+mn-lt"/>
              </a:rPr>
              <a:t> and Ravenna coastal areas</a:t>
            </a:r>
            <a:endParaRPr lang="it-IT" sz="2000" b="1" dirty="0">
              <a:solidFill>
                <a:srgbClr val="313B80"/>
              </a:solidFill>
              <a:latin typeface="+mn-lt"/>
            </a:endParaRPr>
          </a:p>
        </p:txBody>
      </p:sp>
      <p:grpSp>
        <p:nvGrpSpPr>
          <p:cNvPr id="96" name="Gruppo 95"/>
          <p:cNvGrpSpPr>
            <a:grpSpLocks noChangeAspect="1"/>
          </p:cNvGrpSpPr>
          <p:nvPr/>
        </p:nvGrpSpPr>
        <p:grpSpPr>
          <a:xfrm>
            <a:off x="3485082" y="1468634"/>
            <a:ext cx="2970958" cy="2077155"/>
            <a:chOff x="345182" y="3131469"/>
            <a:chExt cx="3134602" cy="2191568"/>
          </a:xfrm>
        </p:grpSpPr>
        <p:pic>
          <p:nvPicPr>
            <p:cNvPr id="16" name="Immagine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182" y="3131469"/>
              <a:ext cx="3134602" cy="2191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CasellaDiTesto 47"/>
            <p:cNvSpPr txBox="1">
              <a:spLocks noChangeArrowheads="1"/>
            </p:cNvSpPr>
            <p:nvPr/>
          </p:nvSpPr>
          <p:spPr bwMode="auto">
            <a:xfrm>
              <a:off x="834627" y="3722600"/>
              <a:ext cx="1105123" cy="354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1200" b="1" i="1" dirty="0">
                  <a:solidFill>
                    <a:srgbClr val="FF0000"/>
                  </a:solidFill>
                  <a:latin typeface="Arial" panose="020B0604020202020204" pitchFamily="34" charset="0"/>
                </a:rPr>
                <a:t>Ravenna</a:t>
              </a:r>
              <a:endParaRPr lang="it-IT" altLang="it-IT" sz="12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0" name="CasellaDiTesto 48"/>
            <p:cNvSpPr txBox="1">
              <a:spLocks noChangeArrowheads="1"/>
            </p:cNvSpPr>
            <p:nvPr/>
          </p:nvSpPr>
          <p:spPr bwMode="auto">
            <a:xfrm>
              <a:off x="1235925" y="3974581"/>
              <a:ext cx="784687" cy="354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en-US" altLang="it-IT" sz="1200" b="1" i="1" dirty="0" err="1">
                  <a:solidFill>
                    <a:srgbClr val="FFC000"/>
                  </a:solidFill>
                  <a:latin typeface="Arial" panose="020B0604020202020204" pitchFamily="34" charset="0"/>
                </a:rPr>
                <a:t>Fano</a:t>
              </a:r>
              <a:endParaRPr lang="it-IT" altLang="it-IT" sz="1200" b="1" dirty="0">
                <a:solidFill>
                  <a:srgbClr val="FFC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Ovale 5"/>
            <p:cNvSpPr/>
            <p:nvPr/>
          </p:nvSpPr>
          <p:spPr>
            <a:xfrm>
              <a:off x="796685" y="3861049"/>
              <a:ext cx="75884" cy="7200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3" name="Ovale 82"/>
            <p:cNvSpPr/>
            <p:nvPr/>
          </p:nvSpPr>
          <p:spPr>
            <a:xfrm>
              <a:off x="1127448" y="4077073"/>
              <a:ext cx="75884" cy="7200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95" name="Gruppo 94"/>
          <p:cNvGrpSpPr>
            <a:grpSpLocks noChangeAspect="1"/>
          </p:cNvGrpSpPr>
          <p:nvPr/>
        </p:nvGrpSpPr>
        <p:grpSpPr>
          <a:xfrm>
            <a:off x="6640538" y="3761142"/>
            <a:ext cx="5289509" cy="1815928"/>
            <a:chOff x="4998661" y="1616036"/>
            <a:chExt cx="5877232" cy="2017698"/>
          </a:xfrm>
        </p:grpSpPr>
        <p:grpSp>
          <p:nvGrpSpPr>
            <p:cNvPr id="8" name="Gruppo 7"/>
            <p:cNvGrpSpPr/>
            <p:nvPr/>
          </p:nvGrpSpPr>
          <p:grpSpPr>
            <a:xfrm>
              <a:off x="4998661" y="1616036"/>
              <a:ext cx="2029176" cy="2017698"/>
              <a:chOff x="4998661" y="1616036"/>
              <a:chExt cx="2029176" cy="2017698"/>
            </a:xfrm>
          </p:grpSpPr>
          <p:pic>
            <p:nvPicPr>
              <p:cNvPr id="87" name="Immagine 86"/>
              <p:cNvPicPr>
                <a:picLocks noChangeAspect="1"/>
              </p:cNvPicPr>
              <p:nvPr/>
            </p:nvPicPr>
            <p:blipFill rotWithShape="1">
              <a:blip r:embed="rId8"/>
              <a:srcRect t="9491" b="15986"/>
              <a:stretch/>
            </p:blipFill>
            <p:spPr>
              <a:xfrm>
                <a:off x="4998661" y="1616036"/>
                <a:ext cx="2029176" cy="2017698"/>
              </a:xfrm>
              <a:prstGeom prst="rect">
                <a:avLst/>
              </a:prstGeom>
            </p:spPr>
          </p:pic>
          <p:sp>
            <p:nvSpPr>
              <p:cNvPr id="88" name="Rettangolo 87"/>
              <p:cNvSpPr/>
              <p:nvPr/>
            </p:nvSpPr>
            <p:spPr>
              <a:xfrm rot="5400000">
                <a:off x="5481468" y="2095609"/>
                <a:ext cx="1002564" cy="66146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uppo 93"/>
            <p:cNvGrpSpPr/>
            <p:nvPr/>
          </p:nvGrpSpPr>
          <p:grpSpPr>
            <a:xfrm>
              <a:off x="6313484" y="1661483"/>
              <a:ext cx="4562409" cy="1934818"/>
              <a:chOff x="6313484" y="1661483"/>
              <a:chExt cx="4562409" cy="1934818"/>
            </a:xfrm>
          </p:grpSpPr>
          <p:pic>
            <p:nvPicPr>
              <p:cNvPr id="84" name="Immagine 8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34917" y="1661483"/>
                <a:ext cx="3740976" cy="1934818"/>
              </a:xfrm>
              <a:prstGeom prst="rect">
                <a:avLst/>
              </a:prstGeom>
            </p:spPr>
          </p:pic>
          <p:cxnSp>
            <p:nvCxnSpPr>
              <p:cNvPr id="91" name="Connettore diritto 90"/>
              <p:cNvCxnSpPr/>
              <p:nvPr/>
            </p:nvCxnSpPr>
            <p:spPr>
              <a:xfrm flipH="1">
                <a:off x="6313484" y="2126034"/>
                <a:ext cx="3056256" cy="24336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Rettangolo 92"/>
              <p:cNvSpPr/>
              <p:nvPr/>
            </p:nvSpPr>
            <p:spPr>
              <a:xfrm rot="5400000">
                <a:off x="9936935" y="1187076"/>
                <a:ext cx="371762" cy="150615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1" name="CasellaDiTesto 120"/>
          <p:cNvSpPr txBox="1"/>
          <p:nvPr/>
        </p:nvSpPr>
        <p:spPr>
          <a:xfrm>
            <a:off x="30460" y="3555297"/>
            <a:ext cx="62806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en-US" sz="1200" b="1" i="1" dirty="0">
                <a:solidFill>
                  <a:schemeClr val="bg1"/>
                </a:solidFill>
              </a:rPr>
              <a:t>3 surveys for water sampling and physicochemical parameters at </a:t>
            </a:r>
            <a:r>
              <a:rPr lang="en-US" sz="1200" b="1" i="1" dirty="0" err="1">
                <a:solidFill>
                  <a:schemeClr val="bg1"/>
                </a:solidFill>
              </a:rPr>
              <a:t>Fano</a:t>
            </a:r>
            <a:r>
              <a:rPr lang="en-US" sz="1200" b="1" i="1" dirty="0">
                <a:solidFill>
                  <a:schemeClr val="bg1"/>
                </a:solidFill>
              </a:rPr>
              <a:t> and Ravenna</a:t>
            </a:r>
            <a:endParaRPr lang="it-IT" sz="1200" b="1" dirty="0">
              <a:solidFill>
                <a:schemeClr val="bg1"/>
              </a:solidFill>
            </a:endParaRPr>
          </a:p>
        </p:txBody>
      </p:sp>
      <p:sp>
        <p:nvSpPr>
          <p:cNvPr id="122" name="CasellaDiTesto 121"/>
          <p:cNvSpPr txBox="1"/>
          <p:nvPr/>
        </p:nvSpPr>
        <p:spPr>
          <a:xfrm>
            <a:off x="30459" y="3778293"/>
            <a:ext cx="5792788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1200" b="1" i="1" dirty="0">
                <a:solidFill>
                  <a:schemeClr val="bg1"/>
                </a:solidFill>
              </a:rPr>
              <a:t>5 surveys for </a:t>
            </a:r>
            <a:r>
              <a:rPr lang="en-US" sz="1200" b="1" i="1" dirty="0" err="1">
                <a:solidFill>
                  <a:schemeClr val="bg1"/>
                </a:solidFill>
              </a:rPr>
              <a:t>piezometric</a:t>
            </a:r>
            <a:r>
              <a:rPr lang="en-US" sz="1200" b="1" i="1" dirty="0">
                <a:solidFill>
                  <a:schemeClr val="bg1"/>
                </a:solidFill>
              </a:rPr>
              <a:t> and physicochemical parameters at </a:t>
            </a:r>
            <a:r>
              <a:rPr lang="en-US" sz="1200" b="1" i="1" dirty="0" err="1">
                <a:solidFill>
                  <a:schemeClr val="bg1"/>
                </a:solidFill>
              </a:rPr>
              <a:t>Fano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endParaRPr lang="it-IT" sz="1200" b="1" dirty="0">
              <a:solidFill>
                <a:schemeClr val="bg1"/>
              </a:solidFill>
            </a:endParaRPr>
          </a:p>
        </p:txBody>
      </p:sp>
      <p:sp>
        <p:nvSpPr>
          <p:cNvPr id="123" name="CasellaDiTesto 122"/>
          <p:cNvSpPr txBox="1"/>
          <p:nvPr/>
        </p:nvSpPr>
        <p:spPr>
          <a:xfrm>
            <a:off x="28011" y="4005064"/>
            <a:ext cx="64671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en-US" sz="1200" b="1" i="1" dirty="0">
                <a:solidFill>
                  <a:schemeClr val="bg1"/>
                </a:solidFill>
              </a:rPr>
              <a:t>4 surveys for </a:t>
            </a:r>
            <a:r>
              <a:rPr lang="en-US" sz="1200" b="1" i="1" dirty="0" err="1">
                <a:solidFill>
                  <a:schemeClr val="bg1"/>
                </a:solidFill>
              </a:rPr>
              <a:t>piezometric</a:t>
            </a:r>
            <a:r>
              <a:rPr lang="en-US" sz="1200" b="1" i="1" dirty="0">
                <a:solidFill>
                  <a:schemeClr val="bg1"/>
                </a:solidFill>
              </a:rPr>
              <a:t> and physicochemical parameters along two main transects orthogonal to the coastline at Ravenna</a:t>
            </a:r>
            <a:endParaRPr lang="it-IT" sz="1200" b="1" dirty="0">
              <a:solidFill>
                <a:schemeClr val="bg1"/>
              </a:solidFill>
            </a:endParaRPr>
          </a:p>
        </p:txBody>
      </p:sp>
      <p:sp>
        <p:nvSpPr>
          <p:cNvPr id="124" name="Rettangolo 123"/>
          <p:cNvSpPr/>
          <p:nvPr/>
        </p:nvSpPr>
        <p:spPr>
          <a:xfrm>
            <a:off x="-8689" y="3310283"/>
            <a:ext cx="3497959" cy="300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en-US" sz="1350" b="1" i="1" dirty="0">
                <a:solidFill>
                  <a:srgbClr val="FF0000"/>
                </a:solidFill>
              </a:rPr>
              <a:t>Monitoring: from June 2019 to December 2020</a:t>
            </a:r>
            <a:endParaRPr lang="it-IT" sz="1350" b="1" dirty="0">
              <a:solidFill>
                <a:srgbClr val="FF0000"/>
              </a:solidFill>
            </a:endParaRPr>
          </a:p>
        </p:txBody>
      </p:sp>
      <p:sp>
        <p:nvSpPr>
          <p:cNvPr id="125" name="CasellaDiTesto 4"/>
          <p:cNvSpPr txBox="1">
            <a:spLocks noChangeArrowheads="1"/>
          </p:cNvSpPr>
          <p:nvPr/>
        </p:nvSpPr>
        <p:spPr bwMode="auto">
          <a:xfrm>
            <a:off x="21844" y="4581128"/>
            <a:ext cx="6461306" cy="1384995"/>
          </a:xfrm>
          <a:prstGeom prst="rect">
            <a:avLst/>
          </a:prstGeom>
          <a:solidFill>
            <a:srgbClr val="595959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just" eaLnBrk="1" hangingPunct="1">
              <a:spcBef>
                <a:spcPct val="0"/>
              </a:spcBef>
              <a:buNone/>
            </a:pP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G</a:t>
            </a:r>
            <a:r>
              <a:rPr lang="en-US" altLang="it-IT" sz="1200" b="1" dirty="0" smtClean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eochemical 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modeling </a:t>
            </a:r>
            <a:r>
              <a:rPr lang="en-US" altLang="it-IT" sz="1200" b="1" dirty="0" smtClean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and 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hydrogeological </a:t>
            </a:r>
            <a:r>
              <a:rPr lang="en-US" altLang="it-IT" sz="1200" b="1" dirty="0" smtClean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investigations evidenced that the 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Ravenna aquifer is already affected by a significant (up to 80 %) contribution of saline intrusion whereas that of </a:t>
            </a:r>
            <a:r>
              <a:rPr lang="en-US" altLang="it-IT" sz="1200" b="1" dirty="0" err="1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Fano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 is still apparently dominated by fresh waters fed by the Apennine chain and </a:t>
            </a:r>
            <a:r>
              <a:rPr lang="en-US" altLang="it-IT" sz="1200" b="1" dirty="0" err="1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Metauro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 </a:t>
            </a:r>
            <a:r>
              <a:rPr lang="en-US" altLang="it-IT" sz="1200" b="1" dirty="0" smtClean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River.</a:t>
            </a:r>
          </a:p>
          <a:p>
            <a:pPr marL="0" indent="0" algn="just" eaLnBrk="1" hangingPunct="1">
              <a:spcBef>
                <a:spcPct val="0"/>
              </a:spcBef>
              <a:buNone/>
            </a:pPr>
            <a:endParaRPr lang="en-US" altLang="it-IT" sz="1200" b="1" dirty="0" smtClean="0">
              <a:solidFill>
                <a:schemeClr val="bg1"/>
              </a:solidFill>
              <a:latin typeface="+mn-lt"/>
              <a:ea typeface="Adobe Gothic Std B" panose="020B0800000000000000" pitchFamily="34" charset="-128"/>
            </a:endParaRPr>
          </a:p>
          <a:p>
            <a:pPr marL="0" indent="0" algn="just" eaLnBrk="1" hangingPunct="1">
              <a:spcBef>
                <a:spcPct val="0"/>
              </a:spcBef>
              <a:buNone/>
            </a:pPr>
            <a:r>
              <a:rPr lang="en-US" altLang="it-IT" sz="1200" b="1" dirty="0" smtClean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The 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Ravenna and </a:t>
            </a:r>
            <a:r>
              <a:rPr lang="en-US" altLang="it-IT" sz="1200" b="1" dirty="0" err="1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Fano</a:t>
            </a:r>
            <a:r>
              <a:rPr lang="en-US" altLang="it-IT" sz="1200" b="1" dirty="0">
                <a:solidFill>
                  <a:schemeClr val="bg1"/>
                </a:solidFill>
                <a:latin typeface="+mn-lt"/>
                <a:ea typeface="Adobe Gothic Std B" panose="020B0800000000000000" pitchFamily="34" charset="-128"/>
              </a:rPr>
              <a:t> aquifers are thus representing two important end-members for modeling and simulating different scenarios related to possible future climate changes and, eventually, export these results to other areas of the Adriatic Sea.</a:t>
            </a:r>
          </a:p>
        </p:txBody>
      </p:sp>
      <p:sp>
        <p:nvSpPr>
          <p:cNvPr id="126" name="Rettangolo 125"/>
          <p:cNvSpPr/>
          <p:nvPr/>
        </p:nvSpPr>
        <p:spPr>
          <a:xfrm>
            <a:off x="2441516" y="4333729"/>
            <a:ext cx="171026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1350" b="1" i="1" dirty="0">
                <a:solidFill>
                  <a:srgbClr val="FF0000"/>
                </a:solidFill>
              </a:rPr>
              <a:t>Concluding remarks</a:t>
            </a:r>
          </a:p>
        </p:txBody>
      </p:sp>
      <p:grpSp>
        <p:nvGrpSpPr>
          <p:cNvPr id="128" name="Gruppo 127"/>
          <p:cNvGrpSpPr/>
          <p:nvPr/>
        </p:nvGrpSpPr>
        <p:grpSpPr>
          <a:xfrm>
            <a:off x="6774554" y="1846249"/>
            <a:ext cx="5370118" cy="1654759"/>
            <a:chOff x="6557256" y="1769999"/>
            <a:chExt cx="5370118" cy="1654759"/>
          </a:xfrm>
        </p:grpSpPr>
        <p:grpSp>
          <p:nvGrpSpPr>
            <p:cNvPr id="120" name="Gruppo 119"/>
            <p:cNvGrpSpPr/>
            <p:nvPr/>
          </p:nvGrpSpPr>
          <p:grpSpPr>
            <a:xfrm>
              <a:off x="6557256" y="1769999"/>
              <a:ext cx="5370118" cy="1654759"/>
              <a:chOff x="231987" y="3573016"/>
              <a:chExt cx="5370118" cy="1654759"/>
            </a:xfrm>
          </p:grpSpPr>
          <p:pic>
            <p:nvPicPr>
              <p:cNvPr id="106" name="Immagine 105"/>
              <p:cNvPicPr>
                <a:picLocks noChangeAspect="1"/>
              </p:cNvPicPr>
              <p:nvPr/>
            </p:nvPicPr>
            <p:blipFill rotWithShape="1">
              <a:blip r:embed="rId10"/>
              <a:srcRect l="41408" t="1625" r="1427" b="1217"/>
              <a:stretch/>
            </p:blipFill>
            <p:spPr>
              <a:xfrm rot="5400000">
                <a:off x="3180979" y="2651843"/>
                <a:ext cx="1181564" cy="3500247"/>
              </a:xfrm>
              <a:prstGeom prst="rect">
                <a:avLst/>
              </a:prstGeom>
            </p:spPr>
          </p:pic>
          <p:grpSp>
            <p:nvGrpSpPr>
              <p:cNvPr id="119" name="Gruppo 118"/>
              <p:cNvGrpSpPr/>
              <p:nvPr/>
            </p:nvGrpSpPr>
            <p:grpSpPr>
              <a:xfrm>
                <a:off x="231987" y="3573016"/>
                <a:ext cx="1707244" cy="1654759"/>
                <a:chOff x="231987" y="3573016"/>
                <a:chExt cx="1707244" cy="1654759"/>
              </a:xfrm>
            </p:grpSpPr>
            <p:pic>
              <p:nvPicPr>
                <p:cNvPr id="108" name="Immagine 107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31987" y="3664957"/>
                  <a:ext cx="1559718" cy="1562818"/>
                </a:xfrm>
                <a:prstGeom prst="rect">
                  <a:avLst/>
                </a:prstGeom>
              </p:spPr>
            </p:pic>
            <p:sp>
              <p:nvSpPr>
                <p:cNvPr id="109" name="CasellaDiTesto 108"/>
                <p:cNvSpPr txBox="1"/>
                <p:nvPr/>
              </p:nvSpPr>
              <p:spPr>
                <a:xfrm rot="2349645">
                  <a:off x="1301929" y="3673721"/>
                  <a:ext cx="637302" cy="1674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1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rgbClr val="4F81B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ADRIATIC SEA</a:t>
                  </a:r>
                  <a:endParaRPr kumimoji="0" lang="it-IT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F81B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CasellaDiTesto 109"/>
                <p:cNvSpPr txBox="1"/>
                <p:nvPr/>
              </p:nvSpPr>
              <p:spPr>
                <a:xfrm>
                  <a:off x="911424" y="3573016"/>
                  <a:ext cx="348567" cy="1772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it-IT" sz="1200" b="1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FANO</a:t>
                  </a:r>
                  <a:endParaRPr kumimoji="0" lang="it-IT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3" name="Rettangolo 112"/>
              <p:cNvSpPr/>
              <p:nvPr/>
            </p:nvSpPr>
            <p:spPr>
              <a:xfrm rot="8005483">
                <a:off x="449488" y="4212024"/>
                <a:ext cx="1359177" cy="5427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Connettore diritto 113"/>
              <p:cNvCxnSpPr/>
              <p:nvPr/>
            </p:nvCxnSpPr>
            <p:spPr>
              <a:xfrm flipH="1">
                <a:off x="1609850" y="4341115"/>
                <a:ext cx="1396050" cy="6147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Rettangolo 114"/>
              <p:cNvSpPr/>
              <p:nvPr/>
            </p:nvSpPr>
            <p:spPr>
              <a:xfrm rot="6082698">
                <a:off x="3799032" y="2759048"/>
                <a:ext cx="647914" cy="29582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27" name="Immagine 1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43311" y="2722334"/>
              <a:ext cx="1602168" cy="513023"/>
            </a:xfrm>
            <a:prstGeom prst="rect">
              <a:avLst/>
            </a:prstGeom>
          </p:spPr>
        </p:pic>
      </p:grpSp>
      <p:pic>
        <p:nvPicPr>
          <p:cNvPr id="163" name="Immagine 16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8"/>
          <a:stretch/>
        </p:blipFill>
        <p:spPr>
          <a:xfrm>
            <a:off x="6523392" y="1884405"/>
            <a:ext cx="2051362" cy="1586746"/>
          </a:xfrm>
          <a:prstGeom prst="rect">
            <a:avLst/>
          </a:prstGeom>
        </p:spPr>
      </p:pic>
      <p:sp>
        <p:nvSpPr>
          <p:cNvPr id="164" name="Rettangolo 163"/>
          <p:cNvSpPr/>
          <p:nvPr/>
        </p:nvSpPr>
        <p:spPr>
          <a:xfrm>
            <a:off x="6523392" y="1884404"/>
            <a:ext cx="2051362" cy="15867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6" name="Immagine 16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5" r="23327" b="8492"/>
          <a:stretch/>
        </p:blipFill>
        <p:spPr>
          <a:xfrm>
            <a:off x="6544692" y="3699956"/>
            <a:ext cx="1982148" cy="1961292"/>
          </a:xfrm>
          <a:prstGeom prst="rect">
            <a:avLst/>
          </a:prstGeom>
        </p:spPr>
      </p:pic>
      <p:sp>
        <p:nvSpPr>
          <p:cNvPr id="167" name="CasellaDiTesto 166"/>
          <p:cNvSpPr txBox="1"/>
          <p:nvPr/>
        </p:nvSpPr>
        <p:spPr>
          <a:xfrm>
            <a:off x="6486936" y="1852377"/>
            <a:ext cx="76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Fano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8" name="CasellaDiTesto 167"/>
          <p:cNvSpPr txBox="1"/>
          <p:nvPr/>
        </p:nvSpPr>
        <p:spPr>
          <a:xfrm>
            <a:off x="6516710" y="3634290"/>
            <a:ext cx="104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Ravenna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CasellaDiTesto 5"/>
          <p:cNvSpPr txBox="1">
            <a:spLocks noChangeArrowheads="1"/>
          </p:cNvSpPr>
          <p:nvPr/>
        </p:nvSpPr>
        <p:spPr bwMode="auto">
          <a:xfrm>
            <a:off x="141970" y="2492896"/>
            <a:ext cx="320443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it-IT" sz="1200" dirty="0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The ASTERIS project has been financed at the Call </a:t>
            </a:r>
            <a:r>
              <a:rPr lang="en-US" altLang="it-IT" sz="1200" dirty="0" smtClean="0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for proposal </a:t>
            </a:r>
            <a:r>
              <a:rPr lang="en-US" altLang="it-IT" sz="1200" dirty="0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2017 Priority Axis Safety and resilience of </a:t>
            </a:r>
            <a:r>
              <a:rPr lang="en-US" altLang="it-IT" sz="1200" dirty="0" err="1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Interreg</a:t>
            </a:r>
            <a:r>
              <a:rPr lang="en-US" altLang="it-IT" sz="1200" dirty="0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 V Italia-</a:t>
            </a:r>
            <a:r>
              <a:rPr lang="en-US" altLang="it-IT" sz="1200" dirty="0" err="1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Croazia</a:t>
            </a:r>
            <a:r>
              <a:rPr lang="en-US" altLang="it-IT" sz="1200" dirty="0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 2014-2020 </a:t>
            </a:r>
            <a:r>
              <a:rPr lang="en-US" altLang="it-IT" sz="1200" dirty="0" err="1">
                <a:solidFill>
                  <a:srgbClr val="14C1F3"/>
                </a:solidFill>
                <a:latin typeface="Comic Sans MS" panose="030F0702030302020204" pitchFamily="66" charset="0"/>
                <a:ea typeface="Adobe Gothic Std B" panose="020B0800000000000000" pitchFamily="34" charset="-128"/>
              </a:rPr>
              <a:t>Programme</a:t>
            </a:r>
            <a:r>
              <a:rPr lang="en-US" altLang="it-IT" sz="1200" dirty="0">
                <a:solidFill>
                  <a:srgbClr val="14C1F3"/>
                </a:solidFill>
                <a:latin typeface="Comic Sans MS" panose="030F0702030302020204" pitchFamily="66" charset="0"/>
              </a:rPr>
              <a:t>.</a:t>
            </a:r>
            <a:endParaRPr lang="it-IT" altLang="it-IT" sz="1200" dirty="0">
              <a:solidFill>
                <a:srgbClr val="14C1F3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 rot="1946565">
            <a:off x="4760260" y="2707752"/>
            <a:ext cx="1419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Adriatic</a:t>
            </a:r>
            <a:r>
              <a:rPr lang="it-IT" dirty="0" smtClean="0"/>
              <a:t> Sea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" t="13681" r="74767" b="58647"/>
          <a:stretch/>
        </p:blipFill>
        <p:spPr>
          <a:xfrm>
            <a:off x="7664724" y="5119537"/>
            <a:ext cx="880281" cy="541711"/>
          </a:xfrm>
          <a:prstGeom prst="rect">
            <a:avLst/>
          </a:prstGeom>
        </p:spPr>
      </p:pic>
      <p:sp>
        <p:nvSpPr>
          <p:cNvPr id="161" name="Rettangolo 160"/>
          <p:cNvSpPr/>
          <p:nvPr/>
        </p:nvSpPr>
        <p:spPr>
          <a:xfrm>
            <a:off x="6528049" y="3688745"/>
            <a:ext cx="1998792" cy="19725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" t="1168" r="79796" b="76942"/>
          <a:stretch/>
        </p:blipFill>
        <p:spPr>
          <a:xfrm>
            <a:off x="7771042" y="2965202"/>
            <a:ext cx="773963" cy="503076"/>
          </a:xfrm>
          <a:prstGeom prst="rect">
            <a:avLst/>
          </a:prstGeom>
        </p:spPr>
      </p:pic>
      <p:sp>
        <p:nvSpPr>
          <p:cNvPr id="51" name="CasellaDiTesto 50"/>
          <p:cNvSpPr txBox="1"/>
          <p:nvPr/>
        </p:nvSpPr>
        <p:spPr>
          <a:xfrm>
            <a:off x="40747" y="429148"/>
            <a:ext cx="1044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B6EB4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HS 8.2.2 </a:t>
            </a:r>
            <a:endParaRPr lang="it-IT" dirty="0">
              <a:solidFill>
                <a:srgbClr val="0B6EB4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9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15423">
        <p:split orient="vert"/>
      </p:transition>
    </mc:Choice>
    <mc:Fallback>
      <p:transition spd="slow" advTm="11542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3902</TotalTime>
  <Words>286</Words>
  <Application>Microsoft Office PowerPoint</Application>
  <PresentationFormat>Widescreen</PresentationFormat>
  <Paragraphs>23</Paragraphs>
  <Slides>1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Adobe Gothic Std B</vt:lpstr>
      <vt:lpstr>ＭＳ Ｐゴシック</vt:lpstr>
      <vt:lpstr>Arial</vt:lpstr>
      <vt:lpstr>Calibri</vt:lpstr>
      <vt:lpstr>Comic Sans MS</vt:lpstr>
      <vt:lpstr>Tema sustava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asteris</dc:title>
  <dc:creator>Tea Rosanda</dc:creator>
  <cp:lastModifiedBy>NisiNB</cp:lastModifiedBy>
  <cp:revision>169</cp:revision>
  <cp:lastPrinted>2019-10-08T15:27:00Z</cp:lastPrinted>
  <dcterms:created xsi:type="dcterms:W3CDTF">2019-03-11T10:33:57Z</dcterms:created>
  <dcterms:modified xsi:type="dcterms:W3CDTF">2021-04-27T10:19:02Z</dcterms:modified>
</cp:coreProperties>
</file>