
<file path=[Content_Types].xml><?xml version="1.0" encoding="utf-8"?>
<Types xmlns="http://schemas.openxmlformats.org/package/2006/content-types">
  <Default Extension="emf" ContentType="image/x-emf"/>
  <Default Extension="gif" ContentType="image/gif"/>
  <Default Extension="jpeg" ContentType="image/jpeg"/>
  <Default Extension="jpg" ContentType="image/pn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
  </p:notesMasterIdLst>
  <p:sldIdLst>
    <p:sldId id="256" r:id="rId2"/>
    <p:sldId id="257" r:id="rId3"/>
    <p:sldId id="263" r:id="rId4"/>
    <p:sldId id="258" r:id="rId5"/>
    <p:sldId id="259" r:id="rId6"/>
    <p:sldId id="262" r:id="rId7"/>
    <p:sldId id="260" r:id="rId8"/>
    <p:sldId id="264" r:id="rId9"/>
    <p:sldId id="265" r:id="rId10"/>
    <p:sldId id="266"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1521" autoAdjust="0"/>
  </p:normalViewPr>
  <p:slideViewPr>
    <p:cSldViewPr snapToGrid="0">
      <p:cViewPr varScale="1">
        <p:scale>
          <a:sx n="102" d="100"/>
          <a:sy n="102" d="100"/>
        </p:scale>
        <p:origin x="258"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AD7C64C-BFC7-4CF7-9383-3F55D58C6A6A}" type="datetimeFigureOut">
              <a:rPr lang="en-US" smtClean="0"/>
              <a:t>4/27/2021</a:t>
            </a:fld>
            <a:endParaRPr lang="en-US"/>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8E6CBD-A8CF-4290-8E3E-A636D5D5078D}" type="slidenum">
              <a:rPr lang="en-US" smtClean="0"/>
              <a:t>‹N›</a:t>
            </a:fld>
            <a:endParaRPr lang="en-US"/>
          </a:p>
        </p:txBody>
      </p:sp>
    </p:spTree>
    <p:extLst>
      <p:ext uri="{BB962C8B-B14F-4D97-AF65-F5344CB8AC3E}">
        <p14:creationId xmlns:p14="http://schemas.microsoft.com/office/powerpoint/2010/main" val="11562225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5"/>
          </p:nvPr>
        </p:nvSpPr>
        <p:spPr/>
        <p:txBody>
          <a:bodyPr/>
          <a:lstStyle/>
          <a:p>
            <a:fld id="{908E6CBD-A8CF-4290-8E3E-A636D5D5078D}" type="slidenum">
              <a:rPr lang="en-US" smtClean="0"/>
              <a:t>1</a:t>
            </a:fld>
            <a:endParaRPr lang="en-US"/>
          </a:p>
        </p:txBody>
      </p:sp>
    </p:spTree>
    <p:extLst>
      <p:ext uri="{BB962C8B-B14F-4D97-AF65-F5344CB8AC3E}">
        <p14:creationId xmlns:p14="http://schemas.microsoft.com/office/powerpoint/2010/main" val="16279369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00794F8-C207-46DB-97DE-CBDA5F8D8AC9}"/>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endParaRPr lang="en-US"/>
          </a:p>
        </p:txBody>
      </p:sp>
      <p:sp>
        <p:nvSpPr>
          <p:cNvPr id="3" name="Sottotitolo 2">
            <a:extLst>
              <a:ext uri="{FF2B5EF4-FFF2-40B4-BE49-F238E27FC236}">
                <a16:creationId xmlns:a16="http://schemas.microsoft.com/office/drawing/2014/main" id="{0DB0CB97-6098-4FFA-AF2C-95F857495BA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a:p>
        </p:txBody>
      </p:sp>
      <p:sp>
        <p:nvSpPr>
          <p:cNvPr id="4" name="Segnaposto data 3">
            <a:extLst>
              <a:ext uri="{FF2B5EF4-FFF2-40B4-BE49-F238E27FC236}">
                <a16:creationId xmlns:a16="http://schemas.microsoft.com/office/drawing/2014/main" id="{FEB81FFB-EF8C-4DA8-9C66-615EE75CCF87}"/>
              </a:ext>
            </a:extLst>
          </p:cNvPr>
          <p:cNvSpPr>
            <a:spLocks noGrp="1"/>
          </p:cNvSpPr>
          <p:nvPr>
            <p:ph type="dt" sz="half" idx="10"/>
          </p:nvPr>
        </p:nvSpPr>
        <p:spPr/>
        <p:txBody>
          <a:bodyPr/>
          <a:lstStyle/>
          <a:p>
            <a:fld id="{3D4ECB83-2EB9-43F4-B65B-09E67E9EC320}" type="datetimeFigureOut">
              <a:rPr lang="en-US" smtClean="0"/>
              <a:t>4/27/2021</a:t>
            </a:fld>
            <a:endParaRPr lang="en-US"/>
          </a:p>
        </p:txBody>
      </p:sp>
      <p:sp>
        <p:nvSpPr>
          <p:cNvPr id="5" name="Segnaposto piè di pagina 4">
            <a:extLst>
              <a:ext uri="{FF2B5EF4-FFF2-40B4-BE49-F238E27FC236}">
                <a16:creationId xmlns:a16="http://schemas.microsoft.com/office/drawing/2014/main" id="{F0CA372F-C5D7-40CB-BC1C-C887C0201A34}"/>
              </a:ext>
            </a:extLst>
          </p:cNvPr>
          <p:cNvSpPr>
            <a:spLocks noGrp="1"/>
          </p:cNvSpPr>
          <p:nvPr>
            <p:ph type="ftr" sz="quarter" idx="11"/>
          </p:nvPr>
        </p:nvSpPr>
        <p:spPr/>
        <p:txBody>
          <a:bodyPr/>
          <a:lstStyle/>
          <a:p>
            <a:endParaRPr lang="en-US"/>
          </a:p>
        </p:txBody>
      </p:sp>
      <p:sp>
        <p:nvSpPr>
          <p:cNvPr id="6" name="Segnaposto numero diapositiva 5">
            <a:extLst>
              <a:ext uri="{FF2B5EF4-FFF2-40B4-BE49-F238E27FC236}">
                <a16:creationId xmlns:a16="http://schemas.microsoft.com/office/drawing/2014/main" id="{6A5CD067-1C11-4D10-A6B7-B30DEF48BE18}"/>
              </a:ext>
            </a:extLst>
          </p:cNvPr>
          <p:cNvSpPr>
            <a:spLocks noGrp="1"/>
          </p:cNvSpPr>
          <p:nvPr>
            <p:ph type="sldNum" sz="quarter" idx="12"/>
          </p:nvPr>
        </p:nvSpPr>
        <p:spPr/>
        <p:txBody>
          <a:bodyPr/>
          <a:lstStyle/>
          <a:p>
            <a:fld id="{4DF39209-8C78-4924-94E9-C7584FE9E0D6}" type="slidenum">
              <a:rPr lang="en-US" smtClean="0"/>
              <a:t>‹N›</a:t>
            </a:fld>
            <a:endParaRPr lang="en-US"/>
          </a:p>
        </p:txBody>
      </p:sp>
    </p:spTree>
    <p:extLst>
      <p:ext uri="{BB962C8B-B14F-4D97-AF65-F5344CB8AC3E}">
        <p14:creationId xmlns:p14="http://schemas.microsoft.com/office/powerpoint/2010/main" val="23251030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8848733-FCDD-45F5-8345-977F7E3AA573}"/>
              </a:ext>
            </a:extLst>
          </p:cNvPr>
          <p:cNvSpPr>
            <a:spLocks noGrp="1"/>
          </p:cNvSpPr>
          <p:nvPr>
            <p:ph type="title"/>
          </p:nvPr>
        </p:nvSpPr>
        <p:spPr/>
        <p:txBody>
          <a:bodyPr/>
          <a:lstStyle/>
          <a:p>
            <a:r>
              <a:rPr lang="it-IT"/>
              <a:t>Fare clic per modificare lo stile del titolo dello schema</a:t>
            </a:r>
            <a:endParaRPr lang="en-US"/>
          </a:p>
        </p:txBody>
      </p:sp>
      <p:sp>
        <p:nvSpPr>
          <p:cNvPr id="3" name="Segnaposto testo verticale 2">
            <a:extLst>
              <a:ext uri="{FF2B5EF4-FFF2-40B4-BE49-F238E27FC236}">
                <a16:creationId xmlns:a16="http://schemas.microsoft.com/office/drawing/2014/main" id="{7EF26611-B31F-4368-8BBE-7BA783847C12}"/>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3">
            <a:extLst>
              <a:ext uri="{FF2B5EF4-FFF2-40B4-BE49-F238E27FC236}">
                <a16:creationId xmlns:a16="http://schemas.microsoft.com/office/drawing/2014/main" id="{4E998976-6ED8-442D-AEAC-67BBE8198362}"/>
              </a:ext>
            </a:extLst>
          </p:cNvPr>
          <p:cNvSpPr>
            <a:spLocks noGrp="1"/>
          </p:cNvSpPr>
          <p:nvPr>
            <p:ph type="dt" sz="half" idx="10"/>
          </p:nvPr>
        </p:nvSpPr>
        <p:spPr/>
        <p:txBody>
          <a:bodyPr/>
          <a:lstStyle/>
          <a:p>
            <a:fld id="{3D4ECB83-2EB9-43F4-B65B-09E67E9EC320}" type="datetimeFigureOut">
              <a:rPr lang="en-US" smtClean="0"/>
              <a:t>4/27/2021</a:t>
            </a:fld>
            <a:endParaRPr lang="en-US"/>
          </a:p>
        </p:txBody>
      </p:sp>
      <p:sp>
        <p:nvSpPr>
          <p:cNvPr id="5" name="Segnaposto piè di pagina 4">
            <a:extLst>
              <a:ext uri="{FF2B5EF4-FFF2-40B4-BE49-F238E27FC236}">
                <a16:creationId xmlns:a16="http://schemas.microsoft.com/office/drawing/2014/main" id="{E91A12EF-16E2-406B-A754-57FF2E3A31C9}"/>
              </a:ext>
            </a:extLst>
          </p:cNvPr>
          <p:cNvSpPr>
            <a:spLocks noGrp="1"/>
          </p:cNvSpPr>
          <p:nvPr>
            <p:ph type="ftr" sz="quarter" idx="11"/>
          </p:nvPr>
        </p:nvSpPr>
        <p:spPr/>
        <p:txBody>
          <a:bodyPr/>
          <a:lstStyle/>
          <a:p>
            <a:endParaRPr lang="en-US"/>
          </a:p>
        </p:txBody>
      </p:sp>
      <p:sp>
        <p:nvSpPr>
          <p:cNvPr id="6" name="Segnaposto numero diapositiva 5">
            <a:extLst>
              <a:ext uri="{FF2B5EF4-FFF2-40B4-BE49-F238E27FC236}">
                <a16:creationId xmlns:a16="http://schemas.microsoft.com/office/drawing/2014/main" id="{8CF15DAB-6CE3-48E4-A6E2-B49E96231485}"/>
              </a:ext>
            </a:extLst>
          </p:cNvPr>
          <p:cNvSpPr>
            <a:spLocks noGrp="1"/>
          </p:cNvSpPr>
          <p:nvPr>
            <p:ph type="sldNum" sz="quarter" idx="12"/>
          </p:nvPr>
        </p:nvSpPr>
        <p:spPr/>
        <p:txBody>
          <a:bodyPr/>
          <a:lstStyle/>
          <a:p>
            <a:fld id="{4DF39209-8C78-4924-94E9-C7584FE9E0D6}" type="slidenum">
              <a:rPr lang="en-US" smtClean="0"/>
              <a:t>‹N›</a:t>
            </a:fld>
            <a:endParaRPr lang="en-US"/>
          </a:p>
        </p:txBody>
      </p:sp>
    </p:spTree>
    <p:extLst>
      <p:ext uri="{BB962C8B-B14F-4D97-AF65-F5344CB8AC3E}">
        <p14:creationId xmlns:p14="http://schemas.microsoft.com/office/powerpoint/2010/main" val="7674997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13F9CEEE-2A14-44CD-BAED-88A333986329}"/>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endParaRPr lang="en-US"/>
          </a:p>
        </p:txBody>
      </p:sp>
      <p:sp>
        <p:nvSpPr>
          <p:cNvPr id="3" name="Segnaposto testo verticale 2">
            <a:extLst>
              <a:ext uri="{FF2B5EF4-FFF2-40B4-BE49-F238E27FC236}">
                <a16:creationId xmlns:a16="http://schemas.microsoft.com/office/drawing/2014/main" id="{80458AD7-D0EC-4D6A-9FBB-4471A249618C}"/>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3">
            <a:extLst>
              <a:ext uri="{FF2B5EF4-FFF2-40B4-BE49-F238E27FC236}">
                <a16:creationId xmlns:a16="http://schemas.microsoft.com/office/drawing/2014/main" id="{02D92499-CF44-4FA3-8296-4BEDD34546B6}"/>
              </a:ext>
            </a:extLst>
          </p:cNvPr>
          <p:cNvSpPr>
            <a:spLocks noGrp="1"/>
          </p:cNvSpPr>
          <p:nvPr>
            <p:ph type="dt" sz="half" idx="10"/>
          </p:nvPr>
        </p:nvSpPr>
        <p:spPr/>
        <p:txBody>
          <a:bodyPr/>
          <a:lstStyle/>
          <a:p>
            <a:fld id="{3D4ECB83-2EB9-43F4-B65B-09E67E9EC320}" type="datetimeFigureOut">
              <a:rPr lang="en-US" smtClean="0"/>
              <a:t>4/27/2021</a:t>
            </a:fld>
            <a:endParaRPr lang="en-US"/>
          </a:p>
        </p:txBody>
      </p:sp>
      <p:sp>
        <p:nvSpPr>
          <p:cNvPr id="5" name="Segnaposto piè di pagina 4">
            <a:extLst>
              <a:ext uri="{FF2B5EF4-FFF2-40B4-BE49-F238E27FC236}">
                <a16:creationId xmlns:a16="http://schemas.microsoft.com/office/drawing/2014/main" id="{3DA69EF9-A84A-403B-92E0-EA1BC9486D45}"/>
              </a:ext>
            </a:extLst>
          </p:cNvPr>
          <p:cNvSpPr>
            <a:spLocks noGrp="1"/>
          </p:cNvSpPr>
          <p:nvPr>
            <p:ph type="ftr" sz="quarter" idx="11"/>
          </p:nvPr>
        </p:nvSpPr>
        <p:spPr/>
        <p:txBody>
          <a:bodyPr/>
          <a:lstStyle/>
          <a:p>
            <a:endParaRPr lang="en-US"/>
          </a:p>
        </p:txBody>
      </p:sp>
      <p:sp>
        <p:nvSpPr>
          <p:cNvPr id="6" name="Segnaposto numero diapositiva 5">
            <a:extLst>
              <a:ext uri="{FF2B5EF4-FFF2-40B4-BE49-F238E27FC236}">
                <a16:creationId xmlns:a16="http://schemas.microsoft.com/office/drawing/2014/main" id="{0354E4B7-3C39-4650-822B-A074FD8F79A4}"/>
              </a:ext>
            </a:extLst>
          </p:cNvPr>
          <p:cNvSpPr>
            <a:spLocks noGrp="1"/>
          </p:cNvSpPr>
          <p:nvPr>
            <p:ph type="sldNum" sz="quarter" idx="12"/>
          </p:nvPr>
        </p:nvSpPr>
        <p:spPr/>
        <p:txBody>
          <a:bodyPr/>
          <a:lstStyle/>
          <a:p>
            <a:fld id="{4DF39209-8C78-4924-94E9-C7584FE9E0D6}" type="slidenum">
              <a:rPr lang="en-US" smtClean="0"/>
              <a:t>‹N›</a:t>
            </a:fld>
            <a:endParaRPr lang="en-US"/>
          </a:p>
        </p:txBody>
      </p:sp>
    </p:spTree>
    <p:extLst>
      <p:ext uri="{BB962C8B-B14F-4D97-AF65-F5344CB8AC3E}">
        <p14:creationId xmlns:p14="http://schemas.microsoft.com/office/powerpoint/2010/main" val="10371107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D707E22-B83D-4ED9-A111-6C3B4883A389}"/>
              </a:ext>
            </a:extLst>
          </p:cNvPr>
          <p:cNvSpPr>
            <a:spLocks noGrp="1"/>
          </p:cNvSpPr>
          <p:nvPr>
            <p:ph type="title"/>
          </p:nvPr>
        </p:nvSpPr>
        <p:spPr/>
        <p:txBody>
          <a:bodyPr/>
          <a:lstStyle/>
          <a:p>
            <a:r>
              <a:rPr lang="it-IT"/>
              <a:t>Fare clic per modificare lo stile del titolo dello schema</a:t>
            </a:r>
            <a:endParaRPr lang="en-US"/>
          </a:p>
        </p:txBody>
      </p:sp>
      <p:sp>
        <p:nvSpPr>
          <p:cNvPr id="3" name="Segnaposto contenuto 2">
            <a:extLst>
              <a:ext uri="{FF2B5EF4-FFF2-40B4-BE49-F238E27FC236}">
                <a16:creationId xmlns:a16="http://schemas.microsoft.com/office/drawing/2014/main" id="{1364727E-4CB0-474D-95AD-03159124AC2C}"/>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3">
            <a:extLst>
              <a:ext uri="{FF2B5EF4-FFF2-40B4-BE49-F238E27FC236}">
                <a16:creationId xmlns:a16="http://schemas.microsoft.com/office/drawing/2014/main" id="{5589C868-6A34-4791-89FF-1C8CDC1ABADE}"/>
              </a:ext>
            </a:extLst>
          </p:cNvPr>
          <p:cNvSpPr>
            <a:spLocks noGrp="1"/>
          </p:cNvSpPr>
          <p:nvPr>
            <p:ph type="dt" sz="half" idx="10"/>
          </p:nvPr>
        </p:nvSpPr>
        <p:spPr/>
        <p:txBody>
          <a:bodyPr/>
          <a:lstStyle/>
          <a:p>
            <a:fld id="{3D4ECB83-2EB9-43F4-B65B-09E67E9EC320}" type="datetimeFigureOut">
              <a:rPr lang="en-US" smtClean="0"/>
              <a:t>4/27/2021</a:t>
            </a:fld>
            <a:endParaRPr lang="en-US"/>
          </a:p>
        </p:txBody>
      </p:sp>
      <p:sp>
        <p:nvSpPr>
          <p:cNvPr id="5" name="Segnaposto piè di pagina 4">
            <a:extLst>
              <a:ext uri="{FF2B5EF4-FFF2-40B4-BE49-F238E27FC236}">
                <a16:creationId xmlns:a16="http://schemas.microsoft.com/office/drawing/2014/main" id="{433B6E9C-0872-4887-96C5-91A04360E932}"/>
              </a:ext>
            </a:extLst>
          </p:cNvPr>
          <p:cNvSpPr>
            <a:spLocks noGrp="1"/>
          </p:cNvSpPr>
          <p:nvPr>
            <p:ph type="ftr" sz="quarter" idx="11"/>
          </p:nvPr>
        </p:nvSpPr>
        <p:spPr/>
        <p:txBody>
          <a:bodyPr/>
          <a:lstStyle/>
          <a:p>
            <a:endParaRPr lang="en-US"/>
          </a:p>
        </p:txBody>
      </p:sp>
      <p:sp>
        <p:nvSpPr>
          <p:cNvPr id="6" name="Segnaposto numero diapositiva 5">
            <a:extLst>
              <a:ext uri="{FF2B5EF4-FFF2-40B4-BE49-F238E27FC236}">
                <a16:creationId xmlns:a16="http://schemas.microsoft.com/office/drawing/2014/main" id="{7C0847BE-BFD7-4381-8EFC-3EC6827C639A}"/>
              </a:ext>
            </a:extLst>
          </p:cNvPr>
          <p:cNvSpPr>
            <a:spLocks noGrp="1"/>
          </p:cNvSpPr>
          <p:nvPr>
            <p:ph type="sldNum" sz="quarter" idx="12"/>
          </p:nvPr>
        </p:nvSpPr>
        <p:spPr/>
        <p:txBody>
          <a:bodyPr/>
          <a:lstStyle/>
          <a:p>
            <a:fld id="{4DF39209-8C78-4924-94E9-C7584FE9E0D6}" type="slidenum">
              <a:rPr lang="en-US" smtClean="0"/>
              <a:t>‹N›</a:t>
            </a:fld>
            <a:endParaRPr lang="en-US"/>
          </a:p>
        </p:txBody>
      </p:sp>
    </p:spTree>
    <p:extLst>
      <p:ext uri="{BB962C8B-B14F-4D97-AF65-F5344CB8AC3E}">
        <p14:creationId xmlns:p14="http://schemas.microsoft.com/office/powerpoint/2010/main" val="41648379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E2C5B60-9B8B-4D8D-93D1-20F32FECD711}"/>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endParaRPr lang="en-US"/>
          </a:p>
        </p:txBody>
      </p:sp>
      <p:sp>
        <p:nvSpPr>
          <p:cNvPr id="3" name="Segnaposto testo 2">
            <a:extLst>
              <a:ext uri="{FF2B5EF4-FFF2-40B4-BE49-F238E27FC236}">
                <a16:creationId xmlns:a16="http://schemas.microsoft.com/office/drawing/2014/main" id="{385A8BD3-9FAE-42E2-8BB4-C791B66B5BB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D351BADC-0E0D-4CB4-8988-394C674B970A}"/>
              </a:ext>
            </a:extLst>
          </p:cNvPr>
          <p:cNvSpPr>
            <a:spLocks noGrp="1"/>
          </p:cNvSpPr>
          <p:nvPr>
            <p:ph type="dt" sz="half" idx="10"/>
          </p:nvPr>
        </p:nvSpPr>
        <p:spPr/>
        <p:txBody>
          <a:bodyPr/>
          <a:lstStyle/>
          <a:p>
            <a:fld id="{3D4ECB83-2EB9-43F4-B65B-09E67E9EC320}" type="datetimeFigureOut">
              <a:rPr lang="en-US" smtClean="0"/>
              <a:t>4/27/2021</a:t>
            </a:fld>
            <a:endParaRPr lang="en-US"/>
          </a:p>
        </p:txBody>
      </p:sp>
      <p:sp>
        <p:nvSpPr>
          <p:cNvPr id="5" name="Segnaposto piè di pagina 4">
            <a:extLst>
              <a:ext uri="{FF2B5EF4-FFF2-40B4-BE49-F238E27FC236}">
                <a16:creationId xmlns:a16="http://schemas.microsoft.com/office/drawing/2014/main" id="{72E45A26-E5CD-4B04-8E51-80717A44623B}"/>
              </a:ext>
            </a:extLst>
          </p:cNvPr>
          <p:cNvSpPr>
            <a:spLocks noGrp="1"/>
          </p:cNvSpPr>
          <p:nvPr>
            <p:ph type="ftr" sz="quarter" idx="11"/>
          </p:nvPr>
        </p:nvSpPr>
        <p:spPr/>
        <p:txBody>
          <a:bodyPr/>
          <a:lstStyle/>
          <a:p>
            <a:endParaRPr lang="en-US"/>
          </a:p>
        </p:txBody>
      </p:sp>
      <p:sp>
        <p:nvSpPr>
          <p:cNvPr id="6" name="Segnaposto numero diapositiva 5">
            <a:extLst>
              <a:ext uri="{FF2B5EF4-FFF2-40B4-BE49-F238E27FC236}">
                <a16:creationId xmlns:a16="http://schemas.microsoft.com/office/drawing/2014/main" id="{B5D0C676-DEE5-4E2C-88C9-1B2EBD783E99}"/>
              </a:ext>
            </a:extLst>
          </p:cNvPr>
          <p:cNvSpPr>
            <a:spLocks noGrp="1"/>
          </p:cNvSpPr>
          <p:nvPr>
            <p:ph type="sldNum" sz="quarter" idx="12"/>
          </p:nvPr>
        </p:nvSpPr>
        <p:spPr/>
        <p:txBody>
          <a:bodyPr/>
          <a:lstStyle/>
          <a:p>
            <a:fld id="{4DF39209-8C78-4924-94E9-C7584FE9E0D6}" type="slidenum">
              <a:rPr lang="en-US" smtClean="0"/>
              <a:t>‹N›</a:t>
            </a:fld>
            <a:endParaRPr lang="en-US"/>
          </a:p>
        </p:txBody>
      </p:sp>
    </p:spTree>
    <p:extLst>
      <p:ext uri="{BB962C8B-B14F-4D97-AF65-F5344CB8AC3E}">
        <p14:creationId xmlns:p14="http://schemas.microsoft.com/office/powerpoint/2010/main" val="10632996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13DFDF5-91AC-49BF-A8C2-8FC13DE9ED80}"/>
              </a:ext>
            </a:extLst>
          </p:cNvPr>
          <p:cNvSpPr>
            <a:spLocks noGrp="1"/>
          </p:cNvSpPr>
          <p:nvPr>
            <p:ph type="title"/>
          </p:nvPr>
        </p:nvSpPr>
        <p:spPr/>
        <p:txBody>
          <a:bodyPr/>
          <a:lstStyle/>
          <a:p>
            <a:r>
              <a:rPr lang="it-IT"/>
              <a:t>Fare clic per modificare lo stile del titolo dello schema</a:t>
            </a:r>
            <a:endParaRPr lang="en-US"/>
          </a:p>
        </p:txBody>
      </p:sp>
      <p:sp>
        <p:nvSpPr>
          <p:cNvPr id="3" name="Segnaposto contenuto 2">
            <a:extLst>
              <a:ext uri="{FF2B5EF4-FFF2-40B4-BE49-F238E27FC236}">
                <a16:creationId xmlns:a16="http://schemas.microsoft.com/office/drawing/2014/main" id="{DD8D06B2-B182-4C20-B035-EB3606FA86BE}"/>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contenuto 3">
            <a:extLst>
              <a:ext uri="{FF2B5EF4-FFF2-40B4-BE49-F238E27FC236}">
                <a16:creationId xmlns:a16="http://schemas.microsoft.com/office/drawing/2014/main" id="{DA1F94DB-6692-4DE9-BC20-BB32D60B4227}"/>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Segnaposto data 4">
            <a:extLst>
              <a:ext uri="{FF2B5EF4-FFF2-40B4-BE49-F238E27FC236}">
                <a16:creationId xmlns:a16="http://schemas.microsoft.com/office/drawing/2014/main" id="{A19ACD7C-8D2C-4B4C-A0F6-BCDC68A2B38A}"/>
              </a:ext>
            </a:extLst>
          </p:cNvPr>
          <p:cNvSpPr>
            <a:spLocks noGrp="1"/>
          </p:cNvSpPr>
          <p:nvPr>
            <p:ph type="dt" sz="half" idx="10"/>
          </p:nvPr>
        </p:nvSpPr>
        <p:spPr/>
        <p:txBody>
          <a:bodyPr/>
          <a:lstStyle/>
          <a:p>
            <a:fld id="{3D4ECB83-2EB9-43F4-B65B-09E67E9EC320}" type="datetimeFigureOut">
              <a:rPr lang="en-US" smtClean="0"/>
              <a:t>4/27/2021</a:t>
            </a:fld>
            <a:endParaRPr lang="en-US"/>
          </a:p>
        </p:txBody>
      </p:sp>
      <p:sp>
        <p:nvSpPr>
          <p:cNvPr id="6" name="Segnaposto piè di pagina 5">
            <a:extLst>
              <a:ext uri="{FF2B5EF4-FFF2-40B4-BE49-F238E27FC236}">
                <a16:creationId xmlns:a16="http://schemas.microsoft.com/office/drawing/2014/main" id="{2DFE7540-6B15-4D08-96BF-9EC528BD60DA}"/>
              </a:ext>
            </a:extLst>
          </p:cNvPr>
          <p:cNvSpPr>
            <a:spLocks noGrp="1"/>
          </p:cNvSpPr>
          <p:nvPr>
            <p:ph type="ftr" sz="quarter" idx="11"/>
          </p:nvPr>
        </p:nvSpPr>
        <p:spPr/>
        <p:txBody>
          <a:bodyPr/>
          <a:lstStyle/>
          <a:p>
            <a:endParaRPr lang="en-US"/>
          </a:p>
        </p:txBody>
      </p:sp>
      <p:sp>
        <p:nvSpPr>
          <p:cNvPr id="7" name="Segnaposto numero diapositiva 6">
            <a:extLst>
              <a:ext uri="{FF2B5EF4-FFF2-40B4-BE49-F238E27FC236}">
                <a16:creationId xmlns:a16="http://schemas.microsoft.com/office/drawing/2014/main" id="{FBDD3FEC-F57A-4006-BF66-F257639349C5}"/>
              </a:ext>
            </a:extLst>
          </p:cNvPr>
          <p:cNvSpPr>
            <a:spLocks noGrp="1"/>
          </p:cNvSpPr>
          <p:nvPr>
            <p:ph type="sldNum" sz="quarter" idx="12"/>
          </p:nvPr>
        </p:nvSpPr>
        <p:spPr/>
        <p:txBody>
          <a:bodyPr/>
          <a:lstStyle/>
          <a:p>
            <a:fld id="{4DF39209-8C78-4924-94E9-C7584FE9E0D6}" type="slidenum">
              <a:rPr lang="en-US" smtClean="0"/>
              <a:t>‹N›</a:t>
            </a:fld>
            <a:endParaRPr lang="en-US"/>
          </a:p>
        </p:txBody>
      </p:sp>
    </p:spTree>
    <p:extLst>
      <p:ext uri="{BB962C8B-B14F-4D97-AF65-F5344CB8AC3E}">
        <p14:creationId xmlns:p14="http://schemas.microsoft.com/office/powerpoint/2010/main" val="25272731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4DE1802-E306-4D74-848C-46A2074E948E}"/>
              </a:ext>
            </a:extLst>
          </p:cNvPr>
          <p:cNvSpPr>
            <a:spLocks noGrp="1"/>
          </p:cNvSpPr>
          <p:nvPr>
            <p:ph type="title"/>
          </p:nvPr>
        </p:nvSpPr>
        <p:spPr>
          <a:xfrm>
            <a:off x="839788" y="365125"/>
            <a:ext cx="10515600" cy="1325563"/>
          </a:xfrm>
        </p:spPr>
        <p:txBody>
          <a:bodyPr/>
          <a:lstStyle/>
          <a:p>
            <a:r>
              <a:rPr lang="it-IT"/>
              <a:t>Fare clic per modificare lo stile del titolo dello schema</a:t>
            </a:r>
            <a:endParaRPr lang="en-US"/>
          </a:p>
        </p:txBody>
      </p:sp>
      <p:sp>
        <p:nvSpPr>
          <p:cNvPr id="3" name="Segnaposto testo 2">
            <a:extLst>
              <a:ext uri="{FF2B5EF4-FFF2-40B4-BE49-F238E27FC236}">
                <a16:creationId xmlns:a16="http://schemas.microsoft.com/office/drawing/2014/main" id="{8A4682E8-003F-4E0F-893A-68AFE464AD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B08A92DB-D69F-406D-9BD9-512D93CBBC90}"/>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Segnaposto testo 4">
            <a:extLst>
              <a:ext uri="{FF2B5EF4-FFF2-40B4-BE49-F238E27FC236}">
                <a16:creationId xmlns:a16="http://schemas.microsoft.com/office/drawing/2014/main" id="{D64E7C79-A483-4A49-9463-16E38BFD678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2DD31CAA-6F1B-4F60-8ACC-D9F82450DF55}"/>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7" name="Segnaposto data 6">
            <a:extLst>
              <a:ext uri="{FF2B5EF4-FFF2-40B4-BE49-F238E27FC236}">
                <a16:creationId xmlns:a16="http://schemas.microsoft.com/office/drawing/2014/main" id="{4AB3B0D9-5D89-4A60-906A-3F0069AF2295}"/>
              </a:ext>
            </a:extLst>
          </p:cNvPr>
          <p:cNvSpPr>
            <a:spLocks noGrp="1"/>
          </p:cNvSpPr>
          <p:nvPr>
            <p:ph type="dt" sz="half" idx="10"/>
          </p:nvPr>
        </p:nvSpPr>
        <p:spPr/>
        <p:txBody>
          <a:bodyPr/>
          <a:lstStyle/>
          <a:p>
            <a:fld id="{3D4ECB83-2EB9-43F4-B65B-09E67E9EC320}" type="datetimeFigureOut">
              <a:rPr lang="en-US" smtClean="0"/>
              <a:t>4/27/2021</a:t>
            </a:fld>
            <a:endParaRPr lang="en-US"/>
          </a:p>
        </p:txBody>
      </p:sp>
      <p:sp>
        <p:nvSpPr>
          <p:cNvPr id="8" name="Segnaposto piè di pagina 7">
            <a:extLst>
              <a:ext uri="{FF2B5EF4-FFF2-40B4-BE49-F238E27FC236}">
                <a16:creationId xmlns:a16="http://schemas.microsoft.com/office/drawing/2014/main" id="{14809F6B-5AAD-4C1A-AFC0-BF4741C8D82A}"/>
              </a:ext>
            </a:extLst>
          </p:cNvPr>
          <p:cNvSpPr>
            <a:spLocks noGrp="1"/>
          </p:cNvSpPr>
          <p:nvPr>
            <p:ph type="ftr" sz="quarter" idx="11"/>
          </p:nvPr>
        </p:nvSpPr>
        <p:spPr/>
        <p:txBody>
          <a:bodyPr/>
          <a:lstStyle/>
          <a:p>
            <a:endParaRPr lang="en-US"/>
          </a:p>
        </p:txBody>
      </p:sp>
      <p:sp>
        <p:nvSpPr>
          <p:cNvPr id="9" name="Segnaposto numero diapositiva 8">
            <a:extLst>
              <a:ext uri="{FF2B5EF4-FFF2-40B4-BE49-F238E27FC236}">
                <a16:creationId xmlns:a16="http://schemas.microsoft.com/office/drawing/2014/main" id="{9A182904-1698-4624-B664-717FB53E6D73}"/>
              </a:ext>
            </a:extLst>
          </p:cNvPr>
          <p:cNvSpPr>
            <a:spLocks noGrp="1"/>
          </p:cNvSpPr>
          <p:nvPr>
            <p:ph type="sldNum" sz="quarter" idx="12"/>
          </p:nvPr>
        </p:nvSpPr>
        <p:spPr/>
        <p:txBody>
          <a:bodyPr/>
          <a:lstStyle/>
          <a:p>
            <a:fld id="{4DF39209-8C78-4924-94E9-C7584FE9E0D6}" type="slidenum">
              <a:rPr lang="en-US" smtClean="0"/>
              <a:t>‹N›</a:t>
            </a:fld>
            <a:endParaRPr lang="en-US"/>
          </a:p>
        </p:txBody>
      </p:sp>
    </p:spTree>
    <p:extLst>
      <p:ext uri="{BB962C8B-B14F-4D97-AF65-F5344CB8AC3E}">
        <p14:creationId xmlns:p14="http://schemas.microsoft.com/office/powerpoint/2010/main" val="20781140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F000F9D-1CC5-42E9-BDB0-E929935AD3C1}"/>
              </a:ext>
            </a:extLst>
          </p:cNvPr>
          <p:cNvSpPr>
            <a:spLocks noGrp="1"/>
          </p:cNvSpPr>
          <p:nvPr>
            <p:ph type="title"/>
          </p:nvPr>
        </p:nvSpPr>
        <p:spPr/>
        <p:txBody>
          <a:bodyPr/>
          <a:lstStyle/>
          <a:p>
            <a:r>
              <a:rPr lang="it-IT"/>
              <a:t>Fare clic per modificare lo stile del titolo dello schema</a:t>
            </a:r>
            <a:endParaRPr lang="en-US"/>
          </a:p>
        </p:txBody>
      </p:sp>
      <p:sp>
        <p:nvSpPr>
          <p:cNvPr id="3" name="Segnaposto data 2">
            <a:extLst>
              <a:ext uri="{FF2B5EF4-FFF2-40B4-BE49-F238E27FC236}">
                <a16:creationId xmlns:a16="http://schemas.microsoft.com/office/drawing/2014/main" id="{40C3465F-AB46-4914-8463-3FD3C8EFC8D9}"/>
              </a:ext>
            </a:extLst>
          </p:cNvPr>
          <p:cNvSpPr>
            <a:spLocks noGrp="1"/>
          </p:cNvSpPr>
          <p:nvPr>
            <p:ph type="dt" sz="half" idx="10"/>
          </p:nvPr>
        </p:nvSpPr>
        <p:spPr/>
        <p:txBody>
          <a:bodyPr/>
          <a:lstStyle/>
          <a:p>
            <a:fld id="{3D4ECB83-2EB9-43F4-B65B-09E67E9EC320}" type="datetimeFigureOut">
              <a:rPr lang="en-US" smtClean="0"/>
              <a:t>4/27/2021</a:t>
            </a:fld>
            <a:endParaRPr lang="en-US"/>
          </a:p>
        </p:txBody>
      </p:sp>
      <p:sp>
        <p:nvSpPr>
          <p:cNvPr id="4" name="Segnaposto piè di pagina 3">
            <a:extLst>
              <a:ext uri="{FF2B5EF4-FFF2-40B4-BE49-F238E27FC236}">
                <a16:creationId xmlns:a16="http://schemas.microsoft.com/office/drawing/2014/main" id="{0E1BA32E-5536-4F41-A112-294B5E322FD0}"/>
              </a:ext>
            </a:extLst>
          </p:cNvPr>
          <p:cNvSpPr>
            <a:spLocks noGrp="1"/>
          </p:cNvSpPr>
          <p:nvPr>
            <p:ph type="ftr" sz="quarter" idx="11"/>
          </p:nvPr>
        </p:nvSpPr>
        <p:spPr/>
        <p:txBody>
          <a:bodyPr/>
          <a:lstStyle/>
          <a:p>
            <a:endParaRPr lang="en-US"/>
          </a:p>
        </p:txBody>
      </p:sp>
      <p:sp>
        <p:nvSpPr>
          <p:cNvPr id="5" name="Segnaposto numero diapositiva 4">
            <a:extLst>
              <a:ext uri="{FF2B5EF4-FFF2-40B4-BE49-F238E27FC236}">
                <a16:creationId xmlns:a16="http://schemas.microsoft.com/office/drawing/2014/main" id="{C50F3586-4EAC-4D4D-9DED-219EB7C4566B}"/>
              </a:ext>
            </a:extLst>
          </p:cNvPr>
          <p:cNvSpPr>
            <a:spLocks noGrp="1"/>
          </p:cNvSpPr>
          <p:nvPr>
            <p:ph type="sldNum" sz="quarter" idx="12"/>
          </p:nvPr>
        </p:nvSpPr>
        <p:spPr/>
        <p:txBody>
          <a:bodyPr/>
          <a:lstStyle/>
          <a:p>
            <a:fld id="{4DF39209-8C78-4924-94E9-C7584FE9E0D6}" type="slidenum">
              <a:rPr lang="en-US" smtClean="0"/>
              <a:t>‹N›</a:t>
            </a:fld>
            <a:endParaRPr lang="en-US"/>
          </a:p>
        </p:txBody>
      </p:sp>
    </p:spTree>
    <p:extLst>
      <p:ext uri="{BB962C8B-B14F-4D97-AF65-F5344CB8AC3E}">
        <p14:creationId xmlns:p14="http://schemas.microsoft.com/office/powerpoint/2010/main" val="14016850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AB51CC3C-565D-4AAF-94B3-80736330199B}"/>
              </a:ext>
            </a:extLst>
          </p:cNvPr>
          <p:cNvSpPr>
            <a:spLocks noGrp="1"/>
          </p:cNvSpPr>
          <p:nvPr>
            <p:ph type="dt" sz="half" idx="10"/>
          </p:nvPr>
        </p:nvSpPr>
        <p:spPr/>
        <p:txBody>
          <a:bodyPr/>
          <a:lstStyle/>
          <a:p>
            <a:fld id="{3D4ECB83-2EB9-43F4-B65B-09E67E9EC320}" type="datetimeFigureOut">
              <a:rPr lang="en-US" smtClean="0"/>
              <a:t>4/27/2021</a:t>
            </a:fld>
            <a:endParaRPr lang="en-US"/>
          </a:p>
        </p:txBody>
      </p:sp>
      <p:sp>
        <p:nvSpPr>
          <p:cNvPr id="3" name="Segnaposto piè di pagina 2">
            <a:extLst>
              <a:ext uri="{FF2B5EF4-FFF2-40B4-BE49-F238E27FC236}">
                <a16:creationId xmlns:a16="http://schemas.microsoft.com/office/drawing/2014/main" id="{F0C7EED3-4877-474B-8FE1-9666C84E5C3C}"/>
              </a:ext>
            </a:extLst>
          </p:cNvPr>
          <p:cNvSpPr>
            <a:spLocks noGrp="1"/>
          </p:cNvSpPr>
          <p:nvPr>
            <p:ph type="ftr" sz="quarter" idx="11"/>
          </p:nvPr>
        </p:nvSpPr>
        <p:spPr/>
        <p:txBody>
          <a:bodyPr/>
          <a:lstStyle/>
          <a:p>
            <a:endParaRPr lang="en-US"/>
          </a:p>
        </p:txBody>
      </p:sp>
      <p:sp>
        <p:nvSpPr>
          <p:cNvPr id="4" name="Segnaposto numero diapositiva 3">
            <a:extLst>
              <a:ext uri="{FF2B5EF4-FFF2-40B4-BE49-F238E27FC236}">
                <a16:creationId xmlns:a16="http://schemas.microsoft.com/office/drawing/2014/main" id="{7755B5D0-E5FC-417A-A0C0-0255B62F5242}"/>
              </a:ext>
            </a:extLst>
          </p:cNvPr>
          <p:cNvSpPr>
            <a:spLocks noGrp="1"/>
          </p:cNvSpPr>
          <p:nvPr>
            <p:ph type="sldNum" sz="quarter" idx="12"/>
          </p:nvPr>
        </p:nvSpPr>
        <p:spPr/>
        <p:txBody>
          <a:bodyPr/>
          <a:lstStyle/>
          <a:p>
            <a:fld id="{4DF39209-8C78-4924-94E9-C7584FE9E0D6}" type="slidenum">
              <a:rPr lang="en-US" smtClean="0"/>
              <a:t>‹N›</a:t>
            </a:fld>
            <a:endParaRPr lang="en-US"/>
          </a:p>
        </p:txBody>
      </p:sp>
    </p:spTree>
    <p:extLst>
      <p:ext uri="{BB962C8B-B14F-4D97-AF65-F5344CB8AC3E}">
        <p14:creationId xmlns:p14="http://schemas.microsoft.com/office/powerpoint/2010/main" val="23079459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F95802E-E48B-453A-9E2B-53BEA5A41D2A}"/>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en-US"/>
          </a:p>
        </p:txBody>
      </p:sp>
      <p:sp>
        <p:nvSpPr>
          <p:cNvPr id="3" name="Segnaposto contenuto 2">
            <a:extLst>
              <a:ext uri="{FF2B5EF4-FFF2-40B4-BE49-F238E27FC236}">
                <a16:creationId xmlns:a16="http://schemas.microsoft.com/office/drawing/2014/main" id="{0A14B828-6C2A-48D9-AFC7-A3E1FD804F7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testo 3">
            <a:extLst>
              <a:ext uri="{FF2B5EF4-FFF2-40B4-BE49-F238E27FC236}">
                <a16:creationId xmlns:a16="http://schemas.microsoft.com/office/drawing/2014/main" id="{D3990464-A5EB-476D-AC76-20A0D5565B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8476FF9D-31C6-4FFE-922B-7BFCD4BCB30B}"/>
              </a:ext>
            </a:extLst>
          </p:cNvPr>
          <p:cNvSpPr>
            <a:spLocks noGrp="1"/>
          </p:cNvSpPr>
          <p:nvPr>
            <p:ph type="dt" sz="half" idx="10"/>
          </p:nvPr>
        </p:nvSpPr>
        <p:spPr/>
        <p:txBody>
          <a:bodyPr/>
          <a:lstStyle/>
          <a:p>
            <a:fld id="{3D4ECB83-2EB9-43F4-B65B-09E67E9EC320}" type="datetimeFigureOut">
              <a:rPr lang="en-US" smtClean="0"/>
              <a:t>4/27/2021</a:t>
            </a:fld>
            <a:endParaRPr lang="en-US"/>
          </a:p>
        </p:txBody>
      </p:sp>
      <p:sp>
        <p:nvSpPr>
          <p:cNvPr id="6" name="Segnaposto piè di pagina 5">
            <a:extLst>
              <a:ext uri="{FF2B5EF4-FFF2-40B4-BE49-F238E27FC236}">
                <a16:creationId xmlns:a16="http://schemas.microsoft.com/office/drawing/2014/main" id="{9FA0D10E-59A9-40D2-8080-918991D7858A}"/>
              </a:ext>
            </a:extLst>
          </p:cNvPr>
          <p:cNvSpPr>
            <a:spLocks noGrp="1"/>
          </p:cNvSpPr>
          <p:nvPr>
            <p:ph type="ftr" sz="quarter" idx="11"/>
          </p:nvPr>
        </p:nvSpPr>
        <p:spPr/>
        <p:txBody>
          <a:bodyPr/>
          <a:lstStyle/>
          <a:p>
            <a:endParaRPr lang="en-US"/>
          </a:p>
        </p:txBody>
      </p:sp>
      <p:sp>
        <p:nvSpPr>
          <p:cNvPr id="7" name="Segnaposto numero diapositiva 6">
            <a:extLst>
              <a:ext uri="{FF2B5EF4-FFF2-40B4-BE49-F238E27FC236}">
                <a16:creationId xmlns:a16="http://schemas.microsoft.com/office/drawing/2014/main" id="{B790F876-1EC8-468F-A804-0D0E5B44F3A1}"/>
              </a:ext>
            </a:extLst>
          </p:cNvPr>
          <p:cNvSpPr>
            <a:spLocks noGrp="1"/>
          </p:cNvSpPr>
          <p:nvPr>
            <p:ph type="sldNum" sz="quarter" idx="12"/>
          </p:nvPr>
        </p:nvSpPr>
        <p:spPr/>
        <p:txBody>
          <a:bodyPr/>
          <a:lstStyle/>
          <a:p>
            <a:fld id="{4DF39209-8C78-4924-94E9-C7584FE9E0D6}" type="slidenum">
              <a:rPr lang="en-US" smtClean="0"/>
              <a:t>‹N›</a:t>
            </a:fld>
            <a:endParaRPr lang="en-US"/>
          </a:p>
        </p:txBody>
      </p:sp>
    </p:spTree>
    <p:extLst>
      <p:ext uri="{BB962C8B-B14F-4D97-AF65-F5344CB8AC3E}">
        <p14:creationId xmlns:p14="http://schemas.microsoft.com/office/powerpoint/2010/main" val="11157104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3398E4F-AD8C-4DD8-A072-A0A42D416110}"/>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en-US"/>
          </a:p>
        </p:txBody>
      </p:sp>
      <p:sp>
        <p:nvSpPr>
          <p:cNvPr id="3" name="Segnaposto immagine 2">
            <a:extLst>
              <a:ext uri="{FF2B5EF4-FFF2-40B4-BE49-F238E27FC236}">
                <a16:creationId xmlns:a16="http://schemas.microsoft.com/office/drawing/2014/main" id="{2FD93F96-5FFB-472A-84EC-08EC563B347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Segnaposto testo 3">
            <a:extLst>
              <a:ext uri="{FF2B5EF4-FFF2-40B4-BE49-F238E27FC236}">
                <a16:creationId xmlns:a16="http://schemas.microsoft.com/office/drawing/2014/main" id="{1A0D67A2-F652-408C-B5D2-769D87AB0F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6236C929-B217-4C78-AB8C-B0F155B050A9}"/>
              </a:ext>
            </a:extLst>
          </p:cNvPr>
          <p:cNvSpPr>
            <a:spLocks noGrp="1"/>
          </p:cNvSpPr>
          <p:nvPr>
            <p:ph type="dt" sz="half" idx="10"/>
          </p:nvPr>
        </p:nvSpPr>
        <p:spPr/>
        <p:txBody>
          <a:bodyPr/>
          <a:lstStyle/>
          <a:p>
            <a:fld id="{3D4ECB83-2EB9-43F4-B65B-09E67E9EC320}" type="datetimeFigureOut">
              <a:rPr lang="en-US" smtClean="0"/>
              <a:t>4/27/2021</a:t>
            </a:fld>
            <a:endParaRPr lang="en-US"/>
          </a:p>
        </p:txBody>
      </p:sp>
      <p:sp>
        <p:nvSpPr>
          <p:cNvPr id="6" name="Segnaposto piè di pagina 5">
            <a:extLst>
              <a:ext uri="{FF2B5EF4-FFF2-40B4-BE49-F238E27FC236}">
                <a16:creationId xmlns:a16="http://schemas.microsoft.com/office/drawing/2014/main" id="{50BF532F-9E0E-43FF-81B3-F2B576FA75EC}"/>
              </a:ext>
            </a:extLst>
          </p:cNvPr>
          <p:cNvSpPr>
            <a:spLocks noGrp="1"/>
          </p:cNvSpPr>
          <p:nvPr>
            <p:ph type="ftr" sz="quarter" idx="11"/>
          </p:nvPr>
        </p:nvSpPr>
        <p:spPr/>
        <p:txBody>
          <a:bodyPr/>
          <a:lstStyle/>
          <a:p>
            <a:endParaRPr lang="en-US"/>
          </a:p>
        </p:txBody>
      </p:sp>
      <p:sp>
        <p:nvSpPr>
          <p:cNvPr id="7" name="Segnaposto numero diapositiva 6">
            <a:extLst>
              <a:ext uri="{FF2B5EF4-FFF2-40B4-BE49-F238E27FC236}">
                <a16:creationId xmlns:a16="http://schemas.microsoft.com/office/drawing/2014/main" id="{1D3A508C-D14A-42D4-8500-4C9D01D75500}"/>
              </a:ext>
            </a:extLst>
          </p:cNvPr>
          <p:cNvSpPr>
            <a:spLocks noGrp="1"/>
          </p:cNvSpPr>
          <p:nvPr>
            <p:ph type="sldNum" sz="quarter" idx="12"/>
          </p:nvPr>
        </p:nvSpPr>
        <p:spPr/>
        <p:txBody>
          <a:bodyPr/>
          <a:lstStyle/>
          <a:p>
            <a:fld id="{4DF39209-8C78-4924-94E9-C7584FE9E0D6}" type="slidenum">
              <a:rPr lang="en-US" smtClean="0"/>
              <a:t>‹N›</a:t>
            </a:fld>
            <a:endParaRPr lang="en-US"/>
          </a:p>
        </p:txBody>
      </p:sp>
    </p:spTree>
    <p:extLst>
      <p:ext uri="{BB962C8B-B14F-4D97-AF65-F5344CB8AC3E}">
        <p14:creationId xmlns:p14="http://schemas.microsoft.com/office/powerpoint/2010/main" val="31026458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100D3674-CE92-4E7B-B52E-17ADA63F710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endParaRPr lang="en-US"/>
          </a:p>
        </p:txBody>
      </p:sp>
      <p:sp>
        <p:nvSpPr>
          <p:cNvPr id="3" name="Segnaposto testo 2">
            <a:extLst>
              <a:ext uri="{FF2B5EF4-FFF2-40B4-BE49-F238E27FC236}">
                <a16:creationId xmlns:a16="http://schemas.microsoft.com/office/drawing/2014/main" id="{62C7085E-57A0-4424-882B-848F682A2BD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3">
            <a:extLst>
              <a:ext uri="{FF2B5EF4-FFF2-40B4-BE49-F238E27FC236}">
                <a16:creationId xmlns:a16="http://schemas.microsoft.com/office/drawing/2014/main" id="{27AAD373-4A89-4032-A514-91AC02A1328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D4ECB83-2EB9-43F4-B65B-09E67E9EC320}" type="datetimeFigureOut">
              <a:rPr lang="en-US" smtClean="0"/>
              <a:t>4/27/2021</a:t>
            </a:fld>
            <a:endParaRPr lang="en-US"/>
          </a:p>
        </p:txBody>
      </p:sp>
      <p:sp>
        <p:nvSpPr>
          <p:cNvPr id="5" name="Segnaposto piè di pagina 4">
            <a:extLst>
              <a:ext uri="{FF2B5EF4-FFF2-40B4-BE49-F238E27FC236}">
                <a16:creationId xmlns:a16="http://schemas.microsoft.com/office/drawing/2014/main" id="{E13D259F-E258-430E-B9B3-9F3A9576C34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egnaposto numero diapositiva 5">
            <a:extLst>
              <a:ext uri="{FF2B5EF4-FFF2-40B4-BE49-F238E27FC236}">
                <a16:creationId xmlns:a16="http://schemas.microsoft.com/office/drawing/2014/main" id="{57BD9B22-753E-47E4-BB06-203ADBD4341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F39209-8C78-4924-94E9-C7584FE9E0D6}" type="slidenum">
              <a:rPr lang="en-US" smtClean="0"/>
              <a:t>‹N›</a:t>
            </a:fld>
            <a:endParaRPr lang="en-US"/>
          </a:p>
        </p:txBody>
      </p:sp>
    </p:spTree>
    <p:extLst>
      <p:ext uri="{BB962C8B-B14F-4D97-AF65-F5344CB8AC3E}">
        <p14:creationId xmlns:p14="http://schemas.microsoft.com/office/powerpoint/2010/main" val="7238801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hyperlink" Target="mailto:alessio.domeneghetti@unibo.it" TargetMode="External"/><Relationship Id="rId3" Type="http://schemas.openxmlformats.org/officeDocument/2006/relationships/image" Target="../media/image1.jpg"/><Relationship Id="rId7" Type="http://schemas.openxmlformats.org/officeDocument/2006/relationships/image" Target="../media/image4.png"/><Relationship Id="rId12"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emf"/><Relationship Id="rId11" Type="http://schemas.openxmlformats.org/officeDocument/2006/relationships/image" Target="../media/image8.PNG"/><Relationship Id="rId5" Type="http://schemas.openxmlformats.org/officeDocument/2006/relationships/hyperlink" Target="https://meetingorganizer.copernicus.org/EGU21/session/39163" TargetMode="External"/><Relationship Id="rId10" Type="http://schemas.openxmlformats.org/officeDocument/2006/relationships/image" Target="../media/image7.PNG"/><Relationship Id="rId4" Type="http://schemas.openxmlformats.org/officeDocument/2006/relationships/image" Target="../media/image2.png"/><Relationship Id="rId9" Type="http://schemas.openxmlformats.org/officeDocument/2006/relationships/image" Target="../media/image6.png"/><Relationship Id="rId14" Type="http://schemas.openxmlformats.org/officeDocument/2006/relationships/image" Target="../media/image10.png"/></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11.gif"/><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6.png"/><Relationship Id="rId7" Type="http://schemas.openxmlformats.org/officeDocument/2006/relationships/image" Target="../media/image18.jpe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6.png"/><Relationship Id="rId4" Type="http://schemas.openxmlformats.org/officeDocument/2006/relationships/image" Target="../media/image4.png"/><Relationship Id="rId9"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22.emf"/></Relationships>
</file>

<file path=ppt/slides/_rels/slide6.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image" Target="../media/image6.png"/><Relationship Id="rId7"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18.jpeg"/><Relationship Id="rId4" Type="http://schemas.openxmlformats.org/officeDocument/2006/relationships/image" Target="../media/image17.png"/><Relationship Id="rId9" Type="http://schemas.openxmlformats.org/officeDocument/2006/relationships/image" Target="../media/image10.png"/></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jpeg"/><Relationship Id="rId4" Type="http://schemas.openxmlformats.org/officeDocument/2006/relationships/image" Target="../media/image26.jpeg"/></Relationships>
</file>

<file path=ppt/slides/_rels/slide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7.jpeg"/><Relationship Id="rId7" Type="http://schemas.openxmlformats.org/officeDocument/2006/relationships/image" Target="../media/image33.jpeg"/><Relationship Id="rId2" Type="http://schemas.openxmlformats.org/officeDocument/2006/relationships/image" Target="../media/image26.jpeg"/><Relationship Id="rId1" Type="http://schemas.openxmlformats.org/officeDocument/2006/relationships/slideLayout" Target="../slideLayouts/slideLayout2.xml"/><Relationship Id="rId6" Type="http://schemas.openxmlformats.org/officeDocument/2006/relationships/image" Target="../media/image32.jpeg"/><Relationship Id="rId11" Type="http://schemas.openxmlformats.org/officeDocument/2006/relationships/image" Target="../media/image10.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jpeg"/><Relationship Id="rId9" Type="http://schemas.openxmlformats.org/officeDocument/2006/relationships/image" Target="../media/image35.png"/></Relationships>
</file>

<file path=ppt/slides/_rels/slide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3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ABE98C1F-C164-46B0-AD03-389BA36F4F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5389" y="2168175"/>
            <a:ext cx="2766831" cy="1574619"/>
          </a:xfrm>
          <a:prstGeom prst="rect">
            <a:avLst/>
          </a:prstGeom>
        </p:spPr>
      </p:pic>
      <p:sp>
        <p:nvSpPr>
          <p:cNvPr id="5" name="Rettangolo 4">
            <a:extLst>
              <a:ext uri="{FF2B5EF4-FFF2-40B4-BE49-F238E27FC236}">
                <a16:creationId xmlns:a16="http://schemas.microsoft.com/office/drawing/2014/main" id="{A961DBF8-6D38-4A09-B94B-4AA94EB83202}"/>
              </a:ext>
            </a:extLst>
          </p:cNvPr>
          <p:cNvSpPr/>
          <p:nvPr/>
        </p:nvSpPr>
        <p:spPr>
          <a:xfrm>
            <a:off x="178582" y="23320"/>
            <a:ext cx="9877844" cy="830997"/>
          </a:xfrm>
          <a:prstGeom prst="rect">
            <a:avLst/>
          </a:prstGeom>
        </p:spPr>
        <p:txBody>
          <a:bodyPr wrap="square">
            <a:spAutoFit/>
          </a:bodyPr>
          <a:lstStyle/>
          <a:p>
            <a:r>
              <a:rPr lang="en-US" sz="2400" dirty="0"/>
              <a:t>The role of small-scale topographic features on inundation dynamics: potential impacts on large-scale investigations</a:t>
            </a:r>
          </a:p>
        </p:txBody>
      </p:sp>
      <p:sp>
        <p:nvSpPr>
          <p:cNvPr id="6" name="Rettangolo 5">
            <a:extLst>
              <a:ext uri="{FF2B5EF4-FFF2-40B4-BE49-F238E27FC236}">
                <a16:creationId xmlns:a16="http://schemas.microsoft.com/office/drawing/2014/main" id="{A050A2D5-BFD1-416F-8838-BC7AA2C24EB3}"/>
              </a:ext>
            </a:extLst>
          </p:cNvPr>
          <p:cNvSpPr/>
          <p:nvPr/>
        </p:nvSpPr>
        <p:spPr>
          <a:xfrm>
            <a:off x="180075" y="827169"/>
            <a:ext cx="7317700" cy="261610"/>
          </a:xfrm>
          <a:prstGeom prst="rect">
            <a:avLst/>
          </a:prstGeom>
        </p:spPr>
        <p:txBody>
          <a:bodyPr wrap="square">
            <a:spAutoFit/>
          </a:bodyPr>
          <a:lstStyle/>
          <a:p>
            <a:r>
              <a:rPr lang="en-US" sz="1100" dirty="0"/>
              <a:t>Alessio Domeneghetti</a:t>
            </a:r>
            <a:r>
              <a:rPr lang="en-US" sz="1100" baseline="30000" dirty="0"/>
              <a:t>1</a:t>
            </a:r>
            <a:r>
              <a:rPr lang="en-US" sz="1100" dirty="0"/>
              <a:t>, Antonio Leonardi</a:t>
            </a:r>
            <a:r>
              <a:rPr lang="en-US" sz="1100" baseline="30000" dirty="0"/>
              <a:t>1</a:t>
            </a:r>
            <a:r>
              <a:rPr lang="en-US" sz="1100" dirty="0"/>
              <a:t>, Oliver E. J. Wing</a:t>
            </a:r>
            <a:r>
              <a:rPr lang="en-US" sz="1100" i="1" baseline="30000" dirty="0"/>
              <a:t>2,3</a:t>
            </a:r>
            <a:r>
              <a:rPr lang="en-US" sz="1100" dirty="0"/>
              <a:t>, Francesca Carisi</a:t>
            </a:r>
            <a:r>
              <a:rPr lang="en-US" sz="1100" baseline="30000" dirty="0"/>
              <a:t>1</a:t>
            </a:r>
            <a:r>
              <a:rPr lang="en-US" sz="1100" dirty="0"/>
              <a:t>, Armando Brath</a:t>
            </a:r>
            <a:r>
              <a:rPr lang="en-US" sz="1100" baseline="30000" dirty="0"/>
              <a:t>1</a:t>
            </a:r>
          </a:p>
        </p:txBody>
      </p:sp>
      <p:pic>
        <p:nvPicPr>
          <p:cNvPr id="8" name="Immagine 7">
            <a:extLst>
              <a:ext uri="{FF2B5EF4-FFF2-40B4-BE49-F238E27FC236}">
                <a16:creationId xmlns:a16="http://schemas.microsoft.com/office/drawing/2014/main" id="{3390DDD8-7B4D-46EB-92FB-3195BC1D4FC3}"/>
              </a:ext>
            </a:extLst>
          </p:cNvPr>
          <p:cNvPicPr>
            <a:picLocks noChangeAspect="1"/>
          </p:cNvPicPr>
          <p:nvPr/>
        </p:nvPicPr>
        <p:blipFill>
          <a:blip r:embed="rId4"/>
          <a:stretch>
            <a:fillRect/>
          </a:stretch>
        </p:blipFill>
        <p:spPr>
          <a:xfrm>
            <a:off x="9540739" y="365358"/>
            <a:ext cx="2208807" cy="616141"/>
          </a:xfrm>
          <a:prstGeom prst="rect">
            <a:avLst/>
          </a:prstGeom>
        </p:spPr>
      </p:pic>
      <p:sp>
        <p:nvSpPr>
          <p:cNvPr id="7" name="Rettangolo 6">
            <a:extLst>
              <a:ext uri="{FF2B5EF4-FFF2-40B4-BE49-F238E27FC236}">
                <a16:creationId xmlns:a16="http://schemas.microsoft.com/office/drawing/2014/main" id="{2CB3FDBE-0BAF-45FD-89B6-F60EDBDBA591}"/>
              </a:ext>
            </a:extLst>
          </p:cNvPr>
          <p:cNvSpPr/>
          <p:nvPr/>
        </p:nvSpPr>
        <p:spPr>
          <a:xfrm>
            <a:off x="10353989" y="123712"/>
            <a:ext cx="1659429" cy="261610"/>
          </a:xfrm>
          <a:prstGeom prst="rect">
            <a:avLst/>
          </a:prstGeom>
        </p:spPr>
        <p:txBody>
          <a:bodyPr wrap="none">
            <a:spAutoFit/>
          </a:bodyPr>
          <a:lstStyle/>
          <a:p>
            <a:r>
              <a:rPr lang="en-US" sz="1050" b="0" i="0" dirty="0">
                <a:effectLst/>
                <a:latin typeface="Open Sans"/>
              </a:rPr>
              <a:t> </a:t>
            </a:r>
            <a:r>
              <a:rPr lang="en-US" sz="1050" b="0" i="0" u="sng" dirty="0">
                <a:solidFill>
                  <a:srgbClr val="005389"/>
                </a:solidFill>
                <a:effectLst/>
                <a:latin typeface="Open Sans"/>
                <a:hlinkClick r:id="rId5"/>
              </a:rPr>
              <a:t>NH9.1/GM12.4/HS2.5.5</a:t>
            </a:r>
            <a:endParaRPr lang="en-US" sz="1050" dirty="0"/>
          </a:p>
        </p:txBody>
      </p:sp>
      <p:sp>
        <p:nvSpPr>
          <p:cNvPr id="9" name="Rettangolo 8">
            <a:extLst>
              <a:ext uri="{FF2B5EF4-FFF2-40B4-BE49-F238E27FC236}">
                <a16:creationId xmlns:a16="http://schemas.microsoft.com/office/drawing/2014/main" id="{94F44ECE-56E9-4F7A-B666-EEBCB6D8F9C2}"/>
              </a:ext>
            </a:extLst>
          </p:cNvPr>
          <p:cNvSpPr/>
          <p:nvPr/>
        </p:nvSpPr>
        <p:spPr>
          <a:xfrm>
            <a:off x="3059493" y="1271106"/>
            <a:ext cx="8826147" cy="738664"/>
          </a:xfrm>
          <a:prstGeom prst="rect">
            <a:avLst/>
          </a:prstGeom>
        </p:spPr>
        <p:txBody>
          <a:bodyPr wrap="square">
            <a:spAutoFit/>
          </a:bodyPr>
          <a:lstStyle/>
          <a:p>
            <a:r>
              <a:rPr lang="en-US" sz="1400" dirty="0"/>
              <a:t>Large-scale (LS; i.e., continental or global) hydraulic modeling are typically associated to a </a:t>
            </a:r>
            <a:r>
              <a:rPr lang="en-US" sz="1400" dirty="0">
                <a:solidFill>
                  <a:srgbClr val="0070C0"/>
                </a:solidFill>
              </a:rPr>
              <a:t>compromise</a:t>
            </a:r>
            <a:r>
              <a:rPr lang="en-US" sz="1400" dirty="0"/>
              <a:t> in terms of </a:t>
            </a:r>
            <a:r>
              <a:rPr lang="en-US" sz="1400" u="sng" dirty="0"/>
              <a:t>model resolutions </a:t>
            </a:r>
            <a:r>
              <a:rPr lang="en-US" sz="1400" dirty="0"/>
              <a:t>(the finer being of tens of meters, with a coarsened representation of the terrain) and, thus, </a:t>
            </a:r>
            <a:br>
              <a:rPr lang="en-US" sz="1400" dirty="0"/>
            </a:br>
            <a:r>
              <a:rPr lang="en-US" sz="1400" u="sng" dirty="0"/>
              <a:t>accuracy on representing the topographic peculiarities </a:t>
            </a:r>
            <a:r>
              <a:rPr lang="en-US" sz="1400" dirty="0"/>
              <a:t>of the flood-prone areas.</a:t>
            </a:r>
          </a:p>
        </p:txBody>
      </p:sp>
      <p:sp>
        <p:nvSpPr>
          <p:cNvPr id="11" name="Freccia in giù 10">
            <a:extLst>
              <a:ext uri="{FF2B5EF4-FFF2-40B4-BE49-F238E27FC236}">
                <a16:creationId xmlns:a16="http://schemas.microsoft.com/office/drawing/2014/main" id="{706EDC56-4566-40E2-A6C9-F325DD0CEC3A}"/>
              </a:ext>
            </a:extLst>
          </p:cNvPr>
          <p:cNvSpPr/>
          <p:nvPr/>
        </p:nvSpPr>
        <p:spPr>
          <a:xfrm rot="16200000">
            <a:off x="5983563" y="2501511"/>
            <a:ext cx="167857" cy="16203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asellaDiTesto 11">
            <a:extLst>
              <a:ext uri="{FF2B5EF4-FFF2-40B4-BE49-F238E27FC236}">
                <a16:creationId xmlns:a16="http://schemas.microsoft.com/office/drawing/2014/main" id="{88E7D6F6-1314-4B6C-BF6C-CE555A3E82D4}"/>
              </a:ext>
            </a:extLst>
          </p:cNvPr>
          <p:cNvSpPr txBox="1"/>
          <p:nvPr/>
        </p:nvSpPr>
        <p:spPr>
          <a:xfrm>
            <a:off x="112574" y="6146801"/>
            <a:ext cx="7638562" cy="602392"/>
          </a:xfrm>
          <a:prstGeom prst="rect">
            <a:avLst/>
          </a:prstGeom>
          <a:solidFill>
            <a:schemeClr val="accent6">
              <a:lumMod val="40000"/>
              <a:lumOff val="60000"/>
            </a:schemeClr>
          </a:solidFill>
        </p:spPr>
        <p:txBody>
          <a:bodyPr wrap="square" rtlCol="0">
            <a:spAutoFit/>
          </a:bodyPr>
          <a:lstStyle/>
          <a:p>
            <a:r>
              <a:rPr lang="en-US" sz="1600" dirty="0"/>
              <a:t>Main scope of the study: </a:t>
            </a:r>
            <a:r>
              <a:rPr lang="en-US" sz="1600" b="0" i="0" dirty="0">
                <a:effectLst/>
              </a:rPr>
              <a:t>investigating how the automatic detection of minor topographic discontinuities can enhance the estimation of flood dynamics of large-scale models </a:t>
            </a:r>
            <a:r>
              <a:rPr lang="en-US" sz="1600" dirty="0"/>
              <a:t>  </a:t>
            </a:r>
          </a:p>
        </p:txBody>
      </p:sp>
      <p:pic>
        <p:nvPicPr>
          <p:cNvPr id="14" name="Immagine 13">
            <a:extLst>
              <a:ext uri="{FF2B5EF4-FFF2-40B4-BE49-F238E27FC236}">
                <a16:creationId xmlns:a16="http://schemas.microsoft.com/office/drawing/2014/main" id="{CA55B91B-F1D7-4F48-B029-A35D3A5A4311}"/>
              </a:ext>
            </a:extLst>
          </p:cNvPr>
          <p:cNvPicPr>
            <a:picLocks noChangeAspect="1"/>
          </p:cNvPicPr>
          <p:nvPr/>
        </p:nvPicPr>
        <p:blipFill>
          <a:blip r:embed="rId6"/>
          <a:stretch>
            <a:fillRect/>
          </a:stretch>
        </p:blipFill>
        <p:spPr>
          <a:xfrm>
            <a:off x="6319781" y="2164270"/>
            <a:ext cx="1673252" cy="1987965"/>
          </a:xfrm>
          <a:prstGeom prst="rect">
            <a:avLst/>
          </a:prstGeom>
        </p:spPr>
      </p:pic>
      <p:sp>
        <p:nvSpPr>
          <p:cNvPr id="15" name="CasellaDiTesto 14">
            <a:extLst>
              <a:ext uri="{FF2B5EF4-FFF2-40B4-BE49-F238E27FC236}">
                <a16:creationId xmlns:a16="http://schemas.microsoft.com/office/drawing/2014/main" id="{DA0312C1-4F35-4ECA-B696-F6F5EFE9E2EF}"/>
              </a:ext>
            </a:extLst>
          </p:cNvPr>
          <p:cNvSpPr txBox="1"/>
          <p:nvPr/>
        </p:nvSpPr>
        <p:spPr>
          <a:xfrm>
            <a:off x="6273717" y="2111034"/>
            <a:ext cx="882690" cy="203488"/>
          </a:xfrm>
          <a:prstGeom prst="rect">
            <a:avLst/>
          </a:prstGeom>
          <a:solidFill>
            <a:schemeClr val="bg1"/>
          </a:solidFill>
        </p:spPr>
        <p:txBody>
          <a:bodyPr wrap="square" rtlCol="0">
            <a:spAutoFit/>
          </a:bodyPr>
          <a:lstStyle/>
          <a:p>
            <a:r>
              <a:rPr lang="en-US" sz="1000" dirty="0"/>
              <a:t>Levee failure</a:t>
            </a:r>
          </a:p>
        </p:txBody>
      </p:sp>
      <p:sp>
        <p:nvSpPr>
          <p:cNvPr id="16" name="Ovale 15">
            <a:extLst>
              <a:ext uri="{FF2B5EF4-FFF2-40B4-BE49-F238E27FC236}">
                <a16:creationId xmlns:a16="http://schemas.microsoft.com/office/drawing/2014/main" id="{EF257758-5097-4BD2-8D1F-DD9BB062D90A}"/>
              </a:ext>
            </a:extLst>
          </p:cNvPr>
          <p:cNvSpPr/>
          <p:nvPr/>
        </p:nvSpPr>
        <p:spPr>
          <a:xfrm>
            <a:off x="6148505" y="2183843"/>
            <a:ext cx="108000" cy="1080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Immagine 16">
            <a:extLst>
              <a:ext uri="{FF2B5EF4-FFF2-40B4-BE49-F238E27FC236}">
                <a16:creationId xmlns:a16="http://schemas.microsoft.com/office/drawing/2014/main" id="{C72A29DD-D6C3-475A-8238-D091A183DDD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905" t="2338" r="752" b="2216"/>
          <a:stretch/>
        </p:blipFill>
        <p:spPr>
          <a:xfrm>
            <a:off x="146827" y="1720725"/>
            <a:ext cx="2699857" cy="1872000"/>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sp>
        <p:nvSpPr>
          <p:cNvPr id="18" name="CasellaDiTesto 17">
            <a:extLst>
              <a:ext uri="{FF2B5EF4-FFF2-40B4-BE49-F238E27FC236}">
                <a16:creationId xmlns:a16="http://schemas.microsoft.com/office/drawing/2014/main" id="{480177CB-43CF-4F1D-BBD4-43E904A720D6}"/>
              </a:ext>
            </a:extLst>
          </p:cNvPr>
          <p:cNvSpPr txBox="1"/>
          <p:nvPr/>
        </p:nvSpPr>
        <p:spPr>
          <a:xfrm>
            <a:off x="8441224" y="6164418"/>
            <a:ext cx="3638202" cy="584775"/>
          </a:xfrm>
          <a:prstGeom prst="rect">
            <a:avLst/>
          </a:prstGeom>
          <a:solidFill>
            <a:schemeClr val="accent6">
              <a:lumMod val="40000"/>
              <a:lumOff val="60000"/>
            </a:schemeClr>
          </a:solidFill>
        </p:spPr>
        <p:txBody>
          <a:bodyPr wrap="square" rtlCol="0">
            <a:spAutoFit/>
          </a:bodyPr>
          <a:lstStyle/>
          <a:p>
            <a:r>
              <a:rPr lang="en-US" sz="1600" dirty="0"/>
              <a:t>Get in contact to see details and evidences from three case studies</a:t>
            </a:r>
          </a:p>
        </p:txBody>
      </p:sp>
      <p:sp>
        <p:nvSpPr>
          <p:cNvPr id="19" name="Freccia a destra 18">
            <a:extLst>
              <a:ext uri="{FF2B5EF4-FFF2-40B4-BE49-F238E27FC236}">
                <a16:creationId xmlns:a16="http://schemas.microsoft.com/office/drawing/2014/main" id="{ED4C0374-65A5-4C2A-9EFB-8B51CF596EF3}"/>
              </a:ext>
            </a:extLst>
          </p:cNvPr>
          <p:cNvSpPr/>
          <p:nvPr/>
        </p:nvSpPr>
        <p:spPr>
          <a:xfrm>
            <a:off x="7910623" y="6337005"/>
            <a:ext cx="393405" cy="276446"/>
          </a:xfrm>
          <a:prstGeom prst="rightArrow">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asellaDiTesto 19">
            <a:extLst>
              <a:ext uri="{FF2B5EF4-FFF2-40B4-BE49-F238E27FC236}">
                <a16:creationId xmlns:a16="http://schemas.microsoft.com/office/drawing/2014/main" id="{04EA895F-BBFF-4CB5-AEA0-EA2C32534A94}"/>
              </a:ext>
            </a:extLst>
          </p:cNvPr>
          <p:cNvSpPr txBox="1"/>
          <p:nvPr/>
        </p:nvSpPr>
        <p:spPr>
          <a:xfrm>
            <a:off x="942349" y="2928501"/>
            <a:ext cx="1886755" cy="646331"/>
          </a:xfrm>
          <a:prstGeom prst="rect">
            <a:avLst/>
          </a:prstGeom>
          <a:solidFill>
            <a:schemeClr val="bg1"/>
          </a:solidFill>
        </p:spPr>
        <p:txBody>
          <a:bodyPr wrap="square" rtlCol="0">
            <a:spAutoFit/>
          </a:bodyPr>
          <a:lstStyle/>
          <a:p>
            <a:pPr algn="r"/>
            <a:r>
              <a:rPr lang="en-US" sz="1200" dirty="0"/>
              <a:t>HIGH resolution DTM</a:t>
            </a:r>
          </a:p>
          <a:p>
            <a:pPr algn="r"/>
            <a:r>
              <a:rPr lang="en-US" sz="1200" dirty="0"/>
              <a:t>(Lidar 2m) </a:t>
            </a:r>
            <a:br>
              <a:rPr lang="en-US" sz="1200" dirty="0"/>
            </a:br>
            <a:r>
              <a:rPr lang="en-US" sz="1200" dirty="0"/>
              <a:t>NOT suitable for LS analysis</a:t>
            </a:r>
          </a:p>
        </p:txBody>
      </p:sp>
      <p:pic>
        <p:nvPicPr>
          <p:cNvPr id="22" name="Immagine 21">
            <a:extLst>
              <a:ext uri="{FF2B5EF4-FFF2-40B4-BE49-F238E27FC236}">
                <a16:creationId xmlns:a16="http://schemas.microsoft.com/office/drawing/2014/main" id="{8F61BA8F-4665-4801-A008-17A110B53558}"/>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l="1219" t="3459" r="1312" b="2349"/>
          <a:stretch/>
        </p:blipFill>
        <p:spPr>
          <a:xfrm>
            <a:off x="146827" y="3900189"/>
            <a:ext cx="2699857" cy="1872000"/>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sp>
        <p:nvSpPr>
          <p:cNvPr id="24" name="CasellaDiTesto 23">
            <a:extLst>
              <a:ext uri="{FF2B5EF4-FFF2-40B4-BE49-F238E27FC236}">
                <a16:creationId xmlns:a16="http://schemas.microsoft.com/office/drawing/2014/main" id="{E6528863-3114-4AA0-8F72-BD796E23A59E}"/>
              </a:ext>
            </a:extLst>
          </p:cNvPr>
          <p:cNvSpPr txBox="1"/>
          <p:nvPr/>
        </p:nvSpPr>
        <p:spPr>
          <a:xfrm>
            <a:off x="925781" y="5092438"/>
            <a:ext cx="1886755" cy="646331"/>
          </a:xfrm>
          <a:prstGeom prst="rect">
            <a:avLst/>
          </a:prstGeom>
          <a:solidFill>
            <a:schemeClr val="bg1"/>
          </a:solidFill>
        </p:spPr>
        <p:txBody>
          <a:bodyPr wrap="square" rtlCol="0">
            <a:spAutoFit/>
          </a:bodyPr>
          <a:lstStyle/>
          <a:p>
            <a:pPr algn="r"/>
            <a:r>
              <a:rPr lang="en-US" sz="1200" dirty="0"/>
              <a:t>LOW resolution DTM</a:t>
            </a:r>
          </a:p>
          <a:p>
            <a:pPr algn="r"/>
            <a:r>
              <a:rPr lang="en-US" sz="1200" dirty="0"/>
              <a:t>(e.g. 25-50 m)</a:t>
            </a:r>
          </a:p>
          <a:p>
            <a:pPr algn="r"/>
            <a:r>
              <a:rPr lang="en-US" sz="1200" dirty="0"/>
              <a:t>adopted for LS simulation</a:t>
            </a:r>
          </a:p>
        </p:txBody>
      </p:sp>
      <p:sp>
        <p:nvSpPr>
          <p:cNvPr id="25" name="CasellaDiTesto 24">
            <a:extLst>
              <a:ext uri="{FF2B5EF4-FFF2-40B4-BE49-F238E27FC236}">
                <a16:creationId xmlns:a16="http://schemas.microsoft.com/office/drawing/2014/main" id="{899C8119-7E47-49CB-B317-784BB31BE3E1}"/>
              </a:ext>
            </a:extLst>
          </p:cNvPr>
          <p:cNvSpPr txBox="1"/>
          <p:nvPr/>
        </p:nvSpPr>
        <p:spPr>
          <a:xfrm>
            <a:off x="1322553" y="4739843"/>
            <a:ext cx="2668772" cy="369332"/>
          </a:xfrm>
          <a:prstGeom prst="rect">
            <a:avLst/>
          </a:prstGeom>
          <a:noFill/>
        </p:spPr>
        <p:txBody>
          <a:bodyPr wrap="square" rtlCol="0">
            <a:spAutoFit/>
          </a:bodyPr>
          <a:lstStyle/>
          <a:p>
            <a:r>
              <a:rPr lang="en-US" dirty="0"/>
              <a:t>NO OBSTACLES</a:t>
            </a:r>
          </a:p>
        </p:txBody>
      </p:sp>
      <p:pic>
        <p:nvPicPr>
          <p:cNvPr id="26" name="Immagine 25">
            <a:extLst>
              <a:ext uri="{FF2B5EF4-FFF2-40B4-BE49-F238E27FC236}">
                <a16:creationId xmlns:a16="http://schemas.microsoft.com/office/drawing/2014/main" id="{B4122C49-16F3-4CC4-8766-B66ED2E0E564}"/>
              </a:ext>
            </a:extLst>
          </p:cNvPr>
          <p:cNvPicPr>
            <a:picLocks noChangeAspect="1"/>
          </p:cNvPicPr>
          <p:nvPr/>
        </p:nvPicPr>
        <p:blipFill rotWithShape="1">
          <a:blip r:embed="rId9" cstate="hqprint">
            <a:extLst>
              <a:ext uri="{28A0092B-C50C-407E-A947-70E740481C1C}">
                <a14:useLocalDpi xmlns:a14="http://schemas.microsoft.com/office/drawing/2010/main" val="0"/>
              </a:ext>
            </a:extLst>
          </a:blip>
          <a:srcRect l="1702" t="3432" r="1982" b="3612"/>
          <a:stretch/>
        </p:blipFill>
        <p:spPr>
          <a:xfrm>
            <a:off x="3006711" y="3912495"/>
            <a:ext cx="2742870" cy="1872000"/>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sp>
        <p:nvSpPr>
          <p:cNvPr id="27" name="CasellaDiTesto 26">
            <a:extLst>
              <a:ext uri="{FF2B5EF4-FFF2-40B4-BE49-F238E27FC236}">
                <a16:creationId xmlns:a16="http://schemas.microsoft.com/office/drawing/2014/main" id="{356F66E5-1B96-444D-8C02-96BB6435AEFC}"/>
              </a:ext>
            </a:extLst>
          </p:cNvPr>
          <p:cNvSpPr txBox="1"/>
          <p:nvPr/>
        </p:nvSpPr>
        <p:spPr>
          <a:xfrm>
            <a:off x="3846299" y="5111488"/>
            <a:ext cx="1886755" cy="646331"/>
          </a:xfrm>
          <a:prstGeom prst="rect">
            <a:avLst/>
          </a:prstGeom>
          <a:solidFill>
            <a:schemeClr val="bg1"/>
          </a:solidFill>
        </p:spPr>
        <p:txBody>
          <a:bodyPr wrap="square" rtlCol="0">
            <a:spAutoFit/>
          </a:bodyPr>
          <a:lstStyle/>
          <a:p>
            <a:pPr algn="r"/>
            <a:r>
              <a:rPr lang="en-US" sz="1200" dirty="0"/>
              <a:t>LOW resolution DTM</a:t>
            </a:r>
          </a:p>
          <a:p>
            <a:pPr algn="r"/>
            <a:r>
              <a:rPr lang="en-US" sz="1200" dirty="0"/>
              <a:t>(e.g. 25-50 m)</a:t>
            </a:r>
          </a:p>
          <a:p>
            <a:pPr algn="r"/>
            <a:r>
              <a:rPr lang="en-US" sz="1200" dirty="0"/>
              <a:t>adopted for LS simulation</a:t>
            </a:r>
          </a:p>
        </p:txBody>
      </p:sp>
      <p:sp>
        <p:nvSpPr>
          <p:cNvPr id="28" name="CasellaDiTesto 27">
            <a:extLst>
              <a:ext uri="{FF2B5EF4-FFF2-40B4-BE49-F238E27FC236}">
                <a16:creationId xmlns:a16="http://schemas.microsoft.com/office/drawing/2014/main" id="{CBF9D908-E35E-4987-B8D9-2DF598816E35}"/>
              </a:ext>
            </a:extLst>
          </p:cNvPr>
          <p:cNvSpPr txBox="1"/>
          <p:nvPr/>
        </p:nvSpPr>
        <p:spPr>
          <a:xfrm>
            <a:off x="3997787" y="4772087"/>
            <a:ext cx="2668772" cy="369332"/>
          </a:xfrm>
          <a:prstGeom prst="rect">
            <a:avLst/>
          </a:prstGeom>
          <a:noFill/>
        </p:spPr>
        <p:txBody>
          <a:bodyPr wrap="square" rtlCol="0">
            <a:spAutoFit/>
          </a:bodyPr>
          <a:lstStyle/>
          <a:p>
            <a:r>
              <a:rPr lang="en-US" dirty="0"/>
              <a:t>WITH OBSTACLES</a:t>
            </a:r>
          </a:p>
        </p:txBody>
      </p:sp>
      <p:cxnSp>
        <p:nvCxnSpPr>
          <p:cNvPr id="30" name="Connettore diritto 29">
            <a:extLst>
              <a:ext uri="{FF2B5EF4-FFF2-40B4-BE49-F238E27FC236}">
                <a16:creationId xmlns:a16="http://schemas.microsoft.com/office/drawing/2014/main" id="{9636176D-5554-47C3-97DE-F75548F046FC}"/>
              </a:ext>
            </a:extLst>
          </p:cNvPr>
          <p:cNvCxnSpPr>
            <a:cxnSpLocks/>
          </p:cNvCxnSpPr>
          <p:nvPr/>
        </p:nvCxnSpPr>
        <p:spPr>
          <a:xfrm flipV="1">
            <a:off x="720291" y="2617382"/>
            <a:ext cx="191386" cy="940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Connettore diritto 33">
            <a:extLst>
              <a:ext uri="{FF2B5EF4-FFF2-40B4-BE49-F238E27FC236}">
                <a16:creationId xmlns:a16="http://schemas.microsoft.com/office/drawing/2014/main" id="{E72A7EEE-0333-4D6C-A3E8-2994C02E702D}"/>
              </a:ext>
            </a:extLst>
          </p:cNvPr>
          <p:cNvCxnSpPr>
            <a:cxnSpLocks/>
          </p:cNvCxnSpPr>
          <p:nvPr/>
        </p:nvCxnSpPr>
        <p:spPr>
          <a:xfrm flipV="1">
            <a:off x="740334" y="4789172"/>
            <a:ext cx="191386" cy="94033"/>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5" name="Connettore diritto 34">
            <a:extLst>
              <a:ext uri="{FF2B5EF4-FFF2-40B4-BE49-F238E27FC236}">
                <a16:creationId xmlns:a16="http://schemas.microsoft.com/office/drawing/2014/main" id="{F875E14E-BC46-4260-A722-25B8CB806CEF}"/>
              </a:ext>
            </a:extLst>
          </p:cNvPr>
          <p:cNvCxnSpPr>
            <a:cxnSpLocks/>
          </p:cNvCxnSpPr>
          <p:nvPr/>
        </p:nvCxnSpPr>
        <p:spPr>
          <a:xfrm flipV="1">
            <a:off x="3643500" y="4822743"/>
            <a:ext cx="191386" cy="9403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Connettore 2 37">
            <a:extLst>
              <a:ext uri="{FF2B5EF4-FFF2-40B4-BE49-F238E27FC236}">
                <a16:creationId xmlns:a16="http://schemas.microsoft.com/office/drawing/2014/main" id="{7C07333F-1B26-4EDE-821F-AA5E92B57058}"/>
              </a:ext>
            </a:extLst>
          </p:cNvPr>
          <p:cNvCxnSpPr>
            <a:cxnSpLocks/>
          </p:cNvCxnSpPr>
          <p:nvPr/>
        </p:nvCxnSpPr>
        <p:spPr>
          <a:xfrm flipV="1">
            <a:off x="3820107" y="3741733"/>
            <a:ext cx="238436" cy="971434"/>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0" name="Connettore 2 39">
            <a:extLst>
              <a:ext uri="{FF2B5EF4-FFF2-40B4-BE49-F238E27FC236}">
                <a16:creationId xmlns:a16="http://schemas.microsoft.com/office/drawing/2014/main" id="{9143FB05-C503-4B9B-9E54-03C8B4BAFDC7}"/>
              </a:ext>
            </a:extLst>
          </p:cNvPr>
          <p:cNvCxnSpPr>
            <a:cxnSpLocks/>
          </p:cNvCxnSpPr>
          <p:nvPr/>
        </p:nvCxnSpPr>
        <p:spPr>
          <a:xfrm>
            <a:off x="1019152" y="2632542"/>
            <a:ext cx="1998805" cy="165131"/>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4" name="Connettore 2 43">
            <a:extLst>
              <a:ext uri="{FF2B5EF4-FFF2-40B4-BE49-F238E27FC236}">
                <a16:creationId xmlns:a16="http://schemas.microsoft.com/office/drawing/2014/main" id="{63E066BD-AD57-4317-AC00-D4395A57A7AB}"/>
              </a:ext>
            </a:extLst>
          </p:cNvPr>
          <p:cNvCxnSpPr>
            <a:cxnSpLocks/>
          </p:cNvCxnSpPr>
          <p:nvPr/>
        </p:nvCxnSpPr>
        <p:spPr>
          <a:xfrm flipV="1">
            <a:off x="1019152" y="3670168"/>
            <a:ext cx="2040341" cy="1077029"/>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46" name="Immagine 45">
            <a:extLst>
              <a:ext uri="{FF2B5EF4-FFF2-40B4-BE49-F238E27FC236}">
                <a16:creationId xmlns:a16="http://schemas.microsoft.com/office/drawing/2014/main" id="{BFDDE5A5-BC75-4B54-942F-B97FA24B1E4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072755" y="4239494"/>
            <a:ext cx="1883991" cy="1801144"/>
          </a:xfrm>
          <a:prstGeom prst="rect">
            <a:avLst/>
          </a:prstGeom>
        </p:spPr>
      </p:pic>
      <p:pic>
        <p:nvPicPr>
          <p:cNvPr id="47" name="Immagine 46">
            <a:extLst>
              <a:ext uri="{FF2B5EF4-FFF2-40B4-BE49-F238E27FC236}">
                <a16:creationId xmlns:a16="http://schemas.microsoft.com/office/drawing/2014/main" id="{F97CFAD2-45E5-4268-8C6F-C0C1B25C205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107325" y="4239494"/>
            <a:ext cx="1831014" cy="1801144"/>
          </a:xfrm>
          <a:prstGeom prst="rect">
            <a:avLst/>
          </a:prstGeom>
        </p:spPr>
      </p:pic>
      <p:pic>
        <p:nvPicPr>
          <p:cNvPr id="48" name="Immagine 47">
            <a:extLst>
              <a:ext uri="{FF2B5EF4-FFF2-40B4-BE49-F238E27FC236}">
                <a16:creationId xmlns:a16="http://schemas.microsoft.com/office/drawing/2014/main" id="{3E4E08D2-66ED-4EBC-AA36-5D459C713280}"/>
              </a:ext>
            </a:extLst>
          </p:cNvPr>
          <p:cNvPicPr>
            <a:picLocks noChangeAspect="1"/>
          </p:cNvPicPr>
          <p:nvPr/>
        </p:nvPicPr>
        <p:blipFill rotWithShape="1">
          <a:blip r:embed="rId12">
            <a:extLst>
              <a:ext uri="{28A0092B-C50C-407E-A947-70E740481C1C}">
                <a14:useLocalDpi xmlns:a14="http://schemas.microsoft.com/office/drawing/2010/main" val="0"/>
              </a:ext>
            </a:extLst>
          </a:blip>
          <a:srcRect r="17674"/>
          <a:stretch/>
        </p:blipFill>
        <p:spPr>
          <a:xfrm>
            <a:off x="9022743" y="2332596"/>
            <a:ext cx="1831014" cy="1833089"/>
          </a:xfrm>
          <a:prstGeom prst="rect">
            <a:avLst/>
          </a:prstGeom>
        </p:spPr>
      </p:pic>
      <p:sp>
        <p:nvSpPr>
          <p:cNvPr id="49" name="CasellaDiTesto 48">
            <a:extLst>
              <a:ext uri="{FF2B5EF4-FFF2-40B4-BE49-F238E27FC236}">
                <a16:creationId xmlns:a16="http://schemas.microsoft.com/office/drawing/2014/main" id="{3B5E2574-E468-468F-B4EB-76216A980061}"/>
              </a:ext>
            </a:extLst>
          </p:cNvPr>
          <p:cNvSpPr txBox="1"/>
          <p:nvPr/>
        </p:nvSpPr>
        <p:spPr>
          <a:xfrm>
            <a:off x="6300543" y="4165685"/>
            <a:ext cx="1589178" cy="461665"/>
          </a:xfrm>
          <a:prstGeom prst="rect">
            <a:avLst/>
          </a:prstGeom>
          <a:noFill/>
        </p:spPr>
        <p:txBody>
          <a:bodyPr wrap="square" rtlCol="0">
            <a:spAutoFit/>
          </a:bodyPr>
          <a:lstStyle/>
          <a:p>
            <a:pPr algn="ctr"/>
            <a:r>
              <a:rPr lang="en-US" sz="1200" dirty="0"/>
              <a:t>Enza river, Italy December 2017</a:t>
            </a:r>
          </a:p>
        </p:txBody>
      </p:sp>
      <p:sp>
        <p:nvSpPr>
          <p:cNvPr id="50" name="Rettangolo 49">
            <a:extLst>
              <a:ext uri="{FF2B5EF4-FFF2-40B4-BE49-F238E27FC236}">
                <a16:creationId xmlns:a16="http://schemas.microsoft.com/office/drawing/2014/main" id="{F8D07003-6D86-4D1D-BBB5-1CDFBE10D926}"/>
              </a:ext>
            </a:extLst>
          </p:cNvPr>
          <p:cNvSpPr/>
          <p:nvPr/>
        </p:nvSpPr>
        <p:spPr>
          <a:xfrm>
            <a:off x="8718302" y="2004920"/>
            <a:ext cx="2825329" cy="276999"/>
          </a:xfrm>
          <a:prstGeom prst="rect">
            <a:avLst/>
          </a:prstGeom>
          <a:noFill/>
        </p:spPr>
        <p:txBody>
          <a:bodyPr wrap="square" rtlCol="0">
            <a:spAutoFit/>
          </a:bodyPr>
          <a:lstStyle/>
          <a:p>
            <a:pPr algn="ctr"/>
            <a:r>
              <a:rPr lang="en-US" sz="1200" dirty="0"/>
              <a:t>Des Moines River, Iowa, U.S.A., June 2008</a:t>
            </a:r>
          </a:p>
        </p:txBody>
      </p:sp>
      <p:sp>
        <p:nvSpPr>
          <p:cNvPr id="51" name="CasellaDiTesto 50">
            <a:extLst>
              <a:ext uri="{FF2B5EF4-FFF2-40B4-BE49-F238E27FC236}">
                <a16:creationId xmlns:a16="http://schemas.microsoft.com/office/drawing/2014/main" id="{09C2EB68-0DA6-44C5-BC64-83F6D021D7C6}"/>
              </a:ext>
            </a:extLst>
          </p:cNvPr>
          <p:cNvSpPr txBox="1"/>
          <p:nvPr/>
        </p:nvSpPr>
        <p:spPr>
          <a:xfrm>
            <a:off x="10561426" y="2608761"/>
            <a:ext cx="1589178" cy="261610"/>
          </a:xfrm>
          <a:prstGeom prst="rect">
            <a:avLst/>
          </a:prstGeom>
          <a:noFill/>
        </p:spPr>
        <p:txBody>
          <a:bodyPr wrap="square" rtlCol="0">
            <a:spAutoFit/>
          </a:bodyPr>
          <a:lstStyle/>
          <a:p>
            <a:pPr algn="ctr"/>
            <a:r>
              <a:rPr lang="en-US" sz="1100" i="1" dirty="0"/>
              <a:t>Observed</a:t>
            </a:r>
          </a:p>
        </p:txBody>
      </p:sp>
      <p:sp>
        <p:nvSpPr>
          <p:cNvPr id="52" name="CasellaDiTesto 51">
            <a:extLst>
              <a:ext uri="{FF2B5EF4-FFF2-40B4-BE49-F238E27FC236}">
                <a16:creationId xmlns:a16="http://schemas.microsoft.com/office/drawing/2014/main" id="{6D627CB7-5103-4FFB-A00E-DEE5C8851482}"/>
              </a:ext>
            </a:extLst>
          </p:cNvPr>
          <p:cNvSpPr txBox="1"/>
          <p:nvPr/>
        </p:nvSpPr>
        <p:spPr>
          <a:xfrm>
            <a:off x="6687945" y="5140066"/>
            <a:ext cx="1589178" cy="430887"/>
          </a:xfrm>
          <a:prstGeom prst="rect">
            <a:avLst/>
          </a:prstGeom>
          <a:noFill/>
        </p:spPr>
        <p:txBody>
          <a:bodyPr wrap="square" rtlCol="0">
            <a:spAutoFit/>
          </a:bodyPr>
          <a:lstStyle/>
          <a:p>
            <a:pPr algn="ctr"/>
            <a:r>
              <a:rPr lang="en-US" sz="1100" i="1" dirty="0"/>
              <a:t>LS simulation</a:t>
            </a:r>
            <a:br>
              <a:rPr lang="en-US" sz="1100" i="1" dirty="0"/>
            </a:br>
            <a:r>
              <a:rPr lang="en-US" sz="1100" i="1" dirty="0"/>
              <a:t>(NO OBSTACLES)</a:t>
            </a:r>
          </a:p>
        </p:txBody>
      </p:sp>
      <p:cxnSp>
        <p:nvCxnSpPr>
          <p:cNvPr id="54" name="Connettore 2 53">
            <a:extLst>
              <a:ext uri="{FF2B5EF4-FFF2-40B4-BE49-F238E27FC236}">
                <a16:creationId xmlns:a16="http://schemas.microsoft.com/office/drawing/2014/main" id="{3BD1278E-84D4-450F-82BC-17FE36D35DB2}"/>
              </a:ext>
            </a:extLst>
          </p:cNvPr>
          <p:cNvCxnSpPr/>
          <p:nvPr/>
        </p:nvCxnSpPr>
        <p:spPr>
          <a:xfrm flipH="1">
            <a:off x="10853757" y="2876945"/>
            <a:ext cx="82389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5" name="Connettore 2 54">
            <a:extLst>
              <a:ext uri="{FF2B5EF4-FFF2-40B4-BE49-F238E27FC236}">
                <a16:creationId xmlns:a16="http://schemas.microsoft.com/office/drawing/2014/main" id="{7ECE52BE-D50C-4551-A725-50BB7AB6D571}"/>
              </a:ext>
            </a:extLst>
          </p:cNvPr>
          <p:cNvCxnSpPr>
            <a:cxnSpLocks/>
          </p:cNvCxnSpPr>
          <p:nvPr/>
        </p:nvCxnSpPr>
        <p:spPr>
          <a:xfrm>
            <a:off x="6919894" y="5564341"/>
            <a:ext cx="111920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7" name="CasellaDiTesto 56">
            <a:extLst>
              <a:ext uri="{FF2B5EF4-FFF2-40B4-BE49-F238E27FC236}">
                <a16:creationId xmlns:a16="http://schemas.microsoft.com/office/drawing/2014/main" id="{0756EB7B-FFEF-4118-9452-9301B44EBEC9}"/>
              </a:ext>
            </a:extLst>
          </p:cNvPr>
          <p:cNvSpPr txBox="1"/>
          <p:nvPr/>
        </p:nvSpPr>
        <p:spPr>
          <a:xfrm>
            <a:off x="10566241" y="3510092"/>
            <a:ext cx="1589178" cy="430887"/>
          </a:xfrm>
          <a:prstGeom prst="rect">
            <a:avLst/>
          </a:prstGeom>
          <a:noFill/>
        </p:spPr>
        <p:txBody>
          <a:bodyPr wrap="square" rtlCol="0">
            <a:spAutoFit/>
          </a:bodyPr>
          <a:lstStyle/>
          <a:p>
            <a:pPr algn="r"/>
            <a:r>
              <a:rPr lang="en-US" sz="1100" i="1" dirty="0"/>
              <a:t>LS simulation</a:t>
            </a:r>
            <a:br>
              <a:rPr lang="en-US" sz="1100" i="1" dirty="0"/>
            </a:br>
            <a:r>
              <a:rPr lang="en-US" sz="1100" i="1" dirty="0"/>
              <a:t>(WITH OBSTACLES)</a:t>
            </a:r>
          </a:p>
        </p:txBody>
      </p:sp>
      <p:cxnSp>
        <p:nvCxnSpPr>
          <p:cNvPr id="58" name="Connettore 2 57">
            <a:extLst>
              <a:ext uri="{FF2B5EF4-FFF2-40B4-BE49-F238E27FC236}">
                <a16:creationId xmlns:a16="http://schemas.microsoft.com/office/drawing/2014/main" id="{A0A3EC88-C3EE-4F5B-B57D-34DC2E0631CA}"/>
              </a:ext>
            </a:extLst>
          </p:cNvPr>
          <p:cNvCxnSpPr>
            <a:cxnSpLocks/>
          </p:cNvCxnSpPr>
          <p:nvPr/>
        </p:nvCxnSpPr>
        <p:spPr>
          <a:xfrm flipH="1">
            <a:off x="11419822" y="3912264"/>
            <a:ext cx="1" cy="2771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1" name="Rettangolo 60">
            <a:extLst>
              <a:ext uri="{FF2B5EF4-FFF2-40B4-BE49-F238E27FC236}">
                <a16:creationId xmlns:a16="http://schemas.microsoft.com/office/drawing/2014/main" id="{6939351B-54A3-493F-935E-5040D0A01AD2}"/>
              </a:ext>
            </a:extLst>
          </p:cNvPr>
          <p:cNvSpPr/>
          <p:nvPr/>
        </p:nvSpPr>
        <p:spPr>
          <a:xfrm>
            <a:off x="146827" y="1055405"/>
            <a:ext cx="6096000" cy="461665"/>
          </a:xfrm>
          <a:prstGeom prst="rect">
            <a:avLst/>
          </a:prstGeom>
        </p:spPr>
        <p:txBody>
          <a:bodyPr>
            <a:spAutoFit/>
          </a:bodyPr>
          <a:lstStyle/>
          <a:p>
            <a:pPr marL="88900" lvl="0" indent="-88900">
              <a:buFont typeface="+mj-lt"/>
              <a:buAutoNum type="arabicPeriod"/>
            </a:pPr>
            <a:r>
              <a:rPr lang="it-IT" sz="800" kern="100" dirty="0">
                <a:ea typeface="Droid Sans Fallback"/>
                <a:cs typeface="FreeSans"/>
              </a:rPr>
              <a:t>University of Bologna, DICAM, Bologna, </a:t>
            </a:r>
            <a:r>
              <a:rPr lang="it-IT" sz="800" kern="100" dirty="0" err="1">
                <a:ea typeface="Droid Sans Fallback"/>
                <a:cs typeface="FreeSans"/>
              </a:rPr>
              <a:t>Italy</a:t>
            </a:r>
            <a:r>
              <a:rPr lang="it-IT" sz="800" kern="100" dirty="0">
                <a:ea typeface="Droid Sans Fallback"/>
                <a:cs typeface="FreeSans"/>
              </a:rPr>
              <a:t> (</a:t>
            </a:r>
            <a:r>
              <a:rPr lang="it-IT" sz="800" u="sng" kern="100" dirty="0">
                <a:solidFill>
                  <a:srgbClr val="0000FF"/>
                </a:solidFill>
                <a:ea typeface="Droid Sans Fallback"/>
                <a:cs typeface="FreeSans"/>
                <a:hlinkClick r:id="rId13"/>
              </a:rPr>
              <a:t>alessio.domeneghetti@unibo.it</a:t>
            </a:r>
            <a:r>
              <a:rPr lang="it-IT" sz="800" kern="100" dirty="0">
                <a:ea typeface="Droid Sans Fallback"/>
                <a:cs typeface="FreeSans"/>
              </a:rPr>
              <a:t>)</a:t>
            </a:r>
            <a:endParaRPr lang="en-US" sz="800" kern="100" dirty="0">
              <a:ea typeface="Droid Sans Fallback"/>
              <a:cs typeface="FreeSans"/>
            </a:endParaRPr>
          </a:p>
          <a:p>
            <a:pPr marL="88900" lvl="0" indent="-88900">
              <a:buFont typeface="+mj-lt"/>
              <a:buAutoNum type="arabicPeriod"/>
            </a:pPr>
            <a:r>
              <a:rPr lang="en-US" sz="800" kern="100" dirty="0">
                <a:ea typeface="Droid Sans Fallback"/>
                <a:cs typeface="FreeSans"/>
              </a:rPr>
              <a:t>School of Geographical Sciences, University of Bristol, Bristol, UK</a:t>
            </a:r>
          </a:p>
          <a:p>
            <a:pPr marL="88900" lvl="0" indent="-88900">
              <a:buFont typeface="+mj-lt"/>
              <a:buAutoNum type="arabicPeriod"/>
            </a:pPr>
            <a:r>
              <a:rPr lang="en-US" sz="800" kern="100" dirty="0">
                <a:ea typeface="Droid Sans Fallback"/>
                <a:cs typeface="FreeSans"/>
              </a:rPr>
              <a:t>Fathom, Bristol, UK</a:t>
            </a:r>
          </a:p>
        </p:txBody>
      </p:sp>
      <p:sp>
        <p:nvSpPr>
          <p:cNvPr id="39" name="CasellaDiTesto 38">
            <a:extLst>
              <a:ext uri="{FF2B5EF4-FFF2-40B4-BE49-F238E27FC236}">
                <a16:creationId xmlns:a16="http://schemas.microsoft.com/office/drawing/2014/main" id="{BA5A0686-AA97-404E-989C-9F499FA3302F}"/>
              </a:ext>
            </a:extLst>
          </p:cNvPr>
          <p:cNvSpPr txBox="1"/>
          <p:nvPr/>
        </p:nvSpPr>
        <p:spPr>
          <a:xfrm>
            <a:off x="4899794" y="2221599"/>
            <a:ext cx="1074214" cy="553998"/>
          </a:xfrm>
          <a:prstGeom prst="rect">
            <a:avLst/>
          </a:prstGeom>
          <a:noFill/>
        </p:spPr>
        <p:txBody>
          <a:bodyPr wrap="square" rtlCol="0">
            <a:spAutoFit/>
          </a:bodyPr>
          <a:lstStyle/>
          <a:p>
            <a:r>
              <a:rPr lang="en-US" sz="1000" dirty="0"/>
              <a:t>LiDAR</a:t>
            </a:r>
          </a:p>
          <a:p>
            <a:r>
              <a:rPr lang="en-US" sz="1000" dirty="0"/>
              <a:t>NO obstacles</a:t>
            </a:r>
          </a:p>
          <a:p>
            <a:r>
              <a:rPr lang="en-US" sz="1000" dirty="0"/>
              <a:t>WITH obstacles</a:t>
            </a:r>
          </a:p>
        </p:txBody>
      </p:sp>
      <p:cxnSp>
        <p:nvCxnSpPr>
          <p:cNvPr id="42" name="Connettore diritto 41">
            <a:extLst>
              <a:ext uri="{FF2B5EF4-FFF2-40B4-BE49-F238E27FC236}">
                <a16:creationId xmlns:a16="http://schemas.microsoft.com/office/drawing/2014/main" id="{66673408-D259-418B-BC13-D6ABD46DE3C5}"/>
              </a:ext>
            </a:extLst>
          </p:cNvPr>
          <p:cNvCxnSpPr/>
          <p:nvPr/>
        </p:nvCxnSpPr>
        <p:spPr>
          <a:xfrm>
            <a:off x="4711822" y="2349171"/>
            <a:ext cx="17103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Connettore diritto 55">
            <a:extLst>
              <a:ext uri="{FF2B5EF4-FFF2-40B4-BE49-F238E27FC236}">
                <a16:creationId xmlns:a16="http://schemas.microsoft.com/office/drawing/2014/main" id="{BD880CF0-C9CB-4FF1-9E72-B084F22903ED}"/>
              </a:ext>
            </a:extLst>
          </p:cNvPr>
          <p:cNvCxnSpPr/>
          <p:nvPr/>
        </p:nvCxnSpPr>
        <p:spPr>
          <a:xfrm>
            <a:off x="4711822" y="2498598"/>
            <a:ext cx="171035"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9" name="Connettore diritto 58">
            <a:extLst>
              <a:ext uri="{FF2B5EF4-FFF2-40B4-BE49-F238E27FC236}">
                <a16:creationId xmlns:a16="http://schemas.microsoft.com/office/drawing/2014/main" id="{74422406-D938-47BA-B33C-673A8C222625}"/>
              </a:ext>
            </a:extLst>
          </p:cNvPr>
          <p:cNvCxnSpPr/>
          <p:nvPr/>
        </p:nvCxnSpPr>
        <p:spPr>
          <a:xfrm>
            <a:off x="4717539" y="2651115"/>
            <a:ext cx="17103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60" name="Immagine 59">
            <a:extLst>
              <a:ext uri="{FF2B5EF4-FFF2-40B4-BE49-F238E27FC236}">
                <a16:creationId xmlns:a16="http://schemas.microsoft.com/office/drawing/2014/main" id="{3492574C-3344-43ED-A0DF-8FB53A6A188A}"/>
              </a:ext>
            </a:extLst>
          </p:cNvPr>
          <p:cNvPicPr>
            <a:picLocks noChangeAspect="1"/>
          </p:cNvPicPr>
          <p:nvPr/>
        </p:nvPicPr>
        <p:blipFill>
          <a:blip r:embed="rId14"/>
          <a:stretch>
            <a:fillRect/>
          </a:stretch>
        </p:blipFill>
        <p:spPr>
          <a:xfrm>
            <a:off x="11575125" y="6641022"/>
            <a:ext cx="621029" cy="221796"/>
          </a:xfrm>
          <a:prstGeom prst="rect">
            <a:avLst/>
          </a:prstGeom>
        </p:spPr>
      </p:pic>
    </p:spTree>
    <p:extLst>
      <p:ext uri="{BB962C8B-B14F-4D97-AF65-F5344CB8AC3E}">
        <p14:creationId xmlns:p14="http://schemas.microsoft.com/office/powerpoint/2010/main" val="22564592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a:extLst>
              <a:ext uri="{FF2B5EF4-FFF2-40B4-BE49-F238E27FC236}">
                <a16:creationId xmlns:a16="http://schemas.microsoft.com/office/drawing/2014/main" id="{99D2ED1D-9953-4935-ABC1-F1A2D3C3DAAC}"/>
              </a:ext>
            </a:extLst>
          </p:cNvPr>
          <p:cNvSpPr/>
          <p:nvPr/>
        </p:nvSpPr>
        <p:spPr>
          <a:xfrm>
            <a:off x="481356" y="1053840"/>
            <a:ext cx="11509539" cy="5693866"/>
          </a:xfrm>
          <a:prstGeom prst="rect">
            <a:avLst/>
          </a:prstGeom>
        </p:spPr>
        <p:txBody>
          <a:bodyPr wrap="square">
            <a:spAutoFit/>
          </a:bodyPr>
          <a:lstStyle/>
          <a:p>
            <a:pPr fontAlgn="base">
              <a:buFont typeface="Arial" panose="020B0604020202020204" pitchFamily="34" charset="0"/>
              <a:buChar char="•"/>
            </a:pPr>
            <a:endParaRPr lang="en-GB" sz="2400" dirty="0">
              <a:solidFill>
                <a:srgbClr val="000000"/>
              </a:solidFill>
            </a:endParaRPr>
          </a:p>
          <a:p>
            <a:pPr fontAlgn="base"/>
            <a:r>
              <a:rPr lang="en-GB" sz="2400" dirty="0">
                <a:solidFill>
                  <a:srgbClr val="000000"/>
                </a:solidFill>
              </a:rPr>
              <a:t>The methodology enables the proper and automatic identification of all obstacles in the flood prone areas considering different DTM resolution.</a:t>
            </a:r>
            <a:r>
              <a:rPr lang="en-US" sz="2400" dirty="0">
                <a:solidFill>
                  <a:srgbClr val="000000"/>
                </a:solidFill>
              </a:rPr>
              <a:t>​</a:t>
            </a:r>
          </a:p>
          <a:p>
            <a:pPr fontAlgn="base">
              <a:buFont typeface="Arial" panose="020B0604020202020204" pitchFamily="34" charset="0"/>
              <a:buChar char="•"/>
            </a:pPr>
            <a:endParaRPr lang="en-GB" sz="2400" dirty="0">
              <a:solidFill>
                <a:srgbClr val="000000"/>
              </a:solidFill>
            </a:endParaRPr>
          </a:p>
          <a:p>
            <a:pPr fontAlgn="base"/>
            <a:r>
              <a:rPr lang="en-GB" sz="2400" dirty="0">
                <a:solidFill>
                  <a:srgbClr val="000000"/>
                </a:solidFill>
              </a:rPr>
              <a:t>Inundations performed with ”OBS” detection has performances (i.e., Flood index, water depth, etc.) much higher than those carried out without taking them into considerations. Those performances are not significantly impacted by the DTM resolution.</a:t>
            </a:r>
            <a:r>
              <a:rPr lang="en-US" sz="2400" dirty="0">
                <a:solidFill>
                  <a:srgbClr val="000000"/>
                </a:solidFill>
              </a:rPr>
              <a:t>​</a:t>
            </a:r>
          </a:p>
          <a:p>
            <a:pPr fontAlgn="base">
              <a:buFont typeface="Arial" panose="020B0604020202020204" pitchFamily="34" charset="0"/>
              <a:buChar char="•"/>
            </a:pPr>
            <a:endParaRPr lang="en-GB" sz="2400" dirty="0">
              <a:solidFill>
                <a:srgbClr val="000000"/>
              </a:solidFill>
            </a:endParaRPr>
          </a:p>
          <a:p>
            <a:pPr fontAlgn="base"/>
            <a:r>
              <a:rPr lang="en-GB" sz="2400" dirty="0">
                <a:solidFill>
                  <a:srgbClr val="000000"/>
                </a:solidFill>
              </a:rPr>
              <a:t>“OBS” configuration, combined with literature-based Manning </a:t>
            </a:r>
            <a:r>
              <a:rPr lang="en-GB" sz="2400" dirty="0" err="1">
                <a:solidFill>
                  <a:srgbClr val="000000"/>
                </a:solidFill>
              </a:rPr>
              <a:t>coeff</a:t>
            </a:r>
            <a:r>
              <a:rPr lang="en-GB" sz="2400" dirty="0">
                <a:solidFill>
                  <a:srgbClr val="000000"/>
                </a:solidFill>
              </a:rPr>
              <a:t>., provides performance like those achieved with calibrated model.</a:t>
            </a:r>
            <a:r>
              <a:rPr lang="en-US" sz="2400" dirty="0">
                <a:solidFill>
                  <a:srgbClr val="000000"/>
                </a:solidFill>
              </a:rPr>
              <a:t>​</a:t>
            </a:r>
          </a:p>
          <a:p>
            <a:pPr fontAlgn="base"/>
            <a:endParaRPr lang="en-US" sz="2400" dirty="0">
              <a:solidFill>
                <a:srgbClr val="000000"/>
              </a:solidFill>
            </a:endParaRPr>
          </a:p>
          <a:p>
            <a:pPr fontAlgn="base"/>
            <a:r>
              <a:rPr lang="en-US" sz="2400" dirty="0">
                <a:solidFill>
                  <a:srgbClr val="000000"/>
                </a:solidFill>
              </a:rPr>
              <a:t>Pre-processing of high resolution DTM would enable high accuracy flood-hazard and flood-risk mapping with affordable computational efforts, also for large-scale applications. </a:t>
            </a:r>
          </a:p>
          <a:p>
            <a:pPr fontAlgn="base">
              <a:buFont typeface="Arial" panose="020B0604020202020204" pitchFamily="34" charset="0"/>
              <a:buChar char="•"/>
            </a:pPr>
            <a:endParaRPr lang="en-GB" sz="2400" dirty="0">
              <a:solidFill>
                <a:srgbClr val="000000"/>
              </a:solidFill>
            </a:endParaRPr>
          </a:p>
          <a:p>
            <a:pPr fontAlgn="base"/>
            <a:endParaRPr lang="en-GB" sz="2800" b="0" i="0" dirty="0">
              <a:solidFill>
                <a:srgbClr val="000000"/>
              </a:solidFill>
              <a:effectLst/>
            </a:endParaRPr>
          </a:p>
        </p:txBody>
      </p:sp>
      <p:sp>
        <p:nvSpPr>
          <p:cNvPr id="6" name="CasellaDiTesto 5">
            <a:extLst>
              <a:ext uri="{FF2B5EF4-FFF2-40B4-BE49-F238E27FC236}">
                <a16:creationId xmlns:a16="http://schemas.microsoft.com/office/drawing/2014/main" id="{4C3CB636-8068-46D9-959E-3CC3F69B980C}"/>
              </a:ext>
            </a:extLst>
          </p:cNvPr>
          <p:cNvSpPr txBox="1"/>
          <p:nvPr/>
        </p:nvSpPr>
        <p:spPr>
          <a:xfrm>
            <a:off x="481356" y="469065"/>
            <a:ext cx="6790523" cy="584775"/>
          </a:xfrm>
          <a:prstGeom prst="rect">
            <a:avLst/>
          </a:prstGeom>
          <a:noFill/>
        </p:spPr>
        <p:txBody>
          <a:bodyPr wrap="square" rtlCol="0">
            <a:spAutoFit/>
          </a:bodyPr>
          <a:lstStyle/>
          <a:p>
            <a:r>
              <a:rPr lang="en-US" sz="3200" dirty="0"/>
              <a:t>Main Outcomes</a:t>
            </a:r>
          </a:p>
        </p:txBody>
      </p:sp>
      <p:pic>
        <p:nvPicPr>
          <p:cNvPr id="4" name="Immagine 3">
            <a:extLst>
              <a:ext uri="{FF2B5EF4-FFF2-40B4-BE49-F238E27FC236}">
                <a16:creationId xmlns:a16="http://schemas.microsoft.com/office/drawing/2014/main" id="{F9E93D3C-F245-47C7-9833-15BA40358FF0}"/>
              </a:ext>
            </a:extLst>
          </p:cNvPr>
          <p:cNvPicPr>
            <a:picLocks noChangeAspect="1"/>
          </p:cNvPicPr>
          <p:nvPr/>
        </p:nvPicPr>
        <p:blipFill>
          <a:blip r:embed="rId2"/>
          <a:stretch>
            <a:fillRect/>
          </a:stretch>
        </p:blipFill>
        <p:spPr>
          <a:xfrm>
            <a:off x="11575125" y="6641022"/>
            <a:ext cx="621029" cy="221796"/>
          </a:xfrm>
          <a:prstGeom prst="rect">
            <a:avLst/>
          </a:prstGeom>
        </p:spPr>
      </p:pic>
    </p:spTree>
    <p:extLst>
      <p:ext uri="{BB962C8B-B14F-4D97-AF65-F5344CB8AC3E}">
        <p14:creationId xmlns:p14="http://schemas.microsoft.com/office/powerpoint/2010/main" val="10676997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EAEC22D2-0615-43F7-A43C-DB7109E65DA9}"/>
              </a:ext>
            </a:extLst>
          </p:cNvPr>
          <p:cNvSpPr txBox="1"/>
          <p:nvPr/>
        </p:nvSpPr>
        <p:spPr>
          <a:xfrm>
            <a:off x="434223" y="129700"/>
            <a:ext cx="3751868" cy="584775"/>
          </a:xfrm>
          <a:prstGeom prst="rect">
            <a:avLst/>
          </a:prstGeom>
          <a:noFill/>
        </p:spPr>
        <p:txBody>
          <a:bodyPr wrap="square" rtlCol="0">
            <a:spAutoFit/>
          </a:bodyPr>
          <a:lstStyle/>
          <a:p>
            <a:r>
              <a:rPr lang="en-US" sz="3200" dirty="0"/>
              <a:t>Motivation</a:t>
            </a:r>
          </a:p>
        </p:txBody>
      </p:sp>
      <p:sp>
        <p:nvSpPr>
          <p:cNvPr id="7" name="Rettangolo 6">
            <a:extLst>
              <a:ext uri="{FF2B5EF4-FFF2-40B4-BE49-F238E27FC236}">
                <a16:creationId xmlns:a16="http://schemas.microsoft.com/office/drawing/2014/main" id="{0C2E3CB0-9CF7-4603-8F67-DA513B77DAD8}"/>
              </a:ext>
            </a:extLst>
          </p:cNvPr>
          <p:cNvSpPr/>
          <p:nvPr/>
        </p:nvSpPr>
        <p:spPr>
          <a:xfrm>
            <a:off x="434223" y="714475"/>
            <a:ext cx="11606016" cy="954107"/>
          </a:xfrm>
          <a:prstGeom prst="rect">
            <a:avLst/>
          </a:prstGeom>
        </p:spPr>
        <p:txBody>
          <a:bodyPr wrap="square">
            <a:spAutoFit/>
          </a:bodyPr>
          <a:lstStyle/>
          <a:p>
            <a:r>
              <a:rPr lang="en-US" sz="1400" dirty="0"/>
              <a:t>For large-scale flood analysis DEM coarsening is a necessary step. Nevertheless, the experience gained observing the dynamics of past inundations highlights the role of small-scale topographic features (e.g., minor embankments, road deck, railways, etc.) in driving the flow paths. </a:t>
            </a:r>
          </a:p>
          <a:p>
            <a:r>
              <a:rPr lang="en-US" sz="1400" dirty="0"/>
              <a:t>To prevent the loss of information during the standard DTM coarsening process, the method proposed by </a:t>
            </a:r>
            <a:r>
              <a:rPr lang="en-US" sz="1400" i="1" dirty="0"/>
              <a:t>Wing et al.</a:t>
            </a:r>
            <a:r>
              <a:rPr lang="en-US" sz="1400" dirty="0"/>
              <a:t>, (2019) automatically ensures that flood defense structures remain represented in the terrain data employed.</a:t>
            </a:r>
          </a:p>
        </p:txBody>
      </p:sp>
      <p:pic>
        <p:nvPicPr>
          <p:cNvPr id="9" name="Immagine 8">
            <a:extLst>
              <a:ext uri="{FF2B5EF4-FFF2-40B4-BE49-F238E27FC236}">
                <a16:creationId xmlns:a16="http://schemas.microsoft.com/office/drawing/2014/main" id="{97F04346-5397-47CD-8DAA-3BA6176E1E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9637" y="3105671"/>
            <a:ext cx="4975056" cy="3384000"/>
          </a:xfrm>
          <a:prstGeom prst="rect">
            <a:avLst/>
          </a:prstGeom>
          <a:ln>
            <a:noFill/>
          </a:ln>
          <a:effectLst>
            <a:outerShdw blurRad="292100" dist="139700" dir="2700000" algn="tl" rotWithShape="0">
              <a:srgbClr val="333333">
                <a:alpha val="65000"/>
              </a:srgbClr>
            </a:outerShdw>
          </a:effectLst>
        </p:spPr>
      </p:pic>
      <p:pic>
        <p:nvPicPr>
          <p:cNvPr id="11" name="Immagine 10">
            <a:extLst>
              <a:ext uri="{FF2B5EF4-FFF2-40B4-BE49-F238E27FC236}">
                <a16:creationId xmlns:a16="http://schemas.microsoft.com/office/drawing/2014/main" id="{E7A75558-1ADC-448B-B87F-58A056F82D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38800" y="3105671"/>
            <a:ext cx="4979870" cy="3384000"/>
          </a:xfrm>
          <a:prstGeom prst="rect">
            <a:avLst/>
          </a:prstGeom>
          <a:ln>
            <a:noFill/>
          </a:ln>
          <a:effectLst>
            <a:outerShdw blurRad="292100" dist="139700" dir="2700000" algn="tl" rotWithShape="0">
              <a:srgbClr val="333333">
                <a:alpha val="65000"/>
              </a:srgbClr>
            </a:outerShdw>
          </a:effectLst>
        </p:spPr>
      </p:pic>
      <p:sp>
        <p:nvSpPr>
          <p:cNvPr id="15" name="Rettangolo 14">
            <a:extLst>
              <a:ext uri="{FF2B5EF4-FFF2-40B4-BE49-F238E27FC236}">
                <a16:creationId xmlns:a16="http://schemas.microsoft.com/office/drawing/2014/main" id="{F146C4D9-FA20-482F-A80D-D2C1A54217EA}"/>
              </a:ext>
            </a:extLst>
          </p:cNvPr>
          <p:cNvSpPr/>
          <p:nvPr/>
        </p:nvSpPr>
        <p:spPr>
          <a:xfrm>
            <a:off x="509637" y="1972649"/>
            <a:ext cx="3223377" cy="954107"/>
          </a:xfrm>
          <a:prstGeom prst="rect">
            <a:avLst/>
          </a:prstGeom>
        </p:spPr>
        <p:txBody>
          <a:bodyPr wrap="square">
            <a:spAutoFit/>
          </a:bodyPr>
          <a:lstStyle/>
          <a:p>
            <a:r>
              <a:rPr lang="en-US" sz="1400" b="1" dirty="0">
                <a:solidFill>
                  <a:srgbClr val="C00000"/>
                </a:solidFill>
              </a:rPr>
              <a:t>TRADITIONAL DTM COARSENING</a:t>
            </a:r>
          </a:p>
          <a:p>
            <a:r>
              <a:rPr lang="en-US" sz="1400" dirty="0"/>
              <a:t>DTM resolution = 25 m</a:t>
            </a:r>
          </a:p>
          <a:p>
            <a:r>
              <a:rPr lang="en-US" sz="1400" dirty="0"/>
              <a:t>NO calibration </a:t>
            </a:r>
          </a:p>
          <a:p>
            <a:r>
              <a:rPr lang="en-US" sz="1400" dirty="0"/>
              <a:t>Computation time = 3 min</a:t>
            </a:r>
          </a:p>
        </p:txBody>
      </p:sp>
      <p:sp>
        <p:nvSpPr>
          <p:cNvPr id="16" name="Rettangolo 15">
            <a:extLst>
              <a:ext uri="{FF2B5EF4-FFF2-40B4-BE49-F238E27FC236}">
                <a16:creationId xmlns:a16="http://schemas.microsoft.com/office/drawing/2014/main" id="{5FD33AE7-4327-406B-B432-54461E2CE0E3}"/>
              </a:ext>
            </a:extLst>
          </p:cNvPr>
          <p:cNvSpPr/>
          <p:nvPr/>
        </p:nvSpPr>
        <p:spPr>
          <a:xfrm>
            <a:off x="6538800" y="1972649"/>
            <a:ext cx="3223377" cy="954107"/>
          </a:xfrm>
          <a:prstGeom prst="rect">
            <a:avLst/>
          </a:prstGeom>
        </p:spPr>
        <p:txBody>
          <a:bodyPr wrap="square">
            <a:spAutoFit/>
          </a:bodyPr>
          <a:lstStyle/>
          <a:p>
            <a:r>
              <a:rPr lang="en-US" sz="1400" b="1" dirty="0">
                <a:solidFill>
                  <a:srgbClr val="C00000"/>
                </a:solidFill>
              </a:rPr>
              <a:t>“OBSTACLES-AWARE” DTM COARSENING</a:t>
            </a:r>
          </a:p>
          <a:p>
            <a:r>
              <a:rPr lang="en-US" sz="1400" dirty="0"/>
              <a:t>DTM resolution = 25 m</a:t>
            </a:r>
          </a:p>
          <a:p>
            <a:r>
              <a:rPr lang="en-US" sz="1400" dirty="0"/>
              <a:t>NO calibration </a:t>
            </a:r>
          </a:p>
          <a:p>
            <a:r>
              <a:rPr lang="en-US" sz="1400" dirty="0"/>
              <a:t>Computation time = 3 min</a:t>
            </a:r>
          </a:p>
        </p:txBody>
      </p:sp>
      <p:pic>
        <p:nvPicPr>
          <p:cNvPr id="8" name="Immagine 7">
            <a:extLst>
              <a:ext uri="{FF2B5EF4-FFF2-40B4-BE49-F238E27FC236}">
                <a16:creationId xmlns:a16="http://schemas.microsoft.com/office/drawing/2014/main" id="{0C64D4E3-D4E8-44C7-B7A1-74565B14FC0E}"/>
              </a:ext>
            </a:extLst>
          </p:cNvPr>
          <p:cNvPicPr>
            <a:picLocks noChangeAspect="1"/>
          </p:cNvPicPr>
          <p:nvPr/>
        </p:nvPicPr>
        <p:blipFill>
          <a:blip r:embed="rId4"/>
          <a:stretch>
            <a:fillRect/>
          </a:stretch>
        </p:blipFill>
        <p:spPr>
          <a:xfrm>
            <a:off x="11575125" y="6641022"/>
            <a:ext cx="621029" cy="221796"/>
          </a:xfrm>
          <a:prstGeom prst="rect">
            <a:avLst/>
          </a:prstGeom>
        </p:spPr>
      </p:pic>
    </p:spTree>
    <p:extLst>
      <p:ext uri="{BB962C8B-B14F-4D97-AF65-F5344CB8AC3E}">
        <p14:creationId xmlns:p14="http://schemas.microsoft.com/office/powerpoint/2010/main" val="38183602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3FF0FD23-C38C-406C-BFA0-BBA6B72676B1}"/>
              </a:ext>
            </a:extLst>
          </p:cNvPr>
          <p:cNvPicPr>
            <a:picLocks noChangeAspect="1"/>
          </p:cNvPicPr>
          <p:nvPr/>
        </p:nvPicPr>
        <p:blipFill>
          <a:blip r:embed="rId2"/>
          <a:stretch>
            <a:fillRect/>
          </a:stretch>
        </p:blipFill>
        <p:spPr>
          <a:xfrm>
            <a:off x="434223" y="2842762"/>
            <a:ext cx="5108738" cy="2320688"/>
          </a:xfrm>
          <a:prstGeom prst="rect">
            <a:avLst/>
          </a:prstGeom>
          <a:ln>
            <a:noFill/>
          </a:ln>
          <a:effectLst>
            <a:outerShdw blurRad="292100" dist="139700" dir="2700000" algn="tl" rotWithShape="0">
              <a:srgbClr val="333333">
                <a:alpha val="65000"/>
              </a:srgbClr>
            </a:outerShdw>
          </a:effectLst>
        </p:spPr>
      </p:pic>
      <p:sp>
        <p:nvSpPr>
          <p:cNvPr id="4" name="CasellaDiTesto 3">
            <a:extLst>
              <a:ext uri="{FF2B5EF4-FFF2-40B4-BE49-F238E27FC236}">
                <a16:creationId xmlns:a16="http://schemas.microsoft.com/office/drawing/2014/main" id="{EAEC22D2-0615-43F7-A43C-DB7109E65DA9}"/>
              </a:ext>
            </a:extLst>
          </p:cNvPr>
          <p:cNvSpPr txBox="1"/>
          <p:nvPr/>
        </p:nvSpPr>
        <p:spPr>
          <a:xfrm>
            <a:off x="434223" y="129700"/>
            <a:ext cx="3751868" cy="584775"/>
          </a:xfrm>
          <a:prstGeom prst="rect">
            <a:avLst/>
          </a:prstGeom>
          <a:noFill/>
        </p:spPr>
        <p:txBody>
          <a:bodyPr wrap="square" rtlCol="0">
            <a:spAutoFit/>
          </a:bodyPr>
          <a:lstStyle/>
          <a:p>
            <a:r>
              <a:rPr lang="en-US" sz="3200" dirty="0"/>
              <a:t>Methods</a:t>
            </a:r>
          </a:p>
        </p:txBody>
      </p:sp>
      <p:pic>
        <p:nvPicPr>
          <p:cNvPr id="6" name="Immagine 5">
            <a:extLst>
              <a:ext uri="{FF2B5EF4-FFF2-40B4-BE49-F238E27FC236}">
                <a16:creationId xmlns:a16="http://schemas.microsoft.com/office/drawing/2014/main" id="{3B4A8953-95B1-434A-AB75-6C9B3D4CFDC6}"/>
              </a:ext>
            </a:extLst>
          </p:cNvPr>
          <p:cNvPicPr>
            <a:picLocks noChangeAspect="1"/>
          </p:cNvPicPr>
          <p:nvPr/>
        </p:nvPicPr>
        <p:blipFill>
          <a:blip r:embed="rId3"/>
          <a:stretch>
            <a:fillRect/>
          </a:stretch>
        </p:blipFill>
        <p:spPr>
          <a:xfrm>
            <a:off x="6509159" y="56587"/>
            <a:ext cx="5248618" cy="6858000"/>
          </a:xfrm>
          <a:prstGeom prst="rect">
            <a:avLst/>
          </a:prstGeom>
        </p:spPr>
      </p:pic>
      <p:sp>
        <p:nvSpPr>
          <p:cNvPr id="10" name="CasellaDiTesto 9">
            <a:extLst>
              <a:ext uri="{FF2B5EF4-FFF2-40B4-BE49-F238E27FC236}">
                <a16:creationId xmlns:a16="http://schemas.microsoft.com/office/drawing/2014/main" id="{B5A8DF69-891F-420A-92D8-0B2FD48DA04D}"/>
              </a:ext>
            </a:extLst>
          </p:cNvPr>
          <p:cNvSpPr txBox="1"/>
          <p:nvPr/>
        </p:nvSpPr>
        <p:spPr>
          <a:xfrm>
            <a:off x="10618412" y="938810"/>
            <a:ext cx="820131" cy="369332"/>
          </a:xfrm>
          <a:prstGeom prst="rect">
            <a:avLst/>
          </a:prstGeom>
          <a:noFill/>
        </p:spPr>
        <p:txBody>
          <a:bodyPr wrap="square" rtlCol="0">
            <a:spAutoFit/>
          </a:bodyPr>
          <a:lstStyle/>
          <a:p>
            <a:r>
              <a:rPr lang="it-IT" dirty="0" err="1"/>
              <a:t>LiDAR</a:t>
            </a:r>
            <a:endParaRPr lang="en-US" dirty="0"/>
          </a:p>
        </p:txBody>
      </p:sp>
      <p:cxnSp>
        <p:nvCxnSpPr>
          <p:cNvPr id="12" name="Connettore 2 11">
            <a:extLst>
              <a:ext uri="{FF2B5EF4-FFF2-40B4-BE49-F238E27FC236}">
                <a16:creationId xmlns:a16="http://schemas.microsoft.com/office/drawing/2014/main" id="{7DA99FF1-573A-4917-81F6-0F828CB65BB3}"/>
              </a:ext>
            </a:extLst>
          </p:cNvPr>
          <p:cNvCxnSpPr/>
          <p:nvPr/>
        </p:nvCxnSpPr>
        <p:spPr>
          <a:xfrm flipH="1">
            <a:off x="10156498" y="1395167"/>
            <a:ext cx="128204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Rettangolo 12">
            <a:extLst>
              <a:ext uri="{FF2B5EF4-FFF2-40B4-BE49-F238E27FC236}">
                <a16:creationId xmlns:a16="http://schemas.microsoft.com/office/drawing/2014/main" id="{A7A492C0-03DA-48B7-A79D-07B9CDBABC7B}"/>
              </a:ext>
            </a:extLst>
          </p:cNvPr>
          <p:cNvSpPr/>
          <p:nvPr/>
        </p:nvSpPr>
        <p:spPr>
          <a:xfrm>
            <a:off x="397106" y="1360714"/>
            <a:ext cx="5542371" cy="1477328"/>
          </a:xfrm>
          <a:prstGeom prst="rect">
            <a:avLst/>
          </a:prstGeom>
        </p:spPr>
        <p:txBody>
          <a:bodyPr wrap="square">
            <a:spAutoFit/>
          </a:bodyPr>
          <a:lstStyle/>
          <a:p>
            <a:r>
              <a:rPr lang="en-US" dirty="0"/>
              <a:t>The present study extends the Automated approach to flood-prone areas by investigating how the automatic detection of minor topographic discontinuities can enhance the estimation of flood dynamics of large-scale models.</a:t>
            </a:r>
          </a:p>
        </p:txBody>
      </p:sp>
      <p:pic>
        <p:nvPicPr>
          <p:cNvPr id="9" name="Immagine 8">
            <a:extLst>
              <a:ext uri="{FF2B5EF4-FFF2-40B4-BE49-F238E27FC236}">
                <a16:creationId xmlns:a16="http://schemas.microsoft.com/office/drawing/2014/main" id="{C6AE6080-2A48-4253-8A2C-B04B07431180}"/>
              </a:ext>
            </a:extLst>
          </p:cNvPr>
          <p:cNvPicPr>
            <a:picLocks noChangeAspect="1"/>
          </p:cNvPicPr>
          <p:nvPr/>
        </p:nvPicPr>
        <p:blipFill>
          <a:blip r:embed="rId4"/>
          <a:stretch>
            <a:fillRect/>
          </a:stretch>
        </p:blipFill>
        <p:spPr>
          <a:xfrm>
            <a:off x="11575125" y="6641022"/>
            <a:ext cx="621029" cy="221796"/>
          </a:xfrm>
          <a:prstGeom prst="rect">
            <a:avLst/>
          </a:prstGeom>
        </p:spPr>
      </p:pic>
    </p:spTree>
    <p:extLst>
      <p:ext uri="{BB962C8B-B14F-4D97-AF65-F5344CB8AC3E}">
        <p14:creationId xmlns:p14="http://schemas.microsoft.com/office/powerpoint/2010/main" val="6194592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Immagine 22">
            <a:extLst>
              <a:ext uri="{FF2B5EF4-FFF2-40B4-BE49-F238E27FC236}">
                <a16:creationId xmlns:a16="http://schemas.microsoft.com/office/drawing/2014/main" id="{3B7745C0-320F-40D4-ACA7-50551B7345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06045" y="3041152"/>
            <a:ext cx="2873677" cy="2154436"/>
          </a:xfrm>
          <a:prstGeom prst="rect">
            <a:avLst/>
          </a:prstGeom>
          <a:ln>
            <a:noFill/>
          </a:ln>
          <a:effectLst>
            <a:outerShdw blurRad="292100" dist="139700" dir="2700000" algn="tl" rotWithShape="0">
              <a:srgbClr val="333333">
                <a:alpha val="65000"/>
              </a:srgbClr>
            </a:outerShdw>
          </a:effectLst>
          <a:scene3d>
            <a:camera prst="perspectiveHeroicExtremeLeftFacing"/>
            <a:lightRig rig="threePt" dir="t"/>
          </a:scene3d>
        </p:spPr>
      </p:pic>
      <p:pic>
        <p:nvPicPr>
          <p:cNvPr id="22" name="Immagine 21">
            <a:extLst>
              <a:ext uri="{FF2B5EF4-FFF2-40B4-BE49-F238E27FC236}">
                <a16:creationId xmlns:a16="http://schemas.microsoft.com/office/drawing/2014/main" id="{7F1BDED6-6D68-4D8B-B6DD-39BDB80846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89010" y="3674530"/>
            <a:ext cx="2943754" cy="2206974"/>
          </a:xfrm>
          <a:prstGeom prst="rect">
            <a:avLst/>
          </a:prstGeom>
          <a:ln>
            <a:noFill/>
          </a:ln>
          <a:effectLst>
            <a:outerShdw blurRad="292100" dist="139700" dir="2700000" algn="tl" rotWithShape="0">
              <a:srgbClr val="333333">
                <a:alpha val="65000"/>
              </a:srgbClr>
            </a:outerShdw>
          </a:effectLst>
          <a:scene3d>
            <a:camera prst="perspectiveHeroicExtremeLeftFacing"/>
            <a:lightRig rig="threePt" dir="t"/>
          </a:scene3d>
        </p:spPr>
      </p:pic>
      <p:pic>
        <p:nvPicPr>
          <p:cNvPr id="5" name="Immagine 4">
            <a:extLst>
              <a:ext uri="{FF2B5EF4-FFF2-40B4-BE49-F238E27FC236}">
                <a16:creationId xmlns:a16="http://schemas.microsoft.com/office/drawing/2014/main" id="{B00BFAD8-D246-4744-B2AF-A3239E13E48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905" t="2338" r="752" b="2216"/>
          <a:stretch/>
        </p:blipFill>
        <p:spPr>
          <a:xfrm>
            <a:off x="717665" y="909553"/>
            <a:ext cx="3221507" cy="2233697"/>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sp>
        <p:nvSpPr>
          <p:cNvPr id="6" name="CasellaDiTesto 5">
            <a:extLst>
              <a:ext uri="{FF2B5EF4-FFF2-40B4-BE49-F238E27FC236}">
                <a16:creationId xmlns:a16="http://schemas.microsoft.com/office/drawing/2014/main" id="{C10C0E6D-58B4-454C-9695-6F4994BE5113}"/>
              </a:ext>
            </a:extLst>
          </p:cNvPr>
          <p:cNvSpPr txBox="1"/>
          <p:nvPr/>
        </p:nvSpPr>
        <p:spPr>
          <a:xfrm>
            <a:off x="890221" y="2351243"/>
            <a:ext cx="2022661" cy="646331"/>
          </a:xfrm>
          <a:prstGeom prst="rect">
            <a:avLst/>
          </a:prstGeom>
          <a:solidFill>
            <a:schemeClr val="bg1"/>
          </a:solidFill>
          <a:ln>
            <a:solidFill>
              <a:schemeClr val="tx1"/>
            </a:solidFill>
          </a:ln>
        </p:spPr>
        <p:txBody>
          <a:bodyPr wrap="square" rtlCol="0">
            <a:spAutoFit/>
          </a:bodyPr>
          <a:lstStyle/>
          <a:p>
            <a:r>
              <a:rPr lang="it-IT" dirty="0"/>
              <a:t>DTM </a:t>
            </a:r>
            <a:br>
              <a:rPr lang="it-IT" dirty="0"/>
            </a:br>
            <a:r>
              <a:rPr lang="it-IT" dirty="0"/>
              <a:t>(es. Lidar, 2-3m)</a:t>
            </a:r>
          </a:p>
        </p:txBody>
      </p:sp>
      <p:pic>
        <p:nvPicPr>
          <p:cNvPr id="7" name="Immagine 6">
            <a:extLst>
              <a:ext uri="{FF2B5EF4-FFF2-40B4-BE49-F238E27FC236}">
                <a16:creationId xmlns:a16="http://schemas.microsoft.com/office/drawing/2014/main" id="{602FCA21-93BB-4B6B-9C7C-0C5ABC782199}"/>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1702" t="3432" r="1982" b="3612"/>
          <a:stretch/>
        </p:blipFill>
        <p:spPr>
          <a:xfrm>
            <a:off x="1839966" y="3429000"/>
            <a:ext cx="4504191" cy="3074085"/>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sp>
        <p:nvSpPr>
          <p:cNvPr id="8" name="CasellaDiTesto 7">
            <a:extLst>
              <a:ext uri="{FF2B5EF4-FFF2-40B4-BE49-F238E27FC236}">
                <a16:creationId xmlns:a16="http://schemas.microsoft.com/office/drawing/2014/main" id="{DFB963DE-AAB8-46E0-A858-3F1D127812BE}"/>
              </a:ext>
            </a:extLst>
          </p:cNvPr>
          <p:cNvSpPr txBox="1"/>
          <p:nvPr/>
        </p:nvSpPr>
        <p:spPr>
          <a:xfrm>
            <a:off x="4627012" y="6079955"/>
            <a:ext cx="1694394" cy="369332"/>
          </a:xfrm>
          <a:prstGeom prst="rect">
            <a:avLst/>
          </a:prstGeom>
          <a:solidFill>
            <a:schemeClr val="bg1"/>
          </a:solidFill>
          <a:ln>
            <a:solidFill>
              <a:schemeClr val="tx1"/>
            </a:solidFill>
          </a:ln>
        </p:spPr>
        <p:txBody>
          <a:bodyPr wrap="square" rtlCol="0">
            <a:spAutoFit/>
          </a:bodyPr>
          <a:lstStyle/>
          <a:p>
            <a:r>
              <a:rPr lang="it-IT" dirty="0"/>
              <a:t>DTM (25m)</a:t>
            </a:r>
          </a:p>
        </p:txBody>
      </p:sp>
      <p:sp>
        <p:nvSpPr>
          <p:cNvPr id="9" name="Freccia a destra 8">
            <a:extLst>
              <a:ext uri="{FF2B5EF4-FFF2-40B4-BE49-F238E27FC236}">
                <a16:creationId xmlns:a16="http://schemas.microsoft.com/office/drawing/2014/main" id="{27743936-5B54-49D9-BAAE-57D257831DE9}"/>
              </a:ext>
            </a:extLst>
          </p:cNvPr>
          <p:cNvSpPr/>
          <p:nvPr/>
        </p:nvSpPr>
        <p:spPr>
          <a:xfrm>
            <a:off x="4092062" y="2105252"/>
            <a:ext cx="449737" cy="3703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Freccia a inversione 9">
            <a:extLst>
              <a:ext uri="{FF2B5EF4-FFF2-40B4-BE49-F238E27FC236}">
                <a16:creationId xmlns:a16="http://schemas.microsoft.com/office/drawing/2014/main" id="{96CDAA14-DB38-416A-8874-D200D9153889}"/>
              </a:ext>
            </a:extLst>
          </p:cNvPr>
          <p:cNvSpPr/>
          <p:nvPr/>
        </p:nvSpPr>
        <p:spPr>
          <a:xfrm rot="5400000">
            <a:off x="5827733" y="3440538"/>
            <a:ext cx="1644593" cy="467985"/>
          </a:xfrm>
          <a:prstGeom prst="uturnArrow">
            <a:avLst>
              <a:gd name="adj1" fmla="val 27838"/>
              <a:gd name="adj2" fmla="val 25000"/>
              <a:gd name="adj3" fmla="val 30491"/>
              <a:gd name="adj4" fmla="val 43122"/>
              <a:gd name="adj5" fmla="val 1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pic>
        <p:nvPicPr>
          <p:cNvPr id="11" name="Immagine 10">
            <a:extLst>
              <a:ext uri="{FF2B5EF4-FFF2-40B4-BE49-F238E27FC236}">
                <a16:creationId xmlns:a16="http://schemas.microsoft.com/office/drawing/2014/main" id="{3CF36DC4-2C2B-4FCE-A3D8-F306BE179F0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27011" y="909553"/>
            <a:ext cx="2937978" cy="2077612"/>
          </a:xfrm>
          <a:prstGeom prst="rect">
            <a:avLst/>
          </a:prstGeom>
        </p:spPr>
      </p:pic>
      <p:sp>
        <p:nvSpPr>
          <p:cNvPr id="14" name="CasellaDiTesto 13">
            <a:extLst>
              <a:ext uri="{FF2B5EF4-FFF2-40B4-BE49-F238E27FC236}">
                <a16:creationId xmlns:a16="http://schemas.microsoft.com/office/drawing/2014/main" id="{267DD01F-7127-44E1-B232-DB952B6810E9}"/>
              </a:ext>
            </a:extLst>
          </p:cNvPr>
          <p:cNvSpPr txBox="1"/>
          <p:nvPr/>
        </p:nvSpPr>
        <p:spPr>
          <a:xfrm>
            <a:off x="8252828" y="273751"/>
            <a:ext cx="3437271" cy="2400657"/>
          </a:xfrm>
          <a:prstGeom prst="rect">
            <a:avLst/>
          </a:prstGeom>
          <a:noFill/>
        </p:spPr>
        <p:txBody>
          <a:bodyPr wrap="square" rtlCol="0">
            <a:spAutoFit/>
          </a:bodyPr>
          <a:lstStyle/>
          <a:p>
            <a:pPr lvl="0" algn="just"/>
            <a:r>
              <a:rPr lang="en-US" sz="1600" b="1" dirty="0">
                <a:solidFill>
                  <a:prstClr val="black"/>
                </a:solidFill>
              </a:rPr>
              <a:t>Continuous features (obstacles) are detected in relation to different topographic indexes through a calibration process</a:t>
            </a:r>
          </a:p>
          <a:p>
            <a:pPr lvl="0" algn="just"/>
            <a:r>
              <a:rPr lang="en-US" sz="1600" dirty="0">
                <a:solidFill>
                  <a:prstClr val="black"/>
                </a:solidFill>
              </a:rPr>
              <a:t> </a:t>
            </a:r>
          </a:p>
          <a:p>
            <a:pPr marL="285750" lvl="0" indent="-285750" algn="just">
              <a:buFontTx/>
              <a:buChar char="-"/>
            </a:pPr>
            <a:r>
              <a:rPr lang="en-US" sz="1400" dirty="0">
                <a:solidFill>
                  <a:prstClr val="black"/>
                </a:solidFill>
              </a:rPr>
              <a:t>Relative elevation</a:t>
            </a:r>
          </a:p>
          <a:p>
            <a:pPr marL="285750" lvl="0" indent="-285750" algn="just">
              <a:buFontTx/>
              <a:buChar char="-"/>
            </a:pPr>
            <a:r>
              <a:rPr lang="en-US" sz="1400" dirty="0">
                <a:solidFill>
                  <a:prstClr val="black"/>
                </a:solidFill>
              </a:rPr>
              <a:t>Slope</a:t>
            </a:r>
          </a:p>
          <a:p>
            <a:pPr marL="285750" lvl="0" indent="-285750" algn="just">
              <a:buFontTx/>
              <a:buChar char="-"/>
            </a:pPr>
            <a:r>
              <a:rPr lang="en-US" sz="1400" dirty="0">
                <a:solidFill>
                  <a:prstClr val="black"/>
                </a:solidFill>
              </a:rPr>
              <a:t>Aspect difference</a:t>
            </a:r>
          </a:p>
          <a:p>
            <a:pPr marL="285750" lvl="0" indent="-285750" algn="just">
              <a:buFontTx/>
              <a:buChar char="-"/>
            </a:pPr>
            <a:r>
              <a:rPr lang="en-US" sz="1400" dirty="0">
                <a:solidFill>
                  <a:prstClr val="black"/>
                </a:solidFill>
              </a:rPr>
              <a:t>Profile Curvature</a:t>
            </a:r>
          </a:p>
          <a:p>
            <a:pPr marL="285750" lvl="0" indent="-285750" algn="just">
              <a:buFontTx/>
              <a:buChar char="-"/>
            </a:pPr>
            <a:r>
              <a:rPr lang="en-US" sz="1400" dirty="0">
                <a:solidFill>
                  <a:prstClr val="black"/>
                </a:solidFill>
              </a:rPr>
              <a:t>Planform curvature</a:t>
            </a:r>
            <a:endParaRPr lang="en-US" sz="1600" dirty="0">
              <a:solidFill>
                <a:prstClr val="black"/>
              </a:solidFill>
            </a:endParaRPr>
          </a:p>
        </p:txBody>
      </p:sp>
      <p:pic>
        <p:nvPicPr>
          <p:cNvPr id="15" name="Picture 2" descr="Ingranaggio Ingranaggi Grafica - Immagini gratis su Pixabay">
            <a:extLst>
              <a:ext uri="{FF2B5EF4-FFF2-40B4-BE49-F238E27FC236}">
                <a16:creationId xmlns:a16="http://schemas.microsoft.com/office/drawing/2014/main" id="{A27E9310-B2AF-42B3-A6D7-1935B444A5F6}"/>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13252" y="1797244"/>
            <a:ext cx="2015928" cy="1341508"/>
          </a:xfrm>
          <a:prstGeom prst="rect">
            <a:avLst/>
          </a:prstGeom>
          <a:noFill/>
          <a:extLst>
            <a:ext uri="{909E8E84-426E-40DD-AFC4-6F175D3DCCD1}">
              <a14:hiddenFill xmlns:a14="http://schemas.microsoft.com/office/drawing/2010/main">
                <a:solidFill>
                  <a:srgbClr val="FFFFFF"/>
                </a:solidFill>
              </a14:hiddenFill>
            </a:ext>
          </a:extLst>
        </p:spPr>
      </p:pic>
      <p:pic>
        <p:nvPicPr>
          <p:cNvPr id="16" name="Immagine 15">
            <a:extLst>
              <a:ext uri="{FF2B5EF4-FFF2-40B4-BE49-F238E27FC236}">
                <a16:creationId xmlns:a16="http://schemas.microsoft.com/office/drawing/2014/main" id="{4699CB0D-B331-445A-9AFF-980F579C78A1}"/>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510718" y="4348649"/>
            <a:ext cx="2873675" cy="2154436"/>
          </a:xfrm>
          <a:prstGeom prst="rect">
            <a:avLst/>
          </a:prstGeom>
          <a:ln>
            <a:noFill/>
          </a:ln>
          <a:effectLst>
            <a:outerShdw blurRad="292100" dist="139700" dir="2700000" algn="tl" rotWithShape="0">
              <a:srgbClr val="333333">
                <a:alpha val="65000"/>
              </a:srgbClr>
            </a:outerShdw>
          </a:effectLst>
          <a:scene3d>
            <a:camera prst="perspectiveHeroicExtremeLeftFacing"/>
            <a:lightRig rig="threePt" dir="t"/>
          </a:scene3d>
        </p:spPr>
      </p:pic>
      <p:sp>
        <p:nvSpPr>
          <p:cNvPr id="21" name="CasellaDiTesto 20">
            <a:extLst>
              <a:ext uri="{FF2B5EF4-FFF2-40B4-BE49-F238E27FC236}">
                <a16:creationId xmlns:a16="http://schemas.microsoft.com/office/drawing/2014/main" id="{3E46E3DE-293A-43E5-B0AA-18E1B59F13A3}"/>
              </a:ext>
            </a:extLst>
          </p:cNvPr>
          <p:cNvSpPr txBox="1"/>
          <p:nvPr/>
        </p:nvSpPr>
        <p:spPr>
          <a:xfrm>
            <a:off x="434222" y="129700"/>
            <a:ext cx="6790523" cy="584775"/>
          </a:xfrm>
          <a:prstGeom prst="rect">
            <a:avLst/>
          </a:prstGeom>
          <a:noFill/>
        </p:spPr>
        <p:txBody>
          <a:bodyPr wrap="square" rtlCol="0">
            <a:spAutoFit/>
          </a:bodyPr>
          <a:lstStyle/>
          <a:p>
            <a:r>
              <a:rPr lang="en-US" sz="3200" dirty="0"/>
              <a:t>Pre-Processing of high resolution DTM</a:t>
            </a:r>
          </a:p>
        </p:txBody>
      </p:sp>
      <p:pic>
        <p:nvPicPr>
          <p:cNvPr id="17" name="Immagine 16">
            <a:extLst>
              <a:ext uri="{FF2B5EF4-FFF2-40B4-BE49-F238E27FC236}">
                <a16:creationId xmlns:a16="http://schemas.microsoft.com/office/drawing/2014/main" id="{E93100C0-8C76-4E01-91FD-9E0C098C11FB}"/>
              </a:ext>
            </a:extLst>
          </p:cNvPr>
          <p:cNvPicPr>
            <a:picLocks noChangeAspect="1"/>
          </p:cNvPicPr>
          <p:nvPr/>
        </p:nvPicPr>
        <p:blipFill>
          <a:blip r:embed="rId9"/>
          <a:stretch>
            <a:fillRect/>
          </a:stretch>
        </p:blipFill>
        <p:spPr>
          <a:xfrm>
            <a:off x="11575125" y="6641022"/>
            <a:ext cx="621029" cy="221796"/>
          </a:xfrm>
          <a:prstGeom prst="rect">
            <a:avLst/>
          </a:prstGeom>
        </p:spPr>
      </p:pic>
    </p:spTree>
    <p:extLst>
      <p:ext uri="{BB962C8B-B14F-4D97-AF65-F5344CB8AC3E}">
        <p14:creationId xmlns:p14="http://schemas.microsoft.com/office/powerpoint/2010/main" val="33597931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EDD83E23-E9D1-43BA-8EAC-15E75B5D102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7647610" cy="5408062"/>
          </a:xfrm>
          <a:prstGeom prst="rect">
            <a:avLst/>
          </a:prstGeom>
        </p:spPr>
      </p:pic>
      <p:sp>
        <p:nvSpPr>
          <p:cNvPr id="5" name="Rettangolo 4">
            <a:extLst>
              <a:ext uri="{FF2B5EF4-FFF2-40B4-BE49-F238E27FC236}">
                <a16:creationId xmlns:a16="http://schemas.microsoft.com/office/drawing/2014/main" id="{C198EB37-4492-459B-9C58-72EBC0A7A0BF}"/>
              </a:ext>
            </a:extLst>
          </p:cNvPr>
          <p:cNvSpPr/>
          <p:nvPr/>
        </p:nvSpPr>
        <p:spPr>
          <a:xfrm>
            <a:off x="128529" y="5538985"/>
            <a:ext cx="7855973" cy="1200329"/>
          </a:xfrm>
          <a:prstGeom prst="rect">
            <a:avLst/>
          </a:prstGeom>
        </p:spPr>
        <p:txBody>
          <a:bodyPr wrap="square">
            <a:spAutoFit/>
          </a:bodyPr>
          <a:lstStyle/>
          <a:p>
            <a:pPr lvl="0" algn="just"/>
            <a:r>
              <a:rPr lang="en-US" dirty="0">
                <a:solidFill>
                  <a:prstClr val="black"/>
                </a:solidFill>
              </a:rPr>
              <a:t>Pixels are pointed out as obstacles in relation to their topographic parameters, which are in agreement with those of few topographic elements (e.g., embankments, </a:t>
            </a:r>
            <a:r>
              <a:rPr lang="en-US" dirty="0"/>
              <a:t>road deck, etc.)</a:t>
            </a:r>
            <a:r>
              <a:rPr lang="en-US" dirty="0">
                <a:solidFill>
                  <a:prstClr val="black"/>
                </a:solidFill>
              </a:rPr>
              <a:t> specified by the user during the calibration process.</a:t>
            </a:r>
          </a:p>
        </p:txBody>
      </p:sp>
      <p:pic>
        <p:nvPicPr>
          <p:cNvPr id="6" name="Immagine 5">
            <a:extLst>
              <a:ext uri="{FF2B5EF4-FFF2-40B4-BE49-F238E27FC236}">
                <a16:creationId xmlns:a16="http://schemas.microsoft.com/office/drawing/2014/main" id="{C75E2E2A-4D07-435F-873A-05343346649E}"/>
              </a:ext>
            </a:extLst>
          </p:cNvPr>
          <p:cNvPicPr>
            <a:picLocks noChangeAspect="1"/>
          </p:cNvPicPr>
          <p:nvPr/>
        </p:nvPicPr>
        <p:blipFill>
          <a:blip r:embed="rId3"/>
          <a:stretch>
            <a:fillRect/>
          </a:stretch>
        </p:blipFill>
        <p:spPr>
          <a:xfrm>
            <a:off x="9012779" y="1677630"/>
            <a:ext cx="1403927" cy="1400300"/>
          </a:xfrm>
          <a:prstGeom prst="rect">
            <a:avLst/>
          </a:prstGeom>
        </p:spPr>
      </p:pic>
      <p:sp>
        <p:nvSpPr>
          <p:cNvPr id="7" name="CasellaDiTesto 6">
            <a:extLst>
              <a:ext uri="{FF2B5EF4-FFF2-40B4-BE49-F238E27FC236}">
                <a16:creationId xmlns:a16="http://schemas.microsoft.com/office/drawing/2014/main" id="{BD656B38-C6C0-48D8-9B51-23EF0C7559E0}"/>
              </a:ext>
            </a:extLst>
          </p:cNvPr>
          <p:cNvSpPr txBox="1"/>
          <p:nvPr/>
        </p:nvSpPr>
        <p:spPr>
          <a:xfrm>
            <a:off x="8463686" y="593091"/>
            <a:ext cx="2589325" cy="830997"/>
          </a:xfrm>
          <a:prstGeom prst="rect">
            <a:avLst/>
          </a:prstGeom>
          <a:noFill/>
        </p:spPr>
        <p:txBody>
          <a:bodyPr wrap="square" rtlCol="0">
            <a:spAutoFit/>
          </a:bodyPr>
          <a:lstStyle/>
          <a:p>
            <a:pPr algn="ctr"/>
            <a:r>
              <a:rPr lang="en-US" sz="1600" dirty="0"/>
              <a:t>DTM coarsening keeping track of the height of the pixel identified as «obstacle»</a:t>
            </a:r>
          </a:p>
        </p:txBody>
      </p:sp>
      <p:pic>
        <p:nvPicPr>
          <p:cNvPr id="8" name="Immagine 7">
            <a:extLst>
              <a:ext uri="{FF2B5EF4-FFF2-40B4-BE49-F238E27FC236}">
                <a16:creationId xmlns:a16="http://schemas.microsoft.com/office/drawing/2014/main" id="{42A0E190-E4A4-4B53-A712-AADB1B85CF9F}"/>
              </a:ext>
            </a:extLst>
          </p:cNvPr>
          <p:cNvPicPr>
            <a:picLocks noChangeAspect="1"/>
          </p:cNvPicPr>
          <p:nvPr/>
        </p:nvPicPr>
        <p:blipFill>
          <a:blip r:embed="rId4"/>
          <a:stretch>
            <a:fillRect/>
          </a:stretch>
        </p:blipFill>
        <p:spPr>
          <a:xfrm>
            <a:off x="9070960" y="4599679"/>
            <a:ext cx="1404600" cy="1400971"/>
          </a:xfrm>
          <a:prstGeom prst="rect">
            <a:avLst/>
          </a:prstGeom>
        </p:spPr>
      </p:pic>
      <p:sp>
        <p:nvSpPr>
          <p:cNvPr id="10" name="Freccia a destra 9">
            <a:extLst>
              <a:ext uri="{FF2B5EF4-FFF2-40B4-BE49-F238E27FC236}">
                <a16:creationId xmlns:a16="http://schemas.microsoft.com/office/drawing/2014/main" id="{09B944EA-A977-4250-91DD-A7D47B0CA0F7}"/>
              </a:ext>
            </a:extLst>
          </p:cNvPr>
          <p:cNvSpPr/>
          <p:nvPr/>
        </p:nvSpPr>
        <p:spPr>
          <a:xfrm rot="5400000">
            <a:off x="9420212" y="3556220"/>
            <a:ext cx="676275" cy="44770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Rettangolo 10">
            <a:extLst>
              <a:ext uri="{FF2B5EF4-FFF2-40B4-BE49-F238E27FC236}">
                <a16:creationId xmlns:a16="http://schemas.microsoft.com/office/drawing/2014/main" id="{924EC370-6B0B-44E5-95D5-826CEFC50426}"/>
              </a:ext>
            </a:extLst>
          </p:cNvPr>
          <p:cNvSpPr/>
          <p:nvPr/>
        </p:nvSpPr>
        <p:spPr>
          <a:xfrm>
            <a:off x="10276305" y="2361062"/>
            <a:ext cx="1737429" cy="584775"/>
          </a:xfrm>
          <a:prstGeom prst="rect">
            <a:avLst/>
          </a:prstGeom>
        </p:spPr>
        <p:txBody>
          <a:bodyPr wrap="square">
            <a:spAutoFit/>
          </a:bodyPr>
          <a:lstStyle/>
          <a:p>
            <a:pPr lvl="0" algn="ctr"/>
            <a:r>
              <a:rPr lang="it-IT" sz="1600" dirty="0" err="1">
                <a:solidFill>
                  <a:prstClr val="black"/>
                </a:solidFill>
              </a:rPr>
              <a:t>LiDAR</a:t>
            </a:r>
            <a:endParaRPr lang="it-IT" sz="1600" dirty="0">
              <a:solidFill>
                <a:prstClr val="black"/>
              </a:solidFill>
            </a:endParaRPr>
          </a:p>
          <a:p>
            <a:pPr lvl="0" algn="ctr"/>
            <a:endParaRPr lang="it-IT" sz="1600" dirty="0">
              <a:solidFill>
                <a:prstClr val="black"/>
              </a:solidFill>
            </a:endParaRPr>
          </a:p>
        </p:txBody>
      </p:sp>
      <p:sp>
        <p:nvSpPr>
          <p:cNvPr id="12" name="Rettangolo 11">
            <a:extLst>
              <a:ext uri="{FF2B5EF4-FFF2-40B4-BE49-F238E27FC236}">
                <a16:creationId xmlns:a16="http://schemas.microsoft.com/office/drawing/2014/main" id="{0CF63076-C897-40C6-AEB3-4A38056294F3}"/>
              </a:ext>
            </a:extLst>
          </p:cNvPr>
          <p:cNvSpPr/>
          <p:nvPr/>
        </p:nvSpPr>
        <p:spPr>
          <a:xfrm>
            <a:off x="10475560" y="5123486"/>
            <a:ext cx="1737429" cy="830997"/>
          </a:xfrm>
          <a:prstGeom prst="rect">
            <a:avLst/>
          </a:prstGeom>
        </p:spPr>
        <p:txBody>
          <a:bodyPr wrap="square">
            <a:spAutoFit/>
          </a:bodyPr>
          <a:lstStyle/>
          <a:p>
            <a:pPr lvl="0" algn="ctr"/>
            <a:r>
              <a:rPr lang="en-US" sz="1600">
                <a:solidFill>
                  <a:prstClr val="black"/>
                </a:solidFill>
              </a:rPr>
              <a:t>Low Resolution (LR) DTM</a:t>
            </a:r>
          </a:p>
          <a:p>
            <a:pPr lvl="0" algn="ctr"/>
            <a:endParaRPr lang="en-US" sz="1600">
              <a:solidFill>
                <a:prstClr val="black"/>
              </a:solidFill>
            </a:endParaRPr>
          </a:p>
        </p:txBody>
      </p:sp>
      <p:pic>
        <p:nvPicPr>
          <p:cNvPr id="13" name="Immagine 12">
            <a:extLst>
              <a:ext uri="{FF2B5EF4-FFF2-40B4-BE49-F238E27FC236}">
                <a16:creationId xmlns:a16="http://schemas.microsoft.com/office/drawing/2014/main" id="{0CB5E6C7-FFFF-4BAA-9CBF-0ADD77CDE586}"/>
              </a:ext>
            </a:extLst>
          </p:cNvPr>
          <p:cNvPicPr>
            <a:picLocks noChangeAspect="1"/>
          </p:cNvPicPr>
          <p:nvPr/>
        </p:nvPicPr>
        <p:blipFill>
          <a:blip r:embed="rId5"/>
          <a:stretch>
            <a:fillRect/>
          </a:stretch>
        </p:blipFill>
        <p:spPr>
          <a:xfrm>
            <a:off x="11575125" y="6641022"/>
            <a:ext cx="621029" cy="221796"/>
          </a:xfrm>
          <a:prstGeom prst="rect">
            <a:avLst/>
          </a:prstGeom>
        </p:spPr>
      </p:pic>
    </p:spTree>
    <p:extLst>
      <p:ext uri="{BB962C8B-B14F-4D97-AF65-F5344CB8AC3E}">
        <p14:creationId xmlns:p14="http://schemas.microsoft.com/office/powerpoint/2010/main" val="3265428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2" cstate="print">
            <a:extLst>
              <a:ext uri="{28A0092B-C50C-407E-A947-70E740481C1C}">
                <a14:useLocalDpi xmlns:a14="http://schemas.microsoft.com/office/drawing/2010/main" val="0"/>
              </a:ext>
            </a:extLst>
          </a:blip>
          <a:srcRect l="1905" t="2338" r="752" b="2216"/>
          <a:stretch/>
        </p:blipFill>
        <p:spPr>
          <a:xfrm>
            <a:off x="642155" y="878522"/>
            <a:ext cx="3221507" cy="2233697"/>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sp>
        <p:nvSpPr>
          <p:cNvPr id="3" name="CasellaDiTesto 2"/>
          <p:cNvSpPr txBox="1"/>
          <p:nvPr/>
        </p:nvSpPr>
        <p:spPr>
          <a:xfrm>
            <a:off x="177685" y="2680712"/>
            <a:ext cx="2476061" cy="646331"/>
          </a:xfrm>
          <a:prstGeom prst="rect">
            <a:avLst/>
          </a:prstGeom>
          <a:solidFill>
            <a:schemeClr val="bg1"/>
          </a:solidFill>
          <a:ln>
            <a:solidFill>
              <a:schemeClr val="tx1"/>
            </a:solidFill>
          </a:ln>
        </p:spPr>
        <p:txBody>
          <a:bodyPr wrap="square" rtlCol="0">
            <a:spAutoFit/>
          </a:bodyPr>
          <a:lstStyle/>
          <a:p>
            <a:r>
              <a:rPr lang="it-IT" dirty="0"/>
              <a:t>High </a:t>
            </a:r>
            <a:r>
              <a:rPr lang="it-IT" dirty="0" err="1"/>
              <a:t>Resolution</a:t>
            </a:r>
            <a:r>
              <a:rPr lang="it-IT" dirty="0"/>
              <a:t> (HR) DTM (e.g. Lidar, 2-3m)</a:t>
            </a:r>
          </a:p>
        </p:txBody>
      </p:sp>
      <p:pic>
        <p:nvPicPr>
          <p:cNvPr id="11" name="Immagine 10"/>
          <p:cNvPicPr>
            <a:picLocks noChangeAspect="1"/>
          </p:cNvPicPr>
          <p:nvPr/>
        </p:nvPicPr>
        <p:blipFill rotWithShape="1">
          <a:blip r:embed="rId3" cstate="hqprint">
            <a:extLst>
              <a:ext uri="{28A0092B-C50C-407E-A947-70E740481C1C}">
                <a14:useLocalDpi xmlns:a14="http://schemas.microsoft.com/office/drawing/2010/main" val="0"/>
              </a:ext>
            </a:extLst>
          </a:blip>
          <a:srcRect l="1702" t="3432" r="1982" b="3612"/>
          <a:stretch/>
        </p:blipFill>
        <p:spPr>
          <a:xfrm>
            <a:off x="5838824" y="3593415"/>
            <a:ext cx="4504191" cy="3074085"/>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sp>
        <p:nvSpPr>
          <p:cNvPr id="12" name="CasellaDiTesto 11"/>
          <p:cNvSpPr txBox="1"/>
          <p:nvPr/>
        </p:nvSpPr>
        <p:spPr>
          <a:xfrm>
            <a:off x="6146184" y="6180156"/>
            <a:ext cx="1551709" cy="369332"/>
          </a:xfrm>
          <a:prstGeom prst="rect">
            <a:avLst/>
          </a:prstGeom>
          <a:solidFill>
            <a:schemeClr val="bg1"/>
          </a:solidFill>
          <a:ln>
            <a:solidFill>
              <a:schemeClr val="tx1"/>
            </a:solidFill>
          </a:ln>
        </p:spPr>
        <p:txBody>
          <a:bodyPr wrap="square" rtlCol="0">
            <a:spAutoFit/>
          </a:bodyPr>
          <a:lstStyle/>
          <a:p>
            <a:r>
              <a:rPr lang="it-IT" dirty="0"/>
              <a:t>LR DTM (25m)</a:t>
            </a:r>
          </a:p>
        </p:txBody>
      </p:sp>
      <p:sp>
        <p:nvSpPr>
          <p:cNvPr id="13" name="Freccia a destra 12"/>
          <p:cNvSpPr/>
          <p:nvPr/>
        </p:nvSpPr>
        <p:spPr>
          <a:xfrm>
            <a:off x="4236438" y="2159447"/>
            <a:ext cx="449737" cy="3703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Freccia a inversione 14"/>
          <p:cNvSpPr/>
          <p:nvPr/>
        </p:nvSpPr>
        <p:spPr>
          <a:xfrm rot="5400000">
            <a:off x="6875597" y="3058162"/>
            <a:ext cx="1644593" cy="467985"/>
          </a:xfrm>
          <a:prstGeom prst="uturnArrow">
            <a:avLst>
              <a:gd name="adj1" fmla="val 27838"/>
              <a:gd name="adj2" fmla="val 25000"/>
              <a:gd name="adj3" fmla="val 30491"/>
              <a:gd name="adj4" fmla="val 43122"/>
              <a:gd name="adj5" fmla="val 1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pic>
        <p:nvPicPr>
          <p:cNvPr id="18" name="Immagin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81026" y="1053221"/>
            <a:ext cx="2937978" cy="2077612"/>
          </a:xfrm>
          <a:prstGeom prst="rect">
            <a:avLst/>
          </a:prstGeom>
        </p:spPr>
      </p:pic>
      <p:sp>
        <p:nvSpPr>
          <p:cNvPr id="10" name="CasellaDiTesto 9">
            <a:extLst>
              <a:ext uri="{FF2B5EF4-FFF2-40B4-BE49-F238E27FC236}">
                <a16:creationId xmlns:a16="http://schemas.microsoft.com/office/drawing/2014/main" id="{0AB9271C-26FA-482A-AAA8-87B299E3B0B7}"/>
              </a:ext>
            </a:extLst>
          </p:cNvPr>
          <p:cNvSpPr txBox="1"/>
          <p:nvPr/>
        </p:nvSpPr>
        <p:spPr>
          <a:xfrm>
            <a:off x="520683" y="156846"/>
            <a:ext cx="9434822" cy="584775"/>
          </a:xfrm>
          <a:prstGeom prst="rect">
            <a:avLst/>
          </a:prstGeom>
          <a:noFill/>
        </p:spPr>
        <p:txBody>
          <a:bodyPr wrap="square" rtlCol="0">
            <a:spAutoFit/>
          </a:bodyPr>
          <a:lstStyle>
            <a:defPPr>
              <a:defRPr lang="en-US"/>
            </a:defPPr>
            <a:lvl1pPr>
              <a:defRPr sz="3200"/>
            </a:lvl1pPr>
          </a:lstStyle>
          <a:p>
            <a:r>
              <a:rPr lang="en-US"/>
              <a:t>Results</a:t>
            </a:r>
          </a:p>
        </p:txBody>
      </p:sp>
      <p:sp>
        <p:nvSpPr>
          <p:cNvPr id="14" name="CasellaDiTesto 13">
            <a:extLst>
              <a:ext uri="{FF2B5EF4-FFF2-40B4-BE49-F238E27FC236}">
                <a16:creationId xmlns:a16="http://schemas.microsoft.com/office/drawing/2014/main" id="{4F87FA44-522A-4984-BDC9-32F7549C9E65}"/>
              </a:ext>
            </a:extLst>
          </p:cNvPr>
          <p:cNvSpPr txBox="1"/>
          <p:nvPr/>
        </p:nvSpPr>
        <p:spPr>
          <a:xfrm>
            <a:off x="7322975" y="282027"/>
            <a:ext cx="2336800" cy="2123658"/>
          </a:xfrm>
          <a:prstGeom prst="rect">
            <a:avLst/>
          </a:prstGeom>
          <a:noFill/>
        </p:spPr>
        <p:txBody>
          <a:bodyPr wrap="square" rtlCol="0">
            <a:spAutoFit/>
          </a:bodyPr>
          <a:lstStyle/>
          <a:p>
            <a:pPr lvl="0" algn="just"/>
            <a:r>
              <a:rPr lang="it-IT" sz="1600" dirty="0">
                <a:solidFill>
                  <a:prstClr val="black"/>
                </a:solidFill>
              </a:rPr>
              <a:t>parametri geomorfologici caratterizzanti gli ostacoli</a:t>
            </a:r>
          </a:p>
          <a:p>
            <a:pPr lvl="0" algn="just"/>
            <a:r>
              <a:rPr lang="it-IT" sz="1600" dirty="0">
                <a:solidFill>
                  <a:prstClr val="black"/>
                </a:solidFill>
              </a:rPr>
              <a:t> </a:t>
            </a:r>
          </a:p>
          <a:p>
            <a:pPr marL="285750" lvl="0" indent="-285750" algn="just">
              <a:buFontTx/>
              <a:buChar char="-"/>
            </a:pPr>
            <a:r>
              <a:rPr lang="it-IT" sz="1400" dirty="0">
                <a:solidFill>
                  <a:prstClr val="black"/>
                </a:solidFill>
              </a:rPr>
              <a:t>Altezza relativa</a:t>
            </a:r>
          </a:p>
          <a:p>
            <a:pPr marL="285750" lvl="0" indent="-285750" algn="just">
              <a:buFontTx/>
              <a:buChar char="-"/>
            </a:pPr>
            <a:r>
              <a:rPr lang="it-IT" sz="1400" dirty="0">
                <a:solidFill>
                  <a:prstClr val="black"/>
                </a:solidFill>
              </a:rPr>
              <a:t>Pendenza</a:t>
            </a:r>
          </a:p>
          <a:p>
            <a:pPr marL="285750" lvl="0" indent="-285750" algn="just">
              <a:buFontTx/>
              <a:buChar char="-"/>
            </a:pPr>
            <a:r>
              <a:rPr lang="it-IT" sz="1400" dirty="0">
                <a:solidFill>
                  <a:prstClr val="black"/>
                </a:solidFill>
              </a:rPr>
              <a:t>Direzione di massima pendenza</a:t>
            </a:r>
          </a:p>
          <a:p>
            <a:pPr marL="285750" lvl="0" indent="-285750" algn="just">
              <a:buFontTx/>
              <a:buChar char="-"/>
            </a:pPr>
            <a:r>
              <a:rPr lang="it-IT" sz="1400" dirty="0">
                <a:solidFill>
                  <a:prstClr val="black"/>
                </a:solidFill>
              </a:rPr>
              <a:t>Curvatura del profilo</a:t>
            </a:r>
          </a:p>
          <a:p>
            <a:pPr marL="285750" lvl="0" indent="-285750" algn="just">
              <a:buFontTx/>
              <a:buChar char="-"/>
            </a:pPr>
            <a:r>
              <a:rPr lang="it-IT" sz="1400" dirty="0">
                <a:solidFill>
                  <a:prstClr val="black"/>
                </a:solidFill>
              </a:rPr>
              <a:t>Curvatura planimetrica</a:t>
            </a:r>
            <a:endParaRPr lang="it-IT" sz="1600" dirty="0">
              <a:solidFill>
                <a:prstClr val="black"/>
              </a:solidFill>
            </a:endParaRPr>
          </a:p>
        </p:txBody>
      </p:sp>
      <p:pic>
        <p:nvPicPr>
          <p:cNvPr id="2050" name="Picture 2" descr="Ingranaggio Ingranaggi Grafica - Immagini gratis su Pixabay">
            <a:extLst>
              <a:ext uri="{FF2B5EF4-FFF2-40B4-BE49-F238E27FC236}">
                <a16:creationId xmlns:a16="http://schemas.microsoft.com/office/drawing/2014/main" id="{E894CF6C-2B08-4C4E-9B77-9EF1390076A3}"/>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66609" y="1817640"/>
            <a:ext cx="2015928" cy="1341508"/>
          </a:xfrm>
          <a:prstGeom prst="rect">
            <a:avLst/>
          </a:prstGeom>
          <a:noFill/>
          <a:extLst>
            <a:ext uri="{909E8E84-426E-40DD-AFC4-6F175D3DCCD1}">
              <a14:hiddenFill xmlns:a14="http://schemas.microsoft.com/office/drawing/2010/main">
                <a:solidFill>
                  <a:srgbClr val="FFFFFF"/>
                </a:solidFill>
              </a14:hiddenFill>
            </a:ext>
          </a:extLst>
        </p:spPr>
      </p:pic>
      <p:pic>
        <p:nvPicPr>
          <p:cNvPr id="16" name="Immagine 15">
            <a:extLst>
              <a:ext uri="{FF2B5EF4-FFF2-40B4-BE49-F238E27FC236}">
                <a16:creationId xmlns:a16="http://schemas.microsoft.com/office/drawing/2014/main" id="{53AC8800-7694-4411-A915-2891D1296085}"/>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378553" y="1817640"/>
            <a:ext cx="1826981" cy="1369714"/>
          </a:xfrm>
          <a:prstGeom prst="rect">
            <a:avLst/>
          </a:prstGeom>
        </p:spPr>
      </p:pic>
      <p:pic>
        <p:nvPicPr>
          <p:cNvPr id="17" name="Immagine 16">
            <a:extLst>
              <a:ext uri="{FF2B5EF4-FFF2-40B4-BE49-F238E27FC236}">
                <a16:creationId xmlns:a16="http://schemas.microsoft.com/office/drawing/2014/main" id="{CDDA21F6-F110-45B8-9196-9EB883426C4A}"/>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1219" t="3459" r="1312" b="2349"/>
          <a:stretch/>
        </p:blipFill>
        <p:spPr>
          <a:xfrm>
            <a:off x="248882" y="3669448"/>
            <a:ext cx="4267280" cy="2916248"/>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sp>
        <p:nvSpPr>
          <p:cNvPr id="19" name="Freccia a destra 18">
            <a:extLst>
              <a:ext uri="{FF2B5EF4-FFF2-40B4-BE49-F238E27FC236}">
                <a16:creationId xmlns:a16="http://schemas.microsoft.com/office/drawing/2014/main" id="{5B6964A8-E639-4E6A-B510-F24A1D8C5975}"/>
              </a:ext>
            </a:extLst>
          </p:cNvPr>
          <p:cNvSpPr/>
          <p:nvPr/>
        </p:nvSpPr>
        <p:spPr>
          <a:xfrm rot="5400000">
            <a:off x="1859702" y="3499149"/>
            <a:ext cx="523878" cy="38358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1" name="CasellaDiTesto 20">
            <a:extLst>
              <a:ext uri="{FF2B5EF4-FFF2-40B4-BE49-F238E27FC236}">
                <a16:creationId xmlns:a16="http://schemas.microsoft.com/office/drawing/2014/main" id="{7455C5C3-CAD4-4B8B-AED3-67CA0EC85CCB}"/>
              </a:ext>
            </a:extLst>
          </p:cNvPr>
          <p:cNvSpPr txBox="1"/>
          <p:nvPr/>
        </p:nvSpPr>
        <p:spPr>
          <a:xfrm>
            <a:off x="333785" y="6143235"/>
            <a:ext cx="1551709" cy="369332"/>
          </a:xfrm>
          <a:prstGeom prst="rect">
            <a:avLst/>
          </a:prstGeom>
          <a:solidFill>
            <a:schemeClr val="bg1"/>
          </a:solidFill>
          <a:ln>
            <a:solidFill>
              <a:schemeClr val="tx1"/>
            </a:solidFill>
          </a:ln>
        </p:spPr>
        <p:txBody>
          <a:bodyPr wrap="square" rtlCol="0">
            <a:spAutoFit/>
          </a:bodyPr>
          <a:lstStyle/>
          <a:p>
            <a:r>
              <a:rPr lang="it-IT" dirty="0"/>
              <a:t>LR DTM (25m)</a:t>
            </a:r>
          </a:p>
        </p:txBody>
      </p:sp>
      <p:sp>
        <p:nvSpPr>
          <p:cNvPr id="5" name="Rettangolo 4">
            <a:extLst>
              <a:ext uri="{FF2B5EF4-FFF2-40B4-BE49-F238E27FC236}">
                <a16:creationId xmlns:a16="http://schemas.microsoft.com/office/drawing/2014/main" id="{88CE06A1-96B7-4450-841E-42FF9195CAEF}"/>
              </a:ext>
            </a:extLst>
          </p:cNvPr>
          <p:cNvSpPr/>
          <p:nvPr/>
        </p:nvSpPr>
        <p:spPr>
          <a:xfrm>
            <a:off x="4012012" y="180737"/>
            <a:ext cx="7318315" cy="4826612"/>
          </a:xfrm>
          <a:prstGeom prst="rect">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Connettore diritto 7">
            <a:extLst>
              <a:ext uri="{FF2B5EF4-FFF2-40B4-BE49-F238E27FC236}">
                <a16:creationId xmlns:a16="http://schemas.microsoft.com/office/drawing/2014/main" id="{52A7E0C4-1A5E-4F39-A4FF-DFACFEFB35F5}"/>
              </a:ext>
            </a:extLst>
          </p:cNvPr>
          <p:cNvCxnSpPr>
            <a:cxnSpLocks/>
          </p:cNvCxnSpPr>
          <p:nvPr/>
        </p:nvCxnSpPr>
        <p:spPr>
          <a:xfrm>
            <a:off x="1208122" y="5527152"/>
            <a:ext cx="186790" cy="89885"/>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1" name="Connettore diritto 30">
            <a:extLst>
              <a:ext uri="{FF2B5EF4-FFF2-40B4-BE49-F238E27FC236}">
                <a16:creationId xmlns:a16="http://schemas.microsoft.com/office/drawing/2014/main" id="{E80D064C-EA52-4311-B3DB-CAE9C231226D}"/>
              </a:ext>
            </a:extLst>
          </p:cNvPr>
          <p:cNvCxnSpPr>
            <a:cxnSpLocks/>
          </p:cNvCxnSpPr>
          <p:nvPr/>
        </p:nvCxnSpPr>
        <p:spPr>
          <a:xfrm>
            <a:off x="1301517" y="2297727"/>
            <a:ext cx="186790" cy="89885"/>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2" name="Connettore diritto 31">
            <a:extLst>
              <a:ext uri="{FF2B5EF4-FFF2-40B4-BE49-F238E27FC236}">
                <a16:creationId xmlns:a16="http://schemas.microsoft.com/office/drawing/2014/main" id="{A6D07CC4-A922-4609-AADF-C85B28B78FF2}"/>
              </a:ext>
            </a:extLst>
          </p:cNvPr>
          <p:cNvCxnSpPr>
            <a:cxnSpLocks/>
          </p:cNvCxnSpPr>
          <p:nvPr/>
        </p:nvCxnSpPr>
        <p:spPr>
          <a:xfrm>
            <a:off x="6853604" y="5589919"/>
            <a:ext cx="186790" cy="89885"/>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48" name="Connettore diritto 2047">
            <a:extLst>
              <a:ext uri="{FF2B5EF4-FFF2-40B4-BE49-F238E27FC236}">
                <a16:creationId xmlns:a16="http://schemas.microsoft.com/office/drawing/2014/main" id="{C72BA899-FDAB-4228-BD20-370AB9E575CE}"/>
              </a:ext>
            </a:extLst>
          </p:cNvPr>
          <p:cNvCxnSpPr>
            <a:cxnSpLocks/>
          </p:cNvCxnSpPr>
          <p:nvPr/>
        </p:nvCxnSpPr>
        <p:spPr>
          <a:xfrm flipH="1" flipV="1">
            <a:off x="6675351" y="4793122"/>
            <a:ext cx="238018" cy="732320"/>
          </a:xfrm>
          <a:prstGeom prst="line">
            <a:avLst/>
          </a:prstGeom>
          <a:ln w="19050">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35" name="Connettore diritto 34">
            <a:extLst>
              <a:ext uri="{FF2B5EF4-FFF2-40B4-BE49-F238E27FC236}">
                <a16:creationId xmlns:a16="http://schemas.microsoft.com/office/drawing/2014/main" id="{4BE979F9-0184-44B9-A973-0E78BB3739DF}"/>
              </a:ext>
            </a:extLst>
          </p:cNvPr>
          <p:cNvCxnSpPr>
            <a:cxnSpLocks/>
          </p:cNvCxnSpPr>
          <p:nvPr/>
        </p:nvCxnSpPr>
        <p:spPr>
          <a:xfrm flipV="1">
            <a:off x="1408326" y="4590335"/>
            <a:ext cx="2989526" cy="886809"/>
          </a:xfrm>
          <a:prstGeom prst="line">
            <a:avLst/>
          </a:prstGeom>
          <a:ln w="19050">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37" name="Connettore diritto 36">
            <a:extLst>
              <a:ext uri="{FF2B5EF4-FFF2-40B4-BE49-F238E27FC236}">
                <a16:creationId xmlns:a16="http://schemas.microsoft.com/office/drawing/2014/main" id="{293A35CF-6F5A-4EA0-9F55-3BB3F68ED3DD}"/>
              </a:ext>
            </a:extLst>
          </p:cNvPr>
          <p:cNvCxnSpPr>
            <a:cxnSpLocks/>
          </p:cNvCxnSpPr>
          <p:nvPr/>
        </p:nvCxnSpPr>
        <p:spPr>
          <a:xfrm>
            <a:off x="1578764" y="2356638"/>
            <a:ext cx="2692927" cy="646719"/>
          </a:xfrm>
          <a:prstGeom prst="line">
            <a:avLst/>
          </a:prstGeom>
          <a:ln w="19050">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pic>
        <p:nvPicPr>
          <p:cNvPr id="34" name="Immagine 33">
            <a:extLst>
              <a:ext uri="{FF2B5EF4-FFF2-40B4-BE49-F238E27FC236}">
                <a16:creationId xmlns:a16="http://schemas.microsoft.com/office/drawing/2014/main" id="{E4055D14-2305-43DE-8FEE-5F9302C8ED6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33883" y="1527710"/>
            <a:ext cx="5388808" cy="3066801"/>
          </a:xfrm>
          <a:prstGeom prst="rect">
            <a:avLst/>
          </a:prstGeom>
        </p:spPr>
      </p:pic>
      <p:grpSp>
        <p:nvGrpSpPr>
          <p:cNvPr id="6" name="Gruppo 5">
            <a:extLst>
              <a:ext uri="{FF2B5EF4-FFF2-40B4-BE49-F238E27FC236}">
                <a16:creationId xmlns:a16="http://schemas.microsoft.com/office/drawing/2014/main" id="{D0A4CB58-DE9A-44DF-9C7E-75A30EB5FC14}"/>
              </a:ext>
            </a:extLst>
          </p:cNvPr>
          <p:cNvGrpSpPr/>
          <p:nvPr/>
        </p:nvGrpSpPr>
        <p:grpSpPr>
          <a:xfrm>
            <a:off x="6953907" y="290764"/>
            <a:ext cx="4347871" cy="1091318"/>
            <a:chOff x="8397063" y="1477878"/>
            <a:chExt cx="3315854" cy="1091318"/>
          </a:xfrm>
        </p:grpSpPr>
        <p:sp>
          <p:nvSpPr>
            <p:cNvPr id="23" name="Rettangolo 22">
              <a:extLst>
                <a:ext uri="{FF2B5EF4-FFF2-40B4-BE49-F238E27FC236}">
                  <a16:creationId xmlns:a16="http://schemas.microsoft.com/office/drawing/2014/main" id="{FB738E99-58B4-4914-B1F5-5C7CE18B3508}"/>
                </a:ext>
              </a:extLst>
            </p:cNvPr>
            <p:cNvSpPr/>
            <p:nvPr/>
          </p:nvSpPr>
          <p:spPr>
            <a:xfrm>
              <a:off x="8406299" y="1542472"/>
              <a:ext cx="240146" cy="240145"/>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600"/>
            </a:p>
          </p:txBody>
        </p:sp>
        <p:sp>
          <p:nvSpPr>
            <p:cNvPr id="24" name="Rettangolo 23">
              <a:extLst>
                <a:ext uri="{FF2B5EF4-FFF2-40B4-BE49-F238E27FC236}">
                  <a16:creationId xmlns:a16="http://schemas.microsoft.com/office/drawing/2014/main" id="{711B9BAB-CA9F-42CF-8362-A6178C4E08D1}"/>
                </a:ext>
              </a:extLst>
            </p:cNvPr>
            <p:cNvSpPr/>
            <p:nvPr/>
          </p:nvSpPr>
          <p:spPr>
            <a:xfrm>
              <a:off x="8397063" y="1918854"/>
              <a:ext cx="240146" cy="240145"/>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600"/>
            </a:p>
          </p:txBody>
        </p:sp>
        <p:sp>
          <p:nvSpPr>
            <p:cNvPr id="25" name="Rettangolo 24">
              <a:extLst>
                <a:ext uri="{FF2B5EF4-FFF2-40B4-BE49-F238E27FC236}">
                  <a16:creationId xmlns:a16="http://schemas.microsoft.com/office/drawing/2014/main" id="{8A0F5FBB-A5B5-4CEC-8CED-FC75DFBA2FBA}"/>
                </a:ext>
              </a:extLst>
            </p:cNvPr>
            <p:cNvSpPr/>
            <p:nvPr/>
          </p:nvSpPr>
          <p:spPr>
            <a:xfrm>
              <a:off x="8397063" y="2295236"/>
              <a:ext cx="240146" cy="24014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600"/>
            </a:p>
          </p:txBody>
        </p:sp>
        <p:sp>
          <p:nvSpPr>
            <p:cNvPr id="27" name="CasellaDiTesto 26">
              <a:extLst>
                <a:ext uri="{FF2B5EF4-FFF2-40B4-BE49-F238E27FC236}">
                  <a16:creationId xmlns:a16="http://schemas.microsoft.com/office/drawing/2014/main" id="{ED940571-73E9-4CA5-AD8C-8DA5CB3E0459}"/>
                </a:ext>
              </a:extLst>
            </p:cNvPr>
            <p:cNvSpPr txBox="1"/>
            <p:nvPr/>
          </p:nvSpPr>
          <p:spPr>
            <a:xfrm>
              <a:off x="8683389" y="1477878"/>
              <a:ext cx="1745673" cy="338554"/>
            </a:xfrm>
            <a:prstGeom prst="rect">
              <a:avLst/>
            </a:prstGeom>
            <a:noFill/>
          </p:spPr>
          <p:txBody>
            <a:bodyPr wrap="square" rtlCol="0">
              <a:spAutoFit/>
            </a:bodyPr>
            <a:lstStyle/>
            <a:p>
              <a:r>
                <a:rPr lang="it-IT" sz="1600" dirty="0"/>
                <a:t>HR DEM (1-3 m)</a:t>
              </a:r>
            </a:p>
          </p:txBody>
        </p:sp>
        <p:sp>
          <p:nvSpPr>
            <p:cNvPr id="28" name="CasellaDiTesto 27">
              <a:extLst>
                <a:ext uri="{FF2B5EF4-FFF2-40B4-BE49-F238E27FC236}">
                  <a16:creationId xmlns:a16="http://schemas.microsoft.com/office/drawing/2014/main" id="{EA27887C-CE00-4988-AF91-282BB9EE151C}"/>
                </a:ext>
              </a:extLst>
            </p:cNvPr>
            <p:cNvSpPr txBox="1"/>
            <p:nvPr/>
          </p:nvSpPr>
          <p:spPr>
            <a:xfrm>
              <a:off x="8683388" y="1854260"/>
              <a:ext cx="3029529" cy="338554"/>
            </a:xfrm>
            <a:prstGeom prst="rect">
              <a:avLst/>
            </a:prstGeom>
            <a:noFill/>
          </p:spPr>
          <p:txBody>
            <a:bodyPr wrap="square" rtlCol="0">
              <a:spAutoFit/>
            </a:bodyPr>
            <a:lstStyle/>
            <a:p>
              <a:r>
                <a:rPr lang="it-IT" sz="1600" dirty="0"/>
                <a:t>LR DTM (25 m) – NO OBSTACLES (NOBS)</a:t>
              </a:r>
            </a:p>
          </p:txBody>
        </p:sp>
        <p:sp>
          <p:nvSpPr>
            <p:cNvPr id="29" name="CasellaDiTesto 28">
              <a:extLst>
                <a:ext uri="{FF2B5EF4-FFF2-40B4-BE49-F238E27FC236}">
                  <a16:creationId xmlns:a16="http://schemas.microsoft.com/office/drawing/2014/main" id="{6AC346F5-FCAB-4CDA-B3DC-23A03C7D9D81}"/>
                </a:ext>
              </a:extLst>
            </p:cNvPr>
            <p:cNvSpPr txBox="1"/>
            <p:nvPr/>
          </p:nvSpPr>
          <p:spPr>
            <a:xfrm>
              <a:off x="8683388" y="2230642"/>
              <a:ext cx="3029529" cy="338554"/>
            </a:xfrm>
            <a:prstGeom prst="rect">
              <a:avLst/>
            </a:prstGeom>
            <a:noFill/>
          </p:spPr>
          <p:txBody>
            <a:bodyPr wrap="square" rtlCol="0">
              <a:spAutoFit/>
            </a:bodyPr>
            <a:lstStyle/>
            <a:p>
              <a:r>
                <a:rPr lang="it-IT" sz="1600" dirty="0"/>
                <a:t>LR DTM (25 m) – WITH OBSTACLES (OBS)</a:t>
              </a:r>
            </a:p>
          </p:txBody>
        </p:sp>
      </p:grpSp>
      <p:sp>
        <p:nvSpPr>
          <p:cNvPr id="36" name="CasellaDiTesto 35">
            <a:extLst>
              <a:ext uri="{FF2B5EF4-FFF2-40B4-BE49-F238E27FC236}">
                <a16:creationId xmlns:a16="http://schemas.microsoft.com/office/drawing/2014/main" id="{00F2A883-47C0-4363-AD5A-C974E1AC97D2}"/>
              </a:ext>
            </a:extLst>
          </p:cNvPr>
          <p:cNvSpPr txBox="1"/>
          <p:nvPr/>
        </p:nvSpPr>
        <p:spPr>
          <a:xfrm>
            <a:off x="2621847" y="5819549"/>
            <a:ext cx="2668772" cy="369332"/>
          </a:xfrm>
          <a:prstGeom prst="rect">
            <a:avLst/>
          </a:prstGeom>
          <a:noFill/>
        </p:spPr>
        <p:txBody>
          <a:bodyPr wrap="square" rtlCol="0">
            <a:spAutoFit/>
          </a:bodyPr>
          <a:lstStyle/>
          <a:p>
            <a:r>
              <a:rPr lang="en-US" b="1" dirty="0"/>
              <a:t>NO OBSTACLES</a:t>
            </a:r>
          </a:p>
        </p:txBody>
      </p:sp>
      <p:sp>
        <p:nvSpPr>
          <p:cNvPr id="38" name="CasellaDiTesto 37">
            <a:extLst>
              <a:ext uri="{FF2B5EF4-FFF2-40B4-BE49-F238E27FC236}">
                <a16:creationId xmlns:a16="http://schemas.microsoft.com/office/drawing/2014/main" id="{479C3AF8-7BC5-4A2F-9FC8-24EB1F6ACF60}"/>
              </a:ext>
            </a:extLst>
          </p:cNvPr>
          <p:cNvSpPr txBox="1"/>
          <p:nvPr/>
        </p:nvSpPr>
        <p:spPr>
          <a:xfrm>
            <a:off x="8325389" y="5819549"/>
            <a:ext cx="2668772" cy="369332"/>
          </a:xfrm>
          <a:prstGeom prst="rect">
            <a:avLst/>
          </a:prstGeom>
          <a:noFill/>
        </p:spPr>
        <p:txBody>
          <a:bodyPr wrap="square" rtlCol="0">
            <a:spAutoFit/>
          </a:bodyPr>
          <a:lstStyle/>
          <a:p>
            <a:r>
              <a:rPr lang="en-US" b="1" dirty="0"/>
              <a:t>WITH OBSTACLES</a:t>
            </a:r>
          </a:p>
        </p:txBody>
      </p:sp>
      <p:pic>
        <p:nvPicPr>
          <p:cNvPr id="33" name="Immagine 32">
            <a:extLst>
              <a:ext uri="{FF2B5EF4-FFF2-40B4-BE49-F238E27FC236}">
                <a16:creationId xmlns:a16="http://schemas.microsoft.com/office/drawing/2014/main" id="{01F567AF-B590-49FE-973A-13B9EA6187DC}"/>
              </a:ext>
            </a:extLst>
          </p:cNvPr>
          <p:cNvPicPr>
            <a:picLocks noChangeAspect="1"/>
          </p:cNvPicPr>
          <p:nvPr/>
        </p:nvPicPr>
        <p:blipFill>
          <a:blip r:embed="rId9"/>
          <a:stretch>
            <a:fillRect/>
          </a:stretch>
        </p:blipFill>
        <p:spPr>
          <a:xfrm>
            <a:off x="11575125" y="6641022"/>
            <a:ext cx="621029" cy="221796"/>
          </a:xfrm>
          <a:prstGeom prst="rect">
            <a:avLst/>
          </a:prstGeom>
        </p:spPr>
      </p:pic>
    </p:spTree>
    <p:extLst>
      <p:ext uri="{BB962C8B-B14F-4D97-AF65-F5344CB8AC3E}">
        <p14:creationId xmlns:p14="http://schemas.microsoft.com/office/powerpoint/2010/main" val="29294391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BC75B0B2-F959-421B-8997-FBE59326184F}"/>
              </a:ext>
            </a:extLst>
          </p:cNvPr>
          <p:cNvSpPr txBox="1"/>
          <p:nvPr/>
        </p:nvSpPr>
        <p:spPr>
          <a:xfrm>
            <a:off x="481356" y="195688"/>
            <a:ext cx="6790523" cy="584775"/>
          </a:xfrm>
          <a:prstGeom prst="rect">
            <a:avLst/>
          </a:prstGeom>
          <a:noFill/>
        </p:spPr>
        <p:txBody>
          <a:bodyPr wrap="square" rtlCol="0">
            <a:spAutoFit/>
          </a:bodyPr>
          <a:lstStyle/>
          <a:p>
            <a:r>
              <a:rPr lang="en-US" sz="3200" dirty="0"/>
              <a:t>Examples (1/3)</a:t>
            </a:r>
          </a:p>
        </p:txBody>
      </p:sp>
      <p:pic>
        <p:nvPicPr>
          <p:cNvPr id="1026" name="Picture 2">
            <a:extLst>
              <a:ext uri="{FF2B5EF4-FFF2-40B4-BE49-F238E27FC236}">
                <a16:creationId xmlns:a16="http://schemas.microsoft.com/office/drawing/2014/main" id="{89FA5520-A264-458A-A746-67750CA710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6761" y="1613807"/>
            <a:ext cx="3067050" cy="3429001"/>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a:extLst>
              <a:ext uri="{FF2B5EF4-FFF2-40B4-BE49-F238E27FC236}">
                <a16:creationId xmlns:a16="http://schemas.microsoft.com/office/drawing/2014/main" id="{8BDFB679-2B40-43C7-AEEA-A3F58D1371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542" y="1554616"/>
            <a:ext cx="3133725" cy="348615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E43263C2-EF91-48EF-9D22-6026C748DC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76617" y="5447268"/>
            <a:ext cx="1949564" cy="735303"/>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a:extLst>
              <a:ext uri="{FF2B5EF4-FFF2-40B4-BE49-F238E27FC236}">
                <a16:creationId xmlns:a16="http://schemas.microsoft.com/office/drawing/2014/main" id="{908175CB-43D3-4650-9BA5-2F6257B74ED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66414" y="795097"/>
            <a:ext cx="2647950" cy="134302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0A8BB6D6-38DB-442F-8B4B-F7DCF2B75FF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0536" y="5324381"/>
            <a:ext cx="2019300" cy="1095375"/>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a:extLst>
              <a:ext uri="{FF2B5EF4-FFF2-40B4-BE49-F238E27FC236}">
                <a16:creationId xmlns:a16="http://schemas.microsoft.com/office/drawing/2014/main" id="{62EE931E-14F0-41B3-9361-B85D5D28E01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40287" y="5324381"/>
            <a:ext cx="2019300" cy="1095375"/>
          </a:xfrm>
          <a:prstGeom prst="rect">
            <a:avLst/>
          </a:prstGeom>
          <a:noFill/>
          <a:extLst>
            <a:ext uri="{909E8E84-426E-40DD-AFC4-6F175D3DCCD1}">
              <a14:hiddenFill xmlns:a14="http://schemas.microsoft.com/office/drawing/2010/main">
                <a:solidFill>
                  <a:srgbClr val="FFFFFF"/>
                </a:solidFill>
              </a14:hiddenFill>
            </a:ext>
          </a:extLst>
        </p:spPr>
      </p:pic>
      <p:sp>
        <p:nvSpPr>
          <p:cNvPr id="11" name="CasellaDiTesto 10">
            <a:extLst>
              <a:ext uri="{FF2B5EF4-FFF2-40B4-BE49-F238E27FC236}">
                <a16:creationId xmlns:a16="http://schemas.microsoft.com/office/drawing/2014/main" id="{AA1B663C-4C85-4F03-92FD-61D74EAAFA5D}"/>
              </a:ext>
            </a:extLst>
          </p:cNvPr>
          <p:cNvSpPr txBox="1"/>
          <p:nvPr/>
        </p:nvSpPr>
        <p:spPr>
          <a:xfrm>
            <a:off x="3539340" y="264560"/>
            <a:ext cx="6790523" cy="461665"/>
          </a:xfrm>
          <a:prstGeom prst="rect">
            <a:avLst/>
          </a:prstGeom>
          <a:noFill/>
        </p:spPr>
        <p:txBody>
          <a:bodyPr wrap="square" rtlCol="0">
            <a:spAutoFit/>
          </a:bodyPr>
          <a:lstStyle/>
          <a:p>
            <a:r>
              <a:rPr lang="en-US" sz="2400" dirty="0"/>
              <a:t>Secchia River – January 2014</a:t>
            </a:r>
          </a:p>
        </p:txBody>
      </p:sp>
      <p:sp>
        <p:nvSpPr>
          <p:cNvPr id="13" name="CasellaDiTesto 12">
            <a:extLst>
              <a:ext uri="{FF2B5EF4-FFF2-40B4-BE49-F238E27FC236}">
                <a16:creationId xmlns:a16="http://schemas.microsoft.com/office/drawing/2014/main" id="{BEA72BB0-F861-40B7-8C7C-ABE2B6F713E3}"/>
              </a:ext>
            </a:extLst>
          </p:cNvPr>
          <p:cNvSpPr txBox="1"/>
          <p:nvPr/>
        </p:nvSpPr>
        <p:spPr>
          <a:xfrm>
            <a:off x="1715861" y="1147567"/>
            <a:ext cx="2647950" cy="369332"/>
          </a:xfrm>
          <a:prstGeom prst="rect">
            <a:avLst/>
          </a:prstGeom>
          <a:noFill/>
        </p:spPr>
        <p:txBody>
          <a:bodyPr wrap="square" rtlCol="0">
            <a:spAutoFit/>
          </a:bodyPr>
          <a:lstStyle/>
          <a:p>
            <a:r>
              <a:rPr lang="en-US" i="1" dirty="0"/>
              <a:t>“Ref” vs. “NOBS”</a:t>
            </a:r>
          </a:p>
        </p:txBody>
      </p:sp>
      <p:sp>
        <p:nvSpPr>
          <p:cNvPr id="15" name="CasellaDiTesto 14">
            <a:extLst>
              <a:ext uri="{FF2B5EF4-FFF2-40B4-BE49-F238E27FC236}">
                <a16:creationId xmlns:a16="http://schemas.microsoft.com/office/drawing/2014/main" id="{F9765701-090C-4319-B4DC-633DA2104DB3}"/>
              </a:ext>
            </a:extLst>
          </p:cNvPr>
          <p:cNvSpPr txBox="1"/>
          <p:nvPr/>
        </p:nvSpPr>
        <p:spPr>
          <a:xfrm>
            <a:off x="5814793" y="1091349"/>
            <a:ext cx="2647950" cy="369332"/>
          </a:xfrm>
          <a:prstGeom prst="rect">
            <a:avLst/>
          </a:prstGeom>
          <a:noFill/>
        </p:spPr>
        <p:txBody>
          <a:bodyPr wrap="square" rtlCol="0">
            <a:spAutoFit/>
          </a:bodyPr>
          <a:lstStyle/>
          <a:p>
            <a:r>
              <a:rPr lang="en-US" i="1" dirty="0"/>
              <a:t>“Ref” vs. “OBS”</a:t>
            </a:r>
          </a:p>
        </p:txBody>
      </p:sp>
      <p:sp>
        <p:nvSpPr>
          <p:cNvPr id="6" name="CasellaDiTesto 5">
            <a:extLst>
              <a:ext uri="{FF2B5EF4-FFF2-40B4-BE49-F238E27FC236}">
                <a16:creationId xmlns:a16="http://schemas.microsoft.com/office/drawing/2014/main" id="{592FB3DB-8C4F-41A6-9D1A-D023225BD3EC}"/>
              </a:ext>
            </a:extLst>
          </p:cNvPr>
          <p:cNvSpPr txBox="1"/>
          <p:nvPr/>
        </p:nvSpPr>
        <p:spPr>
          <a:xfrm>
            <a:off x="6748404" y="4589925"/>
            <a:ext cx="1696825" cy="369332"/>
          </a:xfrm>
          <a:prstGeom prst="rect">
            <a:avLst/>
          </a:prstGeom>
          <a:noFill/>
        </p:spPr>
        <p:txBody>
          <a:bodyPr wrap="square" rtlCol="0">
            <a:spAutoFit/>
          </a:bodyPr>
          <a:lstStyle/>
          <a:p>
            <a:r>
              <a:rPr lang="it-IT" dirty="0">
                <a:solidFill>
                  <a:srgbClr val="C00000"/>
                </a:solidFill>
              </a:rPr>
              <a:t>DTM = 13 m</a:t>
            </a:r>
            <a:endParaRPr lang="en-US" dirty="0">
              <a:solidFill>
                <a:srgbClr val="C00000"/>
              </a:solidFill>
            </a:endParaRPr>
          </a:p>
        </p:txBody>
      </p:sp>
      <p:sp>
        <p:nvSpPr>
          <p:cNvPr id="17" name="CasellaDiTesto 16">
            <a:extLst>
              <a:ext uri="{FF2B5EF4-FFF2-40B4-BE49-F238E27FC236}">
                <a16:creationId xmlns:a16="http://schemas.microsoft.com/office/drawing/2014/main" id="{AACAC91C-5BD2-413E-8A0F-836CDA85EC1A}"/>
              </a:ext>
            </a:extLst>
          </p:cNvPr>
          <p:cNvSpPr txBox="1"/>
          <p:nvPr/>
        </p:nvSpPr>
        <p:spPr>
          <a:xfrm>
            <a:off x="3039836" y="4567133"/>
            <a:ext cx="1696825" cy="369332"/>
          </a:xfrm>
          <a:prstGeom prst="rect">
            <a:avLst/>
          </a:prstGeom>
          <a:noFill/>
        </p:spPr>
        <p:txBody>
          <a:bodyPr wrap="square" rtlCol="0">
            <a:spAutoFit/>
          </a:bodyPr>
          <a:lstStyle/>
          <a:p>
            <a:r>
              <a:rPr lang="it-IT" dirty="0">
                <a:solidFill>
                  <a:srgbClr val="C00000"/>
                </a:solidFill>
              </a:rPr>
              <a:t>DTM = 13 m</a:t>
            </a:r>
            <a:endParaRPr lang="en-US" dirty="0">
              <a:solidFill>
                <a:srgbClr val="C00000"/>
              </a:solidFill>
            </a:endParaRPr>
          </a:p>
        </p:txBody>
      </p:sp>
      <p:pic>
        <p:nvPicPr>
          <p:cNvPr id="14" name="Immagine 13">
            <a:extLst>
              <a:ext uri="{FF2B5EF4-FFF2-40B4-BE49-F238E27FC236}">
                <a16:creationId xmlns:a16="http://schemas.microsoft.com/office/drawing/2014/main" id="{741D9AB5-F5DC-4E85-8C6E-D5F6A6025956}"/>
              </a:ext>
            </a:extLst>
          </p:cNvPr>
          <p:cNvPicPr>
            <a:picLocks noChangeAspect="1"/>
          </p:cNvPicPr>
          <p:nvPr/>
        </p:nvPicPr>
        <p:blipFill>
          <a:blip r:embed="rId8"/>
          <a:stretch>
            <a:fillRect/>
          </a:stretch>
        </p:blipFill>
        <p:spPr>
          <a:xfrm>
            <a:off x="11575125" y="6641022"/>
            <a:ext cx="621029" cy="221796"/>
          </a:xfrm>
          <a:prstGeom prst="rect">
            <a:avLst/>
          </a:prstGeom>
        </p:spPr>
      </p:pic>
    </p:spTree>
    <p:extLst>
      <p:ext uri="{BB962C8B-B14F-4D97-AF65-F5344CB8AC3E}">
        <p14:creationId xmlns:p14="http://schemas.microsoft.com/office/powerpoint/2010/main" val="10856270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BC75B0B2-F959-421B-8997-FBE59326184F}"/>
              </a:ext>
            </a:extLst>
          </p:cNvPr>
          <p:cNvSpPr txBox="1"/>
          <p:nvPr/>
        </p:nvSpPr>
        <p:spPr>
          <a:xfrm>
            <a:off x="481356" y="195688"/>
            <a:ext cx="6790523" cy="584775"/>
          </a:xfrm>
          <a:prstGeom prst="rect">
            <a:avLst/>
          </a:prstGeom>
          <a:noFill/>
        </p:spPr>
        <p:txBody>
          <a:bodyPr wrap="square" rtlCol="0">
            <a:spAutoFit/>
          </a:bodyPr>
          <a:lstStyle/>
          <a:p>
            <a:r>
              <a:rPr lang="en-US" sz="3200" dirty="0"/>
              <a:t>Examples (2/3)</a:t>
            </a:r>
          </a:p>
        </p:txBody>
      </p:sp>
      <p:pic>
        <p:nvPicPr>
          <p:cNvPr id="1028" name="Picture 4">
            <a:extLst>
              <a:ext uri="{FF2B5EF4-FFF2-40B4-BE49-F238E27FC236}">
                <a16:creationId xmlns:a16="http://schemas.microsoft.com/office/drawing/2014/main" id="{E43263C2-EF91-48EF-9D22-6026C748DC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7934" y="5504255"/>
            <a:ext cx="1949564" cy="735303"/>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a:extLst>
              <a:ext uri="{FF2B5EF4-FFF2-40B4-BE49-F238E27FC236}">
                <a16:creationId xmlns:a16="http://schemas.microsoft.com/office/drawing/2014/main" id="{908175CB-43D3-4650-9BA5-2F6257B74E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7019" y="5303945"/>
            <a:ext cx="2647950" cy="1343025"/>
          </a:xfrm>
          <a:prstGeom prst="rect">
            <a:avLst/>
          </a:prstGeom>
          <a:noFill/>
          <a:extLst>
            <a:ext uri="{909E8E84-426E-40DD-AFC4-6F175D3DCCD1}">
              <a14:hiddenFill xmlns:a14="http://schemas.microsoft.com/office/drawing/2010/main">
                <a:solidFill>
                  <a:srgbClr val="FFFFFF"/>
                </a:solidFill>
              </a14:hiddenFill>
            </a:ext>
          </a:extLst>
        </p:spPr>
      </p:pic>
      <p:sp>
        <p:nvSpPr>
          <p:cNvPr id="11" name="CasellaDiTesto 10">
            <a:extLst>
              <a:ext uri="{FF2B5EF4-FFF2-40B4-BE49-F238E27FC236}">
                <a16:creationId xmlns:a16="http://schemas.microsoft.com/office/drawing/2014/main" id="{AA1B663C-4C85-4F03-92FD-61D74EAAFA5D}"/>
              </a:ext>
            </a:extLst>
          </p:cNvPr>
          <p:cNvSpPr txBox="1"/>
          <p:nvPr/>
        </p:nvSpPr>
        <p:spPr>
          <a:xfrm>
            <a:off x="3539340" y="264560"/>
            <a:ext cx="6790523" cy="461665"/>
          </a:xfrm>
          <a:prstGeom prst="rect">
            <a:avLst/>
          </a:prstGeom>
          <a:noFill/>
        </p:spPr>
        <p:txBody>
          <a:bodyPr wrap="square" rtlCol="0">
            <a:spAutoFit/>
          </a:bodyPr>
          <a:lstStyle/>
          <a:p>
            <a:r>
              <a:rPr lang="en-US" sz="2400" dirty="0"/>
              <a:t>Enza River – 2017</a:t>
            </a:r>
          </a:p>
        </p:txBody>
      </p:sp>
      <p:sp>
        <p:nvSpPr>
          <p:cNvPr id="13" name="CasellaDiTesto 12">
            <a:extLst>
              <a:ext uri="{FF2B5EF4-FFF2-40B4-BE49-F238E27FC236}">
                <a16:creationId xmlns:a16="http://schemas.microsoft.com/office/drawing/2014/main" id="{BEA72BB0-F861-40B7-8C7C-ABE2B6F713E3}"/>
              </a:ext>
            </a:extLst>
          </p:cNvPr>
          <p:cNvSpPr txBox="1"/>
          <p:nvPr/>
        </p:nvSpPr>
        <p:spPr>
          <a:xfrm>
            <a:off x="872498" y="2264425"/>
            <a:ext cx="2647950" cy="369332"/>
          </a:xfrm>
          <a:prstGeom prst="rect">
            <a:avLst/>
          </a:prstGeom>
          <a:noFill/>
        </p:spPr>
        <p:txBody>
          <a:bodyPr wrap="square" rtlCol="0">
            <a:spAutoFit/>
          </a:bodyPr>
          <a:lstStyle/>
          <a:p>
            <a:r>
              <a:rPr lang="en-US" i="1" dirty="0"/>
              <a:t>“Ref” vs. “NOBS”</a:t>
            </a:r>
          </a:p>
        </p:txBody>
      </p:sp>
      <p:sp>
        <p:nvSpPr>
          <p:cNvPr id="15" name="CasellaDiTesto 14">
            <a:extLst>
              <a:ext uri="{FF2B5EF4-FFF2-40B4-BE49-F238E27FC236}">
                <a16:creationId xmlns:a16="http://schemas.microsoft.com/office/drawing/2014/main" id="{F9765701-090C-4319-B4DC-633DA2104DB3}"/>
              </a:ext>
            </a:extLst>
          </p:cNvPr>
          <p:cNvSpPr txBox="1"/>
          <p:nvPr/>
        </p:nvSpPr>
        <p:spPr>
          <a:xfrm>
            <a:off x="4439051" y="2283005"/>
            <a:ext cx="2647950" cy="369332"/>
          </a:xfrm>
          <a:prstGeom prst="rect">
            <a:avLst/>
          </a:prstGeom>
          <a:noFill/>
        </p:spPr>
        <p:txBody>
          <a:bodyPr wrap="square" rtlCol="0">
            <a:spAutoFit/>
          </a:bodyPr>
          <a:lstStyle/>
          <a:p>
            <a:r>
              <a:rPr lang="en-US" i="1" dirty="0"/>
              <a:t>“Ref” vs. “OBS”</a:t>
            </a:r>
          </a:p>
        </p:txBody>
      </p:sp>
      <p:sp>
        <p:nvSpPr>
          <p:cNvPr id="6" name="CasellaDiTesto 5">
            <a:extLst>
              <a:ext uri="{FF2B5EF4-FFF2-40B4-BE49-F238E27FC236}">
                <a16:creationId xmlns:a16="http://schemas.microsoft.com/office/drawing/2014/main" id="{592FB3DB-8C4F-41A6-9D1A-D023225BD3EC}"/>
              </a:ext>
            </a:extLst>
          </p:cNvPr>
          <p:cNvSpPr txBox="1"/>
          <p:nvPr/>
        </p:nvSpPr>
        <p:spPr>
          <a:xfrm>
            <a:off x="4487653" y="1781738"/>
            <a:ext cx="1696825" cy="369332"/>
          </a:xfrm>
          <a:prstGeom prst="rect">
            <a:avLst/>
          </a:prstGeom>
          <a:noFill/>
        </p:spPr>
        <p:txBody>
          <a:bodyPr wrap="square" rtlCol="0">
            <a:spAutoFit/>
          </a:bodyPr>
          <a:lstStyle/>
          <a:p>
            <a:r>
              <a:rPr lang="it-IT" dirty="0">
                <a:solidFill>
                  <a:srgbClr val="C00000"/>
                </a:solidFill>
              </a:rPr>
              <a:t>DTM = 25 m</a:t>
            </a:r>
            <a:endParaRPr lang="en-US" dirty="0">
              <a:solidFill>
                <a:srgbClr val="C00000"/>
              </a:solidFill>
            </a:endParaRPr>
          </a:p>
        </p:txBody>
      </p:sp>
      <p:sp>
        <p:nvSpPr>
          <p:cNvPr id="17" name="CasellaDiTesto 16">
            <a:extLst>
              <a:ext uri="{FF2B5EF4-FFF2-40B4-BE49-F238E27FC236}">
                <a16:creationId xmlns:a16="http://schemas.microsoft.com/office/drawing/2014/main" id="{AACAC91C-5BD2-413E-8A0F-836CDA85EC1A}"/>
              </a:ext>
            </a:extLst>
          </p:cNvPr>
          <p:cNvSpPr txBox="1"/>
          <p:nvPr/>
        </p:nvSpPr>
        <p:spPr>
          <a:xfrm>
            <a:off x="1300200" y="1735663"/>
            <a:ext cx="1696825" cy="369332"/>
          </a:xfrm>
          <a:prstGeom prst="rect">
            <a:avLst/>
          </a:prstGeom>
          <a:noFill/>
        </p:spPr>
        <p:txBody>
          <a:bodyPr wrap="square" rtlCol="0">
            <a:spAutoFit/>
          </a:bodyPr>
          <a:lstStyle/>
          <a:p>
            <a:r>
              <a:rPr lang="it-IT" dirty="0">
                <a:solidFill>
                  <a:srgbClr val="C00000"/>
                </a:solidFill>
              </a:rPr>
              <a:t>DTM = 25 m</a:t>
            </a:r>
            <a:endParaRPr lang="en-US" dirty="0">
              <a:solidFill>
                <a:srgbClr val="C00000"/>
              </a:solidFill>
            </a:endParaRPr>
          </a:p>
        </p:txBody>
      </p:sp>
      <p:pic>
        <p:nvPicPr>
          <p:cNvPr id="2050" name="Picture 2">
            <a:extLst>
              <a:ext uri="{FF2B5EF4-FFF2-40B4-BE49-F238E27FC236}">
                <a16:creationId xmlns:a16="http://schemas.microsoft.com/office/drawing/2014/main" id="{5FC811C2-2CB1-4865-82C2-B6E2291D4E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78840" y="17906"/>
            <a:ext cx="2464533" cy="227549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1" name="Picture 3">
            <a:extLst>
              <a:ext uri="{FF2B5EF4-FFF2-40B4-BE49-F238E27FC236}">
                <a16:creationId xmlns:a16="http://schemas.microsoft.com/office/drawing/2014/main" id="{473F2FF6-38EA-41BD-A953-21C79A665D9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75724" y="576314"/>
            <a:ext cx="2670056" cy="224810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985C0A33-5CDF-44FD-A2CF-4D6655F14B3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84475" y="2207360"/>
            <a:ext cx="2372615" cy="229652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8" name="CasellaDiTesto 17">
            <a:extLst>
              <a:ext uri="{FF2B5EF4-FFF2-40B4-BE49-F238E27FC236}">
                <a16:creationId xmlns:a16="http://schemas.microsoft.com/office/drawing/2014/main" id="{205E65CE-DBEA-40CF-A782-3648732EC4ED}"/>
              </a:ext>
            </a:extLst>
          </p:cNvPr>
          <p:cNvSpPr txBox="1"/>
          <p:nvPr/>
        </p:nvSpPr>
        <p:spPr>
          <a:xfrm>
            <a:off x="6878840" y="24452"/>
            <a:ext cx="2647950" cy="369332"/>
          </a:xfrm>
          <a:prstGeom prst="rect">
            <a:avLst/>
          </a:prstGeom>
          <a:noFill/>
        </p:spPr>
        <p:txBody>
          <a:bodyPr wrap="square" rtlCol="0">
            <a:spAutoFit/>
          </a:bodyPr>
          <a:lstStyle/>
          <a:p>
            <a:r>
              <a:rPr lang="it-IT" i="1" dirty="0"/>
              <a:t>O</a:t>
            </a:r>
            <a:r>
              <a:rPr lang="en-US" i="1" dirty="0"/>
              <a:t>BSERVED</a:t>
            </a:r>
          </a:p>
        </p:txBody>
      </p:sp>
      <p:sp>
        <p:nvSpPr>
          <p:cNvPr id="19" name="CasellaDiTesto 18">
            <a:extLst>
              <a:ext uri="{FF2B5EF4-FFF2-40B4-BE49-F238E27FC236}">
                <a16:creationId xmlns:a16="http://schemas.microsoft.com/office/drawing/2014/main" id="{C5861CB4-FF40-4A01-8A4E-ACDC7D11B119}"/>
              </a:ext>
            </a:extLst>
          </p:cNvPr>
          <p:cNvSpPr txBox="1"/>
          <p:nvPr/>
        </p:nvSpPr>
        <p:spPr>
          <a:xfrm>
            <a:off x="8656296" y="553375"/>
            <a:ext cx="2647950" cy="369332"/>
          </a:xfrm>
          <a:prstGeom prst="rect">
            <a:avLst/>
          </a:prstGeom>
          <a:noFill/>
        </p:spPr>
        <p:txBody>
          <a:bodyPr wrap="square" rtlCol="0">
            <a:spAutoFit/>
          </a:bodyPr>
          <a:lstStyle/>
          <a:p>
            <a:r>
              <a:rPr lang="it-IT" i="1" dirty="0"/>
              <a:t>NO OBSTACLES</a:t>
            </a:r>
            <a:endParaRPr lang="en-US" i="1" dirty="0"/>
          </a:p>
        </p:txBody>
      </p:sp>
      <p:sp>
        <p:nvSpPr>
          <p:cNvPr id="20" name="CasellaDiTesto 19">
            <a:extLst>
              <a:ext uri="{FF2B5EF4-FFF2-40B4-BE49-F238E27FC236}">
                <a16:creationId xmlns:a16="http://schemas.microsoft.com/office/drawing/2014/main" id="{C016E3F3-F858-45CA-A2AC-835A2DB557DC}"/>
              </a:ext>
            </a:extLst>
          </p:cNvPr>
          <p:cNvSpPr txBox="1"/>
          <p:nvPr/>
        </p:nvSpPr>
        <p:spPr>
          <a:xfrm>
            <a:off x="10064586" y="2207360"/>
            <a:ext cx="2647950" cy="369332"/>
          </a:xfrm>
          <a:prstGeom prst="rect">
            <a:avLst/>
          </a:prstGeom>
          <a:noFill/>
        </p:spPr>
        <p:txBody>
          <a:bodyPr wrap="square" rtlCol="0">
            <a:spAutoFit/>
          </a:bodyPr>
          <a:lstStyle/>
          <a:p>
            <a:r>
              <a:rPr lang="it-IT" i="1" dirty="0"/>
              <a:t>WITH OBSTACLES</a:t>
            </a:r>
            <a:endParaRPr lang="en-US" i="1" dirty="0"/>
          </a:p>
        </p:txBody>
      </p:sp>
      <p:pic>
        <p:nvPicPr>
          <p:cNvPr id="2054" name="Picture 6">
            <a:extLst>
              <a:ext uri="{FF2B5EF4-FFF2-40B4-BE49-F238E27FC236}">
                <a16:creationId xmlns:a16="http://schemas.microsoft.com/office/drawing/2014/main" id="{AC1B1732-2628-426F-97FB-62580146F97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5156" y="2793187"/>
            <a:ext cx="3276600" cy="2209801"/>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a:extLst>
              <a:ext uri="{FF2B5EF4-FFF2-40B4-BE49-F238E27FC236}">
                <a16:creationId xmlns:a16="http://schemas.microsoft.com/office/drawing/2014/main" id="{A11372FE-4FF3-49FE-A977-3C74AF57DD5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40340" y="2802712"/>
            <a:ext cx="3238500" cy="2200276"/>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7FC5E2BC-E16D-46F5-87B4-4F0DB36E196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7718" y="5381530"/>
            <a:ext cx="2343150" cy="1228726"/>
          </a:xfrm>
          <a:prstGeom prst="rect">
            <a:avLst/>
          </a:prstGeom>
          <a:noFill/>
          <a:extLst>
            <a:ext uri="{909E8E84-426E-40DD-AFC4-6F175D3DCCD1}">
              <a14:hiddenFill xmlns:a14="http://schemas.microsoft.com/office/drawing/2010/main">
                <a:solidFill>
                  <a:srgbClr val="FFFFFF"/>
                </a:solidFill>
              </a14:hiddenFill>
            </a:ext>
          </a:extLst>
        </p:spPr>
      </p:pic>
      <p:pic>
        <p:nvPicPr>
          <p:cNvPr id="2057" name="Picture 9">
            <a:extLst>
              <a:ext uri="{FF2B5EF4-FFF2-40B4-BE49-F238E27FC236}">
                <a16:creationId xmlns:a16="http://schemas.microsoft.com/office/drawing/2014/main" id="{EC8DBCD9-5923-40D0-96D9-5CD2971DF34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094356" y="5364714"/>
            <a:ext cx="2343150" cy="1228726"/>
          </a:xfrm>
          <a:prstGeom prst="rect">
            <a:avLst/>
          </a:prstGeom>
          <a:noFill/>
          <a:extLst>
            <a:ext uri="{909E8E84-426E-40DD-AFC4-6F175D3DCCD1}">
              <a14:hiddenFill xmlns:a14="http://schemas.microsoft.com/office/drawing/2010/main">
                <a:solidFill>
                  <a:srgbClr val="FFFFFF"/>
                </a:solidFill>
              </a14:hiddenFill>
            </a:ext>
          </a:extLst>
        </p:spPr>
      </p:pic>
      <p:pic>
        <p:nvPicPr>
          <p:cNvPr id="21" name="Immagine 20">
            <a:extLst>
              <a:ext uri="{FF2B5EF4-FFF2-40B4-BE49-F238E27FC236}">
                <a16:creationId xmlns:a16="http://schemas.microsoft.com/office/drawing/2014/main" id="{F3715529-C235-4C29-B3A4-5B309D68FDDC}"/>
              </a:ext>
            </a:extLst>
          </p:cNvPr>
          <p:cNvPicPr>
            <a:picLocks noChangeAspect="1"/>
          </p:cNvPicPr>
          <p:nvPr/>
        </p:nvPicPr>
        <p:blipFill>
          <a:blip r:embed="rId11"/>
          <a:stretch>
            <a:fillRect/>
          </a:stretch>
        </p:blipFill>
        <p:spPr>
          <a:xfrm>
            <a:off x="11575125" y="6641022"/>
            <a:ext cx="621029" cy="221796"/>
          </a:xfrm>
          <a:prstGeom prst="rect">
            <a:avLst/>
          </a:prstGeom>
        </p:spPr>
      </p:pic>
    </p:spTree>
    <p:extLst>
      <p:ext uri="{BB962C8B-B14F-4D97-AF65-F5344CB8AC3E}">
        <p14:creationId xmlns:p14="http://schemas.microsoft.com/office/powerpoint/2010/main" val="18512026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BC75B0B2-F959-421B-8997-FBE59326184F}"/>
              </a:ext>
            </a:extLst>
          </p:cNvPr>
          <p:cNvSpPr txBox="1"/>
          <p:nvPr/>
        </p:nvSpPr>
        <p:spPr>
          <a:xfrm>
            <a:off x="481356" y="195688"/>
            <a:ext cx="6790523" cy="584775"/>
          </a:xfrm>
          <a:prstGeom prst="rect">
            <a:avLst/>
          </a:prstGeom>
          <a:noFill/>
        </p:spPr>
        <p:txBody>
          <a:bodyPr wrap="square" rtlCol="0">
            <a:spAutoFit/>
          </a:bodyPr>
          <a:lstStyle/>
          <a:p>
            <a:r>
              <a:rPr lang="en-US" sz="3200" dirty="0"/>
              <a:t>Examples (3/3)</a:t>
            </a:r>
          </a:p>
        </p:txBody>
      </p:sp>
      <p:sp>
        <p:nvSpPr>
          <p:cNvPr id="11" name="CasellaDiTesto 10">
            <a:extLst>
              <a:ext uri="{FF2B5EF4-FFF2-40B4-BE49-F238E27FC236}">
                <a16:creationId xmlns:a16="http://schemas.microsoft.com/office/drawing/2014/main" id="{AA1B663C-4C85-4F03-92FD-61D74EAAFA5D}"/>
              </a:ext>
            </a:extLst>
          </p:cNvPr>
          <p:cNvSpPr txBox="1"/>
          <p:nvPr/>
        </p:nvSpPr>
        <p:spPr>
          <a:xfrm>
            <a:off x="3539340" y="264560"/>
            <a:ext cx="6790523" cy="461665"/>
          </a:xfrm>
          <a:prstGeom prst="rect">
            <a:avLst/>
          </a:prstGeom>
          <a:noFill/>
        </p:spPr>
        <p:txBody>
          <a:bodyPr wrap="square" rtlCol="0">
            <a:spAutoFit/>
          </a:bodyPr>
          <a:lstStyle/>
          <a:p>
            <a:r>
              <a:rPr lang="en-US" sz="2400" dirty="0"/>
              <a:t>Des Moines, Iowa, 2008</a:t>
            </a:r>
          </a:p>
        </p:txBody>
      </p:sp>
      <p:sp>
        <p:nvSpPr>
          <p:cNvPr id="13" name="CasellaDiTesto 12">
            <a:extLst>
              <a:ext uri="{FF2B5EF4-FFF2-40B4-BE49-F238E27FC236}">
                <a16:creationId xmlns:a16="http://schemas.microsoft.com/office/drawing/2014/main" id="{BEA72BB0-F861-40B7-8C7C-ABE2B6F713E3}"/>
              </a:ext>
            </a:extLst>
          </p:cNvPr>
          <p:cNvSpPr txBox="1"/>
          <p:nvPr/>
        </p:nvSpPr>
        <p:spPr>
          <a:xfrm>
            <a:off x="1277851" y="1559062"/>
            <a:ext cx="1220253" cy="369332"/>
          </a:xfrm>
          <a:prstGeom prst="rect">
            <a:avLst/>
          </a:prstGeom>
          <a:noFill/>
        </p:spPr>
        <p:txBody>
          <a:bodyPr wrap="square" rtlCol="0">
            <a:spAutoFit/>
          </a:bodyPr>
          <a:lstStyle/>
          <a:p>
            <a:r>
              <a:rPr lang="en-US" i="1" dirty="0"/>
              <a:t>“Ref”</a:t>
            </a:r>
          </a:p>
        </p:txBody>
      </p:sp>
      <p:sp>
        <p:nvSpPr>
          <p:cNvPr id="15" name="CasellaDiTesto 14">
            <a:extLst>
              <a:ext uri="{FF2B5EF4-FFF2-40B4-BE49-F238E27FC236}">
                <a16:creationId xmlns:a16="http://schemas.microsoft.com/office/drawing/2014/main" id="{F9765701-090C-4319-B4DC-633DA2104DB3}"/>
              </a:ext>
            </a:extLst>
          </p:cNvPr>
          <p:cNvSpPr txBox="1"/>
          <p:nvPr/>
        </p:nvSpPr>
        <p:spPr>
          <a:xfrm>
            <a:off x="9406201" y="1557070"/>
            <a:ext cx="1651441" cy="369332"/>
          </a:xfrm>
          <a:prstGeom prst="rect">
            <a:avLst/>
          </a:prstGeom>
          <a:noFill/>
        </p:spPr>
        <p:txBody>
          <a:bodyPr wrap="square" rtlCol="0">
            <a:spAutoFit/>
          </a:bodyPr>
          <a:lstStyle/>
          <a:p>
            <a:r>
              <a:rPr lang="en-US" i="1" dirty="0"/>
              <a:t>“OBS”</a:t>
            </a:r>
          </a:p>
        </p:txBody>
      </p:sp>
      <p:sp>
        <p:nvSpPr>
          <p:cNvPr id="17" name="CasellaDiTesto 16">
            <a:extLst>
              <a:ext uri="{FF2B5EF4-FFF2-40B4-BE49-F238E27FC236}">
                <a16:creationId xmlns:a16="http://schemas.microsoft.com/office/drawing/2014/main" id="{AACAC91C-5BD2-413E-8A0F-836CDA85EC1A}"/>
              </a:ext>
            </a:extLst>
          </p:cNvPr>
          <p:cNvSpPr txBox="1"/>
          <p:nvPr/>
        </p:nvSpPr>
        <p:spPr>
          <a:xfrm>
            <a:off x="191152" y="6108314"/>
            <a:ext cx="1696825" cy="369332"/>
          </a:xfrm>
          <a:prstGeom prst="rect">
            <a:avLst/>
          </a:prstGeom>
          <a:noFill/>
        </p:spPr>
        <p:txBody>
          <a:bodyPr wrap="square" rtlCol="0">
            <a:spAutoFit/>
          </a:bodyPr>
          <a:lstStyle/>
          <a:p>
            <a:r>
              <a:rPr lang="it-IT" dirty="0">
                <a:solidFill>
                  <a:srgbClr val="C00000"/>
                </a:solidFill>
              </a:rPr>
              <a:t>DTM = 25 m</a:t>
            </a:r>
            <a:endParaRPr lang="en-US" dirty="0">
              <a:solidFill>
                <a:srgbClr val="C00000"/>
              </a:solidFill>
            </a:endParaRPr>
          </a:p>
        </p:txBody>
      </p:sp>
      <p:pic>
        <p:nvPicPr>
          <p:cNvPr id="3074" name="Picture 2">
            <a:extLst>
              <a:ext uri="{FF2B5EF4-FFF2-40B4-BE49-F238E27FC236}">
                <a16:creationId xmlns:a16="http://schemas.microsoft.com/office/drawing/2014/main" id="{F5F9617E-67A3-48F0-964C-35E9588079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826" y="2220779"/>
            <a:ext cx="3769287" cy="3779816"/>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a:extLst>
              <a:ext uri="{FF2B5EF4-FFF2-40B4-BE49-F238E27FC236}">
                <a16:creationId xmlns:a16="http://schemas.microsoft.com/office/drawing/2014/main" id="{38B92920-78CD-4BA3-82AC-F883E04225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9373" y="2220779"/>
            <a:ext cx="3769287" cy="371664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FEB8DF7D-6A96-4A58-9B42-FA28C2EB77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78920" y="2220778"/>
            <a:ext cx="3885103" cy="3716643"/>
          </a:xfrm>
          <a:prstGeom prst="rect">
            <a:avLst/>
          </a:prstGeom>
          <a:noFill/>
          <a:extLst>
            <a:ext uri="{909E8E84-426E-40DD-AFC4-6F175D3DCCD1}">
              <a14:hiddenFill xmlns:a14="http://schemas.microsoft.com/office/drawing/2010/main">
                <a:solidFill>
                  <a:srgbClr val="FFFFFF"/>
                </a:solidFill>
              </a14:hiddenFill>
            </a:ext>
          </a:extLst>
        </p:spPr>
      </p:pic>
      <p:sp>
        <p:nvSpPr>
          <p:cNvPr id="2" name="Rettangolo 1">
            <a:extLst>
              <a:ext uri="{FF2B5EF4-FFF2-40B4-BE49-F238E27FC236}">
                <a16:creationId xmlns:a16="http://schemas.microsoft.com/office/drawing/2014/main" id="{DCB7EC8A-EFAD-4375-87E1-20ED780172CD}"/>
              </a:ext>
            </a:extLst>
          </p:cNvPr>
          <p:cNvSpPr/>
          <p:nvPr/>
        </p:nvSpPr>
        <p:spPr>
          <a:xfrm>
            <a:off x="5323560" y="1557070"/>
            <a:ext cx="904415" cy="369332"/>
          </a:xfrm>
          <a:prstGeom prst="rect">
            <a:avLst/>
          </a:prstGeom>
        </p:spPr>
        <p:txBody>
          <a:bodyPr wrap="none">
            <a:spAutoFit/>
          </a:bodyPr>
          <a:lstStyle/>
          <a:p>
            <a:r>
              <a:rPr lang="en-US" i="1" dirty="0"/>
              <a:t>“NOBS”</a:t>
            </a:r>
            <a:endParaRPr lang="en-US" dirty="0"/>
          </a:p>
        </p:txBody>
      </p:sp>
      <p:pic>
        <p:nvPicPr>
          <p:cNvPr id="12" name="Immagine 11">
            <a:extLst>
              <a:ext uri="{FF2B5EF4-FFF2-40B4-BE49-F238E27FC236}">
                <a16:creationId xmlns:a16="http://schemas.microsoft.com/office/drawing/2014/main" id="{A60E33A3-0822-46EB-96E8-451BA330E3A2}"/>
              </a:ext>
            </a:extLst>
          </p:cNvPr>
          <p:cNvPicPr>
            <a:picLocks noChangeAspect="1"/>
          </p:cNvPicPr>
          <p:nvPr/>
        </p:nvPicPr>
        <p:blipFill>
          <a:blip r:embed="rId5"/>
          <a:stretch>
            <a:fillRect/>
          </a:stretch>
        </p:blipFill>
        <p:spPr>
          <a:xfrm>
            <a:off x="11575125" y="6641022"/>
            <a:ext cx="621029" cy="221796"/>
          </a:xfrm>
          <a:prstGeom prst="rect">
            <a:avLst/>
          </a:prstGeom>
        </p:spPr>
      </p:pic>
    </p:spTree>
    <p:extLst>
      <p:ext uri="{BB962C8B-B14F-4D97-AF65-F5344CB8AC3E}">
        <p14:creationId xmlns:p14="http://schemas.microsoft.com/office/powerpoint/2010/main" val="37098210"/>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562</TotalTime>
  <Words>810</Words>
  <Application>Microsoft Office PowerPoint</Application>
  <PresentationFormat>Widescreen</PresentationFormat>
  <Paragraphs>103</Paragraphs>
  <Slides>10</Slides>
  <Notes>1</Notes>
  <HiddenSlides>0</HiddenSlides>
  <MMClips>0</MMClips>
  <ScaleCrop>false</ScaleCrop>
  <HeadingPairs>
    <vt:vector size="6" baseType="variant">
      <vt:variant>
        <vt:lpstr>Caratteri utilizzati</vt:lpstr>
      </vt:variant>
      <vt:variant>
        <vt:i4>4</vt:i4>
      </vt:variant>
      <vt:variant>
        <vt:lpstr>Tema</vt:lpstr>
      </vt:variant>
      <vt:variant>
        <vt:i4>1</vt:i4>
      </vt:variant>
      <vt:variant>
        <vt:lpstr>Titoli diapositive</vt:lpstr>
      </vt:variant>
      <vt:variant>
        <vt:i4>10</vt:i4>
      </vt:variant>
    </vt:vector>
  </HeadingPairs>
  <TitlesOfParts>
    <vt:vector size="15" baseType="lpstr">
      <vt:lpstr>Arial</vt:lpstr>
      <vt:lpstr>Calibri</vt:lpstr>
      <vt:lpstr>Calibri Light</vt:lpstr>
      <vt:lpstr>Open Sans</vt:lpstr>
      <vt:lpstr>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Alessio Domeneghetti</dc:creator>
  <cp:lastModifiedBy>Alessio Domeneghetti</cp:lastModifiedBy>
  <cp:revision>32</cp:revision>
  <dcterms:created xsi:type="dcterms:W3CDTF">2021-04-23T07:04:29Z</dcterms:created>
  <dcterms:modified xsi:type="dcterms:W3CDTF">2021-04-27T14:42:43Z</dcterms:modified>
</cp:coreProperties>
</file>