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20"/>
  </p:notesMasterIdLst>
  <p:handoutMasterIdLst>
    <p:handoutMasterId r:id="rId21"/>
  </p:handoutMasterIdLst>
  <p:sldIdLst>
    <p:sldId id="308" r:id="rId2"/>
    <p:sldId id="311" r:id="rId3"/>
    <p:sldId id="341" r:id="rId4"/>
    <p:sldId id="339" r:id="rId5"/>
    <p:sldId id="334" r:id="rId6"/>
    <p:sldId id="338" r:id="rId7"/>
    <p:sldId id="342" r:id="rId8"/>
    <p:sldId id="343" r:id="rId9"/>
    <p:sldId id="344" r:id="rId10"/>
    <p:sldId id="335" r:id="rId11"/>
    <p:sldId id="333" r:id="rId12"/>
    <p:sldId id="345" r:id="rId13"/>
    <p:sldId id="336" r:id="rId14"/>
    <p:sldId id="330" r:id="rId15"/>
    <p:sldId id="331" r:id="rId16"/>
    <p:sldId id="332" r:id="rId17"/>
    <p:sldId id="340" r:id="rId18"/>
    <p:sldId id="327"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5065A473-F741-4E60-97E6-46D24D311A2E}">
          <p14:sldIdLst>
            <p14:sldId id="308"/>
            <p14:sldId id="311"/>
            <p14:sldId id="341"/>
            <p14:sldId id="339"/>
            <p14:sldId id="334"/>
            <p14:sldId id="338"/>
            <p14:sldId id="342"/>
            <p14:sldId id="343"/>
            <p14:sldId id="344"/>
            <p14:sldId id="335"/>
            <p14:sldId id="333"/>
            <p14:sldId id="345"/>
            <p14:sldId id="336"/>
            <p14:sldId id="330"/>
            <p14:sldId id="331"/>
            <p14:sldId id="332"/>
            <p14:sldId id="340"/>
            <p14:sldId id="32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EBAB13"/>
    <a:srgbClr val="D74D12"/>
    <a:srgbClr val="00CCBB"/>
    <a:srgbClr val="FF9933"/>
    <a:srgbClr val="104154"/>
    <a:srgbClr val="FF0000"/>
    <a:srgbClr val="003258"/>
    <a:srgbClr val="00FFB5"/>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02" autoAdjust="0"/>
    <p:restoredTop sz="94660"/>
  </p:normalViewPr>
  <p:slideViewPr>
    <p:cSldViewPr>
      <p:cViewPr varScale="1">
        <p:scale>
          <a:sx n="74" d="100"/>
          <a:sy n="74" d="100"/>
        </p:scale>
        <p:origin x="36" y="264"/>
      </p:cViewPr>
      <p:guideLst>
        <p:guide orient="horz" pos="2160"/>
        <p:guide pos="3840"/>
      </p:guideLst>
    </p:cSldViewPr>
  </p:slideViewPr>
  <p:notesTextViewPr>
    <p:cViewPr>
      <p:scale>
        <a:sx n="100" d="100"/>
        <a:sy n="100" d="100"/>
      </p:scale>
      <p:origin x="0" y="0"/>
    </p:cViewPr>
  </p:notesTextViewPr>
  <p:sorterViewPr>
    <p:cViewPr>
      <p:scale>
        <a:sx n="56" d="100"/>
        <a:sy n="56" d="100"/>
      </p:scale>
      <p:origin x="0" y="-10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055D60AA-6DB8-4F33-BFBF-639673B1255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a:extLst>
              <a:ext uri="{FF2B5EF4-FFF2-40B4-BE49-F238E27FC236}">
                <a16:creationId xmlns:a16="http://schemas.microsoft.com/office/drawing/2014/main" id="{77C63F5F-80F9-460F-A587-8136BE58011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729933-E70D-491B-A3E8-FB7B75B811D0}" type="datetimeFigureOut">
              <a:rPr lang="ru-RU" smtClean="0"/>
              <a:t>25.04.2021</a:t>
            </a:fld>
            <a:endParaRPr lang="ru-RU"/>
          </a:p>
        </p:txBody>
      </p:sp>
      <p:sp>
        <p:nvSpPr>
          <p:cNvPr id="4" name="Нижний колонтитул 3">
            <a:extLst>
              <a:ext uri="{FF2B5EF4-FFF2-40B4-BE49-F238E27FC236}">
                <a16:creationId xmlns:a16="http://schemas.microsoft.com/office/drawing/2014/main" id="{81ABA918-EC10-487C-9B2C-836577C0A77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a:extLst>
              <a:ext uri="{FF2B5EF4-FFF2-40B4-BE49-F238E27FC236}">
                <a16:creationId xmlns:a16="http://schemas.microsoft.com/office/drawing/2014/main" id="{F7715FF1-2E21-4EE7-83CB-020973E76DD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768248-D37A-41DB-B919-44BE04395051}" type="slidenum">
              <a:rPr lang="ru-RU" smtClean="0"/>
              <a:t>‹#›</a:t>
            </a:fld>
            <a:endParaRPr lang="ru-RU"/>
          </a:p>
        </p:txBody>
      </p:sp>
    </p:spTree>
    <p:extLst>
      <p:ext uri="{BB962C8B-B14F-4D97-AF65-F5344CB8AC3E}">
        <p14:creationId xmlns:p14="http://schemas.microsoft.com/office/powerpoint/2010/main" val="35715902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D2AD16-15A5-4274-AFA2-020FF3CD029F}" type="datetimeFigureOut">
              <a:rPr lang="ru-RU" smtClean="0"/>
              <a:pPr/>
              <a:t>25.04.2021</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1970E4-E6AB-411E-9DEE-5190543F9521}" type="slidenum">
              <a:rPr lang="ru-RU" smtClean="0"/>
              <a:pPr/>
              <a:t>‹#›</a:t>
            </a:fld>
            <a:endParaRPr lang="ru-RU"/>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F1970E4-E6AB-411E-9DEE-5190543F9521}" type="slidenum">
              <a:rPr lang="ru-RU" smtClean="0"/>
              <a:pPr/>
              <a:t>1</a:t>
            </a:fld>
            <a:endParaRPr lang="ru-RU"/>
          </a:p>
        </p:txBody>
      </p:sp>
    </p:spTree>
    <p:extLst>
      <p:ext uri="{BB962C8B-B14F-4D97-AF65-F5344CB8AC3E}">
        <p14:creationId xmlns:p14="http://schemas.microsoft.com/office/powerpoint/2010/main" val="1301152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9109B176-39A6-42AF-8B06-C69A92FB072B}" type="datetime1">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3B13BF-7152-45C5-92FC-7CD2124D99AD}"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bg>
      <p:bgPr>
        <a:gradFill>
          <a:gsLst>
            <a:gs pos="0">
              <a:srgbClr val="013549"/>
            </a:gs>
            <a:gs pos="10000">
              <a:schemeClr val="bg1"/>
            </a:gs>
            <a:gs pos="90000">
              <a:schemeClr val="bg1"/>
            </a:gs>
            <a:gs pos="100000">
              <a:srgbClr val="013549"/>
            </a:gs>
          </a:gsLst>
          <a:lin ang="516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643A40C2-C203-4134-B7B6-10FFB6E9D3D6}" type="datetime1">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3B13BF-7152-45C5-92FC-7CD2124D99AD}"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7CCD46B3-1D1E-4440-8612-69AA0A64268C}" type="datetime1">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3B13BF-7152-45C5-92FC-7CD2124D99AD}"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8BF3E6FB-5601-4EB3-A017-8F73CAF63561}" type="datetime1">
              <a:rPr lang="ru-RU" smtClean="0"/>
              <a:t>25.04.2021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3B13BF-7152-45C5-92FC-7CD2124D99AD}"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FC5D09D5-4DF1-4B7C-8EFC-163D6329D1AA}" type="datetime1">
              <a:rPr lang="ru-RU" smtClean="0"/>
              <a:t>25.04.2021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83B13BF-7152-45C5-92FC-7CD2124D99AD}"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4E2EAA02-BE1F-48E4-9BD5-51D7BFF75955}" type="datetime1">
              <a:rPr lang="ru-RU" smtClean="0"/>
              <a:t>25.04.2021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83B13BF-7152-45C5-92FC-7CD2124D99AD}"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DB62764-CB13-4D30-930C-7D82854A9E77}" type="datetime1">
              <a:rPr lang="ru-RU" smtClean="0"/>
              <a:t>25.04.2021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83B13BF-7152-45C5-92FC-7CD2124D99AD}"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6FBBDF3-124B-46A0-8CAD-48C71F0FD3ED}" type="datetime1">
              <a:rPr lang="ru-RU" smtClean="0"/>
              <a:t>25.04.2021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3B13BF-7152-45C5-92FC-7CD2124D99AD}"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4E7ED530-5672-49B8-BDF0-19468E303559}" type="datetime1">
              <a:rPr lang="ru-RU" smtClean="0"/>
              <a:t>25.04.2021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83B13BF-7152-45C5-92FC-7CD2124D99AD}"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FA61EFF-DDB1-4DF5-AFE8-19E23D7E56EF}" type="datetime1">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3B13BF-7152-45C5-92FC-7CD2124D99AD}"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669A9815-AD21-4432-BC0E-F83614BD2405}" type="datetime1">
              <a:rPr lang="ru-RU" smtClean="0"/>
              <a:t>25.04.2021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3B13BF-7152-45C5-92FC-7CD2124D99AD}"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13549"/>
            </a:gs>
            <a:gs pos="10000">
              <a:schemeClr val="bg1"/>
            </a:gs>
            <a:gs pos="90000">
              <a:schemeClr val="bg1"/>
            </a:gs>
            <a:gs pos="100000">
              <a:srgbClr val="013549"/>
            </a:gs>
          </a:gsLst>
          <a:lin ang="516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6C108-5A8F-4F6B-9EE6-785417C9B8E5}" type="datetime1">
              <a:rPr lang="ru-RU" smtClean="0"/>
              <a:t>25.04.2021</a:t>
            </a:fld>
            <a:endParaRPr lang="ru-RU"/>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3B13BF-7152-45C5-92FC-7CD2124D99AD}"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tif"/><Relationship Id="rId5" Type="http://schemas.openxmlformats.org/officeDocument/2006/relationships/image" Target="../media/image3.tif"/><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8" Type="http://schemas.openxmlformats.org/officeDocument/2006/relationships/slide" Target="slide17.xml"/><Relationship Id="rId3" Type="http://schemas.openxmlformats.org/officeDocument/2006/relationships/slide" Target="slide4.xml"/><Relationship Id="rId7" Type="http://schemas.openxmlformats.org/officeDocument/2006/relationships/slide" Target="slide11.xml"/><Relationship Id="rId12" Type="http://schemas.openxmlformats.org/officeDocument/2006/relationships/slide" Target="slide8.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3.xml"/><Relationship Id="rId11" Type="http://schemas.openxmlformats.org/officeDocument/2006/relationships/image" Target="../media/image7.jpeg"/><Relationship Id="rId5" Type="http://schemas.openxmlformats.org/officeDocument/2006/relationships/slide" Target="slide9.xml"/><Relationship Id="rId10" Type="http://schemas.openxmlformats.org/officeDocument/2006/relationships/image" Target="../media/image6.tiff"/><Relationship Id="rId4" Type="http://schemas.openxmlformats.org/officeDocument/2006/relationships/slide" Target="slide6.xml"/><Relationship Id="rId9" Type="http://schemas.openxmlformats.org/officeDocument/2006/relationships/image" Target="../media/image5.tiff"/></Relationships>
</file>

<file path=ppt/slides/_rels/slide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6.tiff"/><Relationship Id="rId7" Type="http://schemas.openxmlformats.org/officeDocument/2006/relationships/hyperlink" Target="http://doi.org/10.3997/2214-4609.202035190" TargetMode="External"/><Relationship Id="rId2" Type="http://schemas.openxmlformats.org/officeDocument/2006/relationships/image" Target="../media/image5.tiff"/><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hyperlink" Target="http://www.mufits.imec.msu.ru/" TargetMode="Externa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6.tiff"/><Relationship Id="rId7" Type="http://schemas.openxmlformats.org/officeDocument/2006/relationships/hyperlink" Target="http://doi.org/10.1088/1742-6596/1129/1/012002" TargetMode="External"/><Relationship Id="rId2" Type="http://schemas.openxmlformats.org/officeDocument/2006/relationships/image" Target="../media/image5.tiff"/><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7" Type="http://schemas.openxmlformats.org/officeDocument/2006/relationships/slide" Target="slide2.xml"/><Relationship Id="rId2" Type="http://schemas.openxmlformats.org/officeDocument/2006/relationships/image" Target="../media/image5.tiff"/><Relationship Id="rId1" Type="http://schemas.openxmlformats.org/officeDocument/2006/relationships/slideLayout" Target="../slideLayouts/slideLayout2.xml"/><Relationship Id="rId6" Type="http://schemas.openxmlformats.org/officeDocument/2006/relationships/hyperlink" Target="http://doi.org/10.1016/0378-3812(92)85105-H." TargetMode="External"/><Relationship Id="rId5" Type="http://schemas.openxmlformats.org/officeDocument/2006/relationships/image" Target="../media/image12.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hyperlink" Target="http://doi.org/10.1007/s10596-009-9146-x" TargetMode="External"/><Relationship Id="rId7" Type="http://schemas.openxmlformats.org/officeDocument/2006/relationships/slide" Target="slide2.xml"/><Relationship Id="rId2" Type="http://schemas.openxmlformats.org/officeDocument/2006/relationships/image" Target="../media/image13.gif"/><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tiff"/><Relationship Id="rId4" Type="http://schemas.openxmlformats.org/officeDocument/2006/relationships/image" Target="../media/image5.tiff"/></Relationships>
</file>

<file path=ppt/slides/_rels/slide10.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2.xml"/><Relationship Id="rId6" Type="http://schemas.openxmlformats.org/officeDocument/2006/relationships/hyperlink" Target="http://doi.org/10.1016/j.egypro.2016.10.032" TargetMode="External"/><Relationship Id="rId5" Type="http://schemas.openxmlformats.org/officeDocument/2006/relationships/image" Target="../media/image14.pn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16.tiff"/><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tiff"/><Relationship Id="rId4" Type="http://schemas.openxmlformats.org/officeDocument/2006/relationships/image" Target="../media/image5.tiff"/></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7.jpeg"/></Relationships>
</file>

<file path=ppt/slides/_rels/slide18.xml.rels><?xml version="1.0" encoding="UTF-8" standalone="yes"?>
<Relationships xmlns="http://schemas.openxmlformats.org/package/2006/relationships"><Relationship Id="rId8" Type="http://schemas.openxmlformats.org/officeDocument/2006/relationships/image" Target="../media/image5.tiff"/><Relationship Id="rId3" Type="http://schemas.openxmlformats.org/officeDocument/2006/relationships/hyperlink" Target="http://www.mufits.imec.msu.ru/example-example-h3.html" TargetMode="External"/><Relationship Id="rId7" Type="http://schemas.openxmlformats.org/officeDocument/2006/relationships/slide" Target="slide2.xml"/><Relationship Id="rId2" Type="http://schemas.openxmlformats.org/officeDocument/2006/relationships/hyperlink" Target="http://www.mufits.imec.msu.ru/download.html" TargetMode="External"/><Relationship Id="rId1" Type="http://schemas.openxmlformats.org/officeDocument/2006/relationships/slideLayout" Target="../slideLayouts/slideLayout2.xml"/><Relationship Id="rId6" Type="http://schemas.openxmlformats.org/officeDocument/2006/relationships/hyperlink" Target="http://www.mufits.imec.msu.ru/download/documents/RefManual.pdf" TargetMode="External"/><Relationship Id="rId5" Type="http://schemas.openxmlformats.org/officeDocument/2006/relationships/hyperlink" Target="http://www.mufits.imec.msu.ru/example-cushion-gas.html" TargetMode="External"/><Relationship Id="rId10" Type="http://schemas.openxmlformats.org/officeDocument/2006/relationships/image" Target="../media/image7.jpeg"/><Relationship Id="rId4" Type="http://schemas.openxmlformats.org/officeDocument/2006/relationships/hyperlink" Target="http://www.mufits.imec.msu.ru/example-flue-gas.html" TargetMode="External"/><Relationship Id="rId9" Type="http://schemas.openxmlformats.org/officeDocument/2006/relationships/image" Target="../media/image6.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
          <p:cNvSpPr txBox="1">
            <a:spLocks/>
          </p:cNvSpPr>
          <p:nvPr/>
        </p:nvSpPr>
        <p:spPr>
          <a:xfrm>
            <a:off x="6312024" y="2815284"/>
            <a:ext cx="5328592" cy="1765847"/>
          </a:xfrm>
          <a:prstGeom prst="rect">
            <a:avLst/>
          </a:prstGeom>
        </p:spPr>
        <p:txBody>
          <a:bodyPr vert="horz" lIns="91440" tIns="45720" rIns="91440" bIns="45720" rtlCol="0" anchor="ctr">
            <a:noAutofit/>
          </a:bodyPr>
          <a:lstStyle/>
          <a:p>
            <a:pPr lvl="0" algn="ctr">
              <a:spcBef>
                <a:spcPct val="0"/>
              </a:spcBef>
              <a:defRPr/>
            </a:pPr>
            <a:r>
              <a:rPr lang="en-US" sz="2400" b="1" i="1" u="sng" dirty="0">
                <a:solidFill>
                  <a:schemeClr val="accent2">
                    <a:lumMod val="50000"/>
                  </a:schemeClr>
                </a:solidFill>
                <a:effectLst>
                  <a:outerShdw blurRad="38100" dist="38100" dir="2700000" algn="tl">
                    <a:srgbClr val="000000">
                      <a:alpha val="43137"/>
                    </a:srgbClr>
                  </a:outerShdw>
                </a:effectLst>
              </a:rPr>
              <a:t>Andrey Afanasyev</a:t>
            </a:r>
            <a:r>
              <a:rPr lang="en-US" sz="2400" b="1" i="1" dirty="0">
                <a:solidFill>
                  <a:schemeClr val="accent2">
                    <a:lumMod val="50000"/>
                  </a:schemeClr>
                </a:solidFill>
                <a:effectLst>
                  <a:outerShdw blurRad="38100" dist="38100" dir="2700000" algn="tl">
                    <a:srgbClr val="000000">
                      <a:alpha val="43137"/>
                    </a:srgbClr>
                  </a:outerShdw>
                </a:effectLst>
              </a:rPr>
              <a:t>,  Elena </a:t>
            </a:r>
            <a:r>
              <a:rPr lang="en-US" sz="2400" b="1" i="1" dirty="0" err="1">
                <a:solidFill>
                  <a:schemeClr val="accent2">
                    <a:lumMod val="50000"/>
                  </a:schemeClr>
                </a:solidFill>
                <a:effectLst>
                  <a:outerShdw blurRad="38100" dist="38100" dir="2700000" algn="tl">
                    <a:srgbClr val="000000">
                      <a:alpha val="43137"/>
                    </a:srgbClr>
                  </a:outerShdw>
                </a:effectLst>
              </a:rPr>
              <a:t>Vedeneeva</a:t>
            </a:r>
            <a:endParaRPr lang="en-US" sz="2400" b="1" i="1" dirty="0">
              <a:solidFill>
                <a:schemeClr val="accent2">
                  <a:lumMod val="50000"/>
                </a:schemeClr>
              </a:solidFill>
              <a:effectLst>
                <a:outerShdw blurRad="38100" dist="38100" dir="2700000" algn="tl">
                  <a:srgbClr val="000000">
                    <a:alpha val="43137"/>
                  </a:srgbClr>
                </a:outerShdw>
              </a:effectLst>
            </a:endParaRPr>
          </a:p>
          <a:p>
            <a:pPr lvl="0" algn="ctr">
              <a:spcBef>
                <a:spcPct val="0"/>
              </a:spcBef>
              <a:defRPr/>
            </a:pPr>
            <a:endParaRPr lang="ru-RU" sz="2400" b="1" dirty="0">
              <a:solidFill>
                <a:schemeClr val="accent2">
                  <a:lumMod val="50000"/>
                </a:schemeClr>
              </a:solidFill>
              <a:effectLst>
                <a:outerShdw blurRad="38100" dist="38100" dir="2700000" algn="tl">
                  <a:srgbClr val="000000">
                    <a:alpha val="43137"/>
                  </a:srgbClr>
                </a:outerShdw>
              </a:effectLst>
            </a:endParaRPr>
          </a:p>
          <a:p>
            <a:pPr lvl="0" algn="ctr">
              <a:spcBef>
                <a:spcPct val="0"/>
              </a:spcBef>
              <a:defRPr/>
            </a:pPr>
            <a:r>
              <a:rPr lang="en-US" sz="2400" b="1" dirty="0">
                <a:solidFill>
                  <a:schemeClr val="accent2">
                    <a:lumMod val="50000"/>
                  </a:schemeClr>
                </a:solidFill>
                <a:effectLst>
                  <a:outerShdw blurRad="38100" dist="38100" dir="2700000" algn="tl">
                    <a:srgbClr val="000000">
                      <a:alpha val="43137"/>
                    </a:srgbClr>
                  </a:outerShdw>
                </a:effectLst>
                <a:latin typeface="+mj-lt"/>
                <a:ea typeface="+mj-ea"/>
                <a:cs typeface="+mj-cs"/>
              </a:rPr>
              <a:t>afanasyev@imec.msu.ru</a:t>
            </a:r>
            <a:endParaRPr lang="ru-RU" sz="2400" b="1" dirty="0">
              <a:solidFill>
                <a:schemeClr val="accent2">
                  <a:lumMod val="50000"/>
                </a:schemeClr>
              </a:solidFill>
              <a:effectLst>
                <a:outerShdw blurRad="38100" dist="38100" dir="2700000" algn="tl">
                  <a:srgbClr val="000000">
                    <a:alpha val="43137"/>
                  </a:srgbClr>
                </a:outerShdw>
              </a:effectLst>
              <a:latin typeface="+mj-lt"/>
              <a:ea typeface="+mj-ea"/>
              <a:cs typeface="+mj-cs"/>
            </a:endParaRPr>
          </a:p>
        </p:txBody>
      </p:sp>
      <p:cxnSp>
        <p:nvCxnSpPr>
          <p:cNvPr id="23" name="Прямая соединительная линия 22">
            <a:extLst>
              <a:ext uri="{FF2B5EF4-FFF2-40B4-BE49-F238E27FC236}">
                <a16:creationId xmlns:a16="http://schemas.microsoft.com/office/drawing/2014/main" id="{72ECA88C-43FD-43FC-AD4C-616315A524F2}"/>
              </a:ext>
            </a:extLst>
          </p:cNvPr>
          <p:cNvCxnSpPr>
            <a:cxnSpLocks/>
          </p:cNvCxnSpPr>
          <p:nvPr/>
        </p:nvCxnSpPr>
        <p:spPr>
          <a:xfrm>
            <a:off x="6575376" y="4941168"/>
            <a:ext cx="5184576" cy="0"/>
          </a:xfrm>
          <a:prstGeom prst="line">
            <a:avLst/>
          </a:prstGeom>
          <a:ln w="44450">
            <a:solidFill>
              <a:srgbClr val="013549"/>
            </a:solidFill>
          </a:ln>
          <a:effectLst>
            <a:glow rad="101600">
              <a:srgbClr val="7CBCE4"/>
            </a:glow>
          </a:effectLst>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a:extLst>
              <a:ext uri="{FF2B5EF4-FFF2-40B4-BE49-F238E27FC236}">
                <a16:creationId xmlns:a16="http://schemas.microsoft.com/office/drawing/2014/main" id="{C95D378B-E1BC-4D4B-8E4B-2586615C46CA}"/>
              </a:ext>
            </a:extLst>
          </p:cNvPr>
          <p:cNvCxnSpPr>
            <a:cxnSpLocks/>
          </p:cNvCxnSpPr>
          <p:nvPr/>
        </p:nvCxnSpPr>
        <p:spPr>
          <a:xfrm>
            <a:off x="6456040" y="2420888"/>
            <a:ext cx="5184576" cy="0"/>
          </a:xfrm>
          <a:prstGeom prst="line">
            <a:avLst/>
          </a:prstGeom>
          <a:ln w="44450">
            <a:solidFill>
              <a:srgbClr val="013549"/>
            </a:solidFill>
          </a:ln>
          <a:effectLst>
            <a:glow rad="101600">
              <a:srgbClr val="7CBCE4"/>
            </a:glow>
            <a:softEdge rad="0"/>
          </a:effec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A0DD45E-7019-40B4-B32E-67E822F3B1A1}"/>
              </a:ext>
            </a:extLst>
          </p:cNvPr>
          <p:cNvSpPr txBox="1"/>
          <p:nvPr/>
        </p:nvSpPr>
        <p:spPr>
          <a:xfrm>
            <a:off x="623392" y="1784232"/>
            <a:ext cx="4848169" cy="2062103"/>
          </a:xfrm>
          <a:prstGeom prst="rect">
            <a:avLst/>
          </a:prstGeom>
          <a:noFill/>
        </p:spPr>
        <p:txBody>
          <a:bodyPr wrap="square" rtlCol="0">
            <a:spAutoFit/>
          </a:bodyPr>
          <a:lstStyle/>
          <a:p>
            <a:pPr algn="ctr"/>
            <a:r>
              <a:rPr lang="en-US" sz="3200" b="1" dirty="0">
                <a:effectLst>
                  <a:outerShdw blurRad="38100" dist="38100" dir="2700000" algn="tl">
                    <a:srgbClr val="000000">
                      <a:alpha val="43137"/>
                    </a:srgbClr>
                  </a:outerShdw>
                </a:effectLst>
              </a:rPr>
              <a:t>Compositional modelling</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of impure gas injection into saline aquifers </a:t>
            </a:r>
          </a:p>
          <a:p>
            <a:pPr algn="ctr"/>
            <a:r>
              <a:rPr lang="en-US" sz="3200" b="1" dirty="0">
                <a:effectLst>
                  <a:outerShdw blurRad="38100" dist="38100" dir="2700000" algn="tl">
                    <a:srgbClr val="000000">
                      <a:alpha val="43137"/>
                    </a:srgbClr>
                  </a:outerShdw>
                </a:effectLst>
              </a:rPr>
              <a:t>with the MUFITS simulator</a:t>
            </a:r>
            <a:endParaRPr lang="ru-RU" sz="3200" b="1" dirty="0">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130887D6-5D0D-4312-B0D3-DE9D22D25FA7}"/>
              </a:ext>
            </a:extLst>
          </p:cNvPr>
          <p:cNvSpPr txBox="1"/>
          <p:nvPr/>
        </p:nvSpPr>
        <p:spPr>
          <a:xfrm>
            <a:off x="1118550" y="4215404"/>
            <a:ext cx="3857851" cy="523220"/>
          </a:xfrm>
          <a:prstGeom prst="rect">
            <a:avLst/>
          </a:prstGeom>
          <a:noFill/>
        </p:spPr>
        <p:txBody>
          <a:bodyPr wrap="none" rtlCol="0">
            <a:spAutoFit/>
          </a:bodyPr>
          <a:lstStyle/>
          <a:p>
            <a:r>
              <a:rPr lang="en-US" sz="2800" dirty="0">
                <a:solidFill>
                  <a:schemeClr val="tx1">
                    <a:lumMod val="90000"/>
                    <a:lumOff val="10000"/>
                  </a:schemeClr>
                </a:solidFill>
                <a:effectLst>
                  <a:outerShdw blurRad="38100" dist="38100" dir="2700000" algn="tl">
                    <a:srgbClr val="000000">
                      <a:alpha val="43137"/>
                    </a:srgbClr>
                  </a:outerShdw>
                </a:effectLst>
              </a:rPr>
              <a:t>www.mufits.imec.msu.ru</a:t>
            </a:r>
            <a:endParaRPr lang="ru-RU" sz="2800" dirty="0">
              <a:solidFill>
                <a:schemeClr val="tx1">
                  <a:lumMod val="90000"/>
                  <a:lumOff val="10000"/>
                </a:schemeClr>
              </a:solidFill>
              <a:effectLst>
                <a:outerShdw blurRad="38100" dist="38100" dir="2700000" algn="tl">
                  <a:srgbClr val="000000">
                    <a:alpha val="43137"/>
                  </a:srgbClr>
                </a:outerShdw>
              </a:effectLst>
            </a:endParaRPr>
          </a:p>
        </p:txBody>
      </p:sp>
      <p:pic>
        <p:nvPicPr>
          <p:cNvPr id="13" name="Рисунок 12">
            <a:extLst>
              <a:ext uri="{FF2B5EF4-FFF2-40B4-BE49-F238E27FC236}">
                <a16:creationId xmlns:a16="http://schemas.microsoft.com/office/drawing/2014/main" id="{21D7591B-8015-47B6-BF0A-1FC423C048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3448" y="5258834"/>
            <a:ext cx="3888432" cy="1070912"/>
          </a:xfrm>
          <a:prstGeom prst="rect">
            <a:avLst/>
          </a:prstGeom>
        </p:spPr>
      </p:pic>
      <p:pic>
        <p:nvPicPr>
          <p:cNvPr id="16" name="Рисунок 15">
            <a:extLst>
              <a:ext uri="{FF2B5EF4-FFF2-40B4-BE49-F238E27FC236}">
                <a16:creationId xmlns:a16="http://schemas.microsoft.com/office/drawing/2014/main" id="{F541CE69-B79C-4812-B36A-612B51C196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04040" y="425300"/>
            <a:ext cx="1440160" cy="1677923"/>
          </a:xfrm>
          <a:prstGeom prst="rect">
            <a:avLst/>
          </a:prstGeom>
          <a:effectLst>
            <a:glow rad="127000">
              <a:schemeClr val="bg1"/>
            </a:glow>
          </a:effectLst>
        </p:spPr>
      </p:pic>
      <p:pic>
        <p:nvPicPr>
          <p:cNvPr id="18" name="Рисунок 17">
            <a:extLst>
              <a:ext uri="{FF2B5EF4-FFF2-40B4-BE49-F238E27FC236}">
                <a16:creationId xmlns:a16="http://schemas.microsoft.com/office/drawing/2014/main" id="{A660D75A-17CF-4C42-96DA-57037D5449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64152" y="525780"/>
            <a:ext cx="1824880" cy="1608637"/>
          </a:xfrm>
          <a:prstGeom prst="rect">
            <a:avLst/>
          </a:prstGeom>
          <a:effectLst>
            <a:glow rad="127000">
              <a:schemeClr val="bg1"/>
            </a:glow>
          </a:effectLst>
        </p:spPr>
      </p:pic>
      <p:pic>
        <p:nvPicPr>
          <p:cNvPr id="8" name="Рисунок 7" descr="Изображение выглядит как текст&#10;&#10;Автоматически созданное описание">
            <a:extLst>
              <a:ext uri="{FF2B5EF4-FFF2-40B4-BE49-F238E27FC236}">
                <a16:creationId xmlns:a16="http://schemas.microsoft.com/office/drawing/2014/main" id="{2C292383-A2F5-434B-9711-82B5FB4C6A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8940" y="5258834"/>
            <a:ext cx="5062621" cy="1338518"/>
          </a:xfrm>
          <a:prstGeom prst="rect">
            <a:avLst/>
          </a:prstGeom>
        </p:spPr>
      </p:pic>
    </p:spTree>
    <p:extLst>
      <p:ext uri="{BB962C8B-B14F-4D97-AF65-F5344CB8AC3E}">
        <p14:creationId xmlns:p14="http://schemas.microsoft.com/office/powerpoint/2010/main" val="3637007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8212CF-E0D5-4EFE-AC83-CD162F743621}"/>
              </a:ext>
            </a:extLst>
          </p:cNvPr>
          <p:cNvSpPr>
            <a:spLocks noGrp="1"/>
          </p:cNvSpPr>
          <p:nvPr>
            <p:ph type="title"/>
          </p:nvPr>
        </p:nvSpPr>
        <p:spPr/>
        <p:txBody>
          <a:bodyPr>
            <a:normAutofit/>
          </a:bodyPr>
          <a:lstStyle/>
          <a:p>
            <a:pPr algn="r"/>
            <a:r>
              <a:rPr lang="en-US" sz="3600" b="1" dirty="0">
                <a:effectLst>
                  <a:outerShdw blurRad="38100" dist="38100" dir="2700000" algn="tl">
                    <a:srgbClr val="000000">
                      <a:alpha val="43137"/>
                    </a:srgbClr>
                  </a:outerShdw>
                </a:effectLst>
              </a:rPr>
              <a:t>Contents</a:t>
            </a:r>
            <a:endParaRPr lang="ru-RU" sz="3600" b="1" dirty="0">
              <a:effectLst>
                <a:outerShdw blurRad="38100" dist="38100" dir="2700000" algn="tl">
                  <a:srgbClr val="000000">
                    <a:alpha val="43137"/>
                  </a:srgbClr>
                </a:outerShdw>
              </a:effectLst>
            </a:endParaRPr>
          </a:p>
        </p:txBody>
      </p:sp>
      <p:sp>
        <p:nvSpPr>
          <p:cNvPr id="9" name="Блок-схема: процесс 8">
            <a:hlinkClick r:id="rId2" action="ppaction://hlinksldjump"/>
            <a:extLst>
              <a:ext uri="{FF2B5EF4-FFF2-40B4-BE49-F238E27FC236}">
                <a16:creationId xmlns:a16="http://schemas.microsoft.com/office/drawing/2014/main" id="{FFF516BA-7C5E-4489-BECB-1C556D29EB79}"/>
              </a:ext>
            </a:extLst>
          </p:cNvPr>
          <p:cNvSpPr/>
          <p:nvPr/>
        </p:nvSpPr>
        <p:spPr>
          <a:xfrm>
            <a:off x="479376" y="1484784"/>
            <a:ext cx="2592288" cy="1512168"/>
          </a:xfrm>
          <a:prstGeom prst="flowChartProcess">
            <a:avLst/>
          </a:prstGeom>
          <a:solidFill>
            <a:schemeClr val="accent6">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400" b="1" dirty="0"/>
              <a:t>1. Why impure</a:t>
            </a:r>
            <a:br>
              <a:rPr lang="en-US" sz="2400" b="1" dirty="0"/>
            </a:br>
            <a:r>
              <a:rPr lang="en-US" sz="2400" b="1" dirty="0"/>
              <a:t>gas injection?</a:t>
            </a:r>
            <a:endParaRPr lang="ru-RU" sz="2400" b="1" dirty="0"/>
          </a:p>
        </p:txBody>
      </p:sp>
      <p:sp>
        <p:nvSpPr>
          <p:cNvPr id="10" name="Блок-схема: процесс 9">
            <a:hlinkClick r:id="rId3" action="ppaction://hlinksldjump"/>
            <a:extLst>
              <a:ext uri="{FF2B5EF4-FFF2-40B4-BE49-F238E27FC236}">
                <a16:creationId xmlns:a16="http://schemas.microsoft.com/office/drawing/2014/main" id="{C6599B67-F481-4B4B-8579-4A91F33EE658}"/>
              </a:ext>
            </a:extLst>
          </p:cNvPr>
          <p:cNvSpPr/>
          <p:nvPr/>
        </p:nvSpPr>
        <p:spPr>
          <a:xfrm>
            <a:off x="479376" y="3213739"/>
            <a:ext cx="2592288" cy="1512168"/>
          </a:xfrm>
          <a:prstGeom prst="flowChartProcess">
            <a:avLst/>
          </a:prstGeom>
          <a:solidFill>
            <a:schemeClr val="accent2">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400" b="1" dirty="0"/>
              <a:t>2. Compositional module of MUFITS</a:t>
            </a:r>
            <a:endParaRPr lang="ru-RU" sz="2400" b="1" dirty="0"/>
          </a:p>
        </p:txBody>
      </p:sp>
      <p:sp>
        <p:nvSpPr>
          <p:cNvPr id="11" name="Блок-схема: процесс 10">
            <a:hlinkClick r:id="rId4" action="ppaction://hlinksldjump"/>
            <a:extLst>
              <a:ext uri="{FF2B5EF4-FFF2-40B4-BE49-F238E27FC236}">
                <a16:creationId xmlns:a16="http://schemas.microsoft.com/office/drawing/2014/main" id="{5B2D29FB-B19E-48A1-BAFA-4DD739400482}"/>
              </a:ext>
            </a:extLst>
          </p:cNvPr>
          <p:cNvSpPr/>
          <p:nvPr/>
        </p:nvSpPr>
        <p:spPr>
          <a:xfrm>
            <a:off x="3359696" y="1484784"/>
            <a:ext cx="2592288" cy="1512168"/>
          </a:xfrm>
          <a:prstGeom prst="flowChartProcess">
            <a:avLst/>
          </a:prstGeom>
          <a:solidFill>
            <a:schemeClr val="accent5">
              <a:lumMod val="50000"/>
            </a:schemeClr>
          </a:solid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400" b="1" dirty="0"/>
              <a:t>3. Governing equations</a:t>
            </a:r>
            <a:endParaRPr lang="ru-RU" sz="2400" b="1" dirty="0"/>
          </a:p>
        </p:txBody>
      </p:sp>
      <p:sp>
        <p:nvSpPr>
          <p:cNvPr id="13" name="Блок-схема: процесс 12">
            <a:hlinkClick r:id="rId5" action="ppaction://hlinksldjump"/>
            <a:extLst>
              <a:ext uri="{FF2B5EF4-FFF2-40B4-BE49-F238E27FC236}">
                <a16:creationId xmlns:a16="http://schemas.microsoft.com/office/drawing/2014/main" id="{9BA3034F-3CFB-4A75-A225-5D31F40D4860}"/>
              </a:ext>
            </a:extLst>
          </p:cNvPr>
          <p:cNvSpPr/>
          <p:nvPr/>
        </p:nvSpPr>
        <p:spPr>
          <a:xfrm>
            <a:off x="6240016" y="1484784"/>
            <a:ext cx="2592288" cy="15121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400" b="1" dirty="0"/>
              <a:t>5. Validation of the software</a:t>
            </a:r>
            <a:endParaRPr lang="ru-RU" sz="2400" b="1" dirty="0"/>
          </a:p>
        </p:txBody>
      </p:sp>
      <p:sp>
        <p:nvSpPr>
          <p:cNvPr id="14" name="Блок-схема: процесс 13">
            <a:hlinkClick r:id="rId6" action="ppaction://hlinksldjump"/>
            <a:extLst>
              <a:ext uri="{FF2B5EF4-FFF2-40B4-BE49-F238E27FC236}">
                <a16:creationId xmlns:a16="http://schemas.microsoft.com/office/drawing/2014/main" id="{B985A24A-01C5-45EF-B527-43F8763A891A}"/>
              </a:ext>
            </a:extLst>
          </p:cNvPr>
          <p:cNvSpPr/>
          <p:nvPr/>
        </p:nvSpPr>
        <p:spPr>
          <a:xfrm>
            <a:off x="9120336" y="1484784"/>
            <a:ext cx="2592288" cy="1512168"/>
          </a:xfrm>
          <a:prstGeom prst="flowChartProcess">
            <a:avLst/>
          </a:prstGeom>
          <a:solidFill>
            <a:schemeClr val="accent3">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400" b="1" dirty="0"/>
              <a:t>7. Modelling cushion gas substitution with CO</a:t>
            </a:r>
            <a:r>
              <a:rPr lang="en-US" sz="2400" b="1" baseline="-25000" dirty="0"/>
              <a:t>2</a:t>
            </a:r>
            <a:endParaRPr lang="ru-RU" sz="2400" b="1" baseline="-25000" dirty="0"/>
          </a:p>
        </p:txBody>
      </p:sp>
      <p:sp>
        <p:nvSpPr>
          <p:cNvPr id="15" name="Блок-схема: процесс 14">
            <a:hlinkClick r:id="rId7" action="ppaction://hlinksldjump"/>
            <a:extLst>
              <a:ext uri="{FF2B5EF4-FFF2-40B4-BE49-F238E27FC236}">
                <a16:creationId xmlns:a16="http://schemas.microsoft.com/office/drawing/2014/main" id="{F513987E-384E-4DDF-A805-992108A9EB1B}"/>
              </a:ext>
            </a:extLst>
          </p:cNvPr>
          <p:cNvSpPr/>
          <p:nvPr/>
        </p:nvSpPr>
        <p:spPr>
          <a:xfrm>
            <a:off x="6236893" y="3220488"/>
            <a:ext cx="2592288" cy="1512168"/>
          </a:xfrm>
          <a:prstGeom prst="flowChartProcess">
            <a:avLst/>
          </a:prstGeom>
          <a:solidFill>
            <a:schemeClr val="accent3">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400" b="1" dirty="0"/>
              <a:t>6. Modelling flue gas injection into a saline aquifer</a:t>
            </a:r>
            <a:endParaRPr lang="ru-RU" b="1" baseline="-25000" dirty="0"/>
          </a:p>
        </p:txBody>
      </p:sp>
      <p:sp>
        <p:nvSpPr>
          <p:cNvPr id="16" name="Блок-схема: процесс 15">
            <a:hlinkClick r:id="rId8" action="ppaction://hlinksldjump"/>
            <a:extLst>
              <a:ext uri="{FF2B5EF4-FFF2-40B4-BE49-F238E27FC236}">
                <a16:creationId xmlns:a16="http://schemas.microsoft.com/office/drawing/2014/main" id="{36155BC3-7F88-4423-96D0-39561FE7B4CB}"/>
              </a:ext>
            </a:extLst>
          </p:cNvPr>
          <p:cNvSpPr/>
          <p:nvPr/>
        </p:nvSpPr>
        <p:spPr>
          <a:xfrm>
            <a:off x="9120336" y="3220488"/>
            <a:ext cx="2592288" cy="1512168"/>
          </a:xfrm>
          <a:prstGeom prst="flowChartProcess">
            <a:avLst/>
          </a:prstGeom>
          <a:solidFill>
            <a:schemeClr val="accent6">
              <a:lumMod val="75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400" b="1" dirty="0"/>
              <a:t>8. Summary &amp; Supplementary material</a:t>
            </a:r>
            <a:endParaRPr lang="ru-RU" b="1" dirty="0"/>
          </a:p>
        </p:txBody>
      </p:sp>
      <p:sp>
        <p:nvSpPr>
          <p:cNvPr id="17" name="TextBox 16">
            <a:extLst>
              <a:ext uri="{FF2B5EF4-FFF2-40B4-BE49-F238E27FC236}">
                <a16:creationId xmlns:a16="http://schemas.microsoft.com/office/drawing/2014/main" id="{CD81B3C4-3B7C-47BF-975F-60A977DB4C65}"/>
              </a:ext>
            </a:extLst>
          </p:cNvPr>
          <p:cNvSpPr txBox="1"/>
          <p:nvPr/>
        </p:nvSpPr>
        <p:spPr>
          <a:xfrm>
            <a:off x="407368" y="4903089"/>
            <a:ext cx="2664296" cy="338554"/>
          </a:xfrm>
          <a:prstGeom prst="rect">
            <a:avLst/>
          </a:prstGeom>
          <a:noFill/>
        </p:spPr>
        <p:txBody>
          <a:bodyPr wrap="square" rtlCol="0">
            <a:spAutoFit/>
          </a:bodyPr>
          <a:lstStyle/>
          <a:p>
            <a:r>
              <a:rPr lang="en-US" sz="1600" dirty="0">
                <a:solidFill>
                  <a:schemeClr val="accent2">
                    <a:lumMod val="50000"/>
                  </a:schemeClr>
                </a:solidFill>
              </a:rPr>
              <a:t>Overview of MUFITS</a:t>
            </a:r>
          </a:p>
        </p:txBody>
      </p:sp>
      <p:sp>
        <p:nvSpPr>
          <p:cNvPr id="18" name="TextBox 17">
            <a:extLst>
              <a:ext uri="{FF2B5EF4-FFF2-40B4-BE49-F238E27FC236}">
                <a16:creationId xmlns:a16="http://schemas.microsoft.com/office/drawing/2014/main" id="{DD8BAC22-ECB7-4942-A40D-65A66954C421}"/>
              </a:ext>
            </a:extLst>
          </p:cNvPr>
          <p:cNvSpPr txBox="1"/>
          <p:nvPr/>
        </p:nvSpPr>
        <p:spPr>
          <a:xfrm>
            <a:off x="3287688" y="4903089"/>
            <a:ext cx="2626762" cy="1077218"/>
          </a:xfrm>
          <a:prstGeom prst="rect">
            <a:avLst/>
          </a:prstGeom>
          <a:noFill/>
        </p:spPr>
        <p:txBody>
          <a:bodyPr wrap="square" rtlCol="0">
            <a:spAutoFit/>
          </a:bodyPr>
          <a:lstStyle/>
          <a:p>
            <a:r>
              <a:rPr lang="en-US" sz="1600" dirty="0">
                <a:solidFill>
                  <a:schemeClr val="tx1">
                    <a:lumMod val="90000"/>
                    <a:lumOff val="10000"/>
                  </a:schemeClr>
                </a:solidFill>
              </a:rPr>
              <a:t>New modelling option; Mathematical formulation; Implementation in the software</a:t>
            </a:r>
          </a:p>
        </p:txBody>
      </p:sp>
      <p:grpSp>
        <p:nvGrpSpPr>
          <p:cNvPr id="26" name="Группа 25">
            <a:extLst>
              <a:ext uri="{FF2B5EF4-FFF2-40B4-BE49-F238E27FC236}">
                <a16:creationId xmlns:a16="http://schemas.microsoft.com/office/drawing/2014/main" id="{FB85ACB3-D5F0-4F46-8E46-7BC3FD13548B}"/>
              </a:ext>
            </a:extLst>
          </p:cNvPr>
          <p:cNvGrpSpPr/>
          <p:nvPr/>
        </p:nvGrpSpPr>
        <p:grpSpPr>
          <a:xfrm>
            <a:off x="71279" y="6199737"/>
            <a:ext cx="2350992" cy="613639"/>
            <a:chOff x="71279" y="6199737"/>
            <a:chExt cx="2350992" cy="613639"/>
          </a:xfrm>
        </p:grpSpPr>
        <p:pic>
          <p:nvPicPr>
            <p:cNvPr id="20" name="Рисунок 19">
              <a:extLst>
                <a:ext uri="{FF2B5EF4-FFF2-40B4-BE49-F238E27FC236}">
                  <a16:creationId xmlns:a16="http://schemas.microsoft.com/office/drawing/2014/main" id="{0FBA532E-09D2-4407-AB26-6D8049984AF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1279" y="6199737"/>
              <a:ext cx="696129" cy="613639"/>
            </a:xfrm>
            <a:prstGeom prst="rect">
              <a:avLst/>
            </a:prstGeom>
            <a:effectLst/>
          </p:spPr>
        </p:pic>
        <p:pic>
          <p:nvPicPr>
            <p:cNvPr id="21" name="Рисунок 20">
              <a:extLst>
                <a:ext uri="{FF2B5EF4-FFF2-40B4-BE49-F238E27FC236}">
                  <a16:creationId xmlns:a16="http://schemas.microsoft.com/office/drawing/2014/main" id="{650C452C-6187-4620-AD47-D7FB3DFB884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11424" y="6199737"/>
              <a:ext cx="526686" cy="613639"/>
            </a:xfrm>
            <a:prstGeom prst="rect">
              <a:avLst/>
            </a:prstGeom>
            <a:effectLst/>
          </p:spPr>
        </p:pic>
        <p:pic>
          <p:nvPicPr>
            <p:cNvPr id="23" name="Рисунок 22">
              <a:extLst>
                <a:ext uri="{FF2B5EF4-FFF2-40B4-BE49-F238E27FC236}">
                  <a16:creationId xmlns:a16="http://schemas.microsoft.com/office/drawing/2014/main" id="{CEF39FC0-B53A-4DA8-A5A1-8C6300454420}"/>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582126" y="6302650"/>
              <a:ext cx="840145" cy="418826"/>
            </a:xfrm>
            <a:prstGeom prst="rect">
              <a:avLst/>
            </a:prstGeom>
          </p:spPr>
        </p:pic>
      </p:grpSp>
      <p:sp>
        <p:nvSpPr>
          <p:cNvPr id="27" name="TextBox 26">
            <a:extLst>
              <a:ext uri="{FF2B5EF4-FFF2-40B4-BE49-F238E27FC236}">
                <a16:creationId xmlns:a16="http://schemas.microsoft.com/office/drawing/2014/main" id="{B99F297C-B7A9-4757-B492-F93046C46F20}"/>
              </a:ext>
            </a:extLst>
          </p:cNvPr>
          <p:cNvSpPr txBox="1"/>
          <p:nvPr/>
        </p:nvSpPr>
        <p:spPr>
          <a:xfrm>
            <a:off x="461551" y="1089289"/>
            <a:ext cx="4928400" cy="369332"/>
          </a:xfrm>
          <a:prstGeom prst="rect">
            <a:avLst/>
          </a:prstGeom>
          <a:noFill/>
        </p:spPr>
        <p:txBody>
          <a:bodyPr wrap="none" rtlCol="0">
            <a:spAutoFit/>
          </a:bodyPr>
          <a:lstStyle/>
          <a:p>
            <a:r>
              <a:rPr lang="en-US" i="1" dirty="0"/>
              <a:t>Click on the panel to go to the corresponding slides</a:t>
            </a:r>
            <a:endParaRPr lang="ru-RU" i="1" dirty="0"/>
          </a:p>
        </p:txBody>
      </p:sp>
      <p:sp>
        <p:nvSpPr>
          <p:cNvPr id="19" name="TextBox 18">
            <a:extLst>
              <a:ext uri="{FF2B5EF4-FFF2-40B4-BE49-F238E27FC236}">
                <a16:creationId xmlns:a16="http://schemas.microsoft.com/office/drawing/2014/main" id="{DFEA8185-8AAE-4E4C-B0B9-E6E3CC6B33D4}"/>
              </a:ext>
            </a:extLst>
          </p:cNvPr>
          <p:cNvSpPr txBox="1"/>
          <p:nvPr/>
        </p:nvSpPr>
        <p:spPr>
          <a:xfrm>
            <a:off x="6168008" y="4903089"/>
            <a:ext cx="2626762" cy="338554"/>
          </a:xfrm>
          <a:prstGeom prst="rect">
            <a:avLst/>
          </a:prstGeom>
          <a:noFill/>
        </p:spPr>
        <p:txBody>
          <a:bodyPr wrap="square" rtlCol="0">
            <a:spAutoFit/>
          </a:bodyPr>
          <a:lstStyle/>
          <a:p>
            <a:r>
              <a:rPr lang="en-US" sz="1600" dirty="0">
                <a:solidFill>
                  <a:schemeClr val="accent3">
                    <a:lumMod val="50000"/>
                  </a:schemeClr>
                </a:solidFill>
              </a:rPr>
              <a:t>Application examples</a:t>
            </a:r>
          </a:p>
        </p:txBody>
      </p:sp>
      <p:sp>
        <p:nvSpPr>
          <p:cNvPr id="24" name="Блок-схема: процесс 23">
            <a:hlinkClick r:id="rId12" action="ppaction://hlinksldjump"/>
            <a:extLst>
              <a:ext uri="{FF2B5EF4-FFF2-40B4-BE49-F238E27FC236}">
                <a16:creationId xmlns:a16="http://schemas.microsoft.com/office/drawing/2014/main" id="{EA6A14C4-EAD0-4BAA-A203-C76285C1B1CF}"/>
              </a:ext>
            </a:extLst>
          </p:cNvPr>
          <p:cNvSpPr/>
          <p:nvPr/>
        </p:nvSpPr>
        <p:spPr>
          <a:xfrm>
            <a:off x="3353450" y="3220488"/>
            <a:ext cx="2592288" cy="1512168"/>
          </a:xfrm>
          <a:prstGeom prst="flowChartProcess">
            <a:avLst/>
          </a:prstGeom>
          <a:solidFill>
            <a:schemeClr val="accent5">
              <a:lumMod val="50000"/>
            </a:schemeClr>
          </a:solidFill>
          <a:ln>
            <a:noFill/>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2400" b="1" dirty="0"/>
              <a:t>4. Library of </a:t>
            </a:r>
            <a:r>
              <a:rPr lang="en-US" sz="2400" b="1" dirty="0" err="1"/>
              <a:t>EoS</a:t>
            </a:r>
            <a:r>
              <a:rPr lang="en-US" sz="2400" b="1" dirty="0"/>
              <a:t> coefficients</a:t>
            </a:r>
            <a:endParaRPr lang="ru-RU" sz="2400" b="1" dirty="0"/>
          </a:p>
        </p:txBody>
      </p:sp>
    </p:spTree>
    <p:extLst>
      <p:ext uri="{BB962C8B-B14F-4D97-AF65-F5344CB8AC3E}">
        <p14:creationId xmlns:p14="http://schemas.microsoft.com/office/powerpoint/2010/main" val="1622993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F40238-8B67-430A-A0CD-7EB78591B2AF}"/>
              </a:ext>
            </a:extLst>
          </p:cNvPr>
          <p:cNvSpPr>
            <a:spLocks noGrp="1"/>
          </p:cNvSpPr>
          <p:nvPr>
            <p:ph type="title"/>
          </p:nvPr>
        </p:nvSpPr>
        <p:spPr/>
        <p:txBody>
          <a:bodyPr/>
          <a:lstStyle/>
          <a:p>
            <a:pPr algn="r"/>
            <a:r>
              <a:rPr lang="en-US" b="1" dirty="0">
                <a:effectLst>
                  <a:outerShdw blurRad="38100" dist="38100" dir="2700000" algn="tl">
                    <a:srgbClr val="000000">
                      <a:alpha val="43137"/>
                    </a:srgbClr>
                  </a:outerShdw>
                </a:effectLst>
              </a:rPr>
              <a:t>Implications of impure gas injection</a:t>
            </a:r>
            <a:endParaRPr lang="ru-RU" b="1" dirty="0">
              <a:effectLst>
                <a:outerShdw blurRad="38100" dist="38100" dir="2700000" algn="tl">
                  <a:srgbClr val="000000">
                    <a:alpha val="43137"/>
                  </a:srgbClr>
                </a:outerShdw>
              </a:effectLst>
            </a:endParaRPr>
          </a:p>
        </p:txBody>
      </p:sp>
      <p:sp>
        <p:nvSpPr>
          <p:cNvPr id="5" name="Номер слайда 4">
            <a:extLst>
              <a:ext uri="{FF2B5EF4-FFF2-40B4-BE49-F238E27FC236}">
                <a16:creationId xmlns:a16="http://schemas.microsoft.com/office/drawing/2014/main" id="{6E69E579-453C-436A-91FC-47AFA981F113}"/>
              </a:ext>
            </a:extLst>
          </p:cNvPr>
          <p:cNvSpPr>
            <a:spLocks noGrp="1"/>
          </p:cNvSpPr>
          <p:nvPr>
            <p:ph type="sldNum" sz="quarter" idx="12"/>
          </p:nvPr>
        </p:nvSpPr>
        <p:spPr/>
        <p:txBody>
          <a:bodyPr/>
          <a:lstStyle/>
          <a:p>
            <a:fld id="{283B13BF-7152-45C5-92FC-7CD2124D99AD}" type="slidenum">
              <a:rPr lang="ru-RU" smtClean="0"/>
              <a:pPr/>
              <a:t>3</a:t>
            </a:fld>
            <a:endParaRPr lang="ru-RU"/>
          </a:p>
        </p:txBody>
      </p:sp>
      <p:sp>
        <p:nvSpPr>
          <p:cNvPr id="6" name="TextBox 5">
            <a:extLst>
              <a:ext uri="{FF2B5EF4-FFF2-40B4-BE49-F238E27FC236}">
                <a16:creationId xmlns:a16="http://schemas.microsoft.com/office/drawing/2014/main" id="{0ACCDECA-66C6-4A2A-81B2-27A996A2B360}"/>
              </a:ext>
            </a:extLst>
          </p:cNvPr>
          <p:cNvSpPr txBox="1"/>
          <p:nvPr/>
        </p:nvSpPr>
        <p:spPr>
          <a:xfrm>
            <a:off x="320801" y="1601904"/>
            <a:ext cx="6171433" cy="523220"/>
          </a:xfrm>
          <a:prstGeom prst="rect">
            <a:avLst/>
          </a:prstGeom>
          <a:noFill/>
        </p:spPr>
        <p:txBody>
          <a:bodyPr wrap="none" rtlCol="0">
            <a:spAutoFit/>
          </a:bodyPr>
          <a:lstStyle/>
          <a:p>
            <a:r>
              <a:rPr lang="en-US" sz="2800" dirty="0">
                <a:solidFill>
                  <a:srgbClr val="C00000"/>
                </a:solidFill>
                <a:effectLst>
                  <a:outerShdw blurRad="38100" dist="38100" dir="2700000" algn="tl">
                    <a:srgbClr val="000000">
                      <a:alpha val="43137"/>
                    </a:srgbClr>
                  </a:outerShdw>
                </a:effectLst>
              </a:rPr>
              <a:t>How to increase competitiveness of CCS?</a:t>
            </a:r>
            <a:endParaRPr lang="ru-RU" sz="2800" dirty="0">
              <a:solidFill>
                <a:srgbClr val="C00000"/>
              </a:solidFill>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AC4537A1-8F17-4783-98F2-3920C760BC89}"/>
              </a:ext>
            </a:extLst>
          </p:cNvPr>
          <p:cNvSpPr txBox="1"/>
          <p:nvPr/>
        </p:nvSpPr>
        <p:spPr>
          <a:xfrm>
            <a:off x="335360" y="2516051"/>
            <a:ext cx="4692888" cy="830997"/>
          </a:xfrm>
          <a:prstGeom prst="rect">
            <a:avLst/>
          </a:prstGeom>
          <a:noFill/>
        </p:spPr>
        <p:txBody>
          <a:bodyPr wrap="none" rtlCol="0">
            <a:spAutoFit/>
          </a:bodyPr>
          <a:lstStyle/>
          <a:p>
            <a:r>
              <a:rPr lang="en-US" sz="2400" dirty="0">
                <a:solidFill>
                  <a:srgbClr val="C00000"/>
                </a:solidFill>
                <a:effectLst>
                  <a:outerShdw blurRad="38100" dist="38100" dir="2700000" algn="tl">
                    <a:srgbClr val="000000">
                      <a:alpha val="43137"/>
                    </a:srgbClr>
                  </a:outerShdw>
                </a:effectLst>
              </a:rPr>
              <a:t>Flue gas injection into subsurface</a:t>
            </a:r>
          </a:p>
          <a:p>
            <a:r>
              <a:rPr lang="en-US" sz="2400" dirty="0">
                <a:effectLst>
                  <a:outerShdw blurRad="38100" dist="38100" dir="2700000" algn="tl">
                    <a:srgbClr val="000000">
                      <a:alpha val="43137"/>
                    </a:srgbClr>
                  </a:outerShdw>
                </a:effectLst>
                <a:latin typeface="+mj-lt"/>
                <a:ea typeface="+mj-ea"/>
                <a:cs typeface="+mj-cs"/>
              </a:rPr>
              <a:t>(reduce the cost of CO</a:t>
            </a:r>
            <a:r>
              <a:rPr lang="en-US" sz="2400" baseline="-25000" dirty="0">
                <a:effectLst>
                  <a:outerShdw blurRad="38100" dist="38100" dir="2700000" algn="tl">
                    <a:srgbClr val="000000">
                      <a:alpha val="43137"/>
                    </a:srgbClr>
                  </a:outerShdw>
                </a:effectLst>
                <a:latin typeface="+mj-lt"/>
                <a:ea typeface="+mj-ea"/>
                <a:cs typeface="+mj-cs"/>
              </a:rPr>
              <a:t>2</a:t>
            </a:r>
            <a:r>
              <a:rPr lang="en-US" sz="2400" dirty="0">
                <a:effectLst>
                  <a:outerShdw blurRad="38100" dist="38100" dir="2700000" algn="tl">
                    <a:srgbClr val="000000">
                      <a:alpha val="43137"/>
                    </a:srgbClr>
                  </a:outerShdw>
                </a:effectLst>
                <a:latin typeface="+mj-lt"/>
                <a:ea typeface="+mj-ea"/>
                <a:cs typeface="+mj-cs"/>
              </a:rPr>
              <a:t> separation)</a:t>
            </a:r>
            <a:endParaRPr lang="ru-RU" sz="2400" dirty="0">
              <a:effectLst>
                <a:outerShdw blurRad="38100" dist="38100" dir="2700000" algn="tl">
                  <a:srgbClr val="000000">
                    <a:alpha val="43137"/>
                  </a:srgbClr>
                </a:outerShdw>
              </a:effectLst>
              <a:latin typeface="+mj-lt"/>
              <a:ea typeface="+mj-ea"/>
              <a:cs typeface="+mj-cs"/>
            </a:endParaRPr>
          </a:p>
        </p:txBody>
      </p:sp>
      <p:sp>
        <p:nvSpPr>
          <p:cNvPr id="9" name="TextBox 8">
            <a:extLst>
              <a:ext uri="{FF2B5EF4-FFF2-40B4-BE49-F238E27FC236}">
                <a16:creationId xmlns:a16="http://schemas.microsoft.com/office/drawing/2014/main" id="{E65FD95D-FB6B-4AA4-8BC7-CBBD0DFC90BA}"/>
              </a:ext>
            </a:extLst>
          </p:cNvPr>
          <p:cNvSpPr txBox="1"/>
          <p:nvPr/>
        </p:nvSpPr>
        <p:spPr>
          <a:xfrm>
            <a:off x="345245" y="3464497"/>
            <a:ext cx="4526619" cy="1200329"/>
          </a:xfrm>
          <a:prstGeom prst="rect">
            <a:avLst/>
          </a:prstGeom>
          <a:noFill/>
        </p:spPr>
        <p:txBody>
          <a:bodyPr wrap="square" rtlCol="0">
            <a:spAutoFit/>
          </a:bodyPr>
          <a:lstStyle/>
          <a:p>
            <a:r>
              <a:rPr lang="en-US" sz="2400" dirty="0">
                <a:solidFill>
                  <a:srgbClr val="C00000"/>
                </a:solidFill>
                <a:effectLst>
                  <a:outerShdw blurRad="38100" dist="38100" dir="2700000" algn="tl">
                    <a:srgbClr val="000000">
                      <a:alpha val="43137"/>
                    </a:srgbClr>
                  </a:outerShdw>
                </a:effectLst>
              </a:rPr>
              <a:t>Cushion gas substitution with CO</a:t>
            </a:r>
            <a:r>
              <a:rPr lang="en-US" sz="2400" baseline="-25000" dirty="0">
                <a:solidFill>
                  <a:srgbClr val="C00000"/>
                </a:solidFill>
                <a:effectLst>
                  <a:outerShdw blurRad="38100" dist="38100" dir="2700000" algn="tl">
                    <a:srgbClr val="000000">
                      <a:alpha val="43137"/>
                    </a:srgbClr>
                  </a:outerShdw>
                </a:effectLst>
              </a:rPr>
              <a:t>2</a:t>
            </a:r>
          </a:p>
          <a:p>
            <a:r>
              <a:rPr lang="en-US" sz="2400" dirty="0">
                <a:effectLst>
                  <a:outerShdw blurRad="38100" dist="38100" dir="2700000" algn="tl">
                    <a:srgbClr val="000000">
                      <a:alpha val="43137"/>
                    </a:srgbClr>
                  </a:outerShdw>
                </a:effectLst>
                <a:latin typeface="+mj-lt"/>
                <a:ea typeface="+mj-ea"/>
                <a:cs typeface="+mj-cs"/>
              </a:rPr>
              <a:t>(explore the benefits of CO</a:t>
            </a:r>
            <a:r>
              <a:rPr lang="en-US" sz="2400" baseline="-25000" dirty="0">
                <a:effectLst>
                  <a:outerShdw blurRad="38100" dist="38100" dir="2700000" algn="tl">
                    <a:srgbClr val="000000">
                      <a:alpha val="43137"/>
                    </a:srgbClr>
                  </a:outerShdw>
                </a:effectLst>
                <a:latin typeface="+mj-lt"/>
                <a:ea typeface="+mj-ea"/>
                <a:cs typeface="+mj-cs"/>
              </a:rPr>
              <a:t>2</a:t>
            </a:r>
            <a:r>
              <a:rPr lang="en-US" sz="2400" dirty="0">
                <a:effectLst>
                  <a:outerShdw blurRad="38100" dist="38100" dir="2700000" algn="tl">
                    <a:srgbClr val="000000">
                      <a:alpha val="43137"/>
                    </a:srgbClr>
                  </a:outerShdw>
                </a:effectLst>
                <a:latin typeface="+mj-lt"/>
                <a:ea typeface="+mj-ea"/>
                <a:cs typeface="+mj-cs"/>
              </a:rPr>
              <a:t> injection into UGS facilities)</a:t>
            </a:r>
            <a:endParaRPr lang="ru-RU" sz="2400" dirty="0">
              <a:effectLst>
                <a:outerShdw blurRad="38100" dist="38100" dir="2700000" algn="tl">
                  <a:srgbClr val="000000">
                    <a:alpha val="43137"/>
                  </a:srgbClr>
                </a:outerShdw>
              </a:effectLst>
              <a:latin typeface="+mj-lt"/>
              <a:ea typeface="+mj-ea"/>
              <a:cs typeface="+mj-cs"/>
            </a:endParaRPr>
          </a:p>
        </p:txBody>
      </p:sp>
      <p:grpSp>
        <p:nvGrpSpPr>
          <p:cNvPr id="10" name="Группа 9">
            <a:extLst>
              <a:ext uri="{FF2B5EF4-FFF2-40B4-BE49-F238E27FC236}">
                <a16:creationId xmlns:a16="http://schemas.microsoft.com/office/drawing/2014/main" id="{D1176BD2-1004-4AB3-B874-5C2121961519}"/>
              </a:ext>
            </a:extLst>
          </p:cNvPr>
          <p:cNvGrpSpPr/>
          <p:nvPr/>
        </p:nvGrpSpPr>
        <p:grpSpPr>
          <a:xfrm>
            <a:off x="71279" y="6199737"/>
            <a:ext cx="2350992" cy="613639"/>
            <a:chOff x="71279" y="6199737"/>
            <a:chExt cx="2350992" cy="613639"/>
          </a:xfrm>
        </p:grpSpPr>
        <p:pic>
          <p:nvPicPr>
            <p:cNvPr id="11" name="Рисунок 10">
              <a:extLst>
                <a:ext uri="{FF2B5EF4-FFF2-40B4-BE49-F238E27FC236}">
                  <a16:creationId xmlns:a16="http://schemas.microsoft.com/office/drawing/2014/main" id="{7EF1BC17-2D73-454C-8AB8-4384E735781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79" y="6199737"/>
              <a:ext cx="696129" cy="613639"/>
            </a:xfrm>
            <a:prstGeom prst="rect">
              <a:avLst/>
            </a:prstGeom>
            <a:effectLst/>
          </p:spPr>
        </p:pic>
        <p:pic>
          <p:nvPicPr>
            <p:cNvPr id="12" name="Рисунок 11">
              <a:extLst>
                <a:ext uri="{FF2B5EF4-FFF2-40B4-BE49-F238E27FC236}">
                  <a16:creationId xmlns:a16="http://schemas.microsoft.com/office/drawing/2014/main" id="{91CD5A03-5106-4D3B-A76A-200984E962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9737"/>
              <a:ext cx="526686" cy="613639"/>
            </a:xfrm>
            <a:prstGeom prst="rect">
              <a:avLst/>
            </a:prstGeom>
            <a:effectLst/>
          </p:spPr>
        </p:pic>
        <p:pic>
          <p:nvPicPr>
            <p:cNvPr id="13" name="Рисунок 12">
              <a:extLst>
                <a:ext uri="{FF2B5EF4-FFF2-40B4-BE49-F238E27FC236}">
                  <a16:creationId xmlns:a16="http://schemas.microsoft.com/office/drawing/2014/main" id="{B57AE5E3-7074-48A4-9F42-4CB016431E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2126" y="6302650"/>
              <a:ext cx="840145" cy="418826"/>
            </a:xfrm>
            <a:prstGeom prst="rect">
              <a:avLst/>
            </a:prstGeom>
          </p:spPr>
        </p:pic>
      </p:grpSp>
      <p:pic>
        <p:nvPicPr>
          <p:cNvPr id="15" name="Рисунок 14">
            <a:extLst>
              <a:ext uri="{FF2B5EF4-FFF2-40B4-BE49-F238E27FC236}">
                <a16:creationId xmlns:a16="http://schemas.microsoft.com/office/drawing/2014/main" id="{71BCB6FB-93E6-4BBA-BA71-570B1A9650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87888" y="2621063"/>
            <a:ext cx="6912768" cy="3864677"/>
          </a:xfrm>
          <a:prstGeom prst="rect">
            <a:avLst/>
          </a:prstGeom>
          <a:ln>
            <a:solidFill>
              <a:schemeClr val="accent1">
                <a:shade val="50000"/>
              </a:schemeClr>
            </a:solidFill>
          </a:ln>
          <a:effectLst>
            <a:outerShdw blurRad="304800" dist="50800" dir="5400000" algn="ctr" rotWithShape="0">
              <a:schemeClr val="tx1">
                <a:lumMod val="90000"/>
                <a:lumOff val="10000"/>
              </a:schemeClr>
            </a:outerShdw>
          </a:effectLst>
        </p:spPr>
      </p:pic>
      <p:sp>
        <p:nvSpPr>
          <p:cNvPr id="16" name="Облачко с текстом: прямоугольное со скругленными углами 15">
            <a:extLst>
              <a:ext uri="{FF2B5EF4-FFF2-40B4-BE49-F238E27FC236}">
                <a16:creationId xmlns:a16="http://schemas.microsoft.com/office/drawing/2014/main" id="{C6A2D4D9-DDAD-4EBF-BB17-C3377E5A9800}"/>
              </a:ext>
            </a:extLst>
          </p:cNvPr>
          <p:cNvSpPr/>
          <p:nvPr/>
        </p:nvSpPr>
        <p:spPr>
          <a:xfrm>
            <a:off x="7104112" y="1422815"/>
            <a:ext cx="1885851" cy="1056965"/>
          </a:xfrm>
          <a:prstGeom prst="wedgeRoundRectCallout">
            <a:avLst>
              <a:gd name="adj1" fmla="val -43017"/>
              <a:gd name="adj2" fmla="val 139780"/>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2">
                    <a:lumMod val="10000"/>
                  </a:schemeClr>
                </a:solidFill>
              </a:rPr>
              <a:t>More exhaust gas can be accommodated if CO</a:t>
            </a:r>
            <a:r>
              <a:rPr lang="en-US" sz="1400" baseline="-25000" dirty="0">
                <a:solidFill>
                  <a:schemeClr val="bg2">
                    <a:lumMod val="10000"/>
                  </a:schemeClr>
                </a:solidFill>
              </a:rPr>
              <a:t>2</a:t>
            </a:r>
            <a:r>
              <a:rPr lang="en-US" sz="1400" dirty="0">
                <a:solidFill>
                  <a:schemeClr val="bg2">
                    <a:lumMod val="10000"/>
                  </a:schemeClr>
                </a:solidFill>
              </a:rPr>
              <a:t> purification reached only ~90%</a:t>
            </a:r>
            <a:endParaRPr lang="ru-RU" sz="1400" dirty="0">
              <a:solidFill>
                <a:schemeClr val="bg2">
                  <a:lumMod val="10000"/>
                </a:schemeClr>
              </a:solidFill>
            </a:endParaRPr>
          </a:p>
        </p:txBody>
      </p:sp>
      <p:sp>
        <p:nvSpPr>
          <p:cNvPr id="17" name="Облачко с текстом: прямоугольное со скругленными углами 16">
            <a:extLst>
              <a:ext uri="{FF2B5EF4-FFF2-40B4-BE49-F238E27FC236}">
                <a16:creationId xmlns:a16="http://schemas.microsoft.com/office/drawing/2014/main" id="{9250ACEE-739F-4DDD-96CB-2E503ED84269}"/>
              </a:ext>
            </a:extLst>
          </p:cNvPr>
          <p:cNvSpPr/>
          <p:nvPr/>
        </p:nvSpPr>
        <p:spPr>
          <a:xfrm>
            <a:off x="3725000" y="5573569"/>
            <a:ext cx="1885851" cy="1056965"/>
          </a:xfrm>
          <a:prstGeom prst="wedgeRoundRectCallout">
            <a:avLst>
              <a:gd name="adj1" fmla="val 141766"/>
              <a:gd name="adj2" fmla="val -119325"/>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2">
                    <a:lumMod val="10000"/>
                  </a:schemeClr>
                </a:solidFill>
              </a:rPr>
              <a:t>A flue gas injection</a:t>
            </a:r>
          </a:p>
          <a:p>
            <a:pPr algn="ctr"/>
            <a:r>
              <a:rPr lang="en-US" sz="1400" dirty="0">
                <a:solidFill>
                  <a:schemeClr val="bg2">
                    <a:lumMod val="10000"/>
                  </a:schemeClr>
                </a:solidFill>
              </a:rPr>
              <a:t>(CO</a:t>
            </a:r>
            <a:r>
              <a:rPr lang="en-US" sz="1400" baseline="-25000" dirty="0">
                <a:solidFill>
                  <a:schemeClr val="bg2">
                    <a:lumMod val="10000"/>
                  </a:schemeClr>
                </a:solidFill>
              </a:rPr>
              <a:t>2</a:t>
            </a:r>
            <a:r>
              <a:rPr lang="en-US" sz="1400" dirty="0">
                <a:solidFill>
                  <a:schemeClr val="bg2">
                    <a:lumMod val="10000"/>
                  </a:schemeClr>
                </a:solidFill>
              </a:rPr>
              <a:t>, N</a:t>
            </a:r>
            <a:r>
              <a:rPr lang="en-US" sz="1400" baseline="-25000" dirty="0">
                <a:solidFill>
                  <a:schemeClr val="bg2">
                    <a:lumMod val="10000"/>
                  </a:schemeClr>
                </a:solidFill>
              </a:rPr>
              <a:t>2</a:t>
            </a:r>
            <a:r>
              <a:rPr lang="en-US" sz="1400" dirty="0">
                <a:solidFill>
                  <a:schemeClr val="bg2">
                    <a:lumMod val="10000"/>
                  </a:schemeClr>
                </a:solidFill>
              </a:rPr>
              <a:t>, O</a:t>
            </a:r>
            <a:r>
              <a:rPr lang="en-US" sz="1400" baseline="-25000" dirty="0">
                <a:solidFill>
                  <a:schemeClr val="bg2">
                    <a:lumMod val="10000"/>
                  </a:schemeClr>
                </a:solidFill>
              </a:rPr>
              <a:t>2</a:t>
            </a:r>
            <a:r>
              <a:rPr lang="en-US" sz="1400" dirty="0">
                <a:solidFill>
                  <a:schemeClr val="bg2">
                    <a:lumMod val="10000"/>
                  </a:schemeClr>
                </a:solidFill>
              </a:rPr>
              <a:t>, CH</a:t>
            </a:r>
            <a:r>
              <a:rPr lang="en-US" sz="1400" baseline="-25000" dirty="0">
                <a:solidFill>
                  <a:schemeClr val="bg2">
                    <a:lumMod val="10000"/>
                  </a:schemeClr>
                </a:solidFill>
              </a:rPr>
              <a:t>4</a:t>
            </a:r>
            <a:r>
              <a:rPr lang="en-US" sz="1400" dirty="0">
                <a:solidFill>
                  <a:schemeClr val="bg2">
                    <a:lumMod val="10000"/>
                  </a:schemeClr>
                </a:solidFill>
              </a:rPr>
              <a:t>)</a:t>
            </a:r>
            <a:endParaRPr lang="ru-RU" sz="1400" dirty="0">
              <a:solidFill>
                <a:schemeClr val="bg2">
                  <a:lumMod val="10000"/>
                </a:schemeClr>
              </a:solidFill>
            </a:endParaRPr>
          </a:p>
        </p:txBody>
      </p:sp>
      <p:sp>
        <p:nvSpPr>
          <p:cNvPr id="18" name="Облачко с текстом: прямоугольное со скругленными углами 17">
            <a:extLst>
              <a:ext uri="{FF2B5EF4-FFF2-40B4-BE49-F238E27FC236}">
                <a16:creationId xmlns:a16="http://schemas.microsoft.com/office/drawing/2014/main" id="{B2A6E3B4-CD28-4D76-A491-CA696B150C41}"/>
              </a:ext>
            </a:extLst>
          </p:cNvPr>
          <p:cNvSpPr/>
          <p:nvPr/>
        </p:nvSpPr>
        <p:spPr>
          <a:xfrm>
            <a:off x="9984432" y="1268760"/>
            <a:ext cx="2144067" cy="923779"/>
          </a:xfrm>
          <a:prstGeom prst="wedgeRoundRectCallout">
            <a:avLst>
              <a:gd name="adj1" fmla="val -47766"/>
              <a:gd name="adj2" fmla="val 146803"/>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2">
                    <a:lumMod val="10000"/>
                  </a:schemeClr>
                </a:solidFill>
              </a:rPr>
              <a:t>Can UGS performance be improved by subsurface storage of CO</a:t>
            </a:r>
            <a:r>
              <a:rPr lang="en-US" sz="1400" baseline="-25000" dirty="0">
                <a:solidFill>
                  <a:schemeClr val="bg2">
                    <a:lumMod val="10000"/>
                  </a:schemeClr>
                </a:solidFill>
              </a:rPr>
              <a:t>2</a:t>
            </a:r>
            <a:r>
              <a:rPr lang="en-US" sz="1400" dirty="0">
                <a:solidFill>
                  <a:schemeClr val="bg2">
                    <a:lumMod val="10000"/>
                  </a:schemeClr>
                </a:solidFill>
              </a:rPr>
              <a:t>?</a:t>
            </a:r>
            <a:endParaRPr lang="ru-RU" sz="1400" dirty="0">
              <a:solidFill>
                <a:schemeClr val="bg2">
                  <a:lumMod val="10000"/>
                </a:schemeClr>
              </a:solidFill>
            </a:endParaRPr>
          </a:p>
        </p:txBody>
      </p:sp>
      <p:sp>
        <p:nvSpPr>
          <p:cNvPr id="20" name="Взрыв: 14 точек 19">
            <a:extLst>
              <a:ext uri="{FF2B5EF4-FFF2-40B4-BE49-F238E27FC236}">
                <a16:creationId xmlns:a16="http://schemas.microsoft.com/office/drawing/2014/main" id="{1DD812A7-12B8-4CA4-8BE0-BAC0AD83C4EB}"/>
              </a:ext>
            </a:extLst>
          </p:cNvPr>
          <p:cNvSpPr/>
          <p:nvPr/>
        </p:nvSpPr>
        <p:spPr>
          <a:xfrm>
            <a:off x="-906676" y="4524331"/>
            <a:ext cx="5400600" cy="1775223"/>
          </a:xfrm>
          <a:prstGeom prst="irregularSeal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2">
                    <a:lumMod val="10000"/>
                  </a:schemeClr>
                </a:solidFill>
                <a:effectLst>
                  <a:outerShdw blurRad="38100" dist="38100" dir="2700000" algn="tl">
                    <a:srgbClr val="000000">
                      <a:alpha val="43137"/>
                    </a:srgbClr>
                  </a:outerShdw>
                </a:effectLst>
              </a:rPr>
              <a:t>We aim at developing a software to predict such processes</a:t>
            </a:r>
            <a:endParaRPr lang="ru-RU" b="1" dirty="0">
              <a:solidFill>
                <a:schemeClr val="bg2">
                  <a:lumMod val="10000"/>
                </a:schemeClr>
              </a:solidFill>
              <a:effectLst>
                <a:outerShdw blurRad="38100" dist="38100" dir="2700000" algn="tl">
                  <a:srgbClr val="000000">
                    <a:alpha val="43137"/>
                  </a:srgbClr>
                </a:outerShdw>
              </a:effectLst>
            </a:endParaRPr>
          </a:p>
        </p:txBody>
      </p:sp>
      <p:sp>
        <p:nvSpPr>
          <p:cNvPr id="23" name="Блок-схема: процесс 22">
            <a:hlinkClick r:id="rId6" action="ppaction://hlinksldjump"/>
            <a:extLst>
              <a:ext uri="{FF2B5EF4-FFF2-40B4-BE49-F238E27FC236}">
                <a16:creationId xmlns:a16="http://schemas.microsoft.com/office/drawing/2014/main" id="{B8E41CC2-DE98-4A44-AD8A-06AE192DD37A}"/>
              </a:ext>
            </a:extLst>
          </p:cNvPr>
          <p:cNvSpPr/>
          <p:nvPr/>
        </p:nvSpPr>
        <p:spPr>
          <a:xfrm>
            <a:off x="5517" y="-20388"/>
            <a:ext cx="977915" cy="5690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t>Back to Contents</a:t>
            </a:r>
            <a:endParaRPr lang="ru-RU" sz="1200" b="1" dirty="0"/>
          </a:p>
        </p:txBody>
      </p:sp>
    </p:spTree>
    <p:extLst>
      <p:ext uri="{BB962C8B-B14F-4D97-AF65-F5344CB8AC3E}">
        <p14:creationId xmlns:p14="http://schemas.microsoft.com/office/powerpoint/2010/main" val="3687316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0E66BE-9A39-4D65-8A92-C148B5B25310}"/>
              </a:ext>
            </a:extLst>
          </p:cNvPr>
          <p:cNvSpPr>
            <a:spLocks noGrp="1"/>
          </p:cNvSpPr>
          <p:nvPr>
            <p:ph type="title"/>
          </p:nvPr>
        </p:nvSpPr>
        <p:spPr/>
        <p:txBody>
          <a:bodyPr/>
          <a:lstStyle/>
          <a:p>
            <a:pPr algn="r"/>
            <a:r>
              <a:rPr lang="en-US" b="1" dirty="0">
                <a:effectLst>
                  <a:outerShdw blurRad="38100" dist="38100" dir="2700000" algn="tl">
                    <a:srgbClr val="000000">
                      <a:alpha val="43137"/>
                    </a:srgbClr>
                  </a:outerShdw>
                </a:effectLst>
              </a:rPr>
              <a:t>Overview of MUFITS</a:t>
            </a:r>
            <a:endParaRPr lang="ru-RU" b="1" dirty="0">
              <a:effectLst>
                <a:outerShdw blurRad="38100" dist="38100" dir="2700000" algn="tl">
                  <a:srgbClr val="000000">
                    <a:alpha val="43137"/>
                  </a:srgbClr>
                </a:outerShdw>
              </a:effectLst>
            </a:endParaRPr>
          </a:p>
        </p:txBody>
      </p:sp>
      <p:sp>
        <p:nvSpPr>
          <p:cNvPr id="5" name="Номер слайда 4">
            <a:extLst>
              <a:ext uri="{FF2B5EF4-FFF2-40B4-BE49-F238E27FC236}">
                <a16:creationId xmlns:a16="http://schemas.microsoft.com/office/drawing/2014/main" id="{319F3AF3-00E7-40EC-8B2D-C2299D036FE7}"/>
              </a:ext>
            </a:extLst>
          </p:cNvPr>
          <p:cNvSpPr>
            <a:spLocks noGrp="1"/>
          </p:cNvSpPr>
          <p:nvPr>
            <p:ph type="sldNum" sz="quarter" idx="12"/>
          </p:nvPr>
        </p:nvSpPr>
        <p:spPr/>
        <p:txBody>
          <a:bodyPr/>
          <a:lstStyle/>
          <a:p>
            <a:fld id="{283B13BF-7152-45C5-92FC-7CD2124D99AD}" type="slidenum">
              <a:rPr lang="ru-RU" smtClean="0"/>
              <a:pPr/>
              <a:t>4</a:t>
            </a:fld>
            <a:endParaRPr lang="ru-RU"/>
          </a:p>
        </p:txBody>
      </p:sp>
      <p:grpSp>
        <p:nvGrpSpPr>
          <p:cNvPr id="6" name="Группа 5">
            <a:extLst>
              <a:ext uri="{FF2B5EF4-FFF2-40B4-BE49-F238E27FC236}">
                <a16:creationId xmlns:a16="http://schemas.microsoft.com/office/drawing/2014/main" id="{23803806-65B6-4CF3-981F-FE94C8B82235}"/>
              </a:ext>
            </a:extLst>
          </p:cNvPr>
          <p:cNvGrpSpPr/>
          <p:nvPr/>
        </p:nvGrpSpPr>
        <p:grpSpPr>
          <a:xfrm>
            <a:off x="71279" y="6199737"/>
            <a:ext cx="2350992" cy="613639"/>
            <a:chOff x="71279" y="6199737"/>
            <a:chExt cx="2350992" cy="613639"/>
          </a:xfrm>
        </p:grpSpPr>
        <p:pic>
          <p:nvPicPr>
            <p:cNvPr id="7" name="Рисунок 6">
              <a:extLst>
                <a:ext uri="{FF2B5EF4-FFF2-40B4-BE49-F238E27FC236}">
                  <a16:creationId xmlns:a16="http://schemas.microsoft.com/office/drawing/2014/main" id="{B8314234-5696-49E4-8142-3AA03A7238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79" y="6199737"/>
              <a:ext cx="696129" cy="613639"/>
            </a:xfrm>
            <a:prstGeom prst="rect">
              <a:avLst/>
            </a:prstGeom>
            <a:effectLst/>
          </p:spPr>
        </p:pic>
        <p:pic>
          <p:nvPicPr>
            <p:cNvPr id="8" name="Рисунок 7">
              <a:extLst>
                <a:ext uri="{FF2B5EF4-FFF2-40B4-BE49-F238E27FC236}">
                  <a16:creationId xmlns:a16="http://schemas.microsoft.com/office/drawing/2014/main" id="{D19F3332-384E-48C3-BE67-CE3599C338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9737"/>
              <a:ext cx="526686" cy="613639"/>
            </a:xfrm>
            <a:prstGeom prst="rect">
              <a:avLst/>
            </a:prstGeom>
            <a:effectLst/>
          </p:spPr>
        </p:pic>
        <p:pic>
          <p:nvPicPr>
            <p:cNvPr id="9" name="Рисунок 8">
              <a:extLst>
                <a:ext uri="{FF2B5EF4-FFF2-40B4-BE49-F238E27FC236}">
                  <a16:creationId xmlns:a16="http://schemas.microsoft.com/office/drawing/2014/main" id="{CA44A796-7FC4-49F8-ADEE-7E757EF24E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2126" y="6302650"/>
              <a:ext cx="840145" cy="418826"/>
            </a:xfrm>
            <a:prstGeom prst="rect">
              <a:avLst/>
            </a:prstGeom>
          </p:spPr>
        </p:pic>
      </p:grpSp>
      <p:sp>
        <p:nvSpPr>
          <p:cNvPr id="10" name="Прямоугольник: скругленные углы 9">
            <a:extLst>
              <a:ext uri="{FF2B5EF4-FFF2-40B4-BE49-F238E27FC236}">
                <a16:creationId xmlns:a16="http://schemas.microsoft.com/office/drawing/2014/main" id="{A4892F5A-356E-4BC5-9D84-A2330AE6CEB2}"/>
              </a:ext>
            </a:extLst>
          </p:cNvPr>
          <p:cNvSpPr/>
          <p:nvPr/>
        </p:nvSpPr>
        <p:spPr>
          <a:xfrm>
            <a:off x="1582126" y="1397123"/>
            <a:ext cx="4527064" cy="4192117"/>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endParaRPr lang="en-US"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Hydrodynamic simulator</a:t>
            </a:r>
          </a:p>
          <a:p>
            <a:pPr algn="ctr"/>
            <a:endParaRPr lang="en-US" b="1" dirty="0"/>
          </a:p>
          <a:p>
            <a:pPr algn="ctr"/>
            <a:endParaRPr lang="en-US" b="1" dirty="0"/>
          </a:p>
          <a:p>
            <a:pPr algn="ctr"/>
            <a:endParaRPr lang="en-US" b="1"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ru-RU" dirty="0"/>
          </a:p>
        </p:txBody>
      </p:sp>
      <p:sp>
        <p:nvSpPr>
          <p:cNvPr id="15" name="Прямоугольник: скругленные углы 14">
            <a:extLst>
              <a:ext uri="{FF2B5EF4-FFF2-40B4-BE49-F238E27FC236}">
                <a16:creationId xmlns:a16="http://schemas.microsoft.com/office/drawing/2014/main" id="{8070A1AF-05DB-4CA4-B971-4F1824CF35DF}"/>
              </a:ext>
            </a:extLst>
          </p:cNvPr>
          <p:cNvSpPr/>
          <p:nvPr/>
        </p:nvSpPr>
        <p:spPr>
          <a:xfrm>
            <a:off x="1778621" y="1836092"/>
            <a:ext cx="4134074" cy="1441969"/>
          </a:xfrm>
          <a:prstGeom prst="roundRect">
            <a:avLst/>
          </a:prstGeom>
          <a:ln>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marL="82550" indent="-82550">
              <a:buFont typeface="Arial" panose="020B0604020202020204" pitchFamily="34" charset="0"/>
              <a:buChar char="•"/>
            </a:pPr>
            <a:r>
              <a:rPr lang="en-US" sz="1600" dirty="0"/>
              <a:t>Numerical modelling of the non-isothermal  flows in porous media and wellbores </a:t>
            </a:r>
          </a:p>
          <a:p>
            <a:pPr marL="82550" indent="-82550">
              <a:buFont typeface="Arial" panose="020B0604020202020204" pitchFamily="34" charset="0"/>
              <a:buChar char="•"/>
            </a:pPr>
            <a:r>
              <a:rPr lang="en-US" sz="1600" dirty="0"/>
              <a:t>Includes several </a:t>
            </a:r>
            <a:r>
              <a:rPr lang="en-US" sz="1600" dirty="0" err="1"/>
              <a:t>EoS</a:t>
            </a:r>
            <a:r>
              <a:rPr lang="en-US" sz="1600" dirty="0"/>
              <a:t> modules for predicting the fluid properties</a:t>
            </a:r>
            <a:endParaRPr lang="ru-RU" sz="1600" dirty="0"/>
          </a:p>
        </p:txBody>
      </p:sp>
      <p:sp>
        <p:nvSpPr>
          <p:cNvPr id="18" name="Прямоугольник: скругленные углы 17">
            <a:extLst>
              <a:ext uri="{FF2B5EF4-FFF2-40B4-BE49-F238E27FC236}">
                <a16:creationId xmlns:a16="http://schemas.microsoft.com/office/drawing/2014/main" id="{21EDC343-9456-4456-8C17-5087659A255F}"/>
              </a:ext>
            </a:extLst>
          </p:cNvPr>
          <p:cNvSpPr/>
          <p:nvPr/>
        </p:nvSpPr>
        <p:spPr>
          <a:xfrm>
            <a:off x="2135560" y="3521247"/>
            <a:ext cx="1656184" cy="879299"/>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BLACKOIL</a:t>
            </a:r>
            <a:endParaRPr lang="ru-RU" dirty="0"/>
          </a:p>
        </p:txBody>
      </p:sp>
      <p:sp>
        <p:nvSpPr>
          <p:cNvPr id="19" name="Прямоугольник: скругленные углы 18">
            <a:extLst>
              <a:ext uri="{FF2B5EF4-FFF2-40B4-BE49-F238E27FC236}">
                <a16:creationId xmlns:a16="http://schemas.microsoft.com/office/drawing/2014/main" id="{33C29AD6-034A-40E8-B1F9-E91CDB1B558B}"/>
              </a:ext>
            </a:extLst>
          </p:cNvPr>
          <p:cNvSpPr/>
          <p:nvPr/>
        </p:nvSpPr>
        <p:spPr>
          <a:xfrm>
            <a:off x="3948148" y="3521247"/>
            <a:ext cx="1656184" cy="879299"/>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GASSTORE</a:t>
            </a:r>
            <a:endParaRPr lang="ru-RU" dirty="0"/>
          </a:p>
        </p:txBody>
      </p:sp>
      <p:sp>
        <p:nvSpPr>
          <p:cNvPr id="20" name="Прямоугольник: скругленные углы 19">
            <a:extLst>
              <a:ext uri="{FF2B5EF4-FFF2-40B4-BE49-F238E27FC236}">
                <a16:creationId xmlns:a16="http://schemas.microsoft.com/office/drawing/2014/main" id="{41E3D632-F9E1-490E-8F94-6E61475362F6}"/>
              </a:ext>
            </a:extLst>
          </p:cNvPr>
          <p:cNvSpPr/>
          <p:nvPr/>
        </p:nvSpPr>
        <p:spPr>
          <a:xfrm>
            <a:off x="3948148" y="4533606"/>
            <a:ext cx="1656184" cy="879299"/>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COMPS</a:t>
            </a:r>
            <a:endParaRPr lang="ru-RU" dirty="0"/>
          </a:p>
        </p:txBody>
      </p:sp>
      <p:sp>
        <p:nvSpPr>
          <p:cNvPr id="21" name="Прямоугольник: скругленные углы 20">
            <a:extLst>
              <a:ext uri="{FF2B5EF4-FFF2-40B4-BE49-F238E27FC236}">
                <a16:creationId xmlns:a16="http://schemas.microsoft.com/office/drawing/2014/main" id="{B2BB9E49-01BF-43A2-B269-A47E86944DBA}"/>
              </a:ext>
            </a:extLst>
          </p:cNvPr>
          <p:cNvSpPr/>
          <p:nvPr/>
        </p:nvSpPr>
        <p:spPr>
          <a:xfrm>
            <a:off x="2135560" y="4533605"/>
            <a:ext cx="1656184" cy="879299"/>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Other modules</a:t>
            </a:r>
            <a:endParaRPr lang="ru-RU" dirty="0"/>
          </a:p>
        </p:txBody>
      </p:sp>
      <p:sp>
        <p:nvSpPr>
          <p:cNvPr id="22" name="Левая фигурная скобка 21">
            <a:extLst>
              <a:ext uri="{FF2B5EF4-FFF2-40B4-BE49-F238E27FC236}">
                <a16:creationId xmlns:a16="http://schemas.microsoft.com/office/drawing/2014/main" id="{18681AA0-FED2-4780-B42A-8CD2A570AF57}"/>
              </a:ext>
            </a:extLst>
          </p:cNvPr>
          <p:cNvSpPr/>
          <p:nvPr/>
        </p:nvSpPr>
        <p:spPr>
          <a:xfrm>
            <a:off x="1174767" y="3429000"/>
            <a:ext cx="250955" cy="2088232"/>
          </a:xfrm>
          <a:prstGeom prst="leftBrace">
            <a:avLst>
              <a:gd name="adj1" fmla="val 109203"/>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3" name="TextBox 22">
            <a:extLst>
              <a:ext uri="{FF2B5EF4-FFF2-40B4-BE49-F238E27FC236}">
                <a16:creationId xmlns:a16="http://schemas.microsoft.com/office/drawing/2014/main" id="{1BE54039-1FFA-44AB-B17D-7CC8402F7454}"/>
              </a:ext>
            </a:extLst>
          </p:cNvPr>
          <p:cNvSpPr txBox="1"/>
          <p:nvPr/>
        </p:nvSpPr>
        <p:spPr>
          <a:xfrm rot="16200000">
            <a:off x="-932135" y="4077380"/>
            <a:ext cx="3240359" cy="646331"/>
          </a:xfrm>
          <a:prstGeom prst="rect">
            <a:avLst/>
          </a:prstGeom>
          <a:noFill/>
        </p:spPr>
        <p:txBody>
          <a:bodyPr wrap="square" rtlCol="0">
            <a:spAutoFit/>
          </a:bodyPr>
          <a:lstStyle/>
          <a:p>
            <a:pPr algn="ctr"/>
            <a:r>
              <a:rPr lang="en-US" dirty="0"/>
              <a:t>Contains several </a:t>
            </a:r>
            <a:r>
              <a:rPr lang="en-US" dirty="0" err="1"/>
              <a:t>EoS</a:t>
            </a:r>
            <a:r>
              <a:rPr lang="en-US" dirty="0"/>
              <a:t>-modules for fluid properties prediction</a:t>
            </a:r>
            <a:endParaRPr lang="ru-RU" dirty="0"/>
          </a:p>
        </p:txBody>
      </p:sp>
      <p:sp>
        <p:nvSpPr>
          <p:cNvPr id="24" name="Облачко с текстом: прямоугольное со скругленными углами 23">
            <a:extLst>
              <a:ext uri="{FF2B5EF4-FFF2-40B4-BE49-F238E27FC236}">
                <a16:creationId xmlns:a16="http://schemas.microsoft.com/office/drawing/2014/main" id="{E3EF6FE9-C7ED-442E-B1A8-2B78EC511808}"/>
              </a:ext>
            </a:extLst>
          </p:cNvPr>
          <p:cNvSpPr/>
          <p:nvPr/>
        </p:nvSpPr>
        <p:spPr>
          <a:xfrm>
            <a:off x="6861406" y="5237420"/>
            <a:ext cx="4802906" cy="962317"/>
          </a:xfrm>
          <a:prstGeom prst="wedgeRoundRectCallout">
            <a:avLst>
              <a:gd name="adj1" fmla="val -95832"/>
              <a:gd name="adj2" fmla="val -59652"/>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lumMod val="10000"/>
                  </a:schemeClr>
                </a:solidFill>
              </a:rPr>
              <a:t>The compositional module is based on a cubic </a:t>
            </a:r>
            <a:r>
              <a:rPr lang="en-US" dirty="0" err="1">
                <a:solidFill>
                  <a:schemeClr val="bg2">
                    <a:lumMod val="10000"/>
                  </a:schemeClr>
                </a:solidFill>
              </a:rPr>
              <a:t>EoS</a:t>
            </a:r>
            <a:r>
              <a:rPr lang="en-US" dirty="0">
                <a:solidFill>
                  <a:schemeClr val="bg2">
                    <a:lumMod val="10000"/>
                  </a:schemeClr>
                </a:solidFill>
              </a:rPr>
              <a:t>. We intend to improve this module for modelling phase equilibria in aqueous solutions</a:t>
            </a:r>
            <a:endParaRPr lang="ru-RU" dirty="0">
              <a:solidFill>
                <a:schemeClr val="bg2">
                  <a:lumMod val="10000"/>
                </a:schemeClr>
              </a:solidFill>
            </a:endParaRPr>
          </a:p>
        </p:txBody>
      </p:sp>
      <p:sp>
        <p:nvSpPr>
          <p:cNvPr id="25" name="TextBox 24">
            <a:extLst>
              <a:ext uri="{FF2B5EF4-FFF2-40B4-BE49-F238E27FC236}">
                <a16:creationId xmlns:a16="http://schemas.microsoft.com/office/drawing/2014/main" id="{D222C433-A045-4E5B-AE09-CAD9D9E2F6B8}"/>
              </a:ext>
            </a:extLst>
          </p:cNvPr>
          <p:cNvSpPr txBox="1"/>
          <p:nvPr/>
        </p:nvSpPr>
        <p:spPr>
          <a:xfrm>
            <a:off x="6828549" y="1272922"/>
            <a:ext cx="4910255" cy="707886"/>
          </a:xfrm>
          <a:prstGeom prst="rect">
            <a:avLst/>
          </a:prstGeom>
          <a:noFill/>
        </p:spPr>
        <p:txBody>
          <a:bodyPr wrap="none" rtlCol="0">
            <a:spAutoFit/>
          </a:bodyPr>
          <a:lstStyle/>
          <a:p>
            <a:r>
              <a:rPr lang="en-US" sz="2000" dirty="0"/>
              <a:t>Can be freely downloaded from its webpage: </a:t>
            </a:r>
          </a:p>
          <a:p>
            <a:r>
              <a:rPr lang="en-US" sz="2000" dirty="0"/>
              <a:t>www.mufits.imec.msu.ru</a:t>
            </a:r>
            <a:endParaRPr lang="ru-RU" sz="2000" dirty="0"/>
          </a:p>
        </p:txBody>
      </p:sp>
      <p:pic>
        <p:nvPicPr>
          <p:cNvPr id="26" name="Рисунок 25">
            <a:hlinkClick r:id="rId5"/>
            <a:extLst>
              <a:ext uri="{FF2B5EF4-FFF2-40B4-BE49-F238E27FC236}">
                <a16:creationId xmlns:a16="http://schemas.microsoft.com/office/drawing/2014/main" id="{346BA849-7811-4347-906A-737B84F81E2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61405" y="1997051"/>
            <a:ext cx="4720995" cy="3005661"/>
          </a:xfrm>
          <a:prstGeom prst="rect">
            <a:avLst/>
          </a:prstGeom>
          <a:ln w="12700">
            <a:solidFill>
              <a:schemeClr val="accent1">
                <a:shade val="50000"/>
              </a:schemeClr>
            </a:solidFill>
          </a:ln>
          <a:effectLst>
            <a:outerShdw blurRad="304800" dist="50800" dir="5400000" algn="ctr" rotWithShape="0">
              <a:schemeClr val="accent5">
                <a:lumMod val="50000"/>
              </a:schemeClr>
            </a:outerShdw>
          </a:effectLst>
        </p:spPr>
      </p:pic>
      <p:sp>
        <p:nvSpPr>
          <p:cNvPr id="27" name="TextBox 26">
            <a:extLst>
              <a:ext uri="{FF2B5EF4-FFF2-40B4-BE49-F238E27FC236}">
                <a16:creationId xmlns:a16="http://schemas.microsoft.com/office/drawing/2014/main" id="{9CCB71F7-6920-422B-868C-E1A4D1778BCC}"/>
              </a:ext>
            </a:extLst>
          </p:cNvPr>
          <p:cNvSpPr txBox="1"/>
          <p:nvPr/>
        </p:nvSpPr>
        <p:spPr>
          <a:xfrm>
            <a:off x="3209244" y="6302650"/>
            <a:ext cx="8523124" cy="523220"/>
          </a:xfrm>
          <a:prstGeom prst="rect">
            <a:avLst/>
          </a:prstGeom>
          <a:noFill/>
        </p:spPr>
        <p:txBody>
          <a:bodyPr wrap="square" rtlCol="0">
            <a:spAutoFit/>
          </a:bodyPr>
          <a:lstStyle/>
          <a:p>
            <a:r>
              <a:rPr lang="en-US" sz="1400" u="sng" dirty="0">
                <a:effectLst/>
                <a:hlinkClick r:id="rId7"/>
              </a:rPr>
              <a:t>A. Afanasyev, “Compositional Modelling of Petroleum Reservoirs and Subsurface CO</a:t>
            </a:r>
            <a:r>
              <a:rPr lang="en-US" sz="1400" u="sng" baseline="-25000" dirty="0">
                <a:effectLst/>
                <a:hlinkClick r:id="rId7"/>
              </a:rPr>
              <a:t>2</a:t>
            </a:r>
            <a:r>
              <a:rPr lang="en-US" sz="1400" u="sng" dirty="0">
                <a:effectLst/>
                <a:hlinkClick r:id="rId7"/>
              </a:rPr>
              <a:t> Storage with the MUFITS Simulator,” in </a:t>
            </a:r>
            <a:r>
              <a:rPr lang="en-US" sz="1400" i="1" u="sng" dirty="0">
                <a:effectLst/>
                <a:hlinkClick r:id="rId7"/>
              </a:rPr>
              <a:t>ECMOR XVII</a:t>
            </a:r>
            <a:r>
              <a:rPr lang="en-US" sz="1400" u="sng" dirty="0">
                <a:effectLst/>
                <a:hlinkClick r:id="rId7"/>
              </a:rPr>
              <a:t>, Sep. 2020, vol. 2020, no. 1, pp. 1–13.</a:t>
            </a:r>
            <a:endParaRPr lang="ru-RU" sz="1400" u="sng" dirty="0"/>
          </a:p>
        </p:txBody>
      </p:sp>
      <p:sp>
        <p:nvSpPr>
          <p:cNvPr id="28" name="Блок-схема: процесс 27">
            <a:hlinkClick r:id="rId8" action="ppaction://hlinksldjump"/>
            <a:extLst>
              <a:ext uri="{FF2B5EF4-FFF2-40B4-BE49-F238E27FC236}">
                <a16:creationId xmlns:a16="http://schemas.microsoft.com/office/drawing/2014/main" id="{1BDB3292-9E99-4BCF-933B-778AE68DC97D}"/>
              </a:ext>
            </a:extLst>
          </p:cNvPr>
          <p:cNvSpPr/>
          <p:nvPr/>
        </p:nvSpPr>
        <p:spPr>
          <a:xfrm>
            <a:off x="5517" y="-20388"/>
            <a:ext cx="977915" cy="5690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t>Back to Contents</a:t>
            </a:r>
            <a:endParaRPr lang="ru-RU" sz="1200" b="1" dirty="0"/>
          </a:p>
        </p:txBody>
      </p:sp>
    </p:spTree>
    <p:extLst>
      <p:ext uri="{BB962C8B-B14F-4D97-AF65-F5344CB8AC3E}">
        <p14:creationId xmlns:p14="http://schemas.microsoft.com/office/powerpoint/2010/main" val="383864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6081C013-EFC1-444A-BF37-8826B9AB83CE}"/>
              </a:ext>
            </a:extLst>
          </p:cNvPr>
          <p:cNvSpPr>
            <a:spLocks noGrp="1"/>
          </p:cNvSpPr>
          <p:nvPr>
            <p:ph type="sldNum" sz="quarter" idx="12"/>
          </p:nvPr>
        </p:nvSpPr>
        <p:spPr/>
        <p:txBody>
          <a:bodyPr/>
          <a:lstStyle/>
          <a:p>
            <a:fld id="{283B13BF-7152-45C5-92FC-7CD2124D99AD}" type="slidenum">
              <a:rPr lang="ru-RU" smtClean="0"/>
              <a:pPr/>
              <a:t>5</a:t>
            </a:fld>
            <a:endParaRPr lang="ru-RU"/>
          </a:p>
        </p:txBody>
      </p:sp>
      <p:sp>
        <p:nvSpPr>
          <p:cNvPr id="43" name="Прямоугольник 42">
            <a:extLst>
              <a:ext uri="{FF2B5EF4-FFF2-40B4-BE49-F238E27FC236}">
                <a16:creationId xmlns:a16="http://schemas.microsoft.com/office/drawing/2014/main" id="{2900E920-1746-4D69-BEAA-B7C793E8BE5A}"/>
              </a:ext>
            </a:extLst>
          </p:cNvPr>
          <p:cNvSpPr/>
          <p:nvPr/>
        </p:nvSpPr>
        <p:spPr>
          <a:xfrm>
            <a:off x="1001376" y="2482802"/>
            <a:ext cx="4064297" cy="2656281"/>
          </a:xfrm>
          <a:prstGeom prst="rect">
            <a:avLst/>
          </a:prstGeom>
          <a:solidFill>
            <a:srgbClr val="FFC000">
              <a:lumMod val="40000"/>
              <a:lumOff val="60000"/>
              <a:alpha val="50000"/>
            </a:srgb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4" name="Прямоугольник: скругленные углы 43">
            <a:extLst>
              <a:ext uri="{FF2B5EF4-FFF2-40B4-BE49-F238E27FC236}">
                <a16:creationId xmlns:a16="http://schemas.microsoft.com/office/drawing/2014/main" id="{FC8DF68A-72F4-432A-BD91-3432108DD368}"/>
              </a:ext>
            </a:extLst>
          </p:cNvPr>
          <p:cNvSpPr/>
          <p:nvPr/>
        </p:nvSpPr>
        <p:spPr>
          <a:xfrm>
            <a:off x="2626297" y="2919981"/>
            <a:ext cx="2345791" cy="512261"/>
          </a:xfrm>
          <a:prstGeom prst="roundRect">
            <a:avLst/>
          </a:prstGeom>
          <a:solidFill>
            <a:srgbClr val="E7E6E6">
              <a:lumMod val="10000"/>
            </a:srgbClr>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Hydrocarbon mixture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(CO</a:t>
            </a:r>
            <a:r>
              <a:rPr kumimoji="0" lang="en-US" sz="1400" b="1" i="0" u="none" strike="noStrike" kern="0" cap="none" spc="0" normalizeH="0" baseline="-25000" noProof="0" dirty="0">
                <a:ln>
                  <a:noFill/>
                </a:ln>
                <a:solidFill>
                  <a:prstClr val="white"/>
                </a:solidFill>
                <a:effectLst/>
                <a:uLnTx/>
                <a:uFillTx/>
                <a:latin typeface="Calibri" panose="020F0502020204030204"/>
                <a:ea typeface="+mn-ea"/>
                <a:cs typeface="+mn-cs"/>
              </a:rPr>
              <a:t>2</a:t>
            </a: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 N</a:t>
            </a:r>
            <a:r>
              <a:rPr kumimoji="0" lang="en-US" sz="1400" b="1" i="0" u="none" strike="noStrike" kern="0" cap="none" spc="0" normalizeH="0" baseline="-25000" noProof="0" dirty="0">
                <a:ln>
                  <a:noFill/>
                </a:ln>
                <a:solidFill>
                  <a:prstClr val="white"/>
                </a:solidFill>
                <a:effectLst/>
                <a:uLnTx/>
                <a:uFillTx/>
                <a:latin typeface="Calibri" panose="020F0502020204030204"/>
                <a:ea typeface="+mn-ea"/>
                <a:cs typeface="+mn-cs"/>
              </a:rPr>
              <a:t>2</a:t>
            </a: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 CH</a:t>
            </a:r>
            <a:r>
              <a:rPr kumimoji="0" lang="en-US" sz="1400" b="1" i="0" u="none" strike="noStrike" kern="0" cap="none" spc="0" normalizeH="0" baseline="-25000" noProof="0" dirty="0">
                <a:ln>
                  <a:noFill/>
                </a:ln>
                <a:solidFill>
                  <a:prstClr val="white"/>
                </a:solidFill>
                <a:effectLst/>
                <a:uLnTx/>
                <a:uFillTx/>
                <a:latin typeface="Calibri" panose="020F0502020204030204"/>
                <a:ea typeface="+mn-ea"/>
                <a:cs typeface="+mn-cs"/>
              </a:rPr>
              <a:t>4</a:t>
            </a: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 C</a:t>
            </a:r>
            <a:r>
              <a:rPr kumimoji="0" lang="en-US" sz="1400" b="1" i="0" u="none" strike="noStrike" kern="0" cap="none" spc="0" normalizeH="0" baseline="-25000" noProof="0" dirty="0">
                <a:ln>
                  <a:noFill/>
                </a:ln>
                <a:solidFill>
                  <a:prstClr val="white"/>
                </a:solidFill>
                <a:effectLst/>
                <a:uLnTx/>
                <a:uFillTx/>
                <a:latin typeface="Calibri" panose="020F0502020204030204"/>
                <a:ea typeface="+mn-ea"/>
                <a:cs typeface="+mn-cs"/>
              </a:rPr>
              <a:t>2</a:t>
            </a: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H</a:t>
            </a:r>
            <a:r>
              <a:rPr kumimoji="0" lang="en-US" sz="1400" b="1" i="0" u="none" strike="noStrike" kern="0" cap="none" spc="0" normalizeH="0" baseline="-25000" noProof="0" dirty="0">
                <a:ln>
                  <a:noFill/>
                </a:ln>
                <a:solidFill>
                  <a:prstClr val="white"/>
                </a:solidFill>
                <a:effectLst/>
                <a:uLnTx/>
                <a:uFillTx/>
                <a:latin typeface="Calibri" panose="020F0502020204030204"/>
                <a:ea typeface="+mn-ea"/>
                <a:cs typeface="+mn-cs"/>
              </a:rPr>
              <a:t>6</a:t>
            </a: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 C</a:t>
            </a:r>
            <a:r>
              <a:rPr kumimoji="0" lang="en-US" sz="1400" b="1" i="0" u="none" strike="noStrike" kern="0" cap="none" spc="0" normalizeH="0" baseline="-25000" noProof="0" dirty="0">
                <a:ln>
                  <a:noFill/>
                </a:ln>
                <a:solidFill>
                  <a:prstClr val="white"/>
                </a:solidFill>
                <a:effectLst/>
                <a:uLnTx/>
                <a:uFillTx/>
                <a:latin typeface="Calibri" panose="020F0502020204030204"/>
                <a:ea typeface="+mn-ea"/>
                <a:cs typeface="+mn-cs"/>
              </a:rPr>
              <a:t>3</a:t>
            </a: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H</a:t>
            </a:r>
            <a:r>
              <a:rPr kumimoji="0" lang="en-US" sz="1400" b="1" i="0" u="none" strike="noStrike" kern="0" cap="none" spc="0" normalizeH="0" baseline="-25000" noProof="0" dirty="0">
                <a:ln>
                  <a:noFill/>
                </a:ln>
                <a:solidFill>
                  <a:prstClr val="white"/>
                </a:solidFill>
                <a:effectLst/>
                <a:uLnTx/>
                <a:uFillTx/>
                <a:latin typeface="Calibri" panose="020F0502020204030204"/>
                <a:ea typeface="+mn-ea"/>
                <a:cs typeface="+mn-cs"/>
              </a:rPr>
              <a:t>8</a:t>
            </a: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 …)</a:t>
            </a:r>
            <a:endParaRPr kumimoji="0" lang="ru-RU" sz="14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5" name="Прямоугольник: скругленные углы 44">
            <a:extLst>
              <a:ext uri="{FF2B5EF4-FFF2-40B4-BE49-F238E27FC236}">
                <a16:creationId xmlns:a16="http://schemas.microsoft.com/office/drawing/2014/main" id="{65CE73A9-EB83-4BF7-8C27-191BA0D8A4C8}"/>
              </a:ext>
            </a:extLst>
          </p:cNvPr>
          <p:cNvSpPr/>
          <p:nvPr/>
        </p:nvSpPr>
        <p:spPr>
          <a:xfrm>
            <a:off x="2626297" y="4118711"/>
            <a:ext cx="1019683" cy="512261"/>
          </a:xfrm>
          <a:prstGeom prst="roundRect">
            <a:avLst/>
          </a:prstGeom>
          <a:solidFill>
            <a:srgbClr val="00B05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Oil</a:t>
            </a:r>
            <a:endParaRPr kumimoji="0" lang="ru-RU" sz="14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6" name="Прямоугольник: скругленные углы 45">
            <a:extLst>
              <a:ext uri="{FF2B5EF4-FFF2-40B4-BE49-F238E27FC236}">
                <a16:creationId xmlns:a16="http://schemas.microsoft.com/office/drawing/2014/main" id="{D608D1E4-6C61-46B8-8A11-60DB088635DD}"/>
              </a:ext>
            </a:extLst>
          </p:cNvPr>
          <p:cNvSpPr/>
          <p:nvPr/>
        </p:nvSpPr>
        <p:spPr>
          <a:xfrm>
            <a:off x="3952405" y="4118711"/>
            <a:ext cx="1019683" cy="512261"/>
          </a:xfrm>
          <a:prstGeom prst="roundRect">
            <a:avLst/>
          </a:prstGeom>
          <a:solidFill>
            <a:srgbClr val="C0000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Gas</a:t>
            </a:r>
            <a:endParaRPr kumimoji="0" lang="ru-RU" sz="14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7" name="Прямоугольник: скругленные углы 46">
            <a:extLst>
              <a:ext uri="{FF2B5EF4-FFF2-40B4-BE49-F238E27FC236}">
                <a16:creationId xmlns:a16="http://schemas.microsoft.com/office/drawing/2014/main" id="{A88AB15B-7A74-4872-9861-988F7214FFEE}"/>
              </a:ext>
            </a:extLst>
          </p:cNvPr>
          <p:cNvSpPr/>
          <p:nvPr/>
        </p:nvSpPr>
        <p:spPr>
          <a:xfrm>
            <a:off x="1300189" y="4118711"/>
            <a:ext cx="1019683" cy="512261"/>
          </a:xfrm>
          <a:prstGeom prst="roundRect">
            <a:avLst/>
          </a:prstGeom>
          <a:solidFill>
            <a:srgbClr val="4472C4">
              <a:lumMod val="75000"/>
            </a:srgbClr>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Water</a:t>
            </a:r>
            <a:endParaRPr kumimoji="0" lang="ru-RU" sz="14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8" name="Прямоугольник: скругленные углы 47">
            <a:extLst>
              <a:ext uri="{FF2B5EF4-FFF2-40B4-BE49-F238E27FC236}">
                <a16:creationId xmlns:a16="http://schemas.microsoft.com/office/drawing/2014/main" id="{4553B7CF-66B4-4E25-A907-D8D3F9979511}"/>
              </a:ext>
            </a:extLst>
          </p:cNvPr>
          <p:cNvSpPr/>
          <p:nvPr/>
        </p:nvSpPr>
        <p:spPr>
          <a:xfrm>
            <a:off x="1300189" y="2919980"/>
            <a:ext cx="1019683" cy="512261"/>
          </a:xfrm>
          <a:prstGeom prst="roundRect">
            <a:avLst/>
          </a:prstGeom>
          <a:solidFill>
            <a:srgbClr val="4472C4">
              <a:lumMod val="75000"/>
            </a:srgbClr>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Water</a:t>
            </a:r>
            <a:endParaRPr kumimoji="0" lang="ru-RU" sz="14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cxnSp>
        <p:nvCxnSpPr>
          <p:cNvPr id="49" name="Прямая со стрелкой 48">
            <a:extLst>
              <a:ext uri="{FF2B5EF4-FFF2-40B4-BE49-F238E27FC236}">
                <a16:creationId xmlns:a16="http://schemas.microsoft.com/office/drawing/2014/main" id="{ED077FA1-BD61-4CBD-81F5-A0D8F7324075}"/>
              </a:ext>
            </a:extLst>
          </p:cNvPr>
          <p:cNvCxnSpPr>
            <a:stCxn id="48" idx="2"/>
            <a:endCxn id="47" idx="0"/>
          </p:cNvCxnSpPr>
          <p:nvPr/>
        </p:nvCxnSpPr>
        <p:spPr>
          <a:xfrm>
            <a:off x="1810031" y="3432241"/>
            <a:ext cx="0" cy="686470"/>
          </a:xfrm>
          <a:prstGeom prst="straightConnector1">
            <a:avLst/>
          </a:prstGeom>
          <a:noFill/>
          <a:ln w="28575" cap="flat" cmpd="sng" algn="ctr">
            <a:solidFill>
              <a:srgbClr val="FFC000">
                <a:lumMod val="75000"/>
              </a:srgbClr>
            </a:solidFill>
            <a:prstDash val="solid"/>
            <a:miter lim="800000"/>
            <a:tailEnd type="triangle" w="lg" len="lg"/>
          </a:ln>
          <a:effectLst/>
        </p:spPr>
      </p:cxnSp>
      <p:cxnSp>
        <p:nvCxnSpPr>
          <p:cNvPr id="50" name="Прямая со стрелкой 49">
            <a:extLst>
              <a:ext uri="{FF2B5EF4-FFF2-40B4-BE49-F238E27FC236}">
                <a16:creationId xmlns:a16="http://schemas.microsoft.com/office/drawing/2014/main" id="{7F2711CE-4D02-42CF-AD86-ED1C74FBAC18}"/>
              </a:ext>
            </a:extLst>
          </p:cNvPr>
          <p:cNvCxnSpPr/>
          <p:nvPr/>
        </p:nvCxnSpPr>
        <p:spPr>
          <a:xfrm>
            <a:off x="3136138" y="3432241"/>
            <a:ext cx="0" cy="686470"/>
          </a:xfrm>
          <a:prstGeom prst="straightConnector1">
            <a:avLst/>
          </a:prstGeom>
          <a:noFill/>
          <a:ln w="28575" cap="flat" cmpd="sng" algn="ctr">
            <a:solidFill>
              <a:srgbClr val="FFC000">
                <a:lumMod val="75000"/>
              </a:srgbClr>
            </a:solidFill>
            <a:prstDash val="solid"/>
            <a:miter lim="800000"/>
            <a:tailEnd type="triangle" w="lg" len="lg"/>
          </a:ln>
          <a:effectLst/>
        </p:spPr>
      </p:cxnSp>
      <p:cxnSp>
        <p:nvCxnSpPr>
          <p:cNvPr id="51" name="Прямая со стрелкой 50">
            <a:extLst>
              <a:ext uri="{FF2B5EF4-FFF2-40B4-BE49-F238E27FC236}">
                <a16:creationId xmlns:a16="http://schemas.microsoft.com/office/drawing/2014/main" id="{90DCEF78-1AEB-442D-8C7E-83FF9DA75FBA}"/>
              </a:ext>
            </a:extLst>
          </p:cNvPr>
          <p:cNvCxnSpPr/>
          <p:nvPr/>
        </p:nvCxnSpPr>
        <p:spPr>
          <a:xfrm>
            <a:off x="4471210" y="3432241"/>
            <a:ext cx="0" cy="686470"/>
          </a:xfrm>
          <a:prstGeom prst="straightConnector1">
            <a:avLst/>
          </a:prstGeom>
          <a:noFill/>
          <a:ln w="28575" cap="flat" cmpd="sng" algn="ctr">
            <a:solidFill>
              <a:srgbClr val="FFC000">
                <a:lumMod val="75000"/>
              </a:srgbClr>
            </a:solidFill>
            <a:prstDash val="solid"/>
            <a:miter lim="800000"/>
            <a:tailEnd type="triangle" w="lg" len="lg"/>
          </a:ln>
          <a:effectLst/>
        </p:spPr>
      </p:cxnSp>
      <p:sp>
        <p:nvSpPr>
          <p:cNvPr id="52" name="TextBox 51">
            <a:extLst>
              <a:ext uri="{FF2B5EF4-FFF2-40B4-BE49-F238E27FC236}">
                <a16:creationId xmlns:a16="http://schemas.microsoft.com/office/drawing/2014/main" id="{6B0E2160-41E4-4D66-AB76-B8358BCC62A3}"/>
              </a:ext>
            </a:extLst>
          </p:cNvPr>
          <p:cNvSpPr txBox="1"/>
          <p:nvPr/>
        </p:nvSpPr>
        <p:spPr>
          <a:xfrm rot="16200000">
            <a:off x="787721" y="4220952"/>
            <a:ext cx="699230"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rPr>
              <a:t>Phases</a:t>
            </a:r>
            <a:endParaRPr kumimoji="0" lang="ru-RU" sz="1400" b="1" i="0" u="none" strike="noStrike" kern="0" cap="none" spc="0" normalizeH="0" baseline="0" noProof="0" dirty="0">
              <a:ln>
                <a:noFill/>
              </a:ln>
              <a:solidFill>
                <a:prstClr val="black"/>
              </a:solidFill>
              <a:effectLst/>
              <a:uLnTx/>
              <a:uFillTx/>
            </a:endParaRPr>
          </a:p>
        </p:txBody>
      </p:sp>
      <p:sp>
        <p:nvSpPr>
          <p:cNvPr id="53" name="TextBox 52">
            <a:extLst>
              <a:ext uri="{FF2B5EF4-FFF2-40B4-BE49-F238E27FC236}">
                <a16:creationId xmlns:a16="http://schemas.microsoft.com/office/drawing/2014/main" id="{03FB8E1D-014D-4B61-89DF-1253E997547C}"/>
              </a:ext>
            </a:extLst>
          </p:cNvPr>
          <p:cNvSpPr txBox="1"/>
          <p:nvPr/>
        </p:nvSpPr>
        <p:spPr>
          <a:xfrm rot="16200000">
            <a:off x="590880" y="3035228"/>
            <a:ext cx="1128771"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rPr>
              <a:t>Components</a:t>
            </a:r>
            <a:endParaRPr kumimoji="0" lang="ru-RU" sz="1400" b="1" i="0" u="none" strike="noStrike" kern="0" cap="none" spc="0" normalizeH="0" baseline="0" noProof="0" dirty="0">
              <a:ln>
                <a:noFill/>
              </a:ln>
              <a:solidFill>
                <a:prstClr val="black"/>
              </a:solidFill>
              <a:effectLst/>
              <a:uLnTx/>
              <a:uFillTx/>
            </a:endParaRPr>
          </a:p>
        </p:txBody>
      </p:sp>
      <p:sp>
        <p:nvSpPr>
          <p:cNvPr id="54" name="TextBox 53">
            <a:extLst>
              <a:ext uri="{FF2B5EF4-FFF2-40B4-BE49-F238E27FC236}">
                <a16:creationId xmlns:a16="http://schemas.microsoft.com/office/drawing/2014/main" id="{70A6C672-FDB2-4EB0-8925-04B8B0B3EDE8}"/>
              </a:ext>
            </a:extLst>
          </p:cNvPr>
          <p:cNvSpPr txBox="1"/>
          <p:nvPr/>
        </p:nvSpPr>
        <p:spPr>
          <a:xfrm>
            <a:off x="2154619" y="2543381"/>
            <a:ext cx="1963038"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rPr>
              <a:t>Petroleum reservoirs</a:t>
            </a:r>
            <a:endParaRPr kumimoji="0" lang="ru-RU" sz="1600" b="1" i="0" u="none" strike="noStrike" kern="0" cap="none" spc="0" normalizeH="0" baseline="0" noProof="0" dirty="0">
              <a:ln>
                <a:noFill/>
              </a:ln>
              <a:solidFill>
                <a:prstClr val="black"/>
              </a:solidFill>
              <a:effectLst/>
              <a:uLnTx/>
              <a:uFillTx/>
            </a:endParaRPr>
          </a:p>
        </p:txBody>
      </p:sp>
      <p:sp>
        <p:nvSpPr>
          <p:cNvPr id="55" name="Левая круглая скобка 54">
            <a:extLst>
              <a:ext uri="{FF2B5EF4-FFF2-40B4-BE49-F238E27FC236}">
                <a16:creationId xmlns:a16="http://schemas.microsoft.com/office/drawing/2014/main" id="{87E4018C-C466-4AF3-9213-3F75CC111B47}"/>
              </a:ext>
            </a:extLst>
          </p:cNvPr>
          <p:cNvSpPr/>
          <p:nvPr/>
        </p:nvSpPr>
        <p:spPr>
          <a:xfrm rot="16200000">
            <a:off x="1776795" y="4112593"/>
            <a:ext cx="69092" cy="1132746"/>
          </a:xfrm>
          <a:prstGeom prst="leftBracket">
            <a:avLst>
              <a:gd name="adj" fmla="val 105612"/>
            </a:avLst>
          </a:prstGeom>
          <a:noFill/>
          <a:ln w="15875" cap="flat" cmpd="sng" algn="ctr">
            <a:solidFill>
              <a:sysClr val="windowText" lastClr="000000">
                <a:lumMod val="95000"/>
                <a:lumOff val="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6" name="TextBox 55">
            <a:extLst>
              <a:ext uri="{FF2B5EF4-FFF2-40B4-BE49-F238E27FC236}">
                <a16:creationId xmlns:a16="http://schemas.microsoft.com/office/drawing/2014/main" id="{C9DD57DA-6C85-40D6-8BAA-EF7AF0A2C6E8}"/>
              </a:ext>
            </a:extLst>
          </p:cNvPr>
          <p:cNvSpPr txBox="1"/>
          <p:nvPr/>
        </p:nvSpPr>
        <p:spPr>
          <a:xfrm>
            <a:off x="1112841" y="4690877"/>
            <a:ext cx="1373497"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rPr>
              <a:t>does not mix with other components</a:t>
            </a:r>
            <a:endParaRPr kumimoji="0" lang="ru-RU" sz="1200" b="0" i="0" u="none" strike="noStrike" kern="0" cap="none" spc="0" normalizeH="0" baseline="0" noProof="0" dirty="0">
              <a:ln>
                <a:noFill/>
              </a:ln>
              <a:solidFill>
                <a:prstClr val="black"/>
              </a:solidFill>
              <a:effectLst/>
              <a:uLnTx/>
              <a:uFillTx/>
            </a:endParaRPr>
          </a:p>
        </p:txBody>
      </p:sp>
      <p:sp>
        <p:nvSpPr>
          <p:cNvPr id="57" name="TextBox 56">
            <a:extLst>
              <a:ext uri="{FF2B5EF4-FFF2-40B4-BE49-F238E27FC236}">
                <a16:creationId xmlns:a16="http://schemas.microsoft.com/office/drawing/2014/main" id="{6D7B551F-CA45-4426-864E-2A50175D8B08}"/>
              </a:ext>
            </a:extLst>
          </p:cNvPr>
          <p:cNvSpPr txBox="1"/>
          <p:nvPr/>
        </p:nvSpPr>
        <p:spPr>
          <a:xfrm>
            <a:off x="2847770" y="4684147"/>
            <a:ext cx="1876974"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rPr>
              <a:t>each component is present in oil and gas</a:t>
            </a:r>
            <a:endParaRPr kumimoji="0" lang="ru-RU" sz="1200" b="0" i="0" u="none" strike="noStrike" kern="0" cap="none" spc="0" normalizeH="0" baseline="0" noProof="0" dirty="0">
              <a:ln>
                <a:noFill/>
              </a:ln>
              <a:solidFill>
                <a:prstClr val="black"/>
              </a:solidFill>
              <a:effectLst/>
              <a:uLnTx/>
              <a:uFillTx/>
            </a:endParaRPr>
          </a:p>
        </p:txBody>
      </p:sp>
      <p:sp>
        <p:nvSpPr>
          <p:cNvPr id="58" name="Левая круглая скобка 57">
            <a:extLst>
              <a:ext uri="{FF2B5EF4-FFF2-40B4-BE49-F238E27FC236}">
                <a16:creationId xmlns:a16="http://schemas.microsoft.com/office/drawing/2014/main" id="{7D0DC9C1-7A86-469F-9A5E-21F50B1ECC3F}"/>
              </a:ext>
            </a:extLst>
          </p:cNvPr>
          <p:cNvSpPr/>
          <p:nvPr/>
        </p:nvSpPr>
        <p:spPr>
          <a:xfrm rot="16200000">
            <a:off x="3750504" y="3432036"/>
            <a:ext cx="66753" cy="2492827"/>
          </a:xfrm>
          <a:prstGeom prst="leftBracket">
            <a:avLst>
              <a:gd name="adj" fmla="val 105612"/>
            </a:avLst>
          </a:prstGeom>
          <a:noFill/>
          <a:ln w="15875" cap="flat" cmpd="sng" algn="ctr">
            <a:solidFill>
              <a:sysClr val="windowText" lastClr="000000">
                <a:lumMod val="95000"/>
                <a:lumOff val="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9" name="Прямоугольник 58">
            <a:extLst>
              <a:ext uri="{FF2B5EF4-FFF2-40B4-BE49-F238E27FC236}">
                <a16:creationId xmlns:a16="http://schemas.microsoft.com/office/drawing/2014/main" id="{843B3AD9-0124-4287-8AEB-BEC4C093878A}"/>
              </a:ext>
            </a:extLst>
          </p:cNvPr>
          <p:cNvSpPr/>
          <p:nvPr/>
        </p:nvSpPr>
        <p:spPr>
          <a:xfrm>
            <a:off x="6923106" y="2475479"/>
            <a:ext cx="4064297" cy="2656281"/>
          </a:xfrm>
          <a:prstGeom prst="rect">
            <a:avLst/>
          </a:prstGeom>
          <a:solidFill>
            <a:srgbClr val="FFC000">
              <a:lumMod val="40000"/>
              <a:lumOff val="60000"/>
              <a:alpha val="50000"/>
            </a:srgbClr>
          </a:solidFill>
          <a:ln>
            <a:no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0" name="Прямоугольник: скругленные углы 59">
            <a:extLst>
              <a:ext uri="{FF2B5EF4-FFF2-40B4-BE49-F238E27FC236}">
                <a16:creationId xmlns:a16="http://schemas.microsoft.com/office/drawing/2014/main" id="{4C9025A9-FB17-4C12-9F32-4014D492E980}"/>
              </a:ext>
            </a:extLst>
          </p:cNvPr>
          <p:cNvSpPr/>
          <p:nvPr/>
        </p:nvSpPr>
        <p:spPr>
          <a:xfrm>
            <a:off x="8548027" y="2912658"/>
            <a:ext cx="2345791" cy="512261"/>
          </a:xfrm>
          <a:prstGeom prst="roundRect">
            <a:avLst/>
          </a:prstGeom>
          <a:solidFill>
            <a:srgbClr val="5B9BD5">
              <a:lumMod val="75000"/>
            </a:srgbClr>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Aqueous solution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(brine, CO</a:t>
            </a:r>
            <a:r>
              <a:rPr kumimoji="0" lang="en-US" sz="1400" b="1" i="0" u="none" strike="noStrike" kern="0" cap="none" spc="0" normalizeH="0" baseline="-25000" noProof="0" dirty="0">
                <a:ln>
                  <a:noFill/>
                </a:ln>
                <a:solidFill>
                  <a:prstClr val="white"/>
                </a:solidFill>
                <a:effectLst/>
                <a:uLnTx/>
                <a:uFillTx/>
                <a:latin typeface="Calibri" panose="020F0502020204030204"/>
                <a:ea typeface="+mn-ea"/>
                <a:cs typeface="+mn-cs"/>
              </a:rPr>
              <a:t>2</a:t>
            </a: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 N</a:t>
            </a:r>
            <a:r>
              <a:rPr kumimoji="0" lang="en-US" sz="1400" b="1" i="0" u="none" strike="noStrike" kern="0" cap="none" spc="0" normalizeH="0" baseline="-25000" noProof="0" dirty="0">
                <a:ln>
                  <a:noFill/>
                </a:ln>
                <a:solidFill>
                  <a:prstClr val="white"/>
                </a:solidFill>
                <a:effectLst/>
                <a:uLnTx/>
                <a:uFillTx/>
                <a:latin typeface="Calibri" panose="020F0502020204030204"/>
                <a:ea typeface="+mn-ea"/>
                <a:cs typeface="+mn-cs"/>
              </a:rPr>
              <a:t>2</a:t>
            </a: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 CH</a:t>
            </a:r>
            <a:r>
              <a:rPr kumimoji="0" lang="en-US" sz="1400" b="1" i="0" u="none" strike="noStrike" kern="0" cap="none" spc="0" normalizeH="0" baseline="-25000" noProof="0" dirty="0">
                <a:ln>
                  <a:noFill/>
                </a:ln>
                <a:solidFill>
                  <a:prstClr val="white"/>
                </a:solidFill>
                <a:effectLst/>
                <a:uLnTx/>
                <a:uFillTx/>
                <a:latin typeface="Calibri" panose="020F0502020204030204"/>
                <a:ea typeface="+mn-ea"/>
                <a:cs typeface="+mn-cs"/>
              </a:rPr>
              <a:t>4</a:t>
            </a: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 …)</a:t>
            </a:r>
            <a:endParaRPr kumimoji="0" lang="ru-RU" sz="14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1" name="Прямоугольник: скругленные углы 60">
            <a:extLst>
              <a:ext uri="{FF2B5EF4-FFF2-40B4-BE49-F238E27FC236}">
                <a16:creationId xmlns:a16="http://schemas.microsoft.com/office/drawing/2014/main" id="{30444F5C-91D7-4578-BE29-58EAEA732114}"/>
              </a:ext>
            </a:extLst>
          </p:cNvPr>
          <p:cNvSpPr/>
          <p:nvPr/>
        </p:nvSpPr>
        <p:spPr>
          <a:xfrm>
            <a:off x="8548027" y="4111388"/>
            <a:ext cx="1019683" cy="512261"/>
          </a:xfrm>
          <a:prstGeom prst="roundRect">
            <a:avLst/>
          </a:prstGeom>
          <a:solidFill>
            <a:srgbClr val="00B05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Oil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white"/>
                </a:solidFill>
                <a:effectLst/>
                <a:uLnTx/>
                <a:uFillTx/>
                <a:latin typeface="Calibri" panose="020F0502020204030204"/>
                <a:ea typeface="+mn-ea"/>
                <a:cs typeface="+mn-cs"/>
              </a:rPr>
              <a:t>(brine phase)</a:t>
            </a:r>
            <a:endParaRPr kumimoji="0" lang="ru-RU" sz="11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Прямоугольник: скругленные углы 61">
            <a:extLst>
              <a:ext uri="{FF2B5EF4-FFF2-40B4-BE49-F238E27FC236}">
                <a16:creationId xmlns:a16="http://schemas.microsoft.com/office/drawing/2014/main" id="{D68098A5-6907-4BB4-B850-72C28F3A8FB0}"/>
              </a:ext>
            </a:extLst>
          </p:cNvPr>
          <p:cNvSpPr/>
          <p:nvPr/>
        </p:nvSpPr>
        <p:spPr>
          <a:xfrm>
            <a:off x="9874135" y="4111388"/>
            <a:ext cx="1019683" cy="512261"/>
          </a:xfrm>
          <a:prstGeom prst="roundRect">
            <a:avLst/>
          </a:prstGeom>
          <a:solidFill>
            <a:srgbClr val="C0000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Gas</a:t>
            </a:r>
            <a:endParaRPr kumimoji="0" lang="ru-RU" sz="14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Прямоугольник: скругленные углы 62">
            <a:extLst>
              <a:ext uri="{FF2B5EF4-FFF2-40B4-BE49-F238E27FC236}">
                <a16:creationId xmlns:a16="http://schemas.microsoft.com/office/drawing/2014/main" id="{AF0E7C4E-118B-4D3F-A530-CAA6106A8D13}"/>
              </a:ext>
            </a:extLst>
          </p:cNvPr>
          <p:cNvSpPr/>
          <p:nvPr/>
        </p:nvSpPr>
        <p:spPr>
          <a:xfrm>
            <a:off x="7221919" y="4111388"/>
            <a:ext cx="1019683" cy="512261"/>
          </a:xfrm>
          <a:prstGeom prst="roundRect">
            <a:avLst/>
          </a:prstGeom>
          <a:gradFill rotWithShape="1">
            <a:gsLst>
              <a:gs pos="0">
                <a:srgbClr val="A5A5A5">
                  <a:satMod val="103000"/>
                  <a:lumMod val="102000"/>
                  <a:tint val="94000"/>
                </a:srgbClr>
              </a:gs>
              <a:gs pos="50000">
                <a:srgbClr val="A5A5A5">
                  <a:satMod val="110000"/>
                  <a:lumMod val="100000"/>
                  <a:shade val="100000"/>
                </a:srgbClr>
              </a:gs>
              <a:gs pos="100000">
                <a:srgbClr val="A5A5A5">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Water</a:t>
            </a:r>
            <a:endParaRPr kumimoji="0" lang="ru-RU" sz="14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4" name="Прямоугольник: скругленные углы 63">
            <a:extLst>
              <a:ext uri="{FF2B5EF4-FFF2-40B4-BE49-F238E27FC236}">
                <a16:creationId xmlns:a16="http://schemas.microsoft.com/office/drawing/2014/main" id="{0EFF2ED6-670D-4D53-A2ED-4663696F5ACC}"/>
              </a:ext>
            </a:extLst>
          </p:cNvPr>
          <p:cNvSpPr/>
          <p:nvPr/>
        </p:nvSpPr>
        <p:spPr>
          <a:xfrm>
            <a:off x="7221919" y="2912657"/>
            <a:ext cx="1019683" cy="512261"/>
          </a:xfrm>
          <a:prstGeom prst="roundRect">
            <a:avLst/>
          </a:prstGeom>
          <a:gradFill rotWithShape="1">
            <a:gsLst>
              <a:gs pos="0">
                <a:srgbClr val="A5A5A5">
                  <a:satMod val="103000"/>
                  <a:lumMod val="102000"/>
                  <a:tint val="94000"/>
                </a:srgbClr>
              </a:gs>
              <a:gs pos="50000">
                <a:srgbClr val="A5A5A5">
                  <a:satMod val="110000"/>
                  <a:lumMod val="100000"/>
                  <a:shade val="100000"/>
                </a:srgbClr>
              </a:gs>
              <a:gs pos="100000">
                <a:srgbClr val="A5A5A5">
                  <a:lumMod val="99000"/>
                  <a:satMod val="120000"/>
                  <a:shade val="78000"/>
                </a:srgbClr>
              </a:gs>
            </a:gsLst>
            <a:lin ang="5400000" scaled="0"/>
          </a:gra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white"/>
                </a:solidFill>
                <a:effectLst/>
                <a:uLnTx/>
                <a:uFillTx/>
                <a:latin typeface="Calibri" panose="020F0502020204030204"/>
                <a:ea typeface="+mn-ea"/>
                <a:cs typeface="+mn-cs"/>
              </a:rPr>
              <a:t>Water</a:t>
            </a:r>
            <a:endParaRPr kumimoji="0" lang="ru-RU" sz="1400" b="1" i="0" u="none" strike="noStrike" kern="0" cap="none" spc="0" normalizeH="0" baseline="0" noProof="0" dirty="0">
              <a:ln>
                <a:noFill/>
              </a:ln>
              <a:solidFill>
                <a:prstClr val="white"/>
              </a:solidFill>
              <a:effectLst/>
              <a:uLnTx/>
              <a:uFillTx/>
              <a:latin typeface="Calibri" panose="020F0502020204030204"/>
              <a:ea typeface="+mn-ea"/>
              <a:cs typeface="+mn-cs"/>
            </a:endParaRPr>
          </a:p>
        </p:txBody>
      </p:sp>
      <p:cxnSp>
        <p:nvCxnSpPr>
          <p:cNvPr id="65" name="Прямая со стрелкой 64">
            <a:extLst>
              <a:ext uri="{FF2B5EF4-FFF2-40B4-BE49-F238E27FC236}">
                <a16:creationId xmlns:a16="http://schemas.microsoft.com/office/drawing/2014/main" id="{28CE62A0-F095-4B95-8A4B-3BE54DF93F05}"/>
              </a:ext>
            </a:extLst>
          </p:cNvPr>
          <p:cNvCxnSpPr>
            <a:stCxn id="64" idx="2"/>
            <a:endCxn id="63" idx="0"/>
          </p:cNvCxnSpPr>
          <p:nvPr/>
        </p:nvCxnSpPr>
        <p:spPr>
          <a:xfrm>
            <a:off x="7731761" y="3424918"/>
            <a:ext cx="0" cy="686470"/>
          </a:xfrm>
          <a:prstGeom prst="straightConnector1">
            <a:avLst/>
          </a:prstGeom>
          <a:noFill/>
          <a:ln w="28575" cap="flat" cmpd="sng" algn="ctr">
            <a:solidFill>
              <a:srgbClr val="FFC000">
                <a:lumMod val="75000"/>
              </a:srgbClr>
            </a:solidFill>
            <a:prstDash val="solid"/>
            <a:miter lim="800000"/>
            <a:tailEnd type="triangle" w="lg" len="lg"/>
          </a:ln>
          <a:effectLst/>
        </p:spPr>
      </p:cxnSp>
      <p:cxnSp>
        <p:nvCxnSpPr>
          <p:cNvPr id="66" name="Прямая со стрелкой 65">
            <a:extLst>
              <a:ext uri="{FF2B5EF4-FFF2-40B4-BE49-F238E27FC236}">
                <a16:creationId xmlns:a16="http://schemas.microsoft.com/office/drawing/2014/main" id="{AAA36CF2-E84C-4A5E-AD75-603FD00BCF4C}"/>
              </a:ext>
            </a:extLst>
          </p:cNvPr>
          <p:cNvCxnSpPr/>
          <p:nvPr/>
        </p:nvCxnSpPr>
        <p:spPr>
          <a:xfrm>
            <a:off x="9057868" y="3424918"/>
            <a:ext cx="0" cy="686470"/>
          </a:xfrm>
          <a:prstGeom prst="straightConnector1">
            <a:avLst/>
          </a:prstGeom>
          <a:noFill/>
          <a:ln w="28575" cap="flat" cmpd="sng" algn="ctr">
            <a:solidFill>
              <a:srgbClr val="FFC000">
                <a:lumMod val="75000"/>
              </a:srgbClr>
            </a:solidFill>
            <a:prstDash val="solid"/>
            <a:miter lim="800000"/>
            <a:tailEnd type="triangle" w="lg" len="lg"/>
          </a:ln>
          <a:effectLst/>
        </p:spPr>
      </p:cxnSp>
      <p:cxnSp>
        <p:nvCxnSpPr>
          <p:cNvPr id="67" name="Прямая со стрелкой 66">
            <a:extLst>
              <a:ext uri="{FF2B5EF4-FFF2-40B4-BE49-F238E27FC236}">
                <a16:creationId xmlns:a16="http://schemas.microsoft.com/office/drawing/2014/main" id="{D3ED3AE9-96D4-4A58-AAD9-6318354A30A1}"/>
              </a:ext>
            </a:extLst>
          </p:cNvPr>
          <p:cNvCxnSpPr/>
          <p:nvPr/>
        </p:nvCxnSpPr>
        <p:spPr>
          <a:xfrm>
            <a:off x="10392940" y="3424918"/>
            <a:ext cx="0" cy="686470"/>
          </a:xfrm>
          <a:prstGeom prst="straightConnector1">
            <a:avLst/>
          </a:prstGeom>
          <a:noFill/>
          <a:ln w="28575" cap="flat" cmpd="sng" algn="ctr">
            <a:solidFill>
              <a:srgbClr val="FFC000">
                <a:lumMod val="75000"/>
              </a:srgbClr>
            </a:solidFill>
            <a:prstDash val="solid"/>
            <a:miter lim="800000"/>
            <a:tailEnd type="triangle" w="lg" len="lg"/>
          </a:ln>
          <a:effectLst/>
        </p:spPr>
      </p:cxnSp>
      <p:sp>
        <p:nvSpPr>
          <p:cNvPr id="68" name="TextBox 67">
            <a:extLst>
              <a:ext uri="{FF2B5EF4-FFF2-40B4-BE49-F238E27FC236}">
                <a16:creationId xmlns:a16="http://schemas.microsoft.com/office/drawing/2014/main" id="{9CC6DAE4-B312-468A-A34E-FE4910F08A52}"/>
              </a:ext>
            </a:extLst>
          </p:cNvPr>
          <p:cNvSpPr txBox="1"/>
          <p:nvPr/>
        </p:nvSpPr>
        <p:spPr>
          <a:xfrm rot="16200000">
            <a:off x="6709451" y="4213629"/>
            <a:ext cx="699230"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rPr>
              <a:t>Phases</a:t>
            </a:r>
            <a:endParaRPr kumimoji="0" lang="ru-RU" sz="1400" b="1" i="0" u="none" strike="noStrike" kern="0" cap="none" spc="0" normalizeH="0" baseline="0" noProof="0" dirty="0">
              <a:ln>
                <a:noFill/>
              </a:ln>
              <a:solidFill>
                <a:prstClr val="black"/>
              </a:solidFill>
              <a:effectLst/>
              <a:uLnTx/>
              <a:uFillTx/>
            </a:endParaRPr>
          </a:p>
        </p:txBody>
      </p:sp>
      <p:sp>
        <p:nvSpPr>
          <p:cNvPr id="69" name="TextBox 68">
            <a:extLst>
              <a:ext uri="{FF2B5EF4-FFF2-40B4-BE49-F238E27FC236}">
                <a16:creationId xmlns:a16="http://schemas.microsoft.com/office/drawing/2014/main" id="{CA67C401-9A05-4076-81A7-AFDE3E18F584}"/>
              </a:ext>
            </a:extLst>
          </p:cNvPr>
          <p:cNvSpPr txBox="1"/>
          <p:nvPr/>
        </p:nvSpPr>
        <p:spPr>
          <a:xfrm rot="16200000">
            <a:off x="6512610" y="3027905"/>
            <a:ext cx="1128771"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rPr>
              <a:t>Components</a:t>
            </a:r>
            <a:endParaRPr kumimoji="0" lang="ru-RU" sz="1400" b="1" i="0" u="none" strike="noStrike" kern="0" cap="none" spc="0" normalizeH="0" baseline="0" noProof="0" dirty="0">
              <a:ln>
                <a:noFill/>
              </a:ln>
              <a:solidFill>
                <a:prstClr val="black"/>
              </a:solidFill>
              <a:effectLst/>
              <a:uLnTx/>
              <a:uFillTx/>
            </a:endParaRPr>
          </a:p>
        </p:txBody>
      </p:sp>
      <p:sp>
        <p:nvSpPr>
          <p:cNvPr id="70" name="TextBox 69">
            <a:extLst>
              <a:ext uri="{FF2B5EF4-FFF2-40B4-BE49-F238E27FC236}">
                <a16:creationId xmlns:a16="http://schemas.microsoft.com/office/drawing/2014/main" id="{793AC4E2-14BD-4573-8BC1-111176D12E6D}"/>
              </a:ext>
            </a:extLst>
          </p:cNvPr>
          <p:cNvSpPr txBox="1"/>
          <p:nvPr/>
        </p:nvSpPr>
        <p:spPr>
          <a:xfrm>
            <a:off x="7595330" y="2536058"/>
            <a:ext cx="2951064" cy="338554"/>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rPr>
              <a:t>Gas injection into saline aquifers</a:t>
            </a:r>
            <a:endParaRPr kumimoji="0" lang="ru-RU" sz="1600" b="1" i="0" u="none" strike="noStrike" kern="0" cap="none" spc="0" normalizeH="0" baseline="0" noProof="0" dirty="0">
              <a:ln>
                <a:noFill/>
              </a:ln>
              <a:solidFill>
                <a:prstClr val="black"/>
              </a:solidFill>
              <a:effectLst/>
              <a:uLnTx/>
              <a:uFillTx/>
            </a:endParaRPr>
          </a:p>
        </p:txBody>
      </p:sp>
      <p:sp>
        <p:nvSpPr>
          <p:cNvPr id="71" name="Левая круглая скобка 70">
            <a:extLst>
              <a:ext uri="{FF2B5EF4-FFF2-40B4-BE49-F238E27FC236}">
                <a16:creationId xmlns:a16="http://schemas.microsoft.com/office/drawing/2014/main" id="{53DFC997-81C1-4F7D-9A49-B26D648EB4AD}"/>
              </a:ext>
            </a:extLst>
          </p:cNvPr>
          <p:cNvSpPr/>
          <p:nvPr/>
        </p:nvSpPr>
        <p:spPr>
          <a:xfrm rot="16200000">
            <a:off x="7698525" y="4105270"/>
            <a:ext cx="69092" cy="1132746"/>
          </a:xfrm>
          <a:prstGeom prst="leftBracket">
            <a:avLst>
              <a:gd name="adj" fmla="val 105612"/>
            </a:avLst>
          </a:prstGeom>
          <a:noFill/>
          <a:ln w="15875" cap="flat" cmpd="sng" algn="ctr">
            <a:solidFill>
              <a:sysClr val="windowText" lastClr="000000">
                <a:lumMod val="95000"/>
                <a:lumOff val="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2" name="TextBox 71">
            <a:extLst>
              <a:ext uri="{FF2B5EF4-FFF2-40B4-BE49-F238E27FC236}">
                <a16:creationId xmlns:a16="http://schemas.microsoft.com/office/drawing/2014/main" id="{DBC75F95-CA95-4FF3-84A6-035A2DA762AB}"/>
              </a:ext>
            </a:extLst>
          </p:cNvPr>
          <p:cNvSpPr txBox="1"/>
          <p:nvPr/>
        </p:nvSpPr>
        <p:spPr>
          <a:xfrm>
            <a:off x="7034571" y="4683554"/>
            <a:ext cx="1373497"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rPr>
              <a:t>not used</a:t>
            </a:r>
            <a:endParaRPr kumimoji="0" lang="ru-RU" sz="1200" b="0" i="0" u="none" strike="noStrike" kern="0" cap="none" spc="0" normalizeH="0" baseline="0" noProof="0" dirty="0">
              <a:ln>
                <a:noFill/>
              </a:ln>
              <a:solidFill>
                <a:prstClr val="black"/>
              </a:solidFill>
              <a:effectLst/>
              <a:uLnTx/>
              <a:uFillTx/>
            </a:endParaRPr>
          </a:p>
        </p:txBody>
      </p:sp>
      <p:sp>
        <p:nvSpPr>
          <p:cNvPr id="73" name="TextBox 72">
            <a:extLst>
              <a:ext uri="{FF2B5EF4-FFF2-40B4-BE49-F238E27FC236}">
                <a16:creationId xmlns:a16="http://schemas.microsoft.com/office/drawing/2014/main" id="{5757595D-C0F6-48FD-87DF-C47847EF2493}"/>
              </a:ext>
            </a:extLst>
          </p:cNvPr>
          <p:cNvSpPr txBox="1"/>
          <p:nvPr/>
        </p:nvSpPr>
        <p:spPr>
          <a:xfrm>
            <a:off x="8365621" y="4704308"/>
            <a:ext cx="1373497"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rPr>
              <a:t>oil is treated as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rPr>
              <a:t>the aqueous phase</a:t>
            </a:r>
            <a:endParaRPr kumimoji="0" lang="ru-RU" sz="1200" b="0" i="0" u="none" strike="noStrike" kern="0" cap="none" spc="0" normalizeH="0" baseline="0" noProof="0" dirty="0">
              <a:ln>
                <a:noFill/>
              </a:ln>
              <a:solidFill>
                <a:prstClr val="black"/>
              </a:solidFill>
              <a:effectLst/>
              <a:uLnTx/>
              <a:uFillTx/>
            </a:endParaRPr>
          </a:p>
        </p:txBody>
      </p:sp>
      <p:sp>
        <p:nvSpPr>
          <p:cNvPr id="74" name="Левая круглая скобка 73">
            <a:extLst>
              <a:ext uri="{FF2B5EF4-FFF2-40B4-BE49-F238E27FC236}">
                <a16:creationId xmlns:a16="http://schemas.microsoft.com/office/drawing/2014/main" id="{0F394B35-FB51-452B-83C8-8E7D8C03752C}"/>
              </a:ext>
            </a:extLst>
          </p:cNvPr>
          <p:cNvSpPr/>
          <p:nvPr/>
        </p:nvSpPr>
        <p:spPr>
          <a:xfrm rot="16200000">
            <a:off x="9010616" y="4086330"/>
            <a:ext cx="79383" cy="1182221"/>
          </a:xfrm>
          <a:prstGeom prst="leftBracket">
            <a:avLst>
              <a:gd name="adj" fmla="val 105612"/>
            </a:avLst>
          </a:prstGeom>
          <a:noFill/>
          <a:ln w="15875" cap="flat" cmpd="sng" algn="ctr">
            <a:solidFill>
              <a:sysClr val="windowText" lastClr="000000">
                <a:lumMod val="95000"/>
                <a:lumOff val="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6" name="TextBox 75">
            <a:extLst>
              <a:ext uri="{FF2B5EF4-FFF2-40B4-BE49-F238E27FC236}">
                <a16:creationId xmlns:a16="http://schemas.microsoft.com/office/drawing/2014/main" id="{D1E4A8B0-00CB-4DBF-9FE4-D650C0A38FC3}"/>
              </a:ext>
            </a:extLst>
          </p:cNvPr>
          <p:cNvSpPr txBox="1"/>
          <p:nvPr/>
        </p:nvSpPr>
        <p:spPr>
          <a:xfrm>
            <a:off x="8647961" y="3863089"/>
            <a:ext cx="1373497"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err="1">
                <a:ln>
                  <a:noFill/>
                </a:ln>
                <a:solidFill>
                  <a:prstClr val="black"/>
                </a:solidFill>
                <a:effectLst/>
                <a:uLnTx/>
                <a:uFillTx/>
              </a:rPr>
              <a:t>i</a:t>
            </a:r>
            <a:r>
              <a:rPr kumimoji="0" lang="en-US" sz="1200" b="0" i="1" u="none" strike="noStrike" kern="0" cap="none" spc="0" normalizeH="0" baseline="0" noProof="0" dirty="0">
                <a:ln>
                  <a:noFill/>
                </a:ln>
                <a:solidFill>
                  <a:prstClr val="black"/>
                </a:solidFill>
                <a:effectLst/>
                <a:uLnTx/>
                <a:uFillTx/>
              </a:rPr>
              <a:t>=l</a:t>
            </a:r>
            <a:endParaRPr kumimoji="0" lang="ru-RU" sz="1200" b="0" i="1" u="none" strike="noStrike" kern="0" cap="none" spc="0" normalizeH="0" baseline="0" noProof="0" dirty="0">
              <a:ln>
                <a:noFill/>
              </a:ln>
              <a:solidFill>
                <a:prstClr val="black"/>
              </a:solidFill>
              <a:effectLst/>
              <a:uLnTx/>
              <a:uFillTx/>
            </a:endParaRPr>
          </a:p>
        </p:txBody>
      </p:sp>
      <p:sp>
        <p:nvSpPr>
          <p:cNvPr id="77" name="TextBox 76">
            <a:extLst>
              <a:ext uri="{FF2B5EF4-FFF2-40B4-BE49-F238E27FC236}">
                <a16:creationId xmlns:a16="http://schemas.microsoft.com/office/drawing/2014/main" id="{F76D3AC7-6E2B-4DC7-8DF1-D80537F5A75B}"/>
              </a:ext>
            </a:extLst>
          </p:cNvPr>
          <p:cNvSpPr txBox="1"/>
          <p:nvPr/>
        </p:nvSpPr>
        <p:spPr>
          <a:xfrm>
            <a:off x="9979087" y="3863089"/>
            <a:ext cx="1373497"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err="1">
                <a:ln>
                  <a:noFill/>
                </a:ln>
                <a:solidFill>
                  <a:prstClr val="black"/>
                </a:solidFill>
                <a:effectLst/>
                <a:uLnTx/>
                <a:uFillTx/>
              </a:rPr>
              <a:t>i</a:t>
            </a:r>
            <a:r>
              <a:rPr kumimoji="0" lang="en-US" sz="1200" b="0" i="1" u="none" strike="noStrike" kern="0" cap="none" spc="0" normalizeH="0" baseline="0" noProof="0" dirty="0">
                <a:ln>
                  <a:noFill/>
                </a:ln>
                <a:solidFill>
                  <a:prstClr val="black"/>
                </a:solidFill>
                <a:effectLst/>
                <a:uLnTx/>
                <a:uFillTx/>
              </a:rPr>
              <a:t>=g</a:t>
            </a:r>
            <a:endParaRPr kumimoji="0" lang="ru-RU" sz="1200" b="0" i="1" u="none" strike="noStrike" kern="0" cap="none" spc="0" normalizeH="0" baseline="0" noProof="0" dirty="0">
              <a:ln>
                <a:noFill/>
              </a:ln>
              <a:solidFill>
                <a:prstClr val="black"/>
              </a:solidFill>
              <a:effectLst/>
              <a:uLnTx/>
              <a:uFillTx/>
            </a:endParaRPr>
          </a:p>
        </p:txBody>
      </p:sp>
      <p:sp>
        <p:nvSpPr>
          <p:cNvPr id="78" name="TextBox 77">
            <a:extLst>
              <a:ext uri="{FF2B5EF4-FFF2-40B4-BE49-F238E27FC236}">
                <a16:creationId xmlns:a16="http://schemas.microsoft.com/office/drawing/2014/main" id="{B346496B-6096-4278-A9C8-9A0F8DD2E1F6}"/>
              </a:ext>
            </a:extLst>
          </p:cNvPr>
          <p:cNvSpPr txBox="1"/>
          <p:nvPr/>
        </p:nvSpPr>
        <p:spPr>
          <a:xfrm>
            <a:off x="9702993" y="4704308"/>
            <a:ext cx="1373497"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rPr>
              <a:t>non-aqueous phase</a:t>
            </a:r>
            <a:endParaRPr kumimoji="0" lang="ru-RU" sz="1200" b="0" i="0" u="none" strike="noStrike" kern="0" cap="none" spc="0" normalizeH="0" baseline="0" noProof="0" dirty="0">
              <a:ln>
                <a:noFill/>
              </a:ln>
              <a:solidFill>
                <a:prstClr val="black"/>
              </a:solidFill>
              <a:effectLst/>
              <a:uLnTx/>
              <a:uFillTx/>
            </a:endParaRPr>
          </a:p>
        </p:txBody>
      </p:sp>
      <p:sp>
        <p:nvSpPr>
          <p:cNvPr id="79" name="Левая круглая скобка 78">
            <a:extLst>
              <a:ext uri="{FF2B5EF4-FFF2-40B4-BE49-F238E27FC236}">
                <a16:creationId xmlns:a16="http://schemas.microsoft.com/office/drawing/2014/main" id="{953836A6-59D8-4124-92F2-E937571E3D38}"/>
              </a:ext>
            </a:extLst>
          </p:cNvPr>
          <p:cNvSpPr/>
          <p:nvPr/>
        </p:nvSpPr>
        <p:spPr>
          <a:xfrm rot="16200000">
            <a:off x="10346352" y="4135502"/>
            <a:ext cx="79383" cy="1096103"/>
          </a:xfrm>
          <a:prstGeom prst="leftBracket">
            <a:avLst>
              <a:gd name="adj" fmla="val 105612"/>
            </a:avLst>
          </a:prstGeom>
          <a:noFill/>
          <a:ln w="15875" cap="flat" cmpd="sng" algn="ctr">
            <a:solidFill>
              <a:sysClr val="windowText" lastClr="000000">
                <a:lumMod val="95000"/>
                <a:lumOff val="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grpSp>
        <p:nvGrpSpPr>
          <p:cNvPr id="80" name="Группа 79">
            <a:extLst>
              <a:ext uri="{FF2B5EF4-FFF2-40B4-BE49-F238E27FC236}">
                <a16:creationId xmlns:a16="http://schemas.microsoft.com/office/drawing/2014/main" id="{D45D33F3-2848-4246-AEFC-F919E717C562}"/>
              </a:ext>
            </a:extLst>
          </p:cNvPr>
          <p:cNvGrpSpPr/>
          <p:nvPr/>
        </p:nvGrpSpPr>
        <p:grpSpPr>
          <a:xfrm>
            <a:off x="71279" y="6199737"/>
            <a:ext cx="2350992" cy="613639"/>
            <a:chOff x="71279" y="6199737"/>
            <a:chExt cx="2350992" cy="613639"/>
          </a:xfrm>
        </p:grpSpPr>
        <p:pic>
          <p:nvPicPr>
            <p:cNvPr id="81" name="Рисунок 80">
              <a:extLst>
                <a:ext uri="{FF2B5EF4-FFF2-40B4-BE49-F238E27FC236}">
                  <a16:creationId xmlns:a16="http://schemas.microsoft.com/office/drawing/2014/main" id="{08872E66-B385-41BD-AAB3-DFC3116205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79" y="6199737"/>
              <a:ext cx="696129" cy="613639"/>
            </a:xfrm>
            <a:prstGeom prst="rect">
              <a:avLst/>
            </a:prstGeom>
            <a:effectLst/>
          </p:spPr>
        </p:pic>
        <p:pic>
          <p:nvPicPr>
            <p:cNvPr id="82" name="Рисунок 81">
              <a:extLst>
                <a:ext uri="{FF2B5EF4-FFF2-40B4-BE49-F238E27FC236}">
                  <a16:creationId xmlns:a16="http://schemas.microsoft.com/office/drawing/2014/main" id="{AE991693-6F57-41CD-85DA-4784B93514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9737"/>
              <a:ext cx="526686" cy="613639"/>
            </a:xfrm>
            <a:prstGeom prst="rect">
              <a:avLst/>
            </a:prstGeom>
            <a:effectLst/>
          </p:spPr>
        </p:pic>
        <p:pic>
          <p:nvPicPr>
            <p:cNvPr id="83" name="Рисунок 82">
              <a:extLst>
                <a:ext uri="{FF2B5EF4-FFF2-40B4-BE49-F238E27FC236}">
                  <a16:creationId xmlns:a16="http://schemas.microsoft.com/office/drawing/2014/main" id="{AA9D17F3-684C-480E-B775-52E736F9C8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2126" y="6302650"/>
              <a:ext cx="840145" cy="418826"/>
            </a:xfrm>
            <a:prstGeom prst="rect">
              <a:avLst/>
            </a:prstGeom>
          </p:spPr>
        </p:pic>
      </p:grpSp>
      <p:sp>
        <p:nvSpPr>
          <p:cNvPr id="75" name="Заголовок 1">
            <a:extLst>
              <a:ext uri="{FF2B5EF4-FFF2-40B4-BE49-F238E27FC236}">
                <a16:creationId xmlns:a16="http://schemas.microsoft.com/office/drawing/2014/main" id="{782C19EF-DDB6-447F-9FCA-0123E9154213}"/>
              </a:ext>
            </a:extLst>
          </p:cNvPr>
          <p:cNvSpPr>
            <a:spLocks noGrp="1"/>
          </p:cNvSpPr>
          <p:nvPr>
            <p:ph type="title"/>
          </p:nvPr>
        </p:nvSpPr>
        <p:spPr>
          <a:xfrm>
            <a:off x="609600" y="274638"/>
            <a:ext cx="10972800" cy="1143000"/>
          </a:xfrm>
        </p:spPr>
        <p:txBody>
          <a:bodyPr/>
          <a:lstStyle/>
          <a:p>
            <a:pPr algn="r"/>
            <a:r>
              <a:rPr lang="en-US" b="1" dirty="0">
                <a:effectLst>
                  <a:outerShdw blurRad="38100" dist="38100" dir="2700000" algn="tl">
                    <a:srgbClr val="000000">
                      <a:alpha val="43137"/>
                    </a:srgbClr>
                  </a:outerShdw>
                </a:effectLst>
              </a:rPr>
              <a:t>Compositional module</a:t>
            </a:r>
            <a:endParaRPr lang="ru-RU" b="1" dirty="0">
              <a:effectLst>
                <a:outerShdw blurRad="38100" dist="38100" dir="2700000" algn="tl">
                  <a:srgbClr val="000000">
                    <a:alpha val="43137"/>
                  </a:srgbClr>
                </a:outerShdw>
              </a:effectLst>
            </a:endParaRPr>
          </a:p>
        </p:txBody>
      </p:sp>
      <p:sp>
        <p:nvSpPr>
          <p:cNvPr id="2" name="TextBox 1">
            <a:extLst>
              <a:ext uri="{FF2B5EF4-FFF2-40B4-BE49-F238E27FC236}">
                <a16:creationId xmlns:a16="http://schemas.microsoft.com/office/drawing/2014/main" id="{371D5396-20AC-4375-9512-4D39B9282768}"/>
              </a:ext>
            </a:extLst>
          </p:cNvPr>
          <p:cNvSpPr txBox="1"/>
          <p:nvPr/>
        </p:nvSpPr>
        <p:spPr>
          <a:xfrm>
            <a:off x="887411" y="1611537"/>
            <a:ext cx="4392488" cy="707886"/>
          </a:xfrm>
          <a:prstGeom prst="rect">
            <a:avLst/>
          </a:prstGeom>
          <a:noFill/>
        </p:spPr>
        <p:txBody>
          <a:bodyPr wrap="square" rtlCol="0">
            <a:spAutoFit/>
          </a:bodyPr>
          <a:lstStyle/>
          <a:p>
            <a:pPr algn="ctr"/>
            <a:r>
              <a:rPr lang="en-US" sz="2000" dirty="0"/>
              <a:t>Originally designed for modelling three-phase flows in petroleum reservoirs</a:t>
            </a:r>
            <a:endParaRPr lang="ru-RU" sz="2000" dirty="0"/>
          </a:p>
        </p:txBody>
      </p:sp>
      <p:sp>
        <p:nvSpPr>
          <p:cNvPr id="84" name="TextBox 83">
            <a:extLst>
              <a:ext uri="{FF2B5EF4-FFF2-40B4-BE49-F238E27FC236}">
                <a16:creationId xmlns:a16="http://schemas.microsoft.com/office/drawing/2014/main" id="{514F1F05-D825-4C11-AFD0-36E49EA1B3F0}"/>
              </a:ext>
            </a:extLst>
          </p:cNvPr>
          <p:cNvSpPr txBox="1"/>
          <p:nvPr/>
        </p:nvSpPr>
        <p:spPr>
          <a:xfrm>
            <a:off x="6297737" y="1457649"/>
            <a:ext cx="5315033" cy="1015663"/>
          </a:xfrm>
          <a:prstGeom prst="rect">
            <a:avLst/>
          </a:prstGeom>
          <a:noFill/>
        </p:spPr>
        <p:txBody>
          <a:bodyPr wrap="square" rtlCol="0">
            <a:spAutoFit/>
          </a:bodyPr>
          <a:lstStyle/>
          <a:p>
            <a:pPr algn="ctr"/>
            <a:r>
              <a:rPr lang="en-US" sz="2000" dirty="0"/>
              <a:t>Only two-phase equilibria of aqueous solutions can be simulated by introducing the brine pseudo-component for the H</a:t>
            </a:r>
            <a:r>
              <a:rPr lang="en-US" sz="2000" baseline="-25000" dirty="0"/>
              <a:t>2</a:t>
            </a:r>
            <a:r>
              <a:rPr lang="en-US" sz="2000" dirty="0"/>
              <a:t>O-NaCl fluid</a:t>
            </a:r>
            <a:endParaRPr lang="ru-RU" sz="2000" dirty="0"/>
          </a:p>
        </p:txBody>
      </p:sp>
      <p:sp>
        <p:nvSpPr>
          <p:cNvPr id="85" name="TextBox 84">
            <a:extLst>
              <a:ext uri="{FF2B5EF4-FFF2-40B4-BE49-F238E27FC236}">
                <a16:creationId xmlns:a16="http://schemas.microsoft.com/office/drawing/2014/main" id="{1A6094CE-5B86-46C2-88FC-EEB1A3B3985F}"/>
              </a:ext>
            </a:extLst>
          </p:cNvPr>
          <p:cNvSpPr txBox="1"/>
          <p:nvPr/>
        </p:nvSpPr>
        <p:spPr>
          <a:xfrm>
            <a:off x="6267367" y="5269670"/>
            <a:ext cx="5315033" cy="400110"/>
          </a:xfrm>
          <a:prstGeom prst="rect">
            <a:avLst/>
          </a:prstGeom>
          <a:noFill/>
        </p:spPr>
        <p:txBody>
          <a:bodyPr wrap="square" rtlCol="0">
            <a:spAutoFit/>
          </a:bodyPr>
          <a:lstStyle/>
          <a:p>
            <a:pPr algn="ctr"/>
            <a:r>
              <a:rPr lang="en-US" sz="2000" dirty="0"/>
              <a:t>Oil is regarded as the brine phase</a:t>
            </a:r>
            <a:endParaRPr lang="ru-RU" sz="2000" dirty="0"/>
          </a:p>
        </p:txBody>
      </p:sp>
      <p:cxnSp>
        <p:nvCxnSpPr>
          <p:cNvPr id="4" name="Прямая соединительная линия 3">
            <a:extLst>
              <a:ext uri="{FF2B5EF4-FFF2-40B4-BE49-F238E27FC236}">
                <a16:creationId xmlns:a16="http://schemas.microsoft.com/office/drawing/2014/main" id="{2BB24414-C576-44A2-9157-F49556F37370}"/>
              </a:ext>
            </a:extLst>
          </p:cNvPr>
          <p:cNvCxnSpPr>
            <a:cxnSpLocks/>
          </p:cNvCxnSpPr>
          <p:nvPr/>
        </p:nvCxnSpPr>
        <p:spPr>
          <a:xfrm>
            <a:off x="6023992" y="1268760"/>
            <a:ext cx="0" cy="4464496"/>
          </a:xfrm>
          <a:prstGeom prst="line">
            <a:avLst/>
          </a:prstGeom>
        </p:spPr>
        <p:style>
          <a:lnRef idx="1">
            <a:schemeClr val="accent1"/>
          </a:lnRef>
          <a:fillRef idx="0">
            <a:schemeClr val="accent1"/>
          </a:fillRef>
          <a:effectRef idx="0">
            <a:schemeClr val="accent1"/>
          </a:effectRef>
          <a:fontRef idx="minor">
            <a:schemeClr val="tx1"/>
          </a:fontRef>
        </p:style>
      </p:cxnSp>
      <p:sp>
        <p:nvSpPr>
          <p:cNvPr id="86" name="Блок-схема: процесс 85">
            <a:hlinkClick r:id="rId5" action="ppaction://hlinksldjump"/>
            <a:extLst>
              <a:ext uri="{FF2B5EF4-FFF2-40B4-BE49-F238E27FC236}">
                <a16:creationId xmlns:a16="http://schemas.microsoft.com/office/drawing/2014/main" id="{0499E1E2-A085-44C6-A8BF-4491F5D749A2}"/>
              </a:ext>
            </a:extLst>
          </p:cNvPr>
          <p:cNvSpPr/>
          <p:nvPr/>
        </p:nvSpPr>
        <p:spPr>
          <a:xfrm>
            <a:off x="5517" y="-20388"/>
            <a:ext cx="977915" cy="5690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t>Back to Contents</a:t>
            </a:r>
            <a:endParaRPr lang="ru-RU" sz="1200" b="1" dirty="0"/>
          </a:p>
        </p:txBody>
      </p:sp>
    </p:spTree>
    <p:extLst>
      <p:ext uri="{BB962C8B-B14F-4D97-AF65-F5344CB8AC3E}">
        <p14:creationId xmlns:p14="http://schemas.microsoft.com/office/powerpoint/2010/main" val="1345288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EC32F2-DCF8-485E-B25F-5A722B40D5A8}"/>
              </a:ext>
            </a:extLst>
          </p:cNvPr>
          <p:cNvSpPr>
            <a:spLocks noGrp="1"/>
          </p:cNvSpPr>
          <p:nvPr>
            <p:ph type="title"/>
          </p:nvPr>
        </p:nvSpPr>
        <p:spPr/>
        <p:txBody>
          <a:bodyPr/>
          <a:lstStyle/>
          <a:p>
            <a:pPr algn="r"/>
            <a:r>
              <a:rPr lang="en-US" b="1" dirty="0">
                <a:effectLst>
                  <a:outerShdw blurRad="38100" dist="38100" dir="2700000" algn="tl">
                    <a:srgbClr val="000000">
                      <a:alpha val="43137"/>
                    </a:srgbClr>
                  </a:outerShdw>
                </a:effectLst>
              </a:rPr>
              <a:t>Transport equations</a:t>
            </a:r>
            <a:endParaRPr lang="ru-RU" b="1" dirty="0">
              <a:effectLst>
                <a:outerShdw blurRad="38100" dist="38100" dir="2700000" algn="tl">
                  <a:srgbClr val="000000">
                    <a:alpha val="43137"/>
                  </a:srgbClr>
                </a:outerShdw>
              </a:effectLst>
            </a:endParaRPr>
          </a:p>
        </p:txBody>
      </p:sp>
      <p:sp>
        <p:nvSpPr>
          <p:cNvPr id="5" name="Номер слайда 4">
            <a:extLst>
              <a:ext uri="{FF2B5EF4-FFF2-40B4-BE49-F238E27FC236}">
                <a16:creationId xmlns:a16="http://schemas.microsoft.com/office/drawing/2014/main" id="{C4433601-9B8D-4F34-BF9A-6364EEB11708}"/>
              </a:ext>
            </a:extLst>
          </p:cNvPr>
          <p:cNvSpPr>
            <a:spLocks noGrp="1"/>
          </p:cNvSpPr>
          <p:nvPr>
            <p:ph type="sldNum" sz="quarter" idx="12"/>
          </p:nvPr>
        </p:nvSpPr>
        <p:spPr/>
        <p:txBody>
          <a:bodyPr/>
          <a:lstStyle/>
          <a:p>
            <a:fld id="{283B13BF-7152-45C5-92FC-7CD2124D99AD}" type="slidenum">
              <a:rPr lang="ru-RU" smtClean="0"/>
              <a:pPr/>
              <a:t>6</a:t>
            </a:fld>
            <a:endParaRPr lang="ru-RU"/>
          </a:p>
        </p:txBody>
      </p:sp>
      <p:grpSp>
        <p:nvGrpSpPr>
          <p:cNvPr id="6" name="Группа 5">
            <a:extLst>
              <a:ext uri="{FF2B5EF4-FFF2-40B4-BE49-F238E27FC236}">
                <a16:creationId xmlns:a16="http://schemas.microsoft.com/office/drawing/2014/main" id="{A3DDFCDA-604E-4947-94F2-EF1078CB7A32}"/>
              </a:ext>
            </a:extLst>
          </p:cNvPr>
          <p:cNvGrpSpPr/>
          <p:nvPr/>
        </p:nvGrpSpPr>
        <p:grpSpPr>
          <a:xfrm>
            <a:off x="71279" y="6199737"/>
            <a:ext cx="2350992" cy="613639"/>
            <a:chOff x="71279" y="6199737"/>
            <a:chExt cx="2350992" cy="613639"/>
          </a:xfrm>
        </p:grpSpPr>
        <p:pic>
          <p:nvPicPr>
            <p:cNvPr id="7" name="Рисунок 6">
              <a:extLst>
                <a:ext uri="{FF2B5EF4-FFF2-40B4-BE49-F238E27FC236}">
                  <a16:creationId xmlns:a16="http://schemas.microsoft.com/office/drawing/2014/main" id="{B3C45435-1F79-4CBB-8E2F-3A1848BE2B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79" y="6199737"/>
              <a:ext cx="696129" cy="613639"/>
            </a:xfrm>
            <a:prstGeom prst="rect">
              <a:avLst/>
            </a:prstGeom>
            <a:effectLst/>
          </p:spPr>
        </p:pic>
        <p:pic>
          <p:nvPicPr>
            <p:cNvPr id="8" name="Рисунок 7">
              <a:extLst>
                <a:ext uri="{FF2B5EF4-FFF2-40B4-BE49-F238E27FC236}">
                  <a16:creationId xmlns:a16="http://schemas.microsoft.com/office/drawing/2014/main" id="{E09C2FE6-3524-40BF-AFF2-4DF977FB7F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9737"/>
              <a:ext cx="526686" cy="613639"/>
            </a:xfrm>
            <a:prstGeom prst="rect">
              <a:avLst/>
            </a:prstGeom>
            <a:effectLst/>
          </p:spPr>
        </p:pic>
        <p:pic>
          <p:nvPicPr>
            <p:cNvPr id="9" name="Рисунок 8">
              <a:extLst>
                <a:ext uri="{FF2B5EF4-FFF2-40B4-BE49-F238E27FC236}">
                  <a16:creationId xmlns:a16="http://schemas.microsoft.com/office/drawing/2014/main" id="{5CE44B6D-8D7C-42F5-8250-5778056E94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2126" y="6302650"/>
              <a:ext cx="840145" cy="418826"/>
            </a:xfrm>
            <a:prstGeom prst="rect">
              <a:avLst/>
            </a:prstGeom>
          </p:spPr>
        </p:pic>
      </p:grpSp>
      <p:pic>
        <p:nvPicPr>
          <p:cNvPr id="15" name="Рисунок 14">
            <a:extLst>
              <a:ext uri="{FF2B5EF4-FFF2-40B4-BE49-F238E27FC236}">
                <a16:creationId xmlns:a16="http://schemas.microsoft.com/office/drawing/2014/main" id="{474515D1-C7E8-4320-811D-0C82B2EE5C2A}"/>
              </a:ext>
            </a:extLst>
          </p:cNvPr>
          <p:cNvPicPr>
            <a:picLocks noChangeAspect="1"/>
          </p:cNvPicPr>
          <p:nvPr/>
        </p:nvPicPr>
        <p:blipFill>
          <a:blip r:embed="rId5"/>
          <a:stretch>
            <a:fillRect/>
          </a:stretch>
        </p:blipFill>
        <p:spPr>
          <a:xfrm>
            <a:off x="695408" y="1404427"/>
            <a:ext cx="5472602" cy="4607883"/>
          </a:xfrm>
          <a:prstGeom prst="rect">
            <a:avLst/>
          </a:prstGeom>
        </p:spPr>
      </p:pic>
      <p:sp>
        <p:nvSpPr>
          <p:cNvPr id="16" name="TextBox 15">
            <a:extLst>
              <a:ext uri="{FF2B5EF4-FFF2-40B4-BE49-F238E27FC236}">
                <a16:creationId xmlns:a16="http://schemas.microsoft.com/office/drawing/2014/main" id="{CCE96679-AD69-4F82-9432-550B7E85DE76}"/>
              </a:ext>
            </a:extLst>
          </p:cNvPr>
          <p:cNvSpPr txBox="1"/>
          <p:nvPr/>
        </p:nvSpPr>
        <p:spPr>
          <a:xfrm>
            <a:off x="6134745" y="1541601"/>
            <a:ext cx="5661102" cy="369332"/>
          </a:xfrm>
          <a:prstGeom prst="rect">
            <a:avLst/>
          </a:prstGeom>
          <a:noFill/>
        </p:spPr>
        <p:txBody>
          <a:bodyPr wrap="square" rtlCol="0">
            <a:spAutoFit/>
          </a:bodyPr>
          <a:lstStyle/>
          <a:p>
            <a:pPr algn="ctr"/>
            <a:r>
              <a:rPr lang="en-US" dirty="0"/>
              <a:t>- mass conservation equation for each fluid component</a:t>
            </a:r>
            <a:endParaRPr lang="ru-RU" dirty="0"/>
          </a:p>
        </p:txBody>
      </p:sp>
      <p:sp>
        <p:nvSpPr>
          <p:cNvPr id="17" name="TextBox 16">
            <a:extLst>
              <a:ext uri="{FF2B5EF4-FFF2-40B4-BE49-F238E27FC236}">
                <a16:creationId xmlns:a16="http://schemas.microsoft.com/office/drawing/2014/main" id="{95F9435E-969C-428B-9E79-4945D58B613F}"/>
              </a:ext>
            </a:extLst>
          </p:cNvPr>
          <p:cNvSpPr txBox="1"/>
          <p:nvPr/>
        </p:nvSpPr>
        <p:spPr>
          <a:xfrm>
            <a:off x="6317218" y="2420888"/>
            <a:ext cx="1360372" cy="369332"/>
          </a:xfrm>
          <a:prstGeom prst="rect">
            <a:avLst/>
          </a:prstGeom>
          <a:noFill/>
        </p:spPr>
        <p:txBody>
          <a:bodyPr wrap="none" rtlCol="0">
            <a:spAutoFit/>
          </a:bodyPr>
          <a:lstStyle/>
          <a:p>
            <a:pPr algn="ctr"/>
            <a:r>
              <a:rPr lang="en-US" dirty="0"/>
              <a:t>- Darcy’s law</a:t>
            </a:r>
            <a:endParaRPr lang="ru-RU" dirty="0"/>
          </a:p>
        </p:txBody>
      </p:sp>
      <p:sp>
        <p:nvSpPr>
          <p:cNvPr id="18" name="Правая фигурная скобка 17">
            <a:extLst>
              <a:ext uri="{FF2B5EF4-FFF2-40B4-BE49-F238E27FC236}">
                <a16:creationId xmlns:a16="http://schemas.microsoft.com/office/drawing/2014/main" id="{98BBAF84-71F7-44E1-A0CB-E0D1C1B98E69}"/>
              </a:ext>
            </a:extLst>
          </p:cNvPr>
          <p:cNvSpPr/>
          <p:nvPr/>
        </p:nvSpPr>
        <p:spPr>
          <a:xfrm>
            <a:off x="5280551" y="3140968"/>
            <a:ext cx="421413" cy="2953876"/>
          </a:xfrm>
          <a:prstGeom prst="rightBrace">
            <a:avLst>
              <a:gd name="adj1" fmla="val 52863"/>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9" name="TextBox 18">
            <a:extLst>
              <a:ext uri="{FF2B5EF4-FFF2-40B4-BE49-F238E27FC236}">
                <a16:creationId xmlns:a16="http://schemas.microsoft.com/office/drawing/2014/main" id="{ED838331-1FE7-4D8A-B476-9E000B95151D}"/>
              </a:ext>
            </a:extLst>
          </p:cNvPr>
          <p:cNvSpPr txBox="1"/>
          <p:nvPr/>
        </p:nvSpPr>
        <p:spPr>
          <a:xfrm>
            <a:off x="6391749" y="3164145"/>
            <a:ext cx="5472601" cy="646331"/>
          </a:xfrm>
          <a:prstGeom prst="rect">
            <a:avLst/>
          </a:prstGeom>
          <a:noFill/>
        </p:spPr>
        <p:txBody>
          <a:bodyPr wrap="square" rtlCol="0">
            <a:spAutoFit/>
          </a:bodyPr>
          <a:lstStyle/>
          <a:p>
            <a:r>
              <a:rPr lang="en-US" dirty="0"/>
              <a:t>We account for the mechanical dispersion, i.e. hydrodynamic mixing in porous media</a:t>
            </a:r>
            <a:endParaRPr lang="ru-RU" dirty="0"/>
          </a:p>
        </p:txBody>
      </p:sp>
      <p:pic>
        <p:nvPicPr>
          <p:cNvPr id="21" name="Рисунок 20">
            <a:extLst>
              <a:ext uri="{FF2B5EF4-FFF2-40B4-BE49-F238E27FC236}">
                <a16:creationId xmlns:a16="http://schemas.microsoft.com/office/drawing/2014/main" id="{7D92390D-3900-4FDD-B19A-B19563E8C00C}"/>
              </a:ext>
            </a:extLst>
          </p:cNvPr>
          <p:cNvPicPr>
            <a:picLocks noChangeAspect="1"/>
          </p:cNvPicPr>
          <p:nvPr/>
        </p:nvPicPr>
        <p:blipFill>
          <a:blip r:embed="rId6"/>
          <a:stretch>
            <a:fillRect/>
          </a:stretch>
        </p:blipFill>
        <p:spPr>
          <a:xfrm>
            <a:off x="8306578" y="3963513"/>
            <a:ext cx="3706844" cy="2014972"/>
          </a:xfrm>
          <a:prstGeom prst="rect">
            <a:avLst/>
          </a:prstGeom>
        </p:spPr>
      </p:pic>
      <p:sp>
        <p:nvSpPr>
          <p:cNvPr id="22" name="TextBox 21">
            <a:extLst>
              <a:ext uri="{FF2B5EF4-FFF2-40B4-BE49-F238E27FC236}">
                <a16:creationId xmlns:a16="http://schemas.microsoft.com/office/drawing/2014/main" id="{42E4350E-689A-43A1-A48B-7483FC7F22EC}"/>
              </a:ext>
            </a:extLst>
          </p:cNvPr>
          <p:cNvSpPr txBox="1"/>
          <p:nvPr/>
        </p:nvSpPr>
        <p:spPr>
          <a:xfrm>
            <a:off x="6096000" y="4198711"/>
            <a:ext cx="1978867" cy="1754326"/>
          </a:xfrm>
          <a:prstGeom prst="rect">
            <a:avLst/>
          </a:prstGeom>
          <a:noFill/>
        </p:spPr>
        <p:txBody>
          <a:bodyPr wrap="square" rtlCol="0">
            <a:spAutoFit/>
          </a:bodyPr>
          <a:lstStyle/>
          <a:p>
            <a:pPr algn="ctr"/>
            <a:r>
              <a:rPr lang="en-US" dirty="0" err="1"/>
              <a:t>λ</a:t>
            </a:r>
            <a:r>
              <a:rPr lang="en-US" baseline="-25000" dirty="0" err="1"/>
              <a:t>L</a:t>
            </a:r>
            <a:r>
              <a:rPr lang="en-US" dirty="0"/>
              <a:t> and </a:t>
            </a:r>
            <a:r>
              <a:rPr lang="en-US" dirty="0" err="1"/>
              <a:t>λ</a:t>
            </a:r>
            <a:r>
              <a:rPr lang="en-US" baseline="-25000" dirty="0" err="1"/>
              <a:t>T</a:t>
            </a:r>
            <a:r>
              <a:rPr lang="en-US" dirty="0"/>
              <a:t> characterize the longitudinal and transverse dispersion on the pore scale </a:t>
            </a:r>
            <a:endParaRPr lang="ru-RU" dirty="0"/>
          </a:p>
        </p:txBody>
      </p:sp>
      <p:sp>
        <p:nvSpPr>
          <p:cNvPr id="25" name="TextBox 24">
            <a:extLst>
              <a:ext uri="{FF2B5EF4-FFF2-40B4-BE49-F238E27FC236}">
                <a16:creationId xmlns:a16="http://schemas.microsoft.com/office/drawing/2014/main" id="{C049FDE1-C0F6-4DBC-B96C-7D2B92A5A4F2}"/>
              </a:ext>
            </a:extLst>
          </p:cNvPr>
          <p:cNvSpPr txBox="1"/>
          <p:nvPr/>
        </p:nvSpPr>
        <p:spPr>
          <a:xfrm>
            <a:off x="6168008" y="6237312"/>
            <a:ext cx="6125710" cy="523220"/>
          </a:xfrm>
          <a:prstGeom prst="rect">
            <a:avLst/>
          </a:prstGeom>
          <a:noFill/>
        </p:spPr>
        <p:txBody>
          <a:bodyPr wrap="square" rtlCol="0">
            <a:spAutoFit/>
          </a:bodyPr>
          <a:lstStyle/>
          <a:p>
            <a:r>
              <a:rPr lang="en-US" sz="1400" dirty="0">
                <a:effectLst/>
                <a:hlinkClick r:id="rId7"/>
              </a:rPr>
              <a:t>A. Afanasyev, “Numerical modelling of solute flow dispersion in porous media using simulator MUFITS,” </a:t>
            </a:r>
            <a:r>
              <a:rPr lang="en-US" sz="1400" i="1" dirty="0">
                <a:effectLst/>
                <a:hlinkClick r:id="rId7"/>
              </a:rPr>
              <a:t>J. Phys. Conf. Ser.</a:t>
            </a:r>
            <a:r>
              <a:rPr lang="en-US" sz="1400" dirty="0">
                <a:effectLst/>
                <a:hlinkClick r:id="rId7"/>
              </a:rPr>
              <a:t>, vol. 1129, p. 012002, Nov. 2018.</a:t>
            </a:r>
            <a:endParaRPr lang="ru-RU" sz="1400" dirty="0"/>
          </a:p>
        </p:txBody>
      </p:sp>
      <p:sp>
        <p:nvSpPr>
          <p:cNvPr id="26" name="Блок-схема: процесс 25">
            <a:hlinkClick r:id="rId8" action="ppaction://hlinksldjump"/>
            <a:extLst>
              <a:ext uri="{FF2B5EF4-FFF2-40B4-BE49-F238E27FC236}">
                <a16:creationId xmlns:a16="http://schemas.microsoft.com/office/drawing/2014/main" id="{8FF53D1F-0FD6-44B2-BC38-9AF73A2FF78D}"/>
              </a:ext>
            </a:extLst>
          </p:cNvPr>
          <p:cNvSpPr/>
          <p:nvPr/>
        </p:nvSpPr>
        <p:spPr>
          <a:xfrm>
            <a:off x="5517" y="-20388"/>
            <a:ext cx="977915" cy="5690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t>Back to Contents</a:t>
            </a:r>
            <a:endParaRPr lang="ru-RU" sz="1200" b="1" dirty="0"/>
          </a:p>
        </p:txBody>
      </p:sp>
    </p:spTree>
    <p:extLst>
      <p:ext uri="{BB962C8B-B14F-4D97-AF65-F5344CB8AC3E}">
        <p14:creationId xmlns:p14="http://schemas.microsoft.com/office/powerpoint/2010/main" val="4218053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EC32F2-DCF8-485E-B25F-5A722B40D5A8}"/>
              </a:ext>
            </a:extLst>
          </p:cNvPr>
          <p:cNvSpPr>
            <a:spLocks noGrp="1"/>
          </p:cNvSpPr>
          <p:nvPr>
            <p:ph type="title"/>
          </p:nvPr>
        </p:nvSpPr>
        <p:spPr/>
        <p:txBody>
          <a:bodyPr/>
          <a:lstStyle/>
          <a:p>
            <a:pPr algn="r"/>
            <a:r>
              <a:rPr lang="en-US" b="1" dirty="0">
                <a:effectLst>
                  <a:outerShdw blurRad="38100" dist="38100" dir="2700000" algn="tl">
                    <a:srgbClr val="000000">
                      <a:alpha val="43137"/>
                    </a:srgbClr>
                  </a:outerShdw>
                </a:effectLst>
              </a:rPr>
              <a:t>Equation of state (</a:t>
            </a:r>
            <a:r>
              <a:rPr lang="en-US" b="1" dirty="0" err="1">
                <a:effectLst>
                  <a:outerShdw blurRad="38100" dist="38100" dir="2700000" algn="tl">
                    <a:srgbClr val="000000">
                      <a:alpha val="43137"/>
                    </a:srgbClr>
                  </a:outerShdw>
                </a:effectLst>
              </a:rPr>
              <a:t>EoS</a:t>
            </a:r>
            <a:r>
              <a:rPr lang="en-US" b="1" dirty="0">
                <a:effectLst>
                  <a:outerShdw blurRad="38100" dist="38100" dir="2700000" algn="tl">
                    <a:srgbClr val="000000">
                      <a:alpha val="43137"/>
                    </a:srgbClr>
                  </a:outerShdw>
                </a:effectLst>
              </a:rPr>
              <a:t>)</a:t>
            </a:r>
            <a:endParaRPr lang="ru-RU" b="1" dirty="0">
              <a:effectLst>
                <a:outerShdw blurRad="38100" dist="38100" dir="2700000" algn="tl">
                  <a:srgbClr val="000000">
                    <a:alpha val="43137"/>
                  </a:srgbClr>
                </a:outerShdw>
              </a:effectLst>
            </a:endParaRPr>
          </a:p>
        </p:txBody>
      </p:sp>
      <p:sp>
        <p:nvSpPr>
          <p:cNvPr id="5" name="Номер слайда 4">
            <a:extLst>
              <a:ext uri="{FF2B5EF4-FFF2-40B4-BE49-F238E27FC236}">
                <a16:creationId xmlns:a16="http://schemas.microsoft.com/office/drawing/2014/main" id="{C4433601-9B8D-4F34-BF9A-6364EEB11708}"/>
              </a:ext>
            </a:extLst>
          </p:cNvPr>
          <p:cNvSpPr>
            <a:spLocks noGrp="1"/>
          </p:cNvSpPr>
          <p:nvPr>
            <p:ph type="sldNum" sz="quarter" idx="12"/>
          </p:nvPr>
        </p:nvSpPr>
        <p:spPr/>
        <p:txBody>
          <a:bodyPr/>
          <a:lstStyle/>
          <a:p>
            <a:fld id="{283B13BF-7152-45C5-92FC-7CD2124D99AD}" type="slidenum">
              <a:rPr lang="ru-RU" smtClean="0"/>
              <a:pPr/>
              <a:t>7</a:t>
            </a:fld>
            <a:endParaRPr lang="ru-RU"/>
          </a:p>
        </p:txBody>
      </p:sp>
      <p:grpSp>
        <p:nvGrpSpPr>
          <p:cNvPr id="6" name="Группа 5">
            <a:extLst>
              <a:ext uri="{FF2B5EF4-FFF2-40B4-BE49-F238E27FC236}">
                <a16:creationId xmlns:a16="http://schemas.microsoft.com/office/drawing/2014/main" id="{A3DDFCDA-604E-4947-94F2-EF1078CB7A32}"/>
              </a:ext>
            </a:extLst>
          </p:cNvPr>
          <p:cNvGrpSpPr/>
          <p:nvPr/>
        </p:nvGrpSpPr>
        <p:grpSpPr>
          <a:xfrm>
            <a:off x="71279" y="6199737"/>
            <a:ext cx="2350992" cy="613639"/>
            <a:chOff x="71279" y="6199737"/>
            <a:chExt cx="2350992" cy="613639"/>
          </a:xfrm>
        </p:grpSpPr>
        <p:pic>
          <p:nvPicPr>
            <p:cNvPr id="7" name="Рисунок 6">
              <a:extLst>
                <a:ext uri="{FF2B5EF4-FFF2-40B4-BE49-F238E27FC236}">
                  <a16:creationId xmlns:a16="http://schemas.microsoft.com/office/drawing/2014/main" id="{B3C45435-1F79-4CBB-8E2F-3A1848BE2B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79" y="6199737"/>
              <a:ext cx="696129" cy="613639"/>
            </a:xfrm>
            <a:prstGeom prst="rect">
              <a:avLst/>
            </a:prstGeom>
            <a:effectLst/>
          </p:spPr>
        </p:pic>
        <p:pic>
          <p:nvPicPr>
            <p:cNvPr id="8" name="Рисунок 7">
              <a:extLst>
                <a:ext uri="{FF2B5EF4-FFF2-40B4-BE49-F238E27FC236}">
                  <a16:creationId xmlns:a16="http://schemas.microsoft.com/office/drawing/2014/main" id="{E09C2FE6-3524-40BF-AFF2-4DF977FB7F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9737"/>
              <a:ext cx="526686" cy="613639"/>
            </a:xfrm>
            <a:prstGeom prst="rect">
              <a:avLst/>
            </a:prstGeom>
            <a:effectLst/>
          </p:spPr>
        </p:pic>
        <p:pic>
          <p:nvPicPr>
            <p:cNvPr id="9" name="Рисунок 8">
              <a:extLst>
                <a:ext uri="{FF2B5EF4-FFF2-40B4-BE49-F238E27FC236}">
                  <a16:creationId xmlns:a16="http://schemas.microsoft.com/office/drawing/2014/main" id="{5CE44B6D-8D7C-42F5-8250-5778056E94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2126" y="6302650"/>
              <a:ext cx="840145" cy="418826"/>
            </a:xfrm>
            <a:prstGeom prst="rect">
              <a:avLst/>
            </a:prstGeom>
          </p:spPr>
        </p:pic>
      </p:grpSp>
      <p:pic>
        <p:nvPicPr>
          <p:cNvPr id="4" name="Рисунок 3">
            <a:extLst>
              <a:ext uri="{FF2B5EF4-FFF2-40B4-BE49-F238E27FC236}">
                <a16:creationId xmlns:a16="http://schemas.microsoft.com/office/drawing/2014/main" id="{5FC37245-59F0-4DB8-8211-9D121B34447C}"/>
              </a:ext>
            </a:extLst>
          </p:cNvPr>
          <p:cNvPicPr>
            <a:picLocks noChangeAspect="1"/>
          </p:cNvPicPr>
          <p:nvPr/>
        </p:nvPicPr>
        <p:blipFill>
          <a:blip r:embed="rId5"/>
          <a:stretch>
            <a:fillRect/>
          </a:stretch>
        </p:blipFill>
        <p:spPr>
          <a:xfrm>
            <a:off x="1199456" y="1124744"/>
            <a:ext cx="4010986" cy="4983346"/>
          </a:xfrm>
          <a:prstGeom prst="rect">
            <a:avLst/>
          </a:prstGeom>
        </p:spPr>
      </p:pic>
      <p:sp>
        <p:nvSpPr>
          <p:cNvPr id="14" name="TextBox 13">
            <a:extLst>
              <a:ext uri="{FF2B5EF4-FFF2-40B4-BE49-F238E27FC236}">
                <a16:creationId xmlns:a16="http://schemas.microsoft.com/office/drawing/2014/main" id="{E0F27AC6-5FCC-4628-8EE2-E5543617B8C0}"/>
              </a:ext>
            </a:extLst>
          </p:cNvPr>
          <p:cNvSpPr txBox="1"/>
          <p:nvPr/>
        </p:nvSpPr>
        <p:spPr>
          <a:xfrm>
            <a:off x="6463712" y="1375023"/>
            <a:ext cx="5040560" cy="5078313"/>
          </a:xfrm>
          <a:prstGeom prst="rect">
            <a:avLst/>
          </a:prstGeom>
          <a:noFill/>
        </p:spPr>
        <p:txBody>
          <a:bodyPr wrap="square" rtlCol="0">
            <a:spAutoFit/>
          </a:bodyPr>
          <a:lstStyle/>
          <a:p>
            <a:r>
              <a:rPr lang="en-US" dirty="0"/>
              <a:t>We employ the conventional Peng-Robinson </a:t>
            </a:r>
            <a:r>
              <a:rPr lang="en-US" dirty="0" err="1"/>
              <a:t>EoS</a:t>
            </a:r>
            <a:r>
              <a:rPr lang="en-US" dirty="0"/>
              <a:t> in the modification for aqueous solutions proposed by </a:t>
            </a:r>
            <a:r>
              <a:rPr lang="en-US" dirty="0" err="1"/>
              <a:t>Soreide</a:t>
            </a:r>
            <a:r>
              <a:rPr lang="en-US" dirty="0"/>
              <a:t> &amp; Whitson (1992).</a:t>
            </a:r>
          </a:p>
          <a:p>
            <a:endParaRPr lang="en-US" dirty="0"/>
          </a:p>
          <a:p>
            <a:r>
              <a:rPr lang="en-US" dirty="0"/>
              <a:t>The modification concerns to different sets of the binary interaction parameters </a:t>
            </a:r>
            <a:r>
              <a:rPr lang="el-GR" dirty="0"/>
              <a:t>τ</a:t>
            </a:r>
            <a:r>
              <a:rPr lang="en-US" i="1" baseline="-25000" dirty="0" err="1"/>
              <a:t>jk</a:t>
            </a:r>
            <a:r>
              <a:rPr lang="en-US" dirty="0"/>
              <a:t> for the aqueous and non-aqueous phase parametrized as the functions of temperature (T) and NaCl molality (m) to account for the brine effect.</a:t>
            </a:r>
          </a:p>
          <a:p>
            <a:endParaRPr lang="en-US" dirty="0"/>
          </a:p>
          <a:p>
            <a:r>
              <a:rPr lang="en-US" dirty="0"/>
              <a:t>The most recent (e.g. </a:t>
            </a:r>
            <a:r>
              <a:rPr lang="en-US" dirty="0" err="1"/>
              <a:t>Chabab</a:t>
            </a:r>
            <a:r>
              <a:rPr lang="en-US" dirty="0"/>
              <a:t> et al. (2020)) correlation for </a:t>
            </a:r>
            <a:r>
              <a:rPr lang="el-GR" dirty="0"/>
              <a:t>τ</a:t>
            </a:r>
            <a:r>
              <a:rPr lang="en-US" i="1" baseline="-25000" dirty="0" err="1"/>
              <a:t>jk</a:t>
            </a:r>
            <a:r>
              <a:rPr lang="en-US" dirty="0"/>
              <a:t> are implemented in the software to ensure an accurate prediction of mutual solubilities.</a:t>
            </a:r>
          </a:p>
          <a:p>
            <a:endParaRPr lang="en-US" dirty="0"/>
          </a:p>
          <a:p>
            <a:r>
              <a:rPr lang="en-US" dirty="0"/>
              <a:t>To improve density predictions, additional correlations for the volume shift parameters have been developed.</a:t>
            </a:r>
            <a:endParaRPr lang="ru-RU" dirty="0"/>
          </a:p>
        </p:txBody>
      </p:sp>
      <p:sp>
        <p:nvSpPr>
          <p:cNvPr id="20" name="Прямоугольник 19">
            <a:extLst>
              <a:ext uri="{FF2B5EF4-FFF2-40B4-BE49-F238E27FC236}">
                <a16:creationId xmlns:a16="http://schemas.microsoft.com/office/drawing/2014/main" id="{98BCCAA0-A468-47B6-8473-F503E6FB1462}"/>
              </a:ext>
            </a:extLst>
          </p:cNvPr>
          <p:cNvSpPr/>
          <p:nvPr/>
        </p:nvSpPr>
        <p:spPr>
          <a:xfrm>
            <a:off x="983432" y="1052736"/>
            <a:ext cx="3384376" cy="648072"/>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4" name="Прямая со стрелкой 23">
            <a:extLst>
              <a:ext uri="{FF2B5EF4-FFF2-40B4-BE49-F238E27FC236}">
                <a16:creationId xmlns:a16="http://schemas.microsoft.com/office/drawing/2014/main" id="{596BF69D-6F3E-452D-BCFF-EA6DD031DDC7}"/>
              </a:ext>
            </a:extLst>
          </p:cNvPr>
          <p:cNvCxnSpPr/>
          <p:nvPr/>
        </p:nvCxnSpPr>
        <p:spPr>
          <a:xfrm flipH="1" flipV="1">
            <a:off x="4511824" y="1417638"/>
            <a:ext cx="1872208" cy="571202"/>
          </a:xfrm>
          <a:prstGeom prst="straightConnector1">
            <a:avLst/>
          </a:prstGeom>
          <a:ln>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Прямоугольник 24">
            <a:extLst>
              <a:ext uri="{FF2B5EF4-FFF2-40B4-BE49-F238E27FC236}">
                <a16:creationId xmlns:a16="http://schemas.microsoft.com/office/drawing/2014/main" id="{3FD7B63D-F718-4303-81A0-1E90945910C3}"/>
              </a:ext>
            </a:extLst>
          </p:cNvPr>
          <p:cNvSpPr/>
          <p:nvPr/>
        </p:nvSpPr>
        <p:spPr>
          <a:xfrm>
            <a:off x="1058616" y="4869160"/>
            <a:ext cx="3165176" cy="1310938"/>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26" name="Прямая со стрелкой 25">
            <a:extLst>
              <a:ext uri="{FF2B5EF4-FFF2-40B4-BE49-F238E27FC236}">
                <a16:creationId xmlns:a16="http://schemas.microsoft.com/office/drawing/2014/main" id="{DE59DA7C-769B-40DD-8829-6D795AC78B56}"/>
              </a:ext>
            </a:extLst>
          </p:cNvPr>
          <p:cNvCxnSpPr>
            <a:cxnSpLocks/>
          </p:cNvCxnSpPr>
          <p:nvPr/>
        </p:nvCxnSpPr>
        <p:spPr>
          <a:xfrm flipH="1">
            <a:off x="4335640" y="3501008"/>
            <a:ext cx="2048392" cy="1939354"/>
          </a:xfrm>
          <a:prstGeom prst="straightConnector1">
            <a:avLst/>
          </a:prstGeom>
          <a:ln>
            <a:solidFill>
              <a:srgbClr val="0000FF"/>
            </a:solidFill>
            <a:tailEnd type="triangle" w="lg" len="lg"/>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49A7A86E-75A1-4E93-9BE6-74F667CD6E6B}"/>
              </a:ext>
            </a:extLst>
          </p:cNvPr>
          <p:cNvSpPr txBox="1"/>
          <p:nvPr/>
        </p:nvSpPr>
        <p:spPr>
          <a:xfrm>
            <a:off x="4943872" y="6321752"/>
            <a:ext cx="6868538" cy="523220"/>
          </a:xfrm>
          <a:prstGeom prst="rect">
            <a:avLst/>
          </a:prstGeom>
          <a:noFill/>
        </p:spPr>
        <p:txBody>
          <a:bodyPr wrap="square">
            <a:spAutoFit/>
          </a:bodyPr>
          <a:lstStyle/>
          <a:p>
            <a:r>
              <a:rPr lang="en-US" sz="1400" dirty="0">
                <a:effectLst/>
                <a:hlinkClick r:id="rId6"/>
              </a:rPr>
              <a:t>I. </a:t>
            </a:r>
            <a:r>
              <a:rPr lang="en-US" sz="1400" dirty="0" err="1">
                <a:effectLst/>
                <a:hlinkClick r:id="rId6"/>
              </a:rPr>
              <a:t>Søreide</a:t>
            </a:r>
            <a:r>
              <a:rPr lang="en-US" sz="1400" dirty="0">
                <a:effectLst/>
                <a:hlinkClick r:id="rId6"/>
              </a:rPr>
              <a:t> and C. H. Whitson, “Peng-Robinson predictions for hydrocarbons, CO2, N2, and H2S with pure water and </a:t>
            </a:r>
            <a:r>
              <a:rPr lang="en-US" sz="1400" dirty="0" err="1">
                <a:effectLst/>
                <a:hlinkClick r:id="rId6"/>
              </a:rPr>
              <a:t>NaCI</a:t>
            </a:r>
            <a:r>
              <a:rPr lang="en-US" sz="1400" dirty="0">
                <a:effectLst/>
                <a:hlinkClick r:id="rId6"/>
              </a:rPr>
              <a:t> brine,” </a:t>
            </a:r>
            <a:r>
              <a:rPr lang="en-US" sz="1400" i="1" dirty="0">
                <a:effectLst/>
                <a:hlinkClick r:id="rId6"/>
              </a:rPr>
              <a:t>Fluid Phase </a:t>
            </a:r>
            <a:r>
              <a:rPr lang="en-US" sz="1400" i="1" dirty="0" err="1">
                <a:effectLst/>
                <a:hlinkClick r:id="rId6"/>
              </a:rPr>
              <a:t>Equilib</a:t>
            </a:r>
            <a:r>
              <a:rPr lang="en-US" sz="1400" i="1" dirty="0">
                <a:effectLst/>
                <a:hlinkClick r:id="rId6"/>
              </a:rPr>
              <a:t>.</a:t>
            </a:r>
            <a:r>
              <a:rPr lang="en-US" sz="1400" dirty="0">
                <a:effectLst/>
                <a:hlinkClick r:id="rId6"/>
              </a:rPr>
              <a:t>, vol. 77, no. C, pp. 217–240, 1992</a:t>
            </a:r>
            <a:r>
              <a:rPr lang="en-US" sz="1400" dirty="0">
                <a:hlinkClick r:id="rId6"/>
              </a:rPr>
              <a:t>.</a:t>
            </a:r>
            <a:endParaRPr lang="ru-RU" sz="1400" dirty="0"/>
          </a:p>
        </p:txBody>
      </p:sp>
      <p:sp>
        <p:nvSpPr>
          <p:cNvPr id="32" name="Блок-схема: процесс 31">
            <a:hlinkClick r:id="rId7" action="ppaction://hlinksldjump"/>
            <a:extLst>
              <a:ext uri="{FF2B5EF4-FFF2-40B4-BE49-F238E27FC236}">
                <a16:creationId xmlns:a16="http://schemas.microsoft.com/office/drawing/2014/main" id="{259071CA-BFB3-4A3F-8A53-4251D6CED3BA}"/>
              </a:ext>
            </a:extLst>
          </p:cNvPr>
          <p:cNvSpPr/>
          <p:nvPr/>
        </p:nvSpPr>
        <p:spPr>
          <a:xfrm>
            <a:off x="5517" y="-20388"/>
            <a:ext cx="977915" cy="5690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t>Back to Contents</a:t>
            </a:r>
            <a:endParaRPr lang="ru-RU" sz="1200" b="1" dirty="0"/>
          </a:p>
        </p:txBody>
      </p:sp>
    </p:spTree>
    <p:extLst>
      <p:ext uri="{BB962C8B-B14F-4D97-AF65-F5344CB8AC3E}">
        <p14:creationId xmlns:p14="http://schemas.microsoft.com/office/powerpoint/2010/main" val="6389343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B2CB63-BF61-41BC-8BD8-B671452EA120}"/>
              </a:ext>
            </a:extLst>
          </p:cNvPr>
          <p:cNvSpPr>
            <a:spLocks noGrp="1"/>
          </p:cNvSpPr>
          <p:nvPr>
            <p:ph type="title"/>
          </p:nvPr>
        </p:nvSpPr>
        <p:spPr/>
        <p:txBody>
          <a:bodyPr/>
          <a:lstStyle/>
          <a:p>
            <a:pPr algn="r"/>
            <a:r>
              <a:rPr lang="en-US" b="1" dirty="0">
                <a:effectLst>
                  <a:outerShdw blurRad="38100" dist="38100" dir="2700000" algn="tl">
                    <a:srgbClr val="000000">
                      <a:alpha val="43137"/>
                    </a:srgbClr>
                  </a:outerShdw>
                </a:effectLst>
              </a:rPr>
              <a:t>Library of </a:t>
            </a:r>
            <a:r>
              <a:rPr lang="en-US" b="1" dirty="0" err="1">
                <a:effectLst>
                  <a:outerShdw blurRad="38100" dist="38100" dir="2700000" algn="tl">
                    <a:srgbClr val="000000">
                      <a:alpha val="43137"/>
                    </a:srgbClr>
                  </a:outerShdw>
                </a:effectLst>
              </a:rPr>
              <a:t>EoS</a:t>
            </a:r>
            <a:r>
              <a:rPr lang="en-US" b="1" dirty="0">
                <a:effectLst>
                  <a:outerShdw blurRad="38100" dist="38100" dir="2700000" algn="tl">
                    <a:srgbClr val="000000">
                      <a:alpha val="43137"/>
                    </a:srgbClr>
                  </a:outerShdw>
                </a:effectLst>
              </a:rPr>
              <a:t> coefficients</a:t>
            </a:r>
            <a:endParaRPr lang="ru-RU" b="1" dirty="0">
              <a:effectLst>
                <a:outerShdw blurRad="38100" dist="38100" dir="2700000" algn="tl">
                  <a:srgbClr val="000000">
                    <a:alpha val="43137"/>
                  </a:srgbClr>
                </a:outerShdw>
              </a:effectLst>
            </a:endParaRPr>
          </a:p>
        </p:txBody>
      </p:sp>
      <p:sp>
        <p:nvSpPr>
          <p:cNvPr id="5" name="Номер слайда 4">
            <a:extLst>
              <a:ext uri="{FF2B5EF4-FFF2-40B4-BE49-F238E27FC236}">
                <a16:creationId xmlns:a16="http://schemas.microsoft.com/office/drawing/2014/main" id="{24117912-141F-45CC-9AE0-7EA2714428A3}"/>
              </a:ext>
            </a:extLst>
          </p:cNvPr>
          <p:cNvSpPr>
            <a:spLocks noGrp="1"/>
          </p:cNvSpPr>
          <p:nvPr>
            <p:ph type="sldNum" sz="quarter" idx="12"/>
          </p:nvPr>
        </p:nvSpPr>
        <p:spPr/>
        <p:txBody>
          <a:bodyPr/>
          <a:lstStyle/>
          <a:p>
            <a:fld id="{283B13BF-7152-45C5-92FC-7CD2124D99AD}" type="slidenum">
              <a:rPr lang="ru-RU" smtClean="0"/>
              <a:pPr/>
              <a:t>8</a:t>
            </a:fld>
            <a:endParaRPr lang="ru-RU"/>
          </a:p>
        </p:txBody>
      </p:sp>
      <p:sp>
        <p:nvSpPr>
          <p:cNvPr id="6" name="Прямоугольник: скругленные углы 5">
            <a:extLst>
              <a:ext uri="{FF2B5EF4-FFF2-40B4-BE49-F238E27FC236}">
                <a16:creationId xmlns:a16="http://schemas.microsoft.com/office/drawing/2014/main" id="{3E97E377-2FA2-4676-9C45-7D23B425DA73}"/>
              </a:ext>
            </a:extLst>
          </p:cNvPr>
          <p:cNvSpPr/>
          <p:nvPr/>
        </p:nvSpPr>
        <p:spPr>
          <a:xfrm>
            <a:off x="975107" y="1700808"/>
            <a:ext cx="5112568" cy="4464496"/>
          </a:xfrm>
          <a:prstGeom prst="roundRect">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COMPS</a:t>
            </a:r>
          </a:p>
          <a:p>
            <a:pPr algn="ctr"/>
            <a:r>
              <a:rPr lang="en-US" b="1" dirty="0">
                <a:latin typeface="Arial" panose="020B0604020202020204" pitchFamily="34" charset="0"/>
                <a:cs typeface="Arial" panose="020B0604020202020204" pitchFamily="34" charset="0"/>
              </a:rPr>
              <a:t>(compositional module)</a:t>
            </a:r>
          </a:p>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endParaRPr lang="en-US" b="1" dirty="0">
              <a:latin typeface="Arial" panose="020B0604020202020204" pitchFamily="34" charset="0"/>
              <a:cs typeface="Arial" panose="020B0604020202020204" pitchFamily="34" charset="0"/>
            </a:endParaRPr>
          </a:p>
          <a:p>
            <a:pPr algn="ctr"/>
            <a:endParaRPr lang="ru-RU" dirty="0"/>
          </a:p>
        </p:txBody>
      </p:sp>
      <p:sp>
        <p:nvSpPr>
          <p:cNvPr id="7" name="Прямоугольник: скругленные углы 6">
            <a:extLst>
              <a:ext uri="{FF2B5EF4-FFF2-40B4-BE49-F238E27FC236}">
                <a16:creationId xmlns:a16="http://schemas.microsoft.com/office/drawing/2014/main" id="{F2006B21-0294-49FE-BF7A-EDC2E299C790}"/>
              </a:ext>
            </a:extLst>
          </p:cNvPr>
          <p:cNvSpPr/>
          <p:nvPr/>
        </p:nvSpPr>
        <p:spPr>
          <a:xfrm>
            <a:off x="1155127" y="2996952"/>
            <a:ext cx="4752528" cy="2952328"/>
          </a:xfrm>
          <a:prstGeom prst="roundRect">
            <a:avLst/>
          </a:prstGeom>
          <a:ln>
            <a:solidFill>
              <a:schemeClr val="accent1">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endParaRPr lang="ru-RU" sz="1600" dirty="0"/>
          </a:p>
        </p:txBody>
      </p:sp>
      <p:sp>
        <p:nvSpPr>
          <p:cNvPr id="8" name="TextBox 7">
            <a:extLst>
              <a:ext uri="{FF2B5EF4-FFF2-40B4-BE49-F238E27FC236}">
                <a16:creationId xmlns:a16="http://schemas.microsoft.com/office/drawing/2014/main" id="{8236FEC4-D848-49CA-AB89-7FB0A36AB579}"/>
              </a:ext>
            </a:extLst>
          </p:cNvPr>
          <p:cNvSpPr txBox="1"/>
          <p:nvPr/>
        </p:nvSpPr>
        <p:spPr>
          <a:xfrm>
            <a:off x="1919536" y="2670701"/>
            <a:ext cx="3344185" cy="369332"/>
          </a:xfrm>
          <a:prstGeom prst="rect">
            <a:avLst/>
          </a:prstGeom>
          <a:noFill/>
        </p:spPr>
        <p:txBody>
          <a:bodyPr wrap="none" rtlCol="0">
            <a:spAutoFit/>
          </a:bodyPr>
          <a:lstStyle/>
          <a:p>
            <a:r>
              <a:rPr lang="en-US" b="1" dirty="0"/>
              <a:t>Built-in library of </a:t>
            </a:r>
            <a:r>
              <a:rPr lang="en-US" b="1" dirty="0" err="1"/>
              <a:t>EoS</a:t>
            </a:r>
            <a:r>
              <a:rPr lang="en-US" b="1" dirty="0"/>
              <a:t> coefficients</a:t>
            </a:r>
            <a:endParaRPr lang="ru-RU" b="1" dirty="0"/>
          </a:p>
        </p:txBody>
      </p:sp>
      <p:sp>
        <p:nvSpPr>
          <p:cNvPr id="9" name="Овал 8">
            <a:extLst>
              <a:ext uri="{FF2B5EF4-FFF2-40B4-BE49-F238E27FC236}">
                <a16:creationId xmlns:a16="http://schemas.microsoft.com/office/drawing/2014/main" id="{D2677E53-E015-485E-8DDF-C6BC77B8A794}"/>
              </a:ext>
            </a:extLst>
          </p:cNvPr>
          <p:cNvSpPr/>
          <p:nvPr/>
        </p:nvSpPr>
        <p:spPr>
          <a:xfrm>
            <a:off x="2639616" y="3129498"/>
            <a:ext cx="864096" cy="864096"/>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000" dirty="0"/>
              <a:t>CH</a:t>
            </a:r>
            <a:r>
              <a:rPr lang="en-US" sz="2000" baseline="-25000" dirty="0"/>
              <a:t>4</a:t>
            </a:r>
            <a:endParaRPr lang="ru-RU" sz="2000" baseline="-25000" dirty="0"/>
          </a:p>
        </p:txBody>
      </p:sp>
      <p:sp>
        <p:nvSpPr>
          <p:cNvPr id="10" name="Овал 9">
            <a:extLst>
              <a:ext uri="{FF2B5EF4-FFF2-40B4-BE49-F238E27FC236}">
                <a16:creationId xmlns:a16="http://schemas.microsoft.com/office/drawing/2014/main" id="{AD07A9DB-FB07-445D-8002-B92C2FB91C12}"/>
              </a:ext>
            </a:extLst>
          </p:cNvPr>
          <p:cNvSpPr/>
          <p:nvPr/>
        </p:nvSpPr>
        <p:spPr>
          <a:xfrm>
            <a:off x="3719736" y="3129498"/>
            <a:ext cx="864096" cy="864096"/>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000" dirty="0"/>
              <a:t>CO</a:t>
            </a:r>
            <a:r>
              <a:rPr lang="en-US" sz="2000" baseline="-25000" dirty="0"/>
              <a:t>2</a:t>
            </a:r>
            <a:endParaRPr lang="ru-RU" sz="2000" baseline="-25000" dirty="0"/>
          </a:p>
        </p:txBody>
      </p:sp>
      <p:sp>
        <p:nvSpPr>
          <p:cNvPr id="11" name="Овал 10">
            <a:extLst>
              <a:ext uri="{FF2B5EF4-FFF2-40B4-BE49-F238E27FC236}">
                <a16:creationId xmlns:a16="http://schemas.microsoft.com/office/drawing/2014/main" id="{485A2732-99D1-414F-91AD-A94AE35494A8}"/>
              </a:ext>
            </a:extLst>
          </p:cNvPr>
          <p:cNvSpPr/>
          <p:nvPr/>
        </p:nvSpPr>
        <p:spPr>
          <a:xfrm>
            <a:off x="3719736" y="4072100"/>
            <a:ext cx="864096" cy="864096"/>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000" dirty="0"/>
              <a:t>N</a:t>
            </a:r>
            <a:r>
              <a:rPr lang="en-US" sz="2000" baseline="-25000" dirty="0"/>
              <a:t>2</a:t>
            </a:r>
            <a:endParaRPr lang="ru-RU" sz="2000" baseline="-25000" dirty="0"/>
          </a:p>
        </p:txBody>
      </p:sp>
      <p:sp>
        <p:nvSpPr>
          <p:cNvPr id="12" name="Овал 11">
            <a:extLst>
              <a:ext uri="{FF2B5EF4-FFF2-40B4-BE49-F238E27FC236}">
                <a16:creationId xmlns:a16="http://schemas.microsoft.com/office/drawing/2014/main" id="{CB066F40-102B-4F16-B11C-EC9DE43EDDFD}"/>
              </a:ext>
            </a:extLst>
          </p:cNvPr>
          <p:cNvSpPr/>
          <p:nvPr/>
        </p:nvSpPr>
        <p:spPr>
          <a:xfrm>
            <a:off x="4831673" y="4072100"/>
            <a:ext cx="864096" cy="864096"/>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000" dirty="0"/>
              <a:t>H</a:t>
            </a:r>
            <a:r>
              <a:rPr lang="en-US" sz="2000" baseline="-25000" dirty="0"/>
              <a:t>2</a:t>
            </a:r>
            <a:r>
              <a:rPr lang="en-US" sz="2000" dirty="0"/>
              <a:t>S</a:t>
            </a:r>
            <a:endParaRPr lang="ru-RU" sz="2000" baseline="-25000" dirty="0"/>
          </a:p>
        </p:txBody>
      </p:sp>
      <p:sp>
        <p:nvSpPr>
          <p:cNvPr id="13" name="Овал 12">
            <a:extLst>
              <a:ext uri="{FF2B5EF4-FFF2-40B4-BE49-F238E27FC236}">
                <a16:creationId xmlns:a16="http://schemas.microsoft.com/office/drawing/2014/main" id="{03DA2A0E-DD6B-46A6-AFE8-A286CAE4062D}"/>
              </a:ext>
            </a:extLst>
          </p:cNvPr>
          <p:cNvSpPr/>
          <p:nvPr/>
        </p:nvSpPr>
        <p:spPr>
          <a:xfrm>
            <a:off x="4825924" y="4997727"/>
            <a:ext cx="864096" cy="864096"/>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000" dirty="0"/>
              <a:t>H</a:t>
            </a:r>
            <a:r>
              <a:rPr lang="en-US" sz="2000" baseline="-25000" dirty="0"/>
              <a:t>2</a:t>
            </a:r>
            <a:endParaRPr lang="ru-RU" sz="2000" baseline="-25000" dirty="0"/>
          </a:p>
        </p:txBody>
      </p:sp>
      <p:sp>
        <p:nvSpPr>
          <p:cNvPr id="14" name="Овал 13">
            <a:extLst>
              <a:ext uri="{FF2B5EF4-FFF2-40B4-BE49-F238E27FC236}">
                <a16:creationId xmlns:a16="http://schemas.microsoft.com/office/drawing/2014/main" id="{0869A512-A076-4DBD-AC1B-AC0D5E6BF662}"/>
              </a:ext>
            </a:extLst>
          </p:cNvPr>
          <p:cNvSpPr/>
          <p:nvPr/>
        </p:nvSpPr>
        <p:spPr>
          <a:xfrm>
            <a:off x="3719736" y="4997727"/>
            <a:ext cx="864096" cy="864096"/>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2000" dirty="0"/>
              <a:t>O</a:t>
            </a:r>
            <a:r>
              <a:rPr lang="en-US" sz="2000" baseline="-25000" dirty="0"/>
              <a:t>2</a:t>
            </a:r>
            <a:endParaRPr lang="ru-RU" sz="2000" baseline="-25000" dirty="0"/>
          </a:p>
        </p:txBody>
      </p:sp>
      <p:sp>
        <p:nvSpPr>
          <p:cNvPr id="15" name="Овал 14">
            <a:extLst>
              <a:ext uri="{FF2B5EF4-FFF2-40B4-BE49-F238E27FC236}">
                <a16:creationId xmlns:a16="http://schemas.microsoft.com/office/drawing/2014/main" id="{585589FD-F4BE-45DA-A904-1B0453362C6F}"/>
              </a:ext>
            </a:extLst>
          </p:cNvPr>
          <p:cNvSpPr/>
          <p:nvPr/>
        </p:nvSpPr>
        <p:spPr>
          <a:xfrm>
            <a:off x="2639616" y="4072100"/>
            <a:ext cx="864096" cy="864096"/>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dirty="0"/>
              <a:t>C</a:t>
            </a:r>
            <a:r>
              <a:rPr lang="en-US" baseline="-25000" dirty="0"/>
              <a:t>2</a:t>
            </a:r>
            <a:r>
              <a:rPr lang="en-US" dirty="0"/>
              <a:t>H</a:t>
            </a:r>
            <a:r>
              <a:rPr lang="en-US" baseline="-25000" dirty="0"/>
              <a:t>6</a:t>
            </a:r>
            <a:endParaRPr lang="ru-RU" baseline="-25000" dirty="0"/>
          </a:p>
        </p:txBody>
      </p:sp>
      <p:sp>
        <p:nvSpPr>
          <p:cNvPr id="16" name="Овал 15">
            <a:extLst>
              <a:ext uri="{FF2B5EF4-FFF2-40B4-BE49-F238E27FC236}">
                <a16:creationId xmlns:a16="http://schemas.microsoft.com/office/drawing/2014/main" id="{07394BFE-1DDB-41EF-8176-41A82F57BB73}"/>
              </a:ext>
            </a:extLst>
          </p:cNvPr>
          <p:cNvSpPr/>
          <p:nvPr/>
        </p:nvSpPr>
        <p:spPr>
          <a:xfrm>
            <a:off x="2639616" y="4997727"/>
            <a:ext cx="864096" cy="864096"/>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dirty="0"/>
              <a:t>C</a:t>
            </a:r>
            <a:r>
              <a:rPr lang="en-US" baseline="-25000" dirty="0"/>
              <a:t>3</a:t>
            </a:r>
            <a:r>
              <a:rPr lang="en-US" dirty="0"/>
              <a:t>H</a:t>
            </a:r>
            <a:r>
              <a:rPr lang="en-US" baseline="-25000" dirty="0"/>
              <a:t>8</a:t>
            </a:r>
            <a:endParaRPr lang="ru-RU" baseline="-25000" dirty="0"/>
          </a:p>
        </p:txBody>
      </p:sp>
      <p:sp>
        <p:nvSpPr>
          <p:cNvPr id="17" name="Овал 16">
            <a:extLst>
              <a:ext uri="{FF2B5EF4-FFF2-40B4-BE49-F238E27FC236}">
                <a16:creationId xmlns:a16="http://schemas.microsoft.com/office/drawing/2014/main" id="{53706164-D342-46B8-842E-BA9EE48B1A6B}"/>
              </a:ext>
            </a:extLst>
          </p:cNvPr>
          <p:cNvSpPr/>
          <p:nvPr/>
        </p:nvSpPr>
        <p:spPr>
          <a:xfrm>
            <a:off x="1559496" y="3129498"/>
            <a:ext cx="864096" cy="864096"/>
          </a:xfrm>
          <a:prstGeom prst="ellipse">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1400" dirty="0"/>
              <a:t>C</a:t>
            </a:r>
            <a:r>
              <a:rPr lang="en-US" sz="1400" baseline="-25000" dirty="0"/>
              <a:t>4</a:t>
            </a:r>
            <a:r>
              <a:rPr lang="en-US" sz="1400" dirty="0"/>
              <a:t>H</a:t>
            </a:r>
            <a:r>
              <a:rPr lang="en-US" sz="1400" baseline="-25000" dirty="0"/>
              <a:t>10</a:t>
            </a:r>
            <a:endParaRPr lang="ru-RU" sz="1400" baseline="-25000" dirty="0"/>
          </a:p>
        </p:txBody>
      </p:sp>
      <p:sp>
        <p:nvSpPr>
          <p:cNvPr id="18" name="Овал 17">
            <a:extLst>
              <a:ext uri="{FF2B5EF4-FFF2-40B4-BE49-F238E27FC236}">
                <a16:creationId xmlns:a16="http://schemas.microsoft.com/office/drawing/2014/main" id="{E358CFD3-B257-4160-8D8B-787BFF1A9594}"/>
              </a:ext>
            </a:extLst>
          </p:cNvPr>
          <p:cNvSpPr/>
          <p:nvPr/>
        </p:nvSpPr>
        <p:spPr>
          <a:xfrm>
            <a:off x="4823056" y="3129498"/>
            <a:ext cx="864096" cy="864096"/>
          </a:xfrm>
          <a:prstGeom prst="ellipse">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00" b="1" dirty="0"/>
              <a:t>Brine</a:t>
            </a:r>
            <a:endParaRPr lang="ru-RU" sz="1400" b="1" baseline="-25000" dirty="0"/>
          </a:p>
        </p:txBody>
      </p:sp>
      <p:sp>
        <p:nvSpPr>
          <p:cNvPr id="19" name="TextBox 18">
            <a:extLst>
              <a:ext uri="{FF2B5EF4-FFF2-40B4-BE49-F238E27FC236}">
                <a16:creationId xmlns:a16="http://schemas.microsoft.com/office/drawing/2014/main" id="{7FB6CCBE-CBBB-4B29-946C-1F23895C70A8}"/>
              </a:ext>
            </a:extLst>
          </p:cNvPr>
          <p:cNvSpPr txBox="1"/>
          <p:nvPr/>
        </p:nvSpPr>
        <p:spPr>
          <a:xfrm>
            <a:off x="1199456" y="4171606"/>
            <a:ext cx="1444511" cy="1477328"/>
          </a:xfrm>
          <a:prstGeom prst="rect">
            <a:avLst/>
          </a:prstGeom>
          <a:noFill/>
        </p:spPr>
        <p:txBody>
          <a:bodyPr wrap="square" rtlCol="0">
            <a:spAutoFit/>
          </a:bodyPr>
          <a:lstStyle/>
          <a:p>
            <a:pPr algn="ctr"/>
            <a:r>
              <a:rPr lang="en-US" dirty="0"/>
              <a:t>Other components can be characterized by users</a:t>
            </a:r>
            <a:endParaRPr lang="ru-RU" dirty="0"/>
          </a:p>
        </p:txBody>
      </p:sp>
      <p:sp>
        <p:nvSpPr>
          <p:cNvPr id="20" name="TextBox 19">
            <a:extLst>
              <a:ext uri="{FF2B5EF4-FFF2-40B4-BE49-F238E27FC236}">
                <a16:creationId xmlns:a16="http://schemas.microsoft.com/office/drawing/2014/main" id="{4E57422C-71FA-4401-A2FF-FD3296734016}"/>
              </a:ext>
            </a:extLst>
          </p:cNvPr>
          <p:cNvSpPr txBox="1"/>
          <p:nvPr/>
        </p:nvSpPr>
        <p:spPr>
          <a:xfrm>
            <a:off x="6755936" y="1483565"/>
            <a:ext cx="5112568" cy="4247317"/>
          </a:xfrm>
          <a:prstGeom prst="rect">
            <a:avLst/>
          </a:prstGeom>
          <a:noFill/>
        </p:spPr>
        <p:txBody>
          <a:bodyPr wrap="square" rtlCol="0">
            <a:spAutoFit/>
          </a:bodyPr>
          <a:lstStyle/>
          <a:p>
            <a:pPr algn="l"/>
            <a:r>
              <a:rPr lang="en-US" sz="1800" b="0" i="0" u="none" strike="noStrike" baseline="0" dirty="0">
                <a:latin typeface="STIXGeneral-Regular"/>
              </a:rPr>
              <a:t>The development is supplemented with the built-in library of the </a:t>
            </a:r>
            <a:r>
              <a:rPr lang="en-US" sz="1800" b="0" i="0" u="none" strike="noStrike" baseline="0" dirty="0" err="1">
                <a:latin typeface="STIXGeneral-Regular"/>
              </a:rPr>
              <a:t>EoS</a:t>
            </a:r>
            <a:r>
              <a:rPr lang="en-US" sz="1800" b="0" i="0" u="none" strike="noStrike" baseline="0" dirty="0">
                <a:latin typeface="STIXGeneral-Regular"/>
              </a:rPr>
              <a:t> coefficients. The library makes it simpler the usage of the compositional module by the scientific community. Since only the most basic data are entered and all other coefficients and correlations are built into the reservoir simulator, no knowledge of phase equilibria modelling is required to use MUFITS.</a:t>
            </a:r>
          </a:p>
          <a:p>
            <a:pPr algn="l"/>
            <a:endParaRPr lang="en-US" dirty="0">
              <a:latin typeface="STIXGeneral-Regular"/>
            </a:endParaRPr>
          </a:p>
          <a:p>
            <a:r>
              <a:rPr lang="en-US" sz="1800" b="0" i="0" u="none" strike="noStrike" baseline="0" dirty="0">
                <a:latin typeface="STIXGeneral-Regular"/>
              </a:rPr>
              <a:t>The library contains the coefficients for these components; so, the multicomponent fluid can contain any of these.</a:t>
            </a:r>
            <a:endParaRPr lang="ru-RU" dirty="0"/>
          </a:p>
          <a:p>
            <a:pPr algn="l"/>
            <a:endParaRPr lang="en-US" sz="1800" b="0" i="0" u="none" strike="noStrike" baseline="0" dirty="0">
              <a:latin typeface="STIXGeneral-Regular"/>
            </a:endParaRPr>
          </a:p>
          <a:p>
            <a:pPr algn="l"/>
            <a:r>
              <a:rPr lang="en-US" dirty="0">
                <a:latin typeface="STIXGeneral-Regular"/>
              </a:rPr>
              <a:t>Brine is a mandatory component for aqueous solutions.</a:t>
            </a:r>
            <a:endParaRPr lang="ru-RU" dirty="0"/>
          </a:p>
        </p:txBody>
      </p:sp>
      <p:cxnSp>
        <p:nvCxnSpPr>
          <p:cNvPr id="23" name="Прямая со стрелкой 22">
            <a:extLst>
              <a:ext uri="{FF2B5EF4-FFF2-40B4-BE49-F238E27FC236}">
                <a16:creationId xmlns:a16="http://schemas.microsoft.com/office/drawing/2014/main" id="{2D7F566E-1AD5-46E4-BB51-DB8188625B11}"/>
              </a:ext>
            </a:extLst>
          </p:cNvPr>
          <p:cNvCxnSpPr/>
          <p:nvPr/>
        </p:nvCxnSpPr>
        <p:spPr>
          <a:xfrm flipH="1">
            <a:off x="6240016" y="4437112"/>
            <a:ext cx="515920" cy="0"/>
          </a:xfrm>
          <a:prstGeom prst="straightConnector1">
            <a:avLst/>
          </a:prstGeom>
          <a:ln w="15875">
            <a:tailEnd type="triangle" w="lg" len="lg"/>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a:extLst>
              <a:ext uri="{FF2B5EF4-FFF2-40B4-BE49-F238E27FC236}">
                <a16:creationId xmlns:a16="http://schemas.microsoft.com/office/drawing/2014/main" id="{158F4ADD-32EC-4C53-A7C2-4278B7379AEE}"/>
              </a:ext>
            </a:extLst>
          </p:cNvPr>
          <p:cNvCxnSpPr>
            <a:cxnSpLocks/>
          </p:cNvCxnSpPr>
          <p:nvPr/>
        </p:nvCxnSpPr>
        <p:spPr>
          <a:xfrm flipH="1" flipV="1">
            <a:off x="5738488" y="3993594"/>
            <a:ext cx="973377" cy="1235606"/>
          </a:xfrm>
          <a:prstGeom prst="straightConnector1">
            <a:avLst/>
          </a:prstGeom>
          <a:ln w="15875">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28" name="Группа 27">
            <a:extLst>
              <a:ext uri="{FF2B5EF4-FFF2-40B4-BE49-F238E27FC236}">
                <a16:creationId xmlns:a16="http://schemas.microsoft.com/office/drawing/2014/main" id="{C96EE06F-CCC1-41AE-B41E-7A1A87A283B9}"/>
              </a:ext>
            </a:extLst>
          </p:cNvPr>
          <p:cNvGrpSpPr/>
          <p:nvPr/>
        </p:nvGrpSpPr>
        <p:grpSpPr>
          <a:xfrm>
            <a:off x="71279" y="6199737"/>
            <a:ext cx="2350992" cy="613639"/>
            <a:chOff x="71279" y="6199737"/>
            <a:chExt cx="2350992" cy="613639"/>
          </a:xfrm>
        </p:grpSpPr>
        <p:pic>
          <p:nvPicPr>
            <p:cNvPr id="29" name="Рисунок 28">
              <a:extLst>
                <a:ext uri="{FF2B5EF4-FFF2-40B4-BE49-F238E27FC236}">
                  <a16:creationId xmlns:a16="http://schemas.microsoft.com/office/drawing/2014/main" id="{57BDC3B6-4D05-4E7A-AD29-80BAD7C4AD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79" y="6199737"/>
              <a:ext cx="696129" cy="613639"/>
            </a:xfrm>
            <a:prstGeom prst="rect">
              <a:avLst/>
            </a:prstGeom>
            <a:effectLst/>
          </p:spPr>
        </p:pic>
        <p:pic>
          <p:nvPicPr>
            <p:cNvPr id="30" name="Рисунок 29">
              <a:extLst>
                <a:ext uri="{FF2B5EF4-FFF2-40B4-BE49-F238E27FC236}">
                  <a16:creationId xmlns:a16="http://schemas.microsoft.com/office/drawing/2014/main" id="{85CF6FEB-95B4-493D-BAF9-6F3BE49C62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9737"/>
              <a:ext cx="526686" cy="613639"/>
            </a:xfrm>
            <a:prstGeom prst="rect">
              <a:avLst/>
            </a:prstGeom>
            <a:effectLst/>
          </p:spPr>
        </p:pic>
        <p:pic>
          <p:nvPicPr>
            <p:cNvPr id="31" name="Рисунок 30">
              <a:extLst>
                <a:ext uri="{FF2B5EF4-FFF2-40B4-BE49-F238E27FC236}">
                  <a16:creationId xmlns:a16="http://schemas.microsoft.com/office/drawing/2014/main" id="{62C238FE-A938-4614-AD61-7C0A11EB05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2126" y="6302650"/>
              <a:ext cx="840145" cy="418826"/>
            </a:xfrm>
            <a:prstGeom prst="rect">
              <a:avLst/>
            </a:prstGeom>
          </p:spPr>
        </p:pic>
      </p:grpSp>
      <p:sp>
        <p:nvSpPr>
          <p:cNvPr id="32" name="Блок-схема: процесс 31">
            <a:hlinkClick r:id="rId5" action="ppaction://hlinksldjump"/>
            <a:extLst>
              <a:ext uri="{FF2B5EF4-FFF2-40B4-BE49-F238E27FC236}">
                <a16:creationId xmlns:a16="http://schemas.microsoft.com/office/drawing/2014/main" id="{1DE05585-3F0B-495F-BD99-19C4E116D279}"/>
              </a:ext>
            </a:extLst>
          </p:cNvPr>
          <p:cNvSpPr/>
          <p:nvPr/>
        </p:nvSpPr>
        <p:spPr>
          <a:xfrm>
            <a:off x="5517" y="-20388"/>
            <a:ext cx="977915" cy="5690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t>Back to Contents</a:t>
            </a:r>
            <a:endParaRPr lang="ru-RU" sz="1200" b="1" dirty="0"/>
          </a:p>
        </p:txBody>
      </p:sp>
    </p:spTree>
    <p:extLst>
      <p:ext uri="{BB962C8B-B14F-4D97-AF65-F5344CB8AC3E}">
        <p14:creationId xmlns:p14="http://schemas.microsoft.com/office/powerpoint/2010/main" val="2998090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F6101E-C5BB-4867-9C5B-04FAC5E24831}"/>
              </a:ext>
            </a:extLst>
          </p:cNvPr>
          <p:cNvSpPr>
            <a:spLocks noGrp="1"/>
          </p:cNvSpPr>
          <p:nvPr>
            <p:ph type="title"/>
          </p:nvPr>
        </p:nvSpPr>
        <p:spPr/>
        <p:txBody>
          <a:bodyPr/>
          <a:lstStyle/>
          <a:p>
            <a:pPr algn="r"/>
            <a:r>
              <a:rPr lang="en-US" b="1" dirty="0">
                <a:effectLst>
                  <a:outerShdw blurRad="38100" dist="38100" dir="2700000" algn="tl">
                    <a:srgbClr val="000000">
                      <a:alpha val="43137"/>
                    </a:srgbClr>
                  </a:outerShdw>
                </a:effectLst>
              </a:rPr>
              <a:t>Validation of the software</a:t>
            </a:r>
            <a:endParaRPr lang="ru-RU" dirty="0"/>
          </a:p>
        </p:txBody>
      </p:sp>
      <p:sp>
        <p:nvSpPr>
          <p:cNvPr id="5" name="Номер слайда 4">
            <a:extLst>
              <a:ext uri="{FF2B5EF4-FFF2-40B4-BE49-F238E27FC236}">
                <a16:creationId xmlns:a16="http://schemas.microsoft.com/office/drawing/2014/main" id="{502E647A-C7FE-474E-932E-38C6A3FD0C65}"/>
              </a:ext>
            </a:extLst>
          </p:cNvPr>
          <p:cNvSpPr>
            <a:spLocks noGrp="1"/>
          </p:cNvSpPr>
          <p:nvPr>
            <p:ph type="sldNum" sz="quarter" idx="12"/>
          </p:nvPr>
        </p:nvSpPr>
        <p:spPr/>
        <p:txBody>
          <a:bodyPr/>
          <a:lstStyle/>
          <a:p>
            <a:fld id="{283B13BF-7152-45C5-92FC-7CD2124D99AD}" type="slidenum">
              <a:rPr lang="ru-RU" smtClean="0"/>
              <a:pPr/>
              <a:t>9</a:t>
            </a:fld>
            <a:endParaRPr lang="ru-RU"/>
          </a:p>
        </p:txBody>
      </p:sp>
      <p:pic>
        <p:nvPicPr>
          <p:cNvPr id="7" name="Рисунок 6">
            <a:extLst>
              <a:ext uri="{FF2B5EF4-FFF2-40B4-BE49-F238E27FC236}">
                <a16:creationId xmlns:a16="http://schemas.microsoft.com/office/drawing/2014/main" id="{90AB619D-1857-475D-97B1-A60EC14C99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072" y="2248775"/>
            <a:ext cx="7957018" cy="4157541"/>
          </a:xfrm>
          <a:prstGeom prst="rect">
            <a:avLst/>
          </a:prstGeom>
        </p:spPr>
      </p:pic>
      <p:cxnSp>
        <p:nvCxnSpPr>
          <p:cNvPr id="8" name="Прямая со стрелкой 7">
            <a:extLst>
              <a:ext uri="{FF2B5EF4-FFF2-40B4-BE49-F238E27FC236}">
                <a16:creationId xmlns:a16="http://schemas.microsoft.com/office/drawing/2014/main" id="{3F3679A9-4091-49CC-A142-F7CE0E322D18}"/>
              </a:ext>
            </a:extLst>
          </p:cNvPr>
          <p:cNvCxnSpPr>
            <a:cxnSpLocks/>
          </p:cNvCxnSpPr>
          <p:nvPr/>
        </p:nvCxnSpPr>
        <p:spPr>
          <a:xfrm>
            <a:off x="3528291" y="2591699"/>
            <a:ext cx="3676073" cy="868218"/>
          </a:xfrm>
          <a:prstGeom prst="straightConnector1">
            <a:avLst/>
          </a:prstGeom>
          <a:ln w="1905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a:extLst>
              <a:ext uri="{FF2B5EF4-FFF2-40B4-BE49-F238E27FC236}">
                <a16:creationId xmlns:a16="http://schemas.microsoft.com/office/drawing/2014/main" id="{688E7949-58DD-43DA-92A4-523E48A48CC5}"/>
              </a:ext>
            </a:extLst>
          </p:cNvPr>
          <p:cNvCxnSpPr>
            <a:cxnSpLocks/>
          </p:cNvCxnSpPr>
          <p:nvPr/>
        </p:nvCxnSpPr>
        <p:spPr>
          <a:xfrm>
            <a:off x="1187669" y="3564065"/>
            <a:ext cx="84083" cy="788276"/>
          </a:xfrm>
          <a:prstGeom prst="straightConnector1">
            <a:avLst/>
          </a:prstGeom>
          <a:ln w="1905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A7D5A1C-228C-4702-AC27-5C63ED2C3C52}"/>
              </a:ext>
            </a:extLst>
          </p:cNvPr>
          <p:cNvSpPr txBox="1"/>
          <p:nvPr/>
        </p:nvSpPr>
        <p:spPr>
          <a:xfrm rot="726283">
            <a:off x="5065985" y="2680908"/>
            <a:ext cx="889987" cy="369332"/>
          </a:xfrm>
          <a:prstGeom prst="rect">
            <a:avLst/>
          </a:prstGeom>
          <a:noFill/>
        </p:spPr>
        <p:txBody>
          <a:bodyPr wrap="none" rtlCol="0">
            <a:spAutoFit/>
          </a:bodyPr>
          <a:lstStyle/>
          <a:p>
            <a:r>
              <a:rPr lang="en-US" dirty="0"/>
              <a:t>5540 m</a:t>
            </a:r>
            <a:endParaRPr lang="ru-RU" dirty="0"/>
          </a:p>
        </p:txBody>
      </p:sp>
      <p:sp>
        <p:nvSpPr>
          <p:cNvPr id="11" name="TextBox 10">
            <a:extLst>
              <a:ext uri="{FF2B5EF4-FFF2-40B4-BE49-F238E27FC236}">
                <a16:creationId xmlns:a16="http://schemas.microsoft.com/office/drawing/2014/main" id="{4470355E-1114-4E7D-96E5-A3A5E2E33C0E}"/>
              </a:ext>
            </a:extLst>
          </p:cNvPr>
          <p:cNvSpPr txBox="1"/>
          <p:nvPr/>
        </p:nvSpPr>
        <p:spPr>
          <a:xfrm rot="15873376">
            <a:off x="587443" y="3778899"/>
            <a:ext cx="772969" cy="369332"/>
          </a:xfrm>
          <a:prstGeom prst="rect">
            <a:avLst/>
          </a:prstGeom>
          <a:noFill/>
        </p:spPr>
        <p:txBody>
          <a:bodyPr wrap="none" rtlCol="0">
            <a:spAutoFit/>
          </a:bodyPr>
          <a:lstStyle/>
          <a:p>
            <a:r>
              <a:rPr lang="en-US" dirty="0"/>
              <a:t>440 m</a:t>
            </a:r>
            <a:endParaRPr lang="ru-RU" dirty="0"/>
          </a:p>
        </p:txBody>
      </p:sp>
      <p:sp>
        <p:nvSpPr>
          <p:cNvPr id="12" name="TextBox 11">
            <a:extLst>
              <a:ext uri="{FF2B5EF4-FFF2-40B4-BE49-F238E27FC236}">
                <a16:creationId xmlns:a16="http://schemas.microsoft.com/office/drawing/2014/main" id="{FFB3BFA0-AFFA-42B7-910C-45983AEF3173}"/>
              </a:ext>
            </a:extLst>
          </p:cNvPr>
          <p:cNvSpPr txBox="1"/>
          <p:nvPr/>
        </p:nvSpPr>
        <p:spPr>
          <a:xfrm>
            <a:off x="2280745" y="5855320"/>
            <a:ext cx="1538242" cy="369332"/>
          </a:xfrm>
          <a:prstGeom prst="rect">
            <a:avLst/>
          </a:prstGeom>
          <a:noFill/>
        </p:spPr>
        <p:txBody>
          <a:bodyPr wrap="none" rtlCol="0">
            <a:spAutoFit/>
          </a:bodyPr>
          <a:lstStyle/>
          <a:p>
            <a:r>
              <a:rPr lang="en-US" dirty="0">
                <a:solidFill>
                  <a:srgbClr val="C00000"/>
                </a:solidFill>
              </a:rPr>
              <a:t>Gas saturation</a:t>
            </a:r>
            <a:endParaRPr lang="ru-RU" dirty="0">
              <a:solidFill>
                <a:srgbClr val="C00000"/>
              </a:solidFill>
            </a:endParaRPr>
          </a:p>
        </p:txBody>
      </p:sp>
      <p:sp>
        <p:nvSpPr>
          <p:cNvPr id="13" name="Стрелка: вниз 12">
            <a:extLst>
              <a:ext uri="{FF2B5EF4-FFF2-40B4-BE49-F238E27FC236}">
                <a16:creationId xmlns:a16="http://schemas.microsoft.com/office/drawing/2014/main" id="{E763751B-4B9F-4CFF-A1BB-ED5DB2993412}"/>
              </a:ext>
            </a:extLst>
          </p:cNvPr>
          <p:cNvSpPr/>
          <p:nvPr/>
        </p:nvSpPr>
        <p:spPr>
          <a:xfrm rot="316209">
            <a:off x="4258953" y="1600592"/>
            <a:ext cx="518956" cy="2069695"/>
          </a:xfrm>
          <a:prstGeom prst="downArrow">
            <a:avLst>
              <a:gd name="adj1" fmla="val 1102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cxnSp>
        <p:nvCxnSpPr>
          <p:cNvPr id="14" name="Прямая со стрелкой 13">
            <a:extLst>
              <a:ext uri="{FF2B5EF4-FFF2-40B4-BE49-F238E27FC236}">
                <a16:creationId xmlns:a16="http://schemas.microsoft.com/office/drawing/2014/main" id="{840B3DA1-B5E0-4673-838F-A03A57E4D22F}"/>
              </a:ext>
            </a:extLst>
          </p:cNvPr>
          <p:cNvCxnSpPr/>
          <p:nvPr/>
        </p:nvCxnSpPr>
        <p:spPr>
          <a:xfrm>
            <a:off x="273269" y="3561304"/>
            <a:ext cx="777765"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38F0C15-40DA-434C-8274-772D8735B72D}"/>
              </a:ext>
            </a:extLst>
          </p:cNvPr>
          <p:cNvSpPr txBox="1"/>
          <p:nvPr/>
        </p:nvSpPr>
        <p:spPr>
          <a:xfrm>
            <a:off x="60943" y="3275251"/>
            <a:ext cx="889987" cy="369332"/>
          </a:xfrm>
          <a:prstGeom prst="rect">
            <a:avLst/>
          </a:prstGeom>
          <a:noFill/>
        </p:spPr>
        <p:txBody>
          <a:bodyPr wrap="none" rtlCol="0">
            <a:spAutoFit/>
          </a:bodyPr>
          <a:lstStyle/>
          <a:p>
            <a:r>
              <a:rPr lang="en-US" dirty="0"/>
              <a:t>2670 m</a:t>
            </a:r>
            <a:endParaRPr lang="ru-RU" dirty="0"/>
          </a:p>
        </p:txBody>
      </p:sp>
      <p:sp>
        <p:nvSpPr>
          <p:cNvPr id="16" name="Прямоугольник 15">
            <a:extLst>
              <a:ext uri="{FF2B5EF4-FFF2-40B4-BE49-F238E27FC236}">
                <a16:creationId xmlns:a16="http://schemas.microsoft.com/office/drawing/2014/main" id="{205647D3-13B2-4FA3-A3E1-2E2F700F7936}"/>
              </a:ext>
            </a:extLst>
          </p:cNvPr>
          <p:cNvSpPr/>
          <p:nvPr/>
        </p:nvSpPr>
        <p:spPr>
          <a:xfrm>
            <a:off x="7631991" y="1484784"/>
            <a:ext cx="4330523" cy="4247317"/>
          </a:xfrm>
          <a:prstGeom prst="rect">
            <a:avLst/>
          </a:prstGeom>
        </p:spPr>
        <p:txBody>
          <a:bodyPr wrap="square">
            <a:spAutoFit/>
          </a:bodyPr>
          <a:lstStyle/>
          <a:p>
            <a:pPr algn="just"/>
            <a:r>
              <a:rPr lang="en-US" dirty="0">
                <a:latin typeface="NimbusRomNo9L-Regu"/>
              </a:rPr>
              <a:t>To validate applicability of the developed module for modelling CO</a:t>
            </a:r>
            <a:r>
              <a:rPr lang="en-US" baseline="-25000" dirty="0">
                <a:latin typeface="NimbusRomNo9L-Regu"/>
              </a:rPr>
              <a:t>2</a:t>
            </a:r>
            <a:r>
              <a:rPr lang="en-US" dirty="0">
                <a:latin typeface="NimbusRomNo9L-Regu"/>
              </a:rPr>
              <a:t> injection into saline aquifers, we consider the two-component flow of the H</a:t>
            </a:r>
            <a:r>
              <a:rPr lang="en-US" baseline="-25000" dirty="0">
                <a:latin typeface="NimbusRomNo9L-Regu"/>
              </a:rPr>
              <a:t>2</a:t>
            </a:r>
            <a:r>
              <a:rPr lang="en-US" dirty="0">
                <a:latin typeface="NimbusRomNo9L-Regu"/>
              </a:rPr>
              <a:t>O–CO</a:t>
            </a:r>
            <a:r>
              <a:rPr lang="en-US" baseline="-25000" dirty="0">
                <a:latin typeface="NimbusRomNo9L-Regu"/>
              </a:rPr>
              <a:t>2</a:t>
            </a:r>
            <a:r>
              <a:rPr lang="en-US" sz="1100" dirty="0">
                <a:latin typeface="NimbusRomNo9L-Regu"/>
              </a:rPr>
              <a:t> </a:t>
            </a:r>
            <a:r>
              <a:rPr lang="en-US" dirty="0">
                <a:latin typeface="NimbusRomNo9L-Regu"/>
              </a:rPr>
              <a:t>fluid by modelling a benchmark problem developed by Class et al. (2009). We consider a sector model of an aquifer with one injector. The injection over 25 </a:t>
            </a:r>
            <a:r>
              <a:rPr lang="en-US" dirty="0" err="1">
                <a:latin typeface="NimbusRomNo9L-Regu"/>
              </a:rPr>
              <a:t>yr</a:t>
            </a:r>
            <a:r>
              <a:rPr lang="en-US" dirty="0">
                <a:latin typeface="NimbusRomNo9L-Regu"/>
              </a:rPr>
              <a:t> is simulated, then it is stopped and further 25 </a:t>
            </a:r>
            <a:r>
              <a:rPr lang="en-US" dirty="0" err="1">
                <a:latin typeface="NimbusRomNo9L-Regu"/>
              </a:rPr>
              <a:t>yr</a:t>
            </a:r>
            <a:r>
              <a:rPr lang="en-US" dirty="0">
                <a:latin typeface="NimbusRomNo9L-Regu"/>
              </a:rPr>
              <a:t> of the gas flow are simulated. In this scenario pure CO</a:t>
            </a:r>
            <a:r>
              <a:rPr lang="en-US" baseline="-25000" dirty="0">
                <a:latin typeface="NimbusRomNo9L-Regu"/>
              </a:rPr>
              <a:t>2</a:t>
            </a:r>
            <a:r>
              <a:rPr lang="en-US" dirty="0">
                <a:latin typeface="NimbusRomNo9L-Regu"/>
              </a:rPr>
              <a:t> is injected.</a:t>
            </a:r>
          </a:p>
          <a:p>
            <a:pPr algn="just"/>
            <a:endParaRPr lang="en-US" dirty="0">
              <a:latin typeface="NimbusRomNo9L-Regu"/>
            </a:endParaRPr>
          </a:p>
          <a:p>
            <a:pPr algn="just"/>
            <a:r>
              <a:rPr lang="en-US" dirty="0">
                <a:latin typeface="NimbusRomNo9L-Regu"/>
              </a:rPr>
              <a:t>The video on the left shows the CO</a:t>
            </a:r>
            <a:r>
              <a:rPr lang="en-US" baseline="-25000" dirty="0">
                <a:latin typeface="NimbusRomNo9L-Regu"/>
              </a:rPr>
              <a:t>2</a:t>
            </a:r>
            <a:r>
              <a:rPr lang="en-US" dirty="0">
                <a:latin typeface="NimbusRomNo9L-Regu"/>
              </a:rPr>
              <a:t> saturation near the caprock over time.</a:t>
            </a:r>
          </a:p>
          <a:p>
            <a:pPr algn="just"/>
            <a:endParaRPr lang="ru-RU" dirty="0"/>
          </a:p>
        </p:txBody>
      </p:sp>
      <p:sp>
        <p:nvSpPr>
          <p:cNvPr id="17" name="TextBox 16">
            <a:extLst>
              <a:ext uri="{FF2B5EF4-FFF2-40B4-BE49-F238E27FC236}">
                <a16:creationId xmlns:a16="http://schemas.microsoft.com/office/drawing/2014/main" id="{9E181BA3-3AD8-44F5-B9A4-1A835A51C3FE}"/>
              </a:ext>
            </a:extLst>
          </p:cNvPr>
          <p:cNvSpPr txBox="1"/>
          <p:nvPr/>
        </p:nvSpPr>
        <p:spPr>
          <a:xfrm>
            <a:off x="4274311" y="1108381"/>
            <a:ext cx="731354" cy="523220"/>
          </a:xfrm>
          <a:prstGeom prst="rect">
            <a:avLst/>
          </a:prstGeom>
          <a:noFill/>
        </p:spPr>
        <p:txBody>
          <a:bodyPr wrap="none" rtlCol="0">
            <a:spAutoFit/>
          </a:bodyPr>
          <a:lstStyle/>
          <a:p>
            <a:r>
              <a:rPr lang="en-US" sz="2800" b="1" dirty="0"/>
              <a:t>CO</a:t>
            </a:r>
            <a:r>
              <a:rPr lang="en-US" sz="2800" b="1" baseline="-25000" dirty="0"/>
              <a:t>2</a:t>
            </a:r>
            <a:endParaRPr lang="ru-RU" sz="2800" b="1" baseline="-25000" dirty="0"/>
          </a:p>
        </p:txBody>
      </p:sp>
      <p:sp>
        <p:nvSpPr>
          <p:cNvPr id="18" name="TextBox 17">
            <a:extLst>
              <a:ext uri="{FF2B5EF4-FFF2-40B4-BE49-F238E27FC236}">
                <a16:creationId xmlns:a16="http://schemas.microsoft.com/office/drawing/2014/main" id="{86272615-6A11-4F98-9C92-885907EAE14A}"/>
              </a:ext>
            </a:extLst>
          </p:cNvPr>
          <p:cNvSpPr txBox="1"/>
          <p:nvPr/>
        </p:nvSpPr>
        <p:spPr>
          <a:xfrm>
            <a:off x="7320136" y="6002976"/>
            <a:ext cx="4818038" cy="738664"/>
          </a:xfrm>
          <a:prstGeom prst="rect">
            <a:avLst/>
          </a:prstGeom>
          <a:noFill/>
        </p:spPr>
        <p:txBody>
          <a:bodyPr wrap="square" rtlCol="0">
            <a:spAutoFit/>
          </a:bodyPr>
          <a:lstStyle/>
          <a:p>
            <a:r>
              <a:rPr lang="en-US" sz="1400" dirty="0">
                <a:effectLst/>
                <a:hlinkClick r:id="rId3"/>
              </a:rPr>
              <a:t>Class </a:t>
            </a:r>
            <a:r>
              <a:rPr lang="en-US" sz="1400" i="1" dirty="0">
                <a:effectLst/>
                <a:hlinkClick r:id="rId3"/>
              </a:rPr>
              <a:t>et al.</a:t>
            </a:r>
            <a:r>
              <a:rPr lang="en-US" sz="1400" dirty="0">
                <a:effectLst/>
                <a:hlinkClick r:id="rId3"/>
              </a:rPr>
              <a:t>, “A benchmark study on problems related to CO2 storage in geologic formations,” </a:t>
            </a:r>
            <a:r>
              <a:rPr lang="en-US" sz="1400" i="1" dirty="0" err="1">
                <a:effectLst/>
                <a:hlinkClick r:id="rId3"/>
              </a:rPr>
              <a:t>Comput</a:t>
            </a:r>
            <a:r>
              <a:rPr lang="en-US" sz="1400" i="1" dirty="0">
                <a:effectLst/>
                <a:hlinkClick r:id="rId3"/>
              </a:rPr>
              <a:t>. </a:t>
            </a:r>
            <a:r>
              <a:rPr lang="en-US" sz="1400" i="1" dirty="0" err="1">
                <a:effectLst/>
                <a:hlinkClick r:id="rId3"/>
              </a:rPr>
              <a:t>Geosci</a:t>
            </a:r>
            <a:r>
              <a:rPr lang="en-US" sz="1400" i="1" dirty="0">
                <a:effectLst/>
                <a:hlinkClick r:id="rId3"/>
              </a:rPr>
              <a:t>.</a:t>
            </a:r>
            <a:r>
              <a:rPr lang="en-US" sz="1400" dirty="0">
                <a:effectLst/>
                <a:hlinkClick r:id="rId3"/>
              </a:rPr>
              <a:t>, vol. 13, no. 4, pp. 409–434, 2009.</a:t>
            </a:r>
            <a:endParaRPr lang="ru-RU" sz="1400" dirty="0"/>
          </a:p>
        </p:txBody>
      </p:sp>
      <p:grpSp>
        <p:nvGrpSpPr>
          <p:cNvPr id="19" name="Группа 18">
            <a:extLst>
              <a:ext uri="{FF2B5EF4-FFF2-40B4-BE49-F238E27FC236}">
                <a16:creationId xmlns:a16="http://schemas.microsoft.com/office/drawing/2014/main" id="{1B780F27-4D93-400E-8607-DC08D899FBE2}"/>
              </a:ext>
            </a:extLst>
          </p:cNvPr>
          <p:cNvGrpSpPr/>
          <p:nvPr/>
        </p:nvGrpSpPr>
        <p:grpSpPr>
          <a:xfrm>
            <a:off x="71279" y="6199737"/>
            <a:ext cx="2350992" cy="613639"/>
            <a:chOff x="71279" y="6199737"/>
            <a:chExt cx="2350992" cy="613639"/>
          </a:xfrm>
        </p:grpSpPr>
        <p:pic>
          <p:nvPicPr>
            <p:cNvPr id="20" name="Рисунок 19">
              <a:extLst>
                <a:ext uri="{FF2B5EF4-FFF2-40B4-BE49-F238E27FC236}">
                  <a16:creationId xmlns:a16="http://schemas.microsoft.com/office/drawing/2014/main" id="{35DAAFA9-5C9C-4FDA-AA30-68A8E82434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79" y="6199737"/>
              <a:ext cx="696129" cy="613639"/>
            </a:xfrm>
            <a:prstGeom prst="rect">
              <a:avLst/>
            </a:prstGeom>
            <a:effectLst/>
          </p:spPr>
        </p:pic>
        <p:pic>
          <p:nvPicPr>
            <p:cNvPr id="21" name="Рисунок 20">
              <a:extLst>
                <a:ext uri="{FF2B5EF4-FFF2-40B4-BE49-F238E27FC236}">
                  <a16:creationId xmlns:a16="http://schemas.microsoft.com/office/drawing/2014/main" id="{417155E0-9F0F-465F-A28F-C5FE03B50B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424" y="6199737"/>
              <a:ext cx="526686" cy="613639"/>
            </a:xfrm>
            <a:prstGeom prst="rect">
              <a:avLst/>
            </a:prstGeom>
            <a:effectLst/>
          </p:spPr>
        </p:pic>
        <p:pic>
          <p:nvPicPr>
            <p:cNvPr id="22" name="Рисунок 21">
              <a:extLst>
                <a:ext uri="{FF2B5EF4-FFF2-40B4-BE49-F238E27FC236}">
                  <a16:creationId xmlns:a16="http://schemas.microsoft.com/office/drawing/2014/main" id="{86CE3859-5729-440B-946F-4E36471C17A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82126" y="6302650"/>
              <a:ext cx="840145" cy="418826"/>
            </a:xfrm>
            <a:prstGeom prst="rect">
              <a:avLst/>
            </a:prstGeom>
          </p:spPr>
        </p:pic>
      </p:grpSp>
      <p:sp>
        <p:nvSpPr>
          <p:cNvPr id="23" name="Блок-схема: процесс 22">
            <a:hlinkClick r:id="rId7" action="ppaction://hlinksldjump"/>
            <a:extLst>
              <a:ext uri="{FF2B5EF4-FFF2-40B4-BE49-F238E27FC236}">
                <a16:creationId xmlns:a16="http://schemas.microsoft.com/office/drawing/2014/main" id="{3750970B-1A57-42B8-9E10-70ADD366741A}"/>
              </a:ext>
            </a:extLst>
          </p:cNvPr>
          <p:cNvSpPr/>
          <p:nvPr/>
        </p:nvSpPr>
        <p:spPr>
          <a:xfrm>
            <a:off x="5517" y="-20388"/>
            <a:ext cx="977915" cy="5690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t>Back to Contents</a:t>
            </a:r>
            <a:endParaRPr lang="ru-RU" sz="1200" b="1" dirty="0"/>
          </a:p>
        </p:txBody>
      </p:sp>
    </p:spTree>
    <p:extLst>
      <p:ext uri="{BB962C8B-B14F-4D97-AF65-F5344CB8AC3E}">
        <p14:creationId xmlns:p14="http://schemas.microsoft.com/office/powerpoint/2010/main" val="3484572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Группа 11">
            <a:extLst>
              <a:ext uri="{FF2B5EF4-FFF2-40B4-BE49-F238E27FC236}">
                <a16:creationId xmlns:a16="http://schemas.microsoft.com/office/drawing/2014/main" id="{530FFF4F-3BBC-415C-887D-642DE62B88F9}"/>
              </a:ext>
            </a:extLst>
          </p:cNvPr>
          <p:cNvGrpSpPr/>
          <p:nvPr/>
        </p:nvGrpSpPr>
        <p:grpSpPr>
          <a:xfrm>
            <a:off x="71279" y="6199737"/>
            <a:ext cx="2350992" cy="613639"/>
            <a:chOff x="71279" y="6199737"/>
            <a:chExt cx="2350992" cy="613639"/>
          </a:xfrm>
        </p:grpSpPr>
        <p:pic>
          <p:nvPicPr>
            <p:cNvPr id="13" name="Рисунок 12">
              <a:extLst>
                <a:ext uri="{FF2B5EF4-FFF2-40B4-BE49-F238E27FC236}">
                  <a16:creationId xmlns:a16="http://schemas.microsoft.com/office/drawing/2014/main" id="{9C66FD5C-8D14-4C63-B1C5-A0CA711E90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79" y="6199737"/>
              <a:ext cx="696129" cy="613639"/>
            </a:xfrm>
            <a:prstGeom prst="rect">
              <a:avLst/>
            </a:prstGeom>
            <a:effectLst/>
          </p:spPr>
        </p:pic>
        <p:pic>
          <p:nvPicPr>
            <p:cNvPr id="14" name="Рисунок 13">
              <a:extLst>
                <a:ext uri="{FF2B5EF4-FFF2-40B4-BE49-F238E27FC236}">
                  <a16:creationId xmlns:a16="http://schemas.microsoft.com/office/drawing/2014/main" id="{0E514B74-4699-4B79-97E1-A616DEE50C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9737"/>
              <a:ext cx="526686" cy="613639"/>
            </a:xfrm>
            <a:prstGeom prst="rect">
              <a:avLst/>
            </a:prstGeom>
            <a:effectLst/>
          </p:spPr>
        </p:pic>
        <p:pic>
          <p:nvPicPr>
            <p:cNvPr id="15" name="Рисунок 14">
              <a:extLst>
                <a:ext uri="{FF2B5EF4-FFF2-40B4-BE49-F238E27FC236}">
                  <a16:creationId xmlns:a16="http://schemas.microsoft.com/office/drawing/2014/main" id="{F94573F5-AF15-419A-A2F9-6B5C634FEE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2126" y="6302650"/>
              <a:ext cx="840145" cy="418826"/>
            </a:xfrm>
            <a:prstGeom prst="rect">
              <a:avLst/>
            </a:prstGeom>
          </p:spPr>
        </p:pic>
      </p:grpSp>
      <p:sp>
        <p:nvSpPr>
          <p:cNvPr id="5" name="Номер слайда 4">
            <a:extLst>
              <a:ext uri="{FF2B5EF4-FFF2-40B4-BE49-F238E27FC236}">
                <a16:creationId xmlns:a16="http://schemas.microsoft.com/office/drawing/2014/main" id="{5D7F23AF-1336-42DF-8D39-F9F53CE56D88}"/>
              </a:ext>
            </a:extLst>
          </p:cNvPr>
          <p:cNvSpPr>
            <a:spLocks noGrp="1"/>
          </p:cNvSpPr>
          <p:nvPr>
            <p:ph type="sldNum" sz="quarter" idx="12"/>
          </p:nvPr>
        </p:nvSpPr>
        <p:spPr/>
        <p:txBody>
          <a:bodyPr/>
          <a:lstStyle/>
          <a:p>
            <a:fld id="{283B13BF-7152-45C5-92FC-7CD2124D99AD}" type="slidenum">
              <a:rPr lang="ru-RU" smtClean="0"/>
              <a:pPr/>
              <a:t>10</a:t>
            </a:fld>
            <a:endParaRPr lang="ru-RU"/>
          </a:p>
        </p:txBody>
      </p:sp>
      <p:sp>
        <p:nvSpPr>
          <p:cNvPr id="6" name="Заголовок 1">
            <a:extLst>
              <a:ext uri="{FF2B5EF4-FFF2-40B4-BE49-F238E27FC236}">
                <a16:creationId xmlns:a16="http://schemas.microsoft.com/office/drawing/2014/main" id="{F3FDCA85-5C05-43E5-8ABA-F6DCDCDB99F5}"/>
              </a:ext>
            </a:extLst>
          </p:cNvPr>
          <p:cNvSpPr>
            <a:spLocks noGrp="1"/>
          </p:cNvSpPr>
          <p:nvPr>
            <p:ph type="title"/>
          </p:nvPr>
        </p:nvSpPr>
        <p:spPr>
          <a:xfrm>
            <a:off x="609600" y="274638"/>
            <a:ext cx="10972800" cy="1143000"/>
          </a:xfrm>
        </p:spPr>
        <p:txBody>
          <a:bodyPr/>
          <a:lstStyle/>
          <a:p>
            <a:pPr algn="r"/>
            <a:r>
              <a:rPr lang="en-US" b="1" dirty="0">
                <a:effectLst>
                  <a:outerShdw blurRad="38100" dist="38100" dir="2700000" algn="tl">
                    <a:srgbClr val="000000">
                      <a:alpha val="43137"/>
                    </a:srgbClr>
                  </a:outerShdw>
                </a:effectLst>
              </a:rPr>
              <a:t>Validation of the software</a:t>
            </a:r>
            <a:endParaRPr lang="ru-RU" b="1" dirty="0">
              <a:effectLst>
                <a:outerShdw blurRad="38100" dist="38100" dir="2700000" algn="tl">
                  <a:srgbClr val="000000">
                    <a:alpha val="43137"/>
                  </a:srgbClr>
                </a:outerShdw>
              </a:effectLst>
            </a:endParaRPr>
          </a:p>
        </p:txBody>
      </p:sp>
      <p:pic>
        <p:nvPicPr>
          <p:cNvPr id="3" name="Рисунок 2">
            <a:extLst>
              <a:ext uri="{FF2B5EF4-FFF2-40B4-BE49-F238E27FC236}">
                <a16:creationId xmlns:a16="http://schemas.microsoft.com/office/drawing/2014/main" id="{20E4EE9D-CB33-4E45-B4B1-51C7FACBB3BA}"/>
              </a:ext>
            </a:extLst>
          </p:cNvPr>
          <p:cNvPicPr>
            <a:picLocks noChangeAspect="1"/>
          </p:cNvPicPr>
          <p:nvPr/>
        </p:nvPicPr>
        <p:blipFill>
          <a:blip r:embed="rId5"/>
          <a:stretch>
            <a:fillRect/>
          </a:stretch>
        </p:blipFill>
        <p:spPr>
          <a:xfrm>
            <a:off x="479376" y="1870496"/>
            <a:ext cx="10441160" cy="3394744"/>
          </a:xfrm>
          <a:prstGeom prst="rect">
            <a:avLst/>
          </a:prstGeom>
        </p:spPr>
      </p:pic>
      <p:sp>
        <p:nvSpPr>
          <p:cNvPr id="7" name="TextBox 6">
            <a:extLst>
              <a:ext uri="{FF2B5EF4-FFF2-40B4-BE49-F238E27FC236}">
                <a16:creationId xmlns:a16="http://schemas.microsoft.com/office/drawing/2014/main" id="{5BBC6121-40C9-4F6D-A817-384A904370FD}"/>
              </a:ext>
            </a:extLst>
          </p:cNvPr>
          <p:cNvSpPr txBox="1"/>
          <p:nvPr/>
        </p:nvSpPr>
        <p:spPr>
          <a:xfrm>
            <a:off x="911424" y="1296035"/>
            <a:ext cx="4310475" cy="369332"/>
          </a:xfrm>
          <a:prstGeom prst="rect">
            <a:avLst/>
          </a:prstGeom>
          <a:noFill/>
        </p:spPr>
        <p:txBody>
          <a:bodyPr wrap="none" rtlCol="0">
            <a:spAutoFit/>
          </a:bodyPr>
          <a:lstStyle/>
          <a:p>
            <a:r>
              <a:rPr lang="en-US" b="1" dirty="0">
                <a:effectLst>
                  <a:outerShdw blurRad="38100" dist="38100" dir="2700000" algn="tl">
                    <a:srgbClr val="000000">
                      <a:alpha val="43137"/>
                    </a:srgbClr>
                  </a:outerShdw>
                </a:effectLst>
              </a:rPr>
              <a:t>Distribution of the gas saturation at t=50 </a:t>
            </a:r>
            <a:r>
              <a:rPr lang="en-US" b="1" dirty="0" err="1">
                <a:effectLst>
                  <a:outerShdw blurRad="38100" dist="38100" dir="2700000" algn="tl">
                    <a:srgbClr val="000000">
                      <a:alpha val="43137"/>
                    </a:srgbClr>
                  </a:outerShdw>
                </a:effectLst>
              </a:rPr>
              <a:t>yr</a:t>
            </a:r>
            <a:endParaRPr lang="ru-RU" b="1" dirty="0">
              <a:effectLst>
                <a:outerShdw blurRad="38100" dist="38100" dir="2700000" algn="tl">
                  <a:srgbClr val="000000">
                    <a:alpha val="43137"/>
                  </a:srgbClr>
                </a:outerShdw>
              </a:effectLst>
            </a:endParaRPr>
          </a:p>
        </p:txBody>
      </p:sp>
      <p:sp>
        <p:nvSpPr>
          <p:cNvPr id="10" name="TextBox 9">
            <a:extLst>
              <a:ext uri="{FF2B5EF4-FFF2-40B4-BE49-F238E27FC236}">
                <a16:creationId xmlns:a16="http://schemas.microsoft.com/office/drawing/2014/main" id="{39885EC8-B4C1-4487-94B1-020618B92B29}"/>
              </a:ext>
            </a:extLst>
          </p:cNvPr>
          <p:cNvSpPr txBox="1"/>
          <p:nvPr/>
        </p:nvSpPr>
        <p:spPr>
          <a:xfrm>
            <a:off x="5879976" y="1268760"/>
            <a:ext cx="6120680" cy="923330"/>
          </a:xfrm>
          <a:prstGeom prst="rect">
            <a:avLst/>
          </a:prstGeom>
          <a:noFill/>
        </p:spPr>
        <p:txBody>
          <a:bodyPr wrap="square" rtlCol="0">
            <a:spAutoFit/>
          </a:bodyPr>
          <a:lstStyle/>
          <a:p>
            <a:pPr algn="ctr"/>
            <a:r>
              <a:rPr lang="en-US" b="1" dirty="0">
                <a:effectLst>
                  <a:outerShdw blurRad="38100" dist="38100" dir="2700000" algn="tl">
                    <a:srgbClr val="000000">
                      <a:alpha val="43137"/>
                    </a:srgbClr>
                  </a:outerShdw>
                </a:effectLst>
              </a:rPr>
              <a:t>CO</a:t>
            </a:r>
            <a:r>
              <a:rPr lang="en-US" b="1" baseline="-25000" dirty="0">
                <a:effectLst>
                  <a:outerShdw blurRad="38100" dist="38100" dir="2700000" algn="tl">
                    <a:srgbClr val="000000">
                      <a:alpha val="43137"/>
                    </a:srgbClr>
                  </a:outerShdw>
                </a:effectLst>
              </a:rPr>
              <a:t>2</a:t>
            </a:r>
            <a:r>
              <a:rPr lang="en-US" b="1" dirty="0">
                <a:effectLst>
                  <a:outerShdw blurRad="38100" dist="38100" dir="2700000" algn="tl">
                    <a:srgbClr val="000000">
                      <a:alpha val="43137"/>
                    </a:srgbClr>
                  </a:outerShdw>
                </a:effectLst>
              </a:rPr>
              <a:t>-in-place against time</a:t>
            </a:r>
          </a:p>
          <a:p>
            <a:pPr algn="ctr"/>
            <a:r>
              <a:rPr lang="en-US" dirty="0"/>
              <a:t>CO</a:t>
            </a:r>
            <a:r>
              <a:rPr lang="en-US" baseline="-25000" dirty="0"/>
              <a:t>2</a:t>
            </a:r>
            <a:r>
              <a:rPr lang="en-US" dirty="0"/>
              <a:t> is injected over first 25 yrs. Then, the injection is stopped and further 25 </a:t>
            </a:r>
            <a:r>
              <a:rPr lang="en-US" dirty="0" err="1"/>
              <a:t>yr</a:t>
            </a:r>
            <a:r>
              <a:rPr lang="en-US" dirty="0"/>
              <a:t> of CO</a:t>
            </a:r>
            <a:r>
              <a:rPr lang="en-US" baseline="-25000" dirty="0"/>
              <a:t>2</a:t>
            </a:r>
            <a:r>
              <a:rPr lang="en-US" dirty="0"/>
              <a:t> migration are simulated </a:t>
            </a:r>
            <a:endParaRPr lang="ru-RU" dirty="0"/>
          </a:p>
        </p:txBody>
      </p:sp>
      <p:sp>
        <p:nvSpPr>
          <p:cNvPr id="8" name="TextBox 7">
            <a:extLst>
              <a:ext uri="{FF2B5EF4-FFF2-40B4-BE49-F238E27FC236}">
                <a16:creationId xmlns:a16="http://schemas.microsoft.com/office/drawing/2014/main" id="{2445EE3E-FD98-48EC-9FAB-4FEEBA03C9C9}"/>
              </a:ext>
            </a:extLst>
          </p:cNvPr>
          <p:cNvSpPr txBox="1"/>
          <p:nvPr/>
        </p:nvSpPr>
        <p:spPr>
          <a:xfrm>
            <a:off x="6023992" y="5265240"/>
            <a:ext cx="6120680" cy="923330"/>
          </a:xfrm>
          <a:prstGeom prst="rect">
            <a:avLst/>
          </a:prstGeom>
          <a:noFill/>
        </p:spPr>
        <p:txBody>
          <a:bodyPr wrap="square" rtlCol="0">
            <a:spAutoFit/>
          </a:bodyPr>
          <a:lstStyle/>
          <a:p>
            <a:r>
              <a:rPr lang="en-US" dirty="0"/>
              <a:t>A good correspondence between the prediction of the COMPS and GASSTORE modules (solid and dashed lines, respectively) validates a good accuracy of the COMPS module.</a:t>
            </a:r>
            <a:endParaRPr lang="ru-RU" dirty="0"/>
          </a:p>
        </p:txBody>
      </p:sp>
      <p:sp>
        <p:nvSpPr>
          <p:cNvPr id="11" name="TextBox 10">
            <a:extLst>
              <a:ext uri="{FF2B5EF4-FFF2-40B4-BE49-F238E27FC236}">
                <a16:creationId xmlns:a16="http://schemas.microsoft.com/office/drawing/2014/main" id="{52EEB1F5-DF24-426C-B617-8C0BE4654B96}"/>
              </a:ext>
            </a:extLst>
          </p:cNvPr>
          <p:cNvSpPr txBox="1"/>
          <p:nvPr/>
        </p:nvSpPr>
        <p:spPr>
          <a:xfrm>
            <a:off x="263352" y="5283224"/>
            <a:ext cx="5328592" cy="923330"/>
          </a:xfrm>
          <a:prstGeom prst="rect">
            <a:avLst/>
          </a:prstGeom>
          <a:noFill/>
        </p:spPr>
        <p:txBody>
          <a:bodyPr wrap="square" rtlCol="0">
            <a:spAutoFit/>
          </a:bodyPr>
          <a:lstStyle/>
          <a:p>
            <a:r>
              <a:rPr lang="en-US" dirty="0"/>
              <a:t>The distribution of the gas saturation can hardly be distinguished from that obtained with other modules of MUFITS or reported in Class et al. (2009).</a:t>
            </a:r>
            <a:endParaRPr lang="ru-RU" dirty="0"/>
          </a:p>
        </p:txBody>
      </p:sp>
      <p:sp>
        <p:nvSpPr>
          <p:cNvPr id="16" name="TextBox 15">
            <a:extLst>
              <a:ext uri="{FF2B5EF4-FFF2-40B4-BE49-F238E27FC236}">
                <a16:creationId xmlns:a16="http://schemas.microsoft.com/office/drawing/2014/main" id="{BDE34D52-B5CA-42A4-A8BA-0CD8C762D9B2}"/>
              </a:ext>
            </a:extLst>
          </p:cNvPr>
          <p:cNvSpPr txBox="1"/>
          <p:nvPr/>
        </p:nvSpPr>
        <p:spPr>
          <a:xfrm>
            <a:off x="4223792" y="6277303"/>
            <a:ext cx="8064896" cy="523220"/>
          </a:xfrm>
          <a:prstGeom prst="rect">
            <a:avLst/>
          </a:prstGeom>
          <a:noFill/>
        </p:spPr>
        <p:txBody>
          <a:bodyPr wrap="square" rtlCol="0">
            <a:spAutoFit/>
          </a:bodyPr>
          <a:lstStyle/>
          <a:p>
            <a:r>
              <a:rPr lang="en-US" sz="1400" dirty="0">
                <a:effectLst/>
                <a:hlinkClick r:id="rId6"/>
              </a:rPr>
              <a:t>Afanasyev, et al., “Validation of the MUFITS Reservoir Simulator Against Standard CO</a:t>
            </a:r>
            <a:r>
              <a:rPr lang="en-US" sz="1400" baseline="-25000" dirty="0">
                <a:effectLst/>
                <a:hlinkClick r:id="rId6"/>
              </a:rPr>
              <a:t>2</a:t>
            </a:r>
            <a:r>
              <a:rPr lang="en-US" sz="1400" dirty="0">
                <a:effectLst/>
                <a:hlinkClick r:id="rId6"/>
              </a:rPr>
              <a:t> Storage Benchmarks and History-matched Models of the </a:t>
            </a:r>
            <a:r>
              <a:rPr lang="en-US" sz="1400" dirty="0" err="1">
                <a:effectLst/>
                <a:hlinkClick r:id="rId6"/>
              </a:rPr>
              <a:t>Ketzin</a:t>
            </a:r>
            <a:r>
              <a:rPr lang="en-US" sz="1400" dirty="0">
                <a:effectLst/>
                <a:hlinkClick r:id="rId6"/>
              </a:rPr>
              <a:t> Pilot Site,” </a:t>
            </a:r>
            <a:r>
              <a:rPr lang="en-US" sz="1400" i="1" dirty="0">
                <a:effectLst/>
                <a:hlinkClick r:id="rId6"/>
              </a:rPr>
              <a:t>Energy Procedia</a:t>
            </a:r>
            <a:r>
              <a:rPr lang="en-US" sz="1400" dirty="0">
                <a:effectLst/>
                <a:hlinkClick r:id="rId6"/>
              </a:rPr>
              <a:t>, vol. 97, pp. 395–402, Nov. 2016.</a:t>
            </a:r>
            <a:endParaRPr lang="ru-RU" sz="1400" dirty="0"/>
          </a:p>
        </p:txBody>
      </p:sp>
    </p:spTree>
    <p:extLst>
      <p:ext uri="{BB962C8B-B14F-4D97-AF65-F5344CB8AC3E}">
        <p14:creationId xmlns:p14="http://schemas.microsoft.com/office/powerpoint/2010/main" val="463897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B4B9FDB6-4A56-440A-818C-1C0A3C0C4AA5}"/>
              </a:ext>
            </a:extLst>
          </p:cNvPr>
          <p:cNvSpPr>
            <a:spLocks noGrp="1"/>
          </p:cNvSpPr>
          <p:nvPr>
            <p:ph type="sldNum" sz="quarter" idx="12"/>
          </p:nvPr>
        </p:nvSpPr>
        <p:spPr/>
        <p:txBody>
          <a:bodyPr/>
          <a:lstStyle/>
          <a:p>
            <a:fld id="{283B13BF-7152-45C5-92FC-7CD2124D99AD}" type="slidenum">
              <a:rPr lang="ru-RU" smtClean="0"/>
              <a:pPr/>
              <a:t>11</a:t>
            </a:fld>
            <a:endParaRPr lang="ru-RU"/>
          </a:p>
        </p:txBody>
      </p:sp>
      <p:pic>
        <p:nvPicPr>
          <p:cNvPr id="7" name="Рисунок 6">
            <a:extLst>
              <a:ext uri="{FF2B5EF4-FFF2-40B4-BE49-F238E27FC236}">
                <a16:creationId xmlns:a16="http://schemas.microsoft.com/office/drawing/2014/main" id="{300E8205-3ADD-49DD-BFB8-F3FA332408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3472" y="1803878"/>
            <a:ext cx="9217024" cy="4965671"/>
          </a:xfrm>
          <a:prstGeom prst="rect">
            <a:avLst/>
          </a:prstGeom>
        </p:spPr>
      </p:pic>
      <p:sp>
        <p:nvSpPr>
          <p:cNvPr id="6" name="Заголовок 1">
            <a:extLst>
              <a:ext uri="{FF2B5EF4-FFF2-40B4-BE49-F238E27FC236}">
                <a16:creationId xmlns:a16="http://schemas.microsoft.com/office/drawing/2014/main" id="{275634EA-BA7C-4EC7-8312-D83AACB3F8E0}"/>
              </a:ext>
            </a:extLst>
          </p:cNvPr>
          <p:cNvSpPr>
            <a:spLocks noGrp="1"/>
          </p:cNvSpPr>
          <p:nvPr>
            <p:ph type="title"/>
          </p:nvPr>
        </p:nvSpPr>
        <p:spPr>
          <a:xfrm>
            <a:off x="609600" y="274638"/>
            <a:ext cx="10972800" cy="1143000"/>
          </a:xfrm>
        </p:spPr>
        <p:txBody>
          <a:bodyPr/>
          <a:lstStyle/>
          <a:p>
            <a:pPr algn="r"/>
            <a:r>
              <a:rPr lang="en-US" b="1" dirty="0">
                <a:effectLst>
                  <a:outerShdw blurRad="38100" dist="38100" dir="2700000" algn="tl">
                    <a:srgbClr val="000000">
                      <a:alpha val="43137"/>
                    </a:srgbClr>
                  </a:outerShdw>
                </a:effectLst>
              </a:rPr>
              <a:t>Modelling flue gas injection</a:t>
            </a:r>
            <a:endParaRPr lang="ru-RU" b="1" dirty="0">
              <a:effectLst>
                <a:outerShdw blurRad="38100" dist="38100" dir="2700000" algn="tl">
                  <a:srgbClr val="000000">
                    <a:alpha val="43137"/>
                  </a:srgbClr>
                </a:outerShdw>
              </a:effectLst>
            </a:endParaRPr>
          </a:p>
        </p:txBody>
      </p:sp>
      <p:sp>
        <p:nvSpPr>
          <p:cNvPr id="8" name="Стрелка: вниз 7">
            <a:extLst>
              <a:ext uri="{FF2B5EF4-FFF2-40B4-BE49-F238E27FC236}">
                <a16:creationId xmlns:a16="http://schemas.microsoft.com/office/drawing/2014/main" id="{9AE1C43D-7A1E-41F2-8F54-DEC8B8A6698B}"/>
              </a:ext>
            </a:extLst>
          </p:cNvPr>
          <p:cNvSpPr/>
          <p:nvPr/>
        </p:nvSpPr>
        <p:spPr>
          <a:xfrm>
            <a:off x="3431704" y="877978"/>
            <a:ext cx="360040" cy="1635497"/>
          </a:xfrm>
          <a:prstGeom prst="downArrow">
            <a:avLst>
              <a:gd name="adj1" fmla="val 1102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Прямоугольник: скругленные углы 1">
            <a:extLst>
              <a:ext uri="{FF2B5EF4-FFF2-40B4-BE49-F238E27FC236}">
                <a16:creationId xmlns:a16="http://schemas.microsoft.com/office/drawing/2014/main" id="{3D28F2D9-EF5E-4488-8F59-4C3D79898AA1}"/>
              </a:ext>
            </a:extLst>
          </p:cNvPr>
          <p:cNvSpPr/>
          <p:nvPr/>
        </p:nvSpPr>
        <p:spPr>
          <a:xfrm>
            <a:off x="1703512" y="476672"/>
            <a:ext cx="2623023" cy="498935"/>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000" b="1" dirty="0"/>
              <a:t>CO</a:t>
            </a:r>
            <a:r>
              <a:rPr lang="en-US" sz="2000" b="1" baseline="-25000" dirty="0"/>
              <a:t>2 </a:t>
            </a:r>
            <a:r>
              <a:rPr lang="en-US" sz="2000" b="1" dirty="0"/>
              <a:t>(90%)+N</a:t>
            </a:r>
            <a:r>
              <a:rPr lang="en-US" sz="2000" b="1" baseline="-25000" dirty="0"/>
              <a:t>2</a:t>
            </a:r>
            <a:r>
              <a:rPr lang="en-US" sz="2000" b="1" dirty="0"/>
              <a:t> (10%)</a:t>
            </a:r>
            <a:endParaRPr lang="ru-RU" sz="2000" b="1" dirty="0"/>
          </a:p>
        </p:txBody>
      </p:sp>
      <p:sp>
        <p:nvSpPr>
          <p:cNvPr id="3" name="TextBox 2">
            <a:extLst>
              <a:ext uri="{FF2B5EF4-FFF2-40B4-BE49-F238E27FC236}">
                <a16:creationId xmlns:a16="http://schemas.microsoft.com/office/drawing/2014/main" id="{90E6AE86-062E-4D16-9763-FA689C4E2262}"/>
              </a:ext>
            </a:extLst>
          </p:cNvPr>
          <p:cNvSpPr txBox="1"/>
          <p:nvPr/>
        </p:nvSpPr>
        <p:spPr>
          <a:xfrm>
            <a:off x="5087888" y="1124744"/>
            <a:ext cx="6048672" cy="646331"/>
          </a:xfrm>
          <a:prstGeom prst="rect">
            <a:avLst/>
          </a:prstGeom>
          <a:noFill/>
        </p:spPr>
        <p:txBody>
          <a:bodyPr wrap="square" rtlCol="0">
            <a:spAutoFit/>
          </a:bodyPr>
          <a:lstStyle/>
          <a:p>
            <a:r>
              <a:rPr lang="en-US" dirty="0"/>
              <a:t>Now we change the composition of injected gas. It consists of 90% of CO</a:t>
            </a:r>
            <a:r>
              <a:rPr lang="en-US" baseline="-25000" dirty="0"/>
              <a:t>2</a:t>
            </a:r>
            <a:r>
              <a:rPr lang="en-US" dirty="0"/>
              <a:t> and 10% N</a:t>
            </a:r>
            <a:r>
              <a:rPr lang="en-US" baseline="-25000" dirty="0"/>
              <a:t>2</a:t>
            </a:r>
            <a:r>
              <a:rPr lang="en-US" dirty="0"/>
              <a:t>.</a:t>
            </a:r>
            <a:endParaRPr lang="ru-RU" dirty="0"/>
          </a:p>
        </p:txBody>
      </p:sp>
      <p:sp>
        <p:nvSpPr>
          <p:cNvPr id="10" name="TextBox 9">
            <a:extLst>
              <a:ext uri="{FF2B5EF4-FFF2-40B4-BE49-F238E27FC236}">
                <a16:creationId xmlns:a16="http://schemas.microsoft.com/office/drawing/2014/main" id="{C305BC4D-2566-4DD1-BEF4-8D107280CE42}"/>
              </a:ext>
            </a:extLst>
          </p:cNvPr>
          <p:cNvSpPr txBox="1"/>
          <p:nvPr/>
        </p:nvSpPr>
        <p:spPr>
          <a:xfrm>
            <a:off x="4800449" y="1803878"/>
            <a:ext cx="1162819" cy="646331"/>
          </a:xfrm>
          <a:prstGeom prst="rect">
            <a:avLst/>
          </a:prstGeom>
          <a:solidFill>
            <a:schemeClr val="accent6">
              <a:lumMod val="60000"/>
              <a:lumOff val="40000"/>
              <a:alpha val="36000"/>
            </a:schemeClr>
          </a:solidFill>
        </p:spPr>
        <p:txBody>
          <a:bodyPr wrap="none" rtlCol="0">
            <a:spAutoFit/>
          </a:bodyPr>
          <a:lstStyle/>
          <a:p>
            <a:pPr algn="ctr"/>
            <a:r>
              <a:rPr lang="en-US" b="1" dirty="0">
                <a:effectLst>
                  <a:outerShdw blurRad="38100" dist="38100" dir="2700000" algn="tl">
                    <a:srgbClr val="000000">
                      <a:alpha val="43137"/>
                    </a:srgbClr>
                  </a:outerShdw>
                </a:effectLst>
              </a:rPr>
              <a:t>Gas</a:t>
            </a:r>
          </a:p>
          <a:p>
            <a:pPr algn="ctr"/>
            <a:r>
              <a:rPr lang="en-US" b="1" dirty="0">
                <a:effectLst>
                  <a:outerShdw blurRad="38100" dist="38100" dir="2700000" algn="tl">
                    <a:srgbClr val="000000">
                      <a:alpha val="43137"/>
                    </a:srgbClr>
                  </a:outerShdw>
                </a:effectLst>
              </a:rPr>
              <a:t>saturation</a:t>
            </a:r>
            <a:endParaRPr lang="ru-RU" b="1" dirty="0">
              <a:effectLst>
                <a:outerShdw blurRad="38100" dist="38100" dir="2700000" algn="tl">
                  <a:srgbClr val="000000">
                    <a:alpha val="43137"/>
                  </a:srgbClr>
                </a:outerShdw>
              </a:effectLst>
            </a:endParaRPr>
          </a:p>
        </p:txBody>
      </p:sp>
      <p:sp>
        <p:nvSpPr>
          <p:cNvPr id="11" name="TextBox 10">
            <a:extLst>
              <a:ext uri="{FF2B5EF4-FFF2-40B4-BE49-F238E27FC236}">
                <a16:creationId xmlns:a16="http://schemas.microsoft.com/office/drawing/2014/main" id="{ECB3A436-AC64-400B-9217-42A79389458F}"/>
              </a:ext>
            </a:extLst>
          </p:cNvPr>
          <p:cNvSpPr txBox="1"/>
          <p:nvPr/>
        </p:nvSpPr>
        <p:spPr>
          <a:xfrm>
            <a:off x="5068409" y="4286713"/>
            <a:ext cx="883575" cy="646331"/>
          </a:xfrm>
          <a:prstGeom prst="rect">
            <a:avLst/>
          </a:prstGeom>
          <a:solidFill>
            <a:schemeClr val="accent6">
              <a:lumMod val="60000"/>
              <a:lumOff val="40000"/>
              <a:alpha val="36000"/>
            </a:schemeClr>
          </a:solidFill>
        </p:spPr>
        <p:txBody>
          <a:bodyPr wrap="none" rtlCol="0">
            <a:spAutoFit/>
          </a:bodyPr>
          <a:lstStyle/>
          <a:p>
            <a:pPr algn="ctr"/>
            <a:r>
              <a:rPr lang="en-US" b="1" dirty="0">
                <a:effectLst>
                  <a:outerShdw blurRad="38100" dist="38100" dir="2700000" algn="tl">
                    <a:srgbClr val="000000">
                      <a:alpha val="43137"/>
                    </a:srgbClr>
                  </a:outerShdw>
                </a:effectLst>
              </a:rPr>
              <a:t>Gas</a:t>
            </a:r>
          </a:p>
          <a:p>
            <a:pPr algn="ctr"/>
            <a:r>
              <a:rPr lang="en-US" b="1" dirty="0">
                <a:effectLst>
                  <a:outerShdw blurRad="38100" dist="38100" dir="2700000" algn="tl">
                    <a:srgbClr val="000000">
                      <a:alpha val="43137"/>
                    </a:srgbClr>
                  </a:outerShdw>
                </a:effectLst>
              </a:rPr>
              <a:t>density</a:t>
            </a:r>
            <a:endParaRPr lang="ru-RU" b="1" dirty="0">
              <a:effectLst>
                <a:outerShdw blurRad="38100" dist="38100" dir="2700000" algn="tl">
                  <a:srgbClr val="000000">
                    <a:alpha val="43137"/>
                  </a:srgbClr>
                </a:outerShdw>
              </a:effectLst>
            </a:endParaRPr>
          </a:p>
        </p:txBody>
      </p:sp>
      <p:sp>
        <p:nvSpPr>
          <p:cNvPr id="12" name="TextBox 11">
            <a:extLst>
              <a:ext uri="{FF2B5EF4-FFF2-40B4-BE49-F238E27FC236}">
                <a16:creationId xmlns:a16="http://schemas.microsoft.com/office/drawing/2014/main" id="{05CCC8F3-00CE-4B0B-9FC7-8B59A164DDED}"/>
              </a:ext>
            </a:extLst>
          </p:cNvPr>
          <p:cNvSpPr txBox="1"/>
          <p:nvPr/>
        </p:nvSpPr>
        <p:spPr>
          <a:xfrm>
            <a:off x="9438074" y="1763457"/>
            <a:ext cx="1122422" cy="923330"/>
          </a:xfrm>
          <a:prstGeom prst="rect">
            <a:avLst/>
          </a:prstGeom>
          <a:solidFill>
            <a:schemeClr val="accent6">
              <a:lumMod val="60000"/>
              <a:lumOff val="40000"/>
              <a:alpha val="36000"/>
            </a:schemeClr>
          </a:solidFill>
        </p:spPr>
        <p:txBody>
          <a:bodyPr wrap="none" rtlCol="0">
            <a:spAutoFit/>
          </a:bodyPr>
          <a:lstStyle/>
          <a:p>
            <a:pPr algn="ctr"/>
            <a:r>
              <a:rPr lang="en-US" b="1" dirty="0">
                <a:effectLst>
                  <a:outerShdw blurRad="38100" dist="38100" dir="2700000" algn="tl">
                    <a:srgbClr val="000000">
                      <a:alpha val="43137"/>
                    </a:srgbClr>
                  </a:outerShdw>
                </a:effectLst>
              </a:rPr>
              <a:t>N</a:t>
            </a:r>
            <a:r>
              <a:rPr lang="en-US" b="1" baseline="-25000" dirty="0">
                <a:effectLst>
                  <a:outerShdw blurRad="38100" dist="38100" dir="2700000" algn="tl">
                    <a:srgbClr val="000000">
                      <a:alpha val="43137"/>
                    </a:srgbClr>
                  </a:outerShdw>
                </a:effectLst>
              </a:rPr>
              <a:t>2</a:t>
            </a:r>
            <a:r>
              <a:rPr lang="en-US" b="1" dirty="0">
                <a:effectLst>
                  <a:outerShdw blurRad="38100" dist="38100" dir="2700000" algn="tl">
                    <a:srgbClr val="000000">
                      <a:alpha val="43137"/>
                    </a:srgbClr>
                  </a:outerShdw>
                </a:effectLst>
              </a:rPr>
              <a:t> molar </a:t>
            </a:r>
          </a:p>
          <a:p>
            <a:pPr algn="ctr"/>
            <a:r>
              <a:rPr lang="en-US" b="1" dirty="0">
                <a:effectLst>
                  <a:outerShdw blurRad="38100" dist="38100" dir="2700000" algn="tl">
                    <a:srgbClr val="000000">
                      <a:alpha val="43137"/>
                    </a:srgbClr>
                  </a:outerShdw>
                </a:effectLst>
              </a:rPr>
              <a:t>fraction </a:t>
            </a:r>
          </a:p>
          <a:p>
            <a:pPr algn="ctr"/>
            <a:r>
              <a:rPr lang="en-US" b="1" dirty="0">
                <a:effectLst>
                  <a:outerShdw blurRad="38100" dist="38100" dir="2700000" algn="tl">
                    <a:srgbClr val="000000">
                      <a:alpha val="43137"/>
                    </a:srgbClr>
                  </a:outerShdw>
                </a:effectLst>
              </a:rPr>
              <a:t>in gas</a:t>
            </a:r>
            <a:endParaRPr lang="ru-RU" b="1" dirty="0">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7C2E0C2C-E810-48C2-A091-02A48C09BBBD}"/>
              </a:ext>
            </a:extLst>
          </p:cNvPr>
          <p:cNvSpPr txBox="1"/>
          <p:nvPr/>
        </p:nvSpPr>
        <p:spPr>
          <a:xfrm>
            <a:off x="9676921" y="4286712"/>
            <a:ext cx="883575" cy="646331"/>
          </a:xfrm>
          <a:prstGeom prst="rect">
            <a:avLst/>
          </a:prstGeom>
          <a:solidFill>
            <a:schemeClr val="accent6">
              <a:lumMod val="60000"/>
              <a:lumOff val="40000"/>
              <a:alpha val="36000"/>
            </a:schemeClr>
          </a:solidFill>
        </p:spPr>
        <p:txBody>
          <a:bodyPr wrap="none" rtlCol="0">
            <a:spAutoFit/>
          </a:bodyPr>
          <a:lstStyle/>
          <a:p>
            <a:pPr algn="ctr"/>
            <a:r>
              <a:rPr lang="en-US" b="1" dirty="0">
                <a:effectLst>
                  <a:outerShdw blurRad="38100" dist="38100" dir="2700000" algn="tl">
                    <a:srgbClr val="000000">
                      <a:alpha val="43137"/>
                    </a:srgbClr>
                  </a:outerShdw>
                </a:effectLst>
              </a:rPr>
              <a:t>Brine </a:t>
            </a:r>
          </a:p>
          <a:p>
            <a:pPr algn="ctr"/>
            <a:r>
              <a:rPr lang="en-US" b="1" dirty="0">
                <a:effectLst>
                  <a:outerShdw blurRad="38100" dist="38100" dir="2700000" algn="tl">
                    <a:srgbClr val="000000">
                      <a:alpha val="43137"/>
                    </a:srgbClr>
                  </a:outerShdw>
                </a:effectLst>
              </a:rPr>
              <a:t>density</a:t>
            </a:r>
            <a:endParaRPr lang="ru-RU" b="1" dirty="0">
              <a:effectLst>
                <a:outerShdw blurRad="38100" dist="38100" dir="2700000" algn="tl">
                  <a:srgbClr val="000000">
                    <a:alpha val="43137"/>
                  </a:srgbClr>
                </a:outerShdw>
              </a:effectLst>
            </a:endParaRPr>
          </a:p>
        </p:txBody>
      </p:sp>
      <p:sp>
        <p:nvSpPr>
          <p:cNvPr id="14" name="Облачко с текстом: прямоугольное со скругленными углами 13">
            <a:extLst>
              <a:ext uri="{FF2B5EF4-FFF2-40B4-BE49-F238E27FC236}">
                <a16:creationId xmlns:a16="http://schemas.microsoft.com/office/drawing/2014/main" id="{E28147ED-AB70-4E89-BEAF-5F311ED23718}"/>
              </a:ext>
            </a:extLst>
          </p:cNvPr>
          <p:cNvSpPr/>
          <p:nvPr/>
        </p:nvSpPr>
        <p:spPr>
          <a:xfrm>
            <a:off x="47328" y="2420888"/>
            <a:ext cx="1296144" cy="3816424"/>
          </a:xfrm>
          <a:prstGeom prst="wedgeRoundRectCallout">
            <a:avLst>
              <a:gd name="adj1" fmla="val 125444"/>
              <a:gd name="adj2" fmla="val 24207"/>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2">
                    <a:lumMod val="10000"/>
                  </a:schemeClr>
                </a:solidFill>
              </a:rPr>
              <a:t>Gas density at the leading front of the plume decreases. As a result, the plume propagates significantly farther in the structural dip direction.</a:t>
            </a:r>
            <a:endParaRPr lang="ru-RU" sz="1600" dirty="0">
              <a:solidFill>
                <a:schemeClr val="bg2">
                  <a:lumMod val="10000"/>
                </a:schemeClr>
              </a:solidFill>
            </a:endParaRPr>
          </a:p>
        </p:txBody>
      </p:sp>
      <p:sp>
        <p:nvSpPr>
          <p:cNvPr id="15" name="Облачко с текстом: прямоугольное со скругленными углами 14">
            <a:extLst>
              <a:ext uri="{FF2B5EF4-FFF2-40B4-BE49-F238E27FC236}">
                <a16:creationId xmlns:a16="http://schemas.microsoft.com/office/drawing/2014/main" id="{3D2C5DBB-0ADF-406C-AB9C-C2AEE12BF629}"/>
              </a:ext>
            </a:extLst>
          </p:cNvPr>
          <p:cNvSpPr/>
          <p:nvPr/>
        </p:nvSpPr>
        <p:spPr>
          <a:xfrm>
            <a:off x="10806097" y="1630542"/>
            <a:ext cx="1296144" cy="3742674"/>
          </a:xfrm>
          <a:prstGeom prst="wedgeRoundRectCallout">
            <a:avLst>
              <a:gd name="adj1" fmla="val -127651"/>
              <a:gd name="adj2" fmla="val 143"/>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2">
                    <a:lumMod val="10000"/>
                  </a:schemeClr>
                </a:solidFill>
              </a:rPr>
              <a:t>The gas phase becomes richer in N</a:t>
            </a:r>
            <a:r>
              <a:rPr lang="en-US" sz="1600" baseline="-25000" dirty="0">
                <a:solidFill>
                  <a:schemeClr val="bg2">
                    <a:lumMod val="10000"/>
                  </a:schemeClr>
                </a:solidFill>
              </a:rPr>
              <a:t>2</a:t>
            </a:r>
            <a:r>
              <a:rPr lang="en-US" sz="1600" dirty="0">
                <a:solidFill>
                  <a:schemeClr val="bg2">
                    <a:lumMod val="10000"/>
                  </a:schemeClr>
                </a:solidFill>
              </a:rPr>
              <a:t> at the leading edge of the plume due to a much higher, as compared to N</a:t>
            </a:r>
            <a:r>
              <a:rPr lang="en-US" sz="1600" baseline="-25000" dirty="0">
                <a:solidFill>
                  <a:schemeClr val="bg2">
                    <a:lumMod val="10000"/>
                  </a:schemeClr>
                </a:solidFill>
              </a:rPr>
              <a:t>2</a:t>
            </a:r>
            <a:r>
              <a:rPr lang="en-US" sz="1600" dirty="0">
                <a:solidFill>
                  <a:schemeClr val="bg2">
                    <a:lumMod val="10000"/>
                  </a:schemeClr>
                </a:solidFill>
              </a:rPr>
              <a:t>, solubility of CO</a:t>
            </a:r>
            <a:r>
              <a:rPr lang="en-US" sz="1600" baseline="-25000" dirty="0">
                <a:solidFill>
                  <a:schemeClr val="bg2">
                    <a:lumMod val="10000"/>
                  </a:schemeClr>
                </a:solidFill>
              </a:rPr>
              <a:t>2</a:t>
            </a:r>
            <a:r>
              <a:rPr lang="en-US" sz="1600" dirty="0">
                <a:solidFill>
                  <a:schemeClr val="bg2">
                    <a:lumMod val="10000"/>
                  </a:schemeClr>
                </a:solidFill>
              </a:rPr>
              <a:t> in brine.</a:t>
            </a:r>
            <a:endParaRPr lang="ru-RU" sz="1600" dirty="0">
              <a:solidFill>
                <a:schemeClr val="bg2">
                  <a:lumMod val="10000"/>
                </a:schemeClr>
              </a:solidFill>
            </a:endParaRPr>
          </a:p>
        </p:txBody>
      </p:sp>
      <p:sp>
        <p:nvSpPr>
          <p:cNvPr id="16" name="Блок-схема: процесс 15">
            <a:hlinkClick r:id="rId3" action="ppaction://hlinksldjump"/>
            <a:extLst>
              <a:ext uri="{FF2B5EF4-FFF2-40B4-BE49-F238E27FC236}">
                <a16:creationId xmlns:a16="http://schemas.microsoft.com/office/drawing/2014/main" id="{86A4C45B-9612-4028-AA23-4B0784CB8DBF}"/>
              </a:ext>
            </a:extLst>
          </p:cNvPr>
          <p:cNvSpPr/>
          <p:nvPr/>
        </p:nvSpPr>
        <p:spPr>
          <a:xfrm>
            <a:off x="5517" y="-20388"/>
            <a:ext cx="977915" cy="5690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t>Back to Contents</a:t>
            </a:r>
            <a:endParaRPr lang="ru-RU" sz="1200" b="1" dirty="0"/>
          </a:p>
        </p:txBody>
      </p:sp>
    </p:spTree>
    <p:extLst>
      <p:ext uri="{BB962C8B-B14F-4D97-AF65-F5344CB8AC3E}">
        <p14:creationId xmlns:p14="http://schemas.microsoft.com/office/powerpoint/2010/main" val="3573629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Группа 15">
            <a:extLst>
              <a:ext uri="{FF2B5EF4-FFF2-40B4-BE49-F238E27FC236}">
                <a16:creationId xmlns:a16="http://schemas.microsoft.com/office/drawing/2014/main" id="{229C2BC9-0767-4069-8AAA-E9D16AAC65D8}"/>
              </a:ext>
            </a:extLst>
          </p:cNvPr>
          <p:cNvGrpSpPr/>
          <p:nvPr/>
        </p:nvGrpSpPr>
        <p:grpSpPr>
          <a:xfrm>
            <a:off x="71279" y="6199737"/>
            <a:ext cx="2350992" cy="613639"/>
            <a:chOff x="71279" y="6199737"/>
            <a:chExt cx="2350992" cy="613639"/>
          </a:xfrm>
        </p:grpSpPr>
        <p:pic>
          <p:nvPicPr>
            <p:cNvPr id="17" name="Рисунок 16">
              <a:extLst>
                <a:ext uri="{FF2B5EF4-FFF2-40B4-BE49-F238E27FC236}">
                  <a16:creationId xmlns:a16="http://schemas.microsoft.com/office/drawing/2014/main" id="{C02DA26E-67F7-4440-AE06-D541888019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79" y="6199737"/>
              <a:ext cx="696129" cy="613639"/>
            </a:xfrm>
            <a:prstGeom prst="rect">
              <a:avLst/>
            </a:prstGeom>
            <a:effectLst/>
          </p:spPr>
        </p:pic>
        <p:pic>
          <p:nvPicPr>
            <p:cNvPr id="18" name="Рисунок 17">
              <a:extLst>
                <a:ext uri="{FF2B5EF4-FFF2-40B4-BE49-F238E27FC236}">
                  <a16:creationId xmlns:a16="http://schemas.microsoft.com/office/drawing/2014/main" id="{22BFBD5B-258B-442F-96A9-74D4CC4F32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9737"/>
              <a:ext cx="526686" cy="613639"/>
            </a:xfrm>
            <a:prstGeom prst="rect">
              <a:avLst/>
            </a:prstGeom>
            <a:effectLst/>
          </p:spPr>
        </p:pic>
        <p:pic>
          <p:nvPicPr>
            <p:cNvPr id="19" name="Рисунок 18">
              <a:extLst>
                <a:ext uri="{FF2B5EF4-FFF2-40B4-BE49-F238E27FC236}">
                  <a16:creationId xmlns:a16="http://schemas.microsoft.com/office/drawing/2014/main" id="{93CD5292-3477-450E-AF59-BCC3DA58215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2126" y="6302650"/>
              <a:ext cx="840145" cy="418826"/>
            </a:xfrm>
            <a:prstGeom prst="rect">
              <a:avLst/>
            </a:prstGeom>
          </p:spPr>
        </p:pic>
      </p:grpSp>
      <p:sp>
        <p:nvSpPr>
          <p:cNvPr id="8" name="Заголовок 1">
            <a:extLst>
              <a:ext uri="{FF2B5EF4-FFF2-40B4-BE49-F238E27FC236}">
                <a16:creationId xmlns:a16="http://schemas.microsoft.com/office/drawing/2014/main" id="{800F4A83-1070-40C4-9F93-D572FDD5FCB3}"/>
              </a:ext>
            </a:extLst>
          </p:cNvPr>
          <p:cNvSpPr>
            <a:spLocks noGrp="1"/>
          </p:cNvSpPr>
          <p:nvPr>
            <p:ph type="title"/>
          </p:nvPr>
        </p:nvSpPr>
        <p:spPr>
          <a:xfrm>
            <a:off x="609600" y="274638"/>
            <a:ext cx="10972800" cy="1143000"/>
          </a:xfrm>
        </p:spPr>
        <p:txBody>
          <a:bodyPr/>
          <a:lstStyle/>
          <a:p>
            <a:pPr algn="r"/>
            <a:r>
              <a:rPr lang="en-US" b="1" dirty="0">
                <a:effectLst>
                  <a:outerShdw blurRad="38100" dist="38100" dir="2700000" algn="tl">
                    <a:srgbClr val="000000">
                      <a:alpha val="43137"/>
                    </a:srgbClr>
                  </a:outerShdw>
                </a:effectLst>
              </a:rPr>
              <a:t>Flue gas against pure CO</a:t>
            </a:r>
            <a:r>
              <a:rPr lang="en-US" b="1" baseline="-25000" dirty="0">
                <a:effectLst>
                  <a:outerShdw blurRad="38100" dist="38100" dir="2700000" algn="tl">
                    <a:srgbClr val="000000">
                      <a:alpha val="43137"/>
                    </a:srgbClr>
                  </a:outerShdw>
                </a:effectLst>
              </a:rPr>
              <a:t>2</a:t>
            </a:r>
            <a:endParaRPr lang="ru-RU" b="1" baseline="-25000" dirty="0">
              <a:effectLst>
                <a:outerShdw blurRad="38100" dist="38100" dir="2700000" algn="tl">
                  <a:srgbClr val="000000">
                    <a:alpha val="43137"/>
                  </a:srgbClr>
                </a:outerShdw>
              </a:effectLst>
            </a:endParaRPr>
          </a:p>
        </p:txBody>
      </p:sp>
      <p:pic>
        <p:nvPicPr>
          <p:cNvPr id="10" name="Рисунок 9" descr="Изображение выглядит как текст, внутренний, снимок экрана, векторная графика&#10;&#10;Автоматически созданное описание">
            <a:extLst>
              <a:ext uri="{FF2B5EF4-FFF2-40B4-BE49-F238E27FC236}">
                <a16:creationId xmlns:a16="http://schemas.microsoft.com/office/drawing/2014/main" id="{DFA35A8A-AF41-43ED-B60E-F6B58F4E87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12135" y="1484784"/>
            <a:ext cx="8280920" cy="4939201"/>
          </a:xfrm>
          <a:prstGeom prst="rect">
            <a:avLst/>
          </a:prstGeom>
        </p:spPr>
      </p:pic>
      <p:sp>
        <p:nvSpPr>
          <p:cNvPr id="12" name="Левая фигурная скобка 11">
            <a:extLst>
              <a:ext uri="{FF2B5EF4-FFF2-40B4-BE49-F238E27FC236}">
                <a16:creationId xmlns:a16="http://schemas.microsoft.com/office/drawing/2014/main" id="{A1C66EFC-4DFD-4450-8524-7B876CF6B9CA}"/>
              </a:ext>
            </a:extLst>
          </p:cNvPr>
          <p:cNvSpPr/>
          <p:nvPr/>
        </p:nvSpPr>
        <p:spPr>
          <a:xfrm>
            <a:off x="2279576" y="1334252"/>
            <a:ext cx="432048" cy="2592288"/>
          </a:xfrm>
          <a:prstGeom prst="leftBrace">
            <a:avLst>
              <a:gd name="adj1" fmla="val 83664"/>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3" name="Левая фигурная скобка 12">
            <a:extLst>
              <a:ext uri="{FF2B5EF4-FFF2-40B4-BE49-F238E27FC236}">
                <a16:creationId xmlns:a16="http://schemas.microsoft.com/office/drawing/2014/main" id="{249535C4-8639-47C6-B759-2ED4A8B645CF}"/>
              </a:ext>
            </a:extLst>
          </p:cNvPr>
          <p:cNvSpPr/>
          <p:nvPr/>
        </p:nvSpPr>
        <p:spPr>
          <a:xfrm>
            <a:off x="2279576" y="4077072"/>
            <a:ext cx="432048" cy="2592288"/>
          </a:xfrm>
          <a:prstGeom prst="leftBrace">
            <a:avLst>
              <a:gd name="adj1" fmla="val 83664"/>
              <a:gd name="adj2" fmla="val 50000"/>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4" name="TextBox 13">
            <a:extLst>
              <a:ext uri="{FF2B5EF4-FFF2-40B4-BE49-F238E27FC236}">
                <a16:creationId xmlns:a16="http://schemas.microsoft.com/office/drawing/2014/main" id="{4FB401AD-67E7-4966-BABF-3F7233B1337D}"/>
              </a:ext>
            </a:extLst>
          </p:cNvPr>
          <p:cNvSpPr txBox="1"/>
          <p:nvPr/>
        </p:nvSpPr>
        <p:spPr>
          <a:xfrm rot="16200000">
            <a:off x="387912" y="2205250"/>
            <a:ext cx="2520281" cy="830997"/>
          </a:xfrm>
          <a:prstGeom prst="rect">
            <a:avLst/>
          </a:prstGeom>
          <a:noFill/>
        </p:spPr>
        <p:txBody>
          <a:bodyPr wrap="square" rtlCol="0">
            <a:spAutoFit/>
          </a:bodyPr>
          <a:lstStyle/>
          <a:p>
            <a:pPr algn="ctr"/>
            <a:r>
              <a:rPr lang="en-US" sz="2400" b="1" dirty="0">
                <a:effectLst>
                  <a:outerShdw blurRad="38100" dist="38100" dir="2700000" algn="tl">
                    <a:srgbClr val="000000">
                      <a:alpha val="43137"/>
                    </a:srgbClr>
                  </a:outerShdw>
                </a:effectLst>
              </a:rPr>
              <a:t>Flue gas</a:t>
            </a:r>
          </a:p>
          <a:p>
            <a:pPr algn="ctr"/>
            <a:r>
              <a:rPr lang="en-US" sz="2400" b="1" dirty="0">
                <a:effectLst>
                  <a:outerShdw blurRad="38100" dist="38100" dir="2700000" algn="tl">
                    <a:srgbClr val="000000">
                      <a:alpha val="43137"/>
                    </a:srgbClr>
                  </a:outerShdw>
                </a:effectLst>
              </a:rPr>
              <a:t> injection</a:t>
            </a:r>
            <a:endParaRPr lang="ru-RU" sz="2400" b="1" dirty="0">
              <a:effectLst>
                <a:outerShdw blurRad="38100" dist="38100" dir="2700000" algn="tl">
                  <a:srgbClr val="000000">
                    <a:alpha val="43137"/>
                  </a:srgbClr>
                </a:outerShdw>
              </a:effectLst>
            </a:endParaRPr>
          </a:p>
        </p:txBody>
      </p:sp>
      <p:sp>
        <p:nvSpPr>
          <p:cNvPr id="15" name="TextBox 14">
            <a:extLst>
              <a:ext uri="{FF2B5EF4-FFF2-40B4-BE49-F238E27FC236}">
                <a16:creationId xmlns:a16="http://schemas.microsoft.com/office/drawing/2014/main" id="{05B4A11A-0061-4896-A2CD-31F26A97790A}"/>
              </a:ext>
            </a:extLst>
          </p:cNvPr>
          <p:cNvSpPr txBox="1"/>
          <p:nvPr/>
        </p:nvSpPr>
        <p:spPr>
          <a:xfrm rot="16200000">
            <a:off x="387911" y="4921714"/>
            <a:ext cx="2520281" cy="830997"/>
          </a:xfrm>
          <a:prstGeom prst="rect">
            <a:avLst/>
          </a:prstGeom>
          <a:noFill/>
        </p:spPr>
        <p:txBody>
          <a:bodyPr wrap="square" rtlCol="0">
            <a:spAutoFit/>
          </a:bodyPr>
          <a:lstStyle/>
          <a:p>
            <a:pPr algn="ctr"/>
            <a:r>
              <a:rPr lang="en-US" sz="2400" b="1" dirty="0">
                <a:effectLst>
                  <a:outerShdw blurRad="38100" dist="38100" dir="2700000" algn="tl">
                    <a:srgbClr val="000000">
                      <a:alpha val="43137"/>
                    </a:srgbClr>
                  </a:outerShdw>
                </a:effectLst>
              </a:rPr>
              <a:t>Pure CO</a:t>
            </a:r>
            <a:r>
              <a:rPr lang="en-US" sz="2400" b="1" baseline="-25000" dirty="0">
                <a:effectLst>
                  <a:outerShdw blurRad="38100" dist="38100" dir="2700000" algn="tl">
                    <a:srgbClr val="000000">
                      <a:alpha val="43137"/>
                    </a:srgbClr>
                  </a:outerShdw>
                </a:effectLst>
              </a:rPr>
              <a:t>2</a:t>
            </a:r>
            <a:r>
              <a:rPr lang="en-US" sz="2400" b="1" dirty="0">
                <a:effectLst>
                  <a:outerShdw blurRad="38100" dist="38100" dir="2700000" algn="tl">
                    <a:srgbClr val="000000">
                      <a:alpha val="43137"/>
                    </a:srgbClr>
                  </a:outerShdw>
                </a:effectLst>
              </a:rPr>
              <a:t> </a:t>
            </a:r>
          </a:p>
          <a:p>
            <a:pPr algn="ctr"/>
            <a:r>
              <a:rPr lang="en-US" sz="2400" b="1" dirty="0">
                <a:effectLst>
                  <a:outerShdw blurRad="38100" dist="38100" dir="2700000" algn="tl">
                    <a:srgbClr val="000000">
                      <a:alpha val="43137"/>
                    </a:srgbClr>
                  </a:outerShdw>
                </a:effectLst>
              </a:rPr>
              <a:t>injection</a:t>
            </a:r>
            <a:endParaRPr lang="ru-RU" sz="2400" b="1" dirty="0">
              <a:effectLst>
                <a:outerShdw blurRad="38100" dist="38100" dir="2700000" algn="tl">
                  <a:srgbClr val="000000">
                    <a:alpha val="43137"/>
                  </a:srgbClr>
                </a:outerShdw>
              </a:effectLst>
            </a:endParaRPr>
          </a:p>
        </p:txBody>
      </p:sp>
      <p:sp>
        <p:nvSpPr>
          <p:cNvPr id="20" name="TextBox 19">
            <a:extLst>
              <a:ext uri="{FF2B5EF4-FFF2-40B4-BE49-F238E27FC236}">
                <a16:creationId xmlns:a16="http://schemas.microsoft.com/office/drawing/2014/main" id="{DC7D4F7D-0453-489C-B01B-9B6BE10B4B9F}"/>
              </a:ext>
            </a:extLst>
          </p:cNvPr>
          <p:cNvSpPr txBox="1"/>
          <p:nvPr/>
        </p:nvSpPr>
        <p:spPr>
          <a:xfrm>
            <a:off x="7104112" y="4077072"/>
            <a:ext cx="4537527" cy="2308324"/>
          </a:xfrm>
          <a:prstGeom prst="rect">
            <a:avLst/>
          </a:prstGeom>
          <a:noFill/>
        </p:spPr>
        <p:txBody>
          <a:bodyPr wrap="square" rtlCol="0">
            <a:spAutoFit/>
          </a:bodyPr>
          <a:lstStyle/>
          <a:p>
            <a:r>
              <a:rPr lang="en-US" dirty="0"/>
              <a:t>Total mass of CO</a:t>
            </a:r>
            <a:r>
              <a:rPr lang="en-US" baseline="-25000" dirty="0"/>
              <a:t>2</a:t>
            </a:r>
            <a:r>
              <a:rPr lang="en-US" dirty="0"/>
              <a:t> and N</a:t>
            </a:r>
            <a:r>
              <a:rPr lang="en-US" baseline="-25000" dirty="0"/>
              <a:t>2</a:t>
            </a:r>
            <a:r>
              <a:rPr lang="en-US" dirty="0"/>
              <a:t> in the domain (M</a:t>
            </a:r>
            <a:r>
              <a:rPr lang="en-US" baseline="-25000" dirty="0"/>
              <a:t>(2) </a:t>
            </a:r>
            <a:r>
              <a:rPr lang="en-US" dirty="0"/>
              <a:t>and N</a:t>
            </a:r>
            <a:r>
              <a:rPr lang="en-US" baseline="-25000" dirty="0"/>
              <a:t>2</a:t>
            </a:r>
            <a:r>
              <a:rPr lang="en-US" dirty="0"/>
              <a:t>) and the mass of CO</a:t>
            </a:r>
            <a:r>
              <a:rPr lang="en-US" baseline="-25000" dirty="0"/>
              <a:t>2</a:t>
            </a:r>
            <a:r>
              <a:rPr lang="en-US" dirty="0"/>
              <a:t> in gas and liquid phases (M</a:t>
            </a:r>
            <a:r>
              <a:rPr lang="en-US" baseline="-25000" dirty="0"/>
              <a:t>g(2) </a:t>
            </a:r>
            <a:r>
              <a:rPr lang="en-US" dirty="0"/>
              <a:t>and </a:t>
            </a:r>
            <a:r>
              <a:rPr lang="en-US" dirty="0" err="1"/>
              <a:t>M</a:t>
            </a:r>
            <a:r>
              <a:rPr lang="en-US" baseline="-25000" dirty="0" err="1"/>
              <a:t>l</a:t>
            </a:r>
            <a:r>
              <a:rPr lang="en-US" baseline="-25000" dirty="0"/>
              <a:t>(2)</a:t>
            </a:r>
            <a:r>
              <a:rPr lang="en-US" dirty="0"/>
              <a:t>). The dashed line shows the average mass fraction of N</a:t>
            </a:r>
            <a:r>
              <a:rPr lang="en-US" baseline="-25000" dirty="0"/>
              <a:t>2</a:t>
            </a:r>
            <a:r>
              <a:rPr lang="en-US" dirty="0"/>
              <a:t> in the gas phase.</a:t>
            </a:r>
          </a:p>
          <a:p>
            <a:endParaRPr lang="en-US" dirty="0"/>
          </a:p>
          <a:p>
            <a:r>
              <a:rPr lang="en-US" dirty="0"/>
              <a:t>The plume of the flue gas propagates farther than that of pure CO</a:t>
            </a:r>
            <a:r>
              <a:rPr lang="en-US" baseline="-25000" dirty="0"/>
              <a:t>2</a:t>
            </a:r>
            <a:r>
              <a:rPr lang="en-US" dirty="0"/>
              <a:t>.</a:t>
            </a:r>
            <a:endParaRPr lang="ru-RU" dirty="0"/>
          </a:p>
        </p:txBody>
      </p:sp>
      <p:sp>
        <p:nvSpPr>
          <p:cNvPr id="21" name="TextBox 20">
            <a:extLst>
              <a:ext uri="{FF2B5EF4-FFF2-40B4-BE49-F238E27FC236}">
                <a16:creationId xmlns:a16="http://schemas.microsoft.com/office/drawing/2014/main" id="{C4A5E630-E044-467A-886F-1174ADA241D9}"/>
              </a:ext>
            </a:extLst>
          </p:cNvPr>
          <p:cNvSpPr txBox="1"/>
          <p:nvPr/>
        </p:nvSpPr>
        <p:spPr>
          <a:xfrm>
            <a:off x="2599426" y="1475295"/>
            <a:ext cx="1102674" cy="369332"/>
          </a:xfrm>
          <a:prstGeom prst="rect">
            <a:avLst/>
          </a:prstGeom>
          <a:solidFill>
            <a:schemeClr val="accent6">
              <a:lumMod val="60000"/>
              <a:lumOff val="40000"/>
              <a:alpha val="36000"/>
            </a:schemeClr>
          </a:solidFill>
        </p:spPr>
        <p:txBody>
          <a:bodyPr wrap="none" rtlCol="0">
            <a:spAutoFit/>
          </a:bodyPr>
          <a:lstStyle/>
          <a:p>
            <a:pPr algn="ctr"/>
            <a:r>
              <a:rPr lang="en-US" b="1" dirty="0">
                <a:effectLst>
                  <a:outerShdw blurRad="38100" dist="38100" dir="2700000" algn="tl">
                    <a:srgbClr val="000000">
                      <a:alpha val="43137"/>
                    </a:srgbClr>
                  </a:outerShdw>
                </a:effectLst>
              </a:rPr>
              <a:t>at t=46 </a:t>
            </a:r>
            <a:r>
              <a:rPr lang="en-US" b="1" dirty="0" err="1">
                <a:effectLst>
                  <a:outerShdw blurRad="38100" dist="38100" dir="2700000" algn="tl">
                    <a:srgbClr val="000000">
                      <a:alpha val="43137"/>
                    </a:srgbClr>
                  </a:outerShdw>
                </a:effectLst>
              </a:rPr>
              <a:t>yr</a:t>
            </a:r>
            <a:endParaRPr lang="ru-RU" b="1" dirty="0">
              <a:effectLst>
                <a:outerShdw blurRad="38100" dist="38100" dir="2700000" algn="tl">
                  <a:srgbClr val="000000">
                    <a:alpha val="43137"/>
                  </a:srgbClr>
                </a:outerShdw>
              </a:effectLst>
            </a:endParaRPr>
          </a:p>
        </p:txBody>
      </p:sp>
      <p:sp>
        <p:nvSpPr>
          <p:cNvPr id="22" name="TextBox 21">
            <a:extLst>
              <a:ext uri="{FF2B5EF4-FFF2-40B4-BE49-F238E27FC236}">
                <a16:creationId xmlns:a16="http://schemas.microsoft.com/office/drawing/2014/main" id="{9587F3C1-837B-4E4B-8543-837932266090}"/>
              </a:ext>
            </a:extLst>
          </p:cNvPr>
          <p:cNvSpPr txBox="1"/>
          <p:nvPr/>
        </p:nvSpPr>
        <p:spPr>
          <a:xfrm>
            <a:off x="2548798" y="4221088"/>
            <a:ext cx="1102674" cy="369332"/>
          </a:xfrm>
          <a:prstGeom prst="rect">
            <a:avLst/>
          </a:prstGeom>
          <a:solidFill>
            <a:schemeClr val="accent6">
              <a:lumMod val="60000"/>
              <a:lumOff val="40000"/>
              <a:alpha val="36000"/>
            </a:schemeClr>
          </a:solidFill>
        </p:spPr>
        <p:txBody>
          <a:bodyPr wrap="none" rtlCol="0">
            <a:spAutoFit/>
          </a:bodyPr>
          <a:lstStyle/>
          <a:p>
            <a:pPr algn="ctr"/>
            <a:r>
              <a:rPr lang="en-US" b="1" dirty="0">
                <a:effectLst>
                  <a:outerShdw blurRad="38100" dist="38100" dir="2700000" algn="tl">
                    <a:srgbClr val="000000">
                      <a:alpha val="43137"/>
                    </a:srgbClr>
                  </a:outerShdw>
                </a:effectLst>
              </a:rPr>
              <a:t>at t=50 </a:t>
            </a:r>
            <a:r>
              <a:rPr lang="en-US" b="1" dirty="0" err="1">
                <a:effectLst>
                  <a:outerShdw blurRad="38100" dist="38100" dir="2700000" algn="tl">
                    <a:srgbClr val="000000">
                      <a:alpha val="43137"/>
                    </a:srgbClr>
                  </a:outerShdw>
                </a:effectLst>
              </a:rPr>
              <a:t>yr</a:t>
            </a:r>
            <a:endParaRPr lang="ru-RU" b="1" dirty="0">
              <a:effectLst>
                <a:outerShdw blurRad="38100" dist="38100" dir="2700000" algn="tl">
                  <a:srgbClr val="000000">
                    <a:alpha val="43137"/>
                  </a:srgbClr>
                </a:outerShdw>
              </a:effectLst>
            </a:endParaRPr>
          </a:p>
        </p:txBody>
      </p:sp>
      <p:sp>
        <p:nvSpPr>
          <p:cNvPr id="23" name="Блок-схема: процесс 22">
            <a:hlinkClick r:id="rId6" action="ppaction://hlinksldjump"/>
            <a:extLst>
              <a:ext uri="{FF2B5EF4-FFF2-40B4-BE49-F238E27FC236}">
                <a16:creationId xmlns:a16="http://schemas.microsoft.com/office/drawing/2014/main" id="{15799B63-476A-41FD-9960-2BEEA5C2C7A9}"/>
              </a:ext>
            </a:extLst>
          </p:cNvPr>
          <p:cNvSpPr/>
          <p:nvPr/>
        </p:nvSpPr>
        <p:spPr>
          <a:xfrm>
            <a:off x="5517" y="-20388"/>
            <a:ext cx="977915" cy="5690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t>Back to Contents</a:t>
            </a:r>
            <a:endParaRPr lang="ru-RU" sz="1200" b="1" dirty="0"/>
          </a:p>
        </p:txBody>
      </p:sp>
    </p:spTree>
    <p:extLst>
      <p:ext uri="{BB962C8B-B14F-4D97-AF65-F5344CB8AC3E}">
        <p14:creationId xmlns:p14="http://schemas.microsoft.com/office/powerpoint/2010/main" val="346828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4EA1D014-3430-43E4-B02E-FF99FD10EEA0}"/>
              </a:ext>
            </a:extLst>
          </p:cNvPr>
          <p:cNvSpPr>
            <a:spLocks noGrp="1"/>
          </p:cNvSpPr>
          <p:nvPr>
            <p:ph type="sldNum" sz="quarter" idx="12"/>
          </p:nvPr>
        </p:nvSpPr>
        <p:spPr/>
        <p:txBody>
          <a:bodyPr/>
          <a:lstStyle/>
          <a:p>
            <a:fld id="{283B13BF-7152-45C5-92FC-7CD2124D99AD}" type="slidenum">
              <a:rPr lang="ru-RU" smtClean="0"/>
              <a:pPr/>
              <a:t>13</a:t>
            </a:fld>
            <a:endParaRPr lang="ru-RU"/>
          </a:p>
        </p:txBody>
      </p:sp>
      <p:pic>
        <p:nvPicPr>
          <p:cNvPr id="7" name="Рисунок 6">
            <a:extLst>
              <a:ext uri="{FF2B5EF4-FFF2-40B4-BE49-F238E27FC236}">
                <a16:creationId xmlns:a16="http://schemas.microsoft.com/office/drawing/2014/main" id="{CF257967-6FFA-4496-8D53-23CEC00ECF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499" y="1733514"/>
            <a:ext cx="7594150" cy="4327072"/>
          </a:xfrm>
          <a:prstGeom prst="rect">
            <a:avLst/>
          </a:prstGeom>
        </p:spPr>
      </p:pic>
      <p:sp>
        <p:nvSpPr>
          <p:cNvPr id="6" name="Заголовок 1">
            <a:extLst>
              <a:ext uri="{FF2B5EF4-FFF2-40B4-BE49-F238E27FC236}">
                <a16:creationId xmlns:a16="http://schemas.microsoft.com/office/drawing/2014/main" id="{CEBA633A-25E6-4A9D-903C-9251EE54B286}"/>
              </a:ext>
            </a:extLst>
          </p:cNvPr>
          <p:cNvSpPr>
            <a:spLocks noGrp="1"/>
          </p:cNvSpPr>
          <p:nvPr>
            <p:ph type="title"/>
          </p:nvPr>
        </p:nvSpPr>
        <p:spPr>
          <a:xfrm>
            <a:off x="609600" y="274638"/>
            <a:ext cx="10972800" cy="1143000"/>
          </a:xfrm>
        </p:spPr>
        <p:txBody>
          <a:bodyPr/>
          <a:lstStyle/>
          <a:p>
            <a:pPr algn="r"/>
            <a:r>
              <a:rPr lang="en-US" b="1" dirty="0">
                <a:effectLst>
                  <a:outerShdw blurRad="38100" dist="38100" dir="2700000" algn="tl">
                    <a:srgbClr val="000000">
                      <a:alpha val="43137"/>
                    </a:srgbClr>
                  </a:outerShdw>
                </a:effectLst>
              </a:rPr>
              <a:t>Cushion gas substitution with CO</a:t>
            </a:r>
            <a:r>
              <a:rPr lang="en-US" b="1" baseline="-25000" dirty="0">
                <a:effectLst>
                  <a:outerShdw blurRad="38100" dist="38100" dir="2700000" algn="tl">
                    <a:srgbClr val="000000">
                      <a:alpha val="43137"/>
                    </a:srgbClr>
                  </a:outerShdw>
                </a:effectLst>
              </a:rPr>
              <a:t>2</a:t>
            </a:r>
            <a:r>
              <a:rPr lang="en-US" b="1" dirty="0">
                <a:effectLst>
                  <a:outerShdw blurRad="38100" dist="38100" dir="2700000" algn="tl">
                    <a:srgbClr val="000000">
                      <a:alpha val="43137"/>
                    </a:srgbClr>
                  </a:outerShdw>
                </a:effectLst>
              </a:rPr>
              <a:t>?</a:t>
            </a:r>
            <a:endParaRPr lang="ru-RU" b="1" dirty="0">
              <a:effectLst>
                <a:outerShdw blurRad="38100" dist="38100" dir="2700000" algn="tl">
                  <a:srgbClr val="000000">
                    <a:alpha val="43137"/>
                  </a:srgbClr>
                </a:outerShdw>
              </a:effectLst>
            </a:endParaRPr>
          </a:p>
        </p:txBody>
      </p:sp>
      <p:pic>
        <p:nvPicPr>
          <p:cNvPr id="8" name="Рисунок 7">
            <a:extLst>
              <a:ext uri="{FF2B5EF4-FFF2-40B4-BE49-F238E27FC236}">
                <a16:creationId xmlns:a16="http://schemas.microsoft.com/office/drawing/2014/main" id="{334D245D-388D-46CE-A061-B3ACE6E6C6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1914" y="1556792"/>
            <a:ext cx="3992834" cy="2232248"/>
          </a:xfrm>
          <a:prstGeom prst="rect">
            <a:avLst/>
          </a:prstGeom>
          <a:ln>
            <a:solidFill>
              <a:schemeClr val="accent1">
                <a:shade val="50000"/>
              </a:schemeClr>
            </a:solidFill>
          </a:ln>
          <a:effectLst>
            <a:outerShdw blurRad="304800" dist="50800" dir="5400000" algn="ctr" rotWithShape="0">
              <a:schemeClr val="tx1">
                <a:lumMod val="90000"/>
                <a:lumOff val="10000"/>
              </a:schemeClr>
            </a:outerShdw>
          </a:effectLst>
        </p:spPr>
      </p:pic>
      <p:grpSp>
        <p:nvGrpSpPr>
          <p:cNvPr id="9" name="Группа 8">
            <a:extLst>
              <a:ext uri="{FF2B5EF4-FFF2-40B4-BE49-F238E27FC236}">
                <a16:creationId xmlns:a16="http://schemas.microsoft.com/office/drawing/2014/main" id="{02F66D60-7E59-4121-94B5-779D16DB0055}"/>
              </a:ext>
            </a:extLst>
          </p:cNvPr>
          <p:cNvGrpSpPr/>
          <p:nvPr/>
        </p:nvGrpSpPr>
        <p:grpSpPr>
          <a:xfrm>
            <a:off x="71279" y="6199737"/>
            <a:ext cx="2350992" cy="613639"/>
            <a:chOff x="71279" y="6199737"/>
            <a:chExt cx="2350992" cy="613639"/>
          </a:xfrm>
        </p:grpSpPr>
        <p:pic>
          <p:nvPicPr>
            <p:cNvPr id="10" name="Рисунок 9">
              <a:extLst>
                <a:ext uri="{FF2B5EF4-FFF2-40B4-BE49-F238E27FC236}">
                  <a16:creationId xmlns:a16="http://schemas.microsoft.com/office/drawing/2014/main" id="{32C4A9C6-8822-4A98-8E3D-23BB43DF20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279" y="6199737"/>
              <a:ext cx="696129" cy="613639"/>
            </a:xfrm>
            <a:prstGeom prst="rect">
              <a:avLst/>
            </a:prstGeom>
            <a:effectLst/>
          </p:spPr>
        </p:pic>
        <p:pic>
          <p:nvPicPr>
            <p:cNvPr id="11" name="Рисунок 10">
              <a:extLst>
                <a:ext uri="{FF2B5EF4-FFF2-40B4-BE49-F238E27FC236}">
                  <a16:creationId xmlns:a16="http://schemas.microsoft.com/office/drawing/2014/main" id="{D58250E3-01C2-461C-9B75-0009B4EA65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424" y="6199737"/>
              <a:ext cx="526686" cy="613639"/>
            </a:xfrm>
            <a:prstGeom prst="rect">
              <a:avLst/>
            </a:prstGeom>
            <a:effectLst/>
          </p:spPr>
        </p:pic>
        <p:pic>
          <p:nvPicPr>
            <p:cNvPr id="12" name="Рисунок 11">
              <a:extLst>
                <a:ext uri="{FF2B5EF4-FFF2-40B4-BE49-F238E27FC236}">
                  <a16:creationId xmlns:a16="http://schemas.microsoft.com/office/drawing/2014/main" id="{54B8A7AA-E614-4AAE-BEED-80D33DE4108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82126" y="6302650"/>
              <a:ext cx="840145" cy="418826"/>
            </a:xfrm>
            <a:prstGeom prst="rect">
              <a:avLst/>
            </a:prstGeom>
          </p:spPr>
        </p:pic>
      </p:grpSp>
      <p:sp>
        <p:nvSpPr>
          <p:cNvPr id="2" name="TextBox 1">
            <a:extLst>
              <a:ext uri="{FF2B5EF4-FFF2-40B4-BE49-F238E27FC236}">
                <a16:creationId xmlns:a16="http://schemas.microsoft.com/office/drawing/2014/main" id="{6E1D0A62-5099-4611-A4F3-301FD05ACCF2}"/>
              </a:ext>
            </a:extLst>
          </p:cNvPr>
          <p:cNvSpPr txBox="1"/>
          <p:nvPr/>
        </p:nvSpPr>
        <p:spPr>
          <a:xfrm>
            <a:off x="7824192" y="4168412"/>
            <a:ext cx="4248472" cy="2031325"/>
          </a:xfrm>
          <a:prstGeom prst="rect">
            <a:avLst/>
          </a:prstGeom>
          <a:noFill/>
        </p:spPr>
        <p:txBody>
          <a:bodyPr wrap="square" rtlCol="0">
            <a:spAutoFit/>
          </a:bodyPr>
          <a:lstStyle/>
          <a:p>
            <a:r>
              <a:rPr lang="en-US" dirty="0"/>
              <a:t>We consider a synthetic model of a storage reservoir and simulate an </a:t>
            </a:r>
            <a:r>
              <a:rPr lang="en-US" b="1" u="sng" dirty="0"/>
              <a:t>initial period </a:t>
            </a:r>
            <a:r>
              <a:rPr lang="en-US" dirty="0"/>
              <a:t>of CO</a:t>
            </a:r>
            <a:r>
              <a:rPr lang="en-US" baseline="-25000" dirty="0"/>
              <a:t>2</a:t>
            </a:r>
            <a:r>
              <a:rPr lang="en-US" dirty="0"/>
              <a:t> and CH</a:t>
            </a:r>
            <a:r>
              <a:rPr lang="en-US" baseline="-25000" dirty="0"/>
              <a:t>4</a:t>
            </a:r>
            <a:r>
              <a:rPr lang="en-US" dirty="0"/>
              <a:t> (is used as proxy for NG) injection followed by three cycles (seasons) of NG injection and production. We account for the mechanical dispersion to accurately simulate the mixing of gases.</a:t>
            </a:r>
            <a:endParaRPr lang="ru-RU" dirty="0"/>
          </a:p>
        </p:txBody>
      </p:sp>
      <p:cxnSp>
        <p:nvCxnSpPr>
          <p:cNvPr id="13" name="Прямая со стрелкой 12">
            <a:extLst>
              <a:ext uri="{FF2B5EF4-FFF2-40B4-BE49-F238E27FC236}">
                <a16:creationId xmlns:a16="http://schemas.microsoft.com/office/drawing/2014/main" id="{6FF71754-7CC2-4CD6-BBC3-746C41AE8C8F}"/>
              </a:ext>
            </a:extLst>
          </p:cNvPr>
          <p:cNvCxnSpPr/>
          <p:nvPr/>
        </p:nvCxnSpPr>
        <p:spPr>
          <a:xfrm>
            <a:off x="30485" y="1414392"/>
            <a:ext cx="3096344" cy="0"/>
          </a:xfrm>
          <a:prstGeom prst="straightConnector1">
            <a:avLst/>
          </a:prstGeom>
          <a:ln w="31750">
            <a:tailEnd type="stealth" w="lg"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6B704D6-9BD2-4399-B37E-5B9214BD3909}"/>
              </a:ext>
            </a:extLst>
          </p:cNvPr>
          <p:cNvSpPr txBox="1"/>
          <p:nvPr/>
        </p:nvSpPr>
        <p:spPr>
          <a:xfrm>
            <a:off x="61927" y="1425737"/>
            <a:ext cx="2865721" cy="307777"/>
          </a:xfrm>
          <a:prstGeom prst="rect">
            <a:avLst/>
          </a:prstGeom>
          <a:noFill/>
        </p:spPr>
        <p:txBody>
          <a:bodyPr wrap="none" rtlCol="0">
            <a:spAutoFit/>
          </a:bodyPr>
          <a:lstStyle/>
          <a:p>
            <a:r>
              <a:rPr lang="en-US" sz="1400" dirty="0"/>
              <a:t>Summer</a:t>
            </a:r>
            <a:r>
              <a:rPr lang="ru-RU" sz="1400" dirty="0"/>
              <a:t>   </a:t>
            </a:r>
            <a:r>
              <a:rPr lang="en-US" sz="1400" dirty="0"/>
              <a:t>Winter</a:t>
            </a:r>
            <a:r>
              <a:rPr lang="ru-RU" sz="1400" dirty="0"/>
              <a:t>    </a:t>
            </a:r>
            <a:r>
              <a:rPr lang="en-US" sz="1400" dirty="0"/>
              <a:t>Summer</a:t>
            </a:r>
            <a:r>
              <a:rPr lang="ru-RU" sz="1400" dirty="0"/>
              <a:t>    </a:t>
            </a:r>
            <a:r>
              <a:rPr lang="en-US" sz="1400" dirty="0"/>
              <a:t>Winter</a:t>
            </a:r>
            <a:endParaRPr lang="ru-RU" sz="1400" dirty="0"/>
          </a:p>
        </p:txBody>
      </p:sp>
      <p:sp>
        <p:nvSpPr>
          <p:cNvPr id="15" name="Стрелка: влево 14">
            <a:extLst>
              <a:ext uri="{FF2B5EF4-FFF2-40B4-BE49-F238E27FC236}">
                <a16:creationId xmlns:a16="http://schemas.microsoft.com/office/drawing/2014/main" id="{9123A921-1EB5-45E3-9629-9864A3AF653D}"/>
              </a:ext>
            </a:extLst>
          </p:cNvPr>
          <p:cNvSpPr/>
          <p:nvPr/>
        </p:nvSpPr>
        <p:spPr>
          <a:xfrm rot="16200000">
            <a:off x="-191145" y="462284"/>
            <a:ext cx="1276162" cy="550916"/>
          </a:xfrm>
          <a:prstGeom prst="leftArrow">
            <a:avLst>
              <a:gd name="adj1" fmla="val 100000"/>
              <a:gd name="adj2" fmla="val 5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400" dirty="0"/>
              <a:t>NG injection</a:t>
            </a:r>
            <a:endParaRPr lang="ru-RU" sz="1400" dirty="0"/>
          </a:p>
        </p:txBody>
      </p:sp>
      <p:sp>
        <p:nvSpPr>
          <p:cNvPr id="16" name="Стрелка: вправо 15">
            <a:extLst>
              <a:ext uri="{FF2B5EF4-FFF2-40B4-BE49-F238E27FC236}">
                <a16:creationId xmlns:a16="http://schemas.microsoft.com/office/drawing/2014/main" id="{9EBE27CB-DFED-4CDA-AF47-D9A68FB8FA4B}"/>
              </a:ext>
            </a:extLst>
          </p:cNvPr>
          <p:cNvSpPr/>
          <p:nvPr/>
        </p:nvSpPr>
        <p:spPr>
          <a:xfrm rot="16200000">
            <a:off x="474433" y="442179"/>
            <a:ext cx="1307254" cy="550915"/>
          </a:xfrm>
          <a:prstGeom prst="rightArrow">
            <a:avLst>
              <a:gd name="adj1" fmla="val 100000"/>
              <a:gd name="adj2" fmla="val 5000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00" dirty="0"/>
              <a:t>Back-production</a:t>
            </a:r>
            <a:endParaRPr lang="ru-RU" sz="1400" dirty="0"/>
          </a:p>
        </p:txBody>
      </p:sp>
      <p:sp>
        <p:nvSpPr>
          <p:cNvPr id="17" name="Стрелка: влево 16">
            <a:extLst>
              <a:ext uri="{FF2B5EF4-FFF2-40B4-BE49-F238E27FC236}">
                <a16:creationId xmlns:a16="http://schemas.microsoft.com/office/drawing/2014/main" id="{941C014F-18C2-4830-95D5-661F2603F85A}"/>
              </a:ext>
            </a:extLst>
          </p:cNvPr>
          <p:cNvSpPr/>
          <p:nvPr/>
        </p:nvSpPr>
        <p:spPr>
          <a:xfrm rot="16200000">
            <a:off x="1186299" y="447761"/>
            <a:ext cx="1276162" cy="550916"/>
          </a:xfrm>
          <a:prstGeom prst="leftArrow">
            <a:avLst>
              <a:gd name="adj1" fmla="val 100000"/>
              <a:gd name="adj2" fmla="val 50000"/>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400" dirty="0"/>
              <a:t>NG injection</a:t>
            </a:r>
            <a:endParaRPr lang="ru-RU" sz="1400" dirty="0"/>
          </a:p>
        </p:txBody>
      </p:sp>
      <p:sp>
        <p:nvSpPr>
          <p:cNvPr id="18" name="Стрелка: вправо 17">
            <a:extLst>
              <a:ext uri="{FF2B5EF4-FFF2-40B4-BE49-F238E27FC236}">
                <a16:creationId xmlns:a16="http://schemas.microsoft.com/office/drawing/2014/main" id="{3CD76DF0-7537-428F-98FE-FE8B1EB346CF}"/>
              </a:ext>
            </a:extLst>
          </p:cNvPr>
          <p:cNvSpPr/>
          <p:nvPr/>
        </p:nvSpPr>
        <p:spPr>
          <a:xfrm rot="16200000">
            <a:off x="1851877" y="427656"/>
            <a:ext cx="1307254" cy="550915"/>
          </a:xfrm>
          <a:prstGeom prst="rightArrow">
            <a:avLst>
              <a:gd name="adj1" fmla="val 100000"/>
              <a:gd name="adj2" fmla="val 5000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00" dirty="0"/>
              <a:t>Back-production</a:t>
            </a:r>
            <a:endParaRPr lang="ru-RU" sz="1400" dirty="0"/>
          </a:p>
        </p:txBody>
      </p:sp>
      <p:sp>
        <p:nvSpPr>
          <p:cNvPr id="19" name="TextBox 18">
            <a:extLst>
              <a:ext uri="{FF2B5EF4-FFF2-40B4-BE49-F238E27FC236}">
                <a16:creationId xmlns:a16="http://schemas.microsoft.com/office/drawing/2014/main" id="{AB3FE485-121A-4D52-B8D5-DB23E64B27A4}"/>
              </a:ext>
            </a:extLst>
          </p:cNvPr>
          <p:cNvSpPr txBox="1"/>
          <p:nvPr/>
        </p:nvSpPr>
        <p:spPr>
          <a:xfrm>
            <a:off x="3080162" y="1400546"/>
            <a:ext cx="261610" cy="369332"/>
          </a:xfrm>
          <a:prstGeom prst="rect">
            <a:avLst/>
          </a:prstGeom>
          <a:noFill/>
        </p:spPr>
        <p:txBody>
          <a:bodyPr wrap="none" rtlCol="0">
            <a:spAutoFit/>
          </a:bodyPr>
          <a:lstStyle/>
          <a:p>
            <a:r>
              <a:rPr lang="en-US" i="1" dirty="0"/>
              <a:t>t</a:t>
            </a:r>
            <a:endParaRPr lang="ru-RU" i="1" dirty="0"/>
          </a:p>
        </p:txBody>
      </p:sp>
      <p:sp>
        <p:nvSpPr>
          <p:cNvPr id="20" name="Прямоугольник 19">
            <a:extLst>
              <a:ext uri="{FF2B5EF4-FFF2-40B4-BE49-F238E27FC236}">
                <a16:creationId xmlns:a16="http://schemas.microsoft.com/office/drawing/2014/main" id="{B962DBBB-8A89-4C97-B049-5CE08911564B}"/>
              </a:ext>
            </a:extLst>
          </p:cNvPr>
          <p:cNvSpPr/>
          <p:nvPr/>
        </p:nvSpPr>
        <p:spPr>
          <a:xfrm>
            <a:off x="1847528" y="5184074"/>
            <a:ext cx="648072" cy="259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TextBox 2">
            <a:extLst>
              <a:ext uri="{FF2B5EF4-FFF2-40B4-BE49-F238E27FC236}">
                <a16:creationId xmlns:a16="http://schemas.microsoft.com/office/drawing/2014/main" id="{1A0A4A98-D86B-4629-8D44-B1B361BDAF94}"/>
              </a:ext>
            </a:extLst>
          </p:cNvPr>
          <p:cNvSpPr txBox="1"/>
          <p:nvPr/>
        </p:nvSpPr>
        <p:spPr>
          <a:xfrm>
            <a:off x="526695" y="4941168"/>
            <a:ext cx="2736304" cy="584775"/>
          </a:xfrm>
          <a:prstGeom prst="rect">
            <a:avLst/>
          </a:prstGeom>
          <a:noFill/>
        </p:spPr>
        <p:txBody>
          <a:bodyPr wrap="square" rtlCol="0">
            <a:spAutoFit/>
          </a:bodyPr>
          <a:lstStyle/>
          <a:p>
            <a:pPr algn="ctr"/>
            <a:r>
              <a:rPr lang="en-US" sz="1600" b="1" dirty="0"/>
              <a:t>Molar fraction of CO</a:t>
            </a:r>
            <a:r>
              <a:rPr lang="en-US" sz="1600" b="1" baseline="-25000" dirty="0"/>
              <a:t>2</a:t>
            </a:r>
            <a:r>
              <a:rPr lang="en-US" sz="1600" b="1" dirty="0"/>
              <a:t> in gas at the end of the initial period</a:t>
            </a:r>
            <a:endParaRPr lang="ru-RU" sz="1600" b="1" dirty="0"/>
          </a:p>
        </p:txBody>
      </p:sp>
    </p:spTree>
    <p:extLst>
      <p:ext uri="{BB962C8B-B14F-4D97-AF65-F5344CB8AC3E}">
        <p14:creationId xmlns:p14="http://schemas.microsoft.com/office/powerpoint/2010/main" val="2907934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913778CF-6EE9-444E-BF6D-14FED980CE2D}"/>
              </a:ext>
            </a:extLst>
          </p:cNvPr>
          <p:cNvSpPr>
            <a:spLocks noGrp="1"/>
          </p:cNvSpPr>
          <p:nvPr>
            <p:ph type="sldNum" sz="quarter" idx="12"/>
          </p:nvPr>
        </p:nvSpPr>
        <p:spPr/>
        <p:txBody>
          <a:bodyPr/>
          <a:lstStyle/>
          <a:p>
            <a:fld id="{283B13BF-7152-45C5-92FC-7CD2124D99AD}" type="slidenum">
              <a:rPr lang="ru-RU" smtClean="0"/>
              <a:pPr/>
              <a:t>14</a:t>
            </a:fld>
            <a:endParaRPr lang="ru-RU"/>
          </a:p>
        </p:txBody>
      </p:sp>
      <p:pic>
        <p:nvPicPr>
          <p:cNvPr id="7" name="Рисунок 6" descr="Изображение выглядит как текст, внутренний, часы&#10;&#10;Автоматически созданное описание">
            <a:extLst>
              <a:ext uri="{FF2B5EF4-FFF2-40B4-BE49-F238E27FC236}">
                <a16:creationId xmlns:a16="http://schemas.microsoft.com/office/drawing/2014/main" id="{752366B2-4B35-43B9-884E-3ACE3ED9A6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440" y="1268760"/>
            <a:ext cx="10297144" cy="5508973"/>
          </a:xfrm>
          <a:prstGeom prst="rect">
            <a:avLst/>
          </a:prstGeom>
        </p:spPr>
      </p:pic>
      <p:sp>
        <p:nvSpPr>
          <p:cNvPr id="4" name="Заголовок 1">
            <a:extLst>
              <a:ext uri="{FF2B5EF4-FFF2-40B4-BE49-F238E27FC236}">
                <a16:creationId xmlns:a16="http://schemas.microsoft.com/office/drawing/2014/main" id="{E49ECFDB-5B47-4C74-8CEA-8F46DC4BF4F2}"/>
              </a:ext>
            </a:extLst>
          </p:cNvPr>
          <p:cNvSpPr>
            <a:spLocks noGrp="1"/>
          </p:cNvSpPr>
          <p:nvPr>
            <p:ph type="title"/>
          </p:nvPr>
        </p:nvSpPr>
        <p:spPr>
          <a:xfrm>
            <a:off x="609600" y="274638"/>
            <a:ext cx="10972800" cy="1143000"/>
          </a:xfrm>
        </p:spPr>
        <p:txBody>
          <a:bodyPr/>
          <a:lstStyle/>
          <a:p>
            <a:pPr algn="r"/>
            <a:r>
              <a:rPr lang="en-US" b="1" dirty="0">
                <a:effectLst>
                  <a:outerShdw blurRad="38100" dist="38100" dir="2700000" algn="tl">
                    <a:srgbClr val="000000">
                      <a:alpha val="43137"/>
                    </a:srgbClr>
                  </a:outerShdw>
                </a:effectLst>
              </a:rPr>
              <a:t>Cushion gas substitution with CO</a:t>
            </a:r>
            <a:r>
              <a:rPr lang="en-US" b="1" baseline="-25000" dirty="0">
                <a:effectLst>
                  <a:outerShdw blurRad="38100" dist="38100" dir="2700000" algn="tl">
                    <a:srgbClr val="000000">
                      <a:alpha val="43137"/>
                    </a:srgbClr>
                  </a:outerShdw>
                </a:effectLst>
              </a:rPr>
              <a:t>2</a:t>
            </a:r>
            <a:r>
              <a:rPr lang="en-US" b="1" dirty="0">
                <a:effectLst>
                  <a:outerShdw blurRad="38100" dist="38100" dir="2700000" algn="tl">
                    <a:srgbClr val="000000">
                      <a:alpha val="43137"/>
                    </a:srgbClr>
                  </a:outerShdw>
                </a:effectLst>
              </a:rPr>
              <a:t>?</a:t>
            </a:r>
            <a:endParaRPr lang="ru-RU" b="1" dirty="0">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A782B0D6-1FC7-4CCB-8FAF-74FEBA3852F4}"/>
              </a:ext>
            </a:extLst>
          </p:cNvPr>
          <p:cNvSpPr txBox="1"/>
          <p:nvPr/>
        </p:nvSpPr>
        <p:spPr>
          <a:xfrm>
            <a:off x="8256240" y="1449478"/>
            <a:ext cx="1523750" cy="646331"/>
          </a:xfrm>
          <a:prstGeom prst="rect">
            <a:avLst/>
          </a:prstGeom>
          <a:solidFill>
            <a:schemeClr val="accent6">
              <a:lumMod val="60000"/>
              <a:lumOff val="40000"/>
              <a:alpha val="36000"/>
            </a:schemeClr>
          </a:solidFill>
        </p:spPr>
        <p:txBody>
          <a:bodyPr wrap="none" rtlCol="0">
            <a:spAutoFit/>
          </a:bodyPr>
          <a:lstStyle/>
          <a:p>
            <a:pPr algn="ctr"/>
            <a:r>
              <a:rPr lang="en-US" b="1" dirty="0">
                <a:effectLst>
                  <a:outerShdw blurRad="38100" dist="38100" dir="2700000" algn="tl">
                    <a:srgbClr val="000000">
                      <a:alpha val="43137"/>
                    </a:srgbClr>
                  </a:outerShdw>
                </a:effectLst>
              </a:rPr>
              <a:t>CO</a:t>
            </a:r>
            <a:r>
              <a:rPr lang="en-US" b="1" baseline="-25000" dirty="0">
                <a:effectLst>
                  <a:outerShdw blurRad="38100" dist="38100" dir="2700000" algn="tl">
                    <a:srgbClr val="000000">
                      <a:alpha val="43137"/>
                    </a:srgbClr>
                  </a:outerShdw>
                </a:effectLst>
              </a:rPr>
              <a:t>2</a:t>
            </a:r>
            <a:r>
              <a:rPr lang="en-US" b="1" dirty="0">
                <a:effectLst>
                  <a:outerShdw blurRad="38100" dist="38100" dir="2700000" algn="tl">
                    <a:srgbClr val="000000">
                      <a:alpha val="43137"/>
                    </a:srgbClr>
                  </a:outerShdw>
                </a:effectLst>
              </a:rPr>
              <a:t> molar </a:t>
            </a:r>
          </a:p>
          <a:p>
            <a:pPr algn="ctr"/>
            <a:r>
              <a:rPr lang="en-US" b="1" dirty="0">
                <a:effectLst>
                  <a:outerShdw blurRad="38100" dist="38100" dir="2700000" algn="tl">
                    <a:srgbClr val="000000">
                      <a:alpha val="43137"/>
                    </a:srgbClr>
                  </a:outerShdw>
                </a:effectLst>
              </a:rPr>
              <a:t>fraction in gas</a:t>
            </a:r>
            <a:endParaRPr lang="ru-RU" b="1" dirty="0">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id="{B5A3A1DF-BDE2-408D-BAE7-5DE2A3E526FB}"/>
              </a:ext>
            </a:extLst>
          </p:cNvPr>
          <p:cNvSpPr txBox="1"/>
          <p:nvPr/>
        </p:nvSpPr>
        <p:spPr>
          <a:xfrm>
            <a:off x="9264352" y="4762192"/>
            <a:ext cx="1003480" cy="369332"/>
          </a:xfrm>
          <a:prstGeom prst="rect">
            <a:avLst/>
          </a:prstGeom>
          <a:solidFill>
            <a:schemeClr val="accent6">
              <a:lumMod val="60000"/>
              <a:lumOff val="40000"/>
              <a:alpha val="36000"/>
            </a:schemeClr>
          </a:solidFill>
        </p:spPr>
        <p:txBody>
          <a:bodyPr wrap="none" rtlCol="0">
            <a:spAutoFit/>
          </a:bodyPr>
          <a:lstStyle/>
          <a:p>
            <a:pPr algn="ctr"/>
            <a:r>
              <a:rPr lang="en-US" b="1" dirty="0">
                <a:effectLst>
                  <a:outerShdw blurRad="38100" dist="38100" dir="2700000" algn="tl">
                    <a:srgbClr val="000000">
                      <a:alpha val="43137"/>
                    </a:srgbClr>
                  </a:outerShdw>
                </a:effectLst>
              </a:rPr>
              <a:t>Pressure</a:t>
            </a:r>
            <a:endParaRPr lang="ru-RU" b="1" dirty="0">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A4588AB4-D2FC-40E6-94AD-E11CA41EDE49}"/>
              </a:ext>
            </a:extLst>
          </p:cNvPr>
          <p:cNvSpPr txBox="1"/>
          <p:nvPr/>
        </p:nvSpPr>
        <p:spPr>
          <a:xfrm>
            <a:off x="479376" y="4869160"/>
            <a:ext cx="1162819" cy="646331"/>
          </a:xfrm>
          <a:prstGeom prst="rect">
            <a:avLst/>
          </a:prstGeom>
          <a:solidFill>
            <a:schemeClr val="accent6">
              <a:lumMod val="60000"/>
              <a:lumOff val="40000"/>
              <a:alpha val="36000"/>
            </a:schemeClr>
          </a:solidFill>
        </p:spPr>
        <p:txBody>
          <a:bodyPr wrap="none" rtlCol="0">
            <a:spAutoFit/>
          </a:bodyPr>
          <a:lstStyle/>
          <a:p>
            <a:pPr algn="ctr"/>
            <a:r>
              <a:rPr lang="en-US" b="1" dirty="0">
                <a:effectLst>
                  <a:outerShdw blurRad="38100" dist="38100" dir="2700000" algn="tl">
                    <a:srgbClr val="000000">
                      <a:alpha val="43137"/>
                    </a:srgbClr>
                  </a:outerShdw>
                </a:effectLst>
              </a:rPr>
              <a:t>Gas</a:t>
            </a:r>
          </a:p>
          <a:p>
            <a:pPr algn="ctr"/>
            <a:r>
              <a:rPr lang="en-US" b="1" dirty="0">
                <a:effectLst>
                  <a:outerShdw blurRad="38100" dist="38100" dir="2700000" algn="tl">
                    <a:srgbClr val="000000">
                      <a:alpha val="43137"/>
                    </a:srgbClr>
                  </a:outerShdw>
                </a:effectLst>
              </a:rPr>
              <a:t>saturation</a:t>
            </a:r>
            <a:endParaRPr lang="ru-RU" b="1" dirty="0">
              <a:effectLst>
                <a:outerShdw blurRad="38100" dist="38100" dir="2700000" algn="tl">
                  <a:srgbClr val="000000">
                    <a:alpha val="43137"/>
                  </a:srgbClr>
                </a:outerShdw>
              </a:effectLst>
            </a:endParaRPr>
          </a:p>
        </p:txBody>
      </p:sp>
      <p:sp>
        <p:nvSpPr>
          <p:cNvPr id="10" name="Блок-схема: процесс 9">
            <a:hlinkClick r:id="rId3" action="ppaction://hlinksldjump"/>
            <a:extLst>
              <a:ext uri="{FF2B5EF4-FFF2-40B4-BE49-F238E27FC236}">
                <a16:creationId xmlns:a16="http://schemas.microsoft.com/office/drawing/2014/main" id="{0CBCA3A5-A689-439C-A9AA-242A2647D686}"/>
              </a:ext>
            </a:extLst>
          </p:cNvPr>
          <p:cNvSpPr/>
          <p:nvPr/>
        </p:nvSpPr>
        <p:spPr>
          <a:xfrm>
            <a:off x="5517" y="-20388"/>
            <a:ext cx="977915" cy="5690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t>Back to Contents</a:t>
            </a:r>
            <a:endParaRPr lang="ru-RU" sz="1200" b="1" dirty="0"/>
          </a:p>
        </p:txBody>
      </p:sp>
    </p:spTree>
    <p:extLst>
      <p:ext uri="{BB962C8B-B14F-4D97-AF65-F5344CB8AC3E}">
        <p14:creationId xmlns:p14="http://schemas.microsoft.com/office/powerpoint/2010/main" val="41177681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D7E1DE-E7DE-482B-918C-01A91CD2BEF6}"/>
              </a:ext>
            </a:extLst>
          </p:cNvPr>
          <p:cNvSpPr>
            <a:spLocks noGrp="1"/>
          </p:cNvSpPr>
          <p:nvPr>
            <p:ph type="title"/>
          </p:nvPr>
        </p:nvSpPr>
        <p:spPr/>
        <p:txBody>
          <a:bodyPr>
            <a:normAutofit/>
          </a:bodyPr>
          <a:lstStyle/>
          <a:p>
            <a:pPr algn="r"/>
            <a:r>
              <a:rPr lang="en-US" sz="3600" b="1" dirty="0">
                <a:effectLst>
                  <a:outerShdw blurRad="38100" dist="38100" dir="2700000" algn="tl">
                    <a:srgbClr val="000000">
                      <a:alpha val="43137"/>
                    </a:srgbClr>
                  </a:outerShdw>
                </a:effectLst>
              </a:rPr>
              <a:t>Parameters at the end the 1</a:t>
            </a:r>
            <a:r>
              <a:rPr lang="en-US" sz="3600" b="1" baseline="30000" dirty="0">
                <a:effectLst>
                  <a:outerShdw blurRad="38100" dist="38100" dir="2700000" algn="tl">
                    <a:srgbClr val="000000">
                      <a:alpha val="43137"/>
                    </a:srgbClr>
                  </a:outerShdw>
                </a:effectLst>
              </a:rPr>
              <a:t>st</a:t>
            </a:r>
            <a:r>
              <a:rPr lang="en-US" sz="3600" b="1" dirty="0">
                <a:effectLst>
                  <a:outerShdw blurRad="38100" dist="38100" dir="2700000" algn="tl">
                    <a:srgbClr val="000000">
                      <a:alpha val="43137"/>
                    </a:srgbClr>
                  </a:outerShdw>
                </a:effectLst>
              </a:rPr>
              <a:t> and 3</a:t>
            </a:r>
            <a:r>
              <a:rPr lang="en-US" sz="3600" b="1" baseline="30000" dirty="0">
                <a:effectLst>
                  <a:outerShdw blurRad="38100" dist="38100" dir="2700000" algn="tl">
                    <a:srgbClr val="000000">
                      <a:alpha val="43137"/>
                    </a:srgbClr>
                  </a:outerShdw>
                </a:effectLst>
              </a:rPr>
              <a:t>rd</a:t>
            </a:r>
            <a:r>
              <a:rPr lang="en-US" sz="3600" b="1" dirty="0">
                <a:effectLst>
                  <a:outerShdw blurRad="38100" dist="38100" dir="2700000" algn="tl">
                    <a:srgbClr val="000000">
                      <a:alpha val="43137"/>
                    </a:srgbClr>
                  </a:outerShdw>
                </a:effectLst>
              </a:rPr>
              <a:t> cycles</a:t>
            </a:r>
            <a:endParaRPr lang="ru-RU" sz="3600" b="1" dirty="0">
              <a:effectLst>
                <a:outerShdw blurRad="38100" dist="38100" dir="2700000" algn="tl">
                  <a:srgbClr val="000000">
                    <a:alpha val="43137"/>
                  </a:srgbClr>
                </a:outerShdw>
              </a:effectLst>
            </a:endParaRPr>
          </a:p>
        </p:txBody>
      </p:sp>
      <p:pic>
        <p:nvPicPr>
          <p:cNvPr id="7" name="Объект 6">
            <a:extLst>
              <a:ext uri="{FF2B5EF4-FFF2-40B4-BE49-F238E27FC236}">
                <a16:creationId xmlns:a16="http://schemas.microsoft.com/office/drawing/2014/main" id="{988842BC-9E12-4CF6-B093-01A3865CC0F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75520" y="1124744"/>
            <a:ext cx="8045985" cy="4651210"/>
          </a:xfrm>
        </p:spPr>
      </p:pic>
      <p:sp>
        <p:nvSpPr>
          <p:cNvPr id="3" name="TextBox 2">
            <a:extLst>
              <a:ext uri="{FF2B5EF4-FFF2-40B4-BE49-F238E27FC236}">
                <a16:creationId xmlns:a16="http://schemas.microsoft.com/office/drawing/2014/main" id="{15CECD2D-F960-4DD0-A0EB-3812F0375F6F}"/>
              </a:ext>
            </a:extLst>
          </p:cNvPr>
          <p:cNvSpPr txBox="1"/>
          <p:nvPr/>
        </p:nvSpPr>
        <p:spPr>
          <a:xfrm>
            <a:off x="2063552" y="5798146"/>
            <a:ext cx="1584175" cy="923330"/>
          </a:xfrm>
          <a:prstGeom prst="rect">
            <a:avLst/>
          </a:prstGeom>
          <a:noFill/>
        </p:spPr>
        <p:txBody>
          <a:bodyPr wrap="square" rtlCol="0">
            <a:spAutoFit/>
          </a:bodyPr>
          <a:lstStyle/>
          <a:p>
            <a:pPr algn="ctr"/>
            <a:r>
              <a:rPr lang="en-US" b="1" dirty="0"/>
              <a:t>CO</a:t>
            </a:r>
            <a:r>
              <a:rPr lang="en-US" b="1" baseline="-25000" dirty="0"/>
              <a:t>2</a:t>
            </a:r>
            <a:r>
              <a:rPr lang="en-US" b="1" dirty="0"/>
              <a:t> molar</a:t>
            </a:r>
          </a:p>
          <a:p>
            <a:pPr algn="ctr"/>
            <a:r>
              <a:rPr lang="en-US" b="1" dirty="0"/>
              <a:t>concentration in gas</a:t>
            </a:r>
            <a:endParaRPr lang="ru-RU" b="1" dirty="0"/>
          </a:p>
        </p:txBody>
      </p:sp>
      <p:sp>
        <p:nvSpPr>
          <p:cNvPr id="8" name="TextBox 7">
            <a:extLst>
              <a:ext uri="{FF2B5EF4-FFF2-40B4-BE49-F238E27FC236}">
                <a16:creationId xmlns:a16="http://schemas.microsoft.com/office/drawing/2014/main" id="{B3B9E0A5-0C97-445E-B3EC-1AC0433B0743}"/>
              </a:ext>
            </a:extLst>
          </p:cNvPr>
          <p:cNvSpPr txBox="1"/>
          <p:nvPr/>
        </p:nvSpPr>
        <p:spPr>
          <a:xfrm>
            <a:off x="4151784" y="5919287"/>
            <a:ext cx="1584175" cy="646331"/>
          </a:xfrm>
          <a:prstGeom prst="rect">
            <a:avLst/>
          </a:prstGeom>
          <a:noFill/>
        </p:spPr>
        <p:txBody>
          <a:bodyPr wrap="square" rtlCol="0">
            <a:spAutoFit/>
          </a:bodyPr>
          <a:lstStyle/>
          <a:p>
            <a:pPr algn="ctr"/>
            <a:r>
              <a:rPr lang="en-US" b="1" dirty="0"/>
              <a:t>Gas</a:t>
            </a:r>
          </a:p>
          <a:p>
            <a:pPr algn="ctr"/>
            <a:r>
              <a:rPr lang="en-US" b="1" dirty="0"/>
              <a:t>saturation</a:t>
            </a:r>
            <a:endParaRPr lang="ru-RU" b="1" dirty="0"/>
          </a:p>
        </p:txBody>
      </p:sp>
      <p:sp>
        <p:nvSpPr>
          <p:cNvPr id="9" name="TextBox 8">
            <a:extLst>
              <a:ext uri="{FF2B5EF4-FFF2-40B4-BE49-F238E27FC236}">
                <a16:creationId xmlns:a16="http://schemas.microsoft.com/office/drawing/2014/main" id="{03185D3F-C278-498F-A21D-49D33C670556}"/>
              </a:ext>
            </a:extLst>
          </p:cNvPr>
          <p:cNvSpPr txBox="1"/>
          <p:nvPr/>
        </p:nvSpPr>
        <p:spPr>
          <a:xfrm>
            <a:off x="6240016" y="5919286"/>
            <a:ext cx="1584175" cy="646331"/>
          </a:xfrm>
          <a:prstGeom prst="rect">
            <a:avLst/>
          </a:prstGeom>
          <a:noFill/>
        </p:spPr>
        <p:txBody>
          <a:bodyPr wrap="square" rtlCol="0">
            <a:spAutoFit/>
          </a:bodyPr>
          <a:lstStyle/>
          <a:p>
            <a:pPr algn="ctr"/>
            <a:r>
              <a:rPr lang="en-US" b="1" dirty="0"/>
              <a:t>Gas</a:t>
            </a:r>
          </a:p>
          <a:p>
            <a:pPr algn="ctr"/>
            <a:r>
              <a:rPr lang="en-US" b="1" dirty="0"/>
              <a:t>density</a:t>
            </a:r>
            <a:endParaRPr lang="ru-RU" b="1" dirty="0"/>
          </a:p>
        </p:txBody>
      </p:sp>
      <p:sp>
        <p:nvSpPr>
          <p:cNvPr id="10" name="TextBox 9">
            <a:extLst>
              <a:ext uri="{FF2B5EF4-FFF2-40B4-BE49-F238E27FC236}">
                <a16:creationId xmlns:a16="http://schemas.microsoft.com/office/drawing/2014/main" id="{9CA4DB97-3AD5-4690-90A6-0934E914A02E}"/>
              </a:ext>
            </a:extLst>
          </p:cNvPr>
          <p:cNvSpPr txBox="1"/>
          <p:nvPr/>
        </p:nvSpPr>
        <p:spPr>
          <a:xfrm>
            <a:off x="8184232" y="5892582"/>
            <a:ext cx="1584175" cy="646331"/>
          </a:xfrm>
          <a:prstGeom prst="rect">
            <a:avLst/>
          </a:prstGeom>
          <a:noFill/>
        </p:spPr>
        <p:txBody>
          <a:bodyPr wrap="square" rtlCol="0">
            <a:spAutoFit/>
          </a:bodyPr>
          <a:lstStyle/>
          <a:p>
            <a:pPr algn="ctr"/>
            <a:r>
              <a:rPr lang="en-US" b="1" dirty="0"/>
              <a:t>Brine</a:t>
            </a:r>
          </a:p>
          <a:p>
            <a:pPr algn="ctr"/>
            <a:r>
              <a:rPr lang="en-US" b="1" dirty="0"/>
              <a:t>density</a:t>
            </a:r>
            <a:endParaRPr lang="ru-RU" b="1" dirty="0"/>
          </a:p>
        </p:txBody>
      </p:sp>
      <p:sp>
        <p:nvSpPr>
          <p:cNvPr id="6" name="TextBox 5">
            <a:extLst>
              <a:ext uri="{FF2B5EF4-FFF2-40B4-BE49-F238E27FC236}">
                <a16:creationId xmlns:a16="http://schemas.microsoft.com/office/drawing/2014/main" id="{CB7E3C59-C455-41D8-BB0B-24B2A3B4AB02}"/>
              </a:ext>
            </a:extLst>
          </p:cNvPr>
          <p:cNvSpPr txBox="1"/>
          <p:nvPr/>
        </p:nvSpPr>
        <p:spPr>
          <a:xfrm rot="16200000">
            <a:off x="258421" y="2069598"/>
            <a:ext cx="1437831" cy="707886"/>
          </a:xfrm>
          <a:prstGeom prst="rect">
            <a:avLst/>
          </a:prstGeom>
          <a:noFill/>
        </p:spPr>
        <p:txBody>
          <a:bodyPr wrap="none" rtlCol="0">
            <a:spAutoFit/>
          </a:bodyPr>
          <a:lstStyle/>
          <a:p>
            <a:pPr algn="ctr"/>
            <a:r>
              <a:rPr lang="en-US" sz="2000" b="1" dirty="0"/>
              <a:t>End of </a:t>
            </a:r>
          </a:p>
          <a:p>
            <a:pPr algn="ctr"/>
            <a:r>
              <a:rPr lang="en-US" sz="2000" b="1" dirty="0"/>
              <a:t>the 1</a:t>
            </a:r>
            <a:r>
              <a:rPr lang="en-US" sz="2000" b="1" baseline="30000" dirty="0"/>
              <a:t>st</a:t>
            </a:r>
            <a:r>
              <a:rPr lang="en-US" sz="2000" b="1" dirty="0"/>
              <a:t> cycle</a:t>
            </a:r>
            <a:endParaRPr lang="ru-RU" sz="2000" b="1" dirty="0"/>
          </a:p>
        </p:txBody>
      </p:sp>
      <p:sp>
        <p:nvSpPr>
          <p:cNvPr id="11" name="TextBox 10">
            <a:extLst>
              <a:ext uri="{FF2B5EF4-FFF2-40B4-BE49-F238E27FC236}">
                <a16:creationId xmlns:a16="http://schemas.microsoft.com/office/drawing/2014/main" id="{2CED52D6-B362-4376-86F1-6C031F0BC670}"/>
              </a:ext>
            </a:extLst>
          </p:cNvPr>
          <p:cNvSpPr txBox="1"/>
          <p:nvPr/>
        </p:nvSpPr>
        <p:spPr>
          <a:xfrm rot="16200000">
            <a:off x="246495" y="4080517"/>
            <a:ext cx="1461682" cy="707886"/>
          </a:xfrm>
          <a:prstGeom prst="rect">
            <a:avLst/>
          </a:prstGeom>
          <a:noFill/>
        </p:spPr>
        <p:txBody>
          <a:bodyPr wrap="none" rtlCol="0">
            <a:spAutoFit/>
          </a:bodyPr>
          <a:lstStyle/>
          <a:p>
            <a:pPr algn="ctr"/>
            <a:r>
              <a:rPr lang="en-US" sz="2000" b="1" dirty="0"/>
              <a:t>End of </a:t>
            </a:r>
          </a:p>
          <a:p>
            <a:pPr algn="ctr"/>
            <a:r>
              <a:rPr lang="en-US" sz="2000" b="1" dirty="0"/>
              <a:t>the 3</a:t>
            </a:r>
            <a:r>
              <a:rPr lang="en-US" sz="2000" b="1" baseline="30000" dirty="0"/>
              <a:t>rd</a:t>
            </a:r>
            <a:r>
              <a:rPr lang="en-US" sz="2000" b="1" dirty="0"/>
              <a:t> cycle</a:t>
            </a:r>
            <a:endParaRPr lang="ru-RU" sz="2000" b="1" dirty="0"/>
          </a:p>
        </p:txBody>
      </p:sp>
      <p:sp>
        <p:nvSpPr>
          <p:cNvPr id="13" name="Облачко с текстом: прямоугольное со скругленными углами 12">
            <a:extLst>
              <a:ext uri="{FF2B5EF4-FFF2-40B4-BE49-F238E27FC236}">
                <a16:creationId xmlns:a16="http://schemas.microsoft.com/office/drawing/2014/main" id="{E565B380-4AD0-4069-9DE2-3119E03653FC}"/>
              </a:ext>
            </a:extLst>
          </p:cNvPr>
          <p:cNvSpPr/>
          <p:nvPr/>
        </p:nvSpPr>
        <p:spPr>
          <a:xfrm>
            <a:off x="10560496" y="1875510"/>
            <a:ext cx="1512168" cy="3456384"/>
          </a:xfrm>
          <a:prstGeom prst="wedgeRoundRectCallout">
            <a:avLst>
              <a:gd name="adj1" fmla="val -106697"/>
              <a:gd name="adj2" fmla="val 10158"/>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2">
                    <a:lumMod val="10000"/>
                  </a:schemeClr>
                </a:solidFill>
              </a:rPr>
              <a:t>At reservoir conditions, the density of CO</a:t>
            </a:r>
            <a:r>
              <a:rPr lang="en-US" sz="1600" baseline="-25000" dirty="0">
                <a:solidFill>
                  <a:schemeClr val="bg2">
                    <a:lumMod val="10000"/>
                  </a:schemeClr>
                </a:solidFill>
              </a:rPr>
              <a:t>2</a:t>
            </a:r>
            <a:r>
              <a:rPr lang="en-US" sz="1600" dirty="0">
                <a:solidFill>
                  <a:schemeClr val="bg2">
                    <a:lumMod val="10000"/>
                  </a:schemeClr>
                </a:solidFill>
              </a:rPr>
              <a:t> is much larger than that of CH</a:t>
            </a:r>
            <a:r>
              <a:rPr lang="en-US" sz="1600" baseline="-25000" dirty="0">
                <a:solidFill>
                  <a:schemeClr val="bg2">
                    <a:lumMod val="10000"/>
                  </a:schemeClr>
                </a:solidFill>
              </a:rPr>
              <a:t>4</a:t>
            </a:r>
            <a:r>
              <a:rPr lang="en-US" sz="1600" dirty="0">
                <a:solidFill>
                  <a:schemeClr val="bg2">
                    <a:lumMod val="10000"/>
                  </a:schemeClr>
                </a:solidFill>
              </a:rPr>
              <a:t>. This, to some degree reduces the intensity of the mixing</a:t>
            </a:r>
            <a:endParaRPr lang="ru-RU" sz="1600" dirty="0">
              <a:solidFill>
                <a:schemeClr val="bg2">
                  <a:lumMod val="10000"/>
                </a:schemeClr>
              </a:solidFill>
            </a:endParaRPr>
          </a:p>
        </p:txBody>
      </p:sp>
      <p:sp>
        <p:nvSpPr>
          <p:cNvPr id="14" name="Блок-схема: процесс 13">
            <a:hlinkClick r:id="rId3" action="ppaction://hlinksldjump"/>
            <a:extLst>
              <a:ext uri="{FF2B5EF4-FFF2-40B4-BE49-F238E27FC236}">
                <a16:creationId xmlns:a16="http://schemas.microsoft.com/office/drawing/2014/main" id="{C204BA6A-E7EB-4EF4-871A-09722805A088}"/>
              </a:ext>
            </a:extLst>
          </p:cNvPr>
          <p:cNvSpPr/>
          <p:nvPr/>
        </p:nvSpPr>
        <p:spPr>
          <a:xfrm>
            <a:off x="5517" y="-20388"/>
            <a:ext cx="977915" cy="5690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t>Back to Contents</a:t>
            </a:r>
            <a:endParaRPr lang="ru-RU" sz="1200" b="1" dirty="0"/>
          </a:p>
        </p:txBody>
      </p:sp>
    </p:spTree>
    <p:extLst>
      <p:ext uri="{BB962C8B-B14F-4D97-AF65-F5344CB8AC3E}">
        <p14:creationId xmlns:p14="http://schemas.microsoft.com/office/powerpoint/2010/main" val="457209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C2EE3A-E584-453C-962A-5B52660AD8C5}"/>
              </a:ext>
            </a:extLst>
          </p:cNvPr>
          <p:cNvSpPr>
            <a:spLocks noGrp="1"/>
          </p:cNvSpPr>
          <p:nvPr>
            <p:ph type="title"/>
          </p:nvPr>
        </p:nvSpPr>
        <p:spPr/>
        <p:txBody>
          <a:bodyPr/>
          <a:lstStyle/>
          <a:p>
            <a:pPr algn="r"/>
            <a:r>
              <a:rPr lang="en-US" b="1" dirty="0"/>
              <a:t>Fluid-in-place quantities</a:t>
            </a:r>
            <a:endParaRPr lang="ru-RU" b="1" dirty="0"/>
          </a:p>
        </p:txBody>
      </p:sp>
      <p:sp>
        <p:nvSpPr>
          <p:cNvPr id="5" name="Номер слайда 4">
            <a:extLst>
              <a:ext uri="{FF2B5EF4-FFF2-40B4-BE49-F238E27FC236}">
                <a16:creationId xmlns:a16="http://schemas.microsoft.com/office/drawing/2014/main" id="{C53CDFC4-134A-4442-B157-22FCA15C935B}"/>
              </a:ext>
            </a:extLst>
          </p:cNvPr>
          <p:cNvSpPr>
            <a:spLocks noGrp="1"/>
          </p:cNvSpPr>
          <p:nvPr>
            <p:ph type="sldNum" sz="quarter" idx="12"/>
          </p:nvPr>
        </p:nvSpPr>
        <p:spPr/>
        <p:txBody>
          <a:bodyPr/>
          <a:lstStyle/>
          <a:p>
            <a:fld id="{283B13BF-7152-45C5-92FC-7CD2124D99AD}" type="slidenum">
              <a:rPr lang="ru-RU" smtClean="0"/>
              <a:pPr/>
              <a:t>16</a:t>
            </a:fld>
            <a:endParaRPr lang="ru-RU"/>
          </a:p>
        </p:txBody>
      </p:sp>
      <p:pic>
        <p:nvPicPr>
          <p:cNvPr id="11" name="Рисунок 10">
            <a:extLst>
              <a:ext uri="{FF2B5EF4-FFF2-40B4-BE49-F238E27FC236}">
                <a16:creationId xmlns:a16="http://schemas.microsoft.com/office/drawing/2014/main" id="{9421AEE0-CD7C-467B-8FC8-1A920FE93E8D}"/>
              </a:ext>
            </a:extLst>
          </p:cNvPr>
          <p:cNvPicPr>
            <a:picLocks noChangeAspect="1"/>
          </p:cNvPicPr>
          <p:nvPr/>
        </p:nvPicPr>
        <p:blipFill>
          <a:blip r:embed="rId2"/>
          <a:stretch>
            <a:fillRect/>
          </a:stretch>
        </p:blipFill>
        <p:spPr>
          <a:xfrm>
            <a:off x="263352" y="1772816"/>
            <a:ext cx="3952692" cy="3528392"/>
          </a:xfrm>
          <a:prstGeom prst="rect">
            <a:avLst/>
          </a:prstGeom>
        </p:spPr>
      </p:pic>
      <p:pic>
        <p:nvPicPr>
          <p:cNvPr id="13" name="Рисунок 12">
            <a:extLst>
              <a:ext uri="{FF2B5EF4-FFF2-40B4-BE49-F238E27FC236}">
                <a16:creationId xmlns:a16="http://schemas.microsoft.com/office/drawing/2014/main" id="{A911FD55-5602-4CD7-8BE8-222DD279314D}"/>
              </a:ext>
            </a:extLst>
          </p:cNvPr>
          <p:cNvPicPr>
            <a:picLocks noChangeAspect="1"/>
          </p:cNvPicPr>
          <p:nvPr/>
        </p:nvPicPr>
        <p:blipFill>
          <a:blip r:embed="rId3"/>
          <a:stretch>
            <a:fillRect/>
          </a:stretch>
        </p:blipFill>
        <p:spPr>
          <a:xfrm>
            <a:off x="4524711" y="1844824"/>
            <a:ext cx="3724104" cy="3384376"/>
          </a:xfrm>
          <a:prstGeom prst="rect">
            <a:avLst/>
          </a:prstGeom>
        </p:spPr>
      </p:pic>
      <p:pic>
        <p:nvPicPr>
          <p:cNvPr id="15" name="Рисунок 14">
            <a:extLst>
              <a:ext uri="{FF2B5EF4-FFF2-40B4-BE49-F238E27FC236}">
                <a16:creationId xmlns:a16="http://schemas.microsoft.com/office/drawing/2014/main" id="{049C286C-7CBB-4DC5-9DDC-043F9983542C}"/>
              </a:ext>
            </a:extLst>
          </p:cNvPr>
          <p:cNvPicPr>
            <a:picLocks noChangeAspect="1"/>
          </p:cNvPicPr>
          <p:nvPr/>
        </p:nvPicPr>
        <p:blipFill>
          <a:blip r:embed="rId4"/>
          <a:stretch>
            <a:fillRect/>
          </a:stretch>
        </p:blipFill>
        <p:spPr>
          <a:xfrm>
            <a:off x="8557483" y="1844824"/>
            <a:ext cx="3361710" cy="1656184"/>
          </a:xfrm>
          <a:prstGeom prst="rect">
            <a:avLst/>
          </a:prstGeom>
        </p:spPr>
      </p:pic>
      <p:sp>
        <p:nvSpPr>
          <p:cNvPr id="16" name="TextBox 15">
            <a:extLst>
              <a:ext uri="{FF2B5EF4-FFF2-40B4-BE49-F238E27FC236}">
                <a16:creationId xmlns:a16="http://schemas.microsoft.com/office/drawing/2014/main" id="{A22BB05F-0B17-44DB-AF6D-6EF0DAF14390}"/>
              </a:ext>
            </a:extLst>
          </p:cNvPr>
          <p:cNvSpPr txBox="1"/>
          <p:nvPr/>
        </p:nvSpPr>
        <p:spPr>
          <a:xfrm>
            <a:off x="1055440" y="1372126"/>
            <a:ext cx="2489271" cy="369332"/>
          </a:xfrm>
          <a:prstGeom prst="rect">
            <a:avLst/>
          </a:prstGeom>
          <a:noFill/>
        </p:spPr>
        <p:txBody>
          <a:bodyPr wrap="none" rtlCol="0">
            <a:spAutoFit/>
          </a:bodyPr>
          <a:lstStyle/>
          <a:p>
            <a:r>
              <a:rPr lang="en-US" b="1" dirty="0">
                <a:effectLst>
                  <a:outerShdw blurRad="38100" dist="38100" dir="2700000" algn="tl">
                    <a:srgbClr val="000000">
                      <a:alpha val="43137"/>
                    </a:srgbClr>
                  </a:outerShdw>
                </a:effectLst>
              </a:rPr>
              <a:t>Fluid-in-place quantities</a:t>
            </a:r>
            <a:endParaRPr lang="ru-RU" b="1" dirty="0">
              <a:effectLst>
                <a:outerShdw blurRad="38100" dist="38100" dir="2700000" algn="tl">
                  <a:srgbClr val="000000">
                    <a:alpha val="43137"/>
                  </a:srgbClr>
                </a:outerShdw>
              </a:effectLst>
            </a:endParaRPr>
          </a:p>
        </p:txBody>
      </p:sp>
      <p:sp>
        <p:nvSpPr>
          <p:cNvPr id="17" name="TextBox 16">
            <a:extLst>
              <a:ext uri="{FF2B5EF4-FFF2-40B4-BE49-F238E27FC236}">
                <a16:creationId xmlns:a16="http://schemas.microsoft.com/office/drawing/2014/main" id="{AD7EF0CE-3AEF-41DB-8FD2-09A60C79B4D9}"/>
              </a:ext>
            </a:extLst>
          </p:cNvPr>
          <p:cNvSpPr txBox="1"/>
          <p:nvPr/>
        </p:nvSpPr>
        <p:spPr>
          <a:xfrm>
            <a:off x="5015880" y="1336489"/>
            <a:ext cx="2699778" cy="369332"/>
          </a:xfrm>
          <a:prstGeom prst="rect">
            <a:avLst/>
          </a:prstGeom>
          <a:noFill/>
        </p:spPr>
        <p:txBody>
          <a:bodyPr wrap="none" rtlCol="0">
            <a:spAutoFit/>
          </a:bodyPr>
          <a:lstStyle/>
          <a:p>
            <a:r>
              <a:rPr lang="en-US" b="1" dirty="0">
                <a:effectLst>
                  <a:outerShdw blurRad="38100" dist="38100" dir="2700000" algn="tl">
                    <a:srgbClr val="000000">
                      <a:alpha val="43137"/>
                    </a:srgbClr>
                  </a:outerShdw>
                </a:effectLst>
              </a:rPr>
              <a:t>Injection/production rates</a:t>
            </a:r>
            <a:endParaRPr lang="ru-RU" b="1" dirty="0">
              <a:effectLst>
                <a:outerShdw blurRad="38100" dist="38100" dir="2700000" algn="tl">
                  <a:srgbClr val="000000">
                    <a:alpha val="43137"/>
                  </a:srgbClr>
                </a:outerShdw>
              </a:effectLst>
            </a:endParaRPr>
          </a:p>
        </p:txBody>
      </p:sp>
      <p:sp>
        <p:nvSpPr>
          <p:cNvPr id="18" name="TextBox 17">
            <a:extLst>
              <a:ext uri="{FF2B5EF4-FFF2-40B4-BE49-F238E27FC236}">
                <a16:creationId xmlns:a16="http://schemas.microsoft.com/office/drawing/2014/main" id="{8CC75825-FDEB-4B18-93D8-10BE9A24226B}"/>
              </a:ext>
            </a:extLst>
          </p:cNvPr>
          <p:cNvSpPr txBox="1"/>
          <p:nvPr/>
        </p:nvSpPr>
        <p:spPr>
          <a:xfrm>
            <a:off x="9107334" y="1238564"/>
            <a:ext cx="2808312" cy="646331"/>
          </a:xfrm>
          <a:prstGeom prst="rect">
            <a:avLst/>
          </a:prstGeom>
          <a:noFill/>
        </p:spPr>
        <p:txBody>
          <a:bodyPr wrap="square" rtlCol="0">
            <a:spAutoFit/>
          </a:bodyPr>
          <a:lstStyle/>
          <a:p>
            <a:pPr algn="ctr"/>
            <a:r>
              <a:rPr lang="en-US" b="1" dirty="0">
                <a:effectLst>
                  <a:outerShdw blurRad="38100" dist="38100" dir="2700000" algn="tl">
                    <a:srgbClr val="000000">
                      <a:alpha val="43137"/>
                    </a:srgbClr>
                  </a:outerShdw>
                </a:effectLst>
              </a:rPr>
              <a:t>Tubing head pressure</a:t>
            </a:r>
          </a:p>
          <a:p>
            <a:pPr algn="ctr"/>
            <a:r>
              <a:rPr lang="en-US" b="1" dirty="0">
                <a:effectLst>
                  <a:outerShdw blurRad="38100" dist="38100" dir="2700000" algn="tl">
                    <a:srgbClr val="000000">
                      <a:alpha val="43137"/>
                    </a:srgbClr>
                  </a:outerShdw>
                </a:effectLst>
              </a:rPr>
              <a:t> of an NG wells</a:t>
            </a:r>
            <a:endParaRPr lang="ru-RU" b="1" dirty="0">
              <a:effectLst>
                <a:outerShdw blurRad="38100" dist="38100" dir="2700000" algn="tl">
                  <a:srgbClr val="000000">
                    <a:alpha val="43137"/>
                  </a:srgbClr>
                </a:outerShdw>
              </a:effectLst>
            </a:endParaRPr>
          </a:p>
        </p:txBody>
      </p:sp>
      <p:sp>
        <p:nvSpPr>
          <p:cNvPr id="19" name="Облачко с текстом: прямоугольное со скругленными углами 18">
            <a:extLst>
              <a:ext uri="{FF2B5EF4-FFF2-40B4-BE49-F238E27FC236}">
                <a16:creationId xmlns:a16="http://schemas.microsoft.com/office/drawing/2014/main" id="{5549AF03-799C-4B62-B8BD-47DFB0AA3368}"/>
              </a:ext>
            </a:extLst>
          </p:cNvPr>
          <p:cNvSpPr/>
          <p:nvPr/>
        </p:nvSpPr>
        <p:spPr>
          <a:xfrm>
            <a:off x="3045548" y="5236115"/>
            <a:ext cx="3371489" cy="1215159"/>
          </a:xfrm>
          <a:prstGeom prst="wedgeRoundRectCallout">
            <a:avLst>
              <a:gd name="adj1" fmla="val -36852"/>
              <a:gd name="adj2" fmla="val 76394"/>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2">
                    <a:lumMod val="10000"/>
                  </a:schemeClr>
                </a:solidFill>
              </a:rPr>
              <a:t>Changes in the flow direction and the mechanical dispersion result in that more than a half of injected CO</a:t>
            </a:r>
            <a:r>
              <a:rPr lang="en-US" sz="1600" baseline="-25000" dirty="0">
                <a:solidFill>
                  <a:schemeClr val="bg2">
                    <a:lumMod val="10000"/>
                  </a:schemeClr>
                </a:solidFill>
              </a:rPr>
              <a:t>2</a:t>
            </a:r>
            <a:r>
              <a:rPr lang="en-US" sz="1600" dirty="0">
                <a:solidFill>
                  <a:schemeClr val="bg2">
                    <a:lumMod val="10000"/>
                  </a:schemeClr>
                </a:solidFill>
              </a:rPr>
              <a:t> is trapped by solubility after 3 cycles.</a:t>
            </a:r>
            <a:endParaRPr lang="ru-RU" sz="1600" dirty="0">
              <a:solidFill>
                <a:schemeClr val="bg2">
                  <a:lumMod val="10000"/>
                </a:schemeClr>
              </a:solidFill>
            </a:endParaRPr>
          </a:p>
        </p:txBody>
      </p:sp>
      <p:sp>
        <p:nvSpPr>
          <p:cNvPr id="20" name="Облачко с текстом: прямоугольное со скругленными углами 19">
            <a:extLst>
              <a:ext uri="{FF2B5EF4-FFF2-40B4-BE49-F238E27FC236}">
                <a16:creationId xmlns:a16="http://schemas.microsoft.com/office/drawing/2014/main" id="{43BA1174-49BA-478A-813C-5A98CFBFBB19}"/>
              </a:ext>
            </a:extLst>
          </p:cNvPr>
          <p:cNvSpPr/>
          <p:nvPr/>
        </p:nvSpPr>
        <p:spPr>
          <a:xfrm>
            <a:off x="370923" y="5332566"/>
            <a:ext cx="1908653" cy="1109111"/>
          </a:xfrm>
          <a:prstGeom prst="wedgeRoundRectCallout">
            <a:avLst>
              <a:gd name="adj1" fmla="val -46035"/>
              <a:gd name="adj2" fmla="val 72856"/>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2">
                    <a:lumMod val="10000"/>
                  </a:schemeClr>
                </a:solidFill>
              </a:rPr>
              <a:t>The total mass of injected CO</a:t>
            </a:r>
            <a:r>
              <a:rPr lang="en-US" sz="1600" baseline="-25000" dirty="0">
                <a:solidFill>
                  <a:schemeClr val="bg2">
                    <a:lumMod val="10000"/>
                  </a:schemeClr>
                </a:solidFill>
              </a:rPr>
              <a:t>2</a:t>
            </a:r>
            <a:r>
              <a:rPr lang="en-US" sz="1600" dirty="0">
                <a:solidFill>
                  <a:schemeClr val="bg2">
                    <a:lumMod val="10000"/>
                  </a:schemeClr>
                </a:solidFill>
              </a:rPr>
              <a:t> is several times larger than that of NG</a:t>
            </a:r>
            <a:endParaRPr lang="ru-RU" sz="1600" dirty="0">
              <a:solidFill>
                <a:schemeClr val="bg2">
                  <a:lumMod val="10000"/>
                </a:schemeClr>
              </a:solidFill>
            </a:endParaRPr>
          </a:p>
        </p:txBody>
      </p:sp>
      <p:sp>
        <p:nvSpPr>
          <p:cNvPr id="22" name="Облачко с текстом: прямоугольное со скругленными углами 21">
            <a:extLst>
              <a:ext uri="{FF2B5EF4-FFF2-40B4-BE49-F238E27FC236}">
                <a16:creationId xmlns:a16="http://schemas.microsoft.com/office/drawing/2014/main" id="{787F418F-067C-4826-BD19-95A31678AA43}"/>
              </a:ext>
            </a:extLst>
          </p:cNvPr>
          <p:cNvSpPr/>
          <p:nvPr/>
        </p:nvSpPr>
        <p:spPr>
          <a:xfrm>
            <a:off x="8474255" y="3861048"/>
            <a:ext cx="3371489" cy="1584176"/>
          </a:xfrm>
          <a:prstGeom prst="wedgeRoundRectCallout">
            <a:avLst>
              <a:gd name="adj1" fmla="val -74240"/>
              <a:gd name="adj2" fmla="val 6281"/>
              <a:gd name="adj3" fmla="val 1666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2">
                    <a:lumMod val="10000"/>
                  </a:schemeClr>
                </a:solidFill>
              </a:rPr>
              <a:t>The dashed line shows the molar fraction of CO</a:t>
            </a:r>
            <a:r>
              <a:rPr lang="en-US" sz="1600" baseline="-25000" dirty="0">
                <a:solidFill>
                  <a:schemeClr val="bg2">
                    <a:lumMod val="10000"/>
                  </a:schemeClr>
                </a:solidFill>
              </a:rPr>
              <a:t>2</a:t>
            </a:r>
            <a:r>
              <a:rPr lang="en-US" sz="1600" dirty="0">
                <a:solidFill>
                  <a:schemeClr val="bg2">
                    <a:lumMod val="10000"/>
                  </a:schemeClr>
                </a:solidFill>
              </a:rPr>
              <a:t> in the produced gas. Thus, due to intensive mixing, CO</a:t>
            </a:r>
            <a:r>
              <a:rPr lang="en-US" sz="1600" baseline="-25000" dirty="0">
                <a:solidFill>
                  <a:schemeClr val="bg2">
                    <a:lumMod val="10000"/>
                  </a:schemeClr>
                </a:solidFill>
              </a:rPr>
              <a:t>2</a:t>
            </a:r>
            <a:r>
              <a:rPr lang="en-US" sz="1600" dirty="0">
                <a:solidFill>
                  <a:schemeClr val="bg2">
                    <a:lumMod val="10000"/>
                  </a:schemeClr>
                </a:solidFill>
              </a:rPr>
              <a:t> spreads to the NG wells after 3 years when its concentration reaches 4%. </a:t>
            </a:r>
            <a:endParaRPr lang="ru-RU" sz="1600" dirty="0">
              <a:solidFill>
                <a:schemeClr val="bg2">
                  <a:lumMod val="10000"/>
                </a:schemeClr>
              </a:solidFill>
            </a:endParaRPr>
          </a:p>
        </p:txBody>
      </p:sp>
      <p:sp>
        <p:nvSpPr>
          <p:cNvPr id="23" name="Блок-схема: процесс 22">
            <a:hlinkClick r:id="rId5" action="ppaction://hlinksldjump"/>
            <a:extLst>
              <a:ext uri="{FF2B5EF4-FFF2-40B4-BE49-F238E27FC236}">
                <a16:creationId xmlns:a16="http://schemas.microsoft.com/office/drawing/2014/main" id="{6528DF6F-3C1E-487D-AED4-8054BC0D6CD0}"/>
              </a:ext>
            </a:extLst>
          </p:cNvPr>
          <p:cNvSpPr/>
          <p:nvPr/>
        </p:nvSpPr>
        <p:spPr>
          <a:xfrm>
            <a:off x="5517" y="-20388"/>
            <a:ext cx="977915" cy="5690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t>Back to Contents</a:t>
            </a:r>
            <a:endParaRPr lang="ru-RU" sz="1200" b="1" dirty="0"/>
          </a:p>
        </p:txBody>
      </p:sp>
    </p:spTree>
    <p:extLst>
      <p:ext uri="{BB962C8B-B14F-4D97-AF65-F5344CB8AC3E}">
        <p14:creationId xmlns:p14="http://schemas.microsoft.com/office/powerpoint/2010/main" val="2705615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5DDFB1-1788-431C-9AFD-7BC96EA5687F}"/>
              </a:ext>
            </a:extLst>
          </p:cNvPr>
          <p:cNvSpPr>
            <a:spLocks noGrp="1"/>
          </p:cNvSpPr>
          <p:nvPr>
            <p:ph type="title"/>
          </p:nvPr>
        </p:nvSpPr>
        <p:spPr/>
        <p:txBody>
          <a:bodyPr/>
          <a:lstStyle/>
          <a:p>
            <a:pPr algn="r"/>
            <a:r>
              <a:rPr lang="en-US" b="1" dirty="0">
                <a:effectLst>
                  <a:outerShdw blurRad="38100" dist="38100" dir="2700000" algn="tl">
                    <a:srgbClr val="000000">
                      <a:alpha val="43137"/>
                    </a:srgbClr>
                  </a:outerShdw>
                </a:effectLst>
              </a:rPr>
              <a:t>Summary</a:t>
            </a:r>
            <a:endParaRPr lang="ru-RU" b="1" dirty="0">
              <a:effectLst>
                <a:outerShdw blurRad="38100" dist="38100" dir="2700000" algn="tl">
                  <a:srgbClr val="000000">
                    <a:alpha val="43137"/>
                  </a:srgbClr>
                </a:outerShdw>
              </a:effectLst>
            </a:endParaRPr>
          </a:p>
        </p:txBody>
      </p:sp>
      <p:sp>
        <p:nvSpPr>
          <p:cNvPr id="5" name="Номер слайда 4">
            <a:extLst>
              <a:ext uri="{FF2B5EF4-FFF2-40B4-BE49-F238E27FC236}">
                <a16:creationId xmlns:a16="http://schemas.microsoft.com/office/drawing/2014/main" id="{81580B00-A6C5-414C-B34A-7824B219C837}"/>
              </a:ext>
            </a:extLst>
          </p:cNvPr>
          <p:cNvSpPr>
            <a:spLocks noGrp="1"/>
          </p:cNvSpPr>
          <p:nvPr>
            <p:ph type="sldNum" sz="quarter" idx="12"/>
          </p:nvPr>
        </p:nvSpPr>
        <p:spPr/>
        <p:txBody>
          <a:bodyPr/>
          <a:lstStyle/>
          <a:p>
            <a:fld id="{283B13BF-7152-45C5-92FC-7CD2124D99AD}" type="slidenum">
              <a:rPr lang="ru-RU" smtClean="0"/>
              <a:pPr/>
              <a:t>17</a:t>
            </a:fld>
            <a:endParaRPr lang="ru-RU"/>
          </a:p>
        </p:txBody>
      </p:sp>
      <p:grpSp>
        <p:nvGrpSpPr>
          <p:cNvPr id="6" name="Группа 5">
            <a:extLst>
              <a:ext uri="{FF2B5EF4-FFF2-40B4-BE49-F238E27FC236}">
                <a16:creationId xmlns:a16="http://schemas.microsoft.com/office/drawing/2014/main" id="{F84B689B-F7D4-41DA-B9AA-C40F2FBCFDC5}"/>
              </a:ext>
            </a:extLst>
          </p:cNvPr>
          <p:cNvGrpSpPr/>
          <p:nvPr/>
        </p:nvGrpSpPr>
        <p:grpSpPr>
          <a:xfrm>
            <a:off x="71279" y="6199737"/>
            <a:ext cx="2350992" cy="613639"/>
            <a:chOff x="71279" y="6199737"/>
            <a:chExt cx="2350992" cy="613639"/>
          </a:xfrm>
        </p:grpSpPr>
        <p:pic>
          <p:nvPicPr>
            <p:cNvPr id="7" name="Рисунок 6">
              <a:extLst>
                <a:ext uri="{FF2B5EF4-FFF2-40B4-BE49-F238E27FC236}">
                  <a16:creationId xmlns:a16="http://schemas.microsoft.com/office/drawing/2014/main" id="{859D36FE-71DC-4E0E-9F2E-5287A84A70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279" y="6199737"/>
              <a:ext cx="696129" cy="613639"/>
            </a:xfrm>
            <a:prstGeom prst="rect">
              <a:avLst/>
            </a:prstGeom>
            <a:effectLst/>
          </p:spPr>
        </p:pic>
        <p:pic>
          <p:nvPicPr>
            <p:cNvPr id="8" name="Рисунок 7">
              <a:extLst>
                <a:ext uri="{FF2B5EF4-FFF2-40B4-BE49-F238E27FC236}">
                  <a16:creationId xmlns:a16="http://schemas.microsoft.com/office/drawing/2014/main" id="{D06488AD-5D92-40FA-BC5A-ECEC8FAEA0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1424" y="6199737"/>
              <a:ext cx="526686" cy="613639"/>
            </a:xfrm>
            <a:prstGeom prst="rect">
              <a:avLst/>
            </a:prstGeom>
            <a:effectLst/>
          </p:spPr>
        </p:pic>
        <p:pic>
          <p:nvPicPr>
            <p:cNvPr id="9" name="Рисунок 8">
              <a:extLst>
                <a:ext uri="{FF2B5EF4-FFF2-40B4-BE49-F238E27FC236}">
                  <a16:creationId xmlns:a16="http://schemas.microsoft.com/office/drawing/2014/main" id="{D9145936-0928-48D9-8396-0A5ECEEF20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2126" y="6302650"/>
              <a:ext cx="840145" cy="418826"/>
            </a:xfrm>
            <a:prstGeom prst="rect">
              <a:avLst/>
            </a:prstGeom>
          </p:spPr>
        </p:pic>
      </p:grpSp>
      <p:sp>
        <p:nvSpPr>
          <p:cNvPr id="10" name="TextBox 9">
            <a:extLst>
              <a:ext uri="{FF2B5EF4-FFF2-40B4-BE49-F238E27FC236}">
                <a16:creationId xmlns:a16="http://schemas.microsoft.com/office/drawing/2014/main" id="{9D11FE85-0195-4C44-9541-C2F8B6FC4C21}"/>
              </a:ext>
            </a:extLst>
          </p:cNvPr>
          <p:cNvSpPr txBox="1"/>
          <p:nvPr/>
        </p:nvSpPr>
        <p:spPr>
          <a:xfrm>
            <a:off x="1199456" y="1412776"/>
            <a:ext cx="9947815" cy="4645118"/>
          </a:xfrm>
          <a:prstGeom prst="rect">
            <a:avLst/>
          </a:prstGeom>
          <a:noFill/>
        </p:spPr>
        <p:txBody>
          <a:bodyPr wrap="square" rtlCol="0">
            <a:spAutoFit/>
          </a:bodyPr>
          <a:lstStyle/>
          <a:p>
            <a:pPr marL="342900" lvl="0" indent="-342900" algn="just">
              <a:lnSpc>
                <a:spcPct val="107000"/>
              </a:lnSpc>
              <a:spcAft>
                <a:spcPts val="80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We present an improved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S</a:t>
            </a:r>
            <a:r>
              <a:rPr lang="en-US" sz="2000" dirty="0" err="1">
                <a:effectLst/>
                <a:latin typeface="Calibri" panose="020F0502020204030204" pitchFamily="34" charset="0"/>
                <a:ea typeface="Calibri" panose="020F0502020204030204" pitchFamily="34" charset="0"/>
                <a:cs typeface="Calibri" panose="020F0502020204030204" pitchFamily="34" charset="0"/>
              </a:rPr>
              <a:t>ø</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reide</a:t>
            </a:r>
            <a:r>
              <a:rPr lang="en-US" sz="2000" dirty="0">
                <a:effectLst/>
                <a:latin typeface="Calibri" panose="020F0502020204030204" pitchFamily="34" charset="0"/>
                <a:ea typeface="Calibri" panose="020F0502020204030204" pitchFamily="34" charset="0"/>
                <a:cs typeface="Times New Roman" panose="02020603050405020304" pitchFamily="18" charset="0"/>
              </a:rPr>
              <a:t> and Whitson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EoS</a:t>
            </a:r>
            <a:r>
              <a:rPr lang="en-US" sz="2000" dirty="0">
                <a:effectLst/>
                <a:latin typeface="Calibri" panose="020F0502020204030204" pitchFamily="34" charset="0"/>
                <a:ea typeface="Calibri" panose="020F0502020204030204" pitchFamily="34" charset="0"/>
                <a:cs typeface="Times New Roman" panose="02020603050405020304" pitchFamily="18" charset="0"/>
              </a:rPr>
              <a:t> for modeling aqueous solutions</a:t>
            </a:r>
            <a:r>
              <a:rPr lang="en-US" sz="2000" dirty="0">
                <a:latin typeface="Calibri" panose="020F0502020204030204" pitchFamily="34" charset="0"/>
                <a:ea typeface="Calibri" panose="020F0502020204030204" pitchFamily="34" charset="0"/>
                <a:cs typeface="Times New Roman" panose="02020603050405020304" pitchFamily="18" charset="0"/>
              </a:rPr>
              <a:t>. </a:t>
            </a:r>
            <a:r>
              <a:rPr lang="en-US" sz="2000" dirty="0">
                <a:effectLst/>
                <a:latin typeface="Calibri" panose="020F0502020204030204" pitchFamily="34" charset="0"/>
                <a:ea typeface="Calibri" panose="020F0502020204030204" pitchFamily="34" charset="0"/>
                <a:cs typeface="Times New Roman" panose="02020603050405020304" pitchFamily="18" charset="0"/>
              </a:rPr>
              <a:t>We supplement the SW </a:t>
            </a:r>
            <a:r>
              <a:rPr lang="en-US" sz="2000" dirty="0" err="1">
                <a:effectLst/>
                <a:latin typeface="Calibri" panose="020F0502020204030204" pitchFamily="34" charset="0"/>
                <a:ea typeface="Calibri" panose="020F0502020204030204" pitchFamily="34" charset="0"/>
                <a:cs typeface="Times New Roman" panose="02020603050405020304" pitchFamily="18" charset="0"/>
              </a:rPr>
              <a:t>EoS</a:t>
            </a:r>
            <a:r>
              <a:rPr lang="en-US" sz="2000" dirty="0">
                <a:effectLst/>
                <a:latin typeface="Calibri" panose="020F0502020204030204" pitchFamily="34" charset="0"/>
                <a:ea typeface="Calibri" panose="020F0502020204030204" pitchFamily="34" charset="0"/>
                <a:cs typeface="Times New Roman" panose="02020603050405020304" pitchFamily="18" charset="0"/>
              </a:rPr>
              <a:t> with correlations for volume shifts </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We </a:t>
            </a:r>
            <a:r>
              <a:rPr lang="en-US" sz="2000" dirty="0">
                <a:latin typeface="Calibri" panose="020F0502020204030204" pitchFamily="34" charset="0"/>
                <a:cs typeface="Times New Roman" panose="02020603050405020304" pitchFamily="18" charset="0"/>
              </a:rPr>
              <a:t>implement the SW </a:t>
            </a:r>
            <a:r>
              <a:rPr lang="en-US" sz="2000" dirty="0" err="1">
                <a:latin typeface="Calibri" panose="020F0502020204030204" pitchFamily="34" charset="0"/>
                <a:cs typeface="Times New Roman" panose="02020603050405020304" pitchFamily="18" charset="0"/>
              </a:rPr>
              <a:t>EoS</a:t>
            </a:r>
            <a:r>
              <a:rPr lang="en-US" sz="2000" dirty="0">
                <a:latin typeface="Calibri" panose="020F0502020204030204" pitchFamily="34" charset="0"/>
                <a:cs typeface="Times New Roman" panose="02020603050405020304" pitchFamily="18" charset="0"/>
              </a:rPr>
              <a:t> in the compositional module of the MUFITS simulator. It contains a built-in library of </a:t>
            </a:r>
            <a:r>
              <a:rPr lang="en-US" sz="2000" dirty="0" err="1">
                <a:latin typeface="Calibri" panose="020F0502020204030204" pitchFamily="34" charset="0"/>
                <a:cs typeface="Times New Roman" panose="02020603050405020304" pitchFamily="18" charset="0"/>
              </a:rPr>
              <a:t>EoS</a:t>
            </a:r>
            <a:r>
              <a:rPr lang="en-US" sz="2000" dirty="0">
                <a:latin typeface="Calibri" panose="020F0502020204030204" pitchFamily="34" charset="0"/>
                <a:cs typeface="Times New Roman" panose="02020603050405020304" pitchFamily="18" charset="0"/>
              </a:rPr>
              <a:t> coefficients to ease the usage of the software.</a:t>
            </a:r>
            <a:endParaRPr lang="ru-RU" sz="2000" dirty="0">
              <a:latin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2000" dirty="0">
                <a:latin typeface="Calibri" panose="020F0502020204030204" pitchFamily="34" charset="0"/>
                <a:cs typeface="Times New Roman" panose="02020603050405020304" pitchFamily="18" charset="0"/>
              </a:rPr>
              <a:t>The gas plume is significantly wider for an impure CO</a:t>
            </a:r>
            <a:r>
              <a:rPr lang="en-US" sz="2000" baseline="-25000" dirty="0">
                <a:latin typeface="Calibri" panose="020F0502020204030204" pitchFamily="34" charset="0"/>
                <a:cs typeface="Times New Roman" panose="02020603050405020304" pitchFamily="18" charset="0"/>
              </a:rPr>
              <a:t>2</a:t>
            </a:r>
            <a:r>
              <a:rPr lang="en-US" sz="2000" dirty="0">
                <a:latin typeface="Calibri" panose="020F0502020204030204" pitchFamily="34" charset="0"/>
                <a:cs typeface="Times New Roman" panose="02020603050405020304" pitchFamily="18" charset="0"/>
              </a:rPr>
              <a:t> injection. </a:t>
            </a:r>
          </a:p>
          <a:p>
            <a:pPr marL="342900" lvl="0" indent="-342900" algn="just">
              <a:lnSpc>
                <a:spcPct val="107000"/>
              </a:lnSpc>
              <a:spcAft>
                <a:spcPts val="800"/>
              </a:spcAft>
              <a:buFont typeface="Symbol" panose="05050102010706020507" pitchFamily="18" charset="2"/>
              <a:buChar char=""/>
            </a:pPr>
            <a:r>
              <a:rPr lang="en-US" sz="2000" dirty="0">
                <a:latin typeface="Calibri" panose="020F0502020204030204" pitchFamily="34" charset="0"/>
                <a:cs typeface="Times New Roman" panose="02020603050405020304" pitchFamily="18" charset="0"/>
              </a:rPr>
              <a:t>A simulation example of cushion gas substitution with supercritical CO</a:t>
            </a:r>
            <a:r>
              <a:rPr lang="en-US" sz="2000" baseline="-25000" dirty="0">
                <a:latin typeface="Calibri" panose="020F0502020204030204" pitchFamily="34" charset="0"/>
                <a:cs typeface="Times New Roman" panose="02020603050405020304" pitchFamily="18" charset="0"/>
              </a:rPr>
              <a:t>2</a:t>
            </a:r>
            <a:r>
              <a:rPr lang="en-US" sz="2000" dirty="0">
                <a:latin typeface="Calibri" panose="020F0502020204030204" pitchFamily="34" charset="0"/>
                <a:cs typeface="Times New Roman" panose="02020603050405020304" pitchFamily="18" charset="0"/>
              </a:rPr>
              <a:t> is presented. The mechanical dispersion can cause a rapid CO</a:t>
            </a:r>
            <a:r>
              <a:rPr lang="en-US" sz="2000" baseline="-25000" dirty="0">
                <a:latin typeface="Calibri" panose="020F0502020204030204" pitchFamily="34" charset="0"/>
                <a:cs typeface="Times New Roman" panose="02020603050405020304" pitchFamily="18" charset="0"/>
              </a:rPr>
              <a:t>2</a:t>
            </a:r>
            <a:r>
              <a:rPr lang="en-US" sz="2000" dirty="0">
                <a:latin typeface="Calibri" panose="020F0502020204030204" pitchFamily="34" charset="0"/>
                <a:cs typeface="Times New Roman" panose="02020603050405020304" pitchFamily="18" charset="0"/>
              </a:rPr>
              <a:t> spread into the wells used for natural gas production.</a:t>
            </a:r>
          </a:p>
          <a:p>
            <a:pPr marL="342900" lvl="0" indent="-342900" algn="just">
              <a:lnSpc>
                <a:spcPct val="107000"/>
              </a:lnSpc>
              <a:spcAft>
                <a:spcPts val="800"/>
              </a:spcAft>
              <a:buFont typeface="Symbol" panose="05050102010706020507" pitchFamily="18" charset="2"/>
              <a:buChar char=""/>
            </a:pPr>
            <a:endParaRPr lang="en-US" sz="2000" dirty="0">
              <a:latin typeface="Calibri" panose="020F0502020204030204" pitchFamily="34" charset="0"/>
              <a:cs typeface="Times New Roman" panose="02020603050405020304" pitchFamily="18" charset="0"/>
            </a:endParaRPr>
          </a:p>
          <a:p>
            <a:pPr algn="just">
              <a:lnSpc>
                <a:spcPct val="107000"/>
              </a:lnSpc>
              <a:spcAft>
                <a:spcPts val="800"/>
              </a:spcAft>
            </a:pPr>
            <a:r>
              <a:rPr lang="en-US" sz="2000" i="1" dirty="0"/>
              <a:t>Acknowledgements: The authors acknowledge funding from Russian Science Foundation under grant # 19-71-10051. </a:t>
            </a:r>
            <a:endParaRPr lang="ru-RU" sz="2000" i="1" dirty="0"/>
          </a:p>
          <a:p>
            <a:pPr lvl="0" algn="just">
              <a:lnSpc>
                <a:spcPct val="107000"/>
              </a:lnSpc>
              <a:spcAft>
                <a:spcPts val="800"/>
              </a:spcAft>
            </a:pPr>
            <a:endParaRPr lang="ru-RU" sz="2000" dirty="0">
              <a:latin typeface="Calibri" panose="020F0502020204030204" pitchFamily="34" charset="0"/>
              <a:cs typeface="Times New Roman" panose="02020603050405020304" pitchFamily="18" charset="0"/>
            </a:endParaRPr>
          </a:p>
        </p:txBody>
      </p:sp>
      <p:sp>
        <p:nvSpPr>
          <p:cNvPr id="11" name="Блок-схема: процесс 10">
            <a:hlinkClick r:id="rId5" action="ppaction://hlinksldjump"/>
            <a:extLst>
              <a:ext uri="{FF2B5EF4-FFF2-40B4-BE49-F238E27FC236}">
                <a16:creationId xmlns:a16="http://schemas.microsoft.com/office/drawing/2014/main" id="{797DCCEC-B7A0-4FC0-AD71-8E5753826406}"/>
              </a:ext>
            </a:extLst>
          </p:cNvPr>
          <p:cNvSpPr/>
          <p:nvPr/>
        </p:nvSpPr>
        <p:spPr>
          <a:xfrm>
            <a:off x="5517" y="-20388"/>
            <a:ext cx="977915" cy="5690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t>Back to Contents</a:t>
            </a:r>
            <a:endParaRPr lang="ru-RU" sz="1200" b="1" dirty="0"/>
          </a:p>
        </p:txBody>
      </p:sp>
    </p:spTree>
    <p:extLst>
      <p:ext uri="{BB962C8B-B14F-4D97-AF65-F5344CB8AC3E}">
        <p14:creationId xmlns:p14="http://schemas.microsoft.com/office/powerpoint/2010/main" val="5747654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967341-F0EC-400F-BBF0-A3C9A361552C}"/>
              </a:ext>
            </a:extLst>
          </p:cNvPr>
          <p:cNvSpPr>
            <a:spLocks noGrp="1"/>
          </p:cNvSpPr>
          <p:nvPr>
            <p:ph type="title"/>
          </p:nvPr>
        </p:nvSpPr>
        <p:spPr/>
        <p:txBody>
          <a:bodyPr>
            <a:normAutofit/>
          </a:bodyPr>
          <a:lstStyle/>
          <a:p>
            <a:pPr algn="r"/>
            <a:r>
              <a:rPr lang="en-US" sz="3600" b="1" dirty="0">
                <a:effectLst>
                  <a:outerShdw blurRad="38100" dist="38100" dir="2700000" algn="tl">
                    <a:srgbClr val="000000">
                      <a:alpha val="43137"/>
                    </a:srgbClr>
                  </a:outerShdw>
                </a:effectLst>
              </a:rPr>
              <a:t>Supplementary material</a:t>
            </a:r>
            <a:endParaRPr lang="ru-RU" sz="3600" b="1" dirty="0">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17272339-F36D-4C19-B38C-D3F6B72E8E94}"/>
              </a:ext>
            </a:extLst>
          </p:cNvPr>
          <p:cNvSpPr txBox="1"/>
          <p:nvPr/>
        </p:nvSpPr>
        <p:spPr>
          <a:xfrm>
            <a:off x="1276301" y="1484784"/>
            <a:ext cx="5551584" cy="369332"/>
          </a:xfrm>
          <a:prstGeom prst="rect">
            <a:avLst/>
          </a:prstGeom>
          <a:noFill/>
        </p:spPr>
        <p:txBody>
          <a:bodyPr wrap="none" rtlCol="0">
            <a:spAutoFit/>
          </a:bodyPr>
          <a:lstStyle/>
          <a:p>
            <a:r>
              <a:rPr lang="en-US" i="1" dirty="0"/>
              <a:t>Click on the links to download the supplementary material</a:t>
            </a:r>
            <a:endParaRPr lang="ru-RU" i="1" dirty="0"/>
          </a:p>
        </p:txBody>
      </p:sp>
      <p:sp>
        <p:nvSpPr>
          <p:cNvPr id="8" name="Прямоугольник: скругленные углы 7">
            <a:hlinkClick r:id="rId2"/>
            <a:extLst>
              <a:ext uri="{FF2B5EF4-FFF2-40B4-BE49-F238E27FC236}">
                <a16:creationId xmlns:a16="http://schemas.microsoft.com/office/drawing/2014/main" id="{46C2412C-0678-4AB6-BCE0-F9508AFBEFF9}"/>
              </a:ext>
            </a:extLst>
          </p:cNvPr>
          <p:cNvSpPr/>
          <p:nvPr/>
        </p:nvSpPr>
        <p:spPr>
          <a:xfrm>
            <a:off x="1241254" y="1999804"/>
            <a:ext cx="2586181" cy="1471428"/>
          </a:xfrm>
          <a:prstGeom prst="roundRect">
            <a:avLst/>
          </a:prstGeom>
          <a:ln/>
        </p:spPr>
        <p:style>
          <a:lnRef idx="0">
            <a:schemeClr val="dk1"/>
          </a:lnRef>
          <a:fillRef idx="3">
            <a:schemeClr val="dk1"/>
          </a:fillRef>
          <a:effectRef idx="3">
            <a:schemeClr val="dk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MUFITS site</a:t>
            </a:r>
            <a:endParaRPr lang="ru-RU" dirty="0"/>
          </a:p>
        </p:txBody>
      </p:sp>
      <p:sp>
        <p:nvSpPr>
          <p:cNvPr id="11" name="Прямоугольник: скругленные углы 10">
            <a:hlinkClick r:id="rId3"/>
            <a:extLst>
              <a:ext uri="{FF2B5EF4-FFF2-40B4-BE49-F238E27FC236}">
                <a16:creationId xmlns:a16="http://schemas.microsoft.com/office/drawing/2014/main" id="{AC47DF4B-3BA6-4E8B-8A17-9328C77E0412}"/>
              </a:ext>
            </a:extLst>
          </p:cNvPr>
          <p:cNvSpPr/>
          <p:nvPr/>
        </p:nvSpPr>
        <p:spPr>
          <a:xfrm>
            <a:off x="1220010" y="3907984"/>
            <a:ext cx="2586181" cy="1471428"/>
          </a:xfrm>
          <a:prstGeom prst="round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Input file to the benchmark study of CO</a:t>
            </a:r>
            <a:r>
              <a:rPr lang="en-US" b="1" baseline="-25000" dirty="0">
                <a:latin typeface="Arial" panose="020B0604020202020204" pitchFamily="34" charset="0"/>
                <a:cs typeface="Arial" panose="020B0604020202020204" pitchFamily="34" charset="0"/>
              </a:rPr>
              <a:t>2</a:t>
            </a:r>
            <a:r>
              <a:rPr lang="en-US" b="1" dirty="0">
                <a:latin typeface="Arial" panose="020B0604020202020204" pitchFamily="34" charset="0"/>
                <a:cs typeface="Arial" panose="020B0604020202020204" pitchFamily="34" charset="0"/>
              </a:rPr>
              <a:t> injection</a:t>
            </a:r>
            <a:endParaRPr lang="ru-RU" dirty="0"/>
          </a:p>
        </p:txBody>
      </p:sp>
      <p:sp>
        <p:nvSpPr>
          <p:cNvPr id="12" name="Прямоугольник: скругленные углы 11">
            <a:hlinkClick r:id="rId4"/>
            <a:extLst>
              <a:ext uri="{FF2B5EF4-FFF2-40B4-BE49-F238E27FC236}">
                <a16:creationId xmlns:a16="http://schemas.microsoft.com/office/drawing/2014/main" id="{8B5712C4-68BE-4004-8CBC-824A3961180E}"/>
              </a:ext>
            </a:extLst>
          </p:cNvPr>
          <p:cNvSpPr/>
          <p:nvPr/>
        </p:nvSpPr>
        <p:spPr>
          <a:xfrm>
            <a:off x="4367808" y="3941455"/>
            <a:ext cx="2586181" cy="1471428"/>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Input files to the study of flue gas injection</a:t>
            </a:r>
            <a:endParaRPr lang="ru-RU" dirty="0"/>
          </a:p>
        </p:txBody>
      </p:sp>
      <p:sp>
        <p:nvSpPr>
          <p:cNvPr id="13" name="Прямоугольник: скругленные углы 12">
            <a:hlinkClick r:id="rId5"/>
            <a:extLst>
              <a:ext uri="{FF2B5EF4-FFF2-40B4-BE49-F238E27FC236}">
                <a16:creationId xmlns:a16="http://schemas.microsoft.com/office/drawing/2014/main" id="{0CD3910D-C26A-4AB0-90CE-2586D50361ED}"/>
              </a:ext>
            </a:extLst>
          </p:cNvPr>
          <p:cNvSpPr/>
          <p:nvPr/>
        </p:nvSpPr>
        <p:spPr>
          <a:xfrm>
            <a:off x="7608168" y="3941455"/>
            <a:ext cx="2586181" cy="1471428"/>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Input files to the study of cushion gas substitution</a:t>
            </a:r>
            <a:endParaRPr lang="ru-RU" dirty="0"/>
          </a:p>
        </p:txBody>
      </p:sp>
      <p:sp>
        <p:nvSpPr>
          <p:cNvPr id="15" name="Прямоугольник: скругленные углы 14">
            <a:hlinkClick r:id="rId6"/>
            <a:extLst>
              <a:ext uri="{FF2B5EF4-FFF2-40B4-BE49-F238E27FC236}">
                <a16:creationId xmlns:a16="http://schemas.microsoft.com/office/drawing/2014/main" id="{A2A9FD08-75E6-46FC-87B1-C8C34AA4A4C1}"/>
              </a:ext>
            </a:extLst>
          </p:cNvPr>
          <p:cNvSpPr/>
          <p:nvPr/>
        </p:nvSpPr>
        <p:spPr>
          <a:xfrm>
            <a:off x="4295800" y="1999804"/>
            <a:ext cx="2586181" cy="1471427"/>
          </a:xfrm>
          <a:prstGeom prst="roundRect">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Reference manual</a:t>
            </a:r>
            <a:endParaRPr lang="ru-RU" dirty="0"/>
          </a:p>
        </p:txBody>
      </p:sp>
      <p:sp>
        <p:nvSpPr>
          <p:cNvPr id="16" name="Блок-схема: процесс 15">
            <a:hlinkClick r:id="rId7" action="ppaction://hlinksldjump"/>
            <a:extLst>
              <a:ext uri="{FF2B5EF4-FFF2-40B4-BE49-F238E27FC236}">
                <a16:creationId xmlns:a16="http://schemas.microsoft.com/office/drawing/2014/main" id="{108A06B7-80BE-4B3D-885E-0E71F9A0EF38}"/>
              </a:ext>
            </a:extLst>
          </p:cNvPr>
          <p:cNvSpPr/>
          <p:nvPr/>
        </p:nvSpPr>
        <p:spPr>
          <a:xfrm>
            <a:off x="5517" y="-20388"/>
            <a:ext cx="977915" cy="569068"/>
          </a:xfrm>
          <a:prstGeom prst="flowChartProcess">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600" b="1" dirty="0"/>
              <a:t>Back to Contents</a:t>
            </a:r>
            <a:endParaRPr lang="ru-RU" sz="1200" b="1" dirty="0"/>
          </a:p>
        </p:txBody>
      </p:sp>
      <p:grpSp>
        <p:nvGrpSpPr>
          <p:cNvPr id="17" name="Группа 16">
            <a:extLst>
              <a:ext uri="{FF2B5EF4-FFF2-40B4-BE49-F238E27FC236}">
                <a16:creationId xmlns:a16="http://schemas.microsoft.com/office/drawing/2014/main" id="{59A4ADF9-C753-45F4-BCD2-9CD11D95665C}"/>
              </a:ext>
            </a:extLst>
          </p:cNvPr>
          <p:cNvGrpSpPr/>
          <p:nvPr/>
        </p:nvGrpSpPr>
        <p:grpSpPr>
          <a:xfrm>
            <a:off x="71279" y="6199737"/>
            <a:ext cx="2350992" cy="613639"/>
            <a:chOff x="71279" y="6199737"/>
            <a:chExt cx="2350992" cy="613639"/>
          </a:xfrm>
        </p:grpSpPr>
        <p:pic>
          <p:nvPicPr>
            <p:cNvPr id="18" name="Рисунок 17">
              <a:extLst>
                <a:ext uri="{FF2B5EF4-FFF2-40B4-BE49-F238E27FC236}">
                  <a16:creationId xmlns:a16="http://schemas.microsoft.com/office/drawing/2014/main" id="{EBE97C18-7AA6-4B77-8A2D-6A2FD22D2D3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279" y="6199737"/>
              <a:ext cx="696129" cy="613639"/>
            </a:xfrm>
            <a:prstGeom prst="rect">
              <a:avLst/>
            </a:prstGeom>
            <a:effectLst/>
          </p:spPr>
        </p:pic>
        <p:pic>
          <p:nvPicPr>
            <p:cNvPr id="19" name="Рисунок 18">
              <a:extLst>
                <a:ext uri="{FF2B5EF4-FFF2-40B4-BE49-F238E27FC236}">
                  <a16:creationId xmlns:a16="http://schemas.microsoft.com/office/drawing/2014/main" id="{BB557598-CC1C-44CC-BCB6-4508F84DFB7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11424" y="6199737"/>
              <a:ext cx="526686" cy="613639"/>
            </a:xfrm>
            <a:prstGeom prst="rect">
              <a:avLst/>
            </a:prstGeom>
            <a:effectLst/>
          </p:spPr>
        </p:pic>
        <p:pic>
          <p:nvPicPr>
            <p:cNvPr id="20" name="Рисунок 19">
              <a:extLst>
                <a:ext uri="{FF2B5EF4-FFF2-40B4-BE49-F238E27FC236}">
                  <a16:creationId xmlns:a16="http://schemas.microsoft.com/office/drawing/2014/main" id="{4EDDD2A3-7DFF-448C-A8BC-717536B7854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82126" y="6302650"/>
              <a:ext cx="840145" cy="418826"/>
            </a:xfrm>
            <a:prstGeom prst="rect">
              <a:avLst/>
            </a:prstGeom>
          </p:spPr>
        </p:pic>
      </p:grpSp>
    </p:spTree>
    <p:extLst>
      <p:ext uri="{BB962C8B-B14F-4D97-AF65-F5344CB8AC3E}">
        <p14:creationId xmlns:p14="http://schemas.microsoft.com/office/powerpoint/2010/main" val="235333619"/>
      </p:ext>
    </p:extLst>
  </p:cSld>
  <p:clrMapOvr>
    <a:masterClrMapping/>
  </p:clrMapOvr>
</p:sld>
</file>

<file path=ppt/theme/theme1.xml><?xml version="1.0" encoding="utf-8"?>
<a:theme xmlns:a="http://schemas.openxmlformats.org/drawingml/2006/main" name="Тема Office">
  <a:themeElements>
    <a:clrScheme name="Другая 8">
      <a:dk1>
        <a:srgbClr val="013549"/>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Technic</Template>
  <TotalTime>25973</TotalTime>
  <Words>1735</Words>
  <Application>Microsoft Office PowerPoint</Application>
  <PresentationFormat>Широкоэкранный</PresentationFormat>
  <Paragraphs>253</Paragraphs>
  <Slides>18</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18</vt:i4>
      </vt:variant>
    </vt:vector>
  </HeadingPairs>
  <TitlesOfParts>
    <vt:vector size="24" baseType="lpstr">
      <vt:lpstr>Arial</vt:lpstr>
      <vt:lpstr>Calibri</vt:lpstr>
      <vt:lpstr>NimbusRomNo9L-Regu</vt:lpstr>
      <vt:lpstr>STIXGeneral-Regular</vt:lpstr>
      <vt:lpstr>Symbol</vt:lpstr>
      <vt:lpstr>Тема Office</vt:lpstr>
      <vt:lpstr>Презентация PowerPoint</vt:lpstr>
      <vt:lpstr>Contents</vt:lpstr>
      <vt:lpstr>Implications of impure gas injection</vt:lpstr>
      <vt:lpstr>Overview of MUFITS</vt:lpstr>
      <vt:lpstr>Compositional module</vt:lpstr>
      <vt:lpstr>Transport equations</vt:lpstr>
      <vt:lpstr>Equation of state (EoS)</vt:lpstr>
      <vt:lpstr>Library of EoS coefficients</vt:lpstr>
      <vt:lpstr>Validation of the software</vt:lpstr>
      <vt:lpstr>Validation of the software</vt:lpstr>
      <vt:lpstr>Modelling flue gas injection</vt:lpstr>
      <vt:lpstr>Flue gas against pure CO2</vt:lpstr>
      <vt:lpstr>Cushion gas substitution with CO2?</vt:lpstr>
      <vt:lpstr>Cushion gas substitution with CO2?</vt:lpstr>
      <vt:lpstr>Parameters at the end the 1st and 3rd cycles</vt:lpstr>
      <vt:lpstr>Fluid-in-place quantities</vt:lpstr>
      <vt:lpstr>Summary</vt:lpstr>
      <vt:lpstr>Supplementary material</vt:lpstr>
    </vt:vector>
  </TitlesOfParts>
  <Company>Reanimator Extreme Edition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Andrey Afanasyev</dc:creator>
  <cp:lastModifiedBy>Andrey Afanasyev</cp:lastModifiedBy>
  <cp:revision>449</cp:revision>
  <dcterms:created xsi:type="dcterms:W3CDTF">2015-09-24T08:40:44Z</dcterms:created>
  <dcterms:modified xsi:type="dcterms:W3CDTF">2021-04-25T09:22:49Z</dcterms:modified>
</cp:coreProperties>
</file>