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282" r:id="rId2"/>
    <p:sldId id="312" r:id="rId3"/>
    <p:sldId id="315" r:id="rId4"/>
    <p:sldId id="314" r:id="rId5"/>
    <p:sldId id="285" r:id="rId6"/>
    <p:sldId id="288" r:id="rId7"/>
    <p:sldId id="287" r:id="rId8"/>
    <p:sldId id="339" r:id="rId9"/>
    <p:sldId id="362" r:id="rId10"/>
    <p:sldId id="363" r:id="rId11"/>
    <p:sldId id="360" r:id="rId12"/>
    <p:sldId id="364" r:id="rId13"/>
    <p:sldId id="365" r:id="rId14"/>
    <p:sldId id="371" r:id="rId15"/>
    <p:sldId id="367" r:id="rId16"/>
    <p:sldId id="311" r:id="rId17"/>
    <p:sldId id="368" r:id="rId18"/>
    <p:sldId id="369" r:id="rId19"/>
    <p:sldId id="370" r:id="rId20"/>
    <p:sldId id="372" r:id="rId21"/>
    <p:sldId id="373" r:id="rId22"/>
    <p:sldId id="380" r:id="rId23"/>
    <p:sldId id="375" r:id="rId24"/>
    <p:sldId id="376" r:id="rId25"/>
    <p:sldId id="377" r:id="rId26"/>
    <p:sldId id="378" r:id="rId27"/>
    <p:sldId id="379" r:id="rId28"/>
    <p:sldId id="381" r:id="rId29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C5C5C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無樣式、無格線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無樣式、表格格線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426" autoAdjust="0"/>
    <p:restoredTop sz="82182" autoAdjust="0"/>
  </p:normalViewPr>
  <p:slideViewPr>
    <p:cSldViewPr snapToGrid="0">
      <p:cViewPr varScale="1">
        <p:scale>
          <a:sx n="60" d="100"/>
          <a:sy n="60" d="100"/>
        </p:scale>
        <p:origin x="1038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36C2D6-6913-468B-95CA-3E9112B6D990}" type="datetimeFigureOut">
              <a:rPr lang="zh-TW" altLang="en-US" smtClean="0"/>
              <a:t>2021/4/9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BEA349-A458-4306-870C-D7285530F0E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93144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sz="1200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BEA349-A458-4306-870C-D7285530F0E9}" type="slidenum">
              <a:rPr lang="zh-TW" altLang="en-US" smtClean="0"/>
              <a:t>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804244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dirty="0" smtClean="0"/>
              <a:t>B-value is defined by GR law, and is a function of</a:t>
            </a:r>
            <a:r>
              <a:rPr lang="en-US" altLang="zh-TW" baseline="0" dirty="0" smtClean="0"/>
              <a:t> time and space</a:t>
            </a:r>
            <a:endParaRPr lang="en-US" altLang="zh-TW" dirty="0" smtClean="0"/>
          </a:p>
          <a:p>
            <a:r>
              <a:rPr lang="en-US" altLang="zh-TW" dirty="0" smtClean="0"/>
              <a:t>This figure shows the temporal b-value variation before</a:t>
            </a:r>
            <a:r>
              <a:rPr lang="en-US" altLang="zh-TW" baseline="0" dirty="0" smtClean="0"/>
              <a:t> Tohoku earthquake</a:t>
            </a:r>
          </a:p>
          <a:p>
            <a:r>
              <a:rPr lang="en-US" altLang="zh-TW" baseline="0" dirty="0" smtClean="0"/>
              <a:t>Spatial volume is determined by the locations of aftershocks</a:t>
            </a:r>
          </a:p>
          <a:p>
            <a:r>
              <a:rPr lang="en-US" altLang="zh-TW" baseline="0" dirty="0" smtClean="0"/>
              <a:t>We can see that 10 years before Tohoku earthquake, b-value started to decrease</a:t>
            </a:r>
          </a:p>
          <a:p>
            <a:r>
              <a:rPr lang="en-US" altLang="zh-TW" baseline="0" dirty="0" smtClean="0"/>
              <a:t>Spatial volume for this figure is determined by the large co-seismic slip area</a:t>
            </a:r>
          </a:p>
          <a:p>
            <a:r>
              <a:rPr lang="en-US" altLang="zh-TW" baseline="0" dirty="0" smtClean="0"/>
              <a:t>Again, b-value keeps going down in the 10-years period</a:t>
            </a:r>
          </a:p>
          <a:p>
            <a:r>
              <a:rPr lang="en-US" altLang="zh-TW" baseline="0" dirty="0" smtClean="0"/>
              <a:t>The main objective in our study is to explore whether this temporal b-value decrease by a large earthquake can be frequently observed in Taiwan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BEA349-A458-4306-870C-D7285530F0E9}" type="slidenum">
              <a:rPr lang="zh-TW" altLang="en-US" smtClean="0"/>
              <a:t>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362449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baseline="0" dirty="0" smtClean="0"/>
              <a:t>We are also interested in the variation after </a:t>
            </a:r>
            <a:r>
              <a:rPr lang="en-US" altLang="zh-TW" baseline="0" dirty="0" err="1" smtClean="0"/>
              <a:t>mainshock</a:t>
            </a:r>
            <a:endParaRPr lang="en-US" altLang="zh-TW" baseline="0" dirty="0" smtClean="0"/>
          </a:p>
          <a:p>
            <a:r>
              <a:rPr lang="en-US" altLang="zh-TW" baseline="0" dirty="0" smtClean="0"/>
              <a:t>If b-value keeps going down after </a:t>
            </a:r>
            <a:r>
              <a:rPr lang="en-US" altLang="zh-TW" baseline="0" dirty="0" err="1" smtClean="0"/>
              <a:t>mainshock</a:t>
            </a:r>
            <a:r>
              <a:rPr lang="en-US" altLang="zh-TW" baseline="0" dirty="0" smtClean="0"/>
              <a:t>, it may imply there will be another large earthquake in the near future</a:t>
            </a:r>
          </a:p>
          <a:p>
            <a:r>
              <a:rPr lang="en-US" altLang="zh-TW" baseline="0" dirty="0" smtClean="0"/>
              <a:t>Besides, we have observed that b-value increase immediately after Tohoku earthquake and then decrease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BEA349-A458-4306-870C-D7285530F0E9}" type="slidenum">
              <a:rPr lang="zh-TW" altLang="en-US" smtClean="0"/>
              <a:t>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352055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baseline="0" dirty="0" smtClean="0"/>
              <a:t>From previous studies in Taiwan</a:t>
            </a:r>
          </a:p>
          <a:p>
            <a:r>
              <a:rPr lang="en-US" altLang="zh-TW" baseline="0" dirty="0" smtClean="0"/>
              <a:t>About 1 year before </a:t>
            </a:r>
            <a:r>
              <a:rPr lang="en-US" altLang="zh-TW" baseline="0" dirty="0" err="1" smtClean="0"/>
              <a:t>chi-chi</a:t>
            </a:r>
            <a:r>
              <a:rPr lang="en-US" altLang="zh-TW" baseline="0" dirty="0" smtClean="0"/>
              <a:t> </a:t>
            </a:r>
            <a:r>
              <a:rPr lang="en-US" altLang="zh-TW" baseline="0" dirty="0" err="1" smtClean="0"/>
              <a:t>earquake</a:t>
            </a:r>
            <a:r>
              <a:rPr lang="en-US" altLang="zh-TW" baseline="0" dirty="0" smtClean="0"/>
              <a:t>, b-value stared to decrease</a:t>
            </a:r>
          </a:p>
          <a:p>
            <a:r>
              <a:rPr lang="en-US" altLang="zh-TW" dirty="0" err="1" smtClean="0"/>
              <a:t>chan</a:t>
            </a:r>
            <a:r>
              <a:rPr lang="en-US" altLang="zh-TW" dirty="0" smtClean="0"/>
              <a:t> et al analyze spatial</a:t>
            </a:r>
            <a:r>
              <a:rPr lang="en-US" altLang="zh-TW" baseline="0" dirty="0" smtClean="0"/>
              <a:t> variation of b-value before </a:t>
            </a:r>
            <a:r>
              <a:rPr lang="en-US" altLang="zh-TW" dirty="0" smtClean="0"/>
              <a:t>several M </a:t>
            </a:r>
            <a:r>
              <a:rPr lang="en-US" altLang="zh-TW" sz="1200" dirty="0" smtClean="0">
                <a:solidFill>
                  <a:schemeClr val="tx1"/>
                </a:solidFill>
              </a:rPr>
              <a:t>≥ </a:t>
            </a:r>
            <a:r>
              <a:rPr lang="en-US" altLang="zh-TW" dirty="0" smtClean="0"/>
              <a:t>6 earthquake during 1999 to 2009</a:t>
            </a:r>
          </a:p>
          <a:p>
            <a:r>
              <a:rPr lang="en-US" altLang="zh-TW" baseline="0" dirty="0" smtClean="0"/>
              <a:t>They further analyzed temporal variation of b-value in these  </a:t>
            </a:r>
            <a:r>
              <a:rPr lang="en-US" altLang="zh-TW" baseline="0" dirty="0" err="1" smtClean="0"/>
              <a:t>epicentral</a:t>
            </a:r>
            <a:r>
              <a:rPr lang="en-US" altLang="zh-TW" baseline="0" dirty="0" smtClean="0"/>
              <a:t> areas</a:t>
            </a:r>
          </a:p>
          <a:p>
            <a:r>
              <a:rPr lang="en-US" altLang="zh-TW" baseline="0" dirty="0" smtClean="0"/>
              <a:t>They found that b-value is smaller one year before earthquake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BEA349-A458-4306-870C-D7285530F0E9}" type="slidenum">
              <a:rPr lang="zh-TW" altLang="en-US" smtClean="0"/>
              <a:t>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406273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1200" baseline="0" dirty="0" smtClean="0"/>
              <a:t>since 2012, CWB have updated their seismic network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1200" baseline="0" dirty="0" smtClean="0"/>
              <a:t>This figure shows Mc during 1994-2009, and this figure shows Mc during 2012-2019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1200" baseline="0" dirty="0" smtClean="0"/>
              <a:t>we can see that earthquake detection capability is improved a lot after 2012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1200" baseline="0" dirty="0" smtClean="0"/>
              <a:t>because Mc of inland regions decreased from 2 to 1.5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BEA349-A458-4306-870C-D7285530F0E9}" type="slidenum">
              <a:rPr lang="zh-TW" altLang="en-US" smtClean="0"/>
              <a:t>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9319584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備忘稿版面配置區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altLang="zh-TW" dirty="0" smtClean="0"/>
                  <a:t>Left panel</a:t>
                </a:r>
                <a:r>
                  <a:rPr lang="en-US" altLang="zh-TW" baseline="0" dirty="0" smtClean="0"/>
                  <a:t> shows the seismicity</a:t>
                </a:r>
              </a:p>
              <a:p>
                <a:r>
                  <a:rPr lang="en-US" altLang="zh-TW" baseline="0" dirty="0" smtClean="0"/>
                  <a:t>Different colors means different depth, stars are M&gt;6 earthquakes</a:t>
                </a:r>
              </a:p>
              <a:p>
                <a:r>
                  <a:rPr lang="en-US" altLang="zh-TW" baseline="0" dirty="0" smtClean="0"/>
                  <a:t>we use shallow earthquakes only to calculate b-value</a:t>
                </a:r>
              </a:p>
            </p:txBody>
          </p:sp>
        </mc:Choice>
        <mc:Fallback xmlns="">
          <p:sp>
            <p:nvSpPr>
              <p:cNvPr id="3" name="備忘稿版面配置區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altLang="zh-TW" dirty="0" smtClean="0"/>
                  <a:t>5.We take the ground-motion displacement, u(t), and velocity, u’ (t), from the vertical component record and compute the following ratio r </a:t>
                </a:r>
                <a:r>
                  <a:rPr lang="en-US" altLang="zh-TW" dirty="0" smtClean="0"/>
                  <a:t>by</a:t>
                </a:r>
                <a:endParaRPr lang="en-US" altLang="zh-TW" dirty="0" smtClean="0"/>
              </a:p>
              <a:p>
                <a:r>
                  <a:rPr lang="en-US" altLang="zh-TW" dirty="0" smtClean="0"/>
                  <a:t>6. where the </a:t>
                </a:r>
                <a:r>
                  <a:rPr lang="en-US" altLang="zh-TW" dirty="0" smtClean="0"/>
                  <a:t>integration </a:t>
                </a:r>
                <a:r>
                  <a:rPr lang="en-US" altLang="zh-TW" dirty="0" smtClean="0"/>
                  <a:t>is over the time interval (0, </a:t>
                </a:r>
                <a:r>
                  <a:rPr lang="en-US" altLang="zh-TW" i="0">
                    <a:latin typeface="Cambria Math" panose="02040503050406030204" pitchFamily="18" charset="0"/>
                  </a:rPr>
                  <a:t>𝜏_𝑐</a:t>
                </a:r>
                <a:r>
                  <a:rPr lang="en-US" altLang="zh-TW" dirty="0" smtClean="0"/>
                  <a:t>) after the onset of the P wave. Usually, </a:t>
                </a:r>
                <a:r>
                  <a:rPr lang="en-US" altLang="zh-TW" i="0">
                    <a:latin typeface="Cambria Math" panose="02040503050406030204" pitchFamily="18" charset="0"/>
                  </a:rPr>
                  <a:t>𝜏</a:t>
                </a:r>
                <a:r>
                  <a:rPr lang="en-US" altLang="zh-TW" i="0" smtClean="0">
                    <a:latin typeface="Cambria Math" panose="02040503050406030204" pitchFamily="18" charset="0"/>
                  </a:rPr>
                  <a:t>_</a:t>
                </a:r>
                <a:r>
                  <a:rPr lang="en-US" altLang="zh-TW" i="0">
                    <a:latin typeface="Cambria Math" panose="02040503050406030204" pitchFamily="18" charset="0"/>
                  </a:rPr>
                  <a:t>𝑐</a:t>
                </a:r>
                <a:r>
                  <a:rPr lang="en-US" altLang="zh-TW" dirty="0" smtClean="0"/>
                  <a:t> is set at 3 sec</a:t>
                </a:r>
                <a:r>
                  <a:rPr lang="en-US" altLang="zh-TW" dirty="0" smtClean="0"/>
                  <a:t>.</a:t>
                </a:r>
              </a:p>
              <a:p>
                <a:r>
                  <a:rPr lang="en-US" altLang="zh-TW" dirty="0" smtClean="0"/>
                  <a:t>7.</a:t>
                </a:r>
                <a:r>
                  <a:rPr lang="en-US" altLang="zh-TW" dirty="0" smtClean="0"/>
                  <a:t> Using </a:t>
                </a:r>
                <a:r>
                  <a:rPr lang="en-US" altLang="zh-TW" dirty="0" err="1" smtClean="0"/>
                  <a:t>Parseval’s</a:t>
                </a:r>
                <a:r>
                  <a:rPr lang="en-US" altLang="zh-TW" dirty="0" smtClean="0"/>
                  <a:t> theorem, where uˆ(f) is the frequency spectrum of u(t), and f 2 is the average of f 2 weighted by |uˆ(f)|2 .</a:t>
                </a:r>
              </a:p>
              <a:p>
                <a:r>
                  <a:rPr lang="en-US" altLang="zh-TW" dirty="0" smtClean="0"/>
                  <a:t>8.</a:t>
                </a:r>
                <a:r>
                  <a:rPr lang="en-US" altLang="zh-TW" dirty="0" smtClean="0"/>
                  <a:t> Thus, </a:t>
                </a:r>
                <a:r>
                  <a:rPr lang="en-US" altLang="zh-TW" sz="1200" i="0">
                    <a:latin typeface="Cambria Math" panose="02040503050406030204" pitchFamily="18" charset="0"/>
                  </a:rPr>
                  <a:t>𝜏</a:t>
                </a:r>
                <a:r>
                  <a:rPr lang="en-US" altLang="zh-TW" sz="1200" i="0" smtClean="0">
                    <a:latin typeface="Cambria Math" panose="02040503050406030204" pitchFamily="18" charset="0"/>
                  </a:rPr>
                  <a:t>_</a:t>
                </a:r>
                <a:r>
                  <a:rPr lang="en-US" altLang="zh-TW" sz="1200" i="0">
                    <a:latin typeface="Cambria Math" panose="02040503050406030204" pitchFamily="18" charset="0"/>
                  </a:rPr>
                  <a:t>𝑐</a:t>
                </a:r>
                <a:r>
                  <a:rPr lang="en-US" altLang="zh-TW" dirty="0" smtClean="0"/>
                  <a:t> can be used as a parameter representing the period of the initial portion of the P wave.</a:t>
                </a:r>
                <a:endParaRPr lang="en-US" altLang="zh-TW" dirty="0" smtClean="0"/>
              </a:p>
            </p:txBody>
          </p:sp>
        </mc:Fallback>
      </mc:AlternateContent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BEA349-A458-4306-870C-D7285530F0E9}" type="slidenum">
              <a:rPr lang="zh-TW" altLang="en-US" smtClean="0"/>
              <a:t>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8472050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baseline="0" dirty="0" smtClean="0"/>
              <a:t>In this approach, Mc is estimated by maximum curvature of frequency magnitude distribution</a:t>
            </a:r>
          </a:p>
          <a:p>
            <a:r>
              <a:rPr lang="en-US" altLang="zh-TW" baseline="0" dirty="0" smtClean="0"/>
              <a:t>In practice, it will match the highest frequency magnitude bin in non-cumulative FMD</a:t>
            </a:r>
          </a:p>
          <a:p>
            <a:r>
              <a:rPr lang="en-US" altLang="zh-TW" baseline="0" dirty="0" smtClean="0"/>
              <a:t>In our study, I determine Mc around the highest frequency magnitude bin</a:t>
            </a:r>
          </a:p>
          <a:p>
            <a:r>
              <a:rPr lang="en-US" altLang="zh-TW" dirty="0" smtClean="0"/>
              <a:t>We use the</a:t>
            </a:r>
            <a:r>
              <a:rPr lang="en-US" altLang="zh-TW" baseline="0" dirty="0" smtClean="0"/>
              <a:t> maximum likelihood to calculate b-value</a:t>
            </a:r>
          </a:p>
          <a:p>
            <a:r>
              <a:rPr lang="en-US" altLang="zh-TW" baseline="0" dirty="0" smtClean="0"/>
              <a:t>Mbar is average magnitude of the earthquakes larger than Mc, M1 is Mc</a:t>
            </a:r>
          </a:p>
          <a:p>
            <a:endParaRPr lang="en-US" altLang="zh-TW" baseline="0" dirty="0" smtClean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BEA349-A458-4306-870C-D7285530F0E9}" type="slidenum">
              <a:rPr lang="zh-TW" altLang="en-US" smtClean="0"/>
              <a:t>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1869504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dirty="0" smtClean="0"/>
              <a:t>In</a:t>
            </a:r>
            <a:r>
              <a:rPr lang="en-US" altLang="zh-TW" baseline="0" dirty="0" smtClean="0"/>
              <a:t> </a:t>
            </a:r>
            <a:r>
              <a:rPr lang="en-US" altLang="zh-TW" baseline="0" dirty="0" smtClean="0"/>
              <a:t>the first step, we calculated the b value and Mc</a:t>
            </a:r>
          </a:p>
          <a:p>
            <a:r>
              <a:rPr lang="en-US" altLang="zh-TW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 the second step, </a:t>
            </a:r>
          </a:p>
          <a:p>
            <a:r>
              <a:rPr lang="en-US" altLang="zh-TW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 calculated b values and Mc per half year, and </a:t>
            </a:r>
            <a:r>
              <a:rPr lang="en-US" altLang="zh-TW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</a:t>
            </a:r>
            <a:r>
              <a:rPr lang="en-US" altLang="zh-TW" baseline="0" dirty="0" smtClean="0"/>
              <a:t>e have tested sensitivity between radius and n value</a:t>
            </a:r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BEA349-A458-4306-870C-D7285530F0E9}" type="slidenum">
              <a:rPr lang="zh-TW" altLang="en-US" smtClean="0"/>
              <a:t>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0723980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baseline="0" dirty="0" smtClean="0"/>
              <a:t>Here shows the results of the spatial Mc and b-value variation from r=15 n=150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baseline="0" dirty="0" smtClean="0"/>
              <a:t>We have tested different radius and n value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baseline="0" dirty="0" smtClean="0"/>
              <a:t>Finally, we found that r=15 n=150 is appropriate, considering distribution of seismicity</a:t>
            </a:r>
          </a:p>
          <a:p>
            <a:r>
              <a:rPr lang="en-US" altLang="zh-TW" baseline="0" dirty="0" smtClean="0"/>
              <a:t>In the middle panel, we can see that spatial b-values have an average close to 1, </a:t>
            </a:r>
          </a:p>
          <a:p>
            <a:r>
              <a:rPr lang="en-US" altLang="zh-TW" baseline="0" dirty="0" smtClean="0"/>
              <a:t>and the b values are systematically lower in the epicenters </a:t>
            </a:r>
            <a:r>
              <a:rPr lang="en-US" altLang="zh-TW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 M</a:t>
            </a:r>
            <a:r>
              <a:rPr lang="en-US" altLang="zh-TW" sz="1200" kern="1200" baseline="-250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</a:t>
            </a:r>
            <a:r>
              <a:rPr lang="en-US" altLang="zh-TW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≥ 6.0 earthquakes</a:t>
            </a:r>
            <a:endParaRPr lang="en-US" altLang="zh-TW" baseline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TW" baseline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TW" baseline="0" dirty="0" smtClean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BEA349-A458-4306-870C-D7285530F0E9}" type="slidenum">
              <a:rPr lang="zh-TW" altLang="en-US" smtClean="0"/>
              <a:t>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650397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dirty="0" smtClean="0"/>
              <a:t>we </a:t>
            </a:r>
            <a:r>
              <a:rPr lang="en-US" altLang="zh-TW" dirty="0" smtClean="0"/>
              <a:t>only observed clear temporal decrease of b-value before Hualien earthquake</a:t>
            </a:r>
          </a:p>
          <a:p>
            <a:r>
              <a:rPr lang="en-US" altLang="zh-TW" dirty="0" smtClean="0"/>
              <a:t>And this signal</a:t>
            </a:r>
            <a:r>
              <a:rPr lang="en-US" altLang="zh-TW" baseline="0" dirty="0" smtClean="0"/>
              <a:t> can be seen from 15 to 30km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BEA349-A458-4306-870C-D7285530F0E9}" type="slidenum">
              <a:rPr lang="zh-TW" altLang="en-US" smtClean="0"/>
              <a:t>10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9734842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dirty="0" smtClean="0"/>
              <a:t>Here shows the results of different radius, from 15km to 30km, for different regions</a:t>
            </a:r>
          </a:p>
          <a:p>
            <a:r>
              <a:rPr lang="en-US" altLang="zh-TW" dirty="0" smtClean="0"/>
              <a:t>We require that there must be data per half year</a:t>
            </a:r>
          </a:p>
          <a:p>
            <a:r>
              <a:rPr lang="en-US" altLang="zh-TW" dirty="0" smtClean="0"/>
              <a:t>In this case, when n=50,</a:t>
            </a:r>
            <a:r>
              <a:rPr lang="en-US" altLang="zh-TW" baseline="0" dirty="0" smtClean="0"/>
              <a:t> there are data per half year, and then we keep increasing n value</a:t>
            </a:r>
            <a:endParaRPr lang="en-US" altLang="zh-TW" dirty="0" smtClean="0"/>
          </a:p>
          <a:p>
            <a:r>
              <a:rPr lang="en-US" altLang="zh-TW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 can see that these epicenters share similar r and n values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dirty="0" smtClean="0"/>
              <a:t>Here’s the results of other regions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BEA349-A458-4306-870C-D7285530F0E9}" type="slidenum">
              <a:rPr lang="zh-TW" altLang="en-US" smtClean="0"/>
              <a:t>11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2263776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dirty="0" smtClean="0"/>
              <a:t>This</a:t>
            </a:r>
            <a:r>
              <a:rPr lang="en-US" altLang="zh-TW" baseline="0" dirty="0" smtClean="0"/>
              <a:t> slide shows how I move windows</a:t>
            </a:r>
          </a:p>
          <a:p>
            <a:r>
              <a:rPr lang="en-US" altLang="zh-TW" dirty="0" smtClean="0"/>
              <a:t>We only</a:t>
            </a:r>
            <a:r>
              <a:rPr lang="en-US" altLang="zh-TW" baseline="0" dirty="0" smtClean="0"/>
              <a:t> </a:t>
            </a:r>
            <a:r>
              <a:rPr lang="en-US" altLang="zh-TW" dirty="0" smtClean="0"/>
              <a:t>used two different radius in this step, 20km and 50km</a:t>
            </a:r>
          </a:p>
          <a:p>
            <a:r>
              <a:rPr lang="en-US" altLang="zh-TW" dirty="0" smtClean="0"/>
              <a:t>Smaller one is determined from the second step</a:t>
            </a:r>
          </a:p>
          <a:p>
            <a:r>
              <a:rPr lang="en-US" altLang="zh-TW" baseline="0" dirty="0" smtClean="0"/>
              <a:t>Larger one is determined by the locations of aftershocks</a:t>
            </a:r>
            <a:endParaRPr lang="zh-TW" altLang="en-US" dirty="0" smtClean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BEA349-A458-4306-870C-D7285530F0E9}" type="slidenum">
              <a:rPr lang="zh-TW" altLang="en-US" smtClean="0"/>
              <a:t>12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6512199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baseline="0" dirty="0" smtClean="0"/>
              <a:t>From this figure, we can see temporal b-value decrease again as in the second step</a:t>
            </a:r>
          </a:p>
          <a:p>
            <a:r>
              <a:rPr lang="en-US" altLang="zh-TW" baseline="0" dirty="0" smtClean="0"/>
              <a:t>Besides, we can see that Mc increase immediately after </a:t>
            </a:r>
            <a:r>
              <a:rPr lang="en-US" altLang="zh-TW" baseline="0" dirty="0" err="1" smtClean="0"/>
              <a:t>mainshock</a:t>
            </a:r>
            <a:r>
              <a:rPr lang="en-US" altLang="zh-TW" baseline="0" dirty="0" smtClean="0"/>
              <a:t> and then decrease gradually </a:t>
            </a:r>
          </a:p>
          <a:p>
            <a:r>
              <a:rPr lang="en-US" altLang="zh-TW" baseline="0" dirty="0" smtClean="0"/>
              <a:t>These signals can be seen in r=50km, too</a:t>
            </a:r>
          </a:p>
          <a:p>
            <a:r>
              <a:rPr lang="en-US" altLang="zh-TW" baseline="0" dirty="0" smtClean="0"/>
              <a:t>we don’t see temporal b-value decrease before </a:t>
            </a:r>
            <a:r>
              <a:rPr lang="en-US" altLang="zh-TW" baseline="0" dirty="0" err="1" smtClean="0"/>
              <a:t>mainshocks</a:t>
            </a:r>
            <a:r>
              <a:rPr lang="en-US" altLang="zh-TW" baseline="0" dirty="0" smtClean="0"/>
              <a:t> for other regions</a:t>
            </a:r>
            <a:endParaRPr lang="zh-TW" altLang="en-US" dirty="0" smtClean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BEA349-A458-4306-870C-D7285530F0E9}" type="slidenum">
              <a:rPr lang="zh-TW" altLang="en-US" smtClean="0"/>
              <a:t>13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2650223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 smtClean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BEA349-A458-4306-870C-D7285530F0E9}" type="slidenum">
              <a:rPr lang="zh-TW" altLang="en-US" smtClean="0"/>
              <a:t>14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0962128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備忘稿版面配置區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endParaRPr lang="zh-TW" altLang="en-US" dirty="0"/>
              </a:p>
            </p:txBody>
          </p:sp>
        </mc:Choice>
        <mc:Fallback xmlns="">
          <p:sp>
            <p:nvSpPr>
              <p:cNvPr id="3" name="備忘稿版面配置區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altLang="zh-TW" dirty="0" smtClean="0"/>
                  <a:t>X-axis is Mw, Y-axis is </a:t>
                </a:r>
                <a:r>
                  <a:rPr lang="en-US" altLang="zh-TW" i="0">
                    <a:latin typeface="Cambria Math" panose="02040503050406030204" pitchFamily="18" charset="0"/>
                  </a:rPr>
                  <a:t>𝜏</a:t>
                </a:r>
                <a:r>
                  <a:rPr lang="en-US" altLang="zh-TW" i="0" smtClean="0">
                    <a:latin typeface="Cambria Math" panose="02040503050406030204" pitchFamily="18" charset="0"/>
                  </a:rPr>
                  <a:t>_</a:t>
                </a:r>
                <a:r>
                  <a:rPr lang="en-US" altLang="zh-TW" i="0">
                    <a:latin typeface="Cambria Math" panose="02040503050406030204" pitchFamily="18" charset="0"/>
                  </a:rPr>
                  <a:t>𝑐</a:t>
                </a:r>
                <a:r>
                  <a:rPr lang="en-US" altLang="zh-TW" dirty="0" smtClean="0"/>
                  <a:t>, we can</a:t>
                </a:r>
                <a:r>
                  <a:rPr lang="en-US" altLang="zh-TW" baseline="0" dirty="0" smtClean="0"/>
                  <a:t> see that log</a:t>
                </a:r>
                <a:r>
                  <a:rPr lang="en-US" altLang="zh-TW" i="0">
                    <a:latin typeface="Cambria Math" panose="02040503050406030204" pitchFamily="18" charset="0"/>
                  </a:rPr>
                  <a:t>𝜏</a:t>
                </a:r>
                <a:r>
                  <a:rPr lang="en-US" altLang="zh-TW" i="0" smtClean="0">
                    <a:latin typeface="Cambria Math" panose="02040503050406030204" pitchFamily="18" charset="0"/>
                  </a:rPr>
                  <a:t>_</a:t>
                </a:r>
                <a:r>
                  <a:rPr lang="en-US" altLang="zh-TW" i="0">
                    <a:latin typeface="Cambria Math" panose="02040503050406030204" pitchFamily="18" charset="0"/>
                  </a:rPr>
                  <a:t>𝑐</a:t>
                </a:r>
                <a:r>
                  <a:rPr lang="zh-TW" altLang="en-US" dirty="0" smtClean="0"/>
                  <a:t> </a:t>
                </a:r>
                <a:r>
                  <a:rPr lang="en-US" altLang="zh-TW" dirty="0" smtClean="0"/>
                  <a:t>increases</a:t>
                </a:r>
                <a:r>
                  <a:rPr lang="en-US" altLang="zh-TW" baseline="0" dirty="0" smtClean="0"/>
                  <a:t> linearly with Mw, but the scatter is very large in this range</a:t>
                </a:r>
              </a:p>
              <a:p>
                <a:r>
                  <a:rPr lang="en-US" altLang="zh-TW" baseline="0" dirty="0" smtClean="0"/>
                  <a:t>Figure b shows relation between Mw and PK3s. We can’t see a obvious linear relationship.</a:t>
                </a:r>
                <a:endParaRPr lang="zh-TW" altLang="en-US" dirty="0"/>
              </a:p>
            </p:txBody>
          </p:sp>
        </mc:Fallback>
      </mc:AlternateContent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BEA349-A458-4306-870C-D7285530F0E9}" type="slidenum">
              <a:rPr lang="zh-TW" altLang="en-US" smtClean="0"/>
              <a:t>15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2585643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 smtClean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BEA349-A458-4306-870C-D7285530F0E9}" type="slidenum">
              <a:rPr lang="zh-TW" altLang="en-US" smtClean="0"/>
              <a:t>17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9285940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 smtClean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BEA349-A458-4306-870C-D7285530F0E9}" type="slidenum">
              <a:rPr lang="zh-TW" altLang="en-US" smtClean="0"/>
              <a:t>18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7360842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 smtClean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BEA349-A458-4306-870C-D7285530F0E9}" type="slidenum">
              <a:rPr lang="zh-TW" altLang="en-US" smtClean="0"/>
              <a:t>19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4907241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 smtClean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BEA349-A458-4306-870C-D7285530F0E9}" type="slidenum">
              <a:rPr lang="zh-TW" altLang="en-US" smtClean="0"/>
              <a:t>20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9839249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 smtClean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BEA349-A458-4306-870C-D7285530F0E9}" type="slidenum">
              <a:rPr lang="zh-TW" altLang="en-US" smtClean="0"/>
              <a:t>21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302149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 smtClean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BEA349-A458-4306-870C-D7285530F0E9}" type="slidenum">
              <a:rPr lang="zh-TW" altLang="en-US" smtClean="0"/>
              <a:t>22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5860980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 smtClean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BEA349-A458-4306-870C-D7285530F0E9}" type="slidenum">
              <a:rPr lang="zh-TW" altLang="en-US" smtClean="0"/>
              <a:t>23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9017943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 smtClean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BEA349-A458-4306-870C-D7285530F0E9}" type="slidenum">
              <a:rPr lang="zh-TW" altLang="en-US" smtClean="0"/>
              <a:t>24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0905530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 smtClean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BEA349-A458-4306-870C-D7285530F0E9}" type="slidenum">
              <a:rPr lang="zh-TW" altLang="en-US" smtClean="0"/>
              <a:t>25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522655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49589-F8D0-4581-A3AC-5BA91421A406}" type="datetimeFigureOut">
              <a:rPr lang="zh-TW" altLang="en-US" smtClean="0"/>
              <a:t>2021/4/9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30C03F-FA79-4086-8B39-3D3E3FF59DC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175638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49589-F8D0-4581-A3AC-5BA91421A406}" type="datetimeFigureOut">
              <a:rPr lang="zh-TW" altLang="en-US" smtClean="0"/>
              <a:t>2021/4/9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30C03F-FA79-4086-8B39-3D3E3FF59DC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72074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49589-F8D0-4581-A3AC-5BA91421A406}" type="datetimeFigureOut">
              <a:rPr lang="zh-TW" altLang="en-US" smtClean="0"/>
              <a:t>2021/4/9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30C03F-FA79-4086-8B39-3D3E3FF59DC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672931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49589-F8D0-4581-A3AC-5BA91421A406}" type="datetimeFigureOut">
              <a:rPr lang="zh-TW" altLang="en-US" smtClean="0"/>
              <a:t>2021/4/9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30C03F-FA79-4086-8B39-3D3E3FF59DC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926354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49589-F8D0-4581-A3AC-5BA91421A406}" type="datetimeFigureOut">
              <a:rPr lang="zh-TW" altLang="en-US" smtClean="0"/>
              <a:t>2021/4/9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30C03F-FA79-4086-8B39-3D3E3FF59DC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43729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49589-F8D0-4581-A3AC-5BA91421A406}" type="datetimeFigureOut">
              <a:rPr lang="zh-TW" altLang="en-US" smtClean="0"/>
              <a:t>2021/4/9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30C03F-FA79-4086-8B39-3D3E3FF59DC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029585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49589-F8D0-4581-A3AC-5BA91421A406}" type="datetimeFigureOut">
              <a:rPr lang="zh-TW" altLang="en-US" smtClean="0"/>
              <a:t>2021/4/9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30C03F-FA79-4086-8B39-3D3E3FF59DC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253334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49589-F8D0-4581-A3AC-5BA91421A406}" type="datetimeFigureOut">
              <a:rPr lang="zh-TW" altLang="en-US" smtClean="0"/>
              <a:t>2021/4/9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30C03F-FA79-4086-8B39-3D3E3FF59DC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642894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49589-F8D0-4581-A3AC-5BA91421A406}" type="datetimeFigureOut">
              <a:rPr lang="zh-TW" altLang="en-US" smtClean="0"/>
              <a:t>2021/4/9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30C03F-FA79-4086-8B39-3D3E3FF59DC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452173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49589-F8D0-4581-A3AC-5BA91421A406}" type="datetimeFigureOut">
              <a:rPr lang="zh-TW" altLang="en-US" smtClean="0"/>
              <a:t>2021/4/9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30C03F-FA79-4086-8B39-3D3E3FF59DC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705679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49589-F8D0-4581-A3AC-5BA91421A406}" type="datetimeFigureOut">
              <a:rPr lang="zh-TW" altLang="en-US" smtClean="0"/>
              <a:t>2021/4/9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30C03F-FA79-4086-8B39-3D3E3FF59DC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180853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E49589-F8D0-4581-A3AC-5BA91421A406}" type="datetimeFigureOut">
              <a:rPr lang="zh-TW" altLang="en-US" smtClean="0"/>
              <a:t>2021/4/9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30C03F-FA79-4086-8B39-3D3E3FF59DC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707007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7" Type="http://schemas.openxmlformats.org/officeDocument/2006/relationships/image" Target="../media/image2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jpe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gif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jpeg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jpeg"/><Relationship Id="rId5" Type="http://schemas.openxmlformats.org/officeDocument/2006/relationships/image" Target="../media/image50.jpeg"/><Relationship Id="rId4" Type="http://schemas.openxmlformats.org/officeDocument/2006/relationships/image" Target="../media/image49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5.jpeg"/><Relationship Id="rId5" Type="http://schemas.openxmlformats.org/officeDocument/2006/relationships/image" Target="../media/image54.jpeg"/><Relationship Id="rId4" Type="http://schemas.openxmlformats.org/officeDocument/2006/relationships/image" Target="../media/image53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9.jpeg"/><Relationship Id="rId5" Type="http://schemas.openxmlformats.org/officeDocument/2006/relationships/image" Target="../media/image58.jpeg"/><Relationship Id="rId4" Type="http://schemas.openxmlformats.org/officeDocument/2006/relationships/image" Target="../media/image57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3.jpeg"/><Relationship Id="rId5" Type="http://schemas.openxmlformats.org/officeDocument/2006/relationships/image" Target="../media/image62.jpeg"/><Relationship Id="rId4" Type="http://schemas.openxmlformats.org/officeDocument/2006/relationships/image" Target="../media/image61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7.jpeg"/><Relationship Id="rId5" Type="http://schemas.openxmlformats.org/officeDocument/2006/relationships/image" Target="../media/image66.jpeg"/><Relationship Id="rId4" Type="http://schemas.openxmlformats.org/officeDocument/2006/relationships/image" Target="../media/image65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1.jpeg"/><Relationship Id="rId5" Type="http://schemas.openxmlformats.org/officeDocument/2006/relationships/image" Target="../media/image70.jpeg"/><Relationship Id="rId4" Type="http://schemas.openxmlformats.org/officeDocument/2006/relationships/image" Target="../media/image69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5.jpeg"/><Relationship Id="rId5" Type="http://schemas.openxmlformats.org/officeDocument/2006/relationships/image" Target="../media/image74.jpeg"/><Relationship Id="rId4" Type="http://schemas.openxmlformats.org/officeDocument/2006/relationships/image" Target="../media/image73.jpe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jpeg"/><Relationship Id="rId13" Type="http://schemas.openxmlformats.org/officeDocument/2006/relationships/image" Target="../media/image86.jpeg"/><Relationship Id="rId3" Type="http://schemas.openxmlformats.org/officeDocument/2006/relationships/image" Target="../media/image76.jpeg"/><Relationship Id="rId7" Type="http://schemas.openxmlformats.org/officeDocument/2006/relationships/image" Target="../media/image80.jpeg"/><Relationship Id="rId12" Type="http://schemas.openxmlformats.org/officeDocument/2006/relationships/image" Target="../media/image85.jpeg"/><Relationship Id="rId2" Type="http://schemas.openxmlformats.org/officeDocument/2006/relationships/notesSlide" Target="../notesSlides/notesSlide24.xml"/><Relationship Id="rId16" Type="http://schemas.openxmlformats.org/officeDocument/2006/relationships/image" Target="../media/image8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9.jpeg"/><Relationship Id="rId11" Type="http://schemas.openxmlformats.org/officeDocument/2006/relationships/image" Target="../media/image84.jpeg"/><Relationship Id="rId5" Type="http://schemas.openxmlformats.org/officeDocument/2006/relationships/image" Target="../media/image78.jpeg"/><Relationship Id="rId15" Type="http://schemas.openxmlformats.org/officeDocument/2006/relationships/image" Target="../media/image88.jpeg"/><Relationship Id="rId10" Type="http://schemas.openxmlformats.org/officeDocument/2006/relationships/image" Target="../media/image83.jpeg"/><Relationship Id="rId4" Type="http://schemas.openxmlformats.org/officeDocument/2006/relationships/image" Target="../media/image77.jpeg"/><Relationship Id="rId9" Type="http://schemas.openxmlformats.org/officeDocument/2006/relationships/image" Target="../media/image82.jpeg"/><Relationship Id="rId14" Type="http://schemas.openxmlformats.org/officeDocument/2006/relationships/image" Target="../media/image87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2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標題 1"/>
              <p:cNvSpPr>
                <a:spLocks noGrp="1"/>
              </p:cNvSpPr>
              <p:nvPr>
                <p:ph type="ctrTitle"/>
              </p:nvPr>
            </p:nvSpPr>
            <p:spPr>
              <a:xfrm>
                <a:off x="0" y="945398"/>
                <a:ext cx="12192000" cy="3666526"/>
              </a:xfrm>
              <a:noFill/>
              <a:ln>
                <a:noFill/>
              </a:ln>
            </p:spPr>
            <p:style>
              <a:lnRef idx="3">
                <a:schemeClr val="lt1"/>
              </a:lnRef>
              <a:fillRef idx="1">
                <a:schemeClr val="accent1"/>
              </a:fillRef>
              <a:effectRef idx="1">
                <a:schemeClr val="accent1"/>
              </a:effectRef>
              <a:fontRef idx="minor">
                <a:schemeClr val="lt1"/>
              </a:fontRef>
            </p:style>
            <p:txBody>
              <a:bodyPr>
                <a:normAutofit fontScale="90000"/>
              </a:bodyPr>
              <a:lstStyle/>
              <a:p>
                <a:pPr lvl="0">
                  <a:lnSpc>
                    <a:spcPct val="100000"/>
                  </a:lnSpc>
                  <a:spcBef>
                    <a:spcPts val="0"/>
                  </a:spcBef>
                </a:pPr>
                <a:r>
                  <a:rPr lang="en-US" altLang="zh-TW" sz="4000" b="1" dirty="0" smtClean="0">
                    <a:solidFill>
                      <a:schemeClr val="tx1"/>
                    </a:solidFill>
                  </a:rPr>
                  <a:t>Temporal b-value variation before and after </a:t>
                </a:r>
                <a:br>
                  <a:rPr lang="en-US" altLang="zh-TW" sz="4000" b="1" dirty="0" smtClean="0">
                    <a:solidFill>
                      <a:schemeClr val="tx1"/>
                    </a:solidFill>
                  </a:rPr>
                </a:b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sz="4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4000" b="1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𝐌</m:t>
                        </m:r>
                      </m:e>
                      <m:sub>
                        <m:r>
                          <a:rPr lang="en-US" altLang="zh-TW" sz="4000" b="1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𝐋</m:t>
                        </m:r>
                      </m:sub>
                    </m:sSub>
                  </m:oMath>
                </a14:m>
                <a:r>
                  <a:rPr lang="en-US" altLang="zh-TW" sz="4000" b="1" dirty="0" smtClean="0">
                    <a:solidFill>
                      <a:schemeClr val="tx1"/>
                    </a:solidFill>
                  </a:rPr>
                  <a:t> </a:t>
                </a:r>
                <a:r>
                  <a:rPr lang="en-US" altLang="zh-TW" sz="4000" b="1" dirty="0">
                    <a:solidFill>
                      <a:schemeClr val="tx1"/>
                    </a:solidFill>
                  </a:rPr>
                  <a:t>≥ 6.0 Taiwan earthquakes from 2012 to 2019</a:t>
                </a:r>
                <a:r>
                  <a:rPr lang="en-US" altLang="zh-TW" sz="4000" dirty="0" smtClean="0">
                    <a:solidFill>
                      <a:schemeClr val="tx1"/>
                    </a:solidFill>
                  </a:rPr>
                  <a:t/>
                </a:r>
                <a:br>
                  <a:rPr lang="en-US" altLang="zh-TW" sz="4000" dirty="0" smtClean="0">
                    <a:solidFill>
                      <a:schemeClr val="tx1"/>
                    </a:solidFill>
                  </a:rPr>
                </a:br>
                <a:r>
                  <a:rPr lang="en-US" altLang="zh-TW" sz="4000" dirty="0" smtClean="0">
                    <a:solidFill>
                      <a:schemeClr val="tx1"/>
                    </a:solidFill>
                  </a:rPr>
                  <a:t/>
                </a:r>
                <a:br>
                  <a:rPr lang="en-US" altLang="zh-TW" sz="4000" dirty="0" smtClean="0">
                    <a:solidFill>
                      <a:schemeClr val="tx1"/>
                    </a:solidFill>
                  </a:rPr>
                </a:br>
                <a:r>
                  <a:rPr lang="en-US" altLang="zh-TW" sz="2700" dirty="0" smtClean="0">
                    <a:solidFill>
                      <a:schemeClr val="tx1"/>
                    </a:solidFill>
                  </a:rPr>
                  <a:t/>
                </a:r>
                <a:br>
                  <a:rPr lang="en-US" altLang="zh-TW" sz="2700" dirty="0" smtClean="0">
                    <a:solidFill>
                      <a:schemeClr val="tx1"/>
                    </a:solidFill>
                  </a:rPr>
                </a:br>
                <a:r>
                  <a:rPr lang="en-US" altLang="zh-TW" sz="2700" dirty="0">
                    <a:solidFill>
                      <a:schemeClr val="tx1"/>
                    </a:solidFill>
                  </a:rPr>
                  <a:t>Po-Yuan </a:t>
                </a:r>
                <a:r>
                  <a:rPr lang="en-US" altLang="zh-TW" sz="2700" dirty="0" smtClean="0">
                    <a:solidFill>
                      <a:schemeClr val="tx1"/>
                    </a:solidFill>
                  </a:rPr>
                  <a:t>Chen</a:t>
                </a:r>
                <a:r>
                  <a:rPr lang="en-US" altLang="zh-TW" sz="2700" baseline="30000" dirty="0" smtClean="0">
                    <a:solidFill>
                      <a:schemeClr val="tx1"/>
                    </a:solidFill>
                  </a:rPr>
                  <a:t>1</a:t>
                </a:r>
                <a:r>
                  <a:rPr lang="en-US" altLang="zh-TW" sz="2700" dirty="0" smtClean="0">
                    <a:solidFill>
                      <a:schemeClr val="tx1"/>
                    </a:solidFill>
                  </a:rPr>
                  <a:t>, </a:t>
                </a:r>
                <a:r>
                  <a:rPr lang="en-US" altLang="zh-TW" sz="2700" dirty="0">
                    <a:solidFill>
                      <a:schemeClr val="tx1"/>
                    </a:solidFill>
                  </a:rPr>
                  <a:t>Sean </a:t>
                </a:r>
                <a:r>
                  <a:rPr lang="en-US" altLang="zh-TW" sz="2700" dirty="0" err="1">
                    <a:solidFill>
                      <a:schemeClr val="tx1"/>
                    </a:solidFill>
                  </a:rPr>
                  <a:t>Kuanhsiang</a:t>
                </a:r>
                <a:r>
                  <a:rPr lang="en-US" altLang="zh-TW" sz="2700" dirty="0">
                    <a:solidFill>
                      <a:schemeClr val="tx1"/>
                    </a:solidFill>
                  </a:rPr>
                  <a:t> </a:t>
                </a:r>
                <a:r>
                  <a:rPr lang="en-US" altLang="zh-TW" sz="2700" dirty="0" smtClean="0">
                    <a:solidFill>
                      <a:schemeClr val="tx1"/>
                    </a:solidFill>
                  </a:rPr>
                  <a:t>Chen</a:t>
                </a:r>
                <a:r>
                  <a:rPr lang="en-US" altLang="zh-TW" sz="2700" baseline="30000" dirty="0" smtClean="0">
                    <a:solidFill>
                      <a:schemeClr val="tx1"/>
                    </a:solidFill>
                  </a:rPr>
                  <a:t>1</a:t>
                </a:r>
                <a:r>
                  <a:rPr lang="en-US" altLang="zh-TW" sz="2700" dirty="0" smtClean="0">
                    <a:solidFill>
                      <a:schemeClr val="tx1"/>
                    </a:solidFill>
                  </a:rPr>
                  <a:t>, </a:t>
                </a:r>
                <a:r>
                  <a:rPr lang="en-US" altLang="zh-TW" sz="2700" dirty="0" err="1">
                    <a:solidFill>
                      <a:schemeClr val="tx1"/>
                    </a:solidFill>
                  </a:rPr>
                  <a:t>Yih</a:t>
                </a:r>
                <a:r>
                  <a:rPr lang="en-US" altLang="zh-TW" sz="2700" dirty="0">
                    <a:solidFill>
                      <a:schemeClr val="tx1"/>
                    </a:solidFill>
                  </a:rPr>
                  <a:t>-Min </a:t>
                </a:r>
                <a:r>
                  <a:rPr lang="en-US" altLang="zh-TW" sz="2700" dirty="0" smtClean="0">
                    <a:solidFill>
                      <a:schemeClr val="tx1"/>
                    </a:solidFill>
                  </a:rPr>
                  <a:t>Wu</a:t>
                </a:r>
                <a:r>
                  <a:rPr lang="en-US" altLang="zh-TW" sz="2700" baseline="30000" dirty="0" smtClean="0">
                    <a:solidFill>
                      <a:schemeClr val="tx1"/>
                    </a:solidFill>
                  </a:rPr>
                  <a:t>1, 2</a:t>
                </a:r>
                <a:r>
                  <a:rPr lang="en-US" altLang="zh-TW" sz="2700" dirty="0">
                    <a:solidFill>
                      <a:schemeClr val="tx1"/>
                    </a:solidFill>
                  </a:rPr>
                  <a:t/>
                </a:r>
                <a:br>
                  <a:rPr lang="en-US" altLang="zh-TW" sz="2700" dirty="0">
                    <a:solidFill>
                      <a:schemeClr val="tx1"/>
                    </a:solidFill>
                  </a:rPr>
                </a:br>
                <a:r>
                  <a:rPr lang="en-US" altLang="zh-TW" sz="2700" dirty="0">
                    <a:solidFill>
                      <a:schemeClr val="tx1"/>
                    </a:solidFill>
                  </a:rPr>
                  <a:t/>
                </a:r>
                <a:br>
                  <a:rPr lang="en-US" altLang="zh-TW" sz="2700" dirty="0">
                    <a:solidFill>
                      <a:schemeClr val="tx1"/>
                    </a:solidFill>
                  </a:rPr>
                </a:br>
                <a:r>
                  <a:rPr lang="en-US" altLang="zh-TW" sz="2200" baseline="30000" dirty="0" smtClean="0">
                    <a:solidFill>
                      <a:schemeClr val="tx1"/>
                    </a:solidFill>
                  </a:rPr>
                  <a:t>1</a:t>
                </a:r>
                <a:r>
                  <a:rPr lang="en-US" altLang="zh-TW" sz="2200" dirty="0" smtClean="0">
                    <a:solidFill>
                      <a:schemeClr val="tx1"/>
                    </a:solidFill>
                  </a:rPr>
                  <a:t> Department of Geosciences, National Taiwan University, Taipei, Taiwan</a:t>
                </a:r>
                <a:br>
                  <a:rPr lang="en-US" altLang="zh-TW" sz="2200" dirty="0" smtClean="0">
                    <a:solidFill>
                      <a:schemeClr val="tx1"/>
                    </a:solidFill>
                  </a:rPr>
                </a:br>
                <a:r>
                  <a:rPr lang="en-US" altLang="zh-TW" sz="2200" baseline="30000" dirty="0" smtClean="0">
                    <a:solidFill>
                      <a:schemeClr val="tx1"/>
                    </a:solidFill>
                  </a:rPr>
                  <a:t>2</a:t>
                </a:r>
                <a:r>
                  <a:rPr lang="en-US" altLang="zh-TW" sz="2200" dirty="0" smtClean="0">
                    <a:solidFill>
                      <a:schemeClr val="tx1"/>
                    </a:solidFill>
                  </a:rPr>
                  <a:t> Institute of Earth Sciences, Academia </a:t>
                </a:r>
                <a:r>
                  <a:rPr lang="en-US" altLang="zh-TW" sz="2200" dirty="0" err="1" smtClean="0">
                    <a:solidFill>
                      <a:schemeClr val="tx1"/>
                    </a:solidFill>
                  </a:rPr>
                  <a:t>Sinica</a:t>
                </a:r>
                <a:r>
                  <a:rPr lang="en-US" altLang="zh-TW" sz="2200" dirty="0" smtClean="0">
                    <a:solidFill>
                      <a:schemeClr val="tx1"/>
                    </a:solidFill>
                  </a:rPr>
                  <a:t>, Taipei, Taiwan</a:t>
                </a:r>
                <a:endParaRPr lang="en-US" altLang="zh-TW" sz="2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" name="標題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ctrTitle"/>
              </p:nvPr>
            </p:nvSpPr>
            <p:spPr>
              <a:xfrm>
                <a:off x="0" y="945398"/>
                <a:ext cx="12192000" cy="3666526"/>
              </a:xfrm>
              <a:blipFill>
                <a:blip r:embed="rId3"/>
                <a:stretch>
                  <a:fillRect b="-299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12825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圖片 14"/>
          <p:cNvPicPr>
            <a:picLocks noChangeAspect="1"/>
          </p:cNvPicPr>
          <p:nvPr/>
        </p:nvPicPr>
        <p:blipFill rotWithShape="1">
          <a:blip r:embed="rId3"/>
          <a:srcRect b="1899"/>
          <a:stretch/>
        </p:blipFill>
        <p:spPr>
          <a:xfrm>
            <a:off x="2003708" y="0"/>
            <a:ext cx="6316003" cy="3737976"/>
          </a:xfrm>
          <a:prstGeom prst="rect">
            <a:avLst/>
          </a:prstGeom>
        </p:spPr>
      </p:pic>
      <p:pic>
        <p:nvPicPr>
          <p:cNvPr id="4" name="圖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52458" y="3737976"/>
            <a:ext cx="3880599" cy="3120024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29289" y="276086"/>
            <a:ext cx="2395945" cy="3319521"/>
          </a:xfrm>
          <a:prstGeom prst="rect">
            <a:avLst/>
          </a:prstGeom>
        </p:spPr>
      </p:pic>
      <p:sp>
        <p:nvSpPr>
          <p:cNvPr id="9" name="標題 1"/>
          <p:cNvSpPr>
            <a:spLocks noGrp="1"/>
          </p:cNvSpPr>
          <p:nvPr>
            <p:ph type="title"/>
          </p:nvPr>
        </p:nvSpPr>
        <p:spPr>
          <a:xfrm>
            <a:off x="0" y="0"/>
            <a:ext cx="3055861" cy="766917"/>
          </a:xfrm>
          <a:noFill/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en-US" altLang="zh-TW" dirty="0" smtClean="0">
                <a:solidFill>
                  <a:schemeClr val="accent1"/>
                </a:solidFill>
              </a:rPr>
              <a:t>Introduction</a:t>
            </a:r>
            <a:endParaRPr lang="zh-TW" altLang="en-US" dirty="0">
              <a:solidFill>
                <a:schemeClr val="accent1"/>
              </a:solidFill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0" y="3226275"/>
            <a:ext cx="21926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altLang="zh-TW" dirty="0" smtClean="0"/>
              <a:t>(Nanjo </a:t>
            </a:r>
            <a:r>
              <a:rPr lang="fr-FR" altLang="zh-TW" i="1" dirty="0" smtClean="0"/>
              <a:t>et al.</a:t>
            </a:r>
            <a:r>
              <a:rPr lang="fr-FR" altLang="zh-TW" dirty="0" smtClean="0"/>
              <a:t>,</a:t>
            </a:r>
            <a:r>
              <a:rPr lang="fr-FR" altLang="zh-TW" i="1" dirty="0" smtClean="0"/>
              <a:t> </a:t>
            </a:r>
            <a:r>
              <a:rPr lang="fr-FR" altLang="zh-TW" dirty="0" smtClean="0"/>
              <a:t>2012)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內容版面配置區 2"/>
              <p:cNvSpPr txBox="1">
                <a:spLocks/>
              </p:cNvSpPr>
              <p:nvPr/>
            </p:nvSpPr>
            <p:spPr>
              <a:xfrm>
                <a:off x="15453" y="4088159"/>
                <a:ext cx="3704899" cy="49141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en-US" altLang="zh-TW" sz="2400" b="0" dirty="0" smtClean="0"/>
                  <a:t>GR law: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en-US" altLang="zh-TW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altLang="zh-TW" sz="2400" b="0" i="0" smtClean="0">
                                <a:latin typeface="Cambria Math" panose="02040503050406030204" pitchFamily="18" charset="0"/>
                              </a:rPr>
                              <m:t>log</m:t>
                            </m:r>
                          </m:e>
                          <m:sub>
                            <m:r>
                              <a:rPr lang="en-US" altLang="zh-TW" sz="2400" b="0" i="1" smtClean="0">
                                <a:latin typeface="Cambria Math" panose="02040503050406030204" pitchFamily="18" charset="0"/>
                              </a:rPr>
                              <m:t>10</m:t>
                            </m:r>
                          </m:sub>
                        </m:sSub>
                      </m:fName>
                      <m:e>
                        <m: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  <m: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  <m:t>𝑏𝑀</m:t>
                        </m:r>
                      </m:e>
                    </m:func>
                  </m:oMath>
                </a14:m>
                <a:endParaRPr lang="en-US" altLang="zh-TW" sz="2400" dirty="0" smtClean="0"/>
              </a:p>
              <a:p>
                <a:pPr marL="0" indent="0">
                  <a:buNone/>
                </a:pPr>
                <a:endParaRPr lang="en-US" altLang="zh-TW" sz="2400" dirty="0"/>
              </a:p>
            </p:txBody>
          </p:sp>
        </mc:Choice>
        <mc:Fallback xmlns="">
          <p:sp>
            <p:nvSpPr>
              <p:cNvPr id="7" name="內容版面配置區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453" y="4088159"/>
                <a:ext cx="3704899" cy="491418"/>
              </a:xfrm>
              <a:prstGeom prst="rect">
                <a:avLst/>
              </a:prstGeom>
              <a:blipFill>
                <a:blip r:embed="rId6"/>
                <a:stretch>
                  <a:fillRect l="-2636" t="-17500" b="-15000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圖片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58554" y="3595607"/>
            <a:ext cx="2537416" cy="3262393"/>
          </a:xfrm>
          <a:prstGeom prst="rect">
            <a:avLst/>
          </a:prstGeom>
        </p:spPr>
      </p:pic>
      <p:sp>
        <p:nvSpPr>
          <p:cNvPr id="10" name="標題 1"/>
          <p:cNvSpPr txBox="1">
            <a:spLocks/>
          </p:cNvSpPr>
          <p:nvPr/>
        </p:nvSpPr>
        <p:spPr>
          <a:xfrm>
            <a:off x="0" y="6462793"/>
            <a:ext cx="1901096" cy="395207"/>
          </a:xfrm>
          <a:prstGeom prst="rect">
            <a:avLst/>
          </a:prstGeom>
          <a:solidFill>
            <a:srgbClr val="FFC000"/>
          </a:solidFill>
          <a:ln w="19050" cap="flat" cmpd="sng" algn="ctr">
            <a:noFill/>
            <a:prstDash val="solid"/>
            <a:miter lim="800000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800" dirty="0" smtClean="0">
                <a:solidFill>
                  <a:schemeClr val="tx1"/>
                </a:solidFill>
              </a:rPr>
              <a:t>Before </a:t>
            </a:r>
            <a:r>
              <a:rPr lang="en-US" altLang="zh-TW" sz="1800" dirty="0" err="1" smtClean="0">
                <a:solidFill>
                  <a:schemeClr val="tx1"/>
                </a:solidFill>
              </a:rPr>
              <a:t>mainshock</a:t>
            </a:r>
            <a:r>
              <a:rPr lang="en-US" altLang="zh-TW" sz="1800" dirty="0" smtClean="0">
                <a:solidFill>
                  <a:schemeClr val="tx1"/>
                </a:solidFill>
              </a:rPr>
              <a:t> </a:t>
            </a:r>
            <a:endParaRPr lang="zh-TW" altLang="en-US" sz="1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7417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1096" y="4030317"/>
            <a:ext cx="6636679" cy="2827683"/>
          </a:xfrm>
          <a:prstGeom prst="rect">
            <a:avLst/>
          </a:prstGeom>
        </p:spPr>
      </p:pic>
      <p:sp>
        <p:nvSpPr>
          <p:cNvPr id="9" name="標題 1"/>
          <p:cNvSpPr>
            <a:spLocks noGrp="1"/>
          </p:cNvSpPr>
          <p:nvPr>
            <p:ph type="title"/>
          </p:nvPr>
        </p:nvSpPr>
        <p:spPr>
          <a:xfrm>
            <a:off x="0" y="0"/>
            <a:ext cx="3055861" cy="766917"/>
          </a:xfrm>
          <a:noFill/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en-US" altLang="zh-TW" dirty="0" smtClean="0">
                <a:solidFill>
                  <a:schemeClr val="accent1"/>
                </a:solidFill>
              </a:rPr>
              <a:t>Introduction</a:t>
            </a:r>
            <a:endParaRPr lang="zh-TW" altLang="en-US" dirty="0">
              <a:solidFill>
                <a:schemeClr val="accent1"/>
              </a:solidFill>
            </a:endParaRPr>
          </a:p>
        </p:txBody>
      </p:sp>
      <p:sp>
        <p:nvSpPr>
          <p:cNvPr id="11" name="文字方塊 10"/>
          <p:cNvSpPr txBox="1"/>
          <p:nvPr/>
        </p:nvSpPr>
        <p:spPr>
          <a:xfrm>
            <a:off x="0" y="5780867"/>
            <a:ext cx="2192609" cy="3686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altLang="zh-TW" dirty="0" smtClean="0"/>
              <a:t>(Tormann </a:t>
            </a:r>
            <a:r>
              <a:rPr lang="fr-FR" altLang="zh-TW" i="1" dirty="0"/>
              <a:t>et al.</a:t>
            </a:r>
            <a:r>
              <a:rPr lang="fr-FR" altLang="zh-TW" dirty="0" smtClean="0"/>
              <a:t>,</a:t>
            </a:r>
            <a:r>
              <a:rPr lang="fr-FR" altLang="zh-TW" i="1" dirty="0" smtClean="0"/>
              <a:t> </a:t>
            </a:r>
            <a:r>
              <a:rPr lang="fr-FR" altLang="zh-TW" dirty="0" smtClean="0"/>
              <a:t>2015)</a:t>
            </a:r>
            <a:endParaRPr lang="zh-TW" altLang="en-US" dirty="0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29288" y="3829461"/>
            <a:ext cx="2395945" cy="2633332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87217" y="6490562"/>
            <a:ext cx="2372671" cy="339667"/>
          </a:xfrm>
          <a:prstGeom prst="rect">
            <a:avLst/>
          </a:prstGeom>
        </p:spPr>
      </p:pic>
      <p:sp>
        <p:nvSpPr>
          <p:cNvPr id="13" name="標題 1"/>
          <p:cNvSpPr txBox="1">
            <a:spLocks/>
          </p:cNvSpPr>
          <p:nvPr/>
        </p:nvSpPr>
        <p:spPr>
          <a:xfrm>
            <a:off x="0" y="6462793"/>
            <a:ext cx="1901096" cy="395207"/>
          </a:xfrm>
          <a:prstGeom prst="rect">
            <a:avLst/>
          </a:prstGeom>
          <a:solidFill>
            <a:srgbClr val="FFC000"/>
          </a:solidFill>
          <a:ln w="19050" cap="flat" cmpd="sng" algn="ctr">
            <a:noFill/>
            <a:prstDash val="solid"/>
            <a:miter lim="800000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800" dirty="0" smtClean="0">
                <a:solidFill>
                  <a:schemeClr val="tx1"/>
                </a:solidFill>
              </a:rPr>
              <a:t>After </a:t>
            </a:r>
            <a:r>
              <a:rPr lang="en-US" altLang="zh-TW" sz="1800" dirty="0" err="1" smtClean="0">
                <a:solidFill>
                  <a:schemeClr val="tx1"/>
                </a:solidFill>
              </a:rPr>
              <a:t>mainshock</a:t>
            </a:r>
            <a:r>
              <a:rPr lang="en-US" altLang="zh-TW" sz="1800" dirty="0" smtClean="0">
                <a:solidFill>
                  <a:schemeClr val="tx1"/>
                </a:solidFill>
              </a:rPr>
              <a:t> </a:t>
            </a:r>
            <a:endParaRPr lang="zh-TW" altLang="en-US" sz="1800" dirty="0">
              <a:solidFill>
                <a:schemeClr val="tx1"/>
              </a:solidFill>
            </a:endParaRPr>
          </a:p>
        </p:txBody>
      </p:sp>
      <p:sp>
        <p:nvSpPr>
          <p:cNvPr id="15" name="文字方塊 14"/>
          <p:cNvSpPr txBox="1"/>
          <p:nvPr/>
        </p:nvSpPr>
        <p:spPr>
          <a:xfrm>
            <a:off x="0" y="3226275"/>
            <a:ext cx="21926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altLang="zh-TW" dirty="0" smtClean="0"/>
              <a:t>(Nanjo </a:t>
            </a:r>
            <a:r>
              <a:rPr lang="fr-FR" altLang="zh-TW" i="1" dirty="0" smtClean="0"/>
              <a:t>et al.</a:t>
            </a:r>
            <a:r>
              <a:rPr lang="fr-FR" altLang="zh-TW" dirty="0" smtClean="0"/>
              <a:t>,</a:t>
            </a:r>
            <a:r>
              <a:rPr lang="fr-FR" altLang="zh-TW" i="1" dirty="0" smtClean="0"/>
              <a:t> </a:t>
            </a:r>
            <a:r>
              <a:rPr lang="fr-FR" altLang="zh-TW" dirty="0" smtClean="0"/>
              <a:t>2012)</a:t>
            </a:r>
            <a:endParaRPr lang="zh-TW" altLang="en-US" dirty="0"/>
          </a:p>
        </p:txBody>
      </p:sp>
      <p:pic>
        <p:nvPicPr>
          <p:cNvPr id="16" name="圖片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29289" y="276086"/>
            <a:ext cx="2395945" cy="3319521"/>
          </a:xfrm>
          <a:prstGeom prst="rect">
            <a:avLst/>
          </a:prstGeom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01096" y="1062379"/>
            <a:ext cx="6452490" cy="3018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70424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標題 1"/>
          <p:cNvSpPr>
            <a:spLocks noGrp="1"/>
          </p:cNvSpPr>
          <p:nvPr>
            <p:ph type="title"/>
          </p:nvPr>
        </p:nvSpPr>
        <p:spPr>
          <a:xfrm>
            <a:off x="0" y="0"/>
            <a:ext cx="3055861" cy="766917"/>
          </a:xfrm>
          <a:noFill/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en-US" altLang="zh-TW" dirty="0" smtClean="0">
                <a:solidFill>
                  <a:schemeClr val="accent1"/>
                </a:solidFill>
              </a:rPr>
              <a:t>Introduction</a:t>
            </a:r>
            <a:endParaRPr lang="zh-TW" altLang="en-US" dirty="0">
              <a:solidFill>
                <a:schemeClr val="accent1"/>
              </a:solidFill>
            </a:endParaRPr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766918"/>
            <a:ext cx="4855779" cy="5119901"/>
          </a:xfrm>
          <a:prstGeom prst="rect">
            <a:avLst/>
          </a:prstGeom>
        </p:spPr>
      </p:pic>
      <p:sp>
        <p:nvSpPr>
          <p:cNvPr id="6" name="文字方塊 5"/>
          <p:cNvSpPr txBox="1"/>
          <p:nvPr/>
        </p:nvSpPr>
        <p:spPr>
          <a:xfrm>
            <a:off x="0" y="6488668"/>
            <a:ext cx="26688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altLang="zh-TW" dirty="0" smtClean="0"/>
              <a:t>(Wu</a:t>
            </a:r>
            <a:r>
              <a:rPr lang="fr-FR" altLang="zh-TW" i="1" dirty="0" smtClean="0"/>
              <a:t> </a:t>
            </a:r>
            <a:r>
              <a:rPr lang="fr-FR" altLang="zh-TW" i="1" dirty="0"/>
              <a:t>et </a:t>
            </a:r>
            <a:r>
              <a:rPr lang="fr-FR" altLang="zh-TW" i="1" dirty="0" smtClean="0"/>
              <a:t>al.</a:t>
            </a:r>
            <a:r>
              <a:rPr lang="fr-FR" altLang="zh-TW" dirty="0" smtClean="0"/>
              <a:t>, 2008)</a:t>
            </a:r>
            <a:endParaRPr lang="zh-TW" altLang="en-US" dirty="0"/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766917"/>
            <a:ext cx="12192000" cy="4730314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52" y="631926"/>
            <a:ext cx="8371491" cy="5254893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81600" y="5852551"/>
            <a:ext cx="4481952" cy="991437"/>
          </a:xfrm>
          <a:prstGeom prst="rect">
            <a:avLst/>
          </a:prstGeom>
        </p:spPr>
      </p:pic>
      <p:sp>
        <p:nvSpPr>
          <p:cNvPr id="11" name="文字方塊 10"/>
          <p:cNvSpPr txBox="1"/>
          <p:nvPr/>
        </p:nvSpPr>
        <p:spPr>
          <a:xfrm>
            <a:off x="10172907" y="6488668"/>
            <a:ext cx="30558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altLang="zh-TW" dirty="0" smtClean="0"/>
              <a:t>(Chan </a:t>
            </a:r>
            <a:r>
              <a:rPr lang="fr-FR" altLang="zh-TW" i="1" dirty="0" smtClean="0"/>
              <a:t>et al.</a:t>
            </a:r>
            <a:r>
              <a:rPr lang="fr-FR" altLang="zh-TW" dirty="0" smtClean="0"/>
              <a:t>, 2012)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752591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內容版面配置區 2"/>
          <p:cNvSpPr txBox="1">
            <a:spLocks/>
          </p:cNvSpPr>
          <p:nvPr/>
        </p:nvSpPr>
        <p:spPr>
          <a:xfrm>
            <a:off x="0" y="705266"/>
            <a:ext cx="10254343" cy="6766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altLang="zh-TW" sz="2400" dirty="0" smtClean="0"/>
              <a:t>CWB 24-bit Seismic Network (since 2012)</a:t>
            </a:r>
            <a:endParaRPr lang="en-US" altLang="zh-TW" sz="2400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altLang="zh-TW" sz="2400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altLang="zh-TW" sz="2400" dirty="0" smtClean="0">
              <a:solidFill>
                <a:srgbClr val="FF0000"/>
              </a:solidFill>
            </a:endParaRPr>
          </a:p>
        </p:txBody>
      </p:sp>
      <p:sp>
        <p:nvSpPr>
          <p:cNvPr id="9" name="標題 1"/>
          <p:cNvSpPr txBox="1">
            <a:spLocks/>
          </p:cNvSpPr>
          <p:nvPr/>
        </p:nvSpPr>
        <p:spPr>
          <a:xfrm>
            <a:off x="0" y="-7656"/>
            <a:ext cx="4364735" cy="712922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dirty="0" smtClean="0">
                <a:solidFill>
                  <a:schemeClr val="accent1"/>
                </a:solidFill>
              </a:rPr>
              <a:t>Motivation</a:t>
            </a:r>
            <a:endParaRPr lang="zh-TW" altLang="en-US" dirty="0">
              <a:solidFill>
                <a:schemeClr val="accent1"/>
              </a:solidFill>
            </a:endParaRPr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2839" y="1043589"/>
            <a:ext cx="4279358" cy="5759349"/>
          </a:xfrm>
          <a:prstGeom prst="rect">
            <a:avLst/>
          </a:prstGeom>
        </p:spPr>
      </p:pic>
      <p:sp>
        <p:nvSpPr>
          <p:cNvPr id="7" name="文字方塊 6"/>
          <p:cNvSpPr txBox="1"/>
          <p:nvPr/>
        </p:nvSpPr>
        <p:spPr>
          <a:xfrm>
            <a:off x="5862197" y="6428333"/>
            <a:ext cx="30558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altLang="zh-TW" dirty="0" smtClean="0"/>
              <a:t>(Chan </a:t>
            </a:r>
            <a:r>
              <a:rPr lang="fr-FR" altLang="zh-TW" i="1" dirty="0" smtClean="0"/>
              <a:t>et al.</a:t>
            </a:r>
            <a:r>
              <a:rPr lang="fr-FR" altLang="zh-TW" dirty="0" smtClean="0"/>
              <a:t>, 2012)</a:t>
            </a:r>
            <a:endParaRPr lang="zh-TW" altLang="en-US" dirty="0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3499" y="1060246"/>
            <a:ext cx="4417507" cy="5205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4929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9813" y="1238852"/>
            <a:ext cx="4422396" cy="5619148"/>
          </a:xfrm>
          <a:prstGeom prst="rect">
            <a:avLst/>
          </a:prstGeom>
        </p:spPr>
      </p:pic>
      <p:sp>
        <p:nvSpPr>
          <p:cNvPr id="10" name="標題 1"/>
          <p:cNvSpPr txBox="1">
            <a:spLocks/>
          </p:cNvSpPr>
          <p:nvPr/>
        </p:nvSpPr>
        <p:spPr>
          <a:xfrm>
            <a:off x="-1" y="0"/>
            <a:ext cx="6179706" cy="712922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dirty="0" smtClean="0">
                <a:solidFill>
                  <a:schemeClr val="accent1"/>
                </a:solidFill>
              </a:rPr>
              <a:t>Dat</a:t>
            </a:r>
            <a:r>
              <a:rPr lang="en-US" altLang="zh-TW" dirty="0">
                <a:solidFill>
                  <a:schemeClr val="accent1"/>
                </a:solidFill>
              </a:rPr>
              <a:t>a</a:t>
            </a:r>
            <a:endParaRPr lang="en-US" altLang="zh-TW" dirty="0" smtClean="0">
              <a:solidFill>
                <a:schemeClr val="accent1"/>
              </a:solidFill>
            </a:endParaRPr>
          </a:p>
        </p:txBody>
      </p:sp>
      <p:sp>
        <p:nvSpPr>
          <p:cNvPr id="12" name="內容版面配置區 2"/>
          <p:cNvSpPr txBox="1">
            <a:spLocks/>
          </p:cNvSpPr>
          <p:nvPr/>
        </p:nvSpPr>
        <p:spPr>
          <a:xfrm>
            <a:off x="0" y="712922"/>
            <a:ext cx="10254343" cy="4871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altLang="zh-TW" sz="2400" dirty="0" smtClean="0"/>
              <a:t>relocated earthquake catalog from 2012/01/01 to 2019/12/31</a:t>
            </a:r>
          </a:p>
          <a:p>
            <a:pPr marL="0" indent="0">
              <a:buNone/>
            </a:pPr>
            <a:endParaRPr lang="en-US" altLang="zh-TW" sz="2400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altLang="zh-TW" sz="2400" dirty="0" smtClean="0">
              <a:solidFill>
                <a:srgbClr val="FF0000"/>
              </a:solidFill>
            </a:endParaRPr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890" y="1362780"/>
            <a:ext cx="3999923" cy="5076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9049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-1" y="822029"/>
            <a:ext cx="9986051" cy="588917"/>
          </a:xfrm>
        </p:spPr>
        <p:txBody>
          <a:bodyPr>
            <a:normAutofit fontScale="925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altLang="zh-TW" sz="2400" dirty="0" smtClean="0"/>
              <a:t>Maximum curvature plus 0.2 (</a:t>
            </a:r>
            <a:r>
              <a:rPr lang="en-US" altLang="zh-TW" sz="2400" dirty="0" err="1" smtClean="0"/>
              <a:t>Wiemer</a:t>
            </a:r>
            <a:r>
              <a:rPr lang="en-US" altLang="zh-TW" sz="2400" dirty="0" smtClean="0"/>
              <a:t> </a:t>
            </a:r>
            <a:r>
              <a:rPr lang="en-US" altLang="zh-TW" sz="2400" dirty="0"/>
              <a:t>and Wyss, </a:t>
            </a:r>
            <a:r>
              <a:rPr lang="en-US" altLang="zh-TW" sz="2400" dirty="0" smtClean="0"/>
              <a:t>2000; </a:t>
            </a:r>
            <a:r>
              <a:rPr lang="en-US" altLang="zh-TW" sz="2400" dirty="0" err="1" smtClean="0"/>
              <a:t>Woessner</a:t>
            </a:r>
            <a:r>
              <a:rPr lang="en-US" altLang="zh-TW" sz="2400" dirty="0" smtClean="0"/>
              <a:t> and </a:t>
            </a:r>
            <a:r>
              <a:rPr lang="en-US" altLang="zh-TW" sz="2400" dirty="0" err="1" smtClean="0"/>
              <a:t>Wiemer</a:t>
            </a:r>
            <a:r>
              <a:rPr lang="en-US" altLang="zh-TW" sz="2400" dirty="0" smtClean="0"/>
              <a:t>, 2005)</a:t>
            </a:r>
          </a:p>
        </p:txBody>
      </p:sp>
      <p:sp>
        <p:nvSpPr>
          <p:cNvPr id="9" name="標題 1"/>
          <p:cNvSpPr>
            <a:spLocks noGrp="1"/>
          </p:cNvSpPr>
          <p:nvPr>
            <p:ph type="title"/>
          </p:nvPr>
        </p:nvSpPr>
        <p:spPr>
          <a:xfrm>
            <a:off x="0" y="0"/>
            <a:ext cx="9986050" cy="766917"/>
          </a:xfrm>
          <a:noFill/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US" altLang="zh-TW" dirty="0" smtClean="0">
                <a:solidFill>
                  <a:schemeClr val="accent1"/>
                </a:solidFill>
              </a:rPr>
              <a:t>Methods</a:t>
            </a:r>
            <a:endParaRPr lang="en-US" altLang="zh-TW" dirty="0">
              <a:solidFill>
                <a:schemeClr val="accent1"/>
              </a:solidFill>
            </a:endParaRPr>
          </a:p>
        </p:txBody>
      </p:sp>
      <p:sp>
        <p:nvSpPr>
          <p:cNvPr id="8" name="內容版面配置區 2"/>
          <p:cNvSpPr txBox="1">
            <a:spLocks/>
          </p:cNvSpPr>
          <p:nvPr/>
        </p:nvSpPr>
        <p:spPr>
          <a:xfrm>
            <a:off x="7970713" y="1939575"/>
            <a:ext cx="3972910" cy="64428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altLang="zh-TW" sz="2400" dirty="0" smtClean="0"/>
              <a:t>Maximum likelihood (Aki, 1965)</a:t>
            </a:r>
          </a:p>
        </p:txBody>
      </p:sp>
      <p:pic>
        <p:nvPicPr>
          <p:cNvPr id="10" name="圖片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70713" y="2583863"/>
            <a:ext cx="3513221" cy="2087858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3080" y="1729192"/>
            <a:ext cx="3695700" cy="3429000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08780" y="1765655"/>
            <a:ext cx="3714750" cy="3724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6957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流程圖: 程序 10"/>
          <p:cNvSpPr/>
          <p:nvPr/>
        </p:nvSpPr>
        <p:spPr>
          <a:xfrm>
            <a:off x="1671679" y="1725009"/>
            <a:ext cx="1655379" cy="583324"/>
          </a:xfrm>
          <a:prstGeom prst="flowChartProcess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800" dirty="0">
                <a:solidFill>
                  <a:schemeClr val="tx1"/>
                </a:solidFill>
              </a:rPr>
              <a:t>8</a:t>
            </a:r>
            <a:r>
              <a:rPr lang="en-US" altLang="zh-TW" sz="2800" dirty="0" smtClean="0">
                <a:solidFill>
                  <a:schemeClr val="tx1"/>
                </a:solidFill>
              </a:rPr>
              <a:t> years</a:t>
            </a:r>
            <a:endParaRPr lang="zh-TW" altLang="en-US" sz="2800" dirty="0">
              <a:solidFill>
                <a:schemeClr val="tx1"/>
              </a:solidFill>
            </a:endParaRPr>
          </a:p>
        </p:txBody>
      </p:sp>
      <p:sp>
        <p:nvSpPr>
          <p:cNvPr id="12" name="流程圖: 程序 11"/>
          <p:cNvSpPr/>
          <p:nvPr/>
        </p:nvSpPr>
        <p:spPr>
          <a:xfrm>
            <a:off x="4874706" y="1719754"/>
            <a:ext cx="1655379" cy="583324"/>
          </a:xfrm>
          <a:prstGeom prst="flowChartProcess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800" dirty="0">
                <a:solidFill>
                  <a:schemeClr val="tx1"/>
                </a:solidFill>
              </a:rPr>
              <a:t>h</a:t>
            </a:r>
            <a:r>
              <a:rPr lang="en-US" altLang="zh-TW" sz="2800" dirty="0" smtClean="0">
                <a:solidFill>
                  <a:schemeClr val="tx1"/>
                </a:solidFill>
              </a:rPr>
              <a:t>alf year</a:t>
            </a:r>
            <a:endParaRPr lang="zh-TW" altLang="en-US" sz="2800" dirty="0">
              <a:solidFill>
                <a:schemeClr val="tx1"/>
              </a:solidFill>
            </a:endParaRPr>
          </a:p>
        </p:txBody>
      </p:sp>
      <p:sp>
        <p:nvSpPr>
          <p:cNvPr id="13" name="流程圖: 程序 12"/>
          <p:cNvSpPr/>
          <p:nvPr/>
        </p:nvSpPr>
        <p:spPr>
          <a:xfrm>
            <a:off x="8077735" y="1725009"/>
            <a:ext cx="2492109" cy="583324"/>
          </a:xfrm>
          <a:prstGeom prst="flowChartProcess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800" dirty="0" smtClean="0">
                <a:solidFill>
                  <a:schemeClr val="tx1"/>
                </a:solidFill>
              </a:rPr>
              <a:t>moving window</a:t>
            </a:r>
            <a:endParaRPr lang="zh-TW" altLang="en-US" sz="2800" dirty="0">
              <a:solidFill>
                <a:schemeClr val="tx1"/>
              </a:solidFill>
            </a:endParaRPr>
          </a:p>
        </p:txBody>
      </p:sp>
      <p:sp>
        <p:nvSpPr>
          <p:cNvPr id="14" name="向右箭號 13"/>
          <p:cNvSpPr/>
          <p:nvPr/>
        </p:nvSpPr>
        <p:spPr>
          <a:xfrm>
            <a:off x="3705431" y="1882664"/>
            <a:ext cx="804041" cy="283780"/>
          </a:xfrm>
          <a:prstGeom prst="rightArrow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5" name="向右箭號 14"/>
          <p:cNvSpPr/>
          <p:nvPr/>
        </p:nvSpPr>
        <p:spPr>
          <a:xfrm>
            <a:off x="6901889" y="1882664"/>
            <a:ext cx="804041" cy="283780"/>
          </a:xfrm>
          <a:prstGeom prst="rightArrow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標題 1"/>
          <p:cNvSpPr txBox="1">
            <a:spLocks/>
          </p:cNvSpPr>
          <p:nvPr/>
        </p:nvSpPr>
        <p:spPr>
          <a:xfrm>
            <a:off x="0" y="0"/>
            <a:ext cx="9986050" cy="766917"/>
          </a:xfrm>
          <a:prstGeom prst="rect">
            <a:avLst/>
          </a:prstGeom>
          <a:noFill/>
          <a:ln w="19050" cap="flat" cmpd="sng" algn="ctr">
            <a:noFill/>
            <a:prstDash val="solid"/>
            <a:miter lim="800000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dirty="0" smtClean="0">
                <a:solidFill>
                  <a:schemeClr val="accent1"/>
                </a:solidFill>
              </a:rPr>
              <a:t>Research frame</a:t>
            </a:r>
            <a:endParaRPr lang="en-US" altLang="zh-TW" dirty="0">
              <a:solidFill>
                <a:schemeClr val="accent1"/>
              </a:solidFill>
            </a:endParaRPr>
          </a:p>
        </p:txBody>
      </p:sp>
      <p:sp>
        <p:nvSpPr>
          <p:cNvPr id="9" name="流程圖: 程序 8"/>
          <p:cNvSpPr/>
          <p:nvPr/>
        </p:nvSpPr>
        <p:spPr>
          <a:xfrm>
            <a:off x="836908" y="3543074"/>
            <a:ext cx="10864312" cy="694039"/>
          </a:xfrm>
          <a:prstGeom prst="flowChartProcess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2800" dirty="0" smtClean="0">
                <a:solidFill>
                  <a:schemeClr val="tx1"/>
                </a:solidFill>
              </a:rPr>
              <a:t>background </a:t>
            </a:r>
            <a:r>
              <a:rPr lang="en-US" altLang="zh-TW" sz="2800" dirty="0">
                <a:solidFill>
                  <a:schemeClr val="tx1"/>
                </a:solidFill>
              </a:rPr>
              <a:t>seismic </a:t>
            </a:r>
            <a:r>
              <a:rPr lang="en-US" altLang="zh-TW" sz="2800" dirty="0" smtClean="0">
                <a:solidFill>
                  <a:schemeClr val="tx1"/>
                </a:solidFill>
              </a:rPr>
              <a:t>activity </a:t>
            </a:r>
            <a:r>
              <a:rPr lang="en-US" altLang="zh-TW" sz="2800" dirty="0">
                <a:solidFill>
                  <a:schemeClr val="tx1"/>
                </a:solidFill>
              </a:rPr>
              <a:t>at the epicenters of the ML ≥ 6.0 earthquakes </a:t>
            </a:r>
            <a:endParaRPr lang="zh-TW" altLang="en-US" sz="2800" dirty="0">
              <a:solidFill>
                <a:schemeClr val="tx1"/>
              </a:solidFill>
            </a:endParaRPr>
          </a:p>
        </p:txBody>
      </p:sp>
      <p:sp>
        <p:nvSpPr>
          <p:cNvPr id="10" name="流程圖: 程序 9"/>
          <p:cNvSpPr/>
          <p:nvPr/>
        </p:nvSpPr>
        <p:spPr>
          <a:xfrm>
            <a:off x="836908" y="4643394"/>
            <a:ext cx="6323307" cy="880028"/>
          </a:xfrm>
          <a:prstGeom prst="flowChartProcess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14350" indent="-514350">
              <a:buAutoNum type="arabicPeriod"/>
            </a:pPr>
            <a:r>
              <a:rPr lang="en-US" altLang="zh-TW" sz="2800" dirty="0" smtClean="0">
                <a:solidFill>
                  <a:schemeClr val="tx1"/>
                </a:solidFill>
              </a:rPr>
              <a:t>preliminary temporal b-value variation</a:t>
            </a:r>
          </a:p>
          <a:p>
            <a:pPr marL="514350" indent="-514350">
              <a:buAutoNum type="arabicPeriod"/>
            </a:pPr>
            <a:r>
              <a:rPr lang="en-US" altLang="zh-TW" sz="2800" dirty="0" smtClean="0">
                <a:solidFill>
                  <a:schemeClr val="tx1"/>
                </a:solidFill>
              </a:rPr>
              <a:t>sensitivity </a:t>
            </a:r>
            <a:r>
              <a:rPr lang="en-US" altLang="zh-TW" sz="2800" dirty="0">
                <a:solidFill>
                  <a:schemeClr val="tx1"/>
                </a:solidFill>
              </a:rPr>
              <a:t>between </a:t>
            </a:r>
            <a:r>
              <a:rPr lang="en-US" altLang="zh-TW" sz="2800" dirty="0" smtClean="0">
                <a:solidFill>
                  <a:schemeClr val="tx1"/>
                </a:solidFill>
              </a:rPr>
              <a:t>r </a:t>
            </a:r>
            <a:r>
              <a:rPr lang="en-US" altLang="zh-TW" sz="2800" dirty="0">
                <a:solidFill>
                  <a:schemeClr val="tx1"/>
                </a:solidFill>
              </a:rPr>
              <a:t>and </a:t>
            </a:r>
            <a:r>
              <a:rPr lang="en-US" altLang="zh-TW" sz="2800" dirty="0" smtClean="0">
                <a:solidFill>
                  <a:schemeClr val="tx1"/>
                </a:solidFill>
              </a:rPr>
              <a:t>n</a:t>
            </a:r>
            <a:endParaRPr lang="zh-TW" altLang="en-US" sz="28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內容版面配置區 2"/>
              <p:cNvSpPr txBox="1">
                <a:spLocks/>
              </p:cNvSpPr>
              <p:nvPr/>
            </p:nvSpPr>
            <p:spPr>
              <a:xfrm>
                <a:off x="7502336" y="557402"/>
                <a:ext cx="3704899" cy="49141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en-US" altLang="zh-TW" sz="2400" b="0" dirty="0" smtClean="0"/>
                  <a:t>GR law: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en-US" altLang="zh-TW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altLang="zh-TW" sz="2400" b="0" i="0" smtClean="0">
                                <a:latin typeface="Cambria Math" panose="02040503050406030204" pitchFamily="18" charset="0"/>
                              </a:rPr>
                              <m:t>log</m:t>
                            </m:r>
                          </m:e>
                          <m:sub>
                            <m:r>
                              <a:rPr lang="en-US" altLang="zh-TW" sz="2400" b="0" i="1" smtClean="0">
                                <a:latin typeface="Cambria Math" panose="02040503050406030204" pitchFamily="18" charset="0"/>
                              </a:rPr>
                              <m:t>10</m:t>
                            </m:r>
                          </m:sub>
                        </m:sSub>
                      </m:fName>
                      <m:e>
                        <m: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  <m: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  <m:t>𝑏𝑀</m:t>
                        </m:r>
                      </m:e>
                    </m:func>
                  </m:oMath>
                </a14:m>
                <a:endParaRPr lang="en-US" altLang="zh-TW" sz="2400" dirty="0" smtClean="0"/>
              </a:p>
              <a:p>
                <a:pPr marL="0" indent="0">
                  <a:buNone/>
                </a:pPr>
                <a:endParaRPr lang="en-US" altLang="zh-TW" sz="2400" dirty="0"/>
              </a:p>
            </p:txBody>
          </p:sp>
        </mc:Choice>
        <mc:Fallback xmlns="">
          <p:sp>
            <p:nvSpPr>
              <p:cNvPr id="16" name="內容版面配置區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02336" y="557402"/>
                <a:ext cx="3704899" cy="491418"/>
              </a:xfrm>
              <a:prstGeom prst="rect">
                <a:avLst/>
              </a:prstGeom>
              <a:blipFill>
                <a:blip r:embed="rId3"/>
                <a:stretch>
                  <a:fillRect l="-2636" t="-17284" b="-13580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流程圖: 程序 16"/>
          <p:cNvSpPr/>
          <p:nvPr/>
        </p:nvSpPr>
        <p:spPr>
          <a:xfrm>
            <a:off x="836908" y="5909446"/>
            <a:ext cx="6323307" cy="694039"/>
          </a:xfrm>
          <a:prstGeom prst="flowChartProcess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2800" dirty="0">
                <a:solidFill>
                  <a:schemeClr val="tx1"/>
                </a:solidFill>
              </a:rPr>
              <a:t>c</a:t>
            </a:r>
            <a:r>
              <a:rPr lang="en-US" altLang="zh-TW" sz="2800" dirty="0" smtClean="0">
                <a:solidFill>
                  <a:schemeClr val="tx1"/>
                </a:solidFill>
              </a:rPr>
              <a:t>ontinuous temporal b-value variation</a:t>
            </a:r>
            <a:endParaRPr lang="zh-TW" altLang="en-US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15529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0" grpId="0" animBg="1"/>
      <p:bldP spid="1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5022" y="1037674"/>
            <a:ext cx="4578474" cy="5817463"/>
          </a:xfrm>
          <a:prstGeom prst="rect">
            <a:avLst/>
          </a:prstGeom>
        </p:spPr>
      </p:pic>
      <p:pic>
        <p:nvPicPr>
          <p:cNvPr id="2" name="圖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1530" y="1397405"/>
            <a:ext cx="4631190" cy="5457732"/>
          </a:xfrm>
          <a:prstGeom prst="rect">
            <a:avLst/>
          </a:prstGeom>
        </p:spPr>
      </p:pic>
      <p:sp>
        <p:nvSpPr>
          <p:cNvPr id="7" name="標題 1"/>
          <p:cNvSpPr txBox="1">
            <a:spLocks/>
          </p:cNvSpPr>
          <p:nvPr/>
        </p:nvSpPr>
        <p:spPr>
          <a:xfrm>
            <a:off x="0" y="0"/>
            <a:ext cx="8166538" cy="847898"/>
          </a:xfrm>
          <a:prstGeom prst="rect">
            <a:avLst/>
          </a:prstGeom>
          <a:noFill/>
          <a:ln w="19050" cap="flat" cmpd="sng" algn="ctr">
            <a:noFill/>
            <a:prstDash val="solid"/>
            <a:miter lim="800000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4000" dirty="0" smtClean="0">
                <a:solidFill>
                  <a:schemeClr val="accent1"/>
                </a:solidFill>
              </a:rPr>
              <a:t>Results (first step)</a:t>
            </a:r>
            <a:endParaRPr lang="en-US" altLang="zh-TW" sz="4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32866"/>
            <a:ext cx="4603531" cy="5425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522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標題 1"/>
          <p:cNvSpPr txBox="1">
            <a:spLocks/>
          </p:cNvSpPr>
          <p:nvPr/>
        </p:nvSpPr>
        <p:spPr>
          <a:xfrm>
            <a:off x="0" y="0"/>
            <a:ext cx="8166538" cy="847898"/>
          </a:xfrm>
          <a:prstGeom prst="rect">
            <a:avLst/>
          </a:prstGeom>
          <a:noFill/>
          <a:ln w="19050" cap="flat" cmpd="sng" algn="ctr">
            <a:noFill/>
            <a:prstDash val="solid"/>
            <a:miter lim="800000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4000" dirty="0" smtClean="0">
                <a:solidFill>
                  <a:schemeClr val="accent1"/>
                </a:solidFill>
              </a:rPr>
              <a:t>Results (second step)</a:t>
            </a:r>
            <a:endParaRPr lang="en-US" altLang="zh-TW" sz="4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457" b="64700"/>
          <a:stretch/>
        </p:blipFill>
        <p:spPr>
          <a:xfrm>
            <a:off x="313890" y="4702278"/>
            <a:ext cx="5570018" cy="2171220"/>
          </a:xfrm>
          <a:prstGeom prst="rect">
            <a:avLst/>
          </a:prstGeom>
        </p:spPr>
      </p:pic>
      <p:pic>
        <p:nvPicPr>
          <p:cNvPr id="2" name="圖片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179" b="68372"/>
          <a:stretch/>
        </p:blipFill>
        <p:spPr>
          <a:xfrm>
            <a:off x="313889" y="2886959"/>
            <a:ext cx="5516489" cy="1946629"/>
          </a:xfrm>
          <a:prstGeom prst="rect">
            <a:avLst/>
          </a:prstGeom>
        </p:spPr>
      </p:pic>
      <p:pic>
        <p:nvPicPr>
          <p:cNvPr id="3" name="圖片 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895" b="68344"/>
          <a:stretch/>
        </p:blipFill>
        <p:spPr>
          <a:xfrm>
            <a:off x="313889" y="1061870"/>
            <a:ext cx="5516489" cy="1940484"/>
          </a:xfrm>
          <a:prstGeom prst="rect">
            <a:avLst/>
          </a:prstGeom>
        </p:spPr>
      </p:pic>
      <p:pic>
        <p:nvPicPr>
          <p:cNvPr id="4" name="圖片 3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202" b="64700"/>
          <a:stretch/>
        </p:blipFill>
        <p:spPr>
          <a:xfrm>
            <a:off x="6165979" y="4702278"/>
            <a:ext cx="5522092" cy="2175507"/>
          </a:xfrm>
          <a:prstGeom prst="rect">
            <a:avLst/>
          </a:prstGeom>
        </p:spPr>
      </p:pic>
      <p:sp>
        <p:nvSpPr>
          <p:cNvPr id="12" name="文字方塊 11"/>
          <p:cNvSpPr txBox="1"/>
          <p:nvPr/>
        </p:nvSpPr>
        <p:spPr>
          <a:xfrm>
            <a:off x="4192987" y="2231119"/>
            <a:ext cx="894553" cy="36933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fr-FR" altLang="zh-TW" dirty="0" smtClean="0"/>
              <a:t>r=15km</a:t>
            </a:r>
            <a:endParaRPr lang="zh-TW" altLang="en-US" dirty="0"/>
          </a:p>
        </p:txBody>
      </p:sp>
      <p:sp>
        <p:nvSpPr>
          <p:cNvPr id="13" name="文字方塊 12"/>
          <p:cNvSpPr txBox="1"/>
          <p:nvPr/>
        </p:nvSpPr>
        <p:spPr>
          <a:xfrm>
            <a:off x="4192988" y="4062889"/>
            <a:ext cx="894553" cy="36933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fr-FR" altLang="zh-TW" dirty="0" smtClean="0"/>
              <a:t>r=20km</a:t>
            </a:r>
            <a:endParaRPr lang="zh-TW" altLang="en-US" dirty="0"/>
          </a:p>
        </p:txBody>
      </p:sp>
      <p:sp>
        <p:nvSpPr>
          <p:cNvPr id="14" name="文字方塊 13"/>
          <p:cNvSpPr txBox="1"/>
          <p:nvPr/>
        </p:nvSpPr>
        <p:spPr>
          <a:xfrm>
            <a:off x="4199259" y="5923047"/>
            <a:ext cx="894553" cy="36933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fr-FR" altLang="zh-TW" dirty="0" smtClean="0"/>
              <a:t>r=25km</a:t>
            </a:r>
            <a:endParaRPr lang="zh-TW" altLang="en-US" dirty="0"/>
          </a:p>
        </p:txBody>
      </p:sp>
      <p:sp>
        <p:nvSpPr>
          <p:cNvPr id="15" name="文字方塊 14"/>
          <p:cNvSpPr txBox="1"/>
          <p:nvPr/>
        </p:nvSpPr>
        <p:spPr>
          <a:xfrm>
            <a:off x="9987606" y="5923047"/>
            <a:ext cx="894553" cy="36933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fr-FR" altLang="zh-TW" dirty="0" smtClean="0"/>
              <a:t>r=30km</a:t>
            </a:r>
            <a:endParaRPr lang="zh-TW" altLang="en-US" dirty="0"/>
          </a:p>
        </p:txBody>
      </p:sp>
      <p:pic>
        <p:nvPicPr>
          <p:cNvPr id="16" name="圖片 15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666" t="15819" r="23456" b="53672"/>
          <a:stretch/>
        </p:blipFill>
        <p:spPr>
          <a:xfrm>
            <a:off x="6901252" y="1131256"/>
            <a:ext cx="4130771" cy="3463691"/>
          </a:xfrm>
          <a:prstGeom prst="rect">
            <a:avLst/>
          </a:prstGeom>
        </p:spPr>
      </p:pic>
      <p:sp>
        <p:nvSpPr>
          <p:cNvPr id="17" name="文字方塊 16"/>
          <p:cNvSpPr txBox="1"/>
          <p:nvPr/>
        </p:nvSpPr>
        <p:spPr>
          <a:xfrm>
            <a:off x="9987606" y="3002354"/>
            <a:ext cx="325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b="1" dirty="0"/>
              <a:t>F</a:t>
            </a:r>
            <a:endParaRPr lang="zh-TW" altLang="en-US" sz="2400" b="1" dirty="0"/>
          </a:p>
        </p:txBody>
      </p:sp>
      <p:sp>
        <p:nvSpPr>
          <p:cNvPr id="9" name="文字方塊 8"/>
          <p:cNvSpPr txBox="1"/>
          <p:nvPr/>
        </p:nvSpPr>
        <p:spPr>
          <a:xfrm>
            <a:off x="1240076" y="804160"/>
            <a:ext cx="38474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>
                <a:solidFill>
                  <a:srgbClr val="FF0000"/>
                </a:solidFill>
              </a:rPr>
              <a:t>2018/02/06 M</a:t>
            </a:r>
            <a:r>
              <a:rPr lang="en-US" altLang="zh-TW" sz="1400" dirty="0" smtClean="0">
                <a:solidFill>
                  <a:srgbClr val="FF0000"/>
                </a:solidFill>
              </a:rPr>
              <a:t>L</a:t>
            </a:r>
            <a:r>
              <a:rPr lang="en-US" altLang="zh-TW" dirty="0" smtClean="0">
                <a:solidFill>
                  <a:srgbClr val="FF0000"/>
                </a:solidFill>
              </a:rPr>
              <a:t>6.3 Hualien Earthquake</a:t>
            </a:r>
            <a:endParaRPr lang="zh-TW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9467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圖片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0"/>
            <a:ext cx="8595365" cy="6858002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8595365" cy="6858002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"/>
            <a:ext cx="8595365" cy="6858000"/>
          </a:xfrm>
          <a:prstGeom prst="rect">
            <a:avLst/>
          </a:prstGeom>
        </p:spPr>
      </p:pic>
      <p:pic>
        <p:nvPicPr>
          <p:cNvPr id="34" name="圖片 3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0183" y="1293468"/>
            <a:ext cx="4721817" cy="5564533"/>
          </a:xfrm>
          <a:prstGeom prst="rect">
            <a:avLst/>
          </a:prstGeom>
        </p:spPr>
      </p:pic>
      <p:sp>
        <p:nvSpPr>
          <p:cNvPr id="35" name="文字方塊 34"/>
          <p:cNvSpPr txBox="1"/>
          <p:nvPr/>
        </p:nvSpPr>
        <p:spPr>
          <a:xfrm>
            <a:off x="9035174" y="4943228"/>
            <a:ext cx="3706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b="1" dirty="0" smtClean="0"/>
              <a:t>A</a:t>
            </a:r>
            <a:endParaRPr lang="zh-TW" altLang="en-US" sz="2400" b="1" dirty="0"/>
          </a:p>
        </p:txBody>
      </p:sp>
      <p:sp>
        <p:nvSpPr>
          <p:cNvPr id="36" name="文字方塊 35"/>
          <p:cNvSpPr txBox="1"/>
          <p:nvPr/>
        </p:nvSpPr>
        <p:spPr>
          <a:xfrm>
            <a:off x="9938823" y="4043469"/>
            <a:ext cx="3577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b="1" dirty="0"/>
              <a:t>B</a:t>
            </a:r>
            <a:endParaRPr lang="zh-TW" altLang="en-US" sz="2400" b="1" dirty="0"/>
          </a:p>
        </p:txBody>
      </p:sp>
      <p:sp>
        <p:nvSpPr>
          <p:cNvPr id="37" name="文字方塊 36"/>
          <p:cNvSpPr txBox="1"/>
          <p:nvPr/>
        </p:nvSpPr>
        <p:spPr>
          <a:xfrm>
            <a:off x="8806576" y="4570502"/>
            <a:ext cx="3786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b="1" dirty="0" smtClean="0"/>
              <a:t>D</a:t>
            </a:r>
            <a:endParaRPr lang="zh-TW" altLang="en-US" sz="2400" b="1" dirty="0"/>
          </a:p>
        </p:txBody>
      </p:sp>
      <p:sp>
        <p:nvSpPr>
          <p:cNvPr id="38" name="文字方塊 37"/>
          <p:cNvSpPr txBox="1"/>
          <p:nvPr/>
        </p:nvSpPr>
        <p:spPr>
          <a:xfrm>
            <a:off x="10736354" y="2278482"/>
            <a:ext cx="3353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b="1" dirty="0" smtClean="0"/>
              <a:t>E</a:t>
            </a:r>
            <a:endParaRPr lang="zh-TW" altLang="en-US" sz="2400" b="1" dirty="0"/>
          </a:p>
        </p:txBody>
      </p:sp>
      <p:sp>
        <p:nvSpPr>
          <p:cNvPr id="39" name="文字方塊 38"/>
          <p:cNvSpPr txBox="1"/>
          <p:nvPr/>
        </p:nvSpPr>
        <p:spPr>
          <a:xfrm>
            <a:off x="10480473" y="3156048"/>
            <a:ext cx="325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b="1" dirty="0"/>
              <a:t>F</a:t>
            </a:r>
            <a:endParaRPr lang="zh-TW" altLang="en-US" sz="2400" b="1" dirty="0"/>
          </a:p>
        </p:txBody>
      </p:sp>
      <p:sp>
        <p:nvSpPr>
          <p:cNvPr id="40" name="文字方塊 39"/>
          <p:cNvSpPr txBox="1"/>
          <p:nvPr/>
        </p:nvSpPr>
        <p:spPr>
          <a:xfrm>
            <a:off x="10523726" y="3707932"/>
            <a:ext cx="3481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b="1" dirty="0"/>
              <a:t>C</a:t>
            </a:r>
            <a:endParaRPr lang="zh-TW" altLang="en-US" sz="2400" b="1" dirty="0"/>
          </a:p>
        </p:txBody>
      </p:sp>
      <p:sp>
        <p:nvSpPr>
          <p:cNvPr id="41" name="文字方塊 40"/>
          <p:cNvSpPr txBox="1"/>
          <p:nvPr/>
        </p:nvSpPr>
        <p:spPr>
          <a:xfrm>
            <a:off x="10736355" y="2649273"/>
            <a:ext cx="3786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b="1" dirty="0" smtClean="0"/>
              <a:t>H</a:t>
            </a:r>
            <a:endParaRPr lang="zh-TW" altLang="en-US" sz="2400" b="1" dirty="0"/>
          </a:p>
        </p:txBody>
      </p:sp>
      <p:sp>
        <p:nvSpPr>
          <p:cNvPr id="42" name="文字方塊 41"/>
          <p:cNvSpPr txBox="1"/>
          <p:nvPr/>
        </p:nvSpPr>
        <p:spPr>
          <a:xfrm>
            <a:off x="9823334" y="3060023"/>
            <a:ext cx="3802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b="1" dirty="0" smtClean="0"/>
              <a:t>G</a:t>
            </a:r>
            <a:endParaRPr lang="zh-TW" alt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183415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內容版面配置區 2"/>
          <p:cNvSpPr txBox="1">
            <a:spLocks/>
          </p:cNvSpPr>
          <p:nvPr/>
        </p:nvSpPr>
        <p:spPr>
          <a:xfrm>
            <a:off x="844270" y="2907508"/>
            <a:ext cx="4138352" cy="4451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TW" sz="2400" dirty="0"/>
              <a:t>r</a:t>
            </a:r>
            <a:r>
              <a:rPr lang="en-US" altLang="zh-TW" sz="2400" dirty="0" smtClean="0"/>
              <a:t>egion: A, B, C, D, E, Cen1, Cen2</a:t>
            </a:r>
          </a:p>
        </p:txBody>
      </p:sp>
      <p:sp>
        <p:nvSpPr>
          <p:cNvPr id="31" name="標題 1"/>
          <p:cNvSpPr txBox="1">
            <a:spLocks/>
          </p:cNvSpPr>
          <p:nvPr/>
        </p:nvSpPr>
        <p:spPr>
          <a:xfrm>
            <a:off x="0" y="0"/>
            <a:ext cx="8166538" cy="847898"/>
          </a:xfrm>
          <a:prstGeom prst="rect">
            <a:avLst/>
          </a:prstGeom>
          <a:noFill/>
          <a:ln w="19050" cap="flat" cmpd="sng" algn="ctr">
            <a:noFill/>
            <a:prstDash val="solid"/>
            <a:miter lim="800000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4000" dirty="0" smtClean="0">
                <a:solidFill>
                  <a:schemeClr val="accent1"/>
                </a:solidFill>
              </a:rPr>
              <a:t>Results (final step)</a:t>
            </a:r>
            <a:endParaRPr lang="en-US" altLang="zh-TW" sz="4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1" name="內容版面配置區 2"/>
          <p:cNvSpPr txBox="1">
            <a:spLocks/>
          </p:cNvSpPr>
          <p:nvPr/>
        </p:nvSpPr>
        <p:spPr>
          <a:xfrm>
            <a:off x="6268519" y="2907508"/>
            <a:ext cx="2010818" cy="4451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TW" sz="2400" dirty="0"/>
              <a:t>r</a:t>
            </a:r>
            <a:r>
              <a:rPr lang="en-US" altLang="zh-TW" sz="2400" dirty="0" smtClean="0"/>
              <a:t>egion: F, G, H</a:t>
            </a:r>
          </a:p>
        </p:txBody>
      </p:sp>
      <p:sp>
        <p:nvSpPr>
          <p:cNvPr id="52" name="內容版面配置區 2"/>
          <p:cNvSpPr txBox="1">
            <a:spLocks/>
          </p:cNvSpPr>
          <p:nvPr/>
        </p:nvSpPr>
        <p:spPr>
          <a:xfrm>
            <a:off x="5763270" y="377437"/>
            <a:ext cx="3021316" cy="4451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TW" sz="2400" dirty="0"/>
              <a:t>r</a:t>
            </a:r>
            <a:r>
              <a:rPr lang="en-US" altLang="zh-TW" sz="2400" dirty="0" smtClean="0"/>
              <a:t>egion: SE1, SE2, Ea1-5</a:t>
            </a:r>
          </a:p>
        </p:txBody>
      </p:sp>
      <p:pic>
        <p:nvPicPr>
          <p:cNvPr id="9" name="圖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5693" y="3564973"/>
            <a:ext cx="2775507" cy="2978099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86175" y="3564973"/>
            <a:ext cx="2775507" cy="2978099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65235" y="2513266"/>
            <a:ext cx="2024047" cy="4029805"/>
          </a:xfrm>
          <a:prstGeom prst="rect">
            <a:avLst/>
          </a:prstGeom>
        </p:spPr>
      </p:pic>
      <p:pic>
        <p:nvPicPr>
          <p:cNvPr id="18" name="圖片 1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385" y="1056546"/>
            <a:ext cx="5036124" cy="1638638"/>
          </a:xfrm>
          <a:prstGeom prst="rect">
            <a:avLst/>
          </a:prstGeom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86175" y="1056546"/>
            <a:ext cx="2775507" cy="1762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3204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圖片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6064" y="-1"/>
            <a:ext cx="6128501" cy="6858001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6063" y="-1"/>
            <a:ext cx="6128501" cy="6858001"/>
          </a:xfrm>
          <a:prstGeom prst="rect">
            <a:avLst/>
          </a:prstGeom>
        </p:spPr>
      </p:pic>
      <p:pic>
        <p:nvPicPr>
          <p:cNvPr id="21" name="圖片 2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4564" y="507093"/>
            <a:ext cx="2883800" cy="3398480"/>
          </a:xfrm>
          <a:prstGeom prst="rect">
            <a:avLst/>
          </a:prstGeom>
        </p:spPr>
      </p:pic>
      <p:pic>
        <p:nvPicPr>
          <p:cNvPr id="22" name="圖片 2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4563" y="507093"/>
            <a:ext cx="2883800" cy="3398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7704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6057" y="4"/>
            <a:ext cx="6128497" cy="6857996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4554" y="507091"/>
            <a:ext cx="2883809" cy="3398491"/>
          </a:xfrm>
          <a:prstGeom prst="rect">
            <a:avLst/>
          </a:prstGeom>
        </p:spPr>
      </p:pic>
      <p:graphicFrame>
        <p:nvGraphicFramePr>
          <p:cNvPr id="10" name="表格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9197211"/>
              </p:ext>
            </p:extLst>
          </p:nvPr>
        </p:nvGraphicFramePr>
        <p:xfrm>
          <a:off x="914396" y="4555958"/>
          <a:ext cx="1716508" cy="1828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58254">
                  <a:extLst>
                    <a:ext uri="{9D8B030D-6E8A-4147-A177-3AD203B41FA5}">
                      <a16:colId xmlns:a16="http://schemas.microsoft.com/office/drawing/2014/main" val="1487508624"/>
                    </a:ext>
                  </a:extLst>
                </a:gridCol>
                <a:gridCol w="858254">
                  <a:extLst>
                    <a:ext uri="{9D8B030D-6E8A-4147-A177-3AD203B41FA5}">
                      <a16:colId xmlns:a16="http://schemas.microsoft.com/office/drawing/2014/main" val="358854544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20km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541892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dirty="0" smtClean="0"/>
                        <a:t>Case 1</a:t>
                      </a:r>
                      <a:endParaRPr lang="zh-TW" alt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572256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Case</a:t>
                      </a:r>
                      <a:r>
                        <a:rPr lang="en-US" altLang="zh-TW" baseline="0" dirty="0" smtClean="0"/>
                        <a:t> 2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1</a:t>
                      </a:r>
                      <a:endParaRPr lang="zh-TW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23235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Case 3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2</a:t>
                      </a:r>
                      <a:endParaRPr lang="zh-TW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4918105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Case 4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6</a:t>
                      </a:r>
                      <a:endParaRPr lang="zh-TW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04557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864215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標題 1"/>
          <p:cNvSpPr txBox="1">
            <a:spLocks/>
          </p:cNvSpPr>
          <p:nvPr/>
        </p:nvSpPr>
        <p:spPr>
          <a:xfrm>
            <a:off x="-2" y="0"/>
            <a:ext cx="10806544" cy="847898"/>
          </a:xfrm>
          <a:prstGeom prst="rect">
            <a:avLst/>
          </a:prstGeom>
          <a:noFill/>
          <a:ln w="19050" cap="flat" cmpd="sng" algn="ctr">
            <a:noFill/>
            <a:prstDash val="solid"/>
            <a:miter lim="800000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dirty="0" smtClean="0">
                <a:solidFill>
                  <a:schemeClr val="accent1"/>
                </a:solidFill>
              </a:rPr>
              <a:t>Summary</a:t>
            </a:r>
            <a:endParaRPr lang="en-US" altLang="zh-TW" dirty="0">
              <a:solidFill>
                <a:schemeClr val="accent1"/>
              </a:solidFill>
            </a:endParaRPr>
          </a:p>
        </p:txBody>
      </p:sp>
      <p:sp>
        <p:nvSpPr>
          <p:cNvPr id="3" name="內容版面配置區 2"/>
          <p:cNvSpPr txBox="1">
            <a:spLocks/>
          </p:cNvSpPr>
          <p:nvPr/>
        </p:nvSpPr>
        <p:spPr>
          <a:xfrm>
            <a:off x="-3" y="847897"/>
            <a:ext cx="11713781" cy="310417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altLang="zh-TW" sz="2400" dirty="0"/>
              <a:t>S</a:t>
            </a:r>
            <a:r>
              <a:rPr lang="en-US" altLang="zh-TW" sz="2400" dirty="0" smtClean="0"/>
              <a:t>patial b values in overall eight years </a:t>
            </a:r>
            <a:r>
              <a:rPr lang="en-US" altLang="zh-TW" sz="2400" dirty="0"/>
              <a:t>are systematically lower in the epicenters of ML ≥ 6.0 earthquakes from 2012 to </a:t>
            </a:r>
            <a:r>
              <a:rPr lang="en-US" altLang="zh-TW" sz="2400" dirty="0" smtClean="0"/>
              <a:t>2019</a:t>
            </a:r>
          </a:p>
          <a:p>
            <a:pPr marL="0" indent="0">
              <a:buNone/>
            </a:pPr>
            <a:endParaRPr lang="en-US" altLang="zh-TW" sz="2400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en-US" altLang="zh-TW" sz="2400" dirty="0"/>
              <a:t>Some epicenters </a:t>
            </a:r>
            <a:r>
              <a:rPr lang="en-US" altLang="zh-TW" sz="2400" dirty="0" smtClean="0"/>
              <a:t>share </a:t>
            </a:r>
            <a:r>
              <a:rPr lang="en-US" altLang="zh-TW" sz="2400" dirty="0"/>
              <a:t>similar r and n </a:t>
            </a:r>
            <a:r>
              <a:rPr lang="en-US" altLang="zh-TW" sz="2400" dirty="0" smtClean="0"/>
              <a:t>values (roughly three kinds of sensitivity)</a:t>
            </a:r>
          </a:p>
          <a:p>
            <a:pPr marL="0" indent="0">
              <a:buNone/>
            </a:pPr>
            <a:endParaRPr lang="en-US" altLang="zh-TW" sz="2400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altLang="zh-TW" sz="2400" dirty="0"/>
              <a:t>We have observed decreasing </a:t>
            </a:r>
            <a:r>
              <a:rPr lang="en-US" altLang="zh-TW" sz="2400" dirty="0" smtClean="0"/>
              <a:t>and </a:t>
            </a:r>
            <a:r>
              <a:rPr lang="en-US" altLang="zh-TW" sz="2400" dirty="0"/>
              <a:t>increasing b values before and after the 2018 ML 6.3 Hualien earthquake, </a:t>
            </a:r>
            <a:r>
              <a:rPr lang="en-US" altLang="zh-TW" sz="2400" dirty="0" smtClean="0"/>
              <a:t>respectively</a:t>
            </a:r>
            <a:endParaRPr lang="en-US" altLang="zh-TW" sz="2400" dirty="0"/>
          </a:p>
        </p:txBody>
      </p:sp>
      <p:sp>
        <p:nvSpPr>
          <p:cNvPr id="4" name="標題 1"/>
          <p:cNvSpPr txBox="1">
            <a:spLocks/>
          </p:cNvSpPr>
          <p:nvPr/>
        </p:nvSpPr>
        <p:spPr>
          <a:xfrm>
            <a:off x="-4" y="3952068"/>
            <a:ext cx="10806544" cy="847898"/>
          </a:xfrm>
          <a:prstGeom prst="rect">
            <a:avLst/>
          </a:prstGeom>
          <a:noFill/>
          <a:ln w="19050" cap="flat" cmpd="sng" algn="ctr">
            <a:noFill/>
            <a:prstDash val="solid"/>
            <a:miter lim="800000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dirty="0" smtClean="0">
                <a:solidFill>
                  <a:schemeClr val="accent1"/>
                </a:solidFill>
              </a:rPr>
              <a:t>Conclusion</a:t>
            </a:r>
            <a:endParaRPr lang="en-US" altLang="zh-TW" dirty="0">
              <a:solidFill>
                <a:schemeClr val="accent1"/>
              </a:solidFill>
            </a:endParaRPr>
          </a:p>
        </p:txBody>
      </p:sp>
      <p:sp>
        <p:nvSpPr>
          <p:cNvPr id="5" name="內容版面配置區 2"/>
          <p:cNvSpPr txBox="1">
            <a:spLocks/>
          </p:cNvSpPr>
          <p:nvPr/>
        </p:nvSpPr>
        <p:spPr>
          <a:xfrm>
            <a:off x="-4" y="4799966"/>
            <a:ext cx="11713781" cy="8949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altLang="zh-TW" sz="2400" dirty="0"/>
              <a:t>We suggest that temporal b-value variations in Taiwan by the ML ≥ 6.0 localized earthquakes cannot be observed frequently in our data </a:t>
            </a:r>
            <a:r>
              <a:rPr lang="en-US" altLang="zh-TW" sz="2400" dirty="0" smtClean="0"/>
              <a:t>period.</a:t>
            </a:r>
            <a:endParaRPr lang="en-US" altLang="zh-TW" sz="2400" dirty="0"/>
          </a:p>
        </p:txBody>
      </p:sp>
    </p:spTree>
    <p:extLst>
      <p:ext uri="{BB962C8B-B14F-4D97-AF65-F5344CB8AC3E}">
        <p14:creationId xmlns:p14="http://schemas.microsoft.com/office/powerpoint/2010/main" val="3256373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812581" y="2802194"/>
            <a:ext cx="10473814" cy="1076632"/>
          </a:xfrm>
          <a:noFill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altLang="zh-TW" sz="8000" dirty="0" smtClean="0">
                <a:solidFill>
                  <a:schemeClr val="tx1"/>
                </a:solidFill>
              </a:rPr>
              <a:t>Thank you for listening</a:t>
            </a:r>
            <a:endParaRPr lang="zh-TW" altLang="en-US" sz="8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5532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4561" y="507093"/>
            <a:ext cx="2883803" cy="3398483"/>
          </a:xfrm>
          <a:prstGeom prst="rect">
            <a:avLst/>
          </a:prstGeom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4562" y="507093"/>
            <a:ext cx="2883802" cy="3398483"/>
          </a:xfrm>
          <a:prstGeom prst="rect">
            <a:avLst/>
          </a:prstGeom>
        </p:spPr>
      </p:pic>
      <p:pic>
        <p:nvPicPr>
          <p:cNvPr id="2" name="圖片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6062" y="2"/>
            <a:ext cx="6128499" cy="6857998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6060" y="2"/>
            <a:ext cx="6128499" cy="6857998"/>
          </a:xfrm>
          <a:prstGeom prst="rect">
            <a:avLst/>
          </a:prstGeom>
        </p:spPr>
      </p:pic>
      <p:sp>
        <p:nvSpPr>
          <p:cNvPr id="12" name="內容版面配置區 2"/>
          <p:cNvSpPr txBox="1">
            <a:spLocks/>
          </p:cNvSpPr>
          <p:nvPr/>
        </p:nvSpPr>
        <p:spPr>
          <a:xfrm>
            <a:off x="-17743" y="6412859"/>
            <a:ext cx="1332854" cy="4451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TW" sz="2400" dirty="0" smtClean="0"/>
              <a:t>region G</a:t>
            </a:r>
          </a:p>
        </p:txBody>
      </p:sp>
    </p:spTree>
    <p:extLst>
      <p:ext uri="{BB962C8B-B14F-4D97-AF65-F5344CB8AC3E}">
        <p14:creationId xmlns:p14="http://schemas.microsoft.com/office/powerpoint/2010/main" val="4139008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4558" y="507093"/>
            <a:ext cx="2883805" cy="3398486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6060" y="2"/>
            <a:ext cx="6128499" cy="6857998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4557" y="507092"/>
            <a:ext cx="2883806" cy="3398487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6058" y="4"/>
            <a:ext cx="6128497" cy="6857996"/>
          </a:xfrm>
          <a:prstGeom prst="rect">
            <a:avLst/>
          </a:prstGeom>
        </p:spPr>
      </p:pic>
      <p:sp>
        <p:nvSpPr>
          <p:cNvPr id="10" name="內容版面配置區 2"/>
          <p:cNvSpPr txBox="1">
            <a:spLocks/>
          </p:cNvSpPr>
          <p:nvPr/>
        </p:nvSpPr>
        <p:spPr>
          <a:xfrm>
            <a:off x="-17743" y="6412859"/>
            <a:ext cx="1332854" cy="4451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TW" sz="2400" dirty="0" smtClean="0"/>
              <a:t>region H</a:t>
            </a:r>
          </a:p>
        </p:txBody>
      </p:sp>
    </p:spTree>
    <p:extLst>
      <p:ext uri="{BB962C8B-B14F-4D97-AF65-F5344CB8AC3E}">
        <p14:creationId xmlns:p14="http://schemas.microsoft.com/office/powerpoint/2010/main" val="36561279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4555" y="507091"/>
            <a:ext cx="2883808" cy="3398488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4555" y="507091"/>
            <a:ext cx="2883807" cy="3398488"/>
          </a:xfrm>
          <a:prstGeom prst="rect">
            <a:avLst/>
          </a:prstGeom>
        </p:spPr>
      </p:pic>
      <p:pic>
        <p:nvPicPr>
          <p:cNvPr id="2" name="圖片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6058" y="4"/>
            <a:ext cx="6128497" cy="6857996"/>
          </a:xfrm>
          <a:prstGeom prst="rect">
            <a:avLst/>
          </a:prstGeom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6055" y="1"/>
            <a:ext cx="6128500" cy="6857999"/>
          </a:xfrm>
          <a:prstGeom prst="rect">
            <a:avLst/>
          </a:prstGeom>
        </p:spPr>
      </p:pic>
      <p:sp>
        <p:nvSpPr>
          <p:cNvPr id="10" name="內容版面配置區 2"/>
          <p:cNvSpPr txBox="1">
            <a:spLocks/>
          </p:cNvSpPr>
          <p:nvPr/>
        </p:nvSpPr>
        <p:spPr>
          <a:xfrm>
            <a:off x="-17743" y="6412859"/>
            <a:ext cx="1332854" cy="4451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TW" sz="2400" dirty="0" smtClean="0"/>
              <a:t>region A</a:t>
            </a:r>
          </a:p>
        </p:txBody>
      </p:sp>
    </p:spTree>
    <p:extLst>
      <p:ext uri="{BB962C8B-B14F-4D97-AF65-F5344CB8AC3E}">
        <p14:creationId xmlns:p14="http://schemas.microsoft.com/office/powerpoint/2010/main" val="294689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4554" y="507091"/>
            <a:ext cx="2883809" cy="3398491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6057" y="4"/>
            <a:ext cx="6128497" cy="6857996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4554" y="507091"/>
            <a:ext cx="2883809" cy="3398491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6056" y="4"/>
            <a:ext cx="6128497" cy="6857996"/>
          </a:xfrm>
          <a:prstGeom prst="rect">
            <a:avLst/>
          </a:prstGeom>
        </p:spPr>
      </p:pic>
      <p:sp>
        <p:nvSpPr>
          <p:cNvPr id="10" name="內容版面配置區 2"/>
          <p:cNvSpPr txBox="1">
            <a:spLocks/>
          </p:cNvSpPr>
          <p:nvPr/>
        </p:nvSpPr>
        <p:spPr>
          <a:xfrm>
            <a:off x="-17743" y="6412859"/>
            <a:ext cx="1332854" cy="4451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TW" sz="2400" dirty="0" smtClean="0"/>
              <a:t>region C</a:t>
            </a:r>
          </a:p>
        </p:txBody>
      </p:sp>
    </p:spTree>
    <p:extLst>
      <p:ext uri="{BB962C8B-B14F-4D97-AF65-F5344CB8AC3E}">
        <p14:creationId xmlns:p14="http://schemas.microsoft.com/office/powerpoint/2010/main" val="2667372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4552" y="507091"/>
            <a:ext cx="2883809" cy="3398491"/>
          </a:xfrm>
          <a:prstGeom prst="rect">
            <a:avLst/>
          </a:prstGeom>
        </p:spPr>
      </p:pic>
      <p:pic>
        <p:nvPicPr>
          <p:cNvPr id="2" name="圖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6056" y="4"/>
            <a:ext cx="6128497" cy="6857996"/>
          </a:xfrm>
          <a:prstGeom prst="rect">
            <a:avLst/>
          </a:prstGeom>
        </p:spPr>
      </p:pic>
      <p:pic>
        <p:nvPicPr>
          <p:cNvPr id="4" name="圖片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4551" y="507091"/>
            <a:ext cx="2883810" cy="3398492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6054" y="6"/>
            <a:ext cx="6128495" cy="6857994"/>
          </a:xfrm>
          <a:prstGeom prst="rect">
            <a:avLst/>
          </a:prstGeom>
        </p:spPr>
      </p:pic>
      <p:sp>
        <p:nvSpPr>
          <p:cNvPr id="10" name="內容版面配置區 2"/>
          <p:cNvSpPr txBox="1">
            <a:spLocks/>
          </p:cNvSpPr>
          <p:nvPr/>
        </p:nvSpPr>
        <p:spPr>
          <a:xfrm>
            <a:off x="-17743" y="6412859"/>
            <a:ext cx="1332854" cy="4451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TW" sz="2400" dirty="0" smtClean="0"/>
              <a:t>region D</a:t>
            </a:r>
          </a:p>
        </p:txBody>
      </p:sp>
    </p:spTree>
    <p:extLst>
      <p:ext uri="{BB962C8B-B14F-4D97-AF65-F5344CB8AC3E}">
        <p14:creationId xmlns:p14="http://schemas.microsoft.com/office/powerpoint/2010/main" val="671749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4554" y="507090"/>
            <a:ext cx="2883809" cy="3398491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6057" y="4"/>
            <a:ext cx="6128497" cy="6857996"/>
          </a:xfrm>
          <a:prstGeom prst="rect">
            <a:avLst/>
          </a:prstGeom>
        </p:spPr>
      </p:pic>
      <p:sp>
        <p:nvSpPr>
          <p:cNvPr id="10" name="內容版面配置區 2"/>
          <p:cNvSpPr txBox="1">
            <a:spLocks/>
          </p:cNvSpPr>
          <p:nvPr/>
        </p:nvSpPr>
        <p:spPr>
          <a:xfrm>
            <a:off x="-17743" y="6412859"/>
            <a:ext cx="1332854" cy="4451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TW" sz="2400" dirty="0" smtClean="0"/>
              <a:t>region </a:t>
            </a:r>
            <a:r>
              <a:rPr lang="en-US" altLang="zh-TW" sz="2400" dirty="0"/>
              <a:t>E</a:t>
            </a:r>
            <a:endParaRPr lang="en-US" altLang="zh-TW" sz="2400" dirty="0" smtClean="0"/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6056" y="3"/>
            <a:ext cx="6128498" cy="6857997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4554" y="507090"/>
            <a:ext cx="2883811" cy="3398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54896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4550" y="507092"/>
            <a:ext cx="2883812" cy="3398494"/>
          </a:xfrm>
          <a:prstGeom prst="rect">
            <a:avLst/>
          </a:prstGeom>
        </p:spPr>
      </p:pic>
      <p:pic>
        <p:nvPicPr>
          <p:cNvPr id="2" name="圖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6053" y="4"/>
            <a:ext cx="6128497" cy="6857996"/>
          </a:xfrm>
          <a:prstGeom prst="rect">
            <a:avLst/>
          </a:prstGeom>
        </p:spPr>
      </p:pic>
      <p:pic>
        <p:nvPicPr>
          <p:cNvPr id="4" name="圖片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4550" y="507092"/>
            <a:ext cx="2883812" cy="3398494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6052" y="4"/>
            <a:ext cx="6128497" cy="6857996"/>
          </a:xfrm>
          <a:prstGeom prst="rect">
            <a:avLst/>
          </a:prstGeom>
        </p:spPr>
      </p:pic>
      <p:sp>
        <p:nvSpPr>
          <p:cNvPr id="10" name="內容版面配置區 2"/>
          <p:cNvSpPr txBox="1">
            <a:spLocks/>
          </p:cNvSpPr>
          <p:nvPr/>
        </p:nvSpPr>
        <p:spPr>
          <a:xfrm>
            <a:off x="-17743" y="6412859"/>
            <a:ext cx="1552075" cy="445141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TW" sz="2400" dirty="0" smtClean="0"/>
              <a:t>region Cen1</a:t>
            </a:r>
          </a:p>
        </p:txBody>
      </p:sp>
    </p:spTree>
    <p:extLst>
      <p:ext uri="{BB962C8B-B14F-4D97-AF65-F5344CB8AC3E}">
        <p14:creationId xmlns:p14="http://schemas.microsoft.com/office/powerpoint/2010/main" val="30330568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6051" y="4"/>
            <a:ext cx="6128497" cy="6857996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4551" y="507093"/>
            <a:ext cx="2883812" cy="3398494"/>
          </a:xfrm>
          <a:prstGeom prst="rect">
            <a:avLst/>
          </a:prstGeom>
        </p:spPr>
      </p:pic>
      <p:sp>
        <p:nvSpPr>
          <p:cNvPr id="10" name="內容版面配置區 2"/>
          <p:cNvSpPr txBox="1">
            <a:spLocks/>
          </p:cNvSpPr>
          <p:nvPr/>
        </p:nvSpPr>
        <p:spPr>
          <a:xfrm>
            <a:off x="-17743" y="6412859"/>
            <a:ext cx="1552075" cy="445141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TW" sz="2400" dirty="0" smtClean="0"/>
              <a:t>region Cen2</a:t>
            </a:r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4550" y="507093"/>
            <a:ext cx="2883813" cy="3398495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6048" y="1"/>
            <a:ext cx="61285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3640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4548" y="507093"/>
            <a:ext cx="2883815" cy="3398498"/>
          </a:xfrm>
          <a:prstGeom prst="rect">
            <a:avLst/>
          </a:prstGeom>
        </p:spPr>
      </p:pic>
      <p:pic>
        <p:nvPicPr>
          <p:cNvPr id="2" name="圖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6048" y="1"/>
            <a:ext cx="6128500" cy="6857999"/>
          </a:xfrm>
          <a:prstGeom prst="rect">
            <a:avLst/>
          </a:prstGeom>
        </p:spPr>
      </p:pic>
      <p:sp>
        <p:nvSpPr>
          <p:cNvPr id="10" name="內容版面配置區 2"/>
          <p:cNvSpPr txBox="1">
            <a:spLocks/>
          </p:cNvSpPr>
          <p:nvPr/>
        </p:nvSpPr>
        <p:spPr>
          <a:xfrm>
            <a:off x="-17743" y="6412859"/>
            <a:ext cx="1552075" cy="4451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TW" sz="2400" dirty="0" smtClean="0"/>
              <a:t>offshore</a:t>
            </a: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6048" y="1"/>
            <a:ext cx="6128500" cy="6857999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4548" y="507093"/>
            <a:ext cx="2883816" cy="3398498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6047" y="2"/>
            <a:ext cx="6128499" cy="6857998"/>
          </a:xfrm>
          <a:prstGeom prst="rect">
            <a:avLst/>
          </a:prstGeom>
        </p:spPr>
      </p:pic>
      <p:pic>
        <p:nvPicPr>
          <p:cNvPr id="12" name="圖片 1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4546" y="507092"/>
            <a:ext cx="2883816" cy="3398499"/>
          </a:xfrm>
          <a:prstGeom prst="rect">
            <a:avLst/>
          </a:prstGeom>
        </p:spPr>
      </p:pic>
      <p:pic>
        <p:nvPicPr>
          <p:cNvPr id="13" name="圖片 1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4544" y="507091"/>
            <a:ext cx="2883818" cy="3398502"/>
          </a:xfrm>
          <a:prstGeom prst="rect">
            <a:avLst/>
          </a:prstGeom>
        </p:spPr>
      </p:pic>
      <p:pic>
        <p:nvPicPr>
          <p:cNvPr id="14" name="圖片 13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6044" y="4"/>
            <a:ext cx="6128497" cy="6857996"/>
          </a:xfrm>
          <a:prstGeom prst="rect">
            <a:avLst/>
          </a:prstGeom>
        </p:spPr>
      </p:pic>
      <p:pic>
        <p:nvPicPr>
          <p:cNvPr id="15" name="圖片 14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4540" y="507089"/>
            <a:ext cx="2883821" cy="3398504"/>
          </a:xfrm>
          <a:prstGeom prst="rect">
            <a:avLst/>
          </a:prstGeom>
        </p:spPr>
      </p:pic>
      <p:pic>
        <p:nvPicPr>
          <p:cNvPr id="16" name="圖片 15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6039" y="5"/>
            <a:ext cx="6128496" cy="6857995"/>
          </a:xfrm>
          <a:prstGeom prst="rect">
            <a:avLst/>
          </a:prstGeom>
        </p:spPr>
      </p:pic>
      <p:pic>
        <p:nvPicPr>
          <p:cNvPr id="17" name="圖片 16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4535" y="507087"/>
            <a:ext cx="2883826" cy="3398510"/>
          </a:xfrm>
          <a:prstGeom prst="rect">
            <a:avLst/>
          </a:prstGeom>
        </p:spPr>
      </p:pic>
      <p:pic>
        <p:nvPicPr>
          <p:cNvPr id="18" name="圖片 17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6032" y="4"/>
            <a:ext cx="6128497" cy="6857996"/>
          </a:xfrm>
          <a:prstGeom prst="rect">
            <a:avLst/>
          </a:prstGeom>
        </p:spPr>
      </p:pic>
      <p:pic>
        <p:nvPicPr>
          <p:cNvPr id="19" name="圖片 18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4529" y="507085"/>
            <a:ext cx="2883832" cy="3398517"/>
          </a:xfrm>
          <a:prstGeom prst="rect">
            <a:avLst/>
          </a:prstGeom>
        </p:spPr>
      </p:pic>
      <p:pic>
        <p:nvPicPr>
          <p:cNvPr id="20" name="圖片 19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6019" y="-3"/>
            <a:ext cx="6128503" cy="6858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1060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0632" y="1174628"/>
            <a:ext cx="7561197" cy="4616572"/>
          </a:xfrm>
          <a:prstGeom prst="rect">
            <a:avLst/>
          </a:prstGeom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89522" y="3693365"/>
            <a:ext cx="3347965" cy="2951903"/>
          </a:xfrm>
          <a:prstGeom prst="rect">
            <a:avLst/>
          </a:prstGeom>
        </p:spPr>
      </p:pic>
      <p:pic>
        <p:nvPicPr>
          <p:cNvPr id="4" name="圖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89522" y="347184"/>
            <a:ext cx="3412667" cy="2927183"/>
          </a:xfrm>
          <a:prstGeom prst="rect">
            <a:avLst/>
          </a:prstGeom>
        </p:spPr>
      </p:pic>
      <p:sp>
        <p:nvSpPr>
          <p:cNvPr id="5" name="文字方塊 4"/>
          <p:cNvSpPr txBox="1"/>
          <p:nvPr/>
        </p:nvSpPr>
        <p:spPr>
          <a:xfrm>
            <a:off x="0" y="5780867"/>
            <a:ext cx="2192609" cy="3686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altLang="zh-TW" dirty="0" smtClean="0"/>
              <a:t>(Tormann </a:t>
            </a:r>
            <a:r>
              <a:rPr lang="fr-FR" altLang="zh-TW" i="1" dirty="0"/>
              <a:t>et al.</a:t>
            </a:r>
            <a:r>
              <a:rPr lang="fr-FR" altLang="zh-TW" dirty="0" smtClean="0"/>
              <a:t>,</a:t>
            </a:r>
            <a:r>
              <a:rPr lang="fr-FR" altLang="zh-TW" i="1" dirty="0" smtClean="0"/>
              <a:t> </a:t>
            </a:r>
            <a:r>
              <a:rPr lang="fr-FR" altLang="zh-TW" dirty="0" smtClean="0"/>
              <a:t>2015)</a:t>
            </a:r>
            <a:endParaRPr lang="zh-TW" altLang="en-US" dirty="0"/>
          </a:p>
        </p:txBody>
      </p:sp>
      <p:sp>
        <p:nvSpPr>
          <p:cNvPr id="6" name="文字方塊 5"/>
          <p:cNvSpPr txBox="1"/>
          <p:nvPr/>
        </p:nvSpPr>
        <p:spPr>
          <a:xfrm>
            <a:off x="5896913" y="6489303"/>
            <a:ext cx="21926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altLang="zh-TW" dirty="0" smtClean="0"/>
              <a:t>(Chen and Zhu,</a:t>
            </a:r>
            <a:r>
              <a:rPr lang="fr-FR" altLang="zh-TW" i="1" dirty="0" smtClean="0"/>
              <a:t> </a:t>
            </a:r>
            <a:r>
              <a:rPr lang="fr-FR" altLang="zh-TW" dirty="0" smtClean="0"/>
              <a:t>2020)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471284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4586" y="702036"/>
            <a:ext cx="7085594" cy="6155964"/>
          </a:xfrm>
          <a:prstGeom prst="rect">
            <a:avLst/>
          </a:prstGeom>
        </p:spPr>
      </p:pic>
      <p:sp>
        <p:nvSpPr>
          <p:cNvPr id="3" name="文字方塊 2"/>
          <p:cNvSpPr txBox="1"/>
          <p:nvPr/>
        </p:nvSpPr>
        <p:spPr>
          <a:xfrm>
            <a:off x="0" y="5780867"/>
            <a:ext cx="21926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altLang="zh-TW" dirty="0" smtClean="0"/>
              <a:t>(Gulia </a:t>
            </a:r>
            <a:r>
              <a:rPr lang="fr-FR" altLang="zh-TW" i="1" dirty="0"/>
              <a:t>et al.</a:t>
            </a:r>
            <a:r>
              <a:rPr lang="fr-FR" altLang="zh-TW" dirty="0" smtClean="0"/>
              <a:t>,</a:t>
            </a:r>
            <a:r>
              <a:rPr lang="fr-FR" altLang="zh-TW" i="1" dirty="0" smtClean="0"/>
              <a:t> </a:t>
            </a:r>
            <a:r>
              <a:rPr lang="fr-FR" altLang="zh-TW" dirty="0" smtClean="0"/>
              <a:t>2018)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424671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3071" y="0"/>
            <a:ext cx="720585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8504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11429</TotalTime>
  <Words>965</Words>
  <Application>Microsoft Office PowerPoint</Application>
  <PresentationFormat>寬螢幕</PresentationFormat>
  <Paragraphs>153</Paragraphs>
  <Slides>28</Slides>
  <Notes>24</Notes>
  <HiddenSlides>0</HiddenSlides>
  <MMClips>0</MMClips>
  <ScaleCrop>false</ScaleCrop>
  <HeadingPairs>
    <vt:vector size="6" baseType="variant">
      <vt:variant>
        <vt:lpstr>使用字型</vt:lpstr>
      </vt:variant>
      <vt:variant>
        <vt:i4>6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28</vt:i4>
      </vt:variant>
    </vt:vector>
  </HeadingPairs>
  <TitlesOfParts>
    <vt:vector size="35" baseType="lpstr">
      <vt:lpstr>新細明體</vt:lpstr>
      <vt:lpstr>Arial</vt:lpstr>
      <vt:lpstr>Calibri</vt:lpstr>
      <vt:lpstr>Calibri Light</vt:lpstr>
      <vt:lpstr>Cambria Math</vt:lpstr>
      <vt:lpstr>Wingdings</vt:lpstr>
      <vt:lpstr>Office 佈景主題</vt:lpstr>
      <vt:lpstr>Temporal b-value variation before and after  M_L ≥ 6.0 Taiwan earthquakes from 2012 to 2019   Po-Yuan Chen1, Sean Kuanhsiang Chen1, Yih-Min Wu1, 2  1 Department of Geosciences, National Taiwan University, Taipei, Taiwan 2 Institute of Earth Sciences, Academia Sinica, Taipei, Taiwan</vt:lpstr>
      <vt:lpstr>Introduction</vt:lpstr>
      <vt:lpstr>Introduction</vt:lpstr>
      <vt:lpstr>Introduction</vt:lpstr>
      <vt:lpstr>PowerPoint 簡報</vt:lpstr>
      <vt:lpstr>PowerPoint 簡報</vt:lpstr>
      <vt:lpstr>Methods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One minute after: strong-motion map, effective epicenter, and effective magnitude</dc:title>
  <dc:creator>Toshiba</dc:creator>
  <cp:lastModifiedBy>Toshiba</cp:lastModifiedBy>
  <cp:revision>715</cp:revision>
  <dcterms:created xsi:type="dcterms:W3CDTF">2019-09-18T06:59:30Z</dcterms:created>
  <dcterms:modified xsi:type="dcterms:W3CDTF">2021-04-09T03:42:58Z</dcterms:modified>
</cp:coreProperties>
</file>