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1.xml" ContentType="application/vnd.openxmlformats-officedocument.drawingml.chart+xml"/>
  <Override PartName="/ppt/charts/style3.xml" ContentType="application/vnd.ms-office.chartstyle+xml"/>
  <Override PartName="/ppt/charts/colors3.xml" ContentType="application/vnd.ms-office.chartcolorstyle+xml"/>
  <Override PartName="/ppt/charts/chart2.xml" ContentType="application/vnd.openxmlformats-officedocument.drawingml.chart+xml"/>
  <Override PartName="/ppt/charts/style4.xml" ContentType="application/vnd.ms-office.chartstyle+xml"/>
  <Override PartName="/ppt/charts/colors4.xml" ContentType="application/vnd.ms-office.chartcolorstyle+xml"/>
  <Override PartName="/ppt/charts/chart3.xml" ContentType="application/vnd.openxmlformats-officedocument.drawingml.chart+xml"/>
  <Override PartName="/ppt/charts/style5.xml" ContentType="application/vnd.ms-office.chartstyle+xml"/>
  <Override PartName="/ppt/charts/colors5.xml" ContentType="application/vnd.ms-office.chartcolorstyle+xml"/>
  <Override PartName="/ppt/charts/chartEx3.xml" ContentType="application/vnd.ms-office.chartex+xml"/>
  <Override PartName="/ppt/charts/style6.xml" ContentType="application/vnd.ms-office.chartstyle+xml"/>
  <Override PartName="/ppt/charts/colors6.xml" ContentType="application/vnd.ms-office.chartcolorstyle+xml"/>
  <Override PartName="/ppt/charts/chartEx4.xml" ContentType="application/vnd.ms-office.chartex+xml"/>
  <Override PartName="/ppt/charts/style7.xml" ContentType="application/vnd.ms-office.chartstyle+xml"/>
  <Override PartName="/ppt/charts/colors7.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400" r:id="rId2"/>
    <p:sldId id="362" r:id="rId3"/>
    <p:sldId id="351" r:id="rId4"/>
    <p:sldId id="379" r:id="rId5"/>
    <p:sldId id="388" r:id="rId6"/>
    <p:sldId id="380" r:id="rId7"/>
    <p:sldId id="381" r:id="rId8"/>
    <p:sldId id="386" r:id="rId9"/>
    <p:sldId id="389" r:id="rId10"/>
    <p:sldId id="390" r:id="rId11"/>
    <p:sldId id="391" r:id="rId12"/>
    <p:sldId id="392" r:id="rId13"/>
    <p:sldId id="393" r:id="rId14"/>
    <p:sldId id="394" r:id="rId15"/>
    <p:sldId id="395" r:id="rId16"/>
    <p:sldId id="396" r:id="rId17"/>
    <p:sldId id="397" r:id="rId18"/>
    <p:sldId id="398" r:id="rId19"/>
    <p:sldId id="39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6300"/>
    <a:srgbClr val="CC9900"/>
    <a:srgbClr val="F7B7EE"/>
    <a:srgbClr val="FFA7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EA9601-61D5-4BFF-8C1C-EEC3D0C13BCA}" v="2" dt="2021-04-25T20:02:43.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00" autoAdjust="0"/>
    <p:restoredTop sz="94660"/>
  </p:normalViewPr>
  <p:slideViewPr>
    <p:cSldViewPr snapToGrid="0">
      <p:cViewPr varScale="1">
        <p:scale>
          <a:sx n="93" d="100"/>
          <a:sy n="93" d="100"/>
        </p:scale>
        <p:origin x="101"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Groundwater%20&amp;%20Nutrient%20Dynamics\EGU\Hurry%20the%20fuck%20up!!!\Final%20Stretch\LAST%20DRAFT\EGU%20chem.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Groundwater%20&amp;%20Nutrient%20Dynamics\EGU\Hurry%20the%20fuck%20up!!!\Final%20Stretch\LAST%20DRAFT\EGU%20chem.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C:\Groundwater%20&amp;%20Nutrient%20Dynamics\EGU\Hurry%20the%20fuck%20up!!!\Final%20Stretch\LAST%20DRAFT\EGU%20chem.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Groundwater%20&amp;%20Nutrient%20Dynamics\EGU\Hurry%20the%20fuck%20up!!!\Final%20Stretch\LAST%20DRAFT\EGU%20che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787062419453024E-2"/>
          <c:y val="4.3173542807942944E-2"/>
          <c:w val="0.76510443498319347"/>
          <c:h val="0.82266150520833015"/>
        </c:manualLayout>
      </c:layout>
      <c:barChart>
        <c:barDir val="col"/>
        <c:grouping val="clustered"/>
        <c:varyColors val="0"/>
        <c:ser>
          <c:idx val="0"/>
          <c:order val="0"/>
          <c:tx>
            <c:v>TON</c:v>
          </c:tx>
          <c:spPr>
            <a:solidFill>
              <a:schemeClr val="accent1"/>
            </a:solidFill>
            <a:ln>
              <a:noFill/>
            </a:ln>
            <a:effectLst/>
          </c:spPr>
          <c:invertIfNegative val="0"/>
          <c:errBars>
            <c:errBarType val="both"/>
            <c:errValType val="cust"/>
            <c:noEndCap val="0"/>
            <c:plus>
              <c:numRef>
                <c:f>Nutrients!$W$94:$AD$94</c:f>
                <c:numCache>
                  <c:formatCode>General</c:formatCode>
                  <c:ptCount val="8"/>
                  <c:pt idx="0">
                    <c:v>2.0499999999999998</c:v>
                  </c:pt>
                  <c:pt idx="2">
                    <c:v>0.40500000000000025</c:v>
                  </c:pt>
                  <c:pt idx="4">
                    <c:v>2.9350000000000001</c:v>
                  </c:pt>
                  <c:pt idx="6">
                    <c:v>1.3399999999999999</c:v>
                  </c:pt>
                </c:numCache>
              </c:numRef>
            </c:plus>
            <c:minus>
              <c:numRef>
                <c:f>Nutrients!$W$93:$AD$93</c:f>
                <c:numCache>
                  <c:formatCode>General</c:formatCode>
                  <c:ptCount val="8"/>
                  <c:pt idx="0">
                    <c:v>0.83</c:v>
                  </c:pt>
                  <c:pt idx="2">
                    <c:v>0.30499999999999994</c:v>
                  </c:pt>
                  <c:pt idx="4">
                    <c:v>1.865</c:v>
                  </c:pt>
                  <c:pt idx="6">
                    <c:v>1.2800000000000002</c:v>
                  </c:pt>
                </c:numCache>
              </c:numRef>
            </c:minus>
            <c:spPr>
              <a:noFill/>
              <a:ln w="9525" cap="flat" cmpd="sng" algn="ctr">
                <a:solidFill>
                  <a:schemeClr val="tx1">
                    <a:lumMod val="65000"/>
                    <a:lumOff val="35000"/>
                  </a:schemeClr>
                </a:solidFill>
                <a:round/>
              </a:ln>
              <a:effectLst/>
            </c:spPr>
          </c:errBars>
          <c:cat>
            <c:strRef>
              <c:f>Nutrients!$W$95:$AD$95</c:f>
              <c:strCache>
                <c:ptCount val="8"/>
                <c:pt idx="0">
                  <c:v>UB15a spring</c:v>
                </c:pt>
                <c:pt idx="1">
                  <c:v>n=10</c:v>
                </c:pt>
                <c:pt idx="2">
                  <c:v>UB15a well</c:v>
                </c:pt>
                <c:pt idx="3">
                  <c:v>n=4</c:v>
                </c:pt>
                <c:pt idx="4">
                  <c:v>UB25 well</c:v>
                </c:pt>
                <c:pt idx="5">
                  <c:v>n=8</c:v>
                </c:pt>
                <c:pt idx="6">
                  <c:v>UB25 spring</c:v>
                </c:pt>
                <c:pt idx="7">
                  <c:v>n=8</c:v>
                </c:pt>
              </c:strCache>
            </c:strRef>
          </c:cat>
          <c:val>
            <c:numRef>
              <c:f>Nutrients!$W$90:$AD$90</c:f>
              <c:numCache>
                <c:formatCode>General</c:formatCode>
                <c:ptCount val="8"/>
                <c:pt idx="0">
                  <c:v>0.97</c:v>
                </c:pt>
                <c:pt idx="2">
                  <c:v>2.2349999999999999</c:v>
                </c:pt>
                <c:pt idx="4">
                  <c:v>2.5649999999999999</c:v>
                </c:pt>
                <c:pt idx="6">
                  <c:v>2.3600000000000003</c:v>
                </c:pt>
              </c:numCache>
            </c:numRef>
          </c:val>
          <c:extLst>
            <c:ext xmlns:c16="http://schemas.microsoft.com/office/drawing/2014/chart" uri="{C3380CC4-5D6E-409C-BE32-E72D297353CC}">
              <c16:uniqueId val="{00000000-ECCF-4CD2-86B1-A8A380FC2B69}"/>
            </c:ext>
          </c:extLst>
        </c:ser>
        <c:dLbls>
          <c:showLegendKey val="0"/>
          <c:showVal val="0"/>
          <c:showCatName val="0"/>
          <c:showSerName val="0"/>
          <c:showPercent val="0"/>
          <c:showBubbleSize val="0"/>
        </c:dLbls>
        <c:gapWidth val="60"/>
        <c:overlap val="62"/>
        <c:axId val="2126314624"/>
        <c:axId val="2126307136"/>
      </c:barChart>
      <c:barChart>
        <c:barDir val="col"/>
        <c:grouping val="clustered"/>
        <c:varyColors val="0"/>
        <c:ser>
          <c:idx val="1"/>
          <c:order val="1"/>
          <c:tx>
            <c:v>TP</c:v>
          </c:tx>
          <c:spPr>
            <a:solidFill>
              <a:schemeClr val="accent2"/>
            </a:solidFill>
            <a:ln>
              <a:noFill/>
            </a:ln>
            <a:effectLst/>
          </c:spPr>
          <c:invertIfNegative val="0"/>
          <c:errBars>
            <c:errBarType val="both"/>
            <c:errValType val="cust"/>
            <c:noEndCap val="0"/>
            <c:plus>
              <c:numRef>
                <c:f>Nutrients!$W$101:$AD$101</c:f>
                <c:numCache>
                  <c:formatCode>General</c:formatCode>
                  <c:ptCount val="8"/>
                  <c:pt idx="1">
                    <c:v>559</c:v>
                  </c:pt>
                  <c:pt idx="3">
                    <c:v>19.5</c:v>
                  </c:pt>
                  <c:pt idx="5">
                    <c:v>320.5</c:v>
                  </c:pt>
                  <c:pt idx="7">
                    <c:v>159</c:v>
                  </c:pt>
                </c:numCache>
              </c:numRef>
            </c:plus>
            <c:minus>
              <c:numRef>
                <c:f>Nutrients!$W$100:$AD$100</c:f>
                <c:numCache>
                  <c:formatCode>General</c:formatCode>
                  <c:ptCount val="8"/>
                  <c:pt idx="1">
                    <c:v>36</c:v>
                  </c:pt>
                  <c:pt idx="3">
                    <c:v>8.5</c:v>
                  </c:pt>
                  <c:pt idx="5">
                    <c:v>41.5</c:v>
                  </c:pt>
                  <c:pt idx="7">
                    <c:v>7</c:v>
                  </c:pt>
                </c:numCache>
              </c:numRef>
            </c:minus>
            <c:spPr>
              <a:noFill/>
              <a:ln w="9525" cap="flat" cmpd="sng" algn="ctr">
                <a:solidFill>
                  <a:schemeClr val="tx1">
                    <a:lumMod val="65000"/>
                    <a:lumOff val="35000"/>
                  </a:schemeClr>
                </a:solidFill>
                <a:round/>
              </a:ln>
              <a:effectLst/>
            </c:spPr>
          </c:errBars>
          <c:cat>
            <c:numRef>
              <c:f>Nutrients!$W$96:$AD$96</c:f>
              <c:numCache>
                <c:formatCode>General</c:formatCode>
                <c:ptCount val="8"/>
              </c:numCache>
            </c:numRef>
          </c:cat>
          <c:val>
            <c:numRef>
              <c:f>Nutrients!$W$97:$AD$97</c:f>
              <c:numCache>
                <c:formatCode>General</c:formatCode>
                <c:ptCount val="8"/>
                <c:pt idx="1">
                  <c:v>54</c:v>
                </c:pt>
                <c:pt idx="3">
                  <c:v>104.5</c:v>
                </c:pt>
                <c:pt idx="5">
                  <c:v>51.5</c:v>
                </c:pt>
                <c:pt idx="7">
                  <c:v>25</c:v>
                </c:pt>
              </c:numCache>
            </c:numRef>
          </c:val>
          <c:extLst>
            <c:ext xmlns:c16="http://schemas.microsoft.com/office/drawing/2014/chart" uri="{C3380CC4-5D6E-409C-BE32-E72D297353CC}">
              <c16:uniqueId val="{00000001-ECCF-4CD2-86B1-A8A380FC2B69}"/>
            </c:ext>
          </c:extLst>
        </c:ser>
        <c:dLbls>
          <c:showLegendKey val="0"/>
          <c:showVal val="0"/>
          <c:showCatName val="0"/>
          <c:showSerName val="0"/>
          <c:showPercent val="0"/>
          <c:showBubbleSize val="0"/>
        </c:dLbls>
        <c:gapWidth val="60"/>
        <c:overlap val="-3"/>
        <c:axId val="2048854271"/>
        <c:axId val="2048847615"/>
      </c:barChart>
      <c:catAx>
        <c:axId val="212631462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2126307136"/>
        <c:crosses val="autoZero"/>
        <c:auto val="1"/>
        <c:lblAlgn val="ctr"/>
        <c:lblOffset val="100"/>
        <c:noMultiLvlLbl val="0"/>
      </c:catAx>
      <c:valAx>
        <c:axId val="212630713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dirty="0">
                    <a:solidFill>
                      <a:schemeClr val="tx1"/>
                    </a:solidFill>
                  </a:rPr>
                  <a:t>TON (mg/l)</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126314624"/>
        <c:crosses val="autoZero"/>
        <c:crossBetween val="between"/>
      </c:valAx>
      <c:valAx>
        <c:axId val="2048847615"/>
        <c:scaling>
          <c:orientation val="minMax"/>
        </c:scaling>
        <c:delete val="0"/>
        <c:axPos val="r"/>
        <c:title>
          <c:tx>
            <c:rich>
              <a:bodyPr rot="5400000" spcFirstLastPara="1" vertOverflow="ellipsis" wrap="square" anchor="b" anchorCtr="0"/>
              <a:lstStyle/>
              <a:p>
                <a:pPr>
                  <a:defRPr sz="1000" b="0" i="0" u="none" strike="noStrike" kern="1200" baseline="0">
                    <a:solidFill>
                      <a:schemeClr val="tx1"/>
                    </a:solidFill>
                    <a:latin typeface="+mn-lt"/>
                    <a:ea typeface="+mn-ea"/>
                    <a:cs typeface="+mn-cs"/>
                  </a:defRPr>
                </a:pPr>
                <a:r>
                  <a:rPr lang="en-GB" dirty="0">
                    <a:solidFill>
                      <a:schemeClr val="tx1"/>
                    </a:solidFill>
                  </a:rPr>
                  <a:t>TP (ug/l)</a:t>
                </a:r>
              </a:p>
            </c:rich>
          </c:tx>
          <c:overlay val="0"/>
          <c:spPr>
            <a:noFill/>
            <a:ln>
              <a:noFill/>
            </a:ln>
            <a:effectLst/>
          </c:spPr>
          <c:txPr>
            <a:bodyPr rot="5400000" spcFirstLastPara="1" vertOverflow="ellipsis" wrap="square" anchor="b" anchorCtr="0"/>
            <a:lstStyle/>
            <a:p>
              <a:pPr>
                <a:defRPr sz="10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048854271"/>
        <c:crosses val="max"/>
        <c:crossBetween val="between"/>
      </c:valAx>
      <c:catAx>
        <c:axId val="2048854271"/>
        <c:scaling>
          <c:orientation val="minMax"/>
        </c:scaling>
        <c:delete val="1"/>
        <c:axPos val="b"/>
        <c:numFmt formatCode="General" sourceLinked="1"/>
        <c:majorTickMark val="out"/>
        <c:minorTickMark val="none"/>
        <c:tickLblPos val="nextTo"/>
        <c:crossAx val="2048847615"/>
        <c:crosses val="autoZero"/>
        <c:auto val="1"/>
        <c:lblAlgn val="ctr"/>
        <c:lblOffset val="100"/>
        <c:noMultiLvlLbl val="0"/>
      </c:catAx>
      <c:spPr>
        <a:noFill/>
        <a:ln>
          <a:solidFill>
            <a:schemeClr val="tx1"/>
          </a:solidFill>
        </a:ln>
        <a:effectLst/>
      </c:spPr>
    </c:plotArea>
    <c:legend>
      <c:legendPos val="r"/>
      <c:layout>
        <c:manualLayout>
          <c:xMode val="edge"/>
          <c:yMode val="edge"/>
          <c:x val="0.68640168771516341"/>
          <c:y val="6.0203946144399244E-2"/>
          <c:w val="0.15656550590244381"/>
          <c:h val="0.3016969334128411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84944490466015"/>
          <c:y val="4.4653035635610676E-2"/>
          <c:w val="0.80934502166252487"/>
          <c:h val="0.74846809278966764"/>
        </c:manualLayout>
      </c:layout>
      <c:scatterChart>
        <c:scatterStyle val="lineMarker"/>
        <c:varyColors val="0"/>
        <c:ser>
          <c:idx val="4"/>
          <c:order val="0"/>
          <c:tx>
            <c:v>01:01</c:v>
          </c:tx>
          <c:spPr>
            <a:ln w="12700" cap="rnd">
              <a:solidFill>
                <a:schemeClr val="tx1"/>
              </a:solidFill>
              <a:prstDash val="solid"/>
              <a:round/>
            </a:ln>
            <a:effectLst/>
          </c:spPr>
          <c:marker>
            <c:symbol val="none"/>
          </c:marker>
          <c:xVal>
            <c:numRef>
              <c:f>'no3'!$Z$2:$Z$6</c:f>
              <c:numCache>
                <c:formatCode>General</c:formatCode>
                <c:ptCount val="5"/>
                <c:pt idx="0">
                  <c:v>6</c:v>
                </c:pt>
                <c:pt idx="1">
                  <c:v>15</c:v>
                </c:pt>
                <c:pt idx="2">
                  <c:v>20</c:v>
                </c:pt>
                <c:pt idx="3">
                  <c:v>25</c:v>
                </c:pt>
                <c:pt idx="4">
                  <c:v>30</c:v>
                </c:pt>
              </c:numCache>
            </c:numRef>
          </c:xVal>
          <c:yVal>
            <c:numRef>
              <c:f>'no3'!$AA$2:$AA$6</c:f>
              <c:numCache>
                <c:formatCode>General</c:formatCode>
                <c:ptCount val="5"/>
                <c:pt idx="0">
                  <c:v>-9</c:v>
                </c:pt>
                <c:pt idx="1">
                  <c:v>0</c:v>
                </c:pt>
                <c:pt idx="2">
                  <c:v>5</c:v>
                </c:pt>
                <c:pt idx="3">
                  <c:v>10</c:v>
                </c:pt>
                <c:pt idx="4">
                  <c:v>15</c:v>
                </c:pt>
              </c:numCache>
            </c:numRef>
          </c:yVal>
          <c:smooth val="0"/>
          <c:extLst>
            <c:ext xmlns:c16="http://schemas.microsoft.com/office/drawing/2014/chart" uri="{C3380CC4-5D6E-409C-BE32-E72D297353CC}">
              <c16:uniqueId val="{00000000-BBC7-4402-ACA2-2EE6F5139363}"/>
            </c:ext>
          </c:extLst>
        </c:ser>
        <c:ser>
          <c:idx val="5"/>
          <c:order val="1"/>
          <c:tx>
            <c:v>02:01</c:v>
          </c:tx>
          <c:spPr>
            <a:ln w="12700" cap="rnd">
              <a:solidFill>
                <a:schemeClr val="tx1"/>
              </a:solidFill>
              <a:prstDash val="solid"/>
              <a:round/>
            </a:ln>
            <a:effectLst/>
          </c:spPr>
          <c:marker>
            <c:symbol val="none"/>
          </c:marker>
          <c:xVal>
            <c:numRef>
              <c:f>'no3'!$Z$2:$Z$6</c:f>
              <c:numCache>
                <c:formatCode>General</c:formatCode>
                <c:ptCount val="5"/>
                <c:pt idx="0">
                  <c:v>6</c:v>
                </c:pt>
                <c:pt idx="1">
                  <c:v>15</c:v>
                </c:pt>
                <c:pt idx="2">
                  <c:v>20</c:v>
                </c:pt>
                <c:pt idx="3">
                  <c:v>25</c:v>
                </c:pt>
                <c:pt idx="4">
                  <c:v>30</c:v>
                </c:pt>
              </c:numCache>
            </c:numRef>
          </c:xVal>
          <c:yVal>
            <c:numRef>
              <c:f>'no3'!$AB$2:$AB$6</c:f>
              <c:numCache>
                <c:formatCode>General</c:formatCode>
                <c:ptCount val="5"/>
                <c:pt idx="0">
                  <c:v>-9</c:v>
                </c:pt>
                <c:pt idx="1">
                  <c:v>-4.5</c:v>
                </c:pt>
                <c:pt idx="2">
                  <c:v>-2</c:v>
                </c:pt>
                <c:pt idx="3">
                  <c:v>0.5</c:v>
                </c:pt>
                <c:pt idx="4">
                  <c:v>3</c:v>
                </c:pt>
              </c:numCache>
            </c:numRef>
          </c:yVal>
          <c:smooth val="0"/>
          <c:extLst>
            <c:ext xmlns:c16="http://schemas.microsoft.com/office/drawing/2014/chart" uri="{C3380CC4-5D6E-409C-BE32-E72D297353CC}">
              <c16:uniqueId val="{00000001-BBC7-4402-ACA2-2EE6F5139363}"/>
            </c:ext>
          </c:extLst>
        </c:ser>
        <c:ser>
          <c:idx val="0"/>
          <c:order val="2"/>
          <c:tx>
            <c:strRef>
              <c:f>'no3'!$N$9</c:f>
              <c:strCache>
                <c:ptCount val="1"/>
                <c:pt idx="0">
                  <c:v>Superficical deposits</c:v>
                </c:pt>
              </c:strCache>
            </c:strRef>
          </c:tx>
          <c:spPr>
            <a:ln w="25400" cap="rnd">
              <a:noFill/>
              <a:round/>
            </a:ln>
            <a:effectLst/>
          </c:spPr>
          <c:marker>
            <c:symbol val="circle"/>
            <c:size val="9"/>
            <c:spPr>
              <a:solidFill>
                <a:srgbClr val="00B0F0"/>
              </a:solidFill>
              <a:ln w="9525">
                <a:noFill/>
              </a:ln>
              <a:effectLst/>
            </c:spPr>
          </c:marker>
          <c:xVal>
            <c:numRef>
              <c:f>'no3'!$C$2:$C$4</c:f>
              <c:numCache>
                <c:formatCode>General</c:formatCode>
                <c:ptCount val="3"/>
                <c:pt idx="1">
                  <c:v>23.72</c:v>
                </c:pt>
                <c:pt idx="2">
                  <c:v>23.53</c:v>
                </c:pt>
              </c:numCache>
            </c:numRef>
          </c:xVal>
          <c:yVal>
            <c:numRef>
              <c:f>'no3'!$D$2:$D$4</c:f>
              <c:numCache>
                <c:formatCode>General</c:formatCode>
                <c:ptCount val="3"/>
                <c:pt idx="0">
                  <c:v>7.15</c:v>
                </c:pt>
                <c:pt idx="1">
                  <c:v>1.28</c:v>
                </c:pt>
              </c:numCache>
            </c:numRef>
          </c:yVal>
          <c:smooth val="0"/>
          <c:extLst>
            <c:ext xmlns:c16="http://schemas.microsoft.com/office/drawing/2014/chart" uri="{C3380CC4-5D6E-409C-BE32-E72D297353CC}">
              <c16:uniqueId val="{00000002-BBC7-4402-ACA2-2EE6F5139363}"/>
            </c:ext>
          </c:extLst>
        </c:ser>
        <c:ser>
          <c:idx val="1"/>
          <c:order val="3"/>
          <c:tx>
            <c:strRef>
              <c:f>'no3'!$N$8</c:f>
              <c:strCache>
                <c:ptCount val="1"/>
                <c:pt idx="0">
                  <c:v>Weathered bedrock</c:v>
                </c:pt>
              </c:strCache>
            </c:strRef>
          </c:tx>
          <c:spPr>
            <a:ln w="25400" cap="rnd">
              <a:noFill/>
              <a:round/>
            </a:ln>
            <a:effectLst/>
          </c:spPr>
          <c:marker>
            <c:symbol val="circle"/>
            <c:size val="9"/>
            <c:spPr>
              <a:solidFill>
                <a:srgbClr val="00B0F0"/>
              </a:solidFill>
              <a:ln w="9525">
                <a:noFill/>
              </a:ln>
              <a:effectLst/>
            </c:spPr>
          </c:marker>
          <c:xVal>
            <c:numRef>
              <c:f>'no3'!$C$8:$C$10</c:f>
              <c:numCache>
                <c:formatCode>General</c:formatCode>
                <c:ptCount val="3"/>
                <c:pt idx="0">
                  <c:v>23.29</c:v>
                </c:pt>
                <c:pt idx="1">
                  <c:v>20.3</c:v>
                </c:pt>
                <c:pt idx="2">
                  <c:v>23.02</c:v>
                </c:pt>
              </c:numCache>
            </c:numRef>
          </c:xVal>
          <c:yVal>
            <c:numRef>
              <c:f>'no3'!$D$8:$D$10</c:f>
              <c:numCache>
                <c:formatCode>General</c:formatCode>
                <c:ptCount val="3"/>
                <c:pt idx="1">
                  <c:v>-2.73</c:v>
                </c:pt>
              </c:numCache>
            </c:numRef>
          </c:yVal>
          <c:smooth val="0"/>
          <c:extLst>
            <c:ext xmlns:c16="http://schemas.microsoft.com/office/drawing/2014/chart" uri="{C3380CC4-5D6E-409C-BE32-E72D297353CC}">
              <c16:uniqueId val="{00000003-BBC7-4402-ACA2-2EE6F5139363}"/>
            </c:ext>
          </c:extLst>
        </c:ser>
        <c:ser>
          <c:idx val="2"/>
          <c:order val="4"/>
          <c:tx>
            <c:strRef>
              <c:f>'no3'!$N$7</c:f>
              <c:strCache>
                <c:ptCount val="1"/>
                <c:pt idx="0">
                  <c:v>Deep bedrock</c:v>
                </c:pt>
              </c:strCache>
            </c:strRef>
          </c:tx>
          <c:spPr>
            <a:ln w="25400" cap="rnd">
              <a:noFill/>
              <a:round/>
            </a:ln>
            <a:effectLst/>
          </c:spPr>
          <c:marker>
            <c:symbol val="circle"/>
            <c:size val="9"/>
            <c:spPr>
              <a:solidFill>
                <a:srgbClr val="00B050"/>
              </a:solidFill>
              <a:ln w="9525">
                <a:noFill/>
              </a:ln>
              <a:effectLst/>
            </c:spPr>
          </c:marker>
          <c:xVal>
            <c:numRef>
              <c:f>'no3'!$C$11:$C$15</c:f>
              <c:numCache>
                <c:formatCode>General</c:formatCode>
                <c:ptCount val="5"/>
                <c:pt idx="0">
                  <c:v>25.71</c:v>
                </c:pt>
                <c:pt idx="1">
                  <c:v>22.17</c:v>
                </c:pt>
                <c:pt idx="2">
                  <c:v>26.57</c:v>
                </c:pt>
                <c:pt idx="3">
                  <c:v>21.82</c:v>
                </c:pt>
                <c:pt idx="4">
                  <c:v>27.43</c:v>
                </c:pt>
              </c:numCache>
            </c:numRef>
          </c:xVal>
          <c:yVal>
            <c:numRef>
              <c:f>'no3'!$D$11:$D$15</c:f>
              <c:numCache>
                <c:formatCode>General</c:formatCode>
                <c:ptCount val="5"/>
                <c:pt idx="0">
                  <c:v>1.06</c:v>
                </c:pt>
              </c:numCache>
            </c:numRef>
          </c:yVal>
          <c:smooth val="0"/>
          <c:extLst>
            <c:ext xmlns:c16="http://schemas.microsoft.com/office/drawing/2014/chart" uri="{C3380CC4-5D6E-409C-BE32-E72D297353CC}">
              <c16:uniqueId val="{00000004-BBC7-4402-ACA2-2EE6F5139363}"/>
            </c:ext>
          </c:extLst>
        </c:ser>
        <c:ser>
          <c:idx val="3"/>
          <c:order val="5"/>
          <c:tx>
            <c:v>septic 1</c:v>
          </c:tx>
          <c:spPr>
            <a:ln w="19050" cap="rnd">
              <a:solidFill>
                <a:srgbClr val="7030A0"/>
              </a:solidFill>
              <a:prstDash val="sysDash"/>
              <a:round/>
            </a:ln>
            <a:effectLst/>
          </c:spPr>
          <c:marker>
            <c:symbol val="none"/>
          </c:marker>
          <c:xVal>
            <c:numRef>
              <c:f>'no3'!$AG$2:$AG$11</c:f>
              <c:numCache>
                <c:formatCode>General</c:formatCode>
                <c:ptCount val="10"/>
                <c:pt idx="0">
                  <c:v>0</c:v>
                </c:pt>
                <c:pt idx="1">
                  <c:v>5</c:v>
                </c:pt>
                <c:pt idx="2">
                  <c:v>10</c:v>
                </c:pt>
                <c:pt idx="5">
                  <c:v>5</c:v>
                </c:pt>
                <c:pt idx="6">
                  <c:v>10</c:v>
                </c:pt>
                <c:pt idx="7">
                  <c:v>15</c:v>
                </c:pt>
                <c:pt idx="8">
                  <c:v>20</c:v>
                </c:pt>
                <c:pt idx="9">
                  <c:v>25</c:v>
                </c:pt>
              </c:numCache>
            </c:numRef>
          </c:xVal>
          <c:yVal>
            <c:numRef>
              <c:f>'no3'!$AH$2:$AH$11</c:f>
              <c:numCache>
                <c:formatCode>General</c:formatCode>
                <c:ptCount val="10"/>
                <c:pt idx="0">
                  <c:v>-15</c:v>
                </c:pt>
                <c:pt idx="1">
                  <c:v>-15</c:v>
                </c:pt>
                <c:pt idx="2">
                  <c:v>-15</c:v>
                </c:pt>
                <c:pt idx="3">
                  <c:v>-15</c:v>
                </c:pt>
                <c:pt idx="4">
                  <c:v>-15</c:v>
                </c:pt>
                <c:pt idx="5">
                  <c:v>-15</c:v>
                </c:pt>
                <c:pt idx="6">
                  <c:v>-15</c:v>
                </c:pt>
                <c:pt idx="7">
                  <c:v>-15</c:v>
                </c:pt>
                <c:pt idx="8">
                  <c:v>-15</c:v>
                </c:pt>
                <c:pt idx="9">
                  <c:v>-15</c:v>
                </c:pt>
              </c:numCache>
            </c:numRef>
          </c:yVal>
          <c:smooth val="0"/>
          <c:extLst>
            <c:ext xmlns:c16="http://schemas.microsoft.com/office/drawing/2014/chart" uri="{C3380CC4-5D6E-409C-BE32-E72D297353CC}">
              <c16:uniqueId val="{00000005-BBC7-4402-ACA2-2EE6F5139363}"/>
            </c:ext>
          </c:extLst>
        </c:ser>
        <c:ser>
          <c:idx val="6"/>
          <c:order val="6"/>
          <c:tx>
            <c:v>septic 2</c:v>
          </c:tx>
          <c:spPr>
            <a:ln w="19050" cap="rnd">
              <a:solidFill>
                <a:srgbClr val="7030A0"/>
              </a:solidFill>
              <a:prstDash val="sysDash"/>
              <a:round/>
            </a:ln>
            <a:effectLst/>
          </c:spPr>
          <c:marker>
            <c:symbol val="none"/>
          </c:marker>
          <c:xVal>
            <c:numRef>
              <c:f>'no3'!$AI$2:$AI$3</c:f>
              <c:numCache>
                <c:formatCode>General</c:formatCode>
                <c:ptCount val="2"/>
                <c:pt idx="0">
                  <c:v>25</c:v>
                </c:pt>
                <c:pt idx="1">
                  <c:v>25</c:v>
                </c:pt>
              </c:numCache>
            </c:numRef>
          </c:xVal>
          <c:yVal>
            <c:numRef>
              <c:f>'no3'!$AJ$2:$AJ$3</c:f>
              <c:numCache>
                <c:formatCode>General</c:formatCode>
                <c:ptCount val="2"/>
                <c:pt idx="0">
                  <c:v>-15</c:v>
                </c:pt>
                <c:pt idx="1">
                  <c:v>15</c:v>
                </c:pt>
              </c:numCache>
            </c:numRef>
          </c:yVal>
          <c:smooth val="0"/>
          <c:extLst>
            <c:ext xmlns:c16="http://schemas.microsoft.com/office/drawing/2014/chart" uri="{C3380CC4-5D6E-409C-BE32-E72D297353CC}">
              <c16:uniqueId val="{00000006-BBC7-4402-ACA2-2EE6F5139363}"/>
            </c:ext>
          </c:extLst>
        </c:ser>
        <c:ser>
          <c:idx val="7"/>
          <c:order val="7"/>
          <c:tx>
            <c:v>septic 3</c:v>
          </c:tx>
          <c:spPr>
            <a:ln w="19050" cap="rnd">
              <a:solidFill>
                <a:srgbClr val="7030A0"/>
              </a:solidFill>
              <a:prstDash val="sysDash"/>
              <a:round/>
            </a:ln>
            <a:effectLst/>
          </c:spPr>
          <c:marker>
            <c:symbol val="none"/>
          </c:marker>
          <c:xVal>
            <c:numRef>
              <c:f>'no3'!$AL$2:$AL$3</c:f>
              <c:numCache>
                <c:formatCode>General</c:formatCode>
                <c:ptCount val="2"/>
                <c:pt idx="0">
                  <c:v>0</c:v>
                </c:pt>
                <c:pt idx="1">
                  <c:v>25</c:v>
                </c:pt>
              </c:numCache>
            </c:numRef>
          </c:xVal>
          <c:yVal>
            <c:numRef>
              <c:f>'no3'!$AK$2:$AK$3</c:f>
              <c:numCache>
                <c:formatCode>General</c:formatCode>
                <c:ptCount val="2"/>
                <c:pt idx="0">
                  <c:v>15</c:v>
                </c:pt>
                <c:pt idx="1">
                  <c:v>15</c:v>
                </c:pt>
              </c:numCache>
            </c:numRef>
          </c:yVal>
          <c:smooth val="0"/>
          <c:extLst>
            <c:ext xmlns:c16="http://schemas.microsoft.com/office/drawing/2014/chart" uri="{C3380CC4-5D6E-409C-BE32-E72D297353CC}">
              <c16:uniqueId val="{00000007-BBC7-4402-ACA2-2EE6F5139363}"/>
            </c:ext>
          </c:extLst>
        </c:ser>
        <c:ser>
          <c:idx val="8"/>
          <c:order val="8"/>
          <c:spPr>
            <a:ln w="19050" cap="rnd">
              <a:solidFill>
                <a:srgbClr val="7030A0"/>
              </a:solidFill>
              <a:prstDash val="sysDash"/>
              <a:round/>
            </a:ln>
            <a:effectLst/>
          </c:spPr>
          <c:marker>
            <c:symbol val="none"/>
          </c:marker>
          <c:xVal>
            <c:numRef>
              <c:f>'no3'!$AM$2:$AM$3</c:f>
              <c:numCache>
                <c:formatCode>General</c:formatCode>
                <c:ptCount val="2"/>
                <c:pt idx="0">
                  <c:v>0</c:v>
                </c:pt>
                <c:pt idx="1">
                  <c:v>0</c:v>
                </c:pt>
              </c:numCache>
            </c:numRef>
          </c:xVal>
          <c:yVal>
            <c:numRef>
              <c:f>'no3'!$AN$2:$AN$3</c:f>
              <c:numCache>
                <c:formatCode>General</c:formatCode>
                <c:ptCount val="2"/>
                <c:pt idx="0">
                  <c:v>-15</c:v>
                </c:pt>
                <c:pt idx="1">
                  <c:v>15</c:v>
                </c:pt>
              </c:numCache>
            </c:numRef>
          </c:yVal>
          <c:smooth val="0"/>
          <c:extLst>
            <c:ext xmlns:c16="http://schemas.microsoft.com/office/drawing/2014/chart" uri="{C3380CC4-5D6E-409C-BE32-E72D297353CC}">
              <c16:uniqueId val="{00000008-BBC7-4402-ACA2-2EE6F5139363}"/>
            </c:ext>
          </c:extLst>
        </c:ser>
        <c:ser>
          <c:idx val="9"/>
          <c:order val="9"/>
          <c:tx>
            <c:v>soil 1</c:v>
          </c:tx>
          <c:spPr>
            <a:ln w="19050" cap="rnd">
              <a:solidFill>
                <a:schemeClr val="tx2">
                  <a:lumMod val="50000"/>
                </a:schemeClr>
              </a:solidFill>
              <a:prstDash val="dash"/>
              <a:round/>
            </a:ln>
            <a:effectLst/>
          </c:spPr>
          <c:marker>
            <c:symbol val="none"/>
          </c:marker>
          <c:xVal>
            <c:numRef>
              <c:f>'no3'!$AL$7:$AL$8</c:f>
              <c:numCache>
                <c:formatCode>General</c:formatCode>
                <c:ptCount val="2"/>
                <c:pt idx="0">
                  <c:v>2</c:v>
                </c:pt>
                <c:pt idx="1">
                  <c:v>2</c:v>
                </c:pt>
              </c:numCache>
            </c:numRef>
          </c:xVal>
          <c:yVal>
            <c:numRef>
              <c:f>'no3'!$AM$7:$AM$8</c:f>
              <c:numCache>
                <c:formatCode>General</c:formatCode>
                <c:ptCount val="2"/>
                <c:pt idx="0">
                  <c:v>-15</c:v>
                </c:pt>
                <c:pt idx="1">
                  <c:v>15</c:v>
                </c:pt>
              </c:numCache>
            </c:numRef>
          </c:yVal>
          <c:smooth val="0"/>
          <c:extLst>
            <c:ext xmlns:c16="http://schemas.microsoft.com/office/drawing/2014/chart" uri="{C3380CC4-5D6E-409C-BE32-E72D297353CC}">
              <c16:uniqueId val="{00000009-BBC7-4402-ACA2-2EE6F5139363}"/>
            </c:ext>
          </c:extLst>
        </c:ser>
        <c:ser>
          <c:idx val="10"/>
          <c:order val="10"/>
          <c:spPr>
            <a:ln w="19050" cap="rnd">
              <a:solidFill>
                <a:schemeClr val="tx2">
                  <a:lumMod val="50000"/>
                </a:schemeClr>
              </a:solidFill>
              <a:prstDash val="sysDot"/>
              <a:round/>
            </a:ln>
            <a:effectLst/>
          </c:spPr>
          <c:marker>
            <c:symbol val="none"/>
          </c:marker>
          <c:dPt>
            <c:idx val="1"/>
            <c:marker>
              <c:symbol val="none"/>
            </c:marker>
            <c:bubble3D val="0"/>
            <c:spPr>
              <a:ln w="19050" cap="rnd">
                <a:solidFill>
                  <a:schemeClr val="tx2">
                    <a:lumMod val="50000"/>
                  </a:schemeClr>
                </a:solidFill>
                <a:prstDash val="dash"/>
                <a:round/>
              </a:ln>
              <a:effectLst/>
            </c:spPr>
            <c:extLst>
              <c:ext xmlns:c16="http://schemas.microsoft.com/office/drawing/2014/chart" uri="{C3380CC4-5D6E-409C-BE32-E72D297353CC}">
                <c16:uniqueId val="{00000000-5E14-4D85-9948-F07552FCCF61}"/>
              </c:ext>
            </c:extLst>
          </c:dPt>
          <c:xVal>
            <c:numRef>
              <c:f>'no3'!$AN$7:$AN$8</c:f>
              <c:numCache>
                <c:formatCode>General</c:formatCode>
                <c:ptCount val="2"/>
                <c:pt idx="0">
                  <c:v>8</c:v>
                </c:pt>
                <c:pt idx="1">
                  <c:v>8</c:v>
                </c:pt>
              </c:numCache>
            </c:numRef>
          </c:xVal>
          <c:yVal>
            <c:numRef>
              <c:f>'no3'!$AM$7:$AM$8</c:f>
              <c:numCache>
                <c:formatCode>General</c:formatCode>
                <c:ptCount val="2"/>
                <c:pt idx="0">
                  <c:v>-15</c:v>
                </c:pt>
                <c:pt idx="1">
                  <c:v>15</c:v>
                </c:pt>
              </c:numCache>
            </c:numRef>
          </c:yVal>
          <c:smooth val="0"/>
          <c:extLst>
            <c:ext xmlns:c16="http://schemas.microsoft.com/office/drawing/2014/chart" uri="{C3380CC4-5D6E-409C-BE32-E72D297353CC}">
              <c16:uniqueId val="{0000000A-BBC7-4402-ACA2-2EE6F5139363}"/>
            </c:ext>
          </c:extLst>
        </c:ser>
        <c:ser>
          <c:idx val="11"/>
          <c:order val="11"/>
          <c:tx>
            <c:v>soil3</c:v>
          </c:tx>
          <c:spPr>
            <a:ln w="19050" cap="rnd">
              <a:solidFill>
                <a:schemeClr val="accent4">
                  <a:lumMod val="50000"/>
                </a:schemeClr>
              </a:solidFill>
              <a:prstDash val="sysDot"/>
              <a:round/>
            </a:ln>
            <a:effectLst/>
          </c:spPr>
          <c:marker>
            <c:symbol val="none"/>
          </c:marker>
          <c:xVal>
            <c:numRef>
              <c:f>'no3'!$AN$11:$AN$12</c:f>
              <c:numCache>
                <c:formatCode>General</c:formatCode>
                <c:ptCount val="2"/>
                <c:pt idx="0">
                  <c:v>2</c:v>
                </c:pt>
                <c:pt idx="1">
                  <c:v>8</c:v>
                </c:pt>
              </c:numCache>
            </c:numRef>
          </c:xVal>
          <c:yVal>
            <c:numRef>
              <c:f>'no3'!$AM$11:$AM$12</c:f>
              <c:numCache>
                <c:formatCode>General</c:formatCode>
                <c:ptCount val="2"/>
                <c:pt idx="0">
                  <c:v>-15</c:v>
                </c:pt>
                <c:pt idx="1">
                  <c:v>-15</c:v>
                </c:pt>
              </c:numCache>
            </c:numRef>
          </c:yVal>
          <c:smooth val="0"/>
          <c:extLst>
            <c:ext xmlns:c16="http://schemas.microsoft.com/office/drawing/2014/chart" uri="{C3380CC4-5D6E-409C-BE32-E72D297353CC}">
              <c16:uniqueId val="{0000000B-BBC7-4402-ACA2-2EE6F5139363}"/>
            </c:ext>
          </c:extLst>
        </c:ser>
        <c:ser>
          <c:idx val="12"/>
          <c:order val="12"/>
          <c:spPr>
            <a:ln w="19050" cap="rnd">
              <a:solidFill>
                <a:schemeClr val="accent4">
                  <a:lumMod val="50000"/>
                </a:schemeClr>
              </a:solidFill>
              <a:prstDash val="sysDot"/>
              <a:round/>
            </a:ln>
            <a:effectLst/>
          </c:spPr>
          <c:marker>
            <c:symbol val="none"/>
          </c:marker>
          <c:xVal>
            <c:numRef>
              <c:f>'no3'!$AN$11:$AN$12</c:f>
              <c:numCache>
                <c:formatCode>General</c:formatCode>
                <c:ptCount val="2"/>
                <c:pt idx="0">
                  <c:v>2</c:v>
                </c:pt>
                <c:pt idx="1">
                  <c:v>8</c:v>
                </c:pt>
              </c:numCache>
            </c:numRef>
          </c:xVal>
          <c:yVal>
            <c:numRef>
              <c:f>'no3'!$AO$11:$AO$12</c:f>
              <c:numCache>
                <c:formatCode>General</c:formatCode>
                <c:ptCount val="2"/>
                <c:pt idx="0">
                  <c:v>15</c:v>
                </c:pt>
                <c:pt idx="1">
                  <c:v>15</c:v>
                </c:pt>
              </c:numCache>
            </c:numRef>
          </c:yVal>
          <c:smooth val="0"/>
          <c:extLst>
            <c:ext xmlns:c16="http://schemas.microsoft.com/office/drawing/2014/chart" uri="{C3380CC4-5D6E-409C-BE32-E72D297353CC}">
              <c16:uniqueId val="{0000000C-BBC7-4402-ACA2-2EE6F5139363}"/>
            </c:ext>
          </c:extLst>
        </c:ser>
        <c:ser>
          <c:idx val="13"/>
          <c:order val="13"/>
          <c:tx>
            <c:v>fertiliser 1</c:v>
          </c:tx>
          <c:spPr>
            <a:ln w="19050" cap="rnd">
              <a:solidFill>
                <a:srgbClr val="FF0000"/>
              </a:solidFill>
              <a:prstDash val="dash"/>
              <a:round/>
            </a:ln>
            <a:effectLst/>
          </c:spPr>
          <c:marker>
            <c:symbol val="none"/>
          </c:marker>
          <c:xVal>
            <c:numRef>
              <c:f>'no3'!$AM$15:$AM$16</c:f>
              <c:numCache>
                <c:formatCode>General</c:formatCode>
                <c:ptCount val="2"/>
                <c:pt idx="0">
                  <c:v>4.5</c:v>
                </c:pt>
                <c:pt idx="1">
                  <c:v>4.5</c:v>
                </c:pt>
              </c:numCache>
            </c:numRef>
          </c:xVal>
          <c:yVal>
            <c:numRef>
              <c:f>'no3'!$AN$15:$AN$16</c:f>
              <c:numCache>
                <c:formatCode>General</c:formatCode>
                <c:ptCount val="2"/>
                <c:pt idx="0">
                  <c:v>-15</c:v>
                </c:pt>
                <c:pt idx="1">
                  <c:v>15</c:v>
                </c:pt>
              </c:numCache>
            </c:numRef>
          </c:yVal>
          <c:smooth val="0"/>
          <c:extLst>
            <c:ext xmlns:c16="http://schemas.microsoft.com/office/drawing/2014/chart" uri="{C3380CC4-5D6E-409C-BE32-E72D297353CC}">
              <c16:uniqueId val="{0000000D-BBC7-4402-ACA2-2EE6F5139363}"/>
            </c:ext>
          </c:extLst>
        </c:ser>
        <c:ser>
          <c:idx val="14"/>
          <c:order val="14"/>
          <c:tx>
            <c:v>fert 2</c:v>
          </c:tx>
          <c:spPr>
            <a:ln w="19050" cap="rnd">
              <a:solidFill>
                <a:srgbClr val="FF0000"/>
              </a:solidFill>
              <a:prstDash val="dash"/>
              <a:round/>
            </a:ln>
            <a:effectLst/>
          </c:spPr>
          <c:marker>
            <c:symbol val="none"/>
          </c:marker>
          <c:xVal>
            <c:numRef>
              <c:f>'no3'!$AM$19:$AM$20</c:f>
              <c:numCache>
                <c:formatCode>General</c:formatCode>
                <c:ptCount val="2"/>
                <c:pt idx="0">
                  <c:v>-10</c:v>
                </c:pt>
                <c:pt idx="1">
                  <c:v>-10</c:v>
                </c:pt>
              </c:numCache>
            </c:numRef>
          </c:xVal>
          <c:yVal>
            <c:numRef>
              <c:f>'no3'!$AN$19:$AN$20</c:f>
              <c:numCache>
                <c:formatCode>General</c:formatCode>
                <c:ptCount val="2"/>
                <c:pt idx="0">
                  <c:v>-15</c:v>
                </c:pt>
                <c:pt idx="1">
                  <c:v>15</c:v>
                </c:pt>
              </c:numCache>
            </c:numRef>
          </c:yVal>
          <c:smooth val="0"/>
          <c:extLst>
            <c:ext xmlns:c16="http://schemas.microsoft.com/office/drawing/2014/chart" uri="{C3380CC4-5D6E-409C-BE32-E72D297353CC}">
              <c16:uniqueId val="{0000000E-BBC7-4402-ACA2-2EE6F5139363}"/>
            </c:ext>
          </c:extLst>
        </c:ser>
        <c:ser>
          <c:idx val="15"/>
          <c:order val="15"/>
          <c:tx>
            <c:v>fert 3</c:v>
          </c:tx>
          <c:spPr>
            <a:ln w="19050" cap="rnd">
              <a:solidFill>
                <a:srgbClr val="FF0000"/>
              </a:solidFill>
              <a:prstDash val="dash"/>
              <a:round/>
            </a:ln>
            <a:effectLst/>
          </c:spPr>
          <c:marker>
            <c:symbol val="none"/>
          </c:marker>
          <c:xVal>
            <c:numRef>
              <c:f>'no3'!$AM$22:$AM$23</c:f>
              <c:numCache>
                <c:formatCode>General</c:formatCode>
                <c:ptCount val="2"/>
                <c:pt idx="0">
                  <c:v>-10</c:v>
                </c:pt>
                <c:pt idx="1">
                  <c:v>5</c:v>
                </c:pt>
              </c:numCache>
            </c:numRef>
          </c:xVal>
          <c:yVal>
            <c:numRef>
              <c:f>'no3'!$AN$22:$AN$23</c:f>
              <c:numCache>
                <c:formatCode>General</c:formatCode>
                <c:ptCount val="2"/>
                <c:pt idx="0">
                  <c:v>15</c:v>
                </c:pt>
                <c:pt idx="1">
                  <c:v>15</c:v>
                </c:pt>
              </c:numCache>
            </c:numRef>
          </c:yVal>
          <c:smooth val="0"/>
          <c:extLst>
            <c:ext xmlns:c16="http://schemas.microsoft.com/office/drawing/2014/chart" uri="{C3380CC4-5D6E-409C-BE32-E72D297353CC}">
              <c16:uniqueId val="{0000000F-BBC7-4402-ACA2-2EE6F5139363}"/>
            </c:ext>
          </c:extLst>
        </c:ser>
        <c:ser>
          <c:idx val="16"/>
          <c:order val="16"/>
          <c:tx>
            <c:v>fert 4</c:v>
          </c:tx>
          <c:spPr>
            <a:ln w="19050" cap="rnd">
              <a:solidFill>
                <a:srgbClr val="FF0000"/>
              </a:solidFill>
              <a:prstDash val="dash"/>
              <a:round/>
            </a:ln>
            <a:effectLst/>
          </c:spPr>
          <c:marker>
            <c:symbol val="none"/>
          </c:marker>
          <c:xVal>
            <c:numRef>
              <c:f>'no3'!$AM$25:$AM$26</c:f>
              <c:numCache>
                <c:formatCode>General</c:formatCode>
                <c:ptCount val="2"/>
                <c:pt idx="0">
                  <c:v>-10</c:v>
                </c:pt>
                <c:pt idx="1">
                  <c:v>5</c:v>
                </c:pt>
              </c:numCache>
            </c:numRef>
          </c:xVal>
          <c:yVal>
            <c:numRef>
              <c:f>'no3'!$AN$25:$AN$26</c:f>
              <c:numCache>
                <c:formatCode>General</c:formatCode>
                <c:ptCount val="2"/>
                <c:pt idx="0">
                  <c:v>-15</c:v>
                </c:pt>
                <c:pt idx="1">
                  <c:v>-15</c:v>
                </c:pt>
              </c:numCache>
            </c:numRef>
          </c:yVal>
          <c:smooth val="0"/>
          <c:extLst>
            <c:ext xmlns:c16="http://schemas.microsoft.com/office/drawing/2014/chart" uri="{C3380CC4-5D6E-409C-BE32-E72D297353CC}">
              <c16:uniqueId val="{00000010-BBC7-4402-ACA2-2EE6F5139363}"/>
            </c:ext>
          </c:extLst>
        </c:ser>
        <c:dLbls>
          <c:showLegendKey val="0"/>
          <c:showVal val="0"/>
          <c:showCatName val="0"/>
          <c:showSerName val="0"/>
          <c:showPercent val="0"/>
          <c:showBubbleSize val="0"/>
        </c:dLbls>
        <c:axId val="1807186048"/>
        <c:axId val="1807186464"/>
      </c:scatterChart>
      <c:valAx>
        <c:axId val="1807186048"/>
        <c:scaling>
          <c:orientation val="minMax"/>
          <c:max val="30"/>
          <c:min val="-15"/>
        </c:scaling>
        <c:delete val="0"/>
        <c:axPos val="b"/>
        <c:title>
          <c:tx>
            <c:rich>
              <a:bodyPr rot="0" spcFirstLastPara="1" vertOverflow="ellipsis" vert="horz" wrap="square" anchor="ctr" anchorCtr="1"/>
              <a:lstStyle/>
              <a:p>
                <a:pPr>
                  <a:defRPr sz="1400" b="0"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r>
                  <a:rPr lang="el-GR" sz="1200" dirty="0">
                    <a:solidFill>
                      <a:schemeClr val="tx1">
                        <a:lumMod val="50000"/>
                      </a:schemeClr>
                    </a:solidFill>
                    <a:latin typeface="Arial" panose="020B0604020202020204" pitchFamily="34" charset="0"/>
                    <a:cs typeface="Arial" panose="020B0604020202020204" pitchFamily="34" charset="0"/>
                  </a:rPr>
                  <a:t>δ</a:t>
                </a:r>
                <a:r>
                  <a:rPr lang="en-GB" sz="1200" baseline="30000" dirty="0">
                    <a:solidFill>
                      <a:schemeClr val="tx1">
                        <a:lumMod val="50000"/>
                      </a:schemeClr>
                    </a:solidFill>
                    <a:latin typeface="Arial" panose="020B0604020202020204" pitchFamily="34" charset="0"/>
                    <a:cs typeface="Arial" panose="020B0604020202020204" pitchFamily="34" charset="0"/>
                  </a:rPr>
                  <a:t>15</a:t>
                </a:r>
                <a:r>
                  <a:rPr lang="en-GB" sz="1200" dirty="0">
                    <a:solidFill>
                      <a:schemeClr val="tx1">
                        <a:lumMod val="50000"/>
                      </a:schemeClr>
                    </a:solidFill>
                    <a:latin typeface="Arial" panose="020B0604020202020204" pitchFamily="34" charset="0"/>
                    <a:cs typeface="Arial" panose="020B0604020202020204" pitchFamily="34" charset="0"/>
                  </a:rPr>
                  <a:t>N (%</a:t>
                </a:r>
                <a:r>
                  <a:rPr lang="en-GB" sz="900" baseline="0" dirty="0">
                    <a:solidFill>
                      <a:schemeClr val="tx1">
                        <a:lumMod val="50000"/>
                      </a:schemeClr>
                    </a:solidFill>
                    <a:latin typeface="Arial" panose="020B0604020202020204" pitchFamily="34" charset="0"/>
                    <a:cs typeface="Arial" panose="020B0604020202020204" pitchFamily="34" charset="0"/>
                  </a:rPr>
                  <a:t>o</a:t>
                </a:r>
                <a:r>
                  <a:rPr lang="en-GB" sz="1200" dirty="0">
                    <a:solidFill>
                      <a:schemeClr val="tx1">
                        <a:lumMod val="50000"/>
                      </a:schemeClr>
                    </a:solidFill>
                    <a:latin typeface="Arial" panose="020B0604020202020204" pitchFamily="34" charset="0"/>
                    <a:cs typeface="Arial" panose="020B0604020202020204" pitchFamily="34" charset="0"/>
                  </a:rPr>
                  <a:t>)</a:t>
                </a:r>
              </a:p>
            </c:rich>
          </c:tx>
          <c:layout>
            <c:manualLayout>
              <c:xMode val="edge"/>
              <c:yMode val="edge"/>
              <c:x val="0.45725837076883241"/>
              <c:y val="0.9076422931147364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lumMod val="5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07186464"/>
        <c:crossesAt val="-20"/>
        <c:crossBetween val="midCat"/>
      </c:valAx>
      <c:valAx>
        <c:axId val="1807186464"/>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r>
                  <a:rPr lang="el-GR" sz="1200" dirty="0">
                    <a:solidFill>
                      <a:schemeClr val="tx1">
                        <a:lumMod val="50000"/>
                      </a:schemeClr>
                    </a:solidFill>
                    <a:latin typeface="Arial" panose="020B0604020202020204" pitchFamily="34" charset="0"/>
                    <a:cs typeface="Arial" panose="020B0604020202020204" pitchFamily="34" charset="0"/>
                  </a:rPr>
                  <a:t>δ</a:t>
                </a:r>
                <a:r>
                  <a:rPr lang="en-GB" sz="1200" baseline="30000" dirty="0">
                    <a:solidFill>
                      <a:schemeClr val="tx1">
                        <a:lumMod val="50000"/>
                      </a:schemeClr>
                    </a:solidFill>
                    <a:latin typeface="Arial" panose="020B0604020202020204" pitchFamily="34" charset="0"/>
                    <a:cs typeface="Arial" panose="020B0604020202020204" pitchFamily="34" charset="0"/>
                  </a:rPr>
                  <a:t>18</a:t>
                </a:r>
                <a:r>
                  <a:rPr lang="en-GB" sz="1200" dirty="0">
                    <a:solidFill>
                      <a:schemeClr val="tx1">
                        <a:lumMod val="50000"/>
                      </a:schemeClr>
                    </a:solidFill>
                    <a:latin typeface="Arial" panose="020B0604020202020204" pitchFamily="34" charset="0"/>
                    <a:cs typeface="Arial" panose="020B0604020202020204" pitchFamily="34" charset="0"/>
                  </a:rPr>
                  <a:t>O (%</a:t>
                </a:r>
                <a:r>
                  <a:rPr lang="en-GB" sz="900" dirty="0">
                    <a:solidFill>
                      <a:schemeClr val="tx1">
                        <a:lumMod val="50000"/>
                      </a:schemeClr>
                    </a:solidFill>
                    <a:latin typeface="Arial" panose="020B0604020202020204" pitchFamily="34" charset="0"/>
                    <a:cs typeface="Arial" panose="020B0604020202020204" pitchFamily="34" charset="0"/>
                  </a:rPr>
                  <a:t>o</a:t>
                </a:r>
                <a:r>
                  <a:rPr lang="en-GB" sz="1200" dirty="0">
                    <a:solidFill>
                      <a:schemeClr val="tx1">
                        <a:lumMod val="50000"/>
                      </a:schemeClr>
                    </a:solidFill>
                    <a:latin typeface="Arial" panose="020B0604020202020204" pitchFamily="34" charset="0"/>
                    <a:cs typeface="Arial" panose="020B0604020202020204" pitchFamily="34" charset="0"/>
                  </a:rPr>
                  <a:t>)</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50000"/>
                  </a:schemeClr>
                </a:solidFill>
                <a:latin typeface="Arial" panose="020B0604020202020204" pitchFamily="34" charset="0"/>
                <a:ea typeface="+mn-ea"/>
                <a:cs typeface="Arial" panose="020B0604020202020204" pitchFamily="34" charset="0"/>
              </a:defRPr>
            </a:pPr>
            <a:endParaRPr lang="en-US"/>
          </a:p>
        </c:txPr>
        <c:crossAx val="1807186048"/>
        <c:crossesAt val="-20"/>
        <c:crossBetween val="midCat"/>
      </c:valAx>
      <c:spPr>
        <a:noFill/>
        <a:ln w="635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718333333333332"/>
          <c:y val="8.2585555555555551E-2"/>
          <c:w val="0.71533703703703699"/>
          <c:h val="0.68799055555555555"/>
        </c:manualLayout>
      </c:layout>
      <c:scatterChart>
        <c:scatterStyle val="lineMarker"/>
        <c:varyColors val="0"/>
        <c:ser>
          <c:idx val="0"/>
          <c:order val="0"/>
          <c:tx>
            <c:v>Deep bedrock</c:v>
          </c:tx>
          <c:spPr>
            <a:ln w="25400" cap="rnd">
              <a:noFill/>
              <a:round/>
            </a:ln>
            <a:effectLst/>
          </c:spPr>
          <c:marker>
            <c:symbol val="circle"/>
            <c:size val="5"/>
            <c:spPr>
              <a:solidFill>
                <a:srgbClr val="00B050"/>
              </a:solidFill>
              <a:ln w="9525">
                <a:noFill/>
              </a:ln>
              <a:effectLst/>
            </c:spPr>
          </c:marker>
          <c:xVal>
            <c:numRef>
              <c:f>'do-ph'!$B$137:$B$170</c:f>
              <c:numCache>
                <c:formatCode>General</c:formatCode>
                <c:ptCount val="34"/>
                <c:pt idx="0">
                  <c:v>0.84</c:v>
                </c:pt>
                <c:pt idx="1">
                  <c:v>0.7</c:v>
                </c:pt>
                <c:pt idx="2">
                  <c:v>2.73</c:v>
                </c:pt>
                <c:pt idx="3">
                  <c:v>0.77</c:v>
                </c:pt>
                <c:pt idx="4">
                  <c:v>0.75</c:v>
                </c:pt>
                <c:pt idx="5">
                  <c:v>0.78</c:v>
                </c:pt>
                <c:pt idx="6">
                  <c:v>2.54</c:v>
                </c:pt>
                <c:pt idx="7">
                  <c:v>1.46</c:v>
                </c:pt>
                <c:pt idx="8">
                  <c:v>0.85</c:v>
                </c:pt>
                <c:pt idx="9">
                  <c:v>0.83</c:v>
                </c:pt>
                <c:pt idx="10">
                  <c:v>0.94</c:v>
                </c:pt>
                <c:pt idx="11">
                  <c:v>1.05</c:v>
                </c:pt>
                <c:pt idx="12">
                  <c:v>0.94</c:v>
                </c:pt>
                <c:pt idx="13">
                  <c:v>0.54</c:v>
                </c:pt>
                <c:pt idx="14">
                  <c:v>0.91</c:v>
                </c:pt>
                <c:pt idx="15">
                  <c:v>0.81</c:v>
                </c:pt>
                <c:pt idx="16">
                  <c:v>1.06</c:v>
                </c:pt>
                <c:pt idx="17">
                  <c:v>1.3</c:v>
                </c:pt>
                <c:pt idx="18">
                  <c:v>0.62</c:v>
                </c:pt>
                <c:pt idx="19">
                  <c:v>0.68</c:v>
                </c:pt>
                <c:pt idx="20">
                  <c:v>2.58</c:v>
                </c:pt>
                <c:pt idx="21">
                  <c:v>0.92</c:v>
                </c:pt>
                <c:pt idx="22">
                  <c:v>0.64</c:v>
                </c:pt>
                <c:pt idx="23">
                  <c:v>0.79</c:v>
                </c:pt>
                <c:pt idx="24">
                  <c:v>1.1200000000000001</c:v>
                </c:pt>
                <c:pt idx="25">
                  <c:v>0.69</c:v>
                </c:pt>
                <c:pt idx="26">
                  <c:v>1.47</c:v>
                </c:pt>
                <c:pt idx="27">
                  <c:v>0.81</c:v>
                </c:pt>
                <c:pt idx="28">
                  <c:v>1.19</c:v>
                </c:pt>
                <c:pt idx="29">
                  <c:v>0.83</c:v>
                </c:pt>
                <c:pt idx="30">
                  <c:v>0.66</c:v>
                </c:pt>
                <c:pt idx="31">
                  <c:v>0.8</c:v>
                </c:pt>
                <c:pt idx="32">
                  <c:v>0.84</c:v>
                </c:pt>
                <c:pt idx="33">
                  <c:v>0.63</c:v>
                </c:pt>
              </c:numCache>
            </c:numRef>
          </c:xVal>
          <c:yVal>
            <c:numRef>
              <c:f>'do-ph'!$D$137:$D$170</c:f>
              <c:numCache>
                <c:formatCode>General</c:formatCode>
                <c:ptCount val="34"/>
                <c:pt idx="0">
                  <c:v>8.0299999999999994</c:v>
                </c:pt>
                <c:pt idx="1">
                  <c:v>7.04</c:v>
                </c:pt>
                <c:pt idx="2">
                  <c:v>7.32</c:v>
                </c:pt>
                <c:pt idx="3">
                  <c:v>7.21</c:v>
                </c:pt>
                <c:pt idx="4">
                  <c:v>7.23</c:v>
                </c:pt>
                <c:pt idx="5">
                  <c:v>7.24</c:v>
                </c:pt>
                <c:pt idx="6">
                  <c:v>7.01</c:v>
                </c:pt>
                <c:pt idx="7">
                  <c:v>7.32</c:v>
                </c:pt>
                <c:pt idx="8">
                  <c:v>7.11</c:v>
                </c:pt>
                <c:pt idx="9">
                  <c:v>7.01</c:v>
                </c:pt>
                <c:pt idx="10">
                  <c:v>7.06</c:v>
                </c:pt>
                <c:pt idx="11">
                  <c:v>6.98</c:v>
                </c:pt>
                <c:pt idx="12">
                  <c:v>6.97</c:v>
                </c:pt>
                <c:pt idx="13">
                  <c:v>6.93</c:v>
                </c:pt>
                <c:pt idx="14">
                  <c:v>7.31</c:v>
                </c:pt>
                <c:pt idx="15">
                  <c:v>6.94</c:v>
                </c:pt>
                <c:pt idx="16">
                  <c:v>6.59</c:v>
                </c:pt>
                <c:pt idx="17">
                  <c:v>7.95</c:v>
                </c:pt>
                <c:pt idx="18">
                  <c:v>6.86</c:v>
                </c:pt>
                <c:pt idx="19">
                  <c:v>6.54</c:v>
                </c:pt>
                <c:pt idx="20">
                  <c:v>6.55</c:v>
                </c:pt>
                <c:pt idx="21">
                  <c:v>6.51</c:v>
                </c:pt>
                <c:pt idx="22">
                  <c:v>6.63</c:v>
                </c:pt>
                <c:pt idx="23">
                  <c:v>6.74</c:v>
                </c:pt>
                <c:pt idx="24">
                  <c:v>6.75</c:v>
                </c:pt>
                <c:pt idx="25">
                  <c:v>6.6</c:v>
                </c:pt>
                <c:pt idx="26">
                  <c:v>7.07</c:v>
                </c:pt>
                <c:pt idx="27">
                  <c:v>6.86</c:v>
                </c:pt>
                <c:pt idx="28">
                  <c:v>6.88</c:v>
                </c:pt>
                <c:pt idx="29">
                  <c:v>7.29</c:v>
                </c:pt>
                <c:pt idx="30">
                  <c:v>7.05</c:v>
                </c:pt>
                <c:pt idx="31">
                  <c:v>6.91</c:v>
                </c:pt>
                <c:pt idx="32">
                  <c:v>7.34</c:v>
                </c:pt>
                <c:pt idx="33">
                  <c:v>7.03</c:v>
                </c:pt>
              </c:numCache>
            </c:numRef>
          </c:yVal>
          <c:smooth val="0"/>
          <c:extLst>
            <c:ext xmlns:c16="http://schemas.microsoft.com/office/drawing/2014/chart" uri="{C3380CC4-5D6E-409C-BE32-E72D297353CC}">
              <c16:uniqueId val="{00000000-065B-49E9-8B5F-A6BE9B59163F}"/>
            </c:ext>
          </c:extLst>
        </c:ser>
        <c:ser>
          <c:idx val="1"/>
          <c:order val="1"/>
          <c:tx>
            <c:v>Shallow bedrock</c:v>
          </c:tx>
          <c:spPr>
            <a:ln w="25400" cap="rnd">
              <a:noFill/>
              <a:round/>
            </a:ln>
            <a:effectLst/>
          </c:spPr>
          <c:marker>
            <c:symbol val="circle"/>
            <c:size val="5"/>
            <c:spPr>
              <a:solidFill>
                <a:srgbClr val="00B050"/>
              </a:solidFill>
              <a:ln w="9525">
                <a:noFill/>
              </a:ln>
              <a:effectLst/>
            </c:spPr>
          </c:marker>
          <c:xVal>
            <c:numRef>
              <c:f>'do-ph'!$H$137:$H$179</c:f>
              <c:numCache>
                <c:formatCode>General</c:formatCode>
                <c:ptCount val="43"/>
                <c:pt idx="0">
                  <c:v>0.11</c:v>
                </c:pt>
                <c:pt idx="1">
                  <c:v>7.0000000000000007E-2</c:v>
                </c:pt>
                <c:pt idx="2">
                  <c:v>0.11</c:v>
                </c:pt>
                <c:pt idx="3">
                  <c:v>0.05</c:v>
                </c:pt>
                <c:pt idx="4">
                  <c:v>0.28999999999999998</c:v>
                </c:pt>
                <c:pt idx="5">
                  <c:v>0.17</c:v>
                </c:pt>
                <c:pt idx="6">
                  <c:v>0.14000000000000001</c:v>
                </c:pt>
                <c:pt idx="7">
                  <c:v>0.06</c:v>
                </c:pt>
                <c:pt idx="8">
                  <c:v>0.26</c:v>
                </c:pt>
                <c:pt idx="9">
                  <c:v>0.9</c:v>
                </c:pt>
                <c:pt idx="10">
                  <c:v>0.63</c:v>
                </c:pt>
                <c:pt idx="11">
                  <c:v>0.85</c:v>
                </c:pt>
                <c:pt idx="12">
                  <c:v>0.01</c:v>
                </c:pt>
                <c:pt idx="13">
                  <c:v>0.2</c:v>
                </c:pt>
                <c:pt idx="14">
                  <c:v>0.2</c:v>
                </c:pt>
                <c:pt idx="15">
                  <c:v>0.26</c:v>
                </c:pt>
                <c:pt idx="16">
                  <c:v>0.2</c:v>
                </c:pt>
                <c:pt idx="17">
                  <c:v>0.2</c:v>
                </c:pt>
                <c:pt idx="18">
                  <c:v>0.2</c:v>
                </c:pt>
                <c:pt idx="19">
                  <c:v>0.2</c:v>
                </c:pt>
                <c:pt idx="20">
                  <c:v>0.2</c:v>
                </c:pt>
                <c:pt idx="21">
                  <c:v>0.21</c:v>
                </c:pt>
                <c:pt idx="22">
                  <c:v>0.2</c:v>
                </c:pt>
                <c:pt idx="23">
                  <c:v>0.2</c:v>
                </c:pt>
                <c:pt idx="24">
                  <c:v>0.91</c:v>
                </c:pt>
                <c:pt idx="25">
                  <c:v>0.82</c:v>
                </c:pt>
                <c:pt idx="26">
                  <c:v>0.26</c:v>
                </c:pt>
                <c:pt idx="27">
                  <c:v>0.2</c:v>
                </c:pt>
                <c:pt idx="28">
                  <c:v>2</c:v>
                </c:pt>
                <c:pt idx="29">
                  <c:v>5.4</c:v>
                </c:pt>
                <c:pt idx="30">
                  <c:v>3.45</c:v>
                </c:pt>
                <c:pt idx="31">
                  <c:v>0.3</c:v>
                </c:pt>
                <c:pt idx="32">
                  <c:v>0.42</c:v>
                </c:pt>
                <c:pt idx="33">
                  <c:v>0.33</c:v>
                </c:pt>
                <c:pt idx="34">
                  <c:v>0.49</c:v>
                </c:pt>
                <c:pt idx="35">
                  <c:v>0.37</c:v>
                </c:pt>
                <c:pt idx="36">
                  <c:v>5</c:v>
                </c:pt>
                <c:pt idx="37">
                  <c:v>0.52</c:v>
                </c:pt>
                <c:pt idx="38">
                  <c:v>0.49</c:v>
                </c:pt>
                <c:pt idx="39">
                  <c:v>0.18</c:v>
                </c:pt>
                <c:pt idx="40">
                  <c:v>4</c:v>
                </c:pt>
                <c:pt idx="41">
                  <c:v>6</c:v>
                </c:pt>
                <c:pt idx="42">
                  <c:v>5.4</c:v>
                </c:pt>
              </c:numCache>
            </c:numRef>
          </c:xVal>
          <c:yVal>
            <c:numRef>
              <c:f>'do-ph'!$J$137:$J$180</c:f>
              <c:numCache>
                <c:formatCode>General</c:formatCode>
                <c:ptCount val="44"/>
                <c:pt idx="0">
                  <c:v>10.53</c:v>
                </c:pt>
                <c:pt idx="1">
                  <c:v>9.9600000000000009</c:v>
                </c:pt>
                <c:pt idx="2">
                  <c:v>11.39</c:v>
                </c:pt>
                <c:pt idx="3">
                  <c:v>8.39</c:v>
                </c:pt>
                <c:pt idx="4">
                  <c:v>7.15</c:v>
                </c:pt>
                <c:pt idx="5">
                  <c:v>7.29</c:v>
                </c:pt>
                <c:pt idx="6">
                  <c:v>7.18</c:v>
                </c:pt>
                <c:pt idx="7">
                  <c:v>7.1</c:v>
                </c:pt>
                <c:pt idx="8">
                  <c:v>6.99</c:v>
                </c:pt>
                <c:pt idx="9">
                  <c:v>7.01</c:v>
                </c:pt>
                <c:pt idx="10">
                  <c:v>7.03</c:v>
                </c:pt>
                <c:pt idx="11">
                  <c:v>7.09</c:v>
                </c:pt>
                <c:pt idx="12">
                  <c:v>7.11</c:v>
                </c:pt>
                <c:pt idx="13">
                  <c:v>6.85</c:v>
                </c:pt>
                <c:pt idx="14">
                  <c:v>6.76</c:v>
                </c:pt>
                <c:pt idx="15">
                  <c:v>6.81</c:v>
                </c:pt>
                <c:pt idx="16">
                  <c:v>6.65</c:v>
                </c:pt>
                <c:pt idx="17">
                  <c:v>6.51</c:v>
                </c:pt>
                <c:pt idx="18">
                  <c:v>6.63</c:v>
                </c:pt>
                <c:pt idx="19">
                  <c:v>6.54</c:v>
                </c:pt>
                <c:pt idx="20">
                  <c:v>6.66</c:v>
                </c:pt>
                <c:pt idx="21">
                  <c:v>6.56</c:v>
                </c:pt>
                <c:pt idx="22">
                  <c:v>6.58</c:v>
                </c:pt>
                <c:pt idx="23">
                  <c:v>6.84</c:v>
                </c:pt>
                <c:pt idx="24">
                  <c:v>6.75</c:v>
                </c:pt>
                <c:pt idx="25">
                  <c:v>6.71</c:v>
                </c:pt>
                <c:pt idx="26">
                  <c:v>6.78</c:v>
                </c:pt>
                <c:pt idx="27">
                  <c:v>6.86</c:v>
                </c:pt>
                <c:pt idx="28">
                  <c:v>6.96</c:v>
                </c:pt>
                <c:pt idx="29">
                  <c:v>12.56</c:v>
                </c:pt>
                <c:pt idx="30">
                  <c:v>6.25</c:v>
                </c:pt>
                <c:pt idx="31">
                  <c:v>6.2</c:v>
                </c:pt>
                <c:pt idx="32">
                  <c:v>6.29</c:v>
                </c:pt>
                <c:pt idx="33">
                  <c:v>6.22</c:v>
                </c:pt>
                <c:pt idx="34">
                  <c:v>6.31</c:v>
                </c:pt>
                <c:pt idx="35">
                  <c:v>6.02</c:v>
                </c:pt>
                <c:pt idx="36">
                  <c:v>6.23</c:v>
                </c:pt>
                <c:pt idx="37">
                  <c:v>6.21</c:v>
                </c:pt>
                <c:pt idx="38">
                  <c:v>6.3</c:v>
                </c:pt>
                <c:pt idx="39">
                  <c:v>6.6</c:v>
                </c:pt>
                <c:pt idx="40">
                  <c:v>6.42</c:v>
                </c:pt>
                <c:pt idx="41">
                  <c:v>6.05</c:v>
                </c:pt>
                <c:pt idx="42">
                  <c:v>12.56</c:v>
                </c:pt>
              </c:numCache>
            </c:numRef>
          </c:yVal>
          <c:smooth val="0"/>
          <c:extLst>
            <c:ext xmlns:c16="http://schemas.microsoft.com/office/drawing/2014/chart" uri="{C3380CC4-5D6E-409C-BE32-E72D297353CC}">
              <c16:uniqueId val="{00000001-065B-49E9-8B5F-A6BE9B59163F}"/>
            </c:ext>
          </c:extLst>
        </c:ser>
        <c:ser>
          <c:idx val="2"/>
          <c:order val="2"/>
          <c:tx>
            <c:v>Sediments</c:v>
          </c:tx>
          <c:spPr>
            <a:ln w="25400" cap="rnd">
              <a:noFill/>
              <a:round/>
            </a:ln>
            <a:effectLst/>
          </c:spPr>
          <c:marker>
            <c:symbol val="circle"/>
            <c:size val="5"/>
            <c:spPr>
              <a:solidFill>
                <a:srgbClr val="00B0F0"/>
              </a:solidFill>
              <a:ln w="9525">
                <a:solidFill>
                  <a:srgbClr val="00B0F0"/>
                </a:solidFill>
              </a:ln>
              <a:effectLst/>
            </c:spPr>
          </c:marker>
          <c:xVal>
            <c:numRef>
              <c:f>'do-ph'!$O$136:$O$172</c:f>
              <c:numCache>
                <c:formatCode>General</c:formatCode>
                <c:ptCount val="37"/>
                <c:pt idx="0">
                  <c:v>6.01</c:v>
                </c:pt>
                <c:pt idx="1">
                  <c:v>4.6100000000000003</c:v>
                </c:pt>
                <c:pt idx="2">
                  <c:v>5.79</c:v>
                </c:pt>
                <c:pt idx="3">
                  <c:v>5.56</c:v>
                </c:pt>
                <c:pt idx="4">
                  <c:v>5.45</c:v>
                </c:pt>
                <c:pt idx="5">
                  <c:v>5.88</c:v>
                </c:pt>
                <c:pt idx="6">
                  <c:v>4.9800000000000004</c:v>
                </c:pt>
                <c:pt idx="7">
                  <c:v>5.94</c:v>
                </c:pt>
                <c:pt idx="8">
                  <c:v>4.72</c:v>
                </c:pt>
                <c:pt idx="9">
                  <c:v>5.65</c:v>
                </c:pt>
                <c:pt idx="10">
                  <c:v>4.96</c:v>
                </c:pt>
                <c:pt idx="11">
                  <c:v>5.41</c:v>
                </c:pt>
                <c:pt idx="12">
                  <c:v>4.7</c:v>
                </c:pt>
                <c:pt idx="13">
                  <c:v>4.8</c:v>
                </c:pt>
                <c:pt idx="14">
                  <c:v>5.05</c:v>
                </c:pt>
                <c:pt idx="15">
                  <c:v>4.84</c:v>
                </c:pt>
                <c:pt idx="16">
                  <c:v>4.7300000000000004</c:v>
                </c:pt>
                <c:pt idx="17">
                  <c:v>5.84</c:v>
                </c:pt>
                <c:pt idx="18">
                  <c:v>5.25</c:v>
                </c:pt>
                <c:pt idx="19">
                  <c:v>4.71</c:v>
                </c:pt>
                <c:pt idx="20">
                  <c:v>4.6399999999999997</c:v>
                </c:pt>
                <c:pt idx="21">
                  <c:v>4.88</c:v>
                </c:pt>
                <c:pt idx="22">
                  <c:v>4.82</c:v>
                </c:pt>
                <c:pt idx="23">
                  <c:v>5.33</c:v>
                </c:pt>
                <c:pt idx="24">
                  <c:v>5.14</c:v>
                </c:pt>
                <c:pt idx="25">
                  <c:v>5.45</c:v>
                </c:pt>
                <c:pt idx="26">
                  <c:v>4.8</c:v>
                </c:pt>
                <c:pt idx="27">
                  <c:v>5.63</c:v>
                </c:pt>
                <c:pt idx="28">
                  <c:v>5.72</c:v>
                </c:pt>
                <c:pt idx="29">
                  <c:v>5.0999999999999996</c:v>
                </c:pt>
                <c:pt idx="30">
                  <c:v>4.83</c:v>
                </c:pt>
                <c:pt idx="31">
                  <c:v>4.7</c:v>
                </c:pt>
                <c:pt idx="32">
                  <c:v>10</c:v>
                </c:pt>
                <c:pt idx="33">
                  <c:v>9.6300000000000008</c:v>
                </c:pt>
                <c:pt idx="34">
                  <c:v>9.76</c:v>
                </c:pt>
                <c:pt idx="35">
                  <c:v>10.4</c:v>
                </c:pt>
                <c:pt idx="36">
                  <c:v>10.9</c:v>
                </c:pt>
              </c:numCache>
            </c:numRef>
          </c:xVal>
          <c:yVal>
            <c:numRef>
              <c:f>'do-ph'!$Q$136:$Q$172</c:f>
              <c:numCache>
                <c:formatCode>General</c:formatCode>
                <c:ptCount val="37"/>
                <c:pt idx="0">
                  <c:v>7.04</c:v>
                </c:pt>
                <c:pt idx="1">
                  <c:v>7.32</c:v>
                </c:pt>
                <c:pt idx="2">
                  <c:v>6.9</c:v>
                </c:pt>
                <c:pt idx="3">
                  <c:v>6.88</c:v>
                </c:pt>
                <c:pt idx="4">
                  <c:v>6.68</c:v>
                </c:pt>
                <c:pt idx="5">
                  <c:v>6.93</c:v>
                </c:pt>
                <c:pt idx="6">
                  <c:v>6.75</c:v>
                </c:pt>
                <c:pt idx="7">
                  <c:v>6.73</c:v>
                </c:pt>
                <c:pt idx="8">
                  <c:v>6.68</c:v>
                </c:pt>
                <c:pt idx="9">
                  <c:v>6.68</c:v>
                </c:pt>
                <c:pt idx="10">
                  <c:v>6.78</c:v>
                </c:pt>
                <c:pt idx="11">
                  <c:v>6.62</c:v>
                </c:pt>
                <c:pt idx="12">
                  <c:v>6.6</c:v>
                </c:pt>
                <c:pt idx="13">
                  <c:v>6.83</c:v>
                </c:pt>
                <c:pt idx="14">
                  <c:v>6.63</c:v>
                </c:pt>
                <c:pt idx="15">
                  <c:v>6.66</c:v>
                </c:pt>
                <c:pt idx="16">
                  <c:v>6.4</c:v>
                </c:pt>
                <c:pt idx="17">
                  <c:v>6.94</c:v>
                </c:pt>
                <c:pt idx="18">
                  <c:v>6.52</c:v>
                </c:pt>
                <c:pt idx="19">
                  <c:v>6.28</c:v>
                </c:pt>
                <c:pt idx="20">
                  <c:v>6.32</c:v>
                </c:pt>
                <c:pt idx="21">
                  <c:v>6.32</c:v>
                </c:pt>
                <c:pt idx="22">
                  <c:v>6.43</c:v>
                </c:pt>
                <c:pt idx="23">
                  <c:v>6.36</c:v>
                </c:pt>
                <c:pt idx="24">
                  <c:v>6.31</c:v>
                </c:pt>
                <c:pt idx="25">
                  <c:v>6.72</c:v>
                </c:pt>
                <c:pt idx="26">
                  <c:v>6.54</c:v>
                </c:pt>
                <c:pt idx="27">
                  <c:v>6.59</c:v>
                </c:pt>
                <c:pt idx="28">
                  <c:v>6.86</c:v>
                </c:pt>
                <c:pt idx="29">
                  <c:v>6.67</c:v>
                </c:pt>
                <c:pt idx="30">
                  <c:v>6.93</c:v>
                </c:pt>
                <c:pt idx="31">
                  <c:v>6.69</c:v>
                </c:pt>
                <c:pt idx="32">
                  <c:v>6.37</c:v>
                </c:pt>
                <c:pt idx="33">
                  <c:v>6.16</c:v>
                </c:pt>
                <c:pt idx="34">
                  <c:v>6.31</c:v>
                </c:pt>
                <c:pt idx="35">
                  <c:v>6.16</c:v>
                </c:pt>
                <c:pt idx="36">
                  <c:v>6.35</c:v>
                </c:pt>
              </c:numCache>
            </c:numRef>
          </c:yVal>
          <c:smooth val="0"/>
          <c:extLst>
            <c:ext xmlns:c16="http://schemas.microsoft.com/office/drawing/2014/chart" uri="{C3380CC4-5D6E-409C-BE32-E72D297353CC}">
              <c16:uniqueId val="{00000002-065B-49E9-8B5F-A6BE9B59163F}"/>
            </c:ext>
          </c:extLst>
        </c:ser>
        <c:dLbls>
          <c:showLegendKey val="0"/>
          <c:showVal val="0"/>
          <c:showCatName val="0"/>
          <c:showSerName val="0"/>
          <c:showPercent val="0"/>
          <c:showBubbleSize val="0"/>
        </c:dLbls>
        <c:axId val="1257098287"/>
        <c:axId val="1257088303"/>
      </c:scatterChart>
      <c:valAx>
        <c:axId val="1257098287"/>
        <c:scaling>
          <c:orientation val="minMax"/>
          <c:max val="12"/>
          <c:min val="0"/>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GB" sz="1200" dirty="0">
                    <a:solidFill>
                      <a:sysClr val="windowText" lastClr="000000"/>
                    </a:solidFill>
                    <a:latin typeface="Arial Nova" panose="020B0504020202020204" pitchFamily="34" charset="0"/>
                    <a:cs typeface="Arial" panose="020B0604020202020204" pitchFamily="34" charset="0"/>
                  </a:rPr>
                  <a:t>DO (mg/l)</a:t>
                </a:r>
              </a:p>
            </c:rich>
          </c:tx>
          <c:layout>
            <c:manualLayout>
              <c:xMode val="edge"/>
              <c:yMode val="edge"/>
              <c:x val="0.37517731481481481"/>
              <c:y val="0.86215722222222224"/>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57088303"/>
        <c:crossesAt val="0"/>
        <c:crossBetween val="midCat"/>
      </c:valAx>
      <c:valAx>
        <c:axId val="1257088303"/>
        <c:scaling>
          <c:orientation val="minMax"/>
          <c:min val="5"/>
        </c:scaling>
        <c:delete val="0"/>
        <c:axPos val="l"/>
        <c:title>
          <c:tx>
            <c:rich>
              <a:bodyPr rot="-5400000" spcFirstLastPara="1" vertOverflow="ellipsis" vert="horz" wrap="square" anchor="ctr" anchorCtr="1"/>
              <a:lstStyle/>
              <a:p>
                <a:pPr>
                  <a:defRPr sz="1200" b="0" i="0" u="none" strike="noStrike" kern="1200" baseline="0">
                    <a:solidFill>
                      <a:schemeClr val="tx2">
                        <a:lumMod val="50000"/>
                      </a:schemeClr>
                    </a:solidFill>
                    <a:latin typeface="+mn-lt"/>
                    <a:ea typeface="+mn-ea"/>
                    <a:cs typeface="+mn-cs"/>
                  </a:defRPr>
                </a:pPr>
                <a:r>
                  <a:rPr lang="en-GB" sz="1200" dirty="0">
                    <a:solidFill>
                      <a:schemeClr val="tx2">
                        <a:lumMod val="50000"/>
                      </a:schemeClr>
                    </a:solidFill>
                    <a:latin typeface="Arial" panose="020B0604020202020204" pitchFamily="34" charset="0"/>
                    <a:cs typeface="Arial" panose="020B0604020202020204" pitchFamily="34" charset="0"/>
                  </a:rPr>
                  <a:t>pH</a:t>
                </a:r>
              </a:p>
            </c:rich>
          </c:tx>
          <c:layout>
            <c:manualLayout>
              <c:xMode val="edge"/>
              <c:yMode val="edge"/>
              <c:x val="1.5847685185185187E-2"/>
              <c:y val="0.3203755350538917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2">
                      <a:lumMod val="50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57098287"/>
        <c:crosses val="autoZero"/>
        <c:crossBetween val="midCat"/>
        <c:majorUnit val="2"/>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Final!$F$6:$F$7</cx:f>
        <cx:lvl ptCount="2"/>
      </cx:strDim>
      <cx:numDim type="val">
        <cx:f>Final!$A$5:$A$408</cx:f>
        <cx:lvl ptCount="404" formatCode="General">
          <cx:pt idx="0">17.899999999999999</cx:pt>
          <cx:pt idx="1">13.699999999999999</cx:pt>
          <cx:pt idx="2">15</cx:pt>
          <cx:pt idx="3">14.6</cx:pt>
          <cx:pt idx="4">14.300000000000001</cx:pt>
          <cx:pt idx="5">14.4</cx:pt>
          <cx:pt idx="7">13</cx:pt>
          <cx:pt idx="12">15.9</cx:pt>
          <cx:pt idx="13">15.300000000000001</cx:pt>
          <cx:pt idx="14">15.1</cx:pt>
          <cx:pt idx="15">16.699999999999999</cx:pt>
          <cx:pt idx="16">14.5</cx:pt>
          <cx:pt idx="17">14.800000000000001</cx:pt>
          <cx:pt idx="18">14.199999999999999</cx:pt>
          <cx:pt idx="19">14.800000000000001</cx:pt>
          <cx:pt idx="20">12.699999999999999</cx:pt>
          <cx:pt idx="21">12.4</cx:pt>
          <cx:pt idx="22">12.5</cx:pt>
          <cx:pt idx="23">13.300000000000001</cx:pt>
          <cx:pt idx="24">13.800000000000001</cx:pt>
          <cx:pt idx="25">14</cx:pt>
          <cx:pt idx="26">13.4</cx:pt>
          <cx:pt idx="27">13.6</cx:pt>
          <cx:pt idx="28">13.6</cx:pt>
          <cx:pt idx="29">13</cx:pt>
          <cx:pt idx="30">12.800000000000001</cx:pt>
          <cx:pt idx="31">12</cx:pt>
          <cx:pt idx="32">12.699999999999999</cx:pt>
          <cx:pt idx="33">12.300000000000001</cx:pt>
          <cx:pt idx="34">12.5</cx:pt>
          <cx:pt idx="35">12.699999999999999</cx:pt>
          <cx:pt idx="36">11.800000000000001</cx:pt>
          <cx:pt idx="37">11.4</cx:pt>
          <cx:pt idx="38">12.5</cx:pt>
          <cx:pt idx="39">12</cx:pt>
          <cx:pt idx="40">11.800000000000001</cx:pt>
          <cx:pt idx="41">11.300000000000001</cx:pt>
          <cx:pt idx="42">11.6</cx:pt>
          <cx:pt idx="43">12</cx:pt>
          <cx:pt idx="44">11.5</cx:pt>
          <cx:pt idx="45">12.9</cx:pt>
          <cx:pt idx="46">14.5</cx:pt>
          <cx:pt idx="47">12.9</cx:pt>
          <cx:pt idx="48">11.9</cx:pt>
          <cx:pt idx="49">11.199999999999999</cx:pt>
          <cx:pt idx="50">11.9</cx:pt>
          <cx:pt idx="51">12.300000000000001</cx:pt>
          <cx:pt idx="52">11.1</cx:pt>
          <cx:pt idx="53">11.300000000000001</cx:pt>
          <cx:pt idx="54">12</cx:pt>
          <cx:pt idx="55">11.9</cx:pt>
          <cx:pt idx="56">11.6</cx:pt>
          <cx:pt idx="57">11.300000000000001</cx:pt>
          <cx:pt idx="58">13.1</cx:pt>
          <cx:pt idx="59">12.199999999999999</cx:pt>
          <cx:pt idx="60">10.9</cx:pt>
          <cx:pt idx="61">11.6</cx:pt>
          <cx:pt idx="62">11.300000000000001</cx:pt>
          <cx:pt idx="63">11.4</cx:pt>
          <cx:pt idx="64">11.4</cx:pt>
          <cx:pt idx="65">11.9</cx:pt>
          <cx:pt idx="66">11.5</cx:pt>
          <cx:pt idx="67">11.6</cx:pt>
          <cx:pt idx="68">11.199999999999999</cx:pt>
          <cx:pt idx="69">10.699999999999999</cx:pt>
          <cx:pt idx="70">14.199999999999999</cx:pt>
          <cx:pt idx="71">12.800000000000001</cx:pt>
          <cx:pt idx="72">13.199999999999999</cx:pt>
          <cx:pt idx="73">13.4</cx:pt>
          <cx:pt idx="78">10.9</cx:pt>
          <cx:pt idx="79">13.1</cx:pt>
          <cx:pt idx="80">13.300000000000001</cx:pt>
          <cx:pt idx="81">13.6</cx:pt>
          <cx:pt idx="82">13.199999999999999</cx:pt>
          <cx:pt idx="83">13.1</cx:pt>
          <cx:pt idx="84">12.800000000000001</cx:pt>
          <cx:pt idx="85">12.1</cx:pt>
          <cx:pt idx="86">12.800000000000001</cx:pt>
          <cx:pt idx="87">13.5</cx:pt>
          <cx:pt idx="88">12.699999999999999</cx:pt>
          <cx:pt idx="89">12.300000000000001</cx:pt>
          <cx:pt idx="90">12.5</cx:pt>
          <cx:pt idx="91">11.800000000000001</cx:pt>
          <cx:pt idx="92">11.6</cx:pt>
          <cx:pt idx="93">12.300000000000001</cx:pt>
          <cx:pt idx="94">11.199999999999999</cx:pt>
          <cx:pt idx="95">11.6</cx:pt>
          <cx:pt idx="96">12.1</cx:pt>
          <cx:pt idx="97">12.300000000000001</cx:pt>
          <cx:pt idx="98">12.1</cx:pt>
          <cx:pt idx="99">12.6</cx:pt>
          <cx:pt idx="100">11.9</cx:pt>
          <cx:pt idx="101">11.800000000000001</cx:pt>
          <cx:pt idx="102">11.9</cx:pt>
          <cx:pt idx="103">11.6</cx:pt>
          <cx:pt idx="104">12.1</cx:pt>
          <cx:pt idx="105">11.800000000000001</cx:pt>
          <cx:pt idx="106">11.6</cx:pt>
          <cx:pt idx="107">11.5</cx:pt>
          <cx:pt idx="108">10.9</cx:pt>
          <cx:pt idx="109">9.8599999999999994</cx:pt>
          <cx:pt idx="110">9.8300000000000001</cx:pt>
          <cx:pt idx="111">9.8000000000000007</cx:pt>
          <cx:pt idx="112">10.4</cx:pt>
          <cx:pt idx="113">9.2100000000000009</cx:pt>
          <cx:pt idx="114">9.6999999999999993</cx:pt>
          <cx:pt idx="115">9.7100000000000009</cx:pt>
          <cx:pt idx="116">9.8499999999999996</cx:pt>
          <cx:pt idx="117">9.8100000000000005</cx:pt>
          <cx:pt idx="118">9.3599999999999994</cx:pt>
          <cx:pt idx="119">9.5099999999999998</cx:pt>
          <cx:pt idx="120">9.9199999999999999</cx:pt>
          <cx:pt idx="121">9.6400000000000006</cx:pt>
          <cx:pt idx="122">9.6300000000000008</cx:pt>
          <cx:pt idx="123">8.6899999999999995</cx:pt>
          <cx:pt idx="124">9.5099999999999998</cx:pt>
          <cx:pt idx="125">9.8599999999999994</cx:pt>
          <cx:pt idx="126">9.3699999999999992</cx:pt>
          <cx:pt idx="127">9.8300000000000001</cx:pt>
          <cx:pt idx="128">10.6</cx:pt>
          <cx:pt idx="129">10.800000000000001</cx:pt>
          <cx:pt idx="130">6.5</cx:pt>
          <cx:pt idx="131">6.3399999999999999</cx:pt>
          <cx:pt idx="132">7.6299999999999999</cx:pt>
          <cx:pt idx="133">7.0099999999999998</cx:pt>
          <cx:pt idx="135">5.6600000000000001</cx:pt>
          <cx:pt idx="138">5.2199999999999998</cx:pt>
          <cx:pt idx="139">5.04</cx:pt>
          <cx:pt idx="140">5.25</cx:pt>
          <cx:pt idx="141">5.8799999999999999</cx:pt>
          <cx:pt idx="142">6.3799999999999999</cx:pt>
          <cx:pt idx="143">6.4299999999999997</cx:pt>
          <cx:pt idx="144">6.1399999999999997</cx:pt>
          <cx:pt idx="145">5.2999999999999998</cx:pt>
          <cx:pt idx="146">4.9199999999999999</cx:pt>
          <cx:pt idx="147">4.6600000000000001</cx:pt>
          <cx:pt idx="148">5.21</cx:pt>
          <cx:pt idx="149">4.9699999999999998</cx:pt>
          <cx:pt idx="150">5.9699999999999998</cx:pt>
          <cx:pt idx="151">6.1200000000000001</cx:pt>
          <cx:pt idx="152">4.9000000000000004</cx:pt>
          <cx:pt idx="153">4.9900000000000002</cx:pt>
          <cx:pt idx="154">4.9299999999999997</cx:pt>
          <cx:pt idx="155">4.7300000000000004</cx:pt>
          <cx:pt idx="156">4.6200000000000001</cx:pt>
          <cx:pt idx="157">5.2400000000000002</cx:pt>
          <cx:pt idx="158">5.4500000000000002</cx:pt>
          <cx:pt idx="159">5.4000000000000004</cx:pt>
          <cx:pt idx="160">5.6200000000000001</cx:pt>
          <cx:pt idx="161">5.6299999999999999</cx:pt>
          <cx:pt idx="162">6.1699999999999999</cx:pt>
          <cx:pt idx="163">5.8099999999999996</cx:pt>
          <cx:pt idx="164">5.96</cx:pt>
          <cx:pt idx="165">6.3300000000000001</cx:pt>
          <cx:pt idx="166">6.1600000000000001</cx:pt>
          <cx:pt idx="167">6.3700000000000001</cx:pt>
          <cx:pt idx="168">10.1</cx:pt>
          <cx:pt idx="169">7.9900000000000002</cx:pt>
          <cx:pt idx="170">7.5899999999999999</cx:pt>
          <cx:pt idx="171">7.6699999999999999</cx:pt>
          <cx:pt idx="172">7.7999999999999998</cx:pt>
          <cx:pt idx="173">7.7800000000000002</cx:pt>
          <cx:pt idx="174">7.4800000000000004</cx:pt>
          <cx:pt idx="175">8.1600000000000001</cx:pt>
          <cx:pt idx="176">8.3200000000000003</cx:pt>
          <cx:pt idx="177">7.3099999999999996</cx:pt>
          <cx:pt idx="178">7.3399999999999999</cx:pt>
          <cx:pt idx="179">8.1500000000000004</cx:pt>
          <cx:pt idx="180">7.8499999999999996</cx:pt>
          <cx:pt idx="181">10.199999999999999</cx:pt>
          <cx:pt idx="182">9.5800000000000001</cx:pt>
          <cx:pt idx="183">7.7400000000000002</cx:pt>
          <cx:pt idx="184">7.2999999999999998</cx:pt>
          <cx:pt idx="185">7.5800000000000001</cx:pt>
          <cx:pt idx="186">7.4400000000000004</cx:pt>
          <cx:pt idx="187">7.8799999999999999</cx:pt>
          <cx:pt idx="188">7.29</cx:pt>
          <cx:pt idx="189">8.9499999999999993</cx:pt>
          <cx:pt idx="190">7.4400000000000004</cx:pt>
          <cx:pt idx="191">7.8399999999999999</cx:pt>
          <cx:pt idx="192">18.699999999999999</cx:pt>
          <cx:pt idx="193">17.899999999999999</cx:pt>
          <cx:pt idx="194">18.800000000000001</cx:pt>
          <cx:pt idx="195">19.300000000000001</cx:pt>
          <cx:pt idx="200">18</cx:pt>
          <cx:pt idx="202">17.199999999999999</cx:pt>
          <cx:pt idx="203">35.899999999999999</cx:pt>
          <cx:pt idx="204">20</cx:pt>
          <cx:pt idx="205">19.699999999999999</cx:pt>
          <cx:pt idx="206">19.600000000000001</cx:pt>
          <cx:pt idx="207">18.300000000000001</cx:pt>
          <cx:pt idx="208">17.699999999999999</cx:pt>
          <cx:pt idx="209">18.399999999999999</cx:pt>
          <cx:pt idx="210">18.100000000000001</cx:pt>
          <cx:pt idx="211">19.399999999999999</cx:pt>
          <cx:pt idx="212">18.300000000000001</cx:pt>
          <cx:pt idx="213">19.100000000000001</cx:pt>
          <cx:pt idx="214">18.5</cx:pt>
          <cx:pt idx="215">18.100000000000001</cx:pt>
          <cx:pt idx="216">18.600000000000001</cx:pt>
          <cx:pt idx="217">17.699999999999999</cx:pt>
          <cx:pt idx="218">17.199999999999999</cx:pt>
          <cx:pt idx="219">17.699999999999999</cx:pt>
          <cx:pt idx="220">18</cx:pt>
          <cx:pt idx="221">18</cx:pt>
          <cx:pt idx="222">18.199999999999999</cx:pt>
          <cx:pt idx="223">17.199999999999999</cx:pt>
          <cx:pt idx="224">17.399999999999999</cx:pt>
          <cx:pt idx="225">17.899999999999999</cx:pt>
          <cx:pt idx="226">17.399999999999999</cx:pt>
          <cx:pt idx="227">18</cx:pt>
          <cx:pt idx="228">18.600000000000001</cx:pt>
          <cx:pt idx="229">16.5</cx:pt>
          <cx:pt idx="230">16.600000000000001</cx:pt>
          <cx:pt idx="231">14.5</cx:pt>
          <cx:pt idx="232">16</cx:pt>
          <cx:pt idx="233">16.899999999999999</cx:pt>
          <cx:pt idx="234">16.5</cx:pt>
          <cx:pt idx="235">17</cx:pt>
          <cx:pt idx="236">16.100000000000001</cx:pt>
          <cx:pt idx="237">17.199999999999999</cx:pt>
          <cx:pt idx="238">16.800000000000001</cx:pt>
          <cx:pt idx="239">16.300000000000001</cx:pt>
          <cx:pt idx="240">16</cx:pt>
          <cx:pt idx="241">15.5</cx:pt>
          <cx:pt idx="242">16.5</cx:pt>
          <cx:pt idx="243">15</cx:pt>
          <cx:pt idx="244">15.6</cx:pt>
          <cx:pt idx="245">16.5</cx:pt>
          <cx:pt idx="246">16.600000000000001</cx:pt>
          <cx:pt idx="247">15.5</cx:pt>
          <cx:pt idx="248">15.800000000000001</cx:pt>
          <cx:pt idx="249">16.899999999999999</cx:pt>
          <cx:pt idx="250">17.5</cx:pt>
          <cx:pt idx="251">16.100000000000001</cx:pt>
          <cx:pt idx="252">17.300000000000001</cx:pt>
          <cx:pt idx="253">13.4</cx:pt>
          <cx:pt idx="254">14.1</cx:pt>
          <cx:pt idx="255">13.6</cx:pt>
          <cx:pt idx="256">12.9</cx:pt>
          <cx:pt idx="257">13.699999999999999</cx:pt>
          <cx:pt idx="258">14.199999999999999</cx:pt>
          <cx:pt idx="259">12.699999999999999</cx:pt>
          <cx:pt idx="260">13.199999999999999</cx:pt>
          <cx:pt idx="261">12.1</cx:pt>
          <cx:pt idx="262">13.6</cx:pt>
          <cx:pt idx="263">13.5</cx:pt>
          <cx:pt idx="264">13.4</cx:pt>
          <cx:pt idx="265">12.9</cx:pt>
          <cx:pt idx="266">13.199999999999999</cx:pt>
          <cx:pt idx="267">13.699999999999999</cx:pt>
          <cx:pt idx="268">12.9</cx:pt>
          <cx:pt idx="269">14.199999999999999</cx:pt>
          <cx:pt idx="270">13.800000000000001</cx:pt>
          <cx:pt idx="271">13.9</cx:pt>
          <cx:pt idx="272">13.9</cx:pt>
          <cx:pt idx="273">13.699999999999999</cx:pt>
          <cx:pt idx="274">12.699999999999999</cx:pt>
          <cx:pt idx="275">14.300000000000001</cx:pt>
          <cx:pt idx="276">11.6</cx:pt>
          <cx:pt idx="277">14.699999999999999</cx:pt>
          <cx:pt idx="278">14.1</cx:pt>
          <cx:pt idx="279">13.6</cx:pt>
          <cx:pt idx="280">13.1</cx:pt>
          <cx:pt idx="281">13.800000000000001</cx:pt>
          <cx:pt idx="282">14.6</cx:pt>
          <cx:pt idx="283">14.4</cx:pt>
          <cx:pt idx="284">14.9</cx:pt>
          <cx:pt idx="285">12.300000000000001</cx:pt>
          <cx:pt idx="286">11.300000000000001</cx:pt>
          <cx:pt idx="288">11.300000000000001</cx:pt>
          <cx:pt idx="293">10</cx:pt>
          <cx:pt idx="294">9.9800000000000004</cx:pt>
          <cx:pt idx="295">11.9</cx:pt>
          <cx:pt idx="296">11.699999999999999</cx:pt>
          <cx:pt idx="297">11.5</cx:pt>
          <cx:pt idx="298">11.800000000000001</cx:pt>
          <cx:pt idx="299">11.300000000000001</cx:pt>
          <cx:pt idx="300">11</cx:pt>
          <cx:pt idx="301">10.6</cx:pt>
          <cx:pt idx="302">11.1</cx:pt>
          <cx:pt idx="303">10.6</cx:pt>
          <cx:pt idx="304">11.300000000000001</cx:pt>
          <cx:pt idx="305">10.800000000000001</cx:pt>
          <cx:pt idx="306">10.6</cx:pt>
          <cx:pt idx="307">10.800000000000001</cx:pt>
          <cx:pt idx="308">11</cx:pt>
          <cx:pt idx="309">10.199999999999999</cx:pt>
          <cx:pt idx="310">9.8699999999999992</cx:pt>
          <cx:pt idx="311">10.1</cx:pt>
          <cx:pt idx="312">9.8200000000000003</cx:pt>
          <cx:pt idx="313">10</cx:pt>
          <cx:pt idx="314">10.6</cx:pt>
          <cx:pt idx="315">9.75</cx:pt>
          <cx:pt idx="316">10.1</cx:pt>
          <cx:pt idx="317">10.1</cx:pt>
          <cx:pt idx="318">10.1</cx:pt>
          <cx:pt idx="319">10.800000000000001</cx:pt>
          <cx:pt idx="320">10.5</cx:pt>
          <cx:pt idx="321">10.5</cx:pt>
          <cx:pt idx="322">10.6</cx:pt>
          <cx:pt idx="323">10.5</cx:pt>
          <cx:pt idx="324">10.199999999999999</cx:pt>
          <cx:pt idx="325">12.800000000000001</cx:pt>
          <cx:pt idx="326">10.6</cx:pt>
          <cx:pt idx="327">11.6</cx:pt>
          <cx:pt idx="328">11</cx:pt>
          <cx:pt idx="329">11.9</cx:pt>
          <cx:pt idx="330">11.4</cx:pt>
          <cx:pt idx="331">10.699999999999999</cx:pt>
          <cx:pt idx="332">12.1</cx:pt>
          <cx:pt idx="333">12.4</cx:pt>
          <cx:pt idx="334">10.5</cx:pt>
          <cx:pt idx="335">11</cx:pt>
          <cx:pt idx="336">10.5</cx:pt>
          <cx:pt idx="337">11.199999999999999</cx:pt>
          <cx:pt idx="338">10.5</cx:pt>
          <cx:pt idx="339">12</cx:pt>
          <cx:pt idx="340">12.1</cx:pt>
          <cx:pt idx="341">11</cx:pt>
          <cx:pt idx="342">10.4</cx:pt>
          <cx:pt idx="343">10.1</cx:pt>
          <cx:pt idx="344">11.300000000000001</cx:pt>
          <cx:pt idx="345">11</cx:pt>
          <cx:pt idx="346">9.5800000000000001</cx:pt>
          <cx:pt idx="351">10</cx:pt>
          <cx:pt idx="352">9.2400000000000002</cx:pt>
          <cx:pt idx="353">10.300000000000001</cx:pt>
          <cx:pt idx="354">11.5</cx:pt>
          <cx:pt idx="355">13</cx:pt>
          <cx:pt idx="356">12.699999999999999</cx:pt>
          <cx:pt idx="357">12.199999999999999</cx:pt>
          <cx:pt idx="358">11.5</cx:pt>
          <cx:pt idx="359">10.199999999999999</cx:pt>
          <cx:pt idx="360">10.9</cx:pt>
          <cx:pt idx="361">9.9399999999999995</cx:pt>
          <cx:pt idx="362">12.4</cx:pt>
          <cx:pt idx="363">10.699999999999999</cx:pt>
          <cx:pt idx="364">11.199999999999999</cx:pt>
          <cx:pt idx="365">10.1</cx:pt>
          <cx:pt idx="366">9.9100000000000001</cx:pt>
          <cx:pt idx="367">9.8399999999999999</cx:pt>
          <cx:pt idx="368">10.5</cx:pt>
          <cx:pt idx="369">9.7899999999999991</cx:pt>
          <cx:pt idx="370">9.6799999999999997</cx:pt>
          <cx:pt idx="371">9.7300000000000004</cx:pt>
          <cx:pt idx="372">10.1</cx:pt>
          <cx:pt idx="373">10.300000000000001</cx:pt>
          <cx:pt idx="374">9</cx:pt>
          <cx:pt idx="375">9.7899999999999991</cx:pt>
          <cx:pt idx="376">10</cx:pt>
          <cx:pt idx="377">10.4</cx:pt>
          <cx:pt idx="378">11</cx:pt>
          <cx:pt idx="379">10.5</cx:pt>
          <cx:pt idx="380">10.699999999999999</cx:pt>
          <cx:pt idx="381">11.800000000000001</cx:pt>
          <cx:pt idx="382">10.699999999999999</cx:pt>
          <cx:pt idx="383">10.5</cx:pt>
          <cx:pt idx="384">11.699999999999999</cx:pt>
          <cx:pt idx="385">10.5</cx:pt>
          <cx:pt idx="386">10.5</cx:pt>
          <cx:pt idx="387">10.199999999999999</cx:pt>
          <cx:pt idx="388">10.5</cx:pt>
          <cx:pt idx="389">10</cx:pt>
          <cx:pt idx="390">10.199999999999999</cx:pt>
          <cx:pt idx="391">9.3499999999999996</cx:pt>
          <cx:pt idx="392">9.3800000000000008</cx:pt>
          <cx:pt idx="393">8.9499999999999993</cx:pt>
          <cx:pt idx="394">9.9600000000000009</cx:pt>
          <cx:pt idx="395">9.1300000000000008</cx:pt>
          <cx:pt idx="396">9.2599999999999998</cx:pt>
          <cx:pt idx="397">8.2799999999999994</cx:pt>
          <cx:pt idx="398">8.9800000000000004</cx:pt>
          <cx:pt idx="399">9.3200000000000003</cx:pt>
          <cx:pt idx="400">9.9600000000000009</cx:pt>
          <cx:pt idx="401">9.0600000000000005</cx:pt>
          <cx:pt idx="402">10</cx:pt>
          <cx:pt idx="403">9.8800000000000008</cx:pt>
        </cx:lvl>
      </cx:numDim>
    </cx:data>
    <cx:data id="1">
      <cx:numDim type="val">
        <cx:f>Final!$B$5:$B$408</cx:f>
        <cx:lvl ptCount="404" formatCode="General">
          <cx:pt idx="0">0.128</cx:pt>
          <cx:pt idx="2">0.053999999999999999</cx:pt>
          <cx:pt idx="4">0.050000000000000003</cx:pt>
          <cx:pt idx="5">0.071999999999999995</cx:pt>
          <cx:pt idx="6">0.16500000000000001</cx:pt>
          <cx:pt idx="7">0.058000000000000003</cx:pt>
          <cx:pt idx="15">0.043999999999999997</cx:pt>
          <cx:pt idx="17">0.16300000000000001</cx:pt>
          <cx:pt idx="18">0.070999999999999994</cx:pt>
          <cx:pt idx="19">0.057000000000000002</cx:pt>
          <cx:pt idx="21">0.11600000000000001</cx:pt>
          <cx:pt idx="32">0.13800000000000001</cx:pt>
          <cx:pt idx="56">0.27000000000000002</cx:pt>
          <cx:pt idx="71">0.128</cx:pt>
          <cx:pt idx="73">0.053999999999999999</cx:pt>
          <cx:pt idx="75">0.050000000000000003</cx:pt>
          <cx:pt idx="76">0.071999999999999995</cx:pt>
          <cx:pt idx="77">0.16500000000000001</cx:pt>
          <cx:pt idx="78">0.058000000000000003</cx:pt>
          <cx:pt idx="86">0.043999999999999997</cx:pt>
          <cx:pt idx="88">0.16300000000000001</cx:pt>
          <cx:pt idx="89">0.070999999999999994</cx:pt>
          <cx:pt idx="90">0.057000000000000002</cx:pt>
          <cx:pt idx="92">0.11600000000000001</cx:pt>
          <cx:pt idx="103">0.13800000000000001</cx:pt>
          <cx:pt idx="127">0.27000000000000002</cx:pt>
          <cx:pt idx="142">0.41499999999999998</cx:pt>
          <cx:pt idx="143">0.089999999999999997</cx:pt>
          <cx:pt idx="144">0.071999999999999995</cx:pt>
          <cx:pt idx="145">0.073999999999999996</cx:pt>
          <cx:pt idx="147">0.048000000000000001</cx:pt>
          <cx:pt idx="148">0.40100000000000002</cx:pt>
          <cx:pt idx="149">0.10100000000000001</cx:pt>
          <cx:pt idx="161">0.047</cx:pt>
          <cx:pt idx="162">0.13500000000000001</cx:pt>
          <cx:pt idx="163">0.057000000000000002</cx:pt>
          <cx:pt idx="164">0.075999999999999998</cx:pt>
          <cx:pt idx="166">0.083000000000000004</cx:pt>
          <cx:pt idx="174">0.097000000000000003</cx:pt>
          <cx:pt idx="176">0.17699999999999999</cx:pt>
          <cx:pt idx="177">0.153</cx:pt>
          <cx:pt idx="179">0.155</cx:pt>
          <cx:pt idx="191">0.24099999999999999</cx:pt>
          <cx:pt idx="193">0.32900000000000001</cx:pt>
          <cx:pt idx="199">0.54400000000000004</cx:pt>
          <cx:pt idx="215">2.4100000000000001</cx:pt>
          <cx:pt idx="216">2.2400000000000002</cx:pt>
          <cx:pt idx="217">1.55</cx:pt>
          <cx:pt idx="218">1.04</cx:pt>
          <cx:pt idx="219">1.95</cx:pt>
          <cx:pt idx="220">3.5299999999999998</cx:pt>
          <cx:pt idx="221">2.7999999999999998</cx:pt>
          <cx:pt idx="222">4.2599999999999998</cx:pt>
          <cx:pt idx="223">3.4700000000000002</cx:pt>
          <cx:pt idx="225">3.3799999999999999</cx:pt>
          <cx:pt idx="226">3.6200000000000001</cx:pt>
          <cx:pt idx="227">3.6600000000000001</cx:pt>
          <cx:pt idx="228">3.46</cx:pt>
          <cx:pt idx="229">3.23</cx:pt>
          <cx:pt idx="234">3.77</cx:pt>
          <cx:pt idx="235">3.3500000000000001</cx:pt>
          <cx:pt idx="236">3.3599999999999999</cx:pt>
          <cx:pt idx="237">3.4100000000000001</cx:pt>
          <cx:pt idx="238">2.96</cx:pt>
          <cx:pt idx="239">3.0099999999999998</cx:pt>
          <cx:pt idx="240">2.8900000000000001</cx:pt>
          <cx:pt idx="241">2.6000000000000001</cx:pt>
          <cx:pt idx="242">2.4900000000000002</cx:pt>
          <cx:pt idx="243">2.6000000000000001</cx:pt>
          <cx:pt idx="244">2.4100000000000001</cx:pt>
          <cx:pt idx="245">2.8100000000000001</cx:pt>
          <cx:pt idx="246">2.8100000000000001</cx:pt>
          <cx:pt idx="247">2.4500000000000002</cx:pt>
          <cx:pt idx="248">2.3399999999999999</cx:pt>
          <cx:pt idx="249">2.2599999999999998</cx:pt>
          <cx:pt idx="250">2.2200000000000002</cx:pt>
          <cx:pt idx="251">2.1499999999999999</cx:pt>
          <cx:pt idx="252">2.1600000000000001</cx:pt>
          <cx:pt idx="253">2.0099999999999998</cx:pt>
          <cx:pt idx="254">1.9399999999999999</cx:pt>
          <cx:pt idx="255">2.0299999999999998</cx:pt>
          <cx:pt idx="256">1.9199999999999999</cx:pt>
          <cx:pt idx="257">1.96</cx:pt>
          <cx:pt idx="258">2.0299999999999998</cx:pt>
          <cx:pt idx="259">1.99</cx:pt>
          <cx:pt idx="260">1.8600000000000001</cx:pt>
          <cx:pt idx="261">1.96</cx:pt>
          <cx:pt idx="262">1.96</cx:pt>
          <cx:pt idx="263">1.76</cx:pt>
          <cx:pt idx="264">1.8999999999999999</cx:pt>
          <cx:pt idx="265">1.6499999999999999</cx:pt>
          <cx:pt idx="266">1.6299999999999999</cx:pt>
          <cx:pt idx="267">1.9099999999999999</cx:pt>
          <cx:pt idx="268">1.8999999999999999</cx:pt>
          <cx:pt idx="269">2.27</cx:pt>
          <cx:pt idx="270">2.0499999999999998</cx:pt>
          <cx:pt idx="271">1.8999999999999999</cx:pt>
          <cx:pt idx="272">1.98</cx:pt>
          <cx:pt idx="273">1.8300000000000001</cx:pt>
          <cx:pt idx="274">2.5699999999999998</cx:pt>
          <cx:pt idx="275">1.95</cx:pt>
          <cx:pt idx="276">1.8400000000000001</cx:pt>
          <cx:pt idx="277">1.8799999999999999</cx:pt>
          <cx:pt idx="278">2.3599999999999999</cx:pt>
          <cx:pt idx="279">1.9399999999999999</cx:pt>
          <cx:pt idx="280">2.0099999999999998</cx:pt>
          <cx:pt idx="281">1.8700000000000001</cx:pt>
          <cx:pt idx="282">2.1099999999999999</cx:pt>
          <cx:pt idx="283">2.1499999999999999</cx:pt>
          <cx:pt idx="284">2.1400000000000001</cx:pt>
          <cx:pt idx="285">2.1400000000000001</cx:pt>
          <cx:pt idx="286">2.1299999999999999</cx:pt>
          <cx:pt idx="287">2.0600000000000001</cx:pt>
          <cx:pt idx="288">2.1600000000000001</cx:pt>
          <cx:pt idx="289">2.2599999999999998</cx:pt>
          <cx:pt idx="290">2.23</cx:pt>
          <cx:pt idx="291">2.02</cx:pt>
          <cx:pt idx="292">2.1200000000000001</cx:pt>
          <cx:pt idx="293">1.8500000000000001</cx:pt>
        </cx:lvl>
      </cx:numDim>
    </cx:data>
  </cx:chartData>
  <cx:chart>
    <cx:plotArea>
      <cx:plotAreaRegion>
        <cx:plotSurface>
          <cx:spPr>
            <a:ln>
              <a:solidFill>
                <a:schemeClr val="tx1"/>
              </a:solidFill>
            </a:ln>
          </cx:spPr>
        </cx:plotSurface>
        <cx:series layoutId="boxWhisker" uniqueId="{2A2D9D60-91EE-45E6-A868-290C5E0C4A57}">
          <cx:tx>
            <cx:txData>
              <cx:f>Final!$A$4</cx:f>
              <cx:v>TON sed</cx:v>
            </cx:txData>
          </cx:tx>
          <cx:spPr>
            <a:solidFill>
              <a:schemeClr val="accent5">
                <a:lumMod val="60000"/>
                <a:lumOff val="40000"/>
              </a:schemeClr>
            </a:solidFill>
            <a:ln>
              <a:solidFill>
                <a:schemeClr val="tx1"/>
              </a:solidFill>
            </a:ln>
          </cx:spPr>
          <cx:dataId val="0"/>
          <cx:layoutPr>
            <cx:visibility meanLine="0" meanMarker="0" nonoutliers="0" outliers="0"/>
            <cx:statistics quartileMethod="exclusive"/>
          </cx:layoutPr>
        </cx:series>
        <cx:series layoutId="boxWhisker" uniqueId="{384DD1B9-5F38-40A4-BDE3-7FCF19E92159}">
          <cx:tx>
            <cx:txData>
              <cx:f>Final!$B$4</cx:f>
              <cx:v>TON bed</cx:v>
            </cx:txData>
          </cx:tx>
          <cx:spPr>
            <a:solidFill>
              <a:srgbClr val="92D050"/>
            </a:solidFill>
            <a:ln>
              <a:solidFill>
                <a:schemeClr val="tx1"/>
              </a:solidFill>
            </a:ln>
          </cx:spPr>
          <cx:dataId val="1"/>
          <cx:layoutPr>
            <cx:visibility meanLine="0" meanMarker="0" nonoutliers="0" outliers="1"/>
            <cx:statistics quartileMethod="exclusive"/>
          </cx:layoutPr>
        </cx:series>
      </cx:plotAreaRegion>
      <cx:axis id="0" hidden="1">
        <cx:catScaling gapWidth="0.100000001"/>
        <cx:tickLabels/>
      </cx:axis>
      <cx:axis id="1">
        <cx:valScaling max="20"/>
        <cx:title>
          <cx:tx>
            <cx:txData>
              <cx:v>TON-N (mg/l)</cx:v>
            </cx:txData>
          </cx:tx>
          <cx:txPr>
            <a:bodyPr spcFirstLastPara="1" vertOverflow="ellipsis" horzOverflow="overflow" wrap="square" lIns="0" tIns="0" rIns="0" bIns="0" anchor="ctr" anchorCtr="1"/>
            <a:lstStyle/>
            <a:p>
              <a:pPr algn="ctr" rtl="0">
                <a:defRPr sz="1200"/>
              </a:pPr>
              <a:r>
                <a:rPr lang="en-US" sz="1200" b="0" i="0" u="none" strike="noStrike" baseline="0" dirty="0">
                  <a:solidFill>
                    <a:schemeClr val="tx1"/>
                  </a:solidFill>
                  <a:latin typeface="Calibri" panose="020F0502020204030204"/>
                </a:rPr>
                <a:t>TON-N (mg/l)</a:t>
              </a:r>
            </a:p>
          </cx:txPr>
        </cx:title>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Calibri" panose="020F0502020204030204"/>
            </a:endParaRPr>
          </a:p>
        </cx:txPr>
      </cx:axis>
    </cx:plotArea>
  </cx:chart>
  <cx:spPr>
    <a:ln>
      <a:noFill/>
    </a:ln>
  </cx:spPr>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Final!$C$5:$C$408</cx:f>
        <cx:lvl ptCount="404" formatCode="General">
          <cx:pt idx="0">0.044999999999999998</cx:pt>
          <cx:pt idx="1">0.059999999999999998</cx:pt>
          <cx:pt idx="2">0.048000000000000001</cx:pt>
          <cx:pt idx="3">0.040000000000000001</cx:pt>
          <cx:pt idx="4">0.050999999999999997</cx:pt>
          <cx:pt idx="5">0.047</cx:pt>
          <cx:pt idx="6">0.02</cx:pt>
          <cx:pt idx="7">0.048000000000000001</cx:pt>
          <cx:pt idx="9">0.024</cx:pt>
          <cx:pt idx="12">0.055</cx:pt>
          <cx:pt idx="13">0.021999999999999999</cx:pt>
          <cx:pt idx="14">0.023</cx:pt>
          <cx:pt idx="15">0.039</cx:pt>
          <cx:pt idx="16">0.025999999999999999</cx:pt>
          <cx:pt idx="17">0.012999999999999999</cx:pt>
          <cx:pt idx="18">0.037999999999999999</cx:pt>
          <cx:pt idx="19">0.029999999999999999</cx:pt>
          <cx:pt idx="20">0.049000000000000002</cx:pt>
          <cx:pt idx="21">0.043999999999999997</cx:pt>
          <cx:pt idx="22">0.053999999999999999</cx:pt>
          <cx:pt idx="23">0.036999999999999998</cx:pt>
          <cx:pt idx="24">0.042000000000000003</cx:pt>
          <cx:pt idx="25">0.037999999999999999</cx:pt>
          <cx:pt idx="26">0.047</cx:pt>
          <cx:pt idx="27">0.050999999999999997</cx:pt>
          <cx:pt idx="28">0.063</cx:pt>
          <cx:pt idx="29">0.045999999999999999</cx:pt>
          <cx:pt idx="30">0.047</cx:pt>
          <cx:pt idx="31">0.032000000000000001</cx:pt>
          <cx:pt idx="32">0.021000000000000001</cx:pt>
          <cx:pt idx="33">0.02</cx:pt>
          <cx:pt idx="34">0.017999999999999999</cx:pt>
          <cx:pt idx="35">0.021999999999999999</cx:pt>
          <cx:pt idx="36">0.019</cx:pt>
          <cx:pt idx="37">0.021000000000000001</cx:pt>
          <cx:pt idx="38">0.027</cx:pt>
          <cx:pt idx="39">0.025000000000000001</cx:pt>
          <cx:pt idx="40">0.025000000000000001</cx:pt>
          <cx:pt idx="41">0.025000000000000001</cx:pt>
          <cx:pt idx="42">0.027</cx:pt>
          <cx:pt idx="43">0.019</cx:pt>
          <cx:pt idx="44">0.027</cx:pt>
          <cx:pt idx="45">0.025000000000000001</cx:pt>
          <cx:pt idx="46">0.023</cx:pt>
          <cx:pt idx="47">0.021999999999999999</cx:pt>
          <cx:pt idx="48">0.024</cx:pt>
          <cx:pt idx="49">0.021999999999999999</cx:pt>
          <cx:pt idx="50">0.034000000000000002</cx:pt>
          <cx:pt idx="51">0.027</cx:pt>
          <cx:pt idx="52">0.02</cx:pt>
          <cx:pt idx="53">0.029000000000000001</cx:pt>
          <cx:pt idx="54">0.029999999999999999</cx:pt>
          <cx:pt idx="55">0.025999999999999999</cx:pt>
          <cx:pt idx="56">0.025000000000000001</cx:pt>
          <cx:pt idx="57">0.027</cx:pt>
          <cx:pt idx="58">0.029999999999999999</cx:pt>
          <cx:pt idx="59">0.023</cx:pt>
          <cx:pt idx="60">0.025000000000000001</cx:pt>
          <cx:pt idx="61">0.027</cx:pt>
          <cx:pt idx="62">0.035999999999999997</cx:pt>
          <cx:pt idx="63">0.021999999999999999</cx:pt>
          <cx:pt idx="64">0.028000000000000001</cx:pt>
          <cx:pt idx="65">0.021999999999999999</cx:pt>
          <cx:pt idx="66">0.021000000000000001</cx:pt>
          <cx:pt idx="67">0.017000000000000001</cx:pt>
          <cx:pt idx="68">0.023</cx:pt>
          <cx:pt idx="69">0.024</cx:pt>
          <cx:pt idx="70">0.017000000000000001</cx:pt>
          <cx:pt idx="71">0.0089999999999999993</cx:pt>
          <cx:pt idx="72">0.025999999999999999</cx:pt>
          <cx:pt idx="73">0.064000000000000001</cx:pt>
          <cx:pt idx="75">0.028000000000000001</cx:pt>
          <cx:pt idx="78">0.021999999999999999</cx:pt>
          <cx:pt idx="79">0.014</cx:pt>
          <cx:pt idx="80">0.029000000000000001</cx:pt>
          <cx:pt idx="82">0.014</cx:pt>
          <cx:pt idx="83">0.016</cx:pt>
          <cx:pt idx="84">0.035999999999999997</cx:pt>
          <cx:pt idx="85">0.028000000000000001</cx:pt>
          <cx:pt idx="86">0.033000000000000002</cx:pt>
          <cx:pt idx="88">0.037999999999999999</cx:pt>
          <cx:pt idx="89">0.025999999999999999</cx:pt>
          <cx:pt idx="90">0.029999999999999999</cx:pt>
          <cx:pt idx="91">0.031</cx:pt>
          <cx:pt idx="92">0.021999999999999999</cx:pt>
          <cx:pt idx="93">0.017999999999999999</cx:pt>
          <cx:pt idx="94">0.014999999999999999</cx:pt>
          <cx:pt idx="95">0.012999999999999999</cx:pt>
          <cx:pt idx="97">0.010999999999999999</cx:pt>
          <cx:pt idx="98">0.010999999999999999</cx:pt>
          <cx:pt idx="99">0.012999999999999999</cx:pt>
          <cx:pt idx="100">0.016</cx:pt>
          <cx:pt idx="101">0.014</cx:pt>
          <cx:pt idx="102">0.014</cx:pt>
          <cx:pt idx="103">0.014999999999999999</cx:pt>
          <cx:pt idx="104">0.017000000000000001</cx:pt>
          <cx:pt idx="105">0.014999999999999999</cx:pt>
          <cx:pt idx="106">0.017000000000000001</cx:pt>
          <cx:pt idx="107">0.010999999999999999</cx:pt>
          <cx:pt idx="108">0.016</cx:pt>
          <cx:pt idx="109">0.024</cx:pt>
          <cx:pt idx="110">0.014</cx:pt>
          <cx:pt idx="111">0.012</cx:pt>
          <cx:pt idx="112">0.012999999999999999</cx:pt>
          <cx:pt idx="113">0.014999999999999999</cx:pt>
          <cx:pt idx="114">0.014999999999999999</cx:pt>
          <cx:pt idx="115">0.014</cx:pt>
          <cx:pt idx="116">0.016</cx:pt>
          <cx:pt idx="117">0.016</cx:pt>
          <cx:pt idx="118">0.014999999999999999</cx:pt>
          <cx:pt idx="119">0.012999999999999999</cx:pt>
          <cx:pt idx="120">0.014999999999999999</cx:pt>
          <cx:pt idx="121">0.016</cx:pt>
          <cx:pt idx="122">0.012</cx:pt>
          <cx:pt idx="123">0.012999999999999999</cx:pt>
          <cx:pt idx="124">0.014</cx:pt>
          <cx:pt idx="125">0.014999999999999999</cx:pt>
          <cx:pt idx="126">0.014</cx:pt>
          <cx:pt idx="127">0.012999999999999999</cx:pt>
          <cx:pt idx="128">0.014</cx:pt>
          <cx:pt idx="129">0.014</cx:pt>
          <cx:pt idx="130">0.035000000000000003</cx:pt>
          <cx:pt idx="131">0.053999999999999999</cx:pt>
          <cx:pt idx="132">0.043999999999999997</cx:pt>
          <cx:pt idx="133">0.078</cx:pt>
          <cx:pt idx="135">0.050000000000000003</cx:pt>
          <cx:pt idx="138">0.071999999999999995</cx:pt>
          <cx:pt idx="139">0.047</cx:pt>
          <cx:pt idx="140">0.037999999999999999</cx:pt>
          <cx:pt idx="141">0.058000000000000003</cx:pt>
          <cx:pt idx="142">0.02</cx:pt>
          <cx:pt idx="143">0.021999999999999999</cx:pt>
          <cx:pt idx="144">0.041000000000000002</cx:pt>
          <cx:pt idx="145">0.058000000000000003</cx:pt>
          <cx:pt idx="146">0.058999999999999997</cx:pt>
          <cx:pt idx="147">0.060999999999999999</cx:pt>
          <cx:pt idx="149">0.059999999999999998</cx:pt>
          <cx:pt idx="150">0.062</cx:pt>
          <cx:pt idx="151">0.050000000000000003</cx:pt>
          <cx:pt idx="152">0.062</cx:pt>
          <cx:pt idx="153">0.055</cx:pt>
          <cx:pt idx="154">0.039</cx:pt>
          <cx:pt idx="155">0.036999999999999998</cx:pt>
          <cx:pt idx="156">0.035999999999999997</cx:pt>
          <cx:pt idx="157">0.039</cx:pt>
          <cx:pt idx="158">0.029999999999999999</cx:pt>
          <cx:pt idx="159">0.035000000000000003</cx:pt>
          <cx:pt idx="160">0.033000000000000002</cx:pt>
          <cx:pt idx="161">0.032000000000000001</cx:pt>
          <cx:pt idx="162">0.032000000000000001</cx:pt>
          <cx:pt idx="163">0.034000000000000002</cx:pt>
          <cx:pt idx="164">0.039</cx:pt>
          <cx:pt idx="165">0.034000000000000002</cx:pt>
          <cx:pt idx="166">0.032000000000000001</cx:pt>
          <cx:pt idx="167">0.034000000000000002</cx:pt>
          <cx:pt idx="168">0.032000000000000001</cx:pt>
          <cx:pt idx="169">0.029999999999999999</cx:pt>
          <cx:pt idx="170">0.031</cx:pt>
          <cx:pt idx="171">0.029999999999999999</cx:pt>
          <cx:pt idx="172">0.029999999999999999</cx:pt>
          <cx:pt idx="173">0.033000000000000002</cx:pt>
          <cx:pt idx="174">0.032000000000000001</cx:pt>
          <cx:pt idx="175">0.033000000000000002</cx:pt>
          <cx:pt idx="176">0.036999999999999998</cx:pt>
          <cx:pt idx="177">0.035000000000000003</cx:pt>
          <cx:pt idx="178">0.035999999999999997</cx:pt>
          <cx:pt idx="179">0.035000000000000003</cx:pt>
          <cx:pt idx="180">0.034000000000000002</cx:pt>
          <cx:pt idx="181">0.034000000000000002</cx:pt>
          <cx:pt idx="182">0.037999999999999999</cx:pt>
          <cx:pt idx="183">0.035000000000000003</cx:pt>
          <cx:pt idx="184">0.029000000000000001</cx:pt>
          <cx:pt idx="185">0.032000000000000001</cx:pt>
          <cx:pt idx="186">0.033000000000000002</cx:pt>
          <cx:pt idx="187">0.033000000000000002</cx:pt>
          <cx:pt idx="188">0.032000000000000001</cx:pt>
          <cx:pt idx="189">0.029999999999999999</cx:pt>
          <cx:pt idx="190">0.029999999999999999</cx:pt>
          <cx:pt idx="191">0.033000000000000002</cx:pt>
          <cx:pt idx="192">0.01</cx:pt>
          <cx:pt idx="193">0.01</cx:pt>
          <cx:pt idx="194">0.014999999999999999</cx:pt>
          <cx:pt idx="195">0.062</cx:pt>
          <cx:pt idx="197">0.027</cx:pt>
          <cx:pt idx="200">0.024</cx:pt>
          <cx:pt idx="202">0.014</cx:pt>
          <cx:pt idx="203">0.029000000000000001</cx:pt>
          <cx:pt idx="205">0.017000000000000001</cx:pt>
          <cx:pt idx="206">0.017999999999999999</cx:pt>
          <cx:pt idx="207">0.037999999999999999</cx:pt>
          <cx:pt idx="208">0.035000000000000003</cx:pt>
          <cx:pt idx="209">0.042000000000000003</cx:pt>
          <cx:pt idx="211">0.042000000000000003</cx:pt>
          <cx:pt idx="212">0.027</cx:pt>
          <cx:pt idx="213">0.040000000000000001</cx:pt>
          <cx:pt idx="214">0.034000000000000002</cx:pt>
          <cx:pt idx="215">0.019</cx:pt>
          <cx:pt idx="216">0.016</cx:pt>
          <cx:pt idx="217">0.010999999999999999</cx:pt>
          <cx:pt idx="218">0.012999999999999999</cx:pt>
          <cx:pt idx="220">0.01</cx:pt>
          <cx:pt idx="221">0.01</cx:pt>
          <cx:pt idx="222">0.012999999999999999</cx:pt>
          <cx:pt idx="223">0.012999999999999999</cx:pt>
          <cx:pt idx="224">0.014</cx:pt>
          <cx:pt idx="225">0.012</cx:pt>
          <cx:pt idx="226">0.014</cx:pt>
          <cx:pt idx="227">0.012999999999999999</cx:pt>
          <cx:pt idx="228">0.010999999999999999</cx:pt>
          <cx:pt idx="229">0.014</cx:pt>
          <cx:pt idx="231">0.014</cx:pt>
          <cx:pt idx="232">0.012999999999999999</cx:pt>
          <cx:pt idx="233">0.01</cx:pt>
          <cx:pt idx="234">0.017999999999999999</cx:pt>
          <cx:pt idx="235">0.012</cx:pt>
          <cx:pt idx="236">0.012</cx:pt>
          <cx:pt idx="237">0.012999999999999999</cx:pt>
          <cx:pt idx="238">0.014</cx:pt>
          <cx:pt idx="239">0.012999999999999999</cx:pt>
          <cx:pt idx="240">0.010999999999999999</cx:pt>
          <cx:pt idx="241">0.01</cx:pt>
          <cx:pt idx="242">0.017999999999999999</cx:pt>
          <cx:pt idx="243">0.012</cx:pt>
          <cx:pt idx="246">0.010999999999999999</cx:pt>
          <cx:pt idx="247">0.0089999999999999993</cx:pt>
          <cx:pt idx="248">0.033000000000000002</cx:pt>
          <cx:pt idx="249">0.0089999999999999993</cx:pt>
          <cx:pt idx="250">0.0089999999999999993</cx:pt>
          <cx:pt idx="251">0.01</cx:pt>
          <cx:pt idx="252">0.0089999999999999993</cx:pt>
          <cx:pt idx="253">0.017999999999999999</cx:pt>
          <cx:pt idx="254">0.031</cx:pt>
          <cx:pt idx="255">0.02</cx:pt>
          <cx:pt idx="259">0.014999999999999999</cx:pt>
          <cx:pt idx="260">0.01</cx:pt>
          <cx:pt idx="263">0.01</cx:pt>
          <cx:pt idx="264">0.012</cx:pt>
          <cx:pt idx="266">0.01</cx:pt>
          <cx:pt idx="267">0.012999999999999999</cx:pt>
          <cx:pt idx="268">0.012999999999999999</cx:pt>
          <cx:pt idx="269">0.01</cx:pt>
          <cx:pt idx="270">0.010999999999999999</cx:pt>
          <cx:pt idx="271">0.010999999999999999</cx:pt>
          <cx:pt idx="272">0.01</cx:pt>
          <cx:pt idx="274">0.0089999999999999993</cx:pt>
          <cx:pt idx="275">0.021000000000000001</cx:pt>
          <cx:pt idx="278">0.0089999999999999993</cx:pt>
          <cx:pt idx="279">0.01</cx:pt>
          <cx:pt idx="281">0.0089999999999999993</cx:pt>
          <cx:pt idx="285">0.027</cx:pt>
          <cx:pt idx="286">0.031</cx:pt>
          <cx:pt idx="287">0.040000000000000001</cx:pt>
          <cx:pt idx="288">0.088999999999999996</cx:pt>
          <cx:pt idx="290">0.049000000000000002</cx:pt>
          <cx:pt idx="293">0.070999999999999994</cx:pt>
          <cx:pt idx="294">0.048000000000000001</cx:pt>
          <cx:pt idx="295">0.035000000000000003</cx:pt>
          <cx:pt idx="296">0.051999999999999998</cx:pt>
          <cx:pt idx="297">0.017999999999999999</cx:pt>
          <cx:pt idx="298">0.034000000000000002</cx:pt>
          <cx:pt idx="299">0.039</cx:pt>
          <cx:pt idx="300">0.060999999999999999</cx:pt>
          <cx:pt idx="301">0.049000000000000002</cx:pt>
          <cx:pt idx="302">0.056000000000000001</cx:pt>
          <cx:pt idx="304">0.062</cx:pt>
          <cx:pt idx="305">0.064000000000000001</cx:pt>
          <cx:pt idx="306">0.051999999999999998</cx:pt>
          <cx:pt idx="307">0.059999999999999998</cx:pt>
          <cx:pt idx="308">0.039</cx:pt>
          <cx:pt idx="309">0.044999999999999998</cx:pt>
          <cx:pt idx="310">0.036999999999999998</cx:pt>
          <cx:pt idx="311">0.031</cx:pt>
          <cx:pt idx="312">0.034000000000000002</cx:pt>
          <cx:pt idx="313">0.039</cx:pt>
          <cx:pt idx="314">0.035999999999999997</cx:pt>
          <cx:pt idx="315">0.036999999999999998</cx:pt>
          <cx:pt idx="316">0.036999999999999998</cx:pt>
          <cx:pt idx="317">0.036999999999999998</cx:pt>
          <cx:pt idx="318">0.039</cx:pt>
          <cx:pt idx="319">0.036999999999999998</cx:pt>
          <cx:pt idx="320">0.036999999999999998</cx:pt>
          <cx:pt idx="321">0.036999999999999998</cx:pt>
          <cx:pt idx="322">0.036999999999999998</cx:pt>
          <cx:pt idx="323">0.035000000000000003</cx:pt>
          <cx:pt idx="324">0.062</cx:pt>
          <cx:pt idx="325">0.040000000000000001</cx:pt>
          <cx:pt idx="326">0.029999999999999999</cx:pt>
          <cx:pt idx="327">0.040000000000000001</cx:pt>
          <cx:pt idx="328">0.040000000000000001</cx:pt>
          <cx:pt idx="329">0.036999999999999998</cx:pt>
          <cx:pt idx="330">0.041000000000000002</cx:pt>
          <cx:pt idx="331">0.039</cx:pt>
          <cx:pt idx="332">0.035000000000000003</cx:pt>
          <cx:pt idx="333">0.034000000000000002</cx:pt>
          <cx:pt idx="334">0.036999999999999998</cx:pt>
          <cx:pt idx="335">0.039</cx:pt>
          <cx:pt idx="336">0.032000000000000001</cx:pt>
          <cx:pt idx="337">0.035000000000000003</cx:pt>
          <cx:pt idx="338">0.035999999999999997</cx:pt>
          <cx:pt idx="339">0.035999999999999997</cx:pt>
          <cx:pt idx="340">0.034000000000000002</cx:pt>
          <cx:pt idx="341">0.033000000000000002</cx:pt>
          <cx:pt idx="342">0.036999999999999998</cx:pt>
          <cx:pt idx="343">0.036999999999999998</cx:pt>
          <cx:pt idx="344">0.032000000000000001</cx:pt>
          <cx:pt idx="345">0.048000000000000001</cx:pt>
          <cx:pt idx="346">0.082000000000000003</cx:pt>
          <cx:pt idx="348">0.057000000000000002</cx:pt>
          <cx:pt idx="351">0.072999999999999995</cx:pt>
          <cx:pt idx="352">0.048000000000000001</cx:pt>
          <cx:pt idx="353">0.050999999999999997</cx:pt>
          <cx:pt idx="354">0.058000000000000003</cx:pt>
          <cx:pt idx="355">0.023</cx:pt>
          <cx:pt idx="356">0.042999999999999997</cx:pt>
          <cx:pt idx="357">0.042999999999999997</cx:pt>
          <cx:pt idx="358">0.060999999999999999</cx:pt>
          <cx:pt idx="359">0.052999999999999999</cx:pt>
          <cx:pt idx="360">0.058999999999999997</cx:pt>
          <cx:pt idx="362">0.060999999999999999</cx:pt>
          <cx:pt idx="363">0.050999999999999997</cx:pt>
          <cx:pt idx="364">0.058999999999999997</cx:pt>
          <cx:pt idx="365">0.058000000000000003</cx:pt>
          <cx:pt idx="366">0.042999999999999997</cx:pt>
          <cx:pt idx="367">0.042000000000000003</cx:pt>
          <cx:pt idx="368">0.049000000000000002</cx:pt>
          <cx:pt idx="369">0.040000000000000001</cx:pt>
          <cx:pt idx="370">0.035000000000000003</cx:pt>
          <cx:pt idx="371">0.042000000000000003</cx:pt>
          <cx:pt idx="372">0.040000000000000001</cx:pt>
          <cx:pt idx="373">0.039</cx:pt>
          <cx:pt idx="374">0.045999999999999999</cx:pt>
          <cx:pt idx="375">0.041000000000000002</cx:pt>
          <cx:pt idx="376">0.039</cx:pt>
          <cx:pt idx="377">0.047</cx:pt>
          <cx:pt idx="378">0.044999999999999998</cx:pt>
          <cx:pt idx="379">0.045999999999999999</cx:pt>
          <cx:pt idx="380">0.045999999999999999</cx:pt>
          <cx:pt idx="381">0.037999999999999999</cx:pt>
          <cx:pt idx="382">0.037999999999999999</cx:pt>
          <cx:pt idx="383">0.040000000000000001</cx:pt>
          <cx:pt idx="384">0.036999999999999998</cx:pt>
          <cx:pt idx="385">0.032000000000000001</cx:pt>
          <cx:pt idx="386">0.035999999999999997</cx:pt>
          <cx:pt idx="387">0.037999999999999999</cx:pt>
          <cx:pt idx="388">0.042999999999999997</cx:pt>
          <cx:pt idx="389">0.037999999999999999</cx:pt>
          <cx:pt idx="390">0.042999999999999997</cx:pt>
          <cx:pt idx="391">0.042000000000000003</cx:pt>
          <cx:pt idx="392">0.041000000000000002</cx:pt>
          <cx:pt idx="393">0.039</cx:pt>
          <cx:pt idx="394">0.039</cx:pt>
          <cx:pt idx="395">0.041000000000000002</cx:pt>
          <cx:pt idx="396">0.035999999999999997</cx:pt>
          <cx:pt idx="397">0.036999999999999998</cx:pt>
          <cx:pt idx="398">0.037999999999999999</cx:pt>
          <cx:pt idx="399">0.036999999999999998</cx:pt>
          <cx:pt idx="400">0.035999999999999997</cx:pt>
          <cx:pt idx="401">0.035999999999999997</cx:pt>
          <cx:pt idx="402">0.037999999999999999</cx:pt>
          <cx:pt idx="403">0.039</cx:pt>
        </cx:lvl>
      </cx:numDim>
    </cx:data>
    <cx:data id="1">
      <cx:numDim type="val">
        <cx:f>Final!$D$5:$D$408</cx:f>
        <cx:lvl ptCount="404" formatCode="General">
          <cx:pt idx="0">0.216</cx:pt>
          <cx:pt idx="1">0.26300000000000001</cx:pt>
          <cx:pt idx="2">0.031</cx:pt>
          <cx:pt idx="3">0.083000000000000004</cx:pt>
          <cx:pt idx="4">0.28100000000000003</cx:pt>
          <cx:pt idx="5">0.107</cx:pt>
          <cx:pt idx="6">0.63600000000000001</cx:pt>
          <cx:pt idx="7">0.14799999999999999</cx:pt>
          <cx:pt idx="9">0.36299999999999999</cx:pt>
          <cx:pt idx="11">0.248</cx:pt>
          <cx:pt idx="12">0.0060000000000000001</cx:pt>
          <cx:pt idx="13">0.010999999999999999</cx:pt>
          <cx:pt idx="14">0.075999999999999998</cx:pt>
          <cx:pt idx="15">0.22800000000000001</cx:pt>
          <cx:pt idx="17">0.021999999999999999</cx:pt>
          <cx:pt idx="18">0.014</cx:pt>
          <cx:pt idx="19">0.61399999999999999</cx:pt>
          <cx:pt idx="20">0.031</cx:pt>
          <cx:pt idx="21">0.053999999999999999</cx:pt>
          <cx:pt idx="22">0.17299999999999999</cx:pt>
          <cx:pt idx="23">0.070999999999999994</cx:pt>
          <cx:pt idx="24">0.032000000000000001</cx:pt>
          <cx:pt idx="25">0.035999999999999997</cx:pt>
          <cx:pt idx="26">0.039</cx:pt>
          <cx:pt idx="27">0.044999999999999998</cx:pt>
          <cx:pt idx="28">0.041000000000000002</cx:pt>
          <cx:pt idx="29">0.031</cx:pt>
          <cx:pt idx="30">0.043999999999999997</cx:pt>
          <cx:pt idx="31">0.025999999999999999</cx:pt>
          <cx:pt idx="32">0.012</cx:pt>
          <cx:pt idx="71">0.216</cx:pt>
          <cx:pt idx="72">0.26300000000000001</cx:pt>
          <cx:pt idx="73">0.031</cx:pt>
          <cx:pt idx="74">0.083000000000000004</cx:pt>
          <cx:pt idx="75">0.28100000000000003</cx:pt>
          <cx:pt idx="76">0.107</cx:pt>
          <cx:pt idx="77">0.63600000000000001</cx:pt>
          <cx:pt idx="78">0.14799999999999999</cx:pt>
          <cx:pt idx="80">0.36299999999999999</cx:pt>
          <cx:pt idx="82">0.248</cx:pt>
          <cx:pt idx="83">0.0060000000000000001</cx:pt>
          <cx:pt idx="84">0.010999999999999999</cx:pt>
          <cx:pt idx="85">0.075999999999999998</cx:pt>
          <cx:pt idx="86">0.22800000000000001</cx:pt>
          <cx:pt idx="88">0.021999999999999999</cx:pt>
          <cx:pt idx="89">0.014</cx:pt>
          <cx:pt idx="90">0.61399999999999999</cx:pt>
          <cx:pt idx="91">0.031</cx:pt>
          <cx:pt idx="92">0.053999999999999999</cx:pt>
          <cx:pt idx="93">0.17299999999999999</cx:pt>
          <cx:pt idx="94">0.070999999999999994</cx:pt>
          <cx:pt idx="95">0.032000000000000001</cx:pt>
          <cx:pt idx="96">0.035999999999999997</cx:pt>
          <cx:pt idx="97">0.039</cx:pt>
          <cx:pt idx="98">0.044999999999999998</cx:pt>
          <cx:pt idx="99">0.041000000000000002</cx:pt>
          <cx:pt idx="100">0.031</cx:pt>
          <cx:pt idx="101">0.043999999999999997</cx:pt>
          <cx:pt idx="102">0.025999999999999999</cx:pt>
          <cx:pt idx="103">0.012</cx:pt>
          <cx:pt idx="142">0.36399999999999999</cx:pt>
          <cx:pt idx="143">0.086999999999999994</cx:pt>
          <cx:pt idx="144">0.045999999999999999</cx:pt>
          <cx:pt idx="145">0.060999999999999999</cx:pt>
          <cx:pt idx="146">0.108</cx:pt>
          <cx:pt idx="147">0.068000000000000005</cx:pt>
          <cx:pt idx="148">0.42999999999999999</cx:pt>
          <cx:pt idx="149">0.107</cx:pt>
          <cx:pt idx="151">0.033000000000000002</cx:pt>
          <cx:pt idx="156">0.075999999999999998</cx:pt>
          <cx:pt idx="158">0.0050000000000000001</cx:pt>
          <cx:pt idx="159">0.041000000000000002</cx:pt>
          <cx:pt idx="160">0.055</cx:pt>
          <cx:pt idx="161">0.02</cx:pt>
          <cx:pt idx="162">0.070000000000000007</cx:pt>
          <cx:pt idx="163">0.067000000000000004</cx:pt>
          <cx:pt idx="164">0.069000000000000006</cx:pt>
          <cx:pt idx="165">0.035000000000000003</cx:pt>
          <cx:pt idx="166">0.045999999999999999</cx:pt>
          <cx:pt idx="167">0.042999999999999997</cx:pt>
          <cx:pt idx="168">0.017000000000000001</cx:pt>
          <cx:pt idx="169">0.012999999999999999</cx:pt>
          <cx:pt idx="170">0.025999999999999999</cx:pt>
          <cx:pt idx="171">0.024</cx:pt>
          <cx:pt idx="172">0.019</cx:pt>
          <cx:pt idx="173">0.028000000000000001</cx:pt>
          <cx:pt idx="174">0.041000000000000002</cx:pt>
          <cx:pt idx="175">0.012999999999999999</cx:pt>
          <cx:pt idx="176">0.014</cx:pt>
          <cx:pt idx="187">0.014</cx:pt>
          <cx:pt idx="193">0.0089999999999999993</cx:pt>
          <cx:pt idx="210">0.012</cx:pt>
          <cx:pt idx="219">0.028000000000000001</cx:pt>
          <cx:pt idx="220">0.041000000000000002</cx:pt>
          <cx:pt idx="221">0.0080000000000000002</cx:pt>
          <cx:pt idx="223">0.017000000000000001</cx:pt>
          <cx:pt idx="225">0.012999999999999999</cx:pt>
          <cx:pt idx="226">0.023</cx:pt>
          <cx:pt idx="227">0.025000000000000001</cx:pt>
          <cx:pt idx="229">0.024</cx:pt>
          <cx:pt idx="234">0.028000000000000001</cx:pt>
          <cx:pt idx="236">0.0060000000000000001</cx:pt>
          <cx:pt idx="237">0.017000000000000001</cx:pt>
          <cx:pt idx="238">0.0089999999999999993</cx:pt>
          <cx:pt idx="240">0.021000000000000001</cx:pt>
          <cx:pt idx="242">0.032000000000000001</cx:pt>
          <cx:pt idx="243">0.024</cx:pt>
          <cx:pt idx="244">0.039</cx:pt>
          <cx:pt idx="245">0.023</cx:pt>
          <cx:pt idx="246">0.021999999999999999</cx:pt>
          <cx:pt idx="247">0.023</cx:pt>
          <cx:pt idx="248">0.019</cx:pt>
          <cx:pt idx="249">0.028000000000000001</cx:pt>
          <cx:pt idx="250">0.021000000000000001</cx:pt>
          <cx:pt idx="251">0.028000000000000001</cx:pt>
          <cx:pt idx="252">0.024</cx:pt>
          <cx:pt idx="253">0.031</cx:pt>
          <cx:pt idx="254">0.021999999999999999</cx:pt>
          <cx:pt idx="255">0.017999999999999999</cx:pt>
        </cx:lvl>
      </cx:numDim>
    </cx:data>
  </cx:chartData>
  <cx:chart>
    <cx:plotArea>
      <cx:plotAreaRegion>
        <cx:plotSurface>
          <cx:spPr>
            <a:ln>
              <a:solidFill>
                <a:schemeClr val="tx1"/>
              </a:solidFill>
            </a:ln>
          </cx:spPr>
        </cx:plotSurface>
        <cx:series layoutId="boxWhisker" uniqueId="{6DEB6EFB-36D8-42AF-A196-7541979959D3}">
          <cx:tx>
            <cx:txData>
              <cx:f>Final!$C$4</cx:f>
              <cx:v>TP sed</cx:v>
            </cx:txData>
          </cx:tx>
          <cx:spPr>
            <a:solidFill>
              <a:schemeClr val="accent5">
                <a:lumMod val="40000"/>
                <a:lumOff val="60000"/>
              </a:schemeClr>
            </a:solidFill>
            <a:ln>
              <a:solidFill>
                <a:schemeClr val="tx1"/>
              </a:solidFill>
            </a:ln>
          </cx:spPr>
          <cx:dataId val="0"/>
          <cx:layoutPr>
            <cx:visibility meanLine="0" meanMarker="0" nonoutliers="0" outliers="0"/>
            <cx:statistics quartileMethod="exclusive"/>
          </cx:layoutPr>
        </cx:series>
        <cx:series layoutId="boxWhisker" uniqueId="{90ED5C30-1441-4C8B-9DD6-17DD5BB86724}">
          <cx:tx>
            <cx:txData>
              <cx:f>Final!$D$4</cx:f>
              <cx:v>TP bed</cx:v>
            </cx:txData>
          </cx:tx>
          <cx:spPr>
            <a:solidFill>
              <a:srgbClr val="92D050"/>
            </a:solidFill>
            <a:ln>
              <a:solidFill>
                <a:schemeClr val="tx1"/>
              </a:solidFill>
            </a:ln>
          </cx:spPr>
          <cx:dataId val="1"/>
          <cx:layoutPr>
            <cx:visibility meanLine="0" meanMarker="0" nonoutliers="0" outliers="0"/>
            <cx:statistics quartileMethod="exclusive"/>
          </cx:layoutPr>
        </cx:series>
      </cx:plotAreaRegion>
      <cx:axis id="0" hidden="1">
        <cx:catScaling gapWidth="0.100000001"/>
        <cx:tickLabels/>
      </cx:axis>
      <cx:axis id="1">
        <cx:valScaling/>
        <cx:title>
          <cx:tx>
            <cx:txData>
              <cx:v>RP-P (mg/l)</cx:v>
            </cx:txData>
          </cx:tx>
          <cx:txPr>
            <a:bodyPr spcFirstLastPara="1" vertOverflow="ellipsis" horzOverflow="overflow" wrap="square" lIns="0" tIns="0" rIns="0" bIns="0" anchor="ctr" anchorCtr="1"/>
            <a:lstStyle/>
            <a:p>
              <a:pPr algn="ctr" rtl="0">
                <a:defRPr sz="1200"/>
              </a:pPr>
              <a:r>
                <a:rPr lang="en-US" sz="1200" b="0" i="0" u="none" strike="noStrike" baseline="0" dirty="0">
                  <a:solidFill>
                    <a:schemeClr val="tx1"/>
                  </a:solidFill>
                  <a:latin typeface="Calibri" panose="020F0502020204030204"/>
                </a:rPr>
                <a:t>RP-P (mg/l)</a:t>
              </a:r>
            </a:p>
          </cx:txPr>
        </cx:title>
        <cx:majorTickMarks type="out"/>
        <cx:tickLabels/>
        <cx:spPr>
          <a:ln>
            <a:noFill/>
          </a:ln>
        </cx:spPr>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Calibri" panose="020F0502020204030204"/>
            </a:endParaRPr>
          </a:p>
        </cx:txPr>
      </cx:axis>
    </cx:plotArea>
  </cx:chart>
  <cx:spPr>
    <a:ln>
      <a:noFill/>
    </a:ln>
  </cx:spPr>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Final!$F$6:$F$7</cx:f>
        <cx:lvl ptCount="2"/>
      </cx:strDim>
      <cx:numDim type="val">
        <cx:f>Final!$A$5:$A$408</cx:f>
        <cx:lvl ptCount="404" formatCode="General">
          <cx:pt idx="0">17.899999999999999</cx:pt>
          <cx:pt idx="1">13.699999999999999</cx:pt>
          <cx:pt idx="2">15</cx:pt>
          <cx:pt idx="3">14.6</cx:pt>
          <cx:pt idx="4">14.300000000000001</cx:pt>
          <cx:pt idx="5">14.4</cx:pt>
          <cx:pt idx="7">13</cx:pt>
          <cx:pt idx="12">15.9</cx:pt>
          <cx:pt idx="13">15.300000000000001</cx:pt>
          <cx:pt idx="14">15.1</cx:pt>
          <cx:pt idx="15">16.699999999999999</cx:pt>
          <cx:pt idx="16">14.5</cx:pt>
          <cx:pt idx="17">14.800000000000001</cx:pt>
          <cx:pt idx="18">14.199999999999999</cx:pt>
          <cx:pt idx="19">14.800000000000001</cx:pt>
          <cx:pt idx="20">12.699999999999999</cx:pt>
          <cx:pt idx="21">12.4</cx:pt>
          <cx:pt idx="22">12.5</cx:pt>
          <cx:pt idx="23">13.300000000000001</cx:pt>
          <cx:pt idx="24">13.800000000000001</cx:pt>
          <cx:pt idx="25">14</cx:pt>
          <cx:pt idx="26">13.4</cx:pt>
          <cx:pt idx="27">13.6</cx:pt>
          <cx:pt idx="28">13.6</cx:pt>
          <cx:pt idx="29">13</cx:pt>
          <cx:pt idx="30">12.800000000000001</cx:pt>
          <cx:pt idx="31">12</cx:pt>
          <cx:pt idx="32">12.699999999999999</cx:pt>
          <cx:pt idx="33">12.300000000000001</cx:pt>
          <cx:pt idx="34">12.5</cx:pt>
          <cx:pt idx="35">12.699999999999999</cx:pt>
          <cx:pt idx="36">11.800000000000001</cx:pt>
          <cx:pt idx="37">11.4</cx:pt>
          <cx:pt idx="38">12.5</cx:pt>
          <cx:pt idx="39">12</cx:pt>
          <cx:pt idx="40">11.800000000000001</cx:pt>
          <cx:pt idx="41">11.300000000000001</cx:pt>
          <cx:pt idx="42">11.6</cx:pt>
          <cx:pt idx="43">12</cx:pt>
          <cx:pt idx="44">11.5</cx:pt>
          <cx:pt idx="45">12.9</cx:pt>
          <cx:pt idx="46">14.5</cx:pt>
          <cx:pt idx="47">12.9</cx:pt>
          <cx:pt idx="48">11.9</cx:pt>
          <cx:pt idx="49">11.199999999999999</cx:pt>
          <cx:pt idx="50">11.9</cx:pt>
          <cx:pt idx="51">12.300000000000001</cx:pt>
          <cx:pt idx="52">11.1</cx:pt>
          <cx:pt idx="53">11.300000000000001</cx:pt>
          <cx:pt idx="54">12</cx:pt>
          <cx:pt idx="55">11.9</cx:pt>
          <cx:pt idx="56">11.6</cx:pt>
          <cx:pt idx="57">11.300000000000001</cx:pt>
          <cx:pt idx="58">13.1</cx:pt>
          <cx:pt idx="59">12.199999999999999</cx:pt>
          <cx:pt idx="60">10.9</cx:pt>
          <cx:pt idx="61">11.6</cx:pt>
          <cx:pt idx="62">11.300000000000001</cx:pt>
          <cx:pt idx="63">11.4</cx:pt>
          <cx:pt idx="64">11.4</cx:pt>
          <cx:pt idx="65">11.9</cx:pt>
          <cx:pt idx="66">11.5</cx:pt>
          <cx:pt idx="67">11.6</cx:pt>
          <cx:pt idx="68">11.199999999999999</cx:pt>
          <cx:pt idx="69">10.699999999999999</cx:pt>
          <cx:pt idx="70">14.199999999999999</cx:pt>
          <cx:pt idx="71">12.800000000000001</cx:pt>
          <cx:pt idx="72">13.199999999999999</cx:pt>
          <cx:pt idx="73">13.4</cx:pt>
          <cx:pt idx="78">10.9</cx:pt>
          <cx:pt idx="79">13.1</cx:pt>
          <cx:pt idx="80">13.300000000000001</cx:pt>
          <cx:pt idx="81">13.6</cx:pt>
          <cx:pt idx="82">13.199999999999999</cx:pt>
          <cx:pt idx="83">13.1</cx:pt>
          <cx:pt idx="84">12.800000000000001</cx:pt>
          <cx:pt idx="85">12.1</cx:pt>
          <cx:pt idx="86">12.800000000000001</cx:pt>
          <cx:pt idx="87">13.5</cx:pt>
          <cx:pt idx="88">12.699999999999999</cx:pt>
          <cx:pt idx="89">12.300000000000001</cx:pt>
          <cx:pt idx="90">12.5</cx:pt>
          <cx:pt idx="91">11.800000000000001</cx:pt>
          <cx:pt idx="92">11.6</cx:pt>
          <cx:pt idx="93">12.300000000000001</cx:pt>
          <cx:pt idx="94">11.199999999999999</cx:pt>
          <cx:pt idx="95">11.6</cx:pt>
          <cx:pt idx="96">12.1</cx:pt>
          <cx:pt idx="97">12.300000000000001</cx:pt>
          <cx:pt idx="98">12.1</cx:pt>
          <cx:pt idx="99">12.6</cx:pt>
          <cx:pt idx="100">11.9</cx:pt>
          <cx:pt idx="101">11.800000000000001</cx:pt>
          <cx:pt idx="102">11.9</cx:pt>
          <cx:pt idx="103">11.6</cx:pt>
          <cx:pt idx="104">12.1</cx:pt>
          <cx:pt idx="105">11.800000000000001</cx:pt>
          <cx:pt idx="106">11.6</cx:pt>
          <cx:pt idx="107">11.5</cx:pt>
          <cx:pt idx="108">10.9</cx:pt>
          <cx:pt idx="109">9.8599999999999994</cx:pt>
          <cx:pt idx="110">9.8300000000000001</cx:pt>
          <cx:pt idx="111">9.8000000000000007</cx:pt>
          <cx:pt idx="112">10.4</cx:pt>
          <cx:pt idx="113">9.2100000000000009</cx:pt>
          <cx:pt idx="114">9.6999999999999993</cx:pt>
          <cx:pt idx="115">9.7100000000000009</cx:pt>
          <cx:pt idx="116">9.8499999999999996</cx:pt>
          <cx:pt idx="117">9.8100000000000005</cx:pt>
          <cx:pt idx="118">9.3599999999999994</cx:pt>
          <cx:pt idx="119">9.5099999999999998</cx:pt>
          <cx:pt idx="120">9.9199999999999999</cx:pt>
          <cx:pt idx="121">9.6400000000000006</cx:pt>
          <cx:pt idx="122">9.6300000000000008</cx:pt>
          <cx:pt idx="123">8.6899999999999995</cx:pt>
          <cx:pt idx="124">9.5099999999999998</cx:pt>
          <cx:pt idx="125">9.8599999999999994</cx:pt>
          <cx:pt idx="126">9.3699999999999992</cx:pt>
          <cx:pt idx="127">9.8300000000000001</cx:pt>
          <cx:pt idx="128">10.6</cx:pt>
          <cx:pt idx="129">10.800000000000001</cx:pt>
          <cx:pt idx="130">6.5</cx:pt>
          <cx:pt idx="131">6.3399999999999999</cx:pt>
          <cx:pt idx="132">7.6299999999999999</cx:pt>
          <cx:pt idx="133">7.0099999999999998</cx:pt>
          <cx:pt idx="135">5.6600000000000001</cx:pt>
          <cx:pt idx="138">5.2199999999999998</cx:pt>
          <cx:pt idx="139">5.04</cx:pt>
          <cx:pt idx="140">5.25</cx:pt>
          <cx:pt idx="141">5.8799999999999999</cx:pt>
          <cx:pt idx="142">6.3799999999999999</cx:pt>
          <cx:pt idx="143">6.4299999999999997</cx:pt>
          <cx:pt idx="144">6.1399999999999997</cx:pt>
          <cx:pt idx="145">5.2999999999999998</cx:pt>
          <cx:pt idx="146">4.9199999999999999</cx:pt>
          <cx:pt idx="147">4.6600000000000001</cx:pt>
          <cx:pt idx="148">5.21</cx:pt>
          <cx:pt idx="149">4.9699999999999998</cx:pt>
          <cx:pt idx="150">5.9699999999999998</cx:pt>
          <cx:pt idx="151">6.1200000000000001</cx:pt>
          <cx:pt idx="152">4.9000000000000004</cx:pt>
          <cx:pt idx="153">4.9900000000000002</cx:pt>
          <cx:pt idx="154">4.9299999999999997</cx:pt>
          <cx:pt idx="155">4.7300000000000004</cx:pt>
          <cx:pt idx="156">4.6200000000000001</cx:pt>
          <cx:pt idx="157">5.2400000000000002</cx:pt>
          <cx:pt idx="158">5.4500000000000002</cx:pt>
          <cx:pt idx="159">5.4000000000000004</cx:pt>
          <cx:pt idx="160">5.6200000000000001</cx:pt>
          <cx:pt idx="161">5.6299999999999999</cx:pt>
          <cx:pt idx="162">6.1699999999999999</cx:pt>
          <cx:pt idx="163">5.8099999999999996</cx:pt>
          <cx:pt idx="164">5.96</cx:pt>
          <cx:pt idx="165">6.3300000000000001</cx:pt>
          <cx:pt idx="166">6.1600000000000001</cx:pt>
          <cx:pt idx="167">6.3700000000000001</cx:pt>
          <cx:pt idx="168">10.1</cx:pt>
          <cx:pt idx="169">7.9900000000000002</cx:pt>
          <cx:pt idx="170">7.5899999999999999</cx:pt>
          <cx:pt idx="171">7.6699999999999999</cx:pt>
          <cx:pt idx="172">7.7999999999999998</cx:pt>
          <cx:pt idx="173">7.7800000000000002</cx:pt>
          <cx:pt idx="174">7.4800000000000004</cx:pt>
          <cx:pt idx="175">8.1600000000000001</cx:pt>
          <cx:pt idx="176">8.3200000000000003</cx:pt>
          <cx:pt idx="177">7.3099999999999996</cx:pt>
          <cx:pt idx="178">7.3399999999999999</cx:pt>
          <cx:pt idx="179">8.1500000000000004</cx:pt>
          <cx:pt idx="180">7.8499999999999996</cx:pt>
          <cx:pt idx="181">10.199999999999999</cx:pt>
          <cx:pt idx="182">9.5800000000000001</cx:pt>
          <cx:pt idx="183">7.7400000000000002</cx:pt>
          <cx:pt idx="184">7.2999999999999998</cx:pt>
          <cx:pt idx="185">7.5800000000000001</cx:pt>
          <cx:pt idx="186">7.4400000000000004</cx:pt>
          <cx:pt idx="187">7.8799999999999999</cx:pt>
          <cx:pt idx="188">7.29</cx:pt>
          <cx:pt idx="189">8.9499999999999993</cx:pt>
          <cx:pt idx="190">7.4400000000000004</cx:pt>
          <cx:pt idx="191">7.8399999999999999</cx:pt>
          <cx:pt idx="192">18.699999999999999</cx:pt>
          <cx:pt idx="193">17.899999999999999</cx:pt>
          <cx:pt idx="194">18.800000000000001</cx:pt>
          <cx:pt idx="195">19.300000000000001</cx:pt>
          <cx:pt idx="200">18</cx:pt>
          <cx:pt idx="202">17.199999999999999</cx:pt>
          <cx:pt idx="203">35.899999999999999</cx:pt>
          <cx:pt idx="204">20</cx:pt>
          <cx:pt idx="205">19.699999999999999</cx:pt>
          <cx:pt idx="206">19.600000000000001</cx:pt>
          <cx:pt idx="207">18.300000000000001</cx:pt>
          <cx:pt idx="208">17.699999999999999</cx:pt>
          <cx:pt idx="209">18.399999999999999</cx:pt>
          <cx:pt idx="210">18.100000000000001</cx:pt>
          <cx:pt idx="211">19.399999999999999</cx:pt>
          <cx:pt idx="212">18.300000000000001</cx:pt>
          <cx:pt idx="213">19.100000000000001</cx:pt>
          <cx:pt idx="214">18.5</cx:pt>
          <cx:pt idx="215">18.100000000000001</cx:pt>
          <cx:pt idx="216">18.600000000000001</cx:pt>
          <cx:pt idx="217">17.699999999999999</cx:pt>
          <cx:pt idx="218">17.199999999999999</cx:pt>
          <cx:pt idx="219">17.699999999999999</cx:pt>
          <cx:pt idx="220">18</cx:pt>
          <cx:pt idx="221">18</cx:pt>
          <cx:pt idx="222">18.199999999999999</cx:pt>
          <cx:pt idx="223">17.199999999999999</cx:pt>
          <cx:pt idx="224">17.399999999999999</cx:pt>
          <cx:pt idx="225">17.899999999999999</cx:pt>
          <cx:pt idx="226">17.399999999999999</cx:pt>
          <cx:pt idx="227">18</cx:pt>
          <cx:pt idx="228">18.600000000000001</cx:pt>
          <cx:pt idx="229">16.5</cx:pt>
          <cx:pt idx="230">16.600000000000001</cx:pt>
          <cx:pt idx="231">14.5</cx:pt>
          <cx:pt idx="232">16</cx:pt>
          <cx:pt idx="233">16.899999999999999</cx:pt>
          <cx:pt idx="234">16.5</cx:pt>
          <cx:pt idx="235">17</cx:pt>
          <cx:pt idx="236">16.100000000000001</cx:pt>
          <cx:pt idx="237">17.199999999999999</cx:pt>
          <cx:pt idx="238">16.800000000000001</cx:pt>
          <cx:pt idx="239">16.300000000000001</cx:pt>
          <cx:pt idx="240">16</cx:pt>
          <cx:pt idx="241">15.5</cx:pt>
          <cx:pt idx="242">16.5</cx:pt>
          <cx:pt idx="243">15</cx:pt>
          <cx:pt idx="244">15.6</cx:pt>
          <cx:pt idx="245">16.5</cx:pt>
          <cx:pt idx="246">16.600000000000001</cx:pt>
          <cx:pt idx="247">15.5</cx:pt>
          <cx:pt idx="248">15.800000000000001</cx:pt>
          <cx:pt idx="249">16.899999999999999</cx:pt>
          <cx:pt idx="250">17.5</cx:pt>
          <cx:pt idx="251">16.100000000000001</cx:pt>
          <cx:pt idx="252">17.300000000000001</cx:pt>
          <cx:pt idx="253">13.4</cx:pt>
          <cx:pt idx="254">14.1</cx:pt>
          <cx:pt idx="255">13.6</cx:pt>
          <cx:pt idx="256">12.9</cx:pt>
          <cx:pt idx="257">13.699999999999999</cx:pt>
          <cx:pt idx="258">14.199999999999999</cx:pt>
          <cx:pt idx="259">12.699999999999999</cx:pt>
          <cx:pt idx="260">13.199999999999999</cx:pt>
          <cx:pt idx="261">12.1</cx:pt>
          <cx:pt idx="262">13.6</cx:pt>
          <cx:pt idx="263">13.5</cx:pt>
          <cx:pt idx="264">13.4</cx:pt>
          <cx:pt idx="265">12.9</cx:pt>
          <cx:pt idx="266">13.199999999999999</cx:pt>
          <cx:pt idx="267">13.699999999999999</cx:pt>
          <cx:pt idx="268">12.9</cx:pt>
          <cx:pt idx="269">14.199999999999999</cx:pt>
          <cx:pt idx="270">13.800000000000001</cx:pt>
          <cx:pt idx="271">13.9</cx:pt>
          <cx:pt idx="272">13.9</cx:pt>
          <cx:pt idx="273">13.699999999999999</cx:pt>
          <cx:pt idx="274">12.699999999999999</cx:pt>
          <cx:pt idx="275">14.300000000000001</cx:pt>
          <cx:pt idx="276">11.6</cx:pt>
          <cx:pt idx="277">14.699999999999999</cx:pt>
          <cx:pt idx="278">14.1</cx:pt>
          <cx:pt idx="279">13.6</cx:pt>
          <cx:pt idx="280">13.1</cx:pt>
          <cx:pt idx="281">13.800000000000001</cx:pt>
          <cx:pt idx="282">14.6</cx:pt>
          <cx:pt idx="283">14.4</cx:pt>
          <cx:pt idx="284">14.9</cx:pt>
          <cx:pt idx="285">12.300000000000001</cx:pt>
          <cx:pt idx="286">11.300000000000001</cx:pt>
          <cx:pt idx="288">11.300000000000001</cx:pt>
          <cx:pt idx="293">10</cx:pt>
          <cx:pt idx="294">9.9800000000000004</cx:pt>
          <cx:pt idx="295">11.9</cx:pt>
          <cx:pt idx="296">11.699999999999999</cx:pt>
          <cx:pt idx="297">11.5</cx:pt>
          <cx:pt idx="298">11.800000000000001</cx:pt>
          <cx:pt idx="299">11.300000000000001</cx:pt>
          <cx:pt idx="300">11</cx:pt>
          <cx:pt idx="301">10.6</cx:pt>
          <cx:pt idx="302">11.1</cx:pt>
          <cx:pt idx="303">10.6</cx:pt>
          <cx:pt idx="304">11.300000000000001</cx:pt>
          <cx:pt idx="305">10.800000000000001</cx:pt>
          <cx:pt idx="306">10.6</cx:pt>
          <cx:pt idx="307">10.800000000000001</cx:pt>
          <cx:pt idx="308">11</cx:pt>
          <cx:pt idx="309">10.199999999999999</cx:pt>
          <cx:pt idx="310">9.8699999999999992</cx:pt>
          <cx:pt idx="311">10.1</cx:pt>
          <cx:pt idx="312">9.8200000000000003</cx:pt>
          <cx:pt idx="313">10</cx:pt>
          <cx:pt idx="314">10.6</cx:pt>
          <cx:pt idx="315">9.75</cx:pt>
          <cx:pt idx="316">10.1</cx:pt>
          <cx:pt idx="317">10.1</cx:pt>
          <cx:pt idx="318">10.1</cx:pt>
          <cx:pt idx="319">10.800000000000001</cx:pt>
          <cx:pt idx="320">10.5</cx:pt>
          <cx:pt idx="321">10.5</cx:pt>
          <cx:pt idx="322">10.6</cx:pt>
          <cx:pt idx="323">10.5</cx:pt>
          <cx:pt idx="324">10.199999999999999</cx:pt>
          <cx:pt idx="325">12.800000000000001</cx:pt>
          <cx:pt idx="326">10.6</cx:pt>
          <cx:pt idx="327">11.6</cx:pt>
          <cx:pt idx="328">11</cx:pt>
          <cx:pt idx="329">11.9</cx:pt>
          <cx:pt idx="330">11.4</cx:pt>
          <cx:pt idx="331">10.699999999999999</cx:pt>
          <cx:pt idx="332">12.1</cx:pt>
          <cx:pt idx="333">12.4</cx:pt>
          <cx:pt idx="334">10.5</cx:pt>
          <cx:pt idx="335">11</cx:pt>
          <cx:pt idx="336">10.5</cx:pt>
          <cx:pt idx="337">11.199999999999999</cx:pt>
          <cx:pt idx="338">10.5</cx:pt>
          <cx:pt idx="339">12</cx:pt>
          <cx:pt idx="340">12.1</cx:pt>
          <cx:pt idx="341">11</cx:pt>
          <cx:pt idx="342">10.4</cx:pt>
          <cx:pt idx="343">10.1</cx:pt>
          <cx:pt idx="344">11.300000000000001</cx:pt>
          <cx:pt idx="345">11</cx:pt>
          <cx:pt idx="346">9.5800000000000001</cx:pt>
          <cx:pt idx="351">10</cx:pt>
          <cx:pt idx="352">9.2400000000000002</cx:pt>
          <cx:pt idx="353">10.300000000000001</cx:pt>
          <cx:pt idx="354">11.5</cx:pt>
          <cx:pt idx="355">13</cx:pt>
          <cx:pt idx="356">12.699999999999999</cx:pt>
          <cx:pt idx="357">12.199999999999999</cx:pt>
          <cx:pt idx="358">11.5</cx:pt>
          <cx:pt idx="359">10.199999999999999</cx:pt>
          <cx:pt idx="360">10.9</cx:pt>
          <cx:pt idx="361">9.9399999999999995</cx:pt>
          <cx:pt idx="362">12.4</cx:pt>
          <cx:pt idx="363">10.699999999999999</cx:pt>
          <cx:pt idx="364">11.199999999999999</cx:pt>
          <cx:pt idx="365">10.1</cx:pt>
          <cx:pt idx="366">9.9100000000000001</cx:pt>
          <cx:pt idx="367">9.8399999999999999</cx:pt>
          <cx:pt idx="368">10.5</cx:pt>
          <cx:pt idx="369">9.7899999999999991</cx:pt>
          <cx:pt idx="370">9.6799999999999997</cx:pt>
          <cx:pt idx="371">9.7300000000000004</cx:pt>
          <cx:pt idx="372">10.1</cx:pt>
          <cx:pt idx="373">10.300000000000001</cx:pt>
          <cx:pt idx="374">9</cx:pt>
          <cx:pt idx="375">9.7899999999999991</cx:pt>
          <cx:pt idx="376">10</cx:pt>
          <cx:pt idx="377">10.4</cx:pt>
          <cx:pt idx="378">11</cx:pt>
          <cx:pt idx="379">10.5</cx:pt>
          <cx:pt idx="380">10.699999999999999</cx:pt>
          <cx:pt idx="381">11.800000000000001</cx:pt>
          <cx:pt idx="382">10.699999999999999</cx:pt>
          <cx:pt idx="383">10.5</cx:pt>
          <cx:pt idx="384">11.699999999999999</cx:pt>
          <cx:pt idx="385">10.5</cx:pt>
          <cx:pt idx="386">10.5</cx:pt>
          <cx:pt idx="387">10.199999999999999</cx:pt>
          <cx:pt idx="388">10.5</cx:pt>
          <cx:pt idx="389">10</cx:pt>
          <cx:pt idx="390">10.199999999999999</cx:pt>
          <cx:pt idx="391">9.3499999999999996</cx:pt>
          <cx:pt idx="392">9.3800000000000008</cx:pt>
          <cx:pt idx="393">8.9499999999999993</cx:pt>
          <cx:pt idx="394">9.9600000000000009</cx:pt>
          <cx:pt idx="395">9.1300000000000008</cx:pt>
          <cx:pt idx="396">9.2599999999999998</cx:pt>
          <cx:pt idx="397">8.2799999999999994</cx:pt>
          <cx:pt idx="398">8.9800000000000004</cx:pt>
          <cx:pt idx="399">9.3200000000000003</cx:pt>
          <cx:pt idx="400">9.9600000000000009</cx:pt>
          <cx:pt idx="401">9.0600000000000005</cx:pt>
          <cx:pt idx="402">10</cx:pt>
          <cx:pt idx="403">9.8800000000000008</cx:pt>
        </cx:lvl>
      </cx:numDim>
    </cx:data>
    <cx:data id="1">
      <cx:numDim type="val">
        <cx:f>Final!$B$5:$B$408</cx:f>
        <cx:lvl ptCount="404" formatCode="General">
          <cx:pt idx="0">0.128</cx:pt>
          <cx:pt idx="2">0.053999999999999999</cx:pt>
          <cx:pt idx="4">0.050000000000000003</cx:pt>
          <cx:pt idx="5">0.071999999999999995</cx:pt>
          <cx:pt idx="6">0.16500000000000001</cx:pt>
          <cx:pt idx="7">0.058000000000000003</cx:pt>
          <cx:pt idx="15">0.043999999999999997</cx:pt>
          <cx:pt idx="17">0.16300000000000001</cx:pt>
          <cx:pt idx="18">0.070999999999999994</cx:pt>
          <cx:pt idx="19">0.057000000000000002</cx:pt>
          <cx:pt idx="21">0.11600000000000001</cx:pt>
          <cx:pt idx="32">0.13800000000000001</cx:pt>
          <cx:pt idx="56">0.27000000000000002</cx:pt>
          <cx:pt idx="71">0.128</cx:pt>
          <cx:pt idx="73">0.053999999999999999</cx:pt>
          <cx:pt idx="75">0.050000000000000003</cx:pt>
          <cx:pt idx="76">0.071999999999999995</cx:pt>
          <cx:pt idx="77">0.16500000000000001</cx:pt>
          <cx:pt idx="78">0.058000000000000003</cx:pt>
          <cx:pt idx="86">0.043999999999999997</cx:pt>
          <cx:pt idx="88">0.16300000000000001</cx:pt>
          <cx:pt idx="89">0.070999999999999994</cx:pt>
          <cx:pt idx="90">0.057000000000000002</cx:pt>
          <cx:pt idx="92">0.11600000000000001</cx:pt>
          <cx:pt idx="103">0.13800000000000001</cx:pt>
          <cx:pt idx="127">0.27000000000000002</cx:pt>
          <cx:pt idx="142">0.41499999999999998</cx:pt>
          <cx:pt idx="143">0.089999999999999997</cx:pt>
          <cx:pt idx="144">0.071999999999999995</cx:pt>
          <cx:pt idx="145">0.073999999999999996</cx:pt>
          <cx:pt idx="147">0.048000000000000001</cx:pt>
          <cx:pt idx="148">0.40100000000000002</cx:pt>
          <cx:pt idx="149">0.10100000000000001</cx:pt>
          <cx:pt idx="161">0.047</cx:pt>
          <cx:pt idx="162">0.13500000000000001</cx:pt>
          <cx:pt idx="163">0.057000000000000002</cx:pt>
          <cx:pt idx="164">0.075999999999999998</cx:pt>
          <cx:pt idx="166">0.083000000000000004</cx:pt>
          <cx:pt idx="174">0.097000000000000003</cx:pt>
          <cx:pt idx="176">0.17699999999999999</cx:pt>
          <cx:pt idx="177">0.153</cx:pt>
          <cx:pt idx="179">0.155</cx:pt>
          <cx:pt idx="191">0.24099999999999999</cx:pt>
          <cx:pt idx="193">0.32900000000000001</cx:pt>
          <cx:pt idx="199">0.54400000000000004</cx:pt>
          <cx:pt idx="215">2.4100000000000001</cx:pt>
          <cx:pt idx="216">2.2400000000000002</cx:pt>
          <cx:pt idx="217">1.55</cx:pt>
          <cx:pt idx="218">1.04</cx:pt>
          <cx:pt idx="219">1.95</cx:pt>
          <cx:pt idx="220">3.5299999999999998</cx:pt>
          <cx:pt idx="221">2.7999999999999998</cx:pt>
          <cx:pt idx="222">4.2599999999999998</cx:pt>
          <cx:pt idx="223">3.4700000000000002</cx:pt>
          <cx:pt idx="225">3.3799999999999999</cx:pt>
          <cx:pt idx="226">3.6200000000000001</cx:pt>
          <cx:pt idx="227">3.6600000000000001</cx:pt>
          <cx:pt idx="228">3.46</cx:pt>
          <cx:pt idx="229">3.23</cx:pt>
          <cx:pt idx="234">3.77</cx:pt>
          <cx:pt idx="235">3.3500000000000001</cx:pt>
          <cx:pt idx="236">3.3599999999999999</cx:pt>
          <cx:pt idx="237">3.4100000000000001</cx:pt>
          <cx:pt idx="238">2.96</cx:pt>
          <cx:pt idx="239">3.0099999999999998</cx:pt>
          <cx:pt idx="240">2.8900000000000001</cx:pt>
          <cx:pt idx="241">2.6000000000000001</cx:pt>
          <cx:pt idx="242">2.4900000000000002</cx:pt>
          <cx:pt idx="243">2.6000000000000001</cx:pt>
          <cx:pt idx="244">2.4100000000000001</cx:pt>
          <cx:pt idx="245">2.8100000000000001</cx:pt>
          <cx:pt idx="246">2.8100000000000001</cx:pt>
          <cx:pt idx="247">2.4500000000000002</cx:pt>
          <cx:pt idx="248">2.3399999999999999</cx:pt>
          <cx:pt idx="249">2.2599999999999998</cx:pt>
          <cx:pt idx="250">2.2200000000000002</cx:pt>
          <cx:pt idx="251">2.1499999999999999</cx:pt>
          <cx:pt idx="252">2.1600000000000001</cx:pt>
          <cx:pt idx="253">2.0099999999999998</cx:pt>
          <cx:pt idx="254">1.9399999999999999</cx:pt>
          <cx:pt idx="255">2.0299999999999998</cx:pt>
          <cx:pt idx="256">1.9199999999999999</cx:pt>
          <cx:pt idx="257">1.96</cx:pt>
          <cx:pt idx="258">2.0299999999999998</cx:pt>
          <cx:pt idx="259">1.99</cx:pt>
          <cx:pt idx="260">1.8600000000000001</cx:pt>
          <cx:pt idx="261">1.96</cx:pt>
          <cx:pt idx="262">1.96</cx:pt>
          <cx:pt idx="263">1.76</cx:pt>
          <cx:pt idx="264">1.8999999999999999</cx:pt>
          <cx:pt idx="265">1.6499999999999999</cx:pt>
          <cx:pt idx="266">1.6299999999999999</cx:pt>
          <cx:pt idx="267">1.9099999999999999</cx:pt>
          <cx:pt idx="268">1.8999999999999999</cx:pt>
          <cx:pt idx="269">2.27</cx:pt>
          <cx:pt idx="270">2.0499999999999998</cx:pt>
          <cx:pt idx="271">1.8999999999999999</cx:pt>
          <cx:pt idx="272">1.98</cx:pt>
          <cx:pt idx="273">1.8300000000000001</cx:pt>
          <cx:pt idx="274">2.5699999999999998</cx:pt>
          <cx:pt idx="275">1.95</cx:pt>
          <cx:pt idx="276">1.8400000000000001</cx:pt>
          <cx:pt idx="277">1.8799999999999999</cx:pt>
          <cx:pt idx="278">2.3599999999999999</cx:pt>
          <cx:pt idx="279">1.9399999999999999</cx:pt>
          <cx:pt idx="280">2.0099999999999998</cx:pt>
          <cx:pt idx="281">1.8700000000000001</cx:pt>
          <cx:pt idx="282">2.1099999999999999</cx:pt>
          <cx:pt idx="283">2.1499999999999999</cx:pt>
          <cx:pt idx="284">2.1400000000000001</cx:pt>
          <cx:pt idx="285">2.1400000000000001</cx:pt>
          <cx:pt idx="286">2.1299999999999999</cx:pt>
          <cx:pt idx="287">2.0600000000000001</cx:pt>
          <cx:pt idx="288">2.1600000000000001</cx:pt>
          <cx:pt idx="289">2.2599999999999998</cx:pt>
          <cx:pt idx="290">2.23</cx:pt>
          <cx:pt idx="291">2.02</cx:pt>
          <cx:pt idx="292">2.1200000000000001</cx:pt>
          <cx:pt idx="293">1.8500000000000001</cx:pt>
        </cx:lvl>
      </cx:numDim>
    </cx:data>
  </cx:chartData>
  <cx:chart>
    <cx:plotArea>
      <cx:plotAreaRegion>
        <cx:plotSurface>
          <cx:spPr>
            <a:ln>
              <a:solidFill>
                <a:schemeClr val="tx1"/>
              </a:solidFill>
            </a:ln>
          </cx:spPr>
        </cx:plotSurface>
        <cx:series layoutId="boxWhisker" uniqueId="{2A2D9D60-91EE-45E6-A868-290C5E0C4A57}">
          <cx:tx>
            <cx:txData>
              <cx:f>Final!$A$4</cx:f>
              <cx:v>TON sed</cx:v>
            </cx:txData>
          </cx:tx>
          <cx:spPr>
            <a:solidFill>
              <a:schemeClr val="accent5">
                <a:lumMod val="60000"/>
                <a:lumOff val="40000"/>
              </a:schemeClr>
            </a:solidFill>
            <a:ln>
              <a:solidFill>
                <a:schemeClr val="tx1"/>
              </a:solidFill>
            </a:ln>
          </cx:spPr>
          <cx:dataId val="0"/>
          <cx:layoutPr>
            <cx:visibility meanLine="0" meanMarker="0" nonoutliers="0" outliers="0"/>
            <cx:statistics quartileMethod="exclusive"/>
          </cx:layoutPr>
        </cx:series>
        <cx:series layoutId="boxWhisker" uniqueId="{384DD1B9-5F38-40A4-BDE3-7FCF19E92159}">
          <cx:tx>
            <cx:txData>
              <cx:f>Final!$B$4</cx:f>
              <cx:v>TON bed</cx:v>
            </cx:txData>
          </cx:tx>
          <cx:spPr>
            <a:solidFill>
              <a:srgbClr val="92D050"/>
            </a:solidFill>
            <a:ln>
              <a:solidFill>
                <a:schemeClr val="tx1"/>
              </a:solidFill>
            </a:ln>
          </cx:spPr>
          <cx:dataId val="1"/>
          <cx:layoutPr>
            <cx:visibility meanLine="0" meanMarker="0" nonoutliers="0" outliers="1"/>
            <cx:statistics quartileMethod="exclusive"/>
          </cx:layoutPr>
        </cx:series>
      </cx:plotAreaRegion>
      <cx:axis id="0" hidden="1">
        <cx:catScaling gapWidth="0.100000001"/>
        <cx:tickLabels/>
      </cx:axis>
      <cx:axis id="1">
        <cx:valScaling max="20"/>
        <cx:title>
          <cx:tx>
            <cx:txData>
              <cx:v>TON-N (mg/l)</cx:v>
            </cx:txData>
          </cx:tx>
          <cx:txPr>
            <a:bodyPr spcFirstLastPara="1" vertOverflow="ellipsis" horzOverflow="overflow" wrap="square" lIns="0" tIns="0" rIns="0" bIns="0" anchor="ctr" anchorCtr="1"/>
            <a:lstStyle/>
            <a:p>
              <a:pPr algn="ctr" rtl="0">
                <a:defRPr sz="1200">
                  <a:latin typeface="Arial Nova" panose="020B0504020202020204" pitchFamily="34" charset="0"/>
                  <a:ea typeface="Arial Nova" panose="020B0504020202020204" pitchFamily="34" charset="0"/>
                  <a:cs typeface="Arial Nova" panose="020B0504020202020204" pitchFamily="34" charset="0"/>
                </a:defRPr>
              </a:pPr>
              <a:r>
                <a:rPr lang="en-US" sz="1200" b="0" i="0" u="none" strike="noStrike" baseline="0" dirty="0">
                  <a:solidFill>
                    <a:schemeClr val="tx1"/>
                  </a:solidFill>
                  <a:latin typeface="Arial Nova" panose="020B0504020202020204" pitchFamily="34" charset="0"/>
                </a:rPr>
                <a:t>TON-N (mg/l)</a:t>
              </a:r>
            </a:p>
          </cx:txPr>
        </cx:title>
        <cx:tickLabels/>
        <cx:txPr>
          <a:bodyPr spcFirstLastPara="1" vertOverflow="ellipsis" horzOverflow="overflow" wrap="square" lIns="0" tIns="0" rIns="0" bIns="0" anchor="ctr" anchorCtr="1"/>
          <a:lstStyle/>
          <a:p>
            <a:pPr algn="ctr" rtl="0">
              <a:defRPr>
                <a:solidFill>
                  <a:schemeClr val="tx1"/>
                </a:solidFill>
                <a:latin typeface="Arial Nova" panose="020B0504020202020204" pitchFamily="34" charset="0"/>
                <a:ea typeface="Arial Nova" panose="020B0504020202020204" pitchFamily="34" charset="0"/>
                <a:cs typeface="Arial Nova" panose="020B0504020202020204" pitchFamily="34" charset="0"/>
              </a:defRPr>
            </a:pPr>
            <a:endParaRPr lang="en-US" sz="900" b="0" i="0" u="none" strike="noStrike" baseline="0">
              <a:solidFill>
                <a:schemeClr val="tx1"/>
              </a:solidFill>
              <a:latin typeface="Arial Nova" panose="020B0504020202020204" pitchFamily="34" charset="0"/>
            </a:endParaRPr>
          </a:p>
        </cx:txPr>
      </cx:axis>
    </cx:plotArea>
  </cx:chart>
  <cx:spPr>
    <a:ln>
      <a:noFill/>
    </a:ln>
  </cx:spPr>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Final!$C$5:$C$408</cx:f>
        <cx:lvl ptCount="404" formatCode="General">
          <cx:pt idx="0">0.044999999999999998</cx:pt>
          <cx:pt idx="1">0.059999999999999998</cx:pt>
          <cx:pt idx="2">0.048000000000000001</cx:pt>
          <cx:pt idx="3">0.040000000000000001</cx:pt>
          <cx:pt idx="4">0.050999999999999997</cx:pt>
          <cx:pt idx="5">0.047</cx:pt>
          <cx:pt idx="6">0.02</cx:pt>
          <cx:pt idx="7">0.048000000000000001</cx:pt>
          <cx:pt idx="9">0.024</cx:pt>
          <cx:pt idx="12">0.055</cx:pt>
          <cx:pt idx="13">0.021999999999999999</cx:pt>
          <cx:pt idx="14">0.023</cx:pt>
          <cx:pt idx="15">0.039</cx:pt>
          <cx:pt idx="16">0.025999999999999999</cx:pt>
          <cx:pt idx="17">0.012999999999999999</cx:pt>
          <cx:pt idx="18">0.037999999999999999</cx:pt>
          <cx:pt idx="19">0.029999999999999999</cx:pt>
          <cx:pt idx="20">0.049000000000000002</cx:pt>
          <cx:pt idx="21">0.043999999999999997</cx:pt>
          <cx:pt idx="22">0.053999999999999999</cx:pt>
          <cx:pt idx="23">0.036999999999999998</cx:pt>
          <cx:pt idx="24">0.042000000000000003</cx:pt>
          <cx:pt idx="25">0.037999999999999999</cx:pt>
          <cx:pt idx="26">0.047</cx:pt>
          <cx:pt idx="27">0.050999999999999997</cx:pt>
          <cx:pt idx="28">0.063</cx:pt>
          <cx:pt idx="29">0.045999999999999999</cx:pt>
          <cx:pt idx="30">0.047</cx:pt>
          <cx:pt idx="31">0.032000000000000001</cx:pt>
          <cx:pt idx="32">0.021000000000000001</cx:pt>
          <cx:pt idx="33">0.02</cx:pt>
          <cx:pt idx="34">0.017999999999999999</cx:pt>
          <cx:pt idx="35">0.021999999999999999</cx:pt>
          <cx:pt idx="36">0.019</cx:pt>
          <cx:pt idx="37">0.021000000000000001</cx:pt>
          <cx:pt idx="38">0.027</cx:pt>
          <cx:pt idx="39">0.025000000000000001</cx:pt>
          <cx:pt idx="40">0.025000000000000001</cx:pt>
          <cx:pt idx="41">0.025000000000000001</cx:pt>
          <cx:pt idx="42">0.027</cx:pt>
          <cx:pt idx="43">0.019</cx:pt>
          <cx:pt idx="44">0.027</cx:pt>
          <cx:pt idx="45">0.025000000000000001</cx:pt>
          <cx:pt idx="46">0.023</cx:pt>
          <cx:pt idx="47">0.021999999999999999</cx:pt>
          <cx:pt idx="48">0.024</cx:pt>
          <cx:pt idx="49">0.021999999999999999</cx:pt>
          <cx:pt idx="50">0.034000000000000002</cx:pt>
          <cx:pt idx="51">0.027</cx:pt>
          <cx:pt idx="52">0.02</cx:pt>
          <cx:pt idx="53">0.029000000000000001</cx:pt>
          <cx:pt idx="54">0.029999999999999999</cx:pt>
          <cx:pt idx="55">0.025999999999999999</cx:pt>
          <cx:pt idx="56">0.025000000000000001</cx:pt>
          <cx:pt idx="57">0.027</cx:pt>
          <cx:pt idx="58">0.029999999999999999</cx:pt>
          <cx:pt idx="59">0.023</cx:pt>
          <cx:pt idx="60">0.025000000000000001</cx:pt>
          <cx:pt idx="61">0.027</cx:pt>
          <cx:pt idx="62">0.035999999999999997</cx:pt>
          <cx:pt idx="63">0.021999999999999999</cx:pt>
          <cx:pt idx="64">0.028000000000000001</cx:pt>
          <cx:pt idx="65">0.021999999999999999</cx:pt>
          <cx:pt idx="66">0.021000000000000001</cx:pt>
          <cx:pt idx="67">0.017000000000000001</cx:pt>
          <cx:pt idx="68">0.023</cx:pt>
          <cx:pt idx="69">0.024</cx:pt>
          <cx:pt idx="70">0.017000000000000001</cx:pt>
          <cx:pt idx="71">0.0089999999999999993</cx:pt>
          <cx:pt idx="72">0.025999999999999999</cx:pt>
          <cx:pt idx="73">0.064000000000000001</cx:pt>
          <cx:pt idx="75">0.028000000000000001</cx:pt>
          <cx:pt idx="78">0.021999999999999999</cx:pt>
          <cx:pt idx="79">0.014</cx:pt>
          <cx:pt idx="80">0.029000000000000001</cx:pt>
          <cx:pt idx="82">0.014</cx:pt>
          <cx:pt idx="83">0.016</cx:pt>
          <cx:pt idx="84">0.035999999999999997</cx:pt>
          <cx:pt idx="85">0.028000000000000001</cx:pt>
          <cx:pt idx="86">0.033000000000000002</cx:pt>
          <cx:pt idx="88">0.037999999999999999</cx:pt>
          <cx:pt idx="89">0.025999999999999999</cx:pt>
          <cx:pt idx="90">0.029999999999999999</cx:pt>
          <cx:pt idx="91">0.031</cx:pt>
          <cx:pt idx="92">0.021999999999999999</cx:pt>
          <cx:pt idx="93">0.017999999999999999</cx:pt>
          <cx:pt idx="94">0.014999999999999999</cx:pt>
          <cx:pt idx="95">0.012999999999999999</cx:pt>
          <cx:pt idx="97">0.010999999999999999</cx:pt>
          <cx:pt idx="98">0.010999999999999999</cx:pt>
          <cx:pt idx="99">0.012999999999999999</cx:pt>
          <cx:pt idx="100">0.016</cx:pt>
          <cx:pt idx="101">0.014</cx:pt>
          <cx:pt idx="102">0.014</cx:pt>
          <cx:pt idx="103">0.014999999999999999</cx:pt>
          <cx:pt idx="104">0.017000000000000001</cx:pt>
          <cx:pt idx="105">0.014999999999999999</cx:pt>
          <cx:pt idx="106">0.017000000000000001</cx:pt>
          <cx:pt idx="107">0.010999999999999999</cx:pt>
          <cx:pt idx="108">0.016</cx:pt>
          <cx:pt idx="109">0.024</cx:pt>
          <cx:pt idx="110">0.014</cx:pt>
          <cx:pt idx="111">0.012</cx:pt>
          <cx:pt idx="112">0.012999999999999999</cx:pt>
          <cx:pt idx="113">0.014999999999999999</cx:pt>
          <cx:pt idx="114">0.014999999999999999</cx:pt>
          <cx:pt idx="115">0.014</cx:pt>
          <cx:pt idx="116">0.016</cx:pt>
          <cx:pt idx="117">0.016</cx:pt>
          <cx:pt idx="118">0.014999999999999999</cx:pt>
          <cx:pt idx="119">0.012999999999999999</cx:pt>
          <cx:pt idx="120">0.014999999999999999</cx:pt>
          <cx:pt idx="121">0.016</cx:pt>
          <cx:pt idx="122">0.012</cx:pt>
          <cx:pt idx="123">0.012999999999999999</cx:pt>
          <cx:pt idx="124">0.014</cx:pt>
          <cx:pt idx="125">0.014999999999999999</cx:pt>
          <cx:pt idx="126">0.014</cx:pt>
          <cx:pt idx="127">0.012999999999999999</cx:pt>
          <cx:pt idx="128">0.014</cx:pt>
          <cx:pt idx="129">0.014</cx:pt>
          <cx:pt idx="130">0.035000000000000003</cx:pt>
          <cx:pt idx="131">0.053999999999999999</cx:pt>
          <cx:pt idx="132">0.043999999999999997</cx:pt>
          <cx:pt idx="133">0.078</cx:pt>
          <cx:pt idx="135">0.050000000000000003</cx:pt>
          <cx:pt idx="138">0.071999999999999995</cx:pt>
          <cx:pt idx="139">0.047</cx:pt>
          <cx:pt idx="140">0.037999999999999999</cx:pt>
          <cx:pt idx="141">0.058000000000000003</cx:pt>
          <cx:pt idx="142">0.02</cx:pt>
          <cx:pt idx="143">0.021999999999999999</cx:pt>
          <cx:pt idx="144">0.041000000000000002</cx:pt>
          <cx:pt idx="145">0.058000000000000003</cx:pt>
          <cx:pt idx="146">0.058999999999999997</cx:pt>
          <cx:pt idx="147">0.060999999999999999</cx:pt>
          <cx:pt idx="149">0.059999999999999998</cx:pt>
          <cx:pt idx="150">0.062</cx:pt>
          <cx:pt idx="151">0.050000000000000003</cx:pt>
          <cx:pt idx="152">0.062</cx:pt>
          <cx:pt idx="153">0.055</cx:pt>
          <cx:pt idx="154">0.039</cx:pt>
          <cx:pt idx="155">0.036999999999999998</cx:pt>
          <cx:pt idx="156">0.035999999999999997</cx:pt>
          <cx:pt idx="157">0.039</cx:pt>
          <cx:pt idx="158">0.029999999999999999</cx:pt>
          <cx:pt idx="159">0.035000000000000003</cx:pt>
          <cx:pt idx="160">0.033000000000000002</cx:pt>
          <cx:pt idx="161">0.032000000000000001</cx:pt>
          <cx:pt idx="162">0.032000000000000001</cx:pt>
          <cx:pt idx="163">0.034000000000000002</cx:pt>
          <cx:pt idx="164">0.039</cx:pt>
          <cx:pt idx="165">0.034000000000000002</cx:pt>
          <cx:pt idx="166">0.032000000000000001</cx:pt>
          <cx:pt idx="167">0.034000000000000002</cx:pt>
          <cx:pt idx="168">0.032000000000000001</cx:pt>
          <cx:pt idx="169">0.029999999999999999</cx:pt>
          <cx:pt idx="170">0.031</cx:pt>
          <cx:pt idx="171">0.029999999999999999</cx:pt>
          <cx:pt idx="172">0.029999999999999999</cx:pt>
          <cx:pt idx="173">0.033000000000000002</cx:pt>
          <cx:pt idx="174">0.032000000000000001</cx:pt>
          <cx:pt idx="175">0.033000000000000002</cx:pt>
          <cx:pt idx="176">0.036999999999999998</cx:pt>
          <cx:pt idx="177">0.035000000000000003</cx:pt>
          <cx:pt idx="178">0.035999999999999997</cx:pt>
          <cx:pt idx="179">0.035000000000000003</cx:pt>
          <cx:pt idx="180">0.034000000000000002</cx:pt>
          <cx:pt idx="181">0.034000000000000002</cx:pt>
          <cx:pt idx="182">0.037999999999999999</cx:pt>
          <cx:pt idx="183">0.035000000000000003</cx:pt>
          <cx:pt idx="184">0.029000000000000001</cx:pt>
          <cx:pt idx="185">0.032000000000000001</cx:pt>
          <cx:pt idx="186">0.033000000000000002</cx:pt>
          <cx:pt idx="187">0.033000000000000002</cx:pt>
          <cx:pt idx="188">0.032000000000000001</cx:pt>
          <cx:pt idx="189">0.029999999999999999</cx:pt>
          <cx:pt idx="190">0.029999999999999999</cx:pt>
          <cx:pt idx="191">0.033000000000000002</cx:pt>
          <cx:pt idx="192">0.01</cx:pt>
          <cx:pt idx="193">0.01</cx:pt>
          <cx:pt idx="194">0.014999999999999999</cx:pt>
          <cx:pt idx="195">0.062</cx:pt>
          <cx:pt idx="197">0.027</cx:pt>
          <cx:pt idx="200">0.024</cx:pt>
          <cx:pt idx="202">0.014</cx:pt>
          <cx:pt idx="203">0.029000000000000001</cx:pt>
          <cx:pt idx="205">0.017000000000000001</cx:pt>
          <cx:pt idx="206">0.017999999999999999</cx:pt>
          <cx:pt idx="207">0.037999999999999999</cx:pt>
          <cx:pt idx="208">0.035000000000000003</cx:pt>
          <cx:pt idx="209">0.042000000000000003</cx:pt>
          <cx:pt idx="211">0.042000000000000003</cx:pt>
          <cx:pt idx="212">0.027</cx:pt>
          <cx:pt idx="213">0.040000000000000001</cx:pt>
          <cx:pt idx="214">0.034000000000000002</cx:pt>
          <cx:pt idx="215">0.019</cx:pt>
          <cx:pt idx="216">0.016</cx:pt>
          <cx:pt idx="217">0.010999999999999999</cx:pt>
          <cx:pt idx="218">0.012999999999999999</cx:pt>
          <cx:pt idx="220">0.01</cx:pt>
          <cx:pt idx="221">0.01</cx:pt>
          <cx:pt idx="222">0.012999999999999999</cx:pt>
          <cx:pt idx="223">0.012999999999999999</cx:pt>
          <cx:pt idx="224">0.014</cx:pt>
          <cx:pt idx="225">0.012</cx:pt>
          <cx:pt idx="226">0.014</cx:pt>
          <cx:pt idx="227">0.012999999999999999</cx:pt>
          <cx:pt idx="228">0.010999999999999999</cx:pt>
          <cx:pt idx="229">0.014</cx:pt>
          <cx:pt idx="231">0.014</cx:pt>
          <cx:pt idx="232">0.012999999999999999</cx:pt>
          <cx:pt idx="233">0.01</cx:pt>
          <cx:pt idx="234">0.017999999999999999</cx:pt>
          <cx:pt idx="235">0.012</cx:pt>
          <cx:pt idx="236">0.012</cx:pt>
          <cx:pt idx="237">0.012999999999999999</cx:pt>
          <cx:pt idx="238">0.014</cx:pt>
          <cx:pt idx="239">0.012999999999999999</cx:pt>
          <cx:pt idx="240">0.010999999999999999</cx:pt>
          <cx:pt idx="241">0.01</cx:pt>
          <cx:pt idx="242">0.017999999999999999</cx:pt>
          <cx:pt idx="243">0.012</cx:pt>
          <cx:pt idx="246">0.010999999999999999</cx:pt>
          <cx:pt idx="247">0.0089999999999999993</cx:pt>
          <cx:pt idx="248">0.033000000000000002</cx:pt>
          <cx:pt idx="249">0.0089999999999999993</cx:pt>
          <cx:pt idx="250">0.0089999999999999993</cx:pt>
          <cx:pt idx="251">0.01</cx:pt>
          <cx:pt idx="252">0.0089999999999999993</cx:pt>
          <cx:pt idx="253">0.017999999999999999</cx:pt>
          <cx:pt idx="254">0.031</cx:pt>
          <cx:pt idx="255">0.02</cx:pt>
          <cx:pt idx="259">0.014999999999999999</cx:pt>
          <cx:pt idx="260">0.01</cx:pt>
          <cx:pt idx="263">0.01</cx:pt>
          <cx:pt idx="264">0.012</cx:pt>
          <cx:pt idx="266">0.01</cx:pt>
          <cx:pt idx="267">0.012999999999999999</cx:pt>
          <cx:pt idx="268">0.012999999999999999</cx:pt>
          <cx:pt idx="269">0.01</cx:pt>
          <cx:pt idx="270">0.010999999999999999</cx:pt>
          <cx:pt idx="271">0.010999999999999999</cx:pt>
          <cx:pt idx="272">0.01</cx:pt>
          <cx:pt idx="274">0.0089999999999999993</cx:pt>
          <cx:pt idx="275">0.021000000000000001</cx:pt>
          <cx:pt idx="278">0.0089999999999999993</cx:pt>
          <cx:pt idx="279">0.01</cx:pt>
          <cx:pt idx="281">0.0089999999999999993</cx:pt>
          <cx:pt idx="285">0.027</cx:pt>
          <cx:pt idx="286">0.031</cx:pt>
          <cx:pt idx="287">0.040000000000000001</cx:pt>
          <cx:pt idx="288">0.088999999999999996</cx:pt>
          <cx:pt idx="290">0.049000000000000002</cx:pt>
          <cx:pt idx="293">0.070999999999999994</cx:pt>
          <cx:pt idx="294">0.048000000000000001</cx:pt>
          <cx:pt idx="295">0.035000000000000003</cx:pt>
          <cx:pt idx="296">0.051999999999999998</cx:pt>
          <cx:pt idx="297">0.017999999999999999</cx:pt>
          <cx:pt idx="298">0.034000000000000002</cx:pt>
          <cx:pt idx="299">0.039</cx:pt>
          <cx:pt idx="300">0.060999999999999999</cx:pt>
          <cx:pt idx="301">0.049000000000000002</cx:pt>
          <cx:pt idx="302">0.056000000000000001</cx:pt>
          <cx:pt idx="304">0.062</cx:pt>
          <cx:pt idx="305">0.064000000000000001</cx:pt>
          <cx:pt idx="306">0.051999999999999998</cx:pt>
          <cx:pt idx="307">0.059999999999999998</cx:pt>
          <cx:pt idx="308">0.039</cx:pt>
          <cx:pt idx="309">0.044999999999999998</cx:pt>
          <cx:pt idx="310">0.036999999999999998</cx:pt>
          <cx:pt idx="311">0.031</cx:pt>
          <cx:pt idx="312">0.034000000000000002</cx:pt>
          <cx:pt idx="313">0.039</cx:pt>
          <cx:pt idx="314">0.035999999999999997</cx:pt>
          <cx:pt idx="315">0.036999999999999998</cx:pt>
          <cx:pt idx="316">0.036999999999999998</cx:pt>
          <cx:pt idx="317">0.036999999999999998</cx:pt>
          <cx:pt idx="318">0.039</cx:pt>
          <cx:pt idx="319">0.036999999999999998</cx:pt>
          <cx:pt idx="320">0.036999999999999998</cx:pt>
          <cx:pt idx="321">0.036999999999999998</cx:pt>
          <cx:pt idx="322">0.036999999999999998</cx:pt>
          <cx:pt idx="323">0.035000000000000003</cx:pt>
          <cx:pt idx="324">0.062</cx:pt>
          <cx:pt idx="325">0.040000000000000001</cx:pt>
          <cx:pt idx="326">0.029999999999999999</cx:pt>
          <cx:pt idx="327">0.040000000000000001</cx:pt>
          <cx:pt idx="328">0.040000000000000001</cx:pt>
          <cx:pt idx="329">0.036999999999999998</cx:pt>
          <cx:pt idx="330">0.041000000000000002</cx:pt>
          <cx:pt idx="331">0.039</cx:pt>
          <cx:pt idx="332">0.035000000000000003</cx:pt>
          <cx:pt idx="333">0.034000000000000002</cx:pt>
          <cx:pt idx="334">0.036999999999999998</cx:pt>
          <cx:pt idx="335">0.039</cx:pt>
          <cx:pt idx="336">0.032000000000000001</cx:pt>
          <cx:pt idx="337">0.035000000000000003</cx:pt>
          <cx:pt idx="338">0.035999999999999997</cx:pt>
          <cx:pt idx="339">0.035999999999999997</cx:pt>
          <cx:pt idx="340">0.034000000000000002</cx:pt>
          <cx:pt idx="341">0.033000000000000002</cx:pt>
          <cx:pt idx="342">0.036999999999999998</cx:pt>
          <cx:pt idx="343">0.036999999999999998</cx:pt>
          <cx:pt idx="344">0.032000000000000001</cx:pt>
          <cx:pt idx="345">0.048000000000000001</cx:pt>
          <cx:pt idx="346">0.082000000000000003</cx:pt>
          <cx:pt idx="348">0.057000000000000002</cx:pt>
          <cx:pt idx="351">0.072999999999999995</cx:pt>
          <cx:pt idx="352">0.048000000000000001</cx:pt>
          <cx:pt idx="353">0.050999999999999997</cx:pt>
          <cx:pt idx="354">0.058000000000000003</cx:pt>
          <cx:pt idx="355">0.023</cx:pt>
          <cx:pt idx="356">0.042999999999999997</cx:pt>
          <cx:pt idx="357">0.042999999999999997</cx:pt>
          <cx:pt idx="358">0.060999999999999999</cx:pt>
          <cx:pt idx="359">0.052999999999999999</cx:pt>
          <cx:pt idx="360">0.058999999999999997</cx:pt>
          <cx:pt idx="362">0.060999999999999999</cx:pt>
          <cx:pt idx="363">0.050999999999999997</cx:pt>
          <cx:pt idx="364">0.058999999999999997</cx:pt>
          <cx:pt idx="365">0.058000000000000003</cx:pt>
          <cx:pt idx="366">0.042999999999999997</cx:pt>
          <cx:pt idx="367">0.042000000000000003</cx:pt>
          <cx:pt idx="368">0.049000000000000002</cx:pt>
          <cx:pt idx="369">0.040000000000000001</cx:pt>
          <cx:pt idx="370">0.035000000000000003</cx:pt>
          <cx:pt idx="371">0.042000000000000003</cx:pt>
          <cx:pt idx="372">0.040000000000000001</cx:pt>
          <cx:pt idx="373">0.039</cx:pt>
          <cx:pt idx="374">0.045999999999999999</cx:pt>
          <cx:pt idx="375">0.041000000000000002</cx:pt>
          <cx:pt idx="376">0.039</cx:pt>
          <cx:pt idx="377">0.047</cx:pt>
          <cx:pt idx="378">0.044999999999999998</cx:pt>
          <cx:pt idx="379">0.045999999999999999</cx:pt>
          <cx:pt idx="380">0.045999999999999999</cx:pt>
          <cx:pt idx="381">0.037999999999999999</cx:pt>
          <cx:pt idx="382">0.037999999999999999</cx:pt>
          <cx:pt idx="383">0.040000000000000001</cx:pt>
          <cx:pt idx="384">0.036999999999999998</cx:pt>
          <cx:pt idx="385">0.032000000000000001</cx:pt>
          <cx:pt idx="386">0.035999999999999997</cx:pt>
          <cx:pt idx="387">0.037999999999999999</cx:pt>
          <cx:pt idx="388">0.042999999999999997</cx:pt>
          <cx:pt idx="389">0.037999999999999999</cx:pt>
          <cx:pt idx="390">0.042999999999999997</cx:pt>
          <cx:pt idx="391">0.042000000000000003</cx:pt>
          <cx:pt idx="392">0.041000000000000002</cx:pt>
          <cx:pt idx="393">0.039</cx:pt>
          <cx:pt idx="394">0.039</cx:pt>
          <cx:pt idx="395">0.041000000000000002</cx:pt>
          <cx:pt idx="396">0.035999999999999997</cx:pt>
          <cx:pt idx="397">0.036999999999999998</cx:pt>
          <cx:pt idx="398">0.037999999999999999</cx:pt>
          <cx:pt idx="399">0.036999999999999998</cx:pt>
          <cx:pt idx="400">0.035999999999999997</cx:pt>
          <cx:pt idx="401">0.035999999999999997</cx:pt>
          <cx:pt idx="402">0.037999999999999999</cx:pt>
          <cx:pt idx="403">0.039</cx:pt>
        </cx:lvl>
      </cx:numDim>
    </cx:data>
    <cx:data id="1">
      <cx:numDim type="val">
        <cx:f>Final!$D$5:$D$408</cx:f>
        <cx:lvl ptCount="404" formatCode="General">
          <cx:pt idx="0">0.216</cx:pt>
          <cx:pt idx="1">0.26300000000000001</cx:pt>
          <cx:pt idx="2">0.031</cx:pt>
          <cx:pt idx="3">0.083000000000000004</cx:pt>
          <cx:pt idx="4">0.28100000000000003</cx:pt>
          <cx:pt idx="5">0.107</cx:pt>
          <cx:pt idx="6">0.63600000000000001</cx:pt>
          <cx:pt idx="7">0.14799999999999999</cx:pt>
          <cx:pt idx="9">0.36299999999999999</cx:pt>
          <cx:pt idx="11">0.248</cx:pt>
          <cx:pt idx="12">0.0060000000000000001</cx:pt>
          <cx:pt idx="13">0.010999999999999999</cx:pt>
          <cx:pt idx="14">0.075999999999999998</cx:pt>
          <cx:pt idx="15">0.22800000000000001</cx:pt>
          <cx:pt idx="17">0.021999999999999999</cx:pt>
          <cx:pt idx="18">0.014</cx:pt>
          <cx:pt idx="19">0.61399999999999999</cx:pt>
          <cx:pt idx="20">0.031</cx:pt>
          <cx:pt idx="21">0.053999999999999999</cx:pt>
          <cx:pt idx="22">0.17299999999999999</cx:pt>
          <cx:pt idx="23">0.070999999999999994</cx:pt>
          <cx:pt idx="24">0.032000000000000001</cx:pt>
          <cx:pt idx="25">0.035999999999999997</cx:pt>
          <cx:pt idx="26">0.039</cx:pt>
          <cx:pt idx="27">0.044999999999999998</cx:pt>
          <cx:pt idx="28">0.041000000000000002</cx:pt>
          <cx:pt idx="29">0.031</cx:pt>
          <cx:pt idx="30">0.043999999999999997</cx:pt>
          <cx:pt idx="31">0.025999999999999999</cx:pt>
          <cx:pt idx="32">0.012</cx:pt>
          <cx:pt idx="71">0.216</cx:pt>
          <cx:pt idx="72">0.26300000000000001</cx:pt>
          <cx:pt idx="73">0.031</cx:pt>
          <cx:pt idx="74">0.083000000000000004</cx:pt>
          <cx:pt idx="75">0.28100000000000003</cx:pt>
          <cx:pt idx="76">0.107</cx:pt>
          <cx:pt idx="77">0.63600000000000001</cx:pt>
          <cx:pt idx="78">0.14799999999999999</cx:pt>
          <cx:pt idx="80">0.36299999999999999</cx:pt>
          <cx:pt idx="82">0.248</cx:pt>
          <cx:pt idx="83">0.0060000000000000001</cx:pt>
          <cx:pt idx="84">0.010999999999999999</cx:pt>
          <cx:pt idx="85">0.075999999999999998</cx:pt>
          <cx:pt idx="86">0.22800000000000001</cx:pt>
          <cx:pt idx="88">0.021999999999999999</cx:pt>
          <cx:pt idx="89">0.014</cx:pt>
          <cx:pt idx="90">0.61399999999999999</cx:pt>
          <cx:pt idx="91">0.031</cx:pt>
          <cx:pt idx="92">0.053999999999999999</cx:pt>
          <cx:pt idx="93">0.17299999999999999</cx:pt>
          <cx:pt idx="94">0.070999999999999994</cx:pt>
          <cx:pt idx="95">0.032000000000000001</cx:pt>
          <cx:pt idx="96">0.035999999999999997</cx:pt>
          <cx:pt idx="97">0.039</cx:pt>
          <cx:pt idx="98">0.044999999999999998</cx:pt>
          <cx:pt idx="99">0.041000000000000002</cx:pt>
          <cx:pt idx="100">0.031</cx:pt>
          <cx:pt idx="101">0.043999999999999997</cx:pt>
          <cx:pt idx="102">0.025999999999999999</cx:pt>
          <cx:pt idx="103">0.012</cx:pt>
          <cx:pt idx="142">0.36399999999999999</cx:pt>
          <cx:pt idx="143">0.086999999999999994</cx:pt>
          <cx:pt idx="144">0.045999999999999999</cx:pt>
          <cx:pt idx="145">0.060999999999999999</cx:pt>
          <cx:pt idx="146">0.108</cx:pt>
          <cx:pt idx="147">0.068000000000000005</cx:pt>
          <cx:pt idx="148">0.42999999999999999</cx:pt>
          <cx:pt idx="149">0.107</cx:pt>
          <cx:pt idx="151">0.033000000000000002</cx:pt>
          <cx:pt idx="156">0.075999999999999998</cx:pt>
          <cx:pt idx="158">0.0050000000000000001</cx:pt>
          <cx:pt idx="159">0.041000000000000002</cx:pt>
          <cx:pt idx="160">0.055</cx:pt>
          <cx:pt idx="161">0.02</cx:pt>
          <cx:pt idx="162">0.070000000000000007</cx:pt>
          <cx:pt idx="163">0.067000000000000004</cx:pt>
          <cx:pt idx="164">0.069000000000000006</cx:pt>
          <cx:pt idx="165">0.035000000000000003</cx:pt>
          <cx:pt idx="166">0.045999999999999999</cx:pt>
          <cx:pt idx="167">0.042999999999999997</cx:pt>
          <cx:pt idx="168">0.017000000000000001</cx:pt>
          <cx:pt idx="169">0.012999999999999999</cx:pt>
          <cx:pt idx="170">0.025999999999999999</cx:pt>
          <cx:pt idx="171">0.024</cx:pt>
          <cx:pt idx="172">0.019</cx:pt>
          <cx:pt idx="173">0.028000000000000001</cx:pt>
          <cx:pt idx="174">0.041000000000000002</cx:pt>
          <cx:pt idx="175">0.012999999999999999</cx:pt>
          <cx:pt idx="176">0.014</cx:pt>
          <cx:pt idx="187">0.014</cx:pt>
          <cx:pt idx="193">0.0089999999999999993</cx:pt>
          <cx:pt idx="210">0.012</cx:pt>
          <cx:pt idx="219">0.028000000000000001</cx:pt>
          <cx:pt idx="220">0.041000000000000002</cx:pt>
          <cx:pt idx="221">0.0080000000000000002</cx:pt>
          <cx:pt idx="223">0.017000000000000001</cx:pt>
          <cx:pt idx="225">0.012999999999999999</cx:pt>
          <cx:pt idx="226">0.023</cx:pt>
          <cx:pt idx="227">0.025000000000000001</cx:pt>
          <cx:pt idx="229">0.024</cx:pt>
          <cx:pt idx="234">0.028000000000000001</cx:pt>
          <cx:pt idx="236">0.0060000000000000001</cx:pt>
          <cx:pt idx="237">0.017000000000000001</cx:pt>
          <cx:pt idx="238">0.0089999999999999993</cx:pt>
          <cx:pt idx="240">0.021000000000000001</cx:pt>
          <cx:pt idx="242">0.032000000000000001</cx:pt>
          <cx:pt idx="243">0.024</cx:pt>
          <cx:pt idx="244">0.039</cx:pt>
          <cx:pt idx="245">0.023</cx:pt>
          <cx:pt idx="246">0.021999999999999999</cx:pt>
          <cx:pt idx="247">0.023</cx:pt>
          <cx:pt idx="248">0.019</cx:pt>
          <cx:pt idx="249">0.028000000000000001</cx:pt>
          <cx:pt idx="250">0.021000000000000001</cx:pt>
          <cx:pt idx="251">0.028000000000000001</cx:pt>
          <cx:pt idx="252">0.024</cx:pt>
          <cx:pt idx="253">0.031</cx:pt>
          <cx:pt idx="254">0.021999999999999999</cx:pt>
          <cx:pt idx="255">0.017999999999999999</cx:pt>
        </cx:lvl>
      </cx:numDim>
    </cx:data>
  </cx:chartData>
  <cx:chart>
    <cx:plotArea>
      <cx:plotAreaRegion>
        <cx:plotSurface>
          <cx:spPr>
            <a:ln>
              <a:solidFill>
                <a:schemeClr val="tx1"/>
              </a:solidFill>
            </a:ln>
          </cx:spPr>
        </cx:plotSurface>
        <cx:series layoutId="boxWhisker" uniqueId="{6DEB6EFB-36D8-42AF-A196-7541979959D3}">
          <cx:tx>
            <cx:txData>
              <cx:f>Final!$C$4</cx:f>
              <cx:v>TP sed</cx:v>
            </cx:txData>
          </cx:tx>
          <cx:spPr>
            <a:solidFill>
              <a:schemeClr val="accent5">
                <a:lumMod val="40000"/>
                <a:lumOff val="60000"/>
              </a:schemeClr>
            </a:solidFill>
            <a:ln>
              <a:solidFill>
                <a:schemeClr val="tx1"/>
              </a:solidFill>
            </a:ln>
          </cx:spPr>
          <cx:dataId val="0"/>
          <cx:layoutPr>
            <cx:visibility meanLine="0" meanMarker="0" nonoutliers="0" outliers="0"/>
            <cx:statistics quartileMethod="exclusive"/>
          </cx:layoutPr>
        </cx:series>
        <cx:series layoutId="boxWhisker" uniqueId="{90ED5C30-1441-4C8B-9DD6-17DD5BB86724}">
          <cx:tx>
            <cx:txData>
              <cx:f>Final!$D$4</cx:f>
              <cx:v>TP bed</cx:v>
            </cx:txData>
          </cx:tx>
          <cx:spPr>
            <a:solidFill>
              <a:srgbClr val="92D050"/>
            </a:solidFill>
            <a:ln>
              <a:solidFill>
                <a:schemeClr val="tx1"/>
              </a:solidFill>
            </a:ln>
          </cx:spPr>
          <cx:dataId val="1"/>
          <cx:layoutPr>
            <cx:visibility meanLine="0" meanMarker="0" nonoutliers="0" outliers="0"/>
            <cx:statistics quartileMethod="exclusive"/>
          </cx:layoutPr>
        </cx:series>
      </cx:plotAreaRegion>
      <cx:axis id="0" hidden="1">
        <cx:catScaling gapWidth="0.100000001"/>
        <cx:tickLabels/>
      </cx:axis>
      <cx:axis id="1">
        <cx:valScaling/>
        <cx:title>
          <cx:tx>
            <cx:txData>
              <cx:v>RP-P (mg/l)</cx:v>
            </cx:txData>
          </cx:tx>
          <cx:txPr>
            <a:bodyPr spcFirstLastPara="1" vertOverflow="ellipsis" horzOverflow="overflow" wrap="square" lIns="0" tIns="0" rIns="0" bIns="0" anchor="ctr" anchorCtr="1"/>
            <a:lstStyle/>
            <a:p>
              <a:pPr algn="ctr" rtl="0">
                <a:defRPr sz="1200">
                  <a:latin typeface="Arial Nova" panose="020B0504020202020204" pitchFamily="34" charset="0"/>
                  <a:ea typeface="Arial Nova" panose="020B0504020202020204" pitchFamily="34" charset="0"/>
                  <a:cs typeface="Arial Nova" panose="020B0504020202020204" pitchFamily="34" charset="0"/>
                </a:defRPr>
              </a:pPr>
              <a:r>
                <a:rPr lang="en-US" sz="1200" b="0" i="0" u="none" strike="noStrike" baseline="0" dirty="0">
                  <a:solidFill>
                    <a:schemeClr val="tx1"/>
                  </a:solidFill>
                  <a:latin typeface="Arial Nova" panose="020B0504020202020204" pitchFamily="34" charset="0"/>
                </a:rPr>
                <a:t>RP-P (mg/l)</a:t>
              </a:r>
            </a:p>
          </cx:txPr>
        </cx:title>
        <cx:majorTickMarks type="out"/>
        <cx:tickLabels/>
        <cx:spPr>
          <a:ln>
            <a:noFill/>
          </a:ln>
        </cx:spPr>
        <cx:txPr>
          <a:bodyPr spcFirstLastPara="1" vertOverflow="ellipsis" horzOverflow="overflow" wrap="square" lIns="0" tIns="0" rIns="0" bIns="0" anchor="ctr" anchorCtr="1"/>
          <a:lstStyle/>
          <a:p>
            <a:pPr algn="ctr" rtl="0">
              <a:defRPr>
                <a:solidFill>
                  <a:schemeClr val="tx1"/>
                </a:solidFill>
                <a:latin typeface="Arial Nova" panose="020B0504020202020204" pitchFamily="34" charset="0"/>
                <a:ea typeface="Arial Nova" panose="020B0504020202020204" pitchFamily="34" charset="0"/>
                <a:cs typeface="Arial Nova" panose="020B0504020202020204" pitchFamily="34" charset="0"/>
              </a:defRPr>
            </a:pPr>
            <a:endParaRPr lang="en-US" sz="900" b="0" i="0" u="none" strike="noStrike" baseline="0">
              <a:solidFill>
                <a:schemeClr val="tx1"/>
              </a:solidFill>
              <a:latin typeface="Arial Nova" panose="020B0504020202020204" pitchFamily="34" charset="0"/>
            </a:endParaRPr>
          </a:p>
        </cx:txPr>
      </cx:axis>
    </cx:plotArea>
  </cx:chart>
  <cx:spPr>
    <a:ln>
      <a:no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86E0F5-6373-47B3-96E1-BA65D2056BED}" type="datetimeFigureOut">
              <a:rPr lang="en-GB" smtClean="0"/>
              <a:t>27/04/2021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88DACA-472E-4AE6-BDEB-56102293F05E}" type="slidenum">
              <a:rPr lang="en-GB" smtClean="0"/>
              <a:t>‹#›</a:t>
            </a:fld>
            <a:endParaRPr lang="en-GB" dirty="0"/>
          </a:p>
        </p:txBody>
      </p:sp>
    </p:spTree>
    <p:extLst>
      <p:ext uri="{BB962C8B-B14F-4D97-AF65-F5344CB8AC3E}">
        <p14:creationId xmlns:p14="http://schemas.microsoft.com/office/powerpoint/2010/main" val="1608292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F333-D22F-49AF-9047-F91F106852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DF6CDF-A2E6-4725-8116-9E38CE8899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352AB3-29F0-4E55-A321-0287735195AB}"/>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5" name="Footer Placeholder 4">
            <a:extLst>
              <a:ext uri="{FF2B5EF4-FFF2-40B4-BE49-F238E27FC236}">
                <a16:creationId xmlns:a16="http://schemas.microsoft.com/office/drawing/2014/main" id="{959772BE-D430-4FE0-8E43-787AD8EB1B1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983ACA4-8D76-4075-BA7F-654F71FC239D}"/>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1797959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72C52-91FF-44C9-A953-C7853BCE008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D5BFEA-C307-4A27-A45D-641B52F708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9CAB51-C90E-4A16-9444-8ED3486B201F}"/>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5" name="Footer Placeholder 4">
            <a:extLst>
              <a:ext uri="{FF2B5EF4-FFF2-40B4-BE49-F238E27FC236}">
                <a16:creationId xmlns:a16="http://schemas.microsoft.com/office/drawing/2014/main" id="{A663A885-BA7A-4FAB-BEED-AD48F875B08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A87EEE9-92D5-4998-8E15-8162B1C3EF00}"/>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2253244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FBD7-0125-4986-AE78-FB15C3DFED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8BD688B-5175-49B8-B60A-61C6842540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8B68AA-EFA9-4041-88FD-0F868C6CC854}"/>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5" name="Footer Placeholder 4">
            <a:extLst>
              <a:ext uri="{FF2B5EF4-FFF2-40B4-BE49-F238E27FC236}">
                <a16:creationId xmlns:a16="http://schemas.microsoft.com/office/drawing/2014/main" id="{84209AB4-25EC-4D47-965B-52DCEE95B03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1C45573-6760-4E7D-A4FE-BD9184189E12}"/>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385356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9F49D-B4F2-4C8B-9EA2-7CBCA1ED1A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E03B2C-72B3-4BCD-9DB8-2D8AE21A48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900A81-F91B-4B91-A0E3-D2656E1065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D8CE0CD-8794-4C25-AC1A-BC9D12771B77}"/>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6" name="Footer Placeholder 5">
            <a:extLst>
              <a:ext uri="{FF2B5EF4-FFF2-40B4-BE49-F238E27FC236}">
                <a16:creationId xmlns:a16="http://schemas.microsoft.com/office/drawing/2014/main" id="{91CB7878-2D6B-4D7A-BC7E-445A37C023A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09FAFF7-A60F-45DB-9E95-557D53617917}"/>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3998690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A88A5-43A7-4F9F-9BBD-3542851A3A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57D6D4-0AA9-4AE5-871A-D98FD08A4E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3676EE-D8E4-4AC2-A0AC-60B72A6A49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F822F90-AC85-495E-A0DE-279BBE1DF6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55340C-5A79-4805-B376-1EA90D675A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AE21A55-5DFD-4DD5-B9FE-127936BFE9C1}"/>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8" name="Footer Placeholder 7">
            <a:extLst>
              <a:ext uri="{FF2B5EF4-FFF2-40B4-BE49-F238E27FC236}">
                <a16:creationId xmlns:a16="http://schemas.microsoft.com/office/drawing/2014/main" id="{7362449B-1559-44C5-AF38-9D2C0A7FD72D}"/>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C17035C3-6249-458C-9D2E-3FBA04830FBC}"/>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327592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C3488-5B96-457D-BB88-DD19AE39B0E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5D90A4A-C00B-42B5-BDD5-7D494B55555F}"/>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4" name="Footer Placeholder 3">
            <a:extLst>
              <a:ext uri="{FF2B5EF4-FFF2-40B4-BE49-F238E27FC236}">
                <a16:creationId xmlns:a16="http://schemas.microsoft.com/office/drawing/2014/main" id="{CAF3DF72-5A41-4DB9-8556-AFC86F1BF8C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C7D58822-A712-447E-9395-860A2CDBF1B5}"/>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2870481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8BFF7B-2056-4855-8984-42B474A7D6F9}"/>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3" name="Footer Placeholder 2">
            <a:extLst>
              <a:ext uri="{FF2B5EF4-FFF2-40B4-BE49-F238E27FC236}">
                <a16:creationId xmlns:a16="http://schemas.microsoft.com/office/drawing/2014/main" id="{5E4D9AFE-24A8-4989-B1E6-77CA19BA4D56}"/>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6F11418B-59F8-46D6-ABB7-E80D0AE6189B}"/>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418469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6279D-70AF-4B02-B27C-AF48B2071D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BCC1B91-A90C-4C3E-98C3-35464F8FF4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04EC3A-137F-4337-8B25-404694A14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6D9F9-2370-4469-BB5B-95E1AB950DA3}"/>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6" name="Footer Placeholder 5">
            <a:extLst>
              <a:ext uri="{FF2B5EF4-FFF2-40B4-BE49-F238E27FC236}">
                <a16:creationId xmlns:a16="http://schemas.microsoft.com/office/drawing/2014/main" id="{4E500B3B-551C-4EDB-819C-1E19A38283D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7240A2D-5019-4FC2-B808-46D42C9E82B7}"/>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1101535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689F-0A09-4A54-9CCD-C3822DBA78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4BC5321-49D4-4FD5-8151-40ECA36934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C56B8040-B654-44C0-91C7-DF64B5AA35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4B0A73-EF60-4E5D-9FEF-48FDE6FA0CD5}"/>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6" name="Footer Placeholder 5">
            <a:extLst>
              <a:ext uri="{FF2B5EF4-FFF2-40B4-BE49-F238E27FC236}">
                <a16:creationId xmlns:a16="http://schemas.microsoft.com/office/drawing/2014/main" id="{FE947C41-3FCA-4F28-B356-1E73703A9B9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E145B94-FB13-4BC1-A208-B75C9B50E382}"/>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2851972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3E85C-3CBA-4193-B138-D09872CD0EE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1A8B92-5C23-4C34-87FC-F9F8046247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005DCD-CEFF-43D7-AD38-C74D690BF5A9}"/>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5" name="Footer Placeholder 4">
            <a:extLst>
              <a:ext uri="{FF2B5EF4-FFF2-40B4-BE49-F238E27FC236}">
                <a16:creationId xmlns:a16="http://schemas.microsoft.com/office/drawing/2014/main" id="{14CDCF74-C159-444D-9EA7-D4BEE5B290C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79351AA-1AE7-406E-97DF-D517E9AE67D6}"/>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1240940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5CBBC7A-ACC0-4E86-B76F-B27DE2C70B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2D9836-D2D9-4A0B-AB32-6F4743FE3E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B6FFFC-85CF-409A-912A-207DA37B4F53}"/>
              </a:ext>
            </a:extLst>
          </p:cNvPr>
          <p:cNvSpPr>
            <a:spLocks noGrp="1"/>
          </p:cNvSpPr>
          <p:nvPr>
            <p:ph type="dt" sz="half" idx="10"/>
          </p:nvPr>
        </p:nvSpPr>
        <p:spPr/>
        <p:txBody>
          <a:bodyPr/>
          <a:lstStyle/>
          <a:p>
            <a:fld id="{31E87E0E-3F13-497C-A466-F9C6FCC845C0}" type="datetimeFigureOut">
              <a:rPr lang="en-GB" smtClean="0"/>
              <a:t>27/04/2021</a:t>
            </a:fld>
            <a:endParaRPr lang="en-GB" dirty="0"/>
          </a:p>
        </p:txBody>
      </p:sp>
      <p:sp>
        <p:nvSpPr>
          <p:cNvPr id="5" name="Footer Placeholder 4">
            <a:extLst>
              <a:ext uri="{FF2B5EF4-FFF2-40B4-BE49-F238E27FC236}">
                <a16:creationId xmlns:a16="http://schemas.microsoft.com/office/drawing/2014/main" id="{D1D88BB9-2A13-436B-AF14-210C5984EFC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D14CC46-E921-4297-8829-93F7382F66E1}"/>
              </a:ext>
            </a:extLst>
          </p:cNvPr>
          <p:cNvSpPr>
            <a:spLocks noGrp="1"/>
          </p:cNvSpPr>
          <p:nvPr>
            <p:ph type="sldNum" sz="quarter" idx="12"/>
          </p:nvPr>
        </p:nvSpPr>
        <p:spPr/>
        <p:txBody>
          <a:bodyPr/>
          <a:lstStyle/>
          <a:p>
            <a:fld id="{1709F47C-5570-4E82-BED3-51A5EB333086}" type="slidenum">
              <a:rPr lang="en-GB" smtClean="0"/>
              <a:t>‹#›</a:t>
            </a:fld>
            <a:endParaRPr lang="en-GB" dirty="0"/>
          </a:p>
        </p:txBody>
      </p:sp>
    </p:spTree>
    <p:extLst>
      <p:ext uri="{BB962C8B-B14F-4D97-AF65-F5344CB8AC3E}">
        <p14:creationId xmlns:p14="http://schemas.microsoft.com/office/powerpoint/2010/main" val="1372729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1E9402-076B-4FE2-A858-DFB8E54224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0A5C93B-645D-4275-9A06-178F2F27F0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7F0C67-6599-4E7B-AAB8-CA8D25B2A2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E87E0E-3F13-497C-A466-F9C6FCC845C0}" type="datetimeFigureOut">
              <a:rPr lang="en-GB" smtClean="0"/>
              <a:t>27/04/2021</a:t>
            </a:fld>
            <a:endParaRPr lang="en-GB" dirty="0"/>
          </a:p>
        </p:txBody>
      </p:sp>
      <p:sp>
        <p:nvSpPr>
          <p:cNvPr id="5" name="Footer Placeholder 4">
            <a:extLst>
              <a:ext uri="{FF2B5EF4-FFF2-40B4-BE49-F238E27FC236}">
                <a16:creationId xmlns:a16="http://schemas.microsoft.com/office/drawing/2014/main" id="{FEE98908-CF54-4167-BEBB-25AA9DAAD2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6862AAB-25C0-47C0-8A66-F237EDF097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09F47C-5570-4E82-BED3-51A5EB333086}" type="slidenum">
              <a:rPr lang="en-GB" smtClean="0"/>
              <a:t>‹#›</a:t>
            </a:fld>
            <a:endParaRPr lang="en-GB" dirty="0"/>
          </a:p>
        </p:txBody>
      </p:sp>
    </p:spTree>
    <p:extLst>
      <p:ext uri="{BB962C8B-B14F-4D97-AF65-F5344CB8AC3E}">
        <p14:creationId xmlns:p14="http://schemas.microsoft.com/office/powerpoint/2010/main" val="3129719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6.png"/><Relationship Id="rId12" Type="http://schemas.microsoft.com/office/2014/relationships/chartEx" Target="../charts/chartEx1.xml"/><Relationship Id="rId17" Type="http://schemas.openxmlformats.org/officeDocument/2006/relationships/image" Target="../media/image14.png"/><Relationship Id="rId2" Type="http://schemas.openxmlformats.org/officeDocument/2006/relationships/image" Target="../media/image1.png"/><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g"/><Relationship Id="rId14" Type="http://schemas.microsoft.com/office/2014/relationships/chartEx" Target="../charts/chartEx2.xml"/></Relationships>
</file>

<file path=ppt/slides/_rels/slide2.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image" Target="../media/image24.jp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slide" Target="slide10.xml"/><Relationship Id="rId4" Type="http://schemas.openxmlformats.org/officeDocument/2006/relationships/slide" Target="slide11.xml"/></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slide" Target="slide12.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4.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3.jpeg"/><Relationship Id="rId18" Type="http://schemas.openxmlformats.org/officeDocument/2006/relationships/image" Target="../media/image38.jpeg"/><Relationship Id="rId3" Type="http://schemas.openxmlformats.org/officeDocument/2006/relationships/chart" Target="../charts/chart3.xml"/><Relationship Id="rId21" Type="http://schemas.openxmlformats.org/officeDocument/2006/relationships/image" Target="../media/image41.jpeg"/><Relationship Id="rId7" Type="http://schemas.openxmlformats.org/officeDocument/2006/relationships/image" Target="../media/image31.jpeg"/><Relationship Id="rId12" Type="http://schemas.openxmlformats.org/officeDocument/2006/relationships/image" Target="../media/image32.png"/><Relationship Id="rId17" Type="http://schemas.openxmlformats.org/officeDocument/2006/relationships/image" Target="../media/image37.jpeg"/><Relationship Id="rId2" Type="http://schemas.openxmlformats.org/officeDocument/2006/relationships/chart" Target="../charts/chart2.xml"/><Relationship Id="rId16" Type="http://schemas.openxmlformats.org/officeDocument/2006/relationships/image" Target="../media/image36.jpeg"/><Relationship Id="rId20"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30.jpeg"/><Relationship Id="rId11" Type="http://schemas.microsoft.com/office/2014/relationships/chartEx" Target="../charts/chartEx4.xml"/><Relationship Id="rId5" Type="http://schemas.openxmlformats.org/officeDocument/2006/relationships/image" Target="../media/image29.jpeg"/><Relationship Id="rId15" Type="http://schemas.openxmlformats.org/officeDocument/2006/relationships/image" Target="../media/image35.jpeg"/><Relationship Id="rId23" Type="http://schemas.openxmlformats.org/officeDocument/2006/relationships/image" Target="../media/image43.jpeg"/><Relationship Id="rId10" Type="http://schemas.openxmlformats.org/officeDocument/2006/relationships/image" Target="../media/image31.png"/><Relationship Id="rId19" Type="http://schemas.openxmlformats.org/officeDocument/2006/relationships/image" Target="../media/image39.jpeg"/><Relationship Id="rId4" Type="http://schemas.openxmlformats.org/officeDocument/2006/relationships/image" Target="../media/image28.jpeg"/><Relationship Id="rId9" Type="http://schemas.microsoft.com/office/2014/relationships/chartEx" Target="../charts/chartEx3.xml"/><Relationship Id="rId14" Type="http://schemas.openxmlformats.org/officeDocument/2006/relationships/image" Target="../media/image34.jpeg"/><Relationship Id="rId22" Type="http://schemas.openxmlformats.org/officeDocument/2006/relationships/image" Target="../media/image42.jpeg"/></Relationships>
</file>

<file path=ppt/slides/_rels/slide6.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slide" Target="slide17.xml"/><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image" Target="../media/image46.jpg"/></Relationships>
</file>

<file path=ppt/slides/_rels/slide7.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slide" Target="slide19.xml"/></Relationships>
</file>

<file path=ppt/slides/_rels/slide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 Target="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 Target="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 Target="slide6.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 Target="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 Target="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 Target="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 Target="slide7.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25C4FC-8026-4753-854C-F635CEBE9B4E}"/>
              </a:ext>
            </a:extLst>
          </p:cNvPr>
          <p:cNvSpPr>
            <a:spLocks noGrp="1"/>
          </p:cNvSpPr>
          <p:nvPr>
            <p:ph type="subTitle" idx="1"/>
          </p:nvPr>
        </p:nvSpPr>
        <p:spPr>
          <a:xfrm>
            <a:off x="0" y="1303761"/>
            <a:ext cx="7730873" cy="350195"/>
          </a:xfrm>
        </p:spPr>
        <p:txBody>
          <a:bodyPr>
            <a:normAutofit/>
          </a:bodyPr>
          <a:lstStyle/>
          <a:p>
            <a:pPr algn="l"/>
            <a:r>
              <a:rPr lang="en-GB" sz="1400" b="1" i="1" dirty="0">
                <a:solidFill>
                  <a:srgbClr val="0072BC"/>
                </a:solidFill>
                <a:latin typeface="Arial Nova" panose="020B0504020202020204" pitchFamily="34" charset="0"/>
              </a:rPr>
              <a:t>Hamish Johnson</a:t>
            </a:r>
            <a:r>
              <a:rPr lang="en-GB" sz="1400" i="1" dirty="0">
                <a:solidFill>
                  <a:srgbClr val="0072BC"/>
                </a:solidFill>
                <a:latin typeface="Arial Nova" panose="020B0504020202020204" pitchFamily="34" charset="0"/>
              </a:rPr>
              <a:t>, Jean-Christophe Comte, Ulrich Ofterdinger, Rachel Cassidy, Mads Troldborg</a:t>
            </a:r>
          </a:p>
        </p:txBody>
      </p:sp>
      <p:sp>
        <p:nvSpPr>
          <p:cNvPr id="4" name="Rectangle 3">
            <a:extLst>
              <a:ext uri="{FF2B5EF4-FFF2-40B4-BE49-F238E27FC236}">
                <a16:creationId xmlns:a16="http://schemas.microsoft.com/office/drawing/2014/main" id="{18DD277F-165E-4E7E-84E9-B052C17D1D58}"/>
              </a:ext>
            </a:extLst>
          </p:cNvPr>
          <p:cNvSpPr/>
          <p:nvPr/>
        </p:nvSpPr>
        <p:spPr>
          <a:xfrm>
            <a:off x="1548351" y="217092"/>
            <a:ext cx="6227630" cy="89170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solidFill>
                  <a:srgbClr val="0072BC"/>
                </a:solidFill>
                <a:latin typeface="Arial Nova" panose="020B0504020202020204" pitchFamily="34" charset="0"/>
              </a:rPr>
              <a:t>Preliminary conceptual models of groundwater and nutrient dynamics in typical agricultural river catchments underlain by hard-rock aquifers in Scotland and Northern Ireland</a:t>
            </a:r>
          </a:p>
        </p:txBody>
      </p:sp>
      <p:pic>
        <p:nvPicPr>
          <p:cNvPr id="11" name="Picture 2" descr="Image preview">
            <a:extLst>
              <a:ext uri="{FF2B5EF4-FFF2-40B4-BE49-F238E27FC236}">
                <a16:creationId xmlns:a16="http://schemas.microsoft.com/office/drawing/2014/main" id="{A16D0AC7-5091-4370-B5F9-E6D02E7228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674" b="17570"/>
          <a:stretch/>
        </p:blipFill>
        <p:spPr bwMode="auto">
          <a:xfrm>
            <a:off x="10547439" y="10555"/>
            <a:ext cx="1570977" cy="8917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Agri-Food and Biosciences Institute">
            <a:extLst>
              <a:ext uri="{FF2B5EF4-FFF2-40B4-BE49-F238E27FC236}">
                <a16:creationId xmlns:a16="http://schemas.microsoft.com/office/drawing/2014/main" id="{8DAB79F7-4FE6-4CC7-8C7B-538D1BAFE7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61" t="11432" r="5270"/>
          <a:stretch/>
        </p:blipFill>
        <p:spPr bwMode="auto">
          <a:xfrm>
            <a:off x="8685498" y="953739"/>
            <a:ext cx="1907049" cy="6838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About us | The James Hutton Institute">
            <a:extLst>
              <a:ext uri="{FF2B5EF4-FFF2-40B4-BE49-F238E27FC236}">
                <a16:creationId xmlns:a16="http://schemas.microsoft.com/office/drawing/2014/main" id="{AEA06BF7-4549-433E-915B-704600BEEB6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7148" b="15448"/>
          <a:stretch/>
        </p:blipFill>
        <p:spPr bwMode="auto">
          <a:xfrm>
            <a:off x="10547439" y="898386"/>
            <a:ext cx="1545564" cy="7729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chart&#10;&#10;Description automatically generated">
            <a:extLst>
              <a:ext uri="{FF2B5EF4-FFF2-40B4-BE49-F238E27FC236}">
                <a16:creationId xmlns:a16="http://schemas.microsoft.com/office/drawing/2014/main" id="{64FC10EF-A73F-4741-AD8D-EB5BC7887B7A}"/>
              </a:ext>
            </a:extLst>
          </p:cNvPr>
          <p:cNvPicPr>
            <a:picLocks noChangeAspect="1"/>
          </p:cNvPicPr>
          <p:nvPr/>
        </p:nvPicPr>
        <p:blipFill>
          <a:blip r:embed="rId5"/>
          <a:stretch>
            <a:fillRect/>
          </a:stretch>
        </p:blipFill>
        <p:spPr>
          <a:xfrm>
            <a:off x="8246772" y="129132"/>
            <a:ext cx="2279643" cy="597462"/>
          </a:xfrm>
          <a:prstGeom prst="rect">
            <a:avLst/>
          </a:prstGeom>
        </p:spPr>
      </p:pic>
      <p:pic>
        <p:nvPicPr>
          <p:cNvPr id="1030" name="Picture 6">
            <a:extLst>
              <a:ext uri="{FF2B5EF4-FFF2-40B4-BE49-F238E27FC236}">
                <a16:creationId xmlns:a16="http://schemas.microsoft.com/office/drawing/2014/main" id="{FB7E5139-4247-4171-9B3E-1D78E97523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48"/>
            <a:ext cx="1560544" cy="125999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157C6AD-BD5C-4FE1-BA51-ACF47A2D5C4D}"/>
              </a:ext>
            </a:extLst>
          </p:cNvPr>
          <p:cNvGrpSpPr/>
          <p:nvPr/>
        </p:nvGrpSpPr>
        <p:grpSpPr>
          <a:xfrm>
            <a:off x="6652456" y="1675231"/>
            <a:ext cx="5683976" cy="5186651"/>
            <a:chOff x="-222975" y="1613841"/>
            <a:chExt cx="5683976" cy="5186651"/>
          </a:xfrm>
        </p:grpSpPr>
        <p:sp>
          <p:nvSpPr>
            <p:cNvPr id="50" name="TextBox 49">
              <a:extLst>
                <a:ext uri="{FF2B5EF4-FFF2-40B4-BE49-F238E27FC236}">
                  <a16:creationId xmlns:a16="http://schemas.microsoft.com/office/drawing/2014/main" id="{7AC00F3E-0FF7-47A3-B5E6-F4C7AD114D70}"/>
                </a:ext>
              </a:extLst>
            </p:cNvPr>
            <p:cNvSpPr txBox="1"/>
            <p:nvPr/>
          </p:nvSpPr>
          <p:spPr>
            <a:xfrm>
              <a:off x="236073" y="6538882"/>
              <a:ext cx="5224928" cy="261610"/>
            </a:xfrm>
            <a:prstGeom prst="rect">
              <a:avLst/>
            </a:prstGeom>
            <a:noFill/>
          </p:spPr>
          <p:txBody>
            <a:bodyPr wrap="square" rtlCol="0">
              <a:spAutoFit/>
            </a:bodyPr>
            <a:lstStyle/>
            <a:p>
              <a:r>
                <a:rPr lang="en-GB" sz="1100" b="1" i="1" dirty="0">
                  <a:solidFill>
                    <a:schemeClr val="accent5">
                      <a:lumMod val="75000"/>
                    </a:schemeClr>
                  </a:solidFill>
                  <a:latin typeface="Arial Nova" panose="020B0504020202020204" pitchFamily="34" charset="0"/>
                </a:rPr>
                <a:t>Upper Bann </a:t>
              </a:r>
              <a:r>
                <a:rPr lang="en-GB" sz="1100" i="1" dirty="0">
                  <a:solidFill>
                    <a:schemeClr val="accent5">
                      <a:lumMod val="75000"/>
                    </a:schemeClr>
                  </a:solidFill>
                  <a:latin typeface="Arial Nova" panose="020B0504020202020204" pitchFamily="34" charset="0"/>
                </a:rPr>
                <a:t>sub-catchments UB15a and UB25 and</a:t>
              </a:r>
              <a:r>
                <a:rPr lang="en-GB" sz="1100" b="1" i="1" dirty="0">
                  <a:solidFill>
                    <a:schemeClr val="accent5">
                      <a:lumMod val="75000"/>
                    </a:schemeClr>
                  </a:solidFill>
                  <a:latin typeface="Arial Nova" panose="020B0504020202020204" pitchFamily="34" charset="0"/>
                </a:rPr>
                <a:t>          River Ythan </a:t>
              </a:r>
              <a:r>
                <a:rPr lang="en-GB" sz="1100" i="1" dirty="0">
                  <a:solidFill>
                    <a:schemeClr val="accent5">
                      <a:lumMod val="75000"/>
                    </a:schemeClr>
                  </a:solidFill>
                  <a:latin typeface="Arial Nova" panose="020B0504020202020204" pitchFamily="34" charset="0"/>
                </a:rPr>
                <a:t>catchment</a:t>
              </a:r>
            </a:p>
          </p:txBody>
        </p:sp>
        <p:grpSp>
          <p:nvGrpSpPr>
            <p:cNvPr id="37" name="Group 36">
              <a:extLst>
                <a:ext uri="{FF2B5EF4-FFF2-40B4-BE49-F238E27FC236}">
                  <a16:creationId xmlns:a16="http://schemas.microsoft.com/office/drawing/2014/main" id="{32BE95D7-C404-4228-92EF-987F2899EEE0}"/>
                </a:ext>
              </a:extLst>
            </p:cNvPr>
            <p:cNvGrpSpPr>
              <a:grpSpLocks noChangeAspect="1"/>
            </p:cNvGrpSpPr>
            <p:nvPr/>
          </p:nvGrpSpPr>
          <p:grpSpPr>
            <a:xfrm>
              <a:off x="-222975" y="1613841"/>
              <a:ext cx="5423140" cy="4754906"/>
              <a:chOff x="-134040" y="1091566"/>
              <a:chExt cx="5817370" cy="5100562"/>
            </a:xfrm>
          </p:grpSpPr>
          <p:pic>
            <p:nvPicPr>
              <p:cNvPr id="38" name="Picture 37">
                <a:extLst>
                  <a:ext uri="{FF2B5EF4-FFF2-40B4-BE49-F238E27FC236}">
                    <a16:creationId xmlns:a16="http://schemas.microsoft.com/office/drawing/2014/main" id="{399D403C-BA5B-4AA4-A341-EAF9F47BC0B2}"/>
                  </a:ext>
                </a:extLst>
              </p:cNvPr>
              <p:cNvPicPr>
                <a:picLocks noChangeAspect="1"/>
              </p:cNvPicPr>
              <p:nvPr/>
            </p:nvPicPr>
            <p:blipFill rotWithShape="1">
              <a:blip r:embed="rId7"/>
              <a:srcRect l="6945" t="11734" r="64678" b="19612"/>
              <a:stretch/>
            </p:blipFill>
            <p:spPr>
              <a:xfrm>
                <a:off x="-134040" y="3832131"/>
                <a:ext cx="2852873" cy="2352920"/>
              </a:xfrm>
              <a:prstGeom prst="rect">
                <a:avLst/>
              </a:prstGeom>
              <a:ln w="12700">
                <a:solidFill>
                  <a:schemeClr val="tx1"/>
                </a:solidFill>
              </a:ln>
            </p:spPr>
          </p:pic>
          <p:pic>
            <p:nvPicPr>
              <p:cNvPr id="39" name="Picture 38" descr="Map&#10;&#10;Description automatically generated">
                <a:extLst>
                  <a:ext uri="{FF2B5EF4-FFF2-40B4-BE49-F238E27FC236}">
                    <a16:creationId xmlns:a16="http://schemas.microsoft.com/office/drawing/2014/main" id="{E31A887D-02E8-4483-BD08-E83B118F801D}"/>
                  </a:ext>
                </a:extLst>
              </p:cNvPr>
              <p:cNvPicPr>
                <a:picLocks noChangeAspect="1"/>
              </p:cNvPicPr>
              <p:nvPr/>
            </p:nvPicPr>
            <p:blipFill rotWithShape="1">
              <a:blip r:embed="rId8">
                <a:extLst>
                  <a:ext uri="{28A0092B-C50C-407E-A947-70E740481C1C}">
                    <a14:useLocalDpi xmlns:a14="http://schemas.microsoft.com/office/drawing/2010/main" val="0"/>
                  </a:ext>
                </a:extLst>
              </a:blip>
              <a:srcRect l="19495" t="3603" r="2756" b="4325"/>
              <a:stretch/>
            </p:blipFill>
            <p:spPr>
              <a:xfrm>
                <a:off x="2877157" y="3832131"/>
                <a:ext cx="2806173" cy="2359997"/>
              </a:xfrm>
              <a:prstGeom prst="rect">
                <a:avLst/>
              </a:prstGeom>
              <a:ln w="12700">
                <a:solidFill>
                  <a:schemeClr val="tx1"/>
                </a:solidFill>
              </a:ln>
            </p:spPr>
          </p:pic>
          <p:pic>
            <p:nvPicPr>
              <p:cNvPr id="40" name="Picture 39" descr="Map&#10;&#10;Description automatically generated">
                <a:extLst>
                  <a:ext uri="{FF2B5EF4-FFF2-40B4-BE49-F238E27FC236}">
                    <a16:creationId xmlns:a16="http://schemas.microsoft.com/office/drawing/2014/main" id="{E725B93A-EB9F-4E76-8362-334C95548649}"/>
                  </a:ext>
                </a:extLst>
              </p:cNvPr>
              <p:cNvPicPr>
                <a:picLocks noChangeAspect="1"/>
              </p:cNvPicPr>
              <p:nvPr/>
            </p:nvPicPr>
            <p:blipFill rotWithShape="1">
              <a:blip r:embed="rId9">
                <a:extLst>
                  <a:ext uri="{28A0092B-C50C-407E-A947-70E740481C1C}">
                    <a14:useLocalDpi xmlns:a14="http://schemas.microsoft.com/office/drawing/2010/main" val="0"/>
                  </a:ext>
                </a:extLst>
              </a:blip>
              <a:srcRect l="3789" t="6486" r="3449" b="2826"/>
              <a:stretch/>
            </p:blipFill>
            <p:spPr>
              <a:xfrm>
                <a:off x="1854131" y="1094644"/>
                <a:ext cx="1889446" cy="2612550"/>
              </a:xfrm>
              <a:prstGeom prst="rect">
                <a:avLst/>
              </a:prstGeom>
              <a:ln w="12700">
                <a:solidFill>
                  <a:schemeClr val="tx1"/>
                </a:solidFill>
              </a:ln>
            </p:spPr>
          </p:pic>
          <p:pic>
            <p:nvPicPr>
              <p:cNvPr id="41" name="Picture 40">
                <a:extLst>
                  <a:ext uri="{FF2B5EF4-FFF2-40B4-BE49-F238E27FC236}">
                    <a16:creationId xmlns:a16="http://schemas.microsoft.com/office/drawing/2014/main" id="{49C3F9D9-5D90-40B5-AB3A-8A043D52A342}"/>
                  </a:ext>
                </a:extLst>
              </p:cNvPr>
              <p:cNvPicPr>
                <a:picLocks noChangeAspect="1"/>
              </p:cNvPicPr>
              <p:nvPr/>
            </p:nvPicPr>
            <p:blipFill rotWithShape="1">
              <a:blip r:embed="rId10"/>
              <a:srcRect l="17461" t="11515" r="64482" b="15317"/>
              <a:stretch/>
            </p:blipFill>
            <p:spPr>
              <a:xfrm>
                <a:off x="-133231" y="1092109"/>
                <a:ext cx="1892675" cy="2614370"/>
              </a:xfrm>
              <a:prstGeom prst="rect">
                <a:avLst/>
              </a:prstGeom>
              <a:ln w="12700">
                <a:solidFill>
                  <a:schemeClr val="tx1"/>
                </a:solidFill>
              </a:ln>
            </p:spPr>
          </p:pic>
          <p:pic>
            <p:nvPicPr>
              <p:cNvPr id="42" name="Picture 41" descr="Map&#10;&#10;Description automatically generated">
                <a:extLst>
                  <a:ext uri="{FF2B5EF4-FFF2-40B4-BE49-F238E27FC236}">
                    <a16:creationId xmlns:a16="http://schemas.microsoft.com/office/drawing/2014/main" id="{7420B33F-3B87-4EE4-A5B4-FA33994FA51A}"/>
                  </a:ext>
                </a:extLst>
              </p:cNvPr>
              <p:cNvPicPr>
                <a:picLocks noChangeAspect="1"/>
              </p:cNvPicPr>
              <p:nvPr/>
            </p:nvPicPr>
            <p:blipFill rotWithShape="1">
              <a:blip r:embed="rId11">
                <a:extLst>
                  <a:ext uri="{28A0092B-C50C-407E-A947-70E740481C1C}">
                    <a14:useLocalDpi xmlns:a14="http://schemas.microsoft.com/office/drawing/2010/main" val="0"/>
                  </a:ext>
                </a:extLst>
              </a:blip>
              <a:srcRect l="7380" t="8740" r="8701" b="7112"/>
              <a:stretch/>
            </p:blipFill>
            <p:spPr>
              <a:xfrm>
                <a:off x="3836306" y="1091566"/>
                <a:ext cx="1847024" cy="2619536"/>
              </a:xfrm>
              <a:prstGeom prst="rect">
                <a:avLst/>
              </a:prstGeom>
              <a:ln w="12700">
                <a:solidFill>
                  <a:schemeClr val="tx1"/>
                </a:solidFill>
              </a:ln>
            </p:spPr>
          </p:pic>
          <p:sp>
            <p:nvSpPr>
              <p:cNvPr id="43" name="Star: 5 Points 42">
                <a:extLst>
                  <a:ext uri="{FF2B5EF4-FFF2-40B4-BE49-F238E27FC236}">
                    <a16:creationId xmlns:a16="http://schemas.microsoft.com/office/drawing/2014/main" id="{B2D4D4EB-6BA9-4A12-9F65-DB8BE822419F}"/>
                  </a:ext>
                </a:extLst>
              </p:cNvPr>
              <p:cNvSpPr/>
              <p:nvPr/>
            </p:nvSpPr>
            <p:spPr>
              <a:xfrm>
                <a:off x="2938225" y="5679311"/>
                <a:ext cx="445057" cy="397214"/>
              </a:xfrm>
              <a:prstGeom prst="star5">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Star: 5 Points 43">
                <a:extLst>
                  <a:ext uri="{FF2B5EF4-FFF2-40B4-BE49-F238E27FC236}">
                    <a16:creationId xmlns:a16="http://schemas.microsoft.com/office/drawing/2014/main" id="{EA3B865E-D7A4-4570-9CD8-601F4171DDD8}"/>
                  </a:ext>
                </a:extLst>
              </p:cNvPr>
              <p:cNvSpPr/>
              <p:nvPr/>
            </p:nvSpPr>
            <p:spPr>
              <a:xfrm>
                <a:off x="1991956" y="3216034"/>
                <a:ext cx="406552" cy="398831"/>
              </a:xfrm>
              <a:prstGeom prst="star5">
                <a:avLst/>
              </a:prstGeom>
              <a:solidFill>
                <a:srgbClr val="2DF33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45" name="Star: 5 Points 44">
            <a:extLst>
              <a:ext uri="{FF2B5EF4-FFF2-40B4-BE49-F238E27FC236}">
                <a16:creationId xmlns:a16="http://schemas.microsoft.com/office/drawing/2014/main" id="{5C474475-B973-46EF-BB92-C2C08D64702A}"/>
              </a:ext>
            </a:extLst>
          </p:cNvPr>
          <p:cNvSpPr/>
          <p:nvPr/>
        </p:nvSpPr>
        <p:spPr>
          <a:xfrm>
            <a:off x="6883585" y="6524966"/>
            <a:ext cx="273090" cy="277000"/>
          </a:xfrm>
          <a:prstGeom prst="star5">
            <a:avLst/>
          </a:prstGeom>
          <a:solidFill>
            <a:srgbClr val="2DF33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Star: 5 Points 45">
            <a:extLst>
              <a:ext uri="{FF2B5EF4-FFF2-40B4-BE49-F238E27FC236}">
                <a16:creationId xmlns:a16="http://schemas.microsoft.com/office/drawing/2014/main" id="{A9F21E93-EFAD-495B-903D-AB3A130EA905}"/>
              </a:ext>
            </a:extLst>
          </p:cNvPr>
          <p:cNvSpPr/>
          <p:nvPr/>
        </p:nvSpPr>
        <p:spPr>
          <a:xfrm>
            <a:off x="10398988" y="6524966"/>
            <a:ext cx="273090" cy="277000"/>
          </a:xfrm>
          <a:prstGeom prst="star5">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Subtitle 2">
            <a:extLst>
              <a:ext uri="{FF2B5EF4-FFF2-40B4-BE49-F238E27FC236}">
                <a16:creationId xmlns:a16="http://schemas.microsoft.com/office/drawing/2014/main" id="{7A6D5A86-0CC9-4EE9-86E9-A33F6481B11E}"/>
              </a:ext>
            </a:extLst>
          </p:cNvPr>
          <p:cNvSpPr txBox="1">
            <a:spLocks/>
          </p:cNvSpPr>
          <p:nvPr/>
        </p:nvSpPr>
        <p:spPr>
          <a:xfrm>
            <a:off x="0" y="6575341"/>
            <a:ext cx="6779333" cy="35019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200" i="1" dirty="0">
                <a:solidFill>
                  <a:schemeClr val="accent5">
                    <a:lumMod val="75000"/>
                  </a:schemeClr>
                </a:solidFill>
                <a:latin typeface="Arial Nova" panose="020B0504020202020204" pitchFamily="34" charset="0"/>
              </a:rPr>
              <a:t>River Ythan groundwater nutrient concentrations (SEPA) </a:t>
            </a:r>
            <a:r>
              <a:rPr lang="en-GB" sz="1200" b="1" i="1" dirty="0">
                <a:solidFill>
                  <a:schemeClr val="accent5">
                    <a:lumMod val="75000"/>
                  </a:schemeClr>
                </a:solidFill>
                <a:latin typeface="Arial Nova" panose="020B0504020202020204" pitchFamily="34" charset="0"/>
              </a:rPr>
              <a:t>Aquifer type</a:t>
            </a:r>
            <a:r>
              <a:rPr lang="en-GB" sz="1200" i="1" dirty="0">
                <a:solidFill>
                  <a:schemeClr val="accent5">
                    <a:lumMod val="75000"/>
                  </a:schemeClr>
                </a:solidFill>
                <a:latin typeface="Arial Nova" panose="020B0504020202020204" pitchFamily="34" charset="0"/>
              </a:rPr>
              <a:t>:     superficial      bedrock</a:t>
            </a:r>
          </a:p>
        </p:txBody>
      </p:sp>
      <mc:AlternateContent xmlns:mc="http://schemas.openxmlformats.org/markup-compatibility/2006" xmlns:cx1="http://schemas.microsoft.com/office/drawing/2015/9/8/chartex">
        <mc:Choice Requires="cx1">
          <p:graphicFrame>
            <p:nvGraphicFramePr>
              <p:cNvPr id="48" name="Chart 47">
                <a:extLst>
                  <a:ext uri="{FF2B5EF4-FFF2-40B4-BE49-F238E27FC236}">
                    <a16:creationId xmlns:a16="http://schemas.microsoft.com/office/drawing/2014/main" id="{0AA8A76E-09A9-440E-8B8E-AA564E959852}"/>
                  </a:ext>
                </a:extLst>
              </p:cNvPr>
              <p:cNvGraphicFramePr/>
              <p:nvPr/>
            </p:nvGraphicFramePr>
            <p:xfrm>
              <a:off x="0" y="4761129"/>
              <a:ext cx="2160000" cy="1800000"/>
            </p:xfrm>
            <a:graphic>
              <a:graphicData uri="http://schemas.microsoft.com/office/drawing/2014/chartex">
                <cx:chart xmlns:cx="http://schemas.microsoft.com/office/drawing/2014/chartex" xmlns:r="http://schemas.openxmlformats.org/officeDocument/2006/relationships" r:id="rId12"/>
              </a:graphicData>
            </a:graphic>
          </p:graphicFrame>
        </mc:Choice>
        <mc:Fallback xmlns="">
          <p:pic>
            <p:nvPicPr>
              <p:cNvPr id="48" name="Chart 47">
                <a:extLst>
                  <a:ext uri="{FF2B5EF4-FFF2-40B4-BE49-F238E27FC236}">
                    <a16:creationId xmlns:a16="http://schemas.microsoft.com/office/drawing/2014/main" id="{0AA8A76E-09A9-440E-8B8E-AA564E959852}"/>
                  </a:ext>
                </a:extLst>
              </p:cNvPr>
              <p:cNvPicPr>
                <a:picLocks noGrp="1" noRot="1" noChangeAspect="1" noMove="1" noResize="1" noEditPoints="1" noAdjustHandles="1" noChangeArrowheads="1" noChangeShapeType="1"/>
              </p:cNvPicPr>
              <p:nvPr/>
            </p:nvPicPr>
            <p:blipFill>
              <a:blip r:embed="rId13"/>
              <a:stretch>
                <a:fillRect/>
              </a:stretch>
            </p:blipFill>
            <p:spPr>
              <a:xfrm>
                <a:off x="0" y="4761129"/>
                <a:ext cx="2160000" cy="180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49" name="Chart 48">
                <a:extLst>
                  <a:ext uri="{FF2B5EF4-FFF2-40B4-BE49-F238E27FC236}">
                    <a16:creationId xmlns:a16="http://schemas.microsoft.com/office/drawing/2014/main" id="{A4A159A8-62AF-4A99-B0E0-406996AF60D5}"/>
                  </a:ext>
                </a:extLst>
              </p:cNvPr>
              <p:cNvGraphicFramePr/>
              <p:nvPr/>
            </p:nvGraphicFramePr>
            <p:xfrm>
              <a:off x="2088382" y="4757193"/>
              <a:ext cx="2160000" cy="1800000"/>
            </p:xfrm>
            <a:graphic>
              <a:graphicData uri="http://schemas.microsoft.com/office/drawing/2014/chartex">
                <cx:chart xmlns:cx="http://schemas.microsoft.com/office/drawing/2014/chartex" xmlns:r="http://schemas.openxmlformats.org/officeDocument/2006/relationships" r:id="rId14"/>
              </a:graphicData>
            </a:graphic>
          </p:graphicFrame>
        </mc:Choice>
        <mc:Fallback xmlns="">
          <p:pic>
            <p:nvPicPr>
              <p:cNvPr id="49" name="Chart 48">
                <a:extLst>
                  <a:ext uri="{FF2B5EF4-FFF2-40B4-BE49-F238E27FC236}">
                    <a16:creationId xmlns:a16="http://schemas.microsoft.com/office/drawing/2014/main" id="{A4A159A8-62AF-4A99-B0E0-406996AF60D5}"/>
                  </a:ext>
                </a:extLst>
              </p:cNvPr>
              <p:cNvPicPr>
                <a:picLocks noGrp="1" noRot="1" noChangeAspect="1" noMove="1" noResize="1" noEditPoints="1" noAdjustHandles="1" noChangeArrowheads="1" noChangeShapeType="1"/>
              </p:cNvPicPr>
              <p:nvPr/>
            </p:nvPicPr>
            <p:blipFill>
              <a:blip r:embed="rId15"/>
              <a:stretch>
                <a:fillRect/>
              </a:stretch>
            </p:blipFill>
            <p:spPr>
              <a:xfrm>
                <a:off x="2088382" y="4757193"/>
                <a:ext cx="2160000" cy="1800000"/>
              </a:xfrm>
              <a:prstGeom prst="rect">
                <a:avLst/>
              </a:prstGeom>
            </p:spPr>
          </p:pic>
        </mc:Fallback>
      </mc:AlternateContent>
      <p:sp>
        <p:nvSpPr>
          <p:cNvPr id="26" name="TextBox 25">
            <a:extLst>
              <a:ext uri="{FF2B5EF4-FFF2-40B4-BE49-F238E27FC236}">
                <a16:creationId xmlns:a16="http://schemas.microsoft.com/office/drawing/2014/main" id="{0EA5F07F-5B25-405E-B704-1FCCE63371E4}"/>
              </a:ext>
            </a:extLst>
          </p:cNvPr>
          <p:cNvSpPr txBox="1"/>
          <p:nvPr/>
        </p:nvSpPr>
        <p:spPr>
          <a:xfrm>
            <a:off x="166121" y="1972627"/>
            <a:ext cx="1154176" cy="1200329"/>
          </a:xfrm>
          <a:prstGeom prst="rect">
            <a:avLst/>
          </a:prstGeom>
          <a:noFill/>
          <a:ln>
            <a:solidFill>
              <a:schemeClr val="tx1"/>
            </a:solidFill>
          </a:ln>
        </p:spPr>
        <p:txBody>
          <a:bodyPr wrap="square" rtlCol="0">
            <a:spAutoFit/>
          </a:bodyPr>
          <a:lstStyle/>
          <a:p>
            <a:r>
              <a:rPr lang="en-GB" sz="1200" b="1" dirty="0">
                <a:latin typeface="Arial Nova" panose="020B0504020202020204" pitchFamily="34" charset="0"/>
              </a:rPr>
              <a:t>Oxic Zone</a:t>
            </a:r>
          </a:p>
          <a:p>
            <a:r>
              <a:rPr lang="en-GB" sz="1200" dirty="0">
                <a:latin typeface="Arial Nova" panose="020B0504020202020204" pitchFamily="34" charset="0"/>
              </a:rPr>
              <a:t>Phosphorus sorption, nitrification and nitrate transport</a:t>
            </a:r>
          </a:p>
        </p:txBody>
      </p:sp>
      <p:sp>
        <p:nvSpPr>
          <p:cNvPr id="27" name="TextBox 26">
            <a:extLst>
              <a:ext uri="{FF2B5EF4-FFF2-40B4-BE49-F238E27FC236}">
                <a16:creationId xmlns:a16="http://schemas.microsoft.com/office/drawing/2014/main" id="{B5D94E18-8995-40B4-A242-A423199ED119}"/>
              </a:ext>
            </a:extLst>
          </p:cNvPr>
          <p:cNvSpPr txBox="1"/>
          <p:nvPr/>
        </p:nvSpPr>
        <p:spPr>
          <a:xfrm>
            <a:off x="172553" y="3399613"/>
            <a:ext cx="1149692" cy="1015663"/>
          </a:xfrm>
          <a:prstGeom prst="rect">
            <a:avLst/>
          </a:prstGeom>
          <a:noFill/>
          <a:ln>
            <a:solidFill>
              <a:schemeClr val="tx1"/>
            </a:solidFill>
          </a:ln>
        </p:spPr>
        <p:txBody>
          <a:bodyPr wrap="square" rtlCol="0">
            <a:spAutoFit/>
          </a:bodyPr>
          <a:lstStyle/>
          <a:p>
            <a:r>
              <a:rPr lang="en-GB" sz="1200" b="1" dirty="0">
                <a:latin typeface="Arial Nova" panose="020B0504020202020204" pitchFamily="34" charset="0"/>
              </a:rPr>
              <a:t>Anoxic zone</a:t>
            </a:r>
          </a:p>
          <a:p>
            <a:r>
              <a:rPr lang="en-GB" sz="1200" dirty="0">
                <a:latin typeface="Arial Nova" panose="020B0504020202020204" pitchFamily="34" charset="0"/>
              </a:rPr>
              <a:t>Denitrification, phosphorus mobilisation and transport</a:t>
            </a:r>
          </a:p>
        </p:txBody>
      </p:sp>
      <p:grpSp>
        <p:nvGrpSpPr>
          <p:cNvPr id="7" name="Group 6">
            <a:extLst>
              <a:ext uri="{FF2B5EF4-FFF2-40B4-BE49-F238E27FC236}">
                <a16:creationId xmlns:a16="http://schemas.microsoft.com/office/drawing/2014/main" id="{111E502B-7784-4971-91EB-E5B4CFDF1084}"/>
              </a:ext>
            </a:extLst>
          </p:cNvPr>
          <p:cNvGrpSpPr/>
          <p:nvPr/>
        </p:nvGrpSpPr>
        <p:grpSpPr>
          <a:xfrm>
            <a:off x="1649116" y="1889198"/>
            <a:ext cx="4901101" cy="2864825"/>
            <a:chOff x="1878023" y="1891258"/>
            <a:chExt cx="4901101" cy="2864825"/>
          </a:xfrm>
        </p:grpSpPr>
        <p:grpSp>
          <p:nvGrpSpPr>
            <p:cNvPr id="28" name="Group 27">
              <a:extLst>
                <a:ext uri="{FF2B5EF4-FFF2-40B4-BE49-F238E27FC236}">
                  <a16:creationId xmlns:a16="http://schemas.microsoft.com/office/drawing/2014/main" id="{580CF057-C914-4859-AF5A-46FA3453CAF0}"/>
                </a:ext>
              </a:extLst>
            </p:cNvPr>
            <p:cNvGrpSpPr/>
            <p:nvPr/>
          </p:nvGrpSpPr>
          <p:grpSpPr>
            <a:xfrm>
              <a:off x="1878023" y="1891258"/>
              <a:ext cx="4901101" cy="2864825"/>
              <a:chOff x="1031690" y="1642043"/>
              <a:chExt cx="7571362" cy="4425666"/>
            </a:xfrm>
          </p:grpSpPr>
          <p:sp>
            <p:nvSpPr>
              <p:cNvPr id="31" name="Freeform: Shape 30">
                <a:extLst>
                  <a:ext uri="{FF2B5EF4-FFF2-40B4-BE49-F238E27FC236}">
                    <a16:creationId xmlns:a16="http://schemas.microsoft.com/office/drawing/2014/main" id="{04D75E46-6CC6-4174-BD79-D35E92F7116F}"/>
                  </a:ext>
                </a:extLst>
              </p:cNvPr>
              <p:cNvSpPr/>
              <p:nvPr/>
            </p:nvSpPr>
            <p:spPr>
              <a:xfrm>
                <a:off x="1031690" y="1785434"/>
                <a:ext cx="7571362" cy="4267724"/>
              </a:xfrm>
              <a:custGeom>
                <a:avLst/>
                <a:gdLst>
                  <a:gd name="connsiteX0" fmla="*/ 3040380 w 3064455"/>
                  <a:gd name="connsiteY0" fmla="*/ 2171700 h 2179320"/>
                  <a:gd name="connsiteX1" fmla="*/ 15240 w 3064455"/>
                  <a:gd name="connsiteY1" fmla="*/ 2179320 h 2179320"/>
                  <a:gd name="connsiteX2" fmla="*/ 15240 w 3064455"/>
                  <a:gd name="connsiteY2" fmla="*/ 2179320 h 2179320"/>
                  <a:gd name="connsiteX3" fmla="*/ 0 w 3064455"/>
                  <a:gd name="connsiteY3" fmla="*/ 0 h 2179320"/>
                  <a:gd name="connsiteX4" fmla="*/ 0 w 3064455"/>
                  <a:gd name="connsiteY4" fmla="*/ 0 h 2179320"/>
                  <a:gd name="connsiteX5" fmla="*/ 487680 w 3064455"/>
                  <a:gd name="connsiteY5" fmla="*/ 129540 h 2179320"/>
                  <a:gd name="connsiteX6" fmla="*/ 1242060 w 3064455"/>
                  <a:gd name="connsiteY6" fmla="*/ 556260 h 2179320"/>
                  <a:gd name="connsiteX7" fmla="*/ 2049780 w 3064455"/>
                  <a:gd name="connsiteY7" fmla="*/ 1158240 h 2179320"/>
                  <a:gd name="connsiteX8" fmla="*/ 2301240 w 3064455"/>
                  <a:gd name="connsiteY8" fmla="*/ 1524000 h 2179320"/>
                  <a:gd name="connsiteX9" fmla="*/ 2324100 w 3064455"/>
                  <a:gd name="connsiteY9" fmla="*/ 1714500 h 2179320"/>
                  <a:gd name="connsiteX10" fmla="*/ 2484120 w 3064455"/>
                  <a:gd name="connsiteY10" fmla="*/ 1866900 h 2179320"/>
                  <a:gd name="connsiteX11" fmla="*/ 2773680 w 3064455"/>
                  <a:gd name="connsiteY11" fmla="*/ 1965960 h 2179320"/>
                  <a:gd name="connsiteX12" fmla="*/ 3032760 w 3064455"/>
                  <a:gd name="connsiteY12" fmla="*/ 1828800 h 2179320"/>
                  <a:gd name="connsiteX13" fmla="*/ 3040380 w 3064455"/>
                  <a:gd name="connsiteY13" fmla="*/ 2171700 h 2179320"/>
                  <a:gd name="connsiteX0" fmla="*/ 3040380 w 3064455"/>
                  <a:gd name="connsiteY0" fmla="*/ 2171700 h 2179320"/>
                  <a:gd name="connsiteX1" fmla="*/ 15240 w 3064455"/>
                  <a:gd name="connsiteY1" fmla="*/ 2179320 h 2179320"/>
                  <a:gd name="connsiteX2" fmla="*/ 15240 w 3064455"/>
                  <a:gd name="connsiteY2" fmla="*/ 2179320 h 2179320"/>
                  <a:gd name="connsiteX3" fmla="*/ 0 w 3064455"/>
                  <a:gd name="connsiteY3" fmla="*/ 0 h 2179320"/>
                  <a:gd name="connsiteX4" fmla="*/ 0 w 3064455"/>
                  <a:gd name="connsiteY4" fmla="*/ 0 h 2179320"/>
                  <a:gd name="connsiteX5" fmla="*/ 487680 w 3064455"/>
                  <a:gd name="connsiteY5" fmla="*/ 129540 h 2179320"/>
                  <a:gd name="connsiteX6" fmla="*/ 1242060 w 3064455"/>
                  <a:gd name="connsiteY6" fmla="*/ 556260 h 2179320"/>
                  <a:gd name="connsiteX7" fmla="*/ 2049780 w 3064455"/>
                  <a:gd name="connsiteY7" fmla="*/ 1158240 h 2179320"/>
                  <a:gd name="connsiteX8" fmla="*/ 2301240 w 3064455"/>
                  <a:gd name="connsiteY8" fmla="*/ 1524000 h 2179320"/>
                  <a:gd name="connsiteX9" fmla="*/ 2339340 w 3064455"/>
                  <a:gd name="connsiteY9" fmla="*/ 1714500 h 2179320"/>
                  <a:gd name="connsiteX10" fmla="*/ 2484120 w 3064455"/>
                  <a:gd name="connsiteY10" fmla="*/ 1866900 h 2179320"/>
                  <a:gd name="connsiteX11" fmla="*/ 2773680 w 3064455"/>
                  <a:gd name="connsiteY11" fmla="*/ 1965960 h 2179320"/>
                  <a:gd name="connsiteX12" fmla="*/ 3032760 w 3064455"/>
                  <a:gd name="connsiteY12" fmla="*/ 1828800 h 2179320"/>
                  <a:gd name="connsiteX13" fmla="*/ 3040380 w 3064455"/>
                  <a:gd name="connsiteY13" fmla="*/ 2171700 h 2179320"/>
                  <a:gd name="connsiteX0" fmla="*/ 3040380 w 3062882"/>
                  <a:gd name="connsiteY0" fmla="*/ 2171700 h 2179320"/>
                  <a:gd name="connsiteX1" fmla="*/ 15240 w 3062882"/>
                  <a:gd name="connsiteY1" fmla="*/ 2179320 h 2179320"/>
                  <a:gd name="connsiteX2" fmla="*/ 15240 w 3062882"/>
                  <a:gd name="connsiteY2" fmla="*/ 2179320 h 2179320"/>
                  <a:gd name="connsiteX3" fmla="*/ 0 w 3062882"/>
                  <a:gd name="connsiteY3" fmla="*/ 0 h 2179320"/>
                  <a:gd name="connsiteX4" fmla="*/ 0 w 3062882"/>
                  <a:gd name="connsiteY4" fmla="*/ 0 h 2179320"/>
                  <a:gd name="connsiteX5" fmla="*/ 487680 w 3062882"/>
                  <a:gd name="connsiteY5" fmla="*/ 129540 h 2179320"/>
                  <a:gd name="connsiteX6" fmla="*/ 1242060 w 3062882"/>
                  <a:gd name="connsiteY6" fmla="*/ 556260 h 2179320"/>
                  <a:gd name="connsiteX7" fmla="*/ 2049780 w 3062882"/>
                  <a:gd name="connsiteY7" fmla="*/ 1158240 h 2179320"/>
                  <a:gd name="connsiteX8" fmla="*/ 2301240 w 3062882"/>
                  <a:gd name="connsiteY8" fmla="*/ 1524000 h 2179320"/>
                  <a:gd name="connsiteX9" fmla="*/ 2339340 w 3062882"/>
                  <a:gd name="connsiteY9" fmla="*/ 1714500 h 2179320"/>
                  <a:gd name="connsiteX10" fmla="*/ 2484120 w 3062882"/>
                  <a:gd name="connsiteY10" fmla="*/ 1866900 h 2179320"/>
                  <a:gd name="connsiteX11" fmla="*/ 2783205 w 3062882"/>
                  <a:gd name="connsiteY11" fmla="*/ 1962150 h 2179320"/>
                  <a:gd name="connsiteX12" fmla="*/ 3032760 w 3062882"/>
                  <a:gd name="connsiteY12" fmla="*/ 1828800 h 2179320"/>
                  <a:gd name="connsiteX13" fmla="*/ 3040380 w 3062882"/>
                  <a:gd name="connsiteY13" fmla="*/ 2171700 h 2179320"/>
                  <a:gd name="connsiteX0" fmla="*/ 3040380 w 3062882"/>
                  <a:gd name="connsiteY0" fmla="*/ 2171700 h 2179320"/>
                  <a:gd name="connsiteX1" fmla="*/ 15240 w 3062882"/>
                  <a:gd name="connsiteY1" fmla="*/ 2179320 h 2179320"/>
                  <a:gd name="connsiteX2" fmla="*/ 15240 w 3062882"/>
                  <a:gd name="connsiteY2" fmla="*/ 2179320 h 2179320"/>
                  <a:gd name="connsiteX3" fmla="*/ 0 w 3062882"/>
                  <a:gd name="connsiteY3" fmla="*/ 0 h 2179320"/>
                  <a:gd name="connsiteX4" fmla="*/ 0 w 3062882"/>
                  <a:gd name="connsiteY4" fmla="*/ 0 h 2179320"/>
                  <a:gd name="connsiteX5" fmla="*/ 487680 w 3062882"/>
                  <a:gd name="connsiteY5" fmla="*/ 129540 h 2179320"/>
                  <a:gd name="connsiteX6" fmla="*/ 1242060 w 3062882"/>
                  <a:gd name="connsiteY6" fmla="*/ 556260 h 2179320"/>
                  <a:gd name="connsiteX7" fmla="*/ 2049780 w 3062882"/>
                  <a:gd name="connsiteY7" fmla="*/ 1158240 h 2179320"/>
                  <a:gd name="connsiteX8" fmla="*/ 2301240 w 3062882"/>
                  <a:gd name="connsiteY8" fmla="*/ 1524000 h 2179320"/>
                  <a:gd name="connsiteX9" fmla="*/ 2339340 w 3062882"/>
                  <a:gd name="connsiteY9" fmla="*/ 1714500 h 2179320"/>
                  <a:gd name="connsiteX10" fmla="*/ 2516505 w 3062882"/>
                  <a:gd name="connsiteY10" fmla="*/ 1866900 h 2179320"/>
                  <a:gd name="connsiteX11" fmla="*/ 2783205 w 3062882"/>
                  <a:gd name="connsiteY11" fmla="*/ 1962150 h 2179320"/>
                  <a:gd name="connsiteX12" fmla="*/ 3032760 w 3062882"/>
                  <a:gd name="connsiteY12" fmla="*/ 1828800 h 2179320"/>
                  <a:gd name="connsiteX13" fmla="*/ 3040380 w 3062882"/>
                  <a:gd name="connsiteY13" fmla="*/ 2171700 h 2179320"/>
                  <a:gd name="connsiteX0" fmla="*/ 3040380 w 3063242"/>
                  <a:gd name="connsiteY0" fmla="*/ 2171700 h 2179320"/>
                  <a:gd name="connsiteX1" fmla="*/ 15240 w 3063242"/>
                  <a:gd name="connsiteY1" fmla="*/ 2179320 h 2179320"/>
                  <a:gd name="connsiteX2" fmla="*/ 15240 w 3063242"/>
                  <a:gd name="connsiteY2" fmla="*/ 2179320 h 2179320"/>
                  <a:gd name="connsiteX3" fmla="*/ 0 w 3063242"/>
                  <a:gd name="connsiteY3" fmla="*/ 0 h 2179320"/>
                  <a:gd name="connsiteX4" fmla="*/ 0 w 3063242"/>
                  <a:gd name="connsiteY4" fmla="*/ 0 h 2179320"/>
                  <a:gd name="connsiteX5" fmla="*/ 487680 w 3063242"/>
                  <a:gd name="connsiteY5" fmla="*/ 129540 h 2179320"/>
                  <a:gd name="connsiteX6" fmla="*/ 1242060 w 3063242"/>
                  <a:gd name="connsiteY6" fmla="*/ 556260 h 2179320"/>
                  <a:gd name="connsiteX7" fmla="*/ 2049780 w 3063242"/>
                  <a:gd name="connsiteY7" fmla="*/ 1158240 h 2179320"/>
                  <a:gd name="connsiteX8" fmla="*/ 2301240 w 3063242"/>
                  <a:gd name="connsiteY8" fmla="*/ 1524000 h 2179320"/>
                  <a:gd name="connsiteX9" fmla="*/ 2339340 w 3063242"/>
                  <a:gd name="connsiteY9" fmla="*/ 1714500 h 2179320"/>
                  <a:gd name="connsiteX10" fmla="*/ 2516505 w 3063242"/>
                  <a:gd name="connsiteY10" fmla="*/ 1866900 h 2179320"/>
                  <a:gd name="connsiteX11" fmla="*/ 2777490 w 3063242"/>
                  <a:gd name="connsiteY11" fmla="*/ 1929765 h 2179320"/>
                  <a:gd name="connsiteX12" fmla="*/ 3032760 w 3063242"/>
                  <a:gd name="connsiteY12" fmla="*/ 1828800 h 2179320"/>
                  <a:gd name="connsiteX13" fmla="*/ 3040380 w 3063242"/>
                  <a:gd name="connsiteY13" fmla="*/ 2171700 h 2179320"/>
                  <a:gd name="connsiteX0" fmla="*/ 3040380 w 3073952"/>
                  <a:gd name="connsiteY0" fmla="*/ 2171700 h 2179320"/>
                  <a:gd name="connsiteX1" fmla="*/ 15240 w 3073952"/>
                  <a:gd name="connsiteY1" fmla="*/ 2179320 h 2179320"/>
                  <a:gd name="connsiteX2" fmla="*/ 15240 w 3073952"/>
                  <a:gd name="connsiteY2" fmla="*/ 2179320 h 2179320"/>
                  <a:gd name="connsiteX3" fmla="*/ 0 w 3073952"/>
                  <a:gd name="connsiteY3" fmla="*/ 0 h 2179320"/>
                  <a:gd name="connsiteX4" fmla="*/ 0 w 3073952"/>
                  <a:gd name="connsiteY4" fmla="*/ 0 h 2179320"/>
                  <a:gd name="connsiteX5" fmla="*/ 487680 w 3073952"/>
                  <a:gd name="connsiteY5" fmla="*/ 129540 h 2179320"/>
                  <a:gd name="connsiteX6" fmla="*/ 1242060 w 3073952"/>
                  <a:gd name="connsiteY6" fmla="*/ 556260 h 2179320"/>
                  <a:gd name="connsiteX7" fmla="*/ 2049780 w 3073952"/>
                  <a:gd name="connsiteY7" fmla="*/ 1158240 h 2179320"/>
                  <a:gd name="connsiteX8" fmla="*/ 2301240 w 3073952"/>
                  <a:gd name="connsiteY8" fmla="*/ 1524000 h 2179320"/>
                  <a:gd name="connsiteX9" fmla="*/ 2339340 w 3073952"/>
                  <a:gd name="connsiteY9" fmla="*/ 1714500 h 2179320"/>
                  <a:gd name="connsiteX10" fmla="*/ 2516505 w 3073952"/>
                  <a:gd name="connsiteY10" fmla="*/ 1866900 h 2179320"/>
                  <a:gd name="connsiteX11" fmla="*/ 2777490 w 3073952"/>
                  <a:gd name="connsiteY11" fmla="*/ 1929765 h 2179320"/>
                  <a:gd name="connsiteX12" fmla="*/ 3032760 w 3073952"/>
                  <a:gd name="connsiteY12" fmla="*/ 1828800 h 2179320"/>
                  <a:gd name="connsiteX13" fmla="*/ 3040380 w 3073952"/>
                  <a:gd name="connsiteY13" fmla="*/ 2171700 h 2179320"/>
                  <a:gd name="connsiteX0" fmla="*/ 3040380 w 3052578"/>
                  <a:gd name="connsiteY0" fmla="*/ 2171700 h 2179320"/>
                  <a:gd name="connsiteX1" fmla="*/ 15240 w 3052578"/>
                  <a:gd name="connsiteY1" fmla="*/ 2179320 h 2179320"/>
                  <a:gd name="connsiteX2" fmla="*/ 15240 w 3052578"/>
                  <a:gd name="connsiteY2" fmla="*/ 2179320 h 2179320"/>
                  <a:gd name="connsiteX3" fmla="*/ 0 w 3052578"/>
                  <a:gd name="connsiteY3" fmla="*/ 0 h 2179320"/>
                  <a:gd name="connsiteX4" fmla="*/ 0 w 3052578"/>
                  <a:gd name="connsiteY4" fmla="*/ 0 h 2179320"/>
                  <a:gd name="connsiteX5" fmla="*/ 487680 w 3052578"/>
                  <a:gd name="connsiteY5" fmla="*/ 129540 h 2179320"/>
                  <a:gd name="connsiteX6" fmla="*/ 1242060 w 3052578"/>
                  <a:gd name="connsiteY6" fmla="*/ 556260 h 2179320"/>
                  <a:gd name="connsiteX7" fmla="*/ 2049780 w 3052578"/>
                  <a:gd name="connsiteY7" fmla="*/ 1158240 h 2179320"/>
                  <a:gd name="connsiteX8" fmla="*/ 2301240 w 3052578"/>
                  <a:gd name="connsiteY8" fmla="*/ 1524000 h 2179320"/>
                  <a:gd name="connsiteX9" fmla="*/ 2339340 w 3052578"/>
                  <a:gd name="connsiteY9" fmla="*/ 1714500 h 2179320"/>
                  <a:gd name="connsiteX10" fmla="*/ 2516505 w 3052578"/>
                  <a:gd name="connsiteY10" fmla="*/ 1866900 h 2179320"/>
                  <a:gd name="connsiteX11" fmla="*/ 2777490 w 3052578"/>
                  <a:gd name="connsiteY11" fmla="*/ 1929765 h 2179320"/>
                  <a:gd name="connsiteX12" fmla="*/ 2979420 w 3052578"/>
                  <a:gd name="connsiteY12" fmla="*/ 1861185 h 2179320"/>
                  <a:gd name="connsiteX13" fmla="*/ 3040380 w 3052578"/>
                  <a:gd name="connsiteY13" fmla="*/ 2171700 h 2179320"/>
                  <a:gd name="connsiteX0" fmla="*/ 3040380 w 3054850"/>
                  <a:gd name="connsiteY0" fmla="*/ 2171700 h 2179320"/>
                  <a:gd name="connsiteX1" fmla="*/ 15240 w 3054850"/>
                  <a:gd name="connsiteY1" fmla="*/ 2179320 h 2179320"/>
                  <a:gd name="connsiteX2" fmla="*/ 15240 w 3054850"/>
                  <a:gd name="connsiteY2" fmla="*/ 2179320 h 2179320"/>
                  <a:gd name="connsiteX3" fmla="*/ 0 w 3054850"/>
                  <a:gd name="connsiteY3" fmla="*/ 0 h 2179320"/>
                  <a:gd name="connsiteX4" fmla="*/ 0 w 3054850"/>
                  <a:gd name="connsiteY4" fmla="*/ 0 h 2179320"/>
                  <a:gd name="connsiteX5" fmla="*/ 487680 w 3054850"/>
                  <a:gd name="connsiteY5" fmla="*/ 129540 h 2179320"/>
                  <a:gd name="connsiteX6" fmla="*/ 1242060 w 3054850"/>
                  <a:gd name="connsiteY6" fmla="*/ 556260 h 2179320"/>
                  <a:gd name="connsiteX7" fmla="*/ 2049780 w 3054850"/>
                  <a:gd name="connsiteY7" fmla="*/ 1158240 h 2179320"/>
                  <a:gd name="connsiteX8" fmla="*/ 2301240 w 3054850"/>
                  <a:gd name="connsiteY8" fmla="*/ 1524000 h 2179320"/>
                  <a:gd name="connsiteX9" fmla="*/ 2339340 w 3054850"/>
                  <a:gd name="connsiteY9" fmla="*/ 1714500 h 2179320"/>
                  <a:gd name="connsiteX10" fmla="*/ 2516505 w 3054850"/>
                  <a:gd name="connsiteY10" fmla="*/ 1866900 h 2179320"/>
                  <a:gd name="connsiteX11" fmla="*/ 2777490 w 3054850"/>
                  <a:gd name="connsiteY11" fmla="*/ 1929765 h 2179320"/>
                  <a:gd name="connsiteX12" fmla="*/ 2988945 w 3054850"/>
                  <a:gd name="connsiteY12" fmla="*/ 1819275 h 2179320"/>
                  <a:gd name="connsiteX13" fmla="*/ 3040380 w 3054850"/>
                  <a:gd name="connsiteY13" fmla="*/ 2171700 h 2179320"/>
                  <a:gd name="connsiteX0" fmla="*/ 3040380 w 3079932"/>
                  <a:gd name="connsiteY0" fmla="*/ 2171700 h 2179320"/>
                  <a:gd name="connsiteX1" fmla="*/ 15240 w 3079932"/>
                  <a:gd name="connsiteY1" fmla="*/ 2179320 h 2179320"/>
                  <a:gd name="connsiteX2" fmla="*/ 15240 w 3079932"/>
                  <a:gd name="connsiteY2" fmla="*/ 2179320 h 2179320"/>
                  <a:gd name="connsiteX3" fmla="*/ 0 w 3079932"/>
                  <a:gd name="connsiteY3" fmla="*/ 0 h 2179320"/>
                  <a:gd name="connsiteX4" fmla="*/ 0 w 3079932"/>
                  <a:gd name="connsiteY4" fmla="*/ 0 h 2179320"/>
                  <a:gd name="connsiteX5" fmla="*/ 487680 w 3079932"/>
                  <a:gd name="connsiteY5" fmla="*/ 129540 h 2179320"/>
                  <a:gd name="connsiteX6" fmla="*/ 1242060 w 3079932"/>
                  <a:gd name="connsiteY6" fmla="*/ 556260 h 2179320"/>
                  <a:gd name="connsiteX7" fmla="*/ 2049780 w 3079932"/>
                  <a:gd name="connsiteY7" fmla="*/ 1158240 h 2179320"/>
                  <a:gd name="connsiteX8" fmla="*/ 2301240 w 3079932"/>
                  <a:gd name="connsiteY8" fmla="*/ 1524000 h 2179320"/>
                  <a:gd name="connsiteX9" fmla="*/ 2339340 w 3079932"/>
                  <a:gd name="connsiteY9" fmla="*/ 1714500 h 2179320"/>
                  <a:gd name="connsiteX10" fmla="*/ 2516505 w 3079932"/>
                  <a:gd name="connsiteY10" fmla="*/ 1866900 h 2179320"/>
                  <a:gd name="connsiteX11" fmla="*/ 2777490 w 3079932"/>
                  <a:gd name="connsiteY11" fmla="*/ 1929765 h 2179320"/>
                  <a:gd name="connsiteX12" fmla="*/ 3042285 w 3079932"/>
                  <a:gd name="connsiteY12" fmla="*/ 1830705 h 2179320"/>
                  <a:gd name="connsiteX13" fmla="*/ 3040380 w 3079932"/>
                  <a:gd name="connsiteY13" fmla="*/ 2171700 h 2179320"/>
                  <a:gd name="connsiteX0" fmla="*/ 3040380 w 3087405"/>
                  <a:gd name="connsiteY0" fmla="*/ 2171700 h 2179320"/>
                  <a:gd name="connsiteX1" fmla="*/ 15240 w 3087405"/>
                  <a:gd name="connsiteY1" fmla="*/ 2179320 h 2179320"/>
                  <a:gd name="connsiteX2" fmla="*/ 15240 w 3087405"/>
                  <a:gd name="connsiteY2" fmla="*/ 2179320 h 2179320"/>
                  <a:gd name="connsiteX3" fmla="*/ 0 w 3087405"/>
                  <a:gd name="connsiteY3" fmla="*/ 0 h 2179320"/>
                  <a:gd name="connsiteX4" fmla="*/ 0 w 3087405"/>
                  <a:gd name="connsiteY4" fmla="*/ 0 h 2179320"/>
                  <a:gd name="connsiteX5" fmla="*/ 487680 w 3087405"/>
                  <a:gd name="connsiteY5" fmla="*/ 129540 h 2179320"/>
                  <a:gd name="connsiteX6" fmla="*/ 1242060 w 3087405"/>
                  <a:gd name="connsiteY6" fmla="*/ 556260 h 2179320"/>
                  <a:gd name="connsiteX7" fmla="*/ 2049780 w 3087405"/>
                  <a:gd name="connsiteY7" fmla="*/ 1158240 h 2179320"/>
                  <a:gd name="connsiteX8" fmla="*/ 2301240 w 3087405"/>
                  <a:gd name="connsiteY8" fmla="*/ 1524000 h 2179320"/>
                  <a:gd name="connsiteX9" fmla="*/ 2339340 w 3087405"/>
                  <a:gd name="connsiteY9" fmla="*/ 1714500 h 2179320"/>
                  <a:gd name="connsiteX10" fmla="*/ 2516505 w 3087405"/>
                  <a:gd name="connsiteY10" fmla="*/ 1866900 h 2179320"/>
                  <a:gd name="connsiteX11" fmla="*/ 2777490 w 3087405"/>
                  <a:gd name="connsiteY11" fmla="*/ 1929765 h 2179320"/>
                  <a:gd name="connsiteX12" fmla="*/ 3042285 w 3087405"/>
                  <a:gd name="connsiteY12" fmla="*/ 1830705 h 2179320"/>
                  <a:gd name="connsiteX13" fmla="*/ 3040380 w 3087405"/>
                  <a:gd name="connsiteY13" fmla="*/ 2171700 h 2179320"/>
                  <a:gd name="connsiteX0" fmla="*/ 3040380 w 3085739"/>
                  <a:gd name="connsiteY0" fmla="*/ 2171700 h 2179320"/>
                  <a:gd name="connsiteX1" fmla="*/ 15240 w 3085739"/>
                  <a:gd name="connsiteY1" fmla="*/ 2179320 h 2179320"/>
                  <a:gd name="connsiteX2" fmla="*/ 15240 w 3085739"/>
                  <a:gd name="connsiteY2" fmla="*/ 2179320 h 2179320"/>
                  <a:gd name="connsiteX3" fmla="*/ 0 w 3085739"/>
                  <a:gd name="connsiteY3" fmla="*/ 0 h 2179320"/>
                  <a:gd name="connsiteX4" fmla="*/ 0 w 3085739"/>
                  <a:gd name="connsiteY4" fmla="*/ 0 h 2179320"/>
                  <a:gd name="connsiteX5" fmla="*/ 487680 w 3085739"/>
                  <a:gd name="connsiteY5" fmla="*/ 129540 h 2179320"/>
                  <a:gd name="connsiteX6" fmla="*/ 1242060 w 3085739"/>
                  <a:gd name="connsiteY6" fmla="*/ 556260 h 2179320"/>
                  <a:gd name="connsiteX7" fmla="*/ 2049780 w 3085739"/>
                  <a:gd name="connsiteY7" fmla="*/ 1158240 h 2179320"/>
                  <a:gd name="connsiteX8" fmla="*/ 2301240 w 3085739"/>
                  <a:gd name="connsiteY8" fmla="*/ 1524000 h 2179320"/>
                  <a:gd name="connsiteX9" fmla="*/ 2339340 w 3085739"/>
                  <a:gd name="connsiteY9" fmla="*/ 1714500 h 2179320"/>
                  <a:gd name="connsiteX10" fmla="*/ 2516505 w 3085739"/>
                  <a:gd name="connsiteY10" fmla="*/ 1866900 h 2179320"/>
                  <a:gd name="connsiteX11" fmla="*/ 2777490 w 3085739"/>
                  <a:gd name="connsiteY11" fmla="*/ 1929765 h 2179320"/>
                  <a:gd name="connsiteX12" fmla="*/ 3042285 w 3085739"/>
                  <a:gd name="connsiteY12" fmla="*/ 1830705 h 2179320"/>
                  <a:gd name="connsiteX13" fmla="*/ 3040380 w 3085739"/>
                  <a:gd name="connsiteY13" fmla="*/ 2171700 h 2179320"/>
                  <a:gd name="connsiteX0" fmla="*/ 3040380 w 3093665"/>
                  <a:gd name="connsiteY0" fmla="*/ 2171700 h 2179320"/>
                  <a:gd name="connsiteX1" fmla="*/ 15240 w 3093665"/>
                  <a:gd name="connsiteY1" fmla="*/ 2179320 h 2179320"/>
                  <a:gd name="connsiteX2" fmla="*/ 15240 w 3093665"/>
                  <a:gd name="connsiteY2" fmla="*/ 2179320 h 2179320"/>
                  <a:gd name="connsiteX3" fmla="*/ 0 w 3093665"/>
                  <a:gd name="connsiteY3" fmla="*/ 0 h 2179320"/>
                  <a:gd name="connsiteX4" fmla="*/ 0 w 3093665"/>
                  <a:gd name="connsiteY4" fmla="*/ 0 h 2179320"/>
                  <a:gd name="connsiteX5" fmla="*/ 487680 w 3093665"/>
                  <a:gd name="connsiteY5" fmla="*/ 129540 h 2179320"/>
                  <a:gd name="connsiteX6" fmla="*/ 1242060 w 3093665"/>
                  <a:gd name="connsiteY6" fmla="*/ 556260 h 2179320"/>
                  <a:gd name="connsiteX7" fmla="*/ 2049780 w 3093665"/>
                  <a:gd name="connsiteY7" fmla="*/ 1158240 h 2179320"/>
                  <a:gd name="connsiteX8" fmla="*/ 2301240 w 3093665"/>
                  <a:gd name="connsiteY8" fmla="*/ 1524000 h 2179320"/>
                  <a:gd name="connsiteX9" fmla="*/ 2339340 w 3093665"/>
                  <a:gd name="connsiteY9" fmla="*/ 1714500 h 2179320"/>
                  <a:gd name="connsiteX10" fmla="*/ 2516505 w 3093665"/>
                  <a:gd name="connsiteY10" fmla="*/ 1866900 h 2179320"/>
                  <a:gd name="connsiteX11" fmla="*/ 2777490 w 3093665"/>
                  <a:gd name="connsiteY11" fmla="*/ 1929765 h 2179320"/>
                  <a:gd name="connsiteX12" fmla="*/ 3053715 w 3093665"/>
                  <a:gd name="connsiteY12" fmla="*/ 1893570 h 2179320"/>
                  <a:gd name="connsiteX13" fmla="*/ 3040380 w 3093665"/>
                  <a:gd name="connsiteY13" fmla="*/ 2171700 h 2179320"/>
                  <a:gd name="connsiteX0" fmla="*/ 3040380 w 3076097"/>
                  <a:gd name="connsiteY0" fmla="*/ 2171700 h 2179320"/>
                  <a:gd name="connsiteX1" fmla="*/ 15240 w 3076097"/>
                  <a:gd name="connsiteY1" fmla="*/ 2179320 h 2179320"/>
                  <a:gd name="connsiteX2" fmla="*/ 15240 w 3076097"/>
                  <a:gd name="connsiteY2" fmla="*/ 2179320 h 2179320"/>
                  <a:gd name="connsiteX3" fmla="*/ 0 w 3076097"/>
                  <a:gd name="connsiteY3" fmla="*/ 0 h 2179320"/>
                  <a:gd name="connsiteX4" fmla="*/ 0 w 3076097"/>
                  <a:gd name="connsiteY4" fmla="*/ 0 h 2179320"/>
                  <a:gd name="connsiteX5" fmla="*/ 487680 w 3076097"/>
                  <a:gd name="connsiteY5" fmla="*/ 129540 h 2179320"/>
                  <a:gd name="connsiteX6" fmla="*/ 1242060 w 3076097"/>
                  <a:gd name="connsiteY6" fmla="*/ 556260 h 2179320"/>
                  <a:gd name="connsiteX7" fmla="*/ 2049780 w 3076097"/>
                  <a:gd name="connsiteY7" fmla="*/ 1158240 h 2179320"/>
                  <a:gd name="connsiteX8" fmla="*/ 2301240 w 3076097"/>
                  <a:gd name="connsiteY8" fmla="*/ 1524000 h 2179320"/>
                  <a:gd name="connsiteX9" fmla="*/ 2339340 w 3076097"/>
                  <a:gd name="connsiteY9" fmla="*/ 1714500 h 2179320"/>
                  <a:gd name="connsiteX10" fmla="*/ 2516505 w 3076097"/>
                  <a:gd name="connsiteY10" fmla="*/ 1866900 h 2179320"/>
                  <a:gd name="connsiteX11" fmla="*/ 2777490 w 3076097"/>
                  <a:gd name="connsiteY11" fmla="*/ 1929765 h 2179320"/>
                  <a:gd name="connsiteX12" fmla="*/ 3027045 w 3076097"/>
                  <a:gd name="connsiteY12" fmla="*/ 1842135 h 2179320"/>
                  <a:gd name="connsiteX13" fmla="*/ 3040380 w 3076097"/>
                  <a:gd name="connsiteY13" fmla="*/ 2171700 h 2179320"/>
                  <a:gd name="connsiteX0" fmla="*/ 3040380 w 3051701"/>
                  <a:gd name="connsiteY0" fmla="*/ 2171700 h 2179320"/>
                  <a:gd name="connsiteX1" fmla="*/ 15240 w 3051701"/>
                  <a:gd name="connsiteY1" fmla="*/ 2179320 h 2179320"/>
                  <a:gd name="connsiteX2" fmla="*/ 15240 w 3051701"/>
                  <a:gd name="connsiteY2" fmla="*/ 2179320 h 2179320"/>
                  <a:gd name="connsiteX3" fmla="*/ 0 w 3051701"/>
                  <a:gd name="connsiteY3" fmla="*/ 0 h 2179320"/>
                  <a:gd name="connsiteX4" fmla="*/ 0 w 3051701"/>
                  <a:gd name="connsiteY4" fmla="*/ 0 h 2179320"/>
                  <a:gd name="connsiteX5" fmla="*/ 487680 w 3051701"/>
                  <a:gd name="connsiteY5" fmla="*/ 129540 h 2179320"/>
                  <a:gd name="connsiteX6" fmla="*/ 1242060 w 3051701"/>
                  <a:gd name="connsiteY6" fmla="*/ 556260 h 2179320"/>
                  <a:gd name="connsiteX7" fmla="*/ 2049780 w 3051701"/>
                  <a:gd name="connsiteY7" fmla="*/ 1158240 h 2179320"/>
                  <a:gd name="connsiteX8" fmla="*/ 2301240 w 3051701"/>
                  <a:gd name="connsiteY8" fmla="*/ 1524000 h 2179320"/>
                  <a:gd name="connsiteX9" fmla="*/ 2339340 w 3051701"/>
                  <a:gd name="connsiteY9" fmla="*/ 1714500 h 2179320"/>
                  <a:gd name="connsiteX10" fmla="*/ 2516505 w 3051701"/>
                  <a:gd name="connsiteY10" fmla="*/ 1866900 h 2179320"/>
                  <a:gd name="connsiteX11" fmla="*/ 2777490 w 3051701"/>
                  <a:gd name="connsiteY11" fmla="*/ 1929765 h 2179320"/>
                  <a:gd name="connsiteX12" fmla="*/ 3027045 w 3051701"/>
                  <a:gd name="connsiteY12" fmla="*/ 1842135 h 2179320"/>
                  <a:gd name="connsiteX13" fmla="*/ 3040380 w 3051701"/>
                  <a:gd name="connsiteY13" fmla="*/ 2171700 h 2179320"/>
                  <a:gd name="connsiteX0" fmla="*/ 3040380 w 3051701"/>
                  <a:gd name="connsiteY0" fmla="*/ 2171700 h 2179320"/>
                  <a:gd name="connsiteX1" fmla="*/ 15240 w 3051701"/>
                  <a:gd name="connsiteY1" fmla="*/ 2179320 h 2179320"/>
                  <a:gd name="connsiteX2" fmla="*/ 15240 w 3051701"/>
                  <a:gd name="connsiteY2" fmla="*/ 2179320 h 2179320"/>
                  <a:gd name="connsiteX3" fmla="*/ 0 w 3051701"/>
                  <a:gd name="connsiteY3" fmla="*/ 0 h 2179320"/>
                  <a:gd name="connsiteX4" fmla="*/ 0 w 3051701"/>
                  <a:gd name="connsiteY4" fmla="*/ 0 h 2179320"/>
                  <a:gd name="connsiteX5" fmla="*/ 487680 w 3051701"/>
                  <a:gd name="connsiteY5" fmla="*/ 129540 h 2179320"/>
                  <a:gd name="connsiteX6" fmla="*/ 1242060 w 3051701"/>
                  <a:gd name="connsiteY6" fmla="*/ 556260 h 2179320"/>
                  <a:gd name="connsiteX7" fmla="*/ 2049780 w 3051701"/>
                  <a:gd name="connsiteY7" fmla="*/ 1158240 h 2179320"/>
                  <a:gd name="connsiteX8" fmla="*/ 2301240 w 3051701"/>
                  <a:gd name="connsiteY8" fmla="*/ 1524000 h 2179320"/>
                  <a:gd name="connsiteX9" fmla="*/ 2339340 w 3051701"/>
                  <a:gd name="connsiteY9" fmla="*/ 1714500 h 2179320"/>
                  <a:gd name="connsiteX10" fmla="*/ 2443742 w 3051701"/>
                  <a:gd name="connsiteY10" fmla="*/ 1821953 h 2179320"/>
                  <a:gd name="connsiteX11" fmla="*/ 2516505 w 3051701"/>
                  <a:gd name="connsiteY11" fmla="*/ 1866900 h 2179320"/>
                  <a:gd name="connsiteX12" fmla="*/ 2777490 w 3051701"/>
                  <a:gd name="connsiteY12" fmla="*/ 1929765 h 2179320"/>
                  <a:gd name="connsiteX13" fmla="*/ 3027045 w 3051701"/>
                  <a:gd name="connsiteY13" fmla="*/ 1842135 h 2179320"/>
                  <a:gd name="connsiteX14" fmla="*/ 3040380 w 3051701"/>
                  <a:gd name="connsiteY14" fmla="*/ 2171700 h 2179320"/>
                  <a:gd name="connsiteX0" fmla="*/ 3040380 w 3051701"/>
                  <a:gd name="connsiteY0" fmla="*/ 2171700 h 2179320"/>
                  <a:gd name="connsiteX1" fmla="*/ 15240 w 3051701"/>
                  <a:gd name="connsiteY1" fmla="*/ 2179320 h 2179320"/>
                  <a:gd name="connsiteX2" fmla="*/ 15240 w 3051701"/>
                  <a:gd name="connsiteY2" fmla="*/ 2179320 h 2179320"/>
                  <a:gd name="connsiteX3" fmla="*/ 0 w 3051701"/>
                  <a:gd name="connsiteY3" fmla="*/ 0 h 2179320"/>
                  <a:gd name="connsiteX4" fmla="*/ 0 w 3051701"/>
                  <a:gd name="connsiteY4" fmla="*/ 0 h 2179320"/>
                  <a:gd name="connsiteX5" fmla="*/ 487680 w 3051701"/>
                  <a:gd name="connsiteY5" fmla="*/ 129540 h 2179320"/>
                  <a:gd name="connsiteX6" fmla="*/ 1242060 w 3051701"/>
                  <a:gd name="connsiteY6" fmla="*/ 556260 h 2179320"/>
                  <a:gd name="connsiteX7" fmla="*/ 2049780 w 3051701"/>
                  <a:gd name="connsiteY7" fmla="*/ 1158240 h 2179320"/>
                  <a:gd name="connsiteX8" fmla="*/ 2301240 w 3051701"/>
                  <a:gd name="connsiteY8" fmla="*/ 1524000 h 2179320"/>
                  <a:gd name="connsiteX9" fmla="*/ 2339340 w 3051701"/>
                  <a:gd name="connsiteY9" fmla="*/ 1714500 h 2179320"/>
                  <a:gd name="connsiteX10" fmla="*/ 2443742 w 3051701"/>
                  <a:gd name="connsiteY10" fmla="*/ 1821953 h 2179320"/>
                  <a:gd name="connsiteX11" fmla="*/ 2665095 w 3051701"/>
                  <a:gd name="connsiteY11" fmla="*/ 1924050 h 2179320"/>
                  <a:gd name="connsiteX12" fmla="*/ 2777490 w 3051701"/>
                  <a:gd name="connsiteY12" fmla="*/ 1929765 h 2179320"/>
                  <a:gd name="connsiteX13" fmla="*/ 3027045 w 3051701"/>
                  <a:gd name="connsiteY13" fmla="*/ 1842135 h 2179320"/>
                  <a:gd name="connsiteX14" fmla="*/ 3040380 w 3051701"/>
                  <a:gd name="connsiteY14" fmla="*/ 2171700 h 2179320"/>
                  <a:gd name="connsiteX0" fmla="*/ 3040380 w 3051701"/>
                  <a:gd name="connsiteY0" fmla="*/ 2171700 h 2179320"/>
                  <a:gd name="connsiteX1" fmla="*/ 15240 w 3051701"/>
                  <a:gd name="connsiteY1" fmla="*/ 2179320 h 2179320"/>
                  <a:gd name="connsiteX2" fmla="*/ 15240 w 3051701"/>
                  <a:gd name="connsiteY2" fmla="*/ 2179320 h 2179320"/>
                  <a:gd name="connsiteX3" fmla="*/ 0 w 3051701"/>
                  <a:gd name="connsiteY3" fmla="*/ 0 h 2179320"/>
                  <a:gd name="connsiteX4" fmla="*/ 0 w 3051701"/>
                  <a:gd name="connsiteY4" fmla="*/ 0 h 2179320"/>
                  <a:gd name="connsiteX5" fmla="*/ 487680 w 3051701"/>
                  <a:gd name="connsiteY5" fmla="*/ 129540 h 2179320"/>
                  <a:gd name="connsiteX6" fmla="*/ 1242060 w 3051701"/>
                  <a:gd name="connsiteY6" fmla="*/ 556260 h 2179320"/>
                  <a:gd name="connsiteX7" fmla="*/ 2049780 w 3051701"/>
                  <a:gd name="connsiteY7" fmla="*/ 1158240 h 2179320"/>
                  <a:gd name="connsiteX8" fmla="*/ 2301240 w 3051701"/>
                  <a:gd name="connsiteY8" fmla="*/ 1524000 h 2179320"/>
                  <a:gd name="connsiteX9" fmla="*/ 2339340 w 3051701"/>
                  <a:gd name="connsiteY9" fmla="*/ 1714500 h 2179320"/>
                  <a:gd name="connsiteX10" fmla="*/ 2497082 w 3051701"/>
                  <a:gd name="connsiteY10" fmla="*/ 1909583 h 2179320"/>
                  <a:gd name="connsiteX11" fmla="*/ 2665095 w 3051701"/>
                  <a:gd name="connsiteY11" fmla="*/ 1924050 h 2179320"/>
                  <a:gd name="connsiteX12" fmla="*/ 2777490 w 3051701"/>
                  <a:gd name="connsiteY12" fmla="*/ 1929765 h 2179320"/>
                  <a:gd name="connsiteX13" fmla="*/ 3027045 w 3051701"/>
                  <a:gd name="connsiteY13" fmla="*/ 1842135 h 2179320"/>
                  <a:gd name="connsiteX14" fmla="*/ 3040380 w 3051701"/>
                  <a:gd name="connsiteY14" fmla="*/ 2171700 h 2179320"/>
                  <a:gd name="connsiteX0" fmla="*/ 3040380 w 3051701"/>
                  <a:gd name="connsiteY0" fmla="*/ 2171700 h 2179320"/>
                  <a:gd name="connsiteX1" fmla="*/ 15240 w 3051701"/>
                  <a:gd name="connsiteY1" fmla="*/ 2179320 h 2179320"/>
                  <a:gd name="connsiteX2" fmla="*/ 15240 w 3051701"/>
                  <a:gd name="connsiteY2" fmla="*/ 2179320 h 2179320"/>
                  <a:gd name="connsiteX3" fmla="*/ 0 w 3051701"/>
                  <a:gd name="connsiteY3" fmla="*/ 0 h 2179320"/>
                  <a:gd name="connsiteX4" fmla="*/ 0 w 3051701"/>
                  <a:gd name="connsiteY4" fmla="*/ 0 h 2179320"/>
                  <a:gd name="connsiteX5" fmla="*/ 487680 w 3051701"/>
                  <a:gd name="connsiteY5" fmla="*/ 129540 h 2179320"/>
                  <a:gd name="connsiteX6" fmla="*/ 1242060 w 3051701"/>
                  <a:gd name="connsiteY6" fmla="*/ 556260 h 2179320"/>
                  <a:gd name="connsiteX7" fmla="*/ 2049780 w 3051701"/>
                  <a:gd name="connsiteY7" fmla="*/ 1158240 h 2179320"/>
                  <a:gd name="connsiteX8" fmla="*/ 2301240 w 3051701"/>
                  <a:gd name="connsiteY8" fmla="*/ 1524000 h 2179320"/>
                  <a:gd name="connsiteX9" fmla="*/ 2339340 w 3051701"/>
                  <a:gd name="connsiteY9" fmla="*/ 1714500 h 2179320"/>
                  <a:gd name="connsiteX10" fmla="*/ 2497082 w 3051701"/>
                  <a:gd name="connsiteY10" fmla="*/ 1909583 h 2179320"/>
                  <a:gd name="connsiteX11" fmla="*/ 2661285 w 3051701"/>
                  <a:gd name="connsiteY11" fmla="*/ 1981200 h 2179320"/>
                  <a:gd name="connsiteX12" fmla="*/ 2777490 w 3051701"/>
                  <a:gd name="connsiteY12" fmla="*/ 1929765 h 2179320"/>
                  <a:gd name="connsiteX13" fmla="*/ 3027045 w 3051701"/>
                  <a:gd name="connsiteY13" fmla="*/ 1842135 h 2179320"/>
                  <a:gd name="connsiteX14" fmla="*/ 3040380 w 3051701"/>
                  <a:gd name="connsiteY14" fmla="*/ 2171700 h 2179320"/>
                  <a:gd name="connsiteX0" fmla="*/ 3040380 w 3057791"/>
                  <a:gd name="connsiteY0" fmla="*/ 2171700 h 2179320"/>
                  <a:gd name="connsiteX1" fmla="*/ 15240 w 3057791"/>
                  <a:gd name="connsiteY1" fmla="*/ 2179320 h 2179320"/>
                  <a:gd name="connsiteX2" fmla="*/ 15240 w 3057791"/>
                  <a:gd name="connsiteY2" fmla="*/ 2179320 h 2179320"/>
                  <a:gd name="connsiteX3" fmla="*/ 0 w 3057791"/>
                  <a:gd name="connsiteY3" fmla="*/ 0 h 2179320"/>
                  <a:gd name="connsiteX4" fmla="*/ 0 w 3057791"/>
                  <a:gd name="connsiteY4" fmla="*/ 0 h 2179320"/>
                  <a:gd name="connsiteX5" fmla="*/ 487680 w 3057791"/>
                  <a:gd name="connsiteY5" fmla="*/ 129540 h 2179320"/>
                  <a:gd name="connsiteX6" fmla="*/ 1242060 w 3057791"/>
                  <a:gd name="connsiteY6" fmla="*/ 556260 h 2179320"/>
                  <a:gd name="connsiteX7" fmla="*/ 2049780 w 3057791"/>
                  <a:gd name="connsiteY7" fmla="*/ 1158240 h 2179320"/>
                  <a:gd name="connsiteX8" fmla="*/ 2301240 w 3057791"/>
                  <a:gd name="connsiteY8" fmla="*/ 1524000 h 2179320"/>
                  <a:gd name="connsiteX9" fmla="*/ 2339340 w 3057791"/>
                  <a:gd name="connsiteY9" fmla="*/ 1714500 h 2179320"/>
                  <a:gd name="connsiteX10" fmla="*/ 2497082 w 3057791"/>
                  <a:gd name="connsiteY10" fmla="*/ 1909583 h 2179320"/>
                  <a:gd name="connsiteX11" fmla="*/ 2661285 w 3057791"/>
                  <a:gd name="connsiteY11" fmla="*/ 1981200 h 2179320"/>
                  <a:gd name="connsiteX12" fmla="*/ 2827020 w 3057791"/>
                  <a:gd name="connsiteY12" fmla="*/ 1967865 h 2179320"/>
                  <a:gd name="connsiteX13" fmla="*/ 3027045 w 3057791"/>
                  <a:gd name="connsiteY13" fmla="*/ 1842135 h 2179320"/>
                  <a:gd name="connsiteX14" fmla="*/ 3040380 w 3057791"/>
                  <a:gd name="connsiteY14" fmla="*/ 2171700 h 2179320"/>
                  <a:gd name="connsiteX0" fmla="*/ 3040380 w 3048767"/>
                  <a:gd name="connsiteY0" fmla="*/ 2171700 h 2179320"/>
                  <a:gd name="connsiteX1" fmla="*/ 15240 w 3048767"/>
                  <a:gd name="connsiteY1" fmla="*/ 2179320 h 2179320"/>
                  <a:gd name="connsiteX2" fmla="*/ 15240 w 3048767"/>
                  <a:gd name="connsiteY2" fmla="*/ 2179320 h 2179320"/>
                  <a:gd name="connsiteX3" fmla="*/ 0 w 3048767"/>
                  <a:gd name="connsiteY3" fmla="*/ 0 h 2179320"/>
                  <a:gd name="connsiteX4" fmla="*/ 0 w 3048767"/>
                  <a:gd name="connsiteY4" fmla="*/ 0 h 2179320"/>
                  <a:gd name="connsiteX5" fmla="*/ 487680 w 3048767"/>
                  <a:gd name="connsiteY5" fmla="*/ 129540 h 2179320"/>
                  <a:gd name="connsiteX6" fmla="*/ 1242060 w 3048767"/>
                  <a:gd name="connsiteY6" fmla="*/ 556260 h 2179320"/>
                  <a:gd name="connsiteX7" fmla="*/ 2049780 w 3048767"/>
                  <a:gd name="connsiteY7" fmla="*/ 1158240 h 2179320"/>
                  <a:gd name="connsiteX8" fmla="*/ 2301240 w 3048767"/>
                  <a:gd name="connsiteY8" fmla="*/ 1524000 h 2179320"/>
                  <a:gd name="connsiteX9" fmla="*/ 2339340 w 3048767"/>
                  <a:gd name="connsiteY9" fmla="*/ 1714500 h 2179320"/>
                  <a:gd name="connsiteX10" fmla="*/ 2497082 w 3048767"/>
                  <a:gd name="connsiteY10" fmla="*/ 1909583 h 2179320"/>
                  <a:gd name="connsiteX11" fmla="*/ 2661285 w 3048767"/>
                  <a:gd name="connsiteY11" fmla="*/ 1981200 h 2179320"/>
                  <a:gd name="connsiteX12" fmla="*/ 2827020 w 3048767"/>
                  <a:gd name="connsiteY12" fmla="*/ 1967865 h 2179320"/>
                  <a:gd name="connsiteX13" fmla="*/ 2987040 w 3048767"/>
                  <a:gd name="connsiteY13" fmla="*/ 1872615 h 2179320"/>
                  <a:gd name="connsiteX14" fmla="*/ 3040380 w 3048767"/>
                  <a:gd name="connsiteY14" fmla="*/ 2171700 h 2179320"/>
                  <a:gd name="connsiteX0" fmla="*/ 3040380 w 3055126"/>
                  <a:gd name="connsiteY0" fmla="*/ 2171700 h 2179320"/>
                  <a:gd name="connsiteX1" fmla="*/ 15240 w 3055126"/>
                  <a:gd name="connsiteY1" fmla="*/ 2179320 h 2179320"/>
                  <a:gd name="connsiteX2" fmla="*/ 15240 w 3055126"/>
                  <a:gd name="connsiteY2" fmla="*/ 2179320 h 2179320"/>
                  <a:gd name="connsiteX3" fmla="*/ 0 w 3055126"/>
                  <a:gd name="connsiteY3" fmla="*/ 0 h 2179320"/>
                  <a:gd name="connsiteX4" fmla="*/ 0 w 3055126"/>
                  <a:gd name="connsiteY4" fmla="*/ 0 h 2179320"/>
                  <a:gd name="connsiteX5" fmla="*/ 487680 w 3055126"/>
                  <a:gd name="connsiteY5" fmla="*/ 129540 h 2179320"/>
                  <a:gd name="connsiteX6" fmla="*/ 1242060 w 3055126"/>
                  <a:gd name="connsiteY6" fmla="*/ 556260 h 2179320"/>
                  <a:gd name="connsiteX7" fmla="*/ 2049780 w 3055126"/>
                  <a:gd name="connsiteY7" fmla="*/ 1158240 h 2179320"/>
                  <a:gd name="connsiteX8" fmla="*/ 2301240 w 3055126"/>
                  <a:gd name="connsiteY8" fmla="*/ 1524000 h 2179320"/>
                  <a:gd name="connsiteX9" fmla="*/ 2339340 w 3055126"/>
                  <a:gd name="connsiteY9" fmla="*/ 1714500 h 2179320"/>
                  <a:gd name="connsiteX10" fmla="*/ 2497082 w 3055126"/>
                  <a:gd name="connsiteY10" fmla="*/ 1909583 h 2179320"/>
                  <a:gd name="connsiteX11" fmla="*/ 2661285 w 3055126"/>
                  <a:gd name="connsiteY11" fmla="*/ 1981200 h 2179320"/>
                  <a:gd name="connsiteX12" fmla="*/ 2827020 w 3055126"/>
                  <a:gd name="connsiteY12" fmla="*/ 1967865 h 2179320"/>
                  <a:gd name="connsiteX13" fmla="*/ 3019425 w 3055126"/>
                  <a:gd name="connsiteY13" fmla="*/ 1872615 h 2179320"/>
                  <a:gd name="connsiteX14" fmla="*/ 3040380 w 3055126"/>
                  <a:gd name="connsiteY14" fmla="*/ 2171700 h 2179320"/>
                  <a:gd name="connsiteX0" fmla="*/ 3040380 w 3056150"/>
                  <a:gd name="connsiteY0" fmla="*/ 2171700 h 2179320"/>
                  <a:gd name="connsiteX1" fmla="*/ 15240 w 3056150"/>
                  <a:gd name="connsiteY1" fmla="*/ 2179320 h 2179320"/>
                  <a:gd name="connsiteX2" fmla="*/ 15240 w 3056150"/>
                  <a:gd name="connsiteY2" fmla="*/ 2179320 h 2179320"/>
                  <a:gd name="connsiteX3" fmla="*/ 0 w 3056150"/>
                  <a:gd name="connsiteY3" fmla="*/ 0 h 2179320"/>
                  <a:gd name="connsiteX4" fmla="*/ 0 w 3056150"/>
                  <a:gd name="connsiteY4" fmla="*/ 0 h 2179320"/>
                  <a:gd name="connsiteX5" fmla="*/ 487680 w 3056150"/>
                  <a:gd name="connsiteY5" fmla="*/ 129540 h 2179320"/>
                  <a:gd name="connsiteX6" fmla="*/ 1242060 w 3056150"/>
                  <a:gd name="connsiteY6" fmla="*/ 556260 h 2179320"/>
                  <a:gd name="connsiteX7" fmla="*/ 2049780 w 3056150"/>
                  <a:gd name="connsiteY7" fmla="*/ 1158240 h 2179320"/>
                  <a:gd name="connsiteX8" fmla="*/ 2301240 w 3056150"/>
                  <a:gd name="connsiteY8" fmla="*/ 1524000 h 2179320"/>
                  <a:gd name="connsiteX9" fmla="*/ 2339340 w 3056150"/>
                  <a:gd name="connsiteY9" fmla="*/ 1714500 h 2179320"/>
                  <a:gd name="connsiteX10" fmla="*/ 2497082 w 3056150"/>
                  <a:gd name="connsiteY10" fmla="*/ 1909583 h 2179320"/>
                  <a:gd name="connsiteX11" fmla="*/ 2661285 w 3056150"/>
                  <a:gd name="connsiteY11" fmla="*/ 1981200 h 2179320"/>
                  <a:gd name="connsiteX12" fmla="*/ 2827020 w 3056150"/>
                  <a:gd name="connsiteY12" fmla="*/ 1967865 h 2179320"/>
                  <a:gd name="connsiteX13" fmla="*/ 3019425 w 3056150"/>
                  <a:gd name="connsiteY13" fmla="*/ 1872615 h 2179320"/>
                  <a:gd name="connsiteX14" fmla="*/ 3040380 w 3056150"/>
                  <a:gd name="connsiteY14" fmla="*/ 2171700 h 2179320"/>
                  <a:gd name="connsiteX0" fmla="*/ 3040380 w 3057506"/>
                  <a:gd name="connsiteY0" fmla="*/ 2171700 h 2179320"/>
                  <a:gd name="connsiteX1" fmla="*/ 15240 w 3057506"/>
                  <a:gd name="connsiteY1" fmla="*/ 2179320 h 2179320"/>
                  <a:gd name="connsiteX2" fmla="*/ 15240 w 3057506"/>
                  <a:gd name="connsiteY2" fmla="*/ 2179320 h 2179320"/>
                  <a:gd name="connsiteX3" fmla="*/ 0 w 3057506"/>
                  <a:gd name="connsiteY3" fmla="*/ 0 h 2179320"/>
                  <a:gd name="connsiteX4" fmla="*/ 0 w 3057506"/>
                  <a:gd name="connsiteY4" fmla="*/ 0 h 2179320"/>
                  <a:gd name="connsiteX5" fmla="*/ 487680 w 3057506"/>
                  <a:gd name="connsiteY5" fmla="*/ 129540 h 2179320"/>
                  <a:gd name="connsiteX6" fmla="*/ 1242060 w 3057506"/>
                  <a:gd name="connsiteY6" fmla="*/ 556260 h 2179320"/>
                  <a:gd name="connsiteX7" fmla="*/ 2049780 w 3057506"/>
                  <a:gd name="connsiteY7" fmla="*/ 1158240 h 2179320"/>
                  <a:gd name="connsiteX8" fmla="*/ 2301240 w 3057506"/>
                  <a:gd name="connsiteY8" fmla="*/ 1524000 h 2179320"/>
                  <a:gd name="connsiteX9" fmla="*/ 2339340 w 3057506"/>
                  <a:gd name="connsiteY9" fmla="*/ 1714500 h 2179320"/>
                  <a:gd name="connsiteX10" fmla="*/ 2497082 w 3057506"/>
                  <a:gd name="connsiteY10" fmla="*/ 1909583 h 2179320"/>
                  <a:gd name="connsiteX11" fmla="*/ 2661285 w 3057506"/>
                  <a:gd name="connsiteY11" fmla="*/ 1981200 h 2179320"/>
                  <a:gd name="connsiteX12" fmla="*/ 2827020 w 3057506"/>
                  <a:gd name="connsiteY12" fmla="*/ 1967865 h 2179320"/>
                  <a:gd name="connsiteX13" fmla="*/ 3023235 w 3057506"/>
                  <a:gd name="connsiteY13" fmla="*/ 2026920 h 2179320"/>
                  <a:gd name="connsiteX14" fmla="*/ 3040380 w 3057506"/>
                  <a:gd name="connsiteY14" fmla="*/ 2171700 h 2179320"/>
                  <a:gd name="connsiteX0" fmla="*/ 3040380 w 3052602"/>
                  <a:gd name="connsiteY0" fmla="*/ 2171700 h 2179320"/>
                  <a:gd name="connsiteX1" fmla="*/ 15240 w 3052602"/>
                  <a:gd name="connsiteY1" fmla="*/ 2179320 h 2179320"/>
                  <a:gd name="connsiteX2" fmla="*/ 15240 w 3052602"/>
                  <a:gd name="connsiteY2" fmla="*/ 2179320 h 2179320"/>
                  <a:gd name="connsiteX3" fmla="*/ 0 w 3052602"/>
                  <a:gd name="connsiteY3" fmla="*/ 0 h 2179320"/>
                  <a:gd name="connsiteX4" fmla="*/ 0 w 3052602"/>
                  <a:gd name="connsiteY4" fmla="*/ 0 h 2179320"/>
                  <a:gd name="connsiteX5" fmla="*/ 487680 w 3052602"/>
                  <a:gd name="connsiteY5" fmla="*/ 129540 h 2179320"/>
                  <a:gd name="connsiteX6" fmla="*/ 1242060 w 3052602"/>
                  <a:gd name="connsiteY6" fmla="*/ 556260 h 2179320"/>
                  <a:gd name="connsiteX7" fmla="*/ 2049780 w 3052602"/>
                  <a:gd name="connsiteY7" fmla="*/ 1158240 h 2179320"/>
                  <a:gd name="connsiteX8" fmla="*/ 2301240 w 3052602"/>
                  <a:gd name="connsiteY8" fmla="*/ 1524000 h 2179320"/>
                  <a:gd name="connsiteX9" fmla="*/ 2339340 w 3052602"/>
                  <a:gd name="connsiteY9" fmla="*/ 1714500 h 2179320"/>
                  <a:gd name="connsiteX10" fmla="*/ 2497082 w 3052602"/>
                  <a:gd name="connsiteY10" fmla="*/ 1909583 h 2179320"/>
                  <a:gd name="connsiteX11" fmla="*/ 2661285 w 3052602"/>
                  <a:gd name="connsiteY11" fmla="*/ 1981200 h 2179320"/>
                  <a:gd name="connsiteX12" fmla="*/ 2827020 w 3052602"/>
                  <a:gd name="connsiteY12" fmla="*/ 1967865 h 2179320"/>
                  <a:gd name="connsiteX13" fmla="*/ 3023235 w 3052602"/>
                  <a:gd name="connsiteY13" fmla="*/ 2026920 h 2179320"/>
                  <a:gd name="connsiteX14" fmla="*/ 3040380 w 3052602"/>
                  <a:gd name="connsiteY14" fmla="*/ 2171700 h 2179320"/>
                  <a:gd name="connsiteX0" fmla="*/ 3040380 w 3040380"/>
                  <a:gd name="connsiteY0" fmla="*/ 2171700 h 2179320"/>
                  <a:gd name="connsiteX1" fmla="*/ 15240 w 3040380"/>
                  <a:gd name="connsiteY1" fmla="*/ 2179320 h 2179320"/>
                  <a:gd name="connsiteX2" fmla="*/ 15240 w 3040380"/>
                  <a:gd name="connsiteY2" fmla="*/ 2179320 h 2179320"/>
                  <a:gd name="connsiteX3" fmla="*/ 0 w 3040380"/>
                  <a:gd name="connsiteY3" fmla="*/ 0 h 2179320"/>
                  <a:gd name="connsiteX4" fmla="*/ 0 w 3040380"/>
                  <a:gd name="connsiteY4" fmla="*/ 0 h 2179320"/>
                  <a:gd name="connsiteX5" fmla="*/ 487680 w 3040380"/>
                  <a:gd name="connsiteY5" fmla="*/ 129540 h 2179320"/>
                  <a:gd name="connsiteX6" fmla="*/ 1242060 w 3040380"/>
                  <a:gd name="connsiteY6" fmla="*/ 556260 h 2179320"/>
                  <a:gd name="connsiteX7" fmla="*/ 2049780 w 3040380"/>
                  <a:gd name="connsiteY7" fmla="*/ 1158240 h 2179320"/>
                  <a:gd name="connsiteX8" fmla="*/ 2301240 w 3040380"/>
                  <a:gd name="connsiteY8" fmla="*/ 1524000 h 2179320"/>
                  <a:gd name="connsiteX9" fmla="*/ 2339340 w 3040380"/>
                  <a:gd name="connsiteY9" fmla="*/ 1714500 h 2179320"/>
                  <a:gd name="connsiteX10" fmla="*/ 2497082 w 3040380"/>
                  <a:gd name="connsiteY10" fmla="*/ 1909583 h 2179320"/>
                  <a:gd name="connsiteX11" fmla="*/ 2661285 w 3040380"/>
                  <a:gd name="connsiteY11" fmla="*/ 1981200 h 2179320"/>
                  <a:gd name="connsiteX12" fmla="*/ 2827020 w 3040380"/>
                  <a:gd name="connsiteY12" fmla="*/ 1967865 h 2179320"/>
                  <a:gd name="connsiteX13" fmla="*/ 3023235 w 3040380"/>
                  <a:gd name="connsiteY13" fmla="*/ 2026920 h 2179320"/>
                  <a:gd name="connsiteX14" fmla="*/ 3040380 w 3040380"/>
                  <a:gd name="connsiteY14" fmla="*/ 2171700 h 2179320"/>
                  <a:gd name="connsiteX0" fmla="*/ 3040380 w 3043696"/>
                  <a:gd name="connsiteY0" fmla="*/ 2171700 h 2179320"/>
                  <a:gd name="connsiteX1" fmla="*/ 15240 w 3043696"/>
                  <a:gd name="connsiteY1" fmla="*/ 2179320 h 2179320"/>
                  <a:gd name="connsiteX2" fmla="*/ 15240 w 3043696"/>
                  <a:gd name="connsiteY2" fmla="*/ 2179320 h 2179320"/>
                  <a:gd name="connsiteX3" fmla="*/ 0 w 3043696"/>
                  <a:gd name="connsiteY3" fmla="*/ 0 h 2179320"/>
                  <a:gd name="connsiteX4" fmla="*/ 0 w 3043696"/>
                  <a:gd name="connsiteY4" fmla="*/ 0 h 2179320"/>
                  <a:gd name="connsiteX5" fmla="*/ 487680 w 3043696"/>
                  <a:gd name="connsiteY5" fmla="*/ 129540 h 2179320"/>
                  <a:gd name="connsiteX6" fmla="*/ 1242060 w 3043696"/>
                  <a:gd name="connsiteY6" fmla="*/ 556260 h 2179320"/>
                  <a:gd name="connsiteX7" fmla="*/ 2049780 w 3043696"/>
                  <a:gd name="connsiteY7" fmla="*/ 1158240 h 2179320"/>
                  <a:gd name="connsiteX8" fmla="*/ 2301240 w 3043696"/>
                  <a:gd name="connsiteY8" fmla="*/ 1524000 h 2179320"/>
                  <a:gd name="connsiteX9" fmla="*/ 2339340 w 3043696"/>
                  <a:gd name="connsiteY9" fmla="*/ 1714500 h 2179320"/>
                  <a:gd name="connsiteX10" fmla="*/ 2497082 w 3043696"/>
                  <a:gd name="connsiteY10" fmla="*/ 1909583 h 2179320"/>
                  <a:gd name="connsiteX11" fmla="*/ 2661285 w 3043696"/>
                  <a:gd name="connsiteY11" fmla="*/ 1981200 h 2179320"/>
                  <a:gd name="connsiteX12" fmla="*/ 2827020 w 3043696"/>
                  <a:gd name="connsiteY12" fmla="*/ 1967865 h 2179320"/>
                  <a:gd name="connsiteX13" fmla="*/ 3036570 w 3043696"/>
                  <a:gd name="connsiteY13" fmla="*/ 2026920 h 2179320"/>
                  <a:gd name="connsiteX14" fmla="*/ 3040380 w 3043696"/>
                  <a:gd name="connsiteY14" fmla="*/ 2171700 h 2179320"/>
                  <a:gd name="connsiteX0" fmla="*/ 3040380 w 3040380"/>
                  <a:gd name="connsiteY0" fmla="*/ 2171700 h 2179320"/>
                  <a:gd name="connsiteX1" fmla="*/ 15240 w 3040380"/>
                  <a:gd name="connsiteY1" fmla="*/ 2179320 h 2179320"/>
                  <a:gd name="connsiteX2" fmla="*/ 15240 w 3040380"/>
                  <a:gd name="connsiteY2" fmla="*/ 2179320 h 2179320"/>
                  <a:gd name="connsiteX3" fmla="*/ 0 w 3040380"/>
                  <a:gd name="connsiteY3" fmla="*/ 0 h 2179320"/>
                  <a:gd name="connsiteX4" fmla="*/ 0 w 3040380"/>
                  <a:gd name="connsiteY4" fmla="*/ 0 h 2179320"/>
                  <a:gd name="connsiteX5" fmla="*/ 487680 w 3040380"/>
                  <a:gd name="connsiteY5" fmla="*/ 129540 h 2179320"/>
                  <a:gd name="connsiteX6" fmla="*/ 1242060 w 3040380"/>
                  <a:gd name="connsiteY6" fmla="*/ 556260 h 2179320"/>
                  <a:gd name="connsiteX7" fmla="*/ 2049780 w 3040380"/>
                  <a:gd name="connsiteY7" fmla="*/ 1158240 h 2179320"/>
                  <a:gd name="connsiteX8" fmla="*/ 2301240 w 3040380"/>
                  <a:gd name="connsiteY8" fmla="*/ 1524000 h 2179320"/>
                  <a:gd name="connsiteX9" fmla="*/ 2339340 w 3040380"/>
                  <a:gd name="connsiteY9" fmla="*/ 1714500 h 2179320"/>
                  <a:gd name="connsiteX10" fmla="*/ 2497082 w 3040380"/>
                  <a:gd name="connsiteY10" fmla="*/ 1909583 h 2179320"/>
                  <a:gd name="connsiteX11" fmla="*/ 2661285 w 3040380"/>
                  <a:gd name="connsiteY11" fmla="*/ 1981200 h 2179320"/>
                  <a:gd name="connsiteX12" fmla="*/ 2827020 w 3040380"/>
                  <a:gd name="connsiteY12" fmla="*/ 1967865 h 2179320"/>
                  <a:gd name="connsiteX13" fmla="*/ 3036570 w 3040380"/>
                  <a:gd name="connsiteY13" fmla="*/ 2026920 h 2179320"/>
                  <a:gd name="connsiteX14" fmla="*/ 3040380 w 3040380"/>
                  <a:gd name="connsiteY14" fmla="*/ 2171700 h 2179320"/>
                  <a:gd name="connsiteX0" fmla="*/ 3040380 w 3040380"/>
                  <a:gd name="connsiteY0" fmla="*/ 2171700 h 2179320"/>
                  <a:gd name="connsiteX1" fmla="*/ 15240 w 3040380"/>
                  <a:gd name="connsiteY1" fmla="*/ 2179320 h 2179320"/>
                  <a:gd name="connsiteX2" fmla="*/ 15240 w 3040380"/>
                  <a:gd name="connsiteY2" fmla="*/ 2179320 h 2179320"/>
                  <a:gd name="connsiteX3" fmla="*/ 0 w 3040380"/>
                  <a:gd name="connsiteY3" fmla="*/ 0 h 2179320"/>
                  <a:gd name="connsiteX4" fmla="*/ 0 w 3040380"/>
                  <a:gd name="connsiteY4" fmla="*/ 0 h 2179320"/>
                  <a:gd name="connsiteX5" fmla="*/ 487680 w 3040380"/>
                  <a:gd name="connsiteY5" fmla="*/ 129540 h 2179320"/>
                  <a:gd name="connsiteX6" fmla="*/ 1242060 w 3040380"/>
                  <a:gd name="connsiteY6" fmla="*/ 556260 h 2179320"/>
                  <a:gd name="connsiteX7" fmla="*/ 2049780 w 3040380"/>
                  <a:gd name="connsiteY7" fmla="*/ 1158240 h 2179320"/>
                  <a:gd name="connsiteX8" fmla="*/ 2301240 w 3040380"/>
                  <a:gd name="connsiteY8" fmla="*/ 1524000 h 2179320"/>
                  <a:gd name="connsiteX9" fmla="*/ 2339340 w 3040380"/>
                  <a:gd name="connsiteY9" fmla="*/ 1714500 h 2179320"/>
                  <a:gd name="connsiteX10" fmla="*/ 2497082 w 3040380"/>
                  <a:gd name="connsiteY10" fmla="*/ 1909583 h 2179320"/>
                  <a:gd name="connsiteX11" fmla="*/ 2661285 w 3040380"/>
                  <a:gd name="connsiteY11" fmla="*/ 1981200 h 2179320"/>
                  <a:gd name="connsiteX12" fmla="*/ 2827020 w 3040380"/>
                  <a:gd name="connsiteY12" fmla="*/ 1967865 h 2179320"/>
                  <a:gd name="connsiteX13" fmla="*/ 3036570 w 3040380"/>
                  <a:gd name="connsiteY13" fmla="*/ 2026920 h 2179320"/>
                  <a:gd name="connsiteX14" fmla="*/ 3040380 w 3040380"/>
                  <a:gd name="connsiteY14" fmla="*/ 2171700 h 2179320"/>
                  <a:gd name="connsiteX0" fmla="*/ 3040380 w 3044192"/>
                  <a:gd name="connsiteY0" fmla="*/ 2171700 h 2179320"/>
                  <a:gd name="connsiteX1" fmla="*/ 15240 w 3044192"/>
                  <a:gd name="connsiteY1" fmla="*/ 2179320 h 2179320"/>
                  <a:gd name="connsiteX2" fmla="*/ 15240 w 3044192"/>
                  <a:gd name="connsiteY2" fmla="*/ 2179320 h 2179320"/>
                  <a:gd name="connsiteX3" fmla="*/ 0 w 3044192"/>
                  <a:gd name="connsiteY3" fmla="*/ 0 h 2179320"/>
                  <a:gd name="connsiteX4" fmla="*/ 0 w 3044192"/>
                  <a:gd name="connsiteY4" fmla="*/ 0 h 2179320"/>
                  <a:gd name="connsiteX5" fmla="*/ 487680 w 3044192"/>
                  <a:gd name="connsiteY5" fmla="*/ 129540 h 2179320"/>
                  <a:gd name="connsiteX6" fmla="*/ 1242060 w 3044192"/>
                  <a:gd name="connsiteY6" fmla="*/ 556260 h 2179320"/>
                  <a:gd name="connsiteX7" fmla="*/ 2049780 w 3044192"/>
                  <a:gd name="connsiteY7" fmla="*/ 1158240 h 2179320"/>
                  <a:gd name="connsiteX8" fmla="*/ 2301240 w 3044192"/>
                  <a:gd name="connsiteY8" fmla="*/ 1524000 h 2179320"/>
                  <a:gd name="connsiteX9" fmla="*/ 2339340 w 3044192"/>
                  <a:gd name="connsiteY9" fmla="*/ 1714500 h 2179320"/>
                  <a:gd name="connsiteX10" fmla="*/ 2497082 w 3044192"/>
                  <a:gd name="connsiteY10" fmla="*/ 1909583 h 2179320"/>
                  <a:gd name="connsiteX11" fmla="*/ 2661285 w 3044192"/>
                  <a:gd name="connsiteY11" fmla="*/ 1981200 h 2179320"/>
                  <a:gd name="connsiteX12" fmla="*/ 2827020 w 3044192"/>
                  <a:gd name="connsiteY12" fmla="*/ 1967865 h 2179320"/>
                  <a:gd name="connsiteX13" fmla="*/ 3044190 w 3044192"/>
                  <a:gd name="connsiteY13" fmla="*/ 2026920 h 2179320"/>
                  <a:gd name="connsiteX14" fmla="*/ 3040380 w 3044192"/>
                  <a:gd name="connsiteY14" fmla="*/ 2171700 h 2179320"/>
                  <a:gd name="connsiteX0" fmla="*/ 3040380 w 3044324"/>
                  <a:gd name="connsiteY0" fmla="*/ 2171700 h 2179320"/>
                  <a:gd name="connsiteX1" fmla="*/ 15240 w 3044324"/>
                  <a:gd name="connsiteY1" fmla="*/ 2179320 h 2179320"/>
                  <a:gd name="connsiteX2" fmla="*/ 15240 w 3044324"/>
                  <a:gd name="connsiteY2" fmla="*/ 2179320 h 2179320"/>
                  <a:gd name="connsiteX3" fmla="*/ 0 w 3044324"/>
                  <a:gd name="connsiteY3" fmla="*/ 0 h 2179320"/>
                  <a:gd name="connsiteX4" fmla="*/ 0 w 3044324"/>
                  <a:gd name="connsiteY4" fmla="*/ 0 h 2179320"/>
                  <a:gd name="connsiteX5" fmla="*/ 487680 w 3044324"/>
                  <a:gd name="connsiteY5" fmla="*/ 129540 h 2179320"/>
                  <a:gd name="connsiteX6" fmla="*/ 1242060 w 3044324"/>
                  <a:gd name="connsiteY6" fmla="*/ 556260 h 2179320"/>
                  <a:gd name="connsiteX7" fmla="*/ 2049780 w 3044324"/>
                  <a:gd name="connsiteY7" fmla="*/ 1158240 h 2179320"/>
                  <a:gd name="connsiteX8" fmla="*/ 2301240 w 3044324"/>
                  <a:gd name="connsiteY8" fmla="*/ 1524000 h 2179320"/>
                  <a:gd name="connsiteX9" fmla="*/ 2339340 w 3044324"/>
                  <a:gd name="connsiteY9" fmla="*/ 1714500 h 2179320"/>
                  <a:gd name="connsiteX10" fmla="*/ 2497082 w 3044324"/>
                  <a:gd name="connsiteY10" fmla="*/ 1909583 h 2179320"/>
                  <a:gd name="connsiteX11" fmla="*/ 2661285 w 3044324"/>
                  <a:gd name="connsiteY11" fmla="*/ 1981200 h 2179320"/>
                  <a:gd name="connsiteX12" fmla="*/ 2827020 w 3044324"/>
                  <a:gd name="connsiteY12" fmla="*/ 1967865 h 2179320"/>
                  <a:gd name="connsiteX13" fmla="*/ 3044190 w 3044324"/>
                  <a:gd name="connsiteY13" fmla="*/ 2026920 h 2179320"/>
                  <a:gd name="connsiteX14" fmla="*/ 3040380 w 3044324"/>
                  <a:gd name="connsiteY14" fmla="*/ 2171700 h 2179320"/>
                  <a:gd name="connsiteX0" fmla="*/ 3040380 w 3045455"/>
                  <a:gd name="connsiteY0" fmla="*/ 2171700 h 2179320"/>
                  <a:gd name="connsiteX1" fmla="*/ 15240 w 3045455"/>
                  <a:gd name="connsiteY1" fmla="*/ 2179320 h 2179320"/>
                  <a:gd name="connsiteX2" fmla="*/ 15240 w 3045455"/>
                  <a:gd name="connsiteY2" fmla="*/ 2179320 h 2179320"/>
                  <a:gd name="connsiteX3" fmla="*/ 0 w 3045455"/>
                  <a:gd name="connsiteY3" fmla="*/ 0 h 2179320"/>
                  <a:gd name="connsiteX4" fmla="*/ 0 w 3045455"/>
                  <a:gd name="connsiteY4" fmla="*/ 0 h 2179320"/>
                  <a:gd name="connsiteX5" fmla="*/ 487680 w 3045455"/>
                  <a:gd name="connsiteY5" fmla="*/ 129540 h 2179320"/>
                  <a:gd name="connsiteX6" fmla="*/ 1242060 w 3045455"/>
                  <a:gd name="connsiteY6" fmla="*/ 556260 h 2179320"/>
                  <a:gd name="connsiteX7" fmla="*/ 2049780 w 3045455"/>
                  <a:gd name="connsiteY7" fmla="*/ 1158240 h 2179320"/>
                  <a:gd name="connsiteX8" fmla="*/ 2301240 w 3045455"/>
                  <a:gd name="connsiteY8" fmla="*/ 1524000 h 2179320"/>
                  <a:gd name="connsiteX9" fmla="*/ 2339340 w 3045455"/>
                  <a:gd name="connsiteY9" fmla="*/ 1714500 h 2179320"/>
                  <a:gd name="connsiteX10" fmla="*/ 2497082 w 3045455"/>
                  <a:gd name="connsiteY10" fmla="*/ 1909583 h 2179320"/>
                  <a:gd name="connsiteX11" fmla="*/ 2661285 w 3045455"/>
                  <a:gd name="connsiteY11" fmla="*/ 1981200 h 2179320"/>
                  <a:gd name="connsiteX12" fmla="*/ 2827020 w 3045455"/>
                  <a:gd name="connsiteY12" fmla="*/ 1967865 h 2179320"/>
                  <a:gd name="connsiteX13" fmla="*/ 3044190 w 3045455"/>
                  <a:gd name="connsiteY13" fmla="*/ 2026920 h 2179320"/>
                  <a:gd name="connsiteX14" fmla="*/ 3040380 w 3045455"/>
                  <a:gd name="connsiteY14" fmla="*/ 2171700 h 2179320"/>
                  <a:gd name="connsiteX0" fmla="*/ 3040380 w 3045455"/>
                  <a:gd name="connsiteY0" fmla="*/ 2171700 h 2179320"/>
                  <a:gd name="connsiteX1" fmla="*/ 15240 w 3045455"/>
                  <a:gd name="connsiteY1" fmla="*/ 2179320 h 2179320"/>
                  <a:gd name="connsiteX2" fmla="*/ 15240 w 3045455"/>
                  <a:gd name="connsiteY2" fmla="*/ 2179320 h 2179320"/>
                  <a:gd name="connsiteX3" fmla="*/ 0 w 3045455"/>
                  <a:gd name="connsiteY3" fmla="*/ 0 h 2179320"/>
                  <a:gd name="connsiteX4" fmla="*/ 0 w 3045455"/>
                  <a:gd name="connsiteY4" fmla="*/ 0 h 2179320"/>
                  <a:gd name="connsiteX5" fmla="*/ 487680 w 3045455"/>
                  <a:gd name="connsiteY5" fmla="*/ 129540 h 2179320"/>
                  <a:gd name="connsiteX6" fmla="*/ 1242060 w 3045455"/>
                  <a:gd name="connsiteY6" fmla="*/ 556260 h 2179320"/>
                  <a:gd name="connsiteX7" fmla="*/ 2049780 w 3045455"/>
                  <a:gd name="connsiteY7" fmla="*/ 1158240 h 2179320"/>
                  <a:gd name="connsiteX8" fmla="*/ 2301240 w 3045455"/>
                  <a:gd name="connsiteY8" fmla="*/ 1524000 h 2179320"/>
                  <a:gd name="connsiteX9" fmla="*/ 2339340 w 3045455"/>
                  <a:gd name="connsiteY9" fmla="*/ 1714500 h 2179320"/>
                  <a:gd name="connsiteX10" fmla="*/ 2497082 w 3045455"/>
                  <a:gd name="connsiteY10" fmla="*/ 1909583 h 2179320"/>
                  <a:gd name="connsiteX11" fmla="*/ 2661285 w 3045455"/>
                  <a:gd name="connsiteY11" fmla="*/ 1981200 h 2179320"/>
                  <a:gd name="connsiteX12" fmla="*/ 2827020 w 3045455"/>
                  <a:gd name="connsiteY12" fmla="*/ 1967865 h 2179320"/>
                  <a:gd name="connsiteX13" fmla="*/ 3000001 w 3045455"/>
                  <a:gd name="connsiteY13" fmla="*/ 1936253 h 2179320"/>
                  <a:gd name="connsiteX14" fmla="*/ 3044190 w 3045455"/>
                  <a:gd name="connsiteY14" fmla="*/ 2026920 h 2179320"/>
                  <a:gd name="connsiteX15" fmla="*/ 3040380 w 3045455"/>
                  <a:gd name="connsiteY15" fmla="*/ 2171700 h 2179320"/>
                  <a:gd name="connsiteX0" fmla="*/ 3040380 w 3054459"/>
                  <a:gd name="connsiteY0" fmla="*/ 2171700 h 2179320"/>
                  <a:gd name="connsiteX1" fmla="*/ 15240 w 3054459"/>
                  <a:gd name="connsiteY1" fmla="*/ 2179320 h 2179320"/>
                  <a:gd name="connsiteX2" fmla="*/ 15240 w 3054459"/>
                  <a:gd name="connsiteY2" fmla="*/ 2179320 h 2179320"/>
                  <a:gd name="connsiteX3" fmla="*/ 0 w 3054459"/>
                  <a:gd name="connsiteY3" fmla="*/ 0 h 2179320"/>
                  <a:gd name="connsiteX4" fmla="*/ 0 w 3054459"/>
                  <a:gd name="connsiteY4" fmla="*/ 0 h 2179320"/>
                  <a:gd name="connsiteX5" fmla="*/ 487680 w 3054459"/>
                  <a:gd name="connsiteY5" fmla="*/ 129540 h 2179320"/>
                  <a:gd name="connsiteX6" fmla="*/ 1242060 w 3054459"/>
                  <a:gd name="connsiteY6" fmla="*/ 556260 h 2179320"/>
                  <a:gd name="connsiteX7" fmla="*/ 2049780 w 3054459"/>
                  <a:gd name="connsiteY7" fmla="*/ 1158240 h 2179320"/>
                  <a:gd name="connsiteX8" fmla="*/ 2301240 w 3054459"/>
                  <a:gd name="connsiteY8" fmla="*/ 1524000 h 2179320"/>
                  <a:gd name="connsiteX9" fmla="*/ 2339340 w 3054459"/>
                  <a:gd name="connsiteY9" fmla="*/ 1714500 h 2179320"/>
                  <a:gd name="connsiteX10" fmla="*/ 2497082 w 3054459"/>
                  <a:gd name="connsiteY10" fmla="*/ 1909583 h 2179320"/>
                  <a:gd name="connsiteX11" fmla="*/ 2661285 w 3054459"/>
                  <a:gd name="connsiteY11" fmla="*/ 1981200 h 2179320"/>
                  <a:gd name="connsiteX12" fmla="*/ 2827020 w 3054459"/>
                  <a:gd name="connsiteY12" fmla="*/ 1967865 h 2179320"/>
                  <a:gd name="connsiteX13" fmla="*/ 3036196 w 3054459"/>
                  <a:gd name="connsiteY13" fmla="*/ 1980068 h 2179320"/>
                  <a:gd name="connsiteX14" fmla="*/ 3044190 w 3054459"/>
                  <a:gd name="connsiteY14" fmla="*/ 2026920 h 2179320"/>
                  <a:gd name="connsiteX15" fmla="*/ 3040380 w 3054459"/>
                  <a:gd name="connsiteY15" fmla="*/ 2171700 h 2179320"/>
                  <a:gd name="connsiteX0" fmla="*/ 3040380 w 3044234"/>
                  <a:gd name="connsiteY0" fmla="*/ 2171700 h 2179320"/>
                  <a:gd name="connsiteX1" fmla="*/ 15240 w 3044234"/>
                  <a:gd name="connsiteY1" fmla="*/ 2179320 h 2179320"/>
                  <a:gd name="connsiteX2" fmla="*/ 15240 w 3044234"/>
                  <a:gd name="connsiteY2" fmla="*/ 2179320 h 2179320"/>
                  <a:gd name="connsiteX3" fmla="*/ 0 w 3044234"/>
                  <a:gd name="connsiteY3" fmla="*/ 0 h 2179320"/>
                  <a:gd name="connsiteX4" fmla="*/ 0 w 3044234"/>
                  <a:gd name="connsiteY4" fmla="*/ 0 h 2179320"/>
                  <a:gd name="connsiteX5" fmla="*/ 487680 w 3044234"/>
                  <a:gd name="connsiteY5" fmla="*/ 129540 h 2179320"/>
                  <a:gd name="connsiteX6" fmla="*/ 1242060 w 3044234"/>
                  <a:gd name="connsiteY6" fmla="*/ 556260 h 2179320"/>
                  <a:gd name="connsiteX7" fmla="*/ 2049780 w 3044234"/>
                  <a:gd name="connsiteY7" fmla="*/ 1158240 h 2179320"/>
                  <a:gd name="connsiteX8" fmla="*/ 2301240 w 3044234"/>
                  <a:gd name="connsiteY8" fmla="*/ 1524000 h 2179320"/>
                  <a:gd name="connsiteX9" fmla="*/ 2339340 w 3044234"/>
                  <a:gd name="connsiteY9" fmla="*/ 1714500 h 2179320"/>
                  <a:gd name="connsiteX10" fmla="*/ 2497082 w 3044234"/>
                  <a:gd name="connsiteY10" fmla="*/ 1909583 h 2179320"/>
                  <a:gd name="connsiteX11" fmla="*/ 2661285 w 3044234"/>
                  <a:gd name="connsiteY11" fmla="*/ 1981200 h 2179320"/>
                  <a:gd name="connsiteX12" fmla="*/ 2827020 w 3044234"/>
                  <a:gd name="connsiteY12" fmla="*/ 1967865 h 2179320"/>
                  <a:gd name="connsiteX13" fmla="*/ 3036196 w 3044234"/>
                  <a:gd name="connsiteY13" fmla="*/ 1980068 h 2179320"/>
                  <a:gd name="connsiteX14" fmla="*/ 3044190 w 3044234"/>
                  <a:gd name="connsiteY14" fmla="*/ 2026920 h 2179320"/>
                  <a:gd name="connsiteX15" fmla="*/ 3040380 w 3044234"/>
                  <a:gd name="connsiteY15" fmla="*/ 2171700 h 2179320"/>
                  <a:gd name="connsiteX0" fmla="*/ 3040380 w 3045721"/>
                  <a:gd name="connsiteY0" fmla="*/ 2171700 h 2179320"/>
                  <a:gd name="connsiteX1" fmla="*/ 15240 w 3045721"/>
                  <a:gd name="connsiteY1" fmla="*/ 2179320 h 2179320"/>
                  <a:gd name="connsiteX2" fmla="*/ 15240 w 3045721"/>
                  <a:gd name="connsiteY2" fmla="*/ 2179320 h 2179320"/>
                  <a:gd name="connsiteX3" fmla="*/ 0 w 3045721"/>
                  <a:gd name="connsiteY3" fmla="*/ 0 h 2179320"/>
                  <a:gd name="connsiteX4" fmla="*/ 0 w 3045721"/>
                  <a:gd name="connsiteY4" fmla="*/ 0 h 2179320"/>
                  <a:gd name="connsiteX5" fmla="*/ 487680 w 3045721"/>
                  <a:gd name="connsiteY5" fmla="*/ 129540 h 2179320"/>
                  <a:gd name="connsiteX6" fmla="*/ 1242060 w 3045721"/>
                  <a:gd name="connsiteY6" fmla="*/ 556260 h 2179320"/>
                  <a:gd name="connsiteX7" fmla="*/ 2049780 w 3045721"/>
                  <a:gd name="connsiteY7" fmla="*/ 1158240 h 2179320"/>
                  <a:gd name="connsiteX8" fmla="*/ 2301240 w 3045721"/>
                  <a:gd name="connsiteY8" fmla="*/ 1524000 h 2179320"/>
                  <a:gd name="connsiteX9" fmla="*/ 2339340 w 3045721"/>
                  <a:gd name="connsiteY9" fmla="*/ 1714500 h 2179320"/>
                  <a:gd name="connsiteX10" fmla="*/ 2497082 w 3045721"/>
                  <a:gd name="connsiteY10" fmla="*/ 1909583 h 2179320"/>
                  <a:gd name="connsiteX11" fmla="*/ 2661285 w 3045721"/>
                  <a:gd name="connsiteY11" fmla="*/ 1981200 h 2179320"/>
                  <a:gd name="connsiteX12" fmla="*/ 2827020 w 3045721"/>
                  <a:gd name="connsiteY12" fmla="*/ 1967865 h 2179320"/>
                  <a:gd name="connsiteX13" fmla="*/ 3045721 w 3045721"/>
                  <a:gd name="connsiteY13" fmla="*/ 1719083 h 2179320"/>
                  <a:gd name="connsiteX14" fmla="*/ 3044190 w 3045721"/>
                  <a:gd name="connsiteY14" fmla="*/ 2026920 h 2179320"/>
                  <a:gd name="connsiteX15" fmla="*/ 3040380 w 3045721"/>
                  <a:gd name="connsiteY15" fmla="*/ 2171700 h 2179320"/>
                  <a:gd name="connsiteX0" fmla="*/ 3040380 w 3048052"/>
                  <a:gd name="connsiteY0" fmla="*/ 2171700 h 2179320"/>
                  <a:gd name="connsiteX1" fmla="*/ 15240 w 3048052"/>
                  <a:gd name="connsiteY1" fmla="*/ 2179320 h 2179320"/>
                  <a:gd name="connsiteX2" fmla="*/ 15240 w 3048052"/>
                  <a:gd name="connsiteY2" fmla="*/ 2179320 h 2179320"/>
                  <a:gd name="connsiteX3" fmla="*/ 0 w 3048052"/>
                  <a:gd name="connsiteY3" fmla="*/ 0 h 2179320"/>
                  <a:gd name="connsiteX4" fmla="*/ 0 w 3048052"/>
                  <a:gd name="connsiteY4" fmla="*/ 0 h 2179320"/>
                  <a:gd name="connsiteX5" fmla="*/ 487680 w 3048052"/>
                  <a:gd name="connsiteY5" fmla="*/ 129540 h 2179320"/>
                  <a:gd name="connsiteX6" fmla="*/ 1242060 w 3048052"/>
                  <a:gd name="connsiteY6" fmla="*/ 556260 h 2179320"/>
                  <a:gd name="connsiteX7" fmla="*/ 2049780 w 3048052"/>
                  <a:gd name="connsiteY7" fmla="*/ 1158240 h 2179320"/>
                  <a:gd name="connsiteX8" fmla="*/ 2301240 w 3048052"/>
                  <a:gd name="connsiteY8" fmla="*/ 1524000 h 2179320"/>
                  <a:gd name="connsiteX9" fmla="*/ 2339340 w 3048052"/>
                  <a:gd name="connsiteY9" fmla="*/ 1714500 h 2179320"/>
                  <a:gd name="connsiteX10" fmla="*/ 2497082 w 3048052"/>
                  <a:gd name="connsiteY10" fmla="*/ 1909583 h 2179320"/>
                  <a:gd name="connsiteX11" fmla="*/ 2661285 w 3048052"/>
                  <a:gd name="connsiteY11" fmla="*/ 1981200 h 2179320"/>
                  <a:gd name="connsiteX12" fmla="*/ 2827020 w 3048052"/>
                  <a:gd name="connsiteY12" fmla="*/ 1967865 h 2179320"/>
                  <a:gd name="connsiteX13" fmla="*/ 3045721 w 3048052"/>
                  <a:gd name="connsiteY13" fmla="*/ 1719083 h 2179320"/>
                  <a:gd name="connsiteX14" fmla="*/ 3048000 w 3048052"/>
                  <a:gd name="connsiteY14" fmla="*/ 2085975 h 2179320"/>
                  <a:gd name="connsiteX15" fmla="*/ 3040380 w 3048052"/>
                  <a:gd name="connsiteY15" fmla="*/ 2171700 h 2179320"/>
                  <a:gd name="connsiteX0" fmla="*/ 3040380 w 3050300"/>
                  <a:gd name="connsiteY0" fmla="*/ 2171700 h 2179320"/>
                  <a:gd name="connsiteX1" fmla="*/ 15240 w 3050300"/>
                  <a:gd name="connsiteY1" fmla="*/ 2179320 h 2179320"/>
                  <a:gd name="connsiteX2" fmla="*/ 15240 w 3050300"/>
                  <a:gd name="connsiteY2" fmla="*/ 2179320 h 2179320"/>
                  <a:gd name="connsiteX3" fmla="*/ 0 w 3050300"/>
                  <a:gd name="connsiteY3" fmla="*/ 0 h 2179320"/>
                  <a:gd name="connsiteX4" fmla="*/ 0 w 3050300"/>
                  <a:gd name="connsiteY4" fmla="*/ 0 h 2179320"/>
                  <a:gd name="connsiteX5" fmla="*/ 487680 w 3050300"/>
                  <a:gd name="connsiteY5" fmla="*/ 129540 h 2179320"/>
                  <a:gd name="connsiteX6" fmla="*/ 1242060 w 3050300"/>
                  <a:gd name="connsiteY6" fmla="*/ 556260 h 2179320"/>
                  <a:gd name="connsiteX7" fmla="*/ 2049780 w 3050300"/>
                  <a:gd name="connsiteY7" fmla="*/ 1158240 h 2179320"/>
                  <a:gd name="connsiteX8" fmla="*/ 2301240 w 3050300"/>
                  <a:gd name="connsiteY8" fmla="*/ 1524000 h 2179320"/>
                  <a:gd name="connsiteX9" fmla="*/ 2339340 w 3050300"/>
                  <a:gd name="connsiteY9" fmla="*/ 1714500 h 2179320"/>
                  <a:gd name="connsiteX10" fmla="*/ 2497082 w 3050300"/>
                  <a:gd name="connsiteY10" fmla="*/ 1909583 h 2179320"/>
                  <a:gd name="connsiteX11" fmla="*/ 2661285 w 3050300"/>
                  <a:gd name="connsiteY11" fmla="*/ 1981200 h 2179320"/>
                  <a:gd name="connsiteX12" fmla="*/ 2827020 w 3050300"/>
                  <a:gd name="connsiteY12" fmla="*/ 1967865 h 2179320"/>
                  <a:gd name="connsiteX13" fmla="*/ 3045721 w 3050300"/>
                  <a:gd name="connsiteY13" fmla="*/ 1719083 h 2179320"/>
                  <a:gd name="connsiteX14" fmla="*/ 3048000 w 3050300"/>
                  <a:gd name="connsiteY14" fmla="*/ 2085975 h 2179320"/>
                  <a:gd name="connsiteX15" fmla="*/ 3040380 w 3050300"/>
                  <a:gd name="connsiteY15" fmla="*/ 2171700 h 2179320"/>
                  <a:gd name="connsiteX0" fmla="*/ 3040380 w 3045721"/>
                  <a:gd name="connsiteY0" fmla="*/ 2171700 h 2179320"/>
                  <a:gd name="connsiteX1" fmla="*/ 15240 w 3045721"/>
                  <a:gd name="connsiteY1" fmla="*/ 2179320 h 2179320"/>
                  <a:gd name="connsiteX2" fmla="*/ 15240 w 3045721"/>
                  <a:gd name="connsiteY2" fmla="*/ 2179320 h 2179320"/>
                  <a:gd name="connsiteX3" fmla="*/ 0 w 3045721"/>
                  <a:gd name="connsiteY3" fmla="*/ 0 h 2179320"/>
                  <a:gd name="connsiteX4" fmla="*/ 0 w 3045721"/>
                  <a:gd name="connsiteY4" fmla="*/ 0 h 2179320"/>
                  <a:gd name="connsiteX5" fmla="*/ 487680 w 3045721"/>
                  <a:gd name="connsiteY5" fmla="*/ 129540 h 2179320"/>
                  <a:gd name="connsiteX6" fmla="*/ 1242060 w 3045721"/>
                  <a:gd name="connsiteY6" fmla="*/ 556260 h 2179320"/>
                  <a:gd name="connsiteX7" fmla="*/ 2049780 w 3045721"/>
                  <a:gd name="connsiteY7" fmla="*/ 1158240 h 2179320"/>
                  <a:gd name="connsiteX8" fmla="*/ 2301240 w 3045721"/>
                  <a:gd name="connsiteY8" fmla="*/ 1524000 h 2179320"/>
                  <a:gd name="connsiteX9" fmla="*/ 2339340 w 3045721"/>
                  <a:gd name="connsiteY9" fmla="*/ 1714500 h 2179320"/>
                  <a:gd name="connsiteX10" fmla="*/ 2497082 w 3045721"/>
                  <a:gd name="connsiteY10" fmla="*/ 1909583 h 2179320"/>
                  <a:gd name="connsiteX11" fmla="*/ 2661285 w 3045721"/>
                  <a:gd name="connsiteY11" fmla="*/ 1981200 h 2179320"/>
                  <a:gd name="connsiteX12" fmla="*/ 2827020 w 3045721"/>
                  <a:gd name="connsiteY12" fmla="*/ 1967865 h 2179320"/>
                  <a:gd name="connsiteX13" fmla="*/ 3045721 w 3045721"/>
                  <a:gd name="connsiteY13" fmla="*/ 1719083 h 2179320"/>
                  <a:gd name="connsiteX14" fmla="*/ 3038475 w 3045721"/>
                  <a:gd name="connsiteY14" fmla="*/ 2028825 h 2179320"/>
                  <a:gd name="connsiteX15" fmla="*/ 3040380 w 3045721"/>
                  <a:gd name="connsiteY15" fmla="*/ 2171700 h 2179320"/>
                  <a:gd name="connsiteX0" fmla="*/ 3040380 w 3045721"/>
                  <a:gd name="connsiteY0" fmla="*/ 2171700 h 2179320"/>
                  <a:gd name="connsiteX1" fmla="*/ 15240 w 3045721"/>
                  <a:gd name="connsiteY1" fmla="*/ 2179320 h 2179320"/>
                  <a:gd name="connsiteX2" fmla="*/ 15240 w 3045721"/>
                  <a:gd name="connsiteY2" fmla="*/ 2179320 h 2179320"/>
                  <a:gd name="connsiteX3" fmla="*/ 0 w 3045721"/>
                  <a:gd name="connsiteY3" fmla="*/ 0 h 2179320"/>
                  <a:gd name="connsiteX4" fmla="*/ 0 w 3045721"/>
                  <a:gd name="connsiteY4" fmla="*/ 0 h 2179320"/>
                  <a:gd name="connsiteX5" fmla="*/ 487680 w 3045721"/>
                  <a:gd name="connsiteY5" fmla="*/ 129540 h 2179320"/>
                  <a:gd name="connsiteX6" fmla="*/ 1242060 w 3045721"/>
                  <a:gd name="connsiteY6" fmla="*/ 556260 h 2179320"/>
                  <a:gd name="connsiteX7" fmla="*/ 2049780 w 3045721"/>
                  <a:gd name="connsiteY7" fmla="*/ 1158240 h 2179320"/>
                  <a:gd name="connsiteX8" fmla="*/ 2301240 w 3045721"/>
                  <a:gd name="connsiteY8" fmla="*/ 1524000 h 2179320"/>
                  <a:gd name="connsiteX9" fmla="*/ 2339340 w 3045721"/>
                  <a:gd name="connsiteY9" fmla="*/ 1714500 h 2179320"/>
                  <a:gd name="connsiteX10" fmla="*/ 2497082 w 3045721"/>
                  <a:gd name="connsiteY10" fmla="*/ 1909583 h 2179320"/>
                  <a:gd name="connsiteX11" fmla="*/ 2661285 w 3045721"/>
                  <a:gd name="connsiteY11" fmla="*/ 1981200 h 2179320"/>
                  <a:gd name="connsiteX12" fmla="*/ 2827020 w 3045721"/>
                  <a:gd name="connsiteY12" fmla="*/ 1967865 h 2179320"/>
                  <a:gd name="connsiteX13" fmla="*/ 3045721 w 3045721"/>
                  <a:gd name="connsiteY13" fmla="*/ 1719083 h 2179320"/>
                  <a:gd name="connsiteX14" fmla="*/ 3038475 w 3045721"/>
                  <a:gd name="connsiteY14" fmla="*/ 2028825 h 2179320"/>
                  <a:gd name="connsiteX15" fmla="*/ 3040380 w 3045721"/>
                  <a:gd name="connsiteY15" fmla="*/ 2171700 h 2179320"/>
                  <a:gd name="connsiteX0" fmla="*/ 3040380 w 3123853"/>
                  <a:gd name="connsiteY0" fmla="*/ 2171700 h 2179320"/>
                  <a:gd name="connsiteX1" fmla="*/ 15240 w 3123853"/>
                  <a:gd name="connsiteY1" fmla="*/ 2179320 h 2179320"/>
                  <a:gd name="connsiteX2" fmla="*/ 15240 w 3123853"/>
                  <a:gd name="connsiteY2" fmla="*/ 2179320 h 2179320"/>
                  <a:gd name="connsiteX3" fmla="*/ 0 w 3123853"/>
                  <a:gd name="connsiteY3" fmla="*/ 0 h 2179320"/>
                  <a:gd name="connsiteX4" fmla="*/ 0 w 3123853"/>
                  <a:gd name="connsiteY4" fmla="*/ 0 h 2179320"/>
                  <a:gd name="connsiteX5" fmla="*/ 487680 w 3123853"/>
                  <a:gd name="connsiteY5" fmla="*/ 129540 h 2179320"/>
                  <a:gd name="connsiteX6" fmla="*/ 1242060 w 3123853"/>
                  <a:gd name="connsiteY6" fmla="*/ 556260 h 2179320"/>
                  <a:gd name="connsiteX7" fmla="*/ 2049780 w 3123853"/>
                  <a:gd name="connsiteY7" fmla="*/ 1158240 h 2179320"/>
                  <a:gd name="connsiteX8" fmla="*/ 2301240 w 3123853"/>
                  <a:gd name="connsiteY8" fmla="*/ 1524000 h 2179320"/>
                  <a:gd name="connsiteX9" fmla="*/ 2339340 w 3123853"/>
                  <a:gd name="connsiteY9" fmla="*/ 1714500 h 2179320"/>
                  <a:gd name="connsiteX10" fmla="*/ 2497082 w 3123853"/>
                  <a:gd name="connsiteY10" fmla="*/ 1909583 h 2179320"/>
                  <a:gd name="connsiteX11" fmla="*/ 2661285 w 3123853"/>
                  <a:gd name="connsiteY11" fmla="*/ 1981200 h 2179320"/>
                  <a:gd name="connsiteX12" fmla="*/ 2827020 w 3123853"/>
                  <a:gd name="connsiteY12" fmla="*/ 1967865 h 2179320"/>
                  <a:gd name="connsiteX13" fmla="*/ 3045721 w 3123853"/>
                  <a:gd name="connsiteY13" fmla="*/ 1719083 h 2179320"/>
                  <a:gd name="connsiteX14" fmla="*/ 3038475 w 3123853"/>
                  <a:gd name="connsiteY14" fmla="*/ 2028825 h 2179320"/>
                  <a:gd name="connsiteX15" fmla="*/ 3040380 w 3123853"/>
                  <a:gd name="connsiteY15" fmla="*/ 2171700 h 2179320"/>
                  <a:gd name="connsiteX0" fmla="*/ 3040380 w 3123853"/>
                  <a:gd name="connsiteY0" fmla="*/ 2171700 h 2179320"/>
                  <a:gd name="connsiteX1" fmla="*/ 15240 w 3123853"/>
                  <a:gd name="connsiteY1" fmla="*/ 2179320 h 2179320"/>
                  <a:gd name="connsiteX2" fmla="*/ 15240 w 3123853"/>
                  <a:gd name="connsiteY2" fmla="*/ 2179320 h 2179320"/>
                  <a:gd name="connsiteX3" fmla="*/ 0 w 3123853"/>
                  <a:gd name="connsiteY3" fmla="*/ 0 h 2179320"/>
                  <a:gd name="connsiteX4" fmla="*/ 0 w 3123853"/>
                  <a:gd name="connsiteY4" fmla="*/ 0 h 2179320"/>
                  <a:gd name="connsiteX5" fmla="*/ 487680 w 3123853"/>
                  <a:gd name="connsiteY5" fmla="*/ 129540 h 2179320"/>
                  <a:gd name="connsiteX6" fmla="*/ 1242060 w 3123853"/>
                  <a:gd name="connsiteY6" fmla="*/ 556260 h 2179320"/>
                  <a:gd name="connsiteX7" fmla="*/ 2049780 w 3123853"/>
                  <a:gd name="connsiteY7" fmla="*/ 1158240 h 2179320"/>
                  <a:gd name="connsiteX8" fmla="*/ 2301240 w 3123853"/>
                  <a:gd name="connsiteY8" fmla="*/ 1524000 h 2179320"/>
                  <a:gd name="connsiteX9" fmla="*/ 2339340 w 3123853"/>
                  <a:gd name="connsiteY9" fmla="*/ 1714500 h 2179320"/>
                  <a:gd name="connsiteX10" fmla="*/ 2497082 w 3123853"/>
                  <a:gd name="connsiteY10" fmla="*/ 1909583 h 2179320"/>
                  <a:gd name="connsiteX11" fmla="*/ 2661285 w 3123853"/>
                  <a:gd name="connsiteY11" fmla="*/ 1981200 h 2179320"/>
                  <a:gd name="connsiteX12" fmla="*/ 2827020 w 3123853"/>
                  <a:gd name="connsiteY12" fmla="*/ 1967865 h 2179320"/>
                  <a:gd name="connsiteX13" fmla="*/ 3045721 w 3123853"/>
                  <a:gd name="connsiteY13" fmla="*/ 1719083 h 2179320"/>
                  <a:gd name="connsiteX14" fmla="*/ 3038475 w 3123853"/>
                  <a:gd name="connsiteY14" fmla="*/ 2028825 h 2179320"/>
                  <a:gd name="connsiteX15" fmla="*/ 3040380 w 3123853"/>
                  <a:gd name="connsiteY15" fmla="*/ 2171700 h 2179320"/>
                  <a:gd name="connsiteX0" fmla="*/ 3040380 w 3045721"/>
                  <a:gd name="connsiteY0" fmla="*/ 2171700 h 2179320"/>
                  <a:gd name="connsiteX1" fmla="*/ 15240 w 3045721"/>
                  <a:gd name="connsiteY1" fmla="*/ 2179320 h 2179320"/>
                  <a:gd name="connsiteX2" fmla="*/ 15240 w 3045721"/>
                  <a:gd name="connsiteY2" fmla="*/ 2179320 h 2179320"/>
                  <a:gd name="connsiteX3" fmla="*/ 0 w 3045721"/>
                  <a:gd name="connsiteY3" fmla="*/ 0 h 2179320"/>
                  <a:gd name="connsiteX4" fmla="*/ 0 w 3045721"/>
                  <a:gd name="connsiteY4" fmla="*/ 0 h 2179320"/>
                  <a:gd name="connsiteX5" fmla="*/ 487680 w 3045721"/>
                  <a:gd name="connsiteY5" fmla="*/ 129540 h 2179320"/>
                  <a:gd name="connsiteX6" fmla="*/ 1242060 w 3045721"/>
                  <a:gd name="connsiteY6" fmla="*/ 556260 h 2179320"/>
                  <a:gd name="connsiteX7" fmla="*/ 2049780 w 3045721"/>
                  <a:gd name="connsiteY7" fmla="*/ 1158240 h 2179320"/>
                  <a:gd name="connsiteX8" fmla="*/ 2301240 w 3045721"/>
                  <a:gd name="connsiteY8" fmla="*/ 1524000 h 2179320"/>
                  <a:gd name="connsiteX9" fmla="*/ 2339340 w 3045721"/>
                  <a:gd name="connsiteY9" fmla="*/ 1714500 h 2179320"/>
                  <a:gd name="connsiteX10" fmla="*/ 2497082 w 3045721"/>
                  <a:gd name="connsiteY10" fmla="*/ 1909583 h 2179320"/>
                  <a:gd name="connsiteX11" fmla="*/ 2661285 w 3045721"/>
                  <a:gd name="connsiteY11" fmla="*/ 1981200 h 2179320"/>
                  <a:gd name="connsiteX12" fmla="*/ 2827020 w 3045721"/>
                  <a:gd name="connsiteY12" fmla="*/ 1967865 h 2179320"/>
                  <a:gd name="connsiteX13" fmla="*/ 3045721 w 3045721"/>
                  <a:gd name="connsiteY13" fmla="*/ 1719083 h 2179320"/>
                  <a:gd name="connsiteX14" fmla="*/ 3038475 w 3045721"/>
                  <a:gd name="connsiteY14" fmla="*/ 2028825 h 2179320"/>
                  <a:gd name="connsiteX15" fmla="*/ 3040380 w 3045721"/>
                  <a:gd name="connsiteY15" fmla="*/ 2171700 h 2179320"/>
                  <a:gd name="connsiteX0" fmla="*/ 3046095 w 3047090"/>
                  <a:gd name="connsiteY0" fmla="*/ 2173605 h 2179320"/>
                  <a:gd name="connsiteX1" fmla="*/ 15240 w 3047090"/>
                  <a:gd name="connsiteY1" fmla="*/ 2179320 h 2179320"/>
                  <a:gd name="connsiteX2" fmla="*/ 15240 w 3047090"/>
                  <a:gd name="connsiteY2" fmla="*/ 2179320 h 2179320"/>
                  <a:gd name="connsiteX3" fmla="*/ 0 w 3047090"/>
                  <a:gd name="connsiteY3" fmla="*/ 0 h 2179320"/>
                  <a:gd name="connsiteX4" fmla="*/ 0 w 3047090"/>
                  <a:gd name="connsiteY4" fmla="*/ 0 h 2179320"/>
                  <a:gd name="connsiteX5" fmla="*/ 487680 w 3047090"/>
                  <a:gd name="connsiteY5" fmla="*/ 129540 h 2179320"/>
                  <a:gd name="connsiteX6" fmla="*/ 1242060 w 3047090"/>
                  <a:gd name="connsiteY6" fmla="*/ 556260 h 2179320"/>
                  <a:gd name="connsiteX7" fmla="*/ 2049780 w 3047090"/>
                  <a:gd name="connsiteY7" fmla="*/ 1158240 h 2179320"/>
                  <a:gd name="connsiteX8" fmla="*/ 2301240 w 3047090"/>
                  <a:gd name="connsiteY8" fmla="*/ 1524000 h 2179320"/>
                  <a:gd name="connsiteX9" fmla="*/ 2339340 w 3047090"/>
                  <a:gd name="connsiteY9" fmla="*/ 1714500 h 2179320"/>
                  <a:gd name="connsiteX10" fmla="*/ 2497082 w 3047090"/>
                  <a:gd name="connsiteY10" fmla="*/ 1909583 h 2179320"/>
                  <a:gd name="connsiteX11" fmla="*/ 2661285 w 3047090"/>
                  <a:gd name="connsiteY11" fmla="*/ 1981200 h 2179320"/>
                  <a:gd name="connsiteX12" fmla="*/ 2827020 w 3047090"/>
                  <a:gd name="connsiteY12" fmla="*/ 1967865 h 2179320"/>
                  <a:gd name="connsiteX13" fmla="*/ 3045721 w 3047090"/>
                  <a:gd name="connsiteY13" fmla="*/ 1719083 h 2179320"/>
                  <a:gd name="connsiteX14" fmla="*/ 3038475 w 3047090"/>
                  <a:gd name="connsiteY14" fmla="*/ 2028825 h 2179320"/>
                  <a:gd name="connsiteX15" fmla="*/ 3046095 w 3047090"/>
                  <a:gd name="connsiteY15" fmla="*/ 2173605 h 2179320"/>
                  <a:gd name="connsiteX0" fmla="*/ 3046095 w 3051812"/>
                  <a:gd name="connsiteY0" fmla="*/ 2173605 h 2179320"/>
                  <a:gd name="connsiteX1" fmla="*/ 15240 w 3051812"/>
                  <a:gd name="connsiteY1" fmla="*/ 2179320 h 2179320"/>
                  <a:gd name="connsiteX2" fmla="*/ 15240 w 3051812"/>
                  <a:gd name="connsiteY2" fmla="*/ 2179320 h 2179320"/>
                  <a:gd name="connsiteX3" fmla="*/ 0 w 3051812"/>
                  <a:gd name="connsiteY3" fmla="*/ 0 h 2179320"/>
                  <a:gd name="connsiteX4" fmla="*/ 0 w 3051812"/>
                  <a:gd name="connsiteY4" fmla="*/ 0 h 2179320"/>
                  <a:gd name="connsiteX5" fmla="*/ 487680 w 3051812"/>
                  <a:gd name="connsiteY5" fmla="*/ 129540 h 2179320"/>
                  <a:gd name="connsiteX6" fmla="*/ 1242060 w 3051812"/>
                  <a:gd name="connsiteY6" fmla="*/ 556260 h 2179320"/>
                  <a:gd name="connsiteX7" fmla="*/ 2049780 w 3051812"/>
                  <a:gd name="connsiteY7" fmla="*/ 1158240 h 2179320"/>
                  <a:gd name="connsiteX8" fmla="*/ 2301240 w 3051812"/>
                  <a:gd name="connsiteY8" fmla="*/ 1524000 h 2179320"/>
                  <a:gd name="connsiteX9" fmla="*/ 2339340 w 3051812"/>
                  <a:gd name="connsiteY9" fmla="*/ 1714500 h 2179320"/>
                  <a:gd name="connsiteX10" fmla="*/ 2497082 w 3051812"/>
                  <a:gd name="connsiteY10" fmla="*/ 1909583 h 2179320"/>
                  <a:gd name="connsiteX11" fmla="*/ 2661285 w 3051812"/>
                  <a:gd name="connsiteY11" fmla="*/ 1981200 h 2179320"/>
                  <a:gd name="connsiteX12" fmla="*/ 2827020 w 3051812"/>
                  <a:gd name="connsiteY12" fmla="*/ 1967865 h 2179320"/>
                  <a:gd name="connsiteX13" fmla="*/ 3045721 w 3051812"/>
                  <a:gd name="connsiteY13" fmla="*/ 1719083 h 2179320"/>
                  <a:gd name="connsiteX14" fmla="*/ 3051810 w 3051812"/>
                  <a:gd name="connsiteY14" fmla="*/ 2028825 h 2179320"/>
                  <a:gd name="connsiteX15" fmla="*/ 3046095 w 3051812"/>
                  <a:gd name="connsiteY15" fmla="*/ 2173605 h 2179320"/>
                  <a:gd name="connsiteX0" fmla="*/ 3046095 w 3047694"/>
                  <a:gd name="connsiteY0" fmla="*/ 2173605 h 2179320"/>
                  <a:gd name="connsiteX1" fmla="*/ 15240 w 3047694"/>
                  <a:gd name="connsiteY1" fmla="*/ 2179320 h 2179320"/>
                  <a:gd name="connsiteX2" fmla="*/ 15240 w 3047694"/>
                  <a:gd name="connsiteY2" fmla="*/ 2179320 h 2179320"/>
                  <a:gd name="connsiteX3" fmla="*/ 0 w 3047694"/>
                  <a:gd name="connsiteY3" fmla="*/ 0 h 2179320"/>
                  <a:gd name="connsiteX4" fmla="*/ 0 w 3047694"/>
                  <a:gd name="connsiteY4" fmla="*/ 0 h 2179320"/>
                  <a:gd name="connsiteX5" fmla="*/ 487680 w 3047694"/>
                  <a:gd name="connsiteY5" fmla="*/ 129540 h 2179320"/>
                  <a:gd name="connsiteX6" fmla="*/ 1242060 w 3047694"/>
                  <a:gd name="connsiteY6" fmla="*/ 556260 h 2179320"/>
                  <a:gd name="connsiteX7" fmla="*/ 2049780 w 3047694"/>
                  <a:gd name="connsiteY7" fmla="*/ 1158240 h 2179320"/>
                  <a:gd name="connsiteX8" fmla="*/ 2301240 w 3047694"/>
                  <a:gd name="connsiteY8" fmla="*/ 1524000 h 2179320"/>
                  <a:gd name="connsiteX9" fmla="*/ 2339340 w 3047694"/>
                  <a:gd name="connsiteY9" fmla="*/ 1714500 h 2179320"/>
                  <a:gd name="connsiteX10" fmla="*/ 2497082 w 3047694"/>
                  <a:gd name="connsiteY10" fmla="*/ 1909583 h 2179320"/>
                  <a:gd name="connsiteX11" fmla="*/ 2661285 w 3047694"/>
                  <a:gd name="connsiteY11" fmla="*/ 1981200 h 2179320"/>
                  <a:gd name="connsiteX12" fmla="*/ 2827020 w 3047694"/>
                  <a:gd name="connsiteY12" fmla="*/ 1967865 h 2179320"/>
                  <a:gd name="connsiteX13" fmla="*/ 3045721 w 3047694"/>
                  <a:gd name="connsiteY13" fmla="*/ 1719083 h 2179320"/>
                  <a:gd name="connsiteX14" fmla="*/ 3044190 w 3047694"/>
                  <a:gd name="connsiteY14" fmla="*/ 2026920 h 2179320"/>
                  <a:gd name="connsiteX15" fmla="*/ 3046095 w 3047694"/>
                  <a:gd name="connsiteY15" fmla="*/ 2173605 h 2179320"/>
                  <a:gd name="connsiteX0" fmla="*/ 3046095 w 3049531"/>
                  <a:gd name="connsiteY0" fmla="*/ 2173605 h 2179320"/>
                  <a:gd name="connsiteX1" fmla="*/ 15240 w 3049531"/>
                  <a:gd name="connsiteY1" fmla="*/ 2179320 h 2179320"/>
                  <a:gd name="connsiteX2" fmla="*/ 15240 w 3049531"/>
                  <a:gd name="connsiteY2" fmla="*/ 2179320 h 2179320"/>
                  <a:gd name="connsiteX3" fmla="*/ 0 w 3049531"/>
                  <a:gd name="connsiteY3" fmla="*/ 0 h 2179320"/>
                  <a:gd name="connsiteX4" fmla="*/ 0 w 3049531"/>
                  <a:gd name="connsiteY4" fmla="*/ 0 h 2179320"/>
                  <a:gd name="connsiteX5" fmla="*/ 487680 w 3049531"/>
                  <a:gd name="connsiteY5" fmla="*/ 129540 h 2179320"/>
                  <a:gd name="connsiteX6" fmla="*/ 1242060 w 3049531"/>
                  <a:gd name="connsiteY6" fmla="*/ 556260 h 2179320"/>
                  <a:gd name="connsiteX7" fmla="*/ 2049780 w 3049531"/>
                  <a:gd name="connsiteY7" fmla="*/ 1158240 h 2179320"/>
                  <a:gd name="connsiteX8" fmla="*/ 2301240 w 3049531"/>
                  <a:gd name="connsiteY8" fmla="*/ 1524000 h 2179320"/>
                  <a:gd name="connsiteX9" fmla="*/ 2339340 w 3049531"/>
                  <a:gd name="connsiteY9" fmla="*/ 1714500 h 2179320"/>
                  <a:gd name="connsiteX10" fmla="*/ 2497082 w 3049531"/>
                  <a:gd name="connsiteY10" fmla="*/ 1909583 h 2179320"/>
                  <a:gd name="connsiteX11" fmla="*/ 2661285 w 3049531"/>
                  <a:gd name="connsiteY11" fmla="*/ 1981200 h 2179320"/>
                  <a:gd name="connsiteX12" fmla="*/ 2827020 w 3049531"/>
                  <a:gd name="connsiteY12" fmla="*/ 1967865 h 2179320"/>
                  <a:gd name="connsiteX13" fmla="*/ 3049531 w 3049531"/>
                  <a:gd name="connsiteY13" fmla="*/ 1865768 h 2179320"/>
                  <a:gd name="connsiteX14" fmla="*/ 3044190 w 3049531"/>
                  <a:gd name="connsiteY14" fmla="*/ 2026920 h 2179320"/>
                  <a:gd name="connsiteX15" fmla="*/ 3046095 w 3049531"/>
                  <a:gd name="connsiteY15" fmla="*/ 2173605 h 2179320"/>
                  <a:gd name="connsiteX0" fmla="*/ 3046095 w 3049531"/>
                  <a:gd name="connsiteY0" fmla="*/ 2173605 h 2179320"/>
                  <a:gd name="connsiteX1" fmla="*/ 15240 w 3049531"/>
                  <a:gd name="connsiteY1" fmla="*/ 2179320 h 2179320"/>
                  <a:gd name="connsiteX2" fmla="*/ 15240 w 3049531"/>
                  <a:gd name="connsiteY2" fmla="*/ 2179320 h 2179320"/>
                  <a:gd name="connsiteX3" fmla="*/ 0 w 3049531"/>
                  <a:gd name="connsiteY3" fmla="*/ 0 h 2179320"/>
                  <a:gd name="connsiteX4" fmla="*/ 0 w 3049531"/>
                  <a:gd name="connsiteY4" fmla="*/ 0 h 2179320"/>
                  <a:gd name="connsiteX5" fmla="*/ 487680 w 3049531"/>
                  <a:gd name="connsiteY5" fmla="*/ 129540 h 2179320"/>
                  <a:gd name="connsiteX6" fmla="*/ 1242060 w 3049531"/>
                  <a:gd name="connsiteY6" fmla="*/ 556260 h 2179320"/>
                  <a:gd name="connsiteX7" fmla="*/ 2049780 w 3049531"/>
                  <a:gd name="connsiteY7" fmla="*/ 1158240 h 2179320"/>
                  <a:gd name="connsiteX8" fmla="*/ 2301240 w 3049531"/>
                  <a:gd name="connsiteY8" fmla="*/ 1524000 h 2179320"/>
                  <a:gd name="connsiteX9" fmla="*/ 2339340 w 3049531"/>
                  <a:gd name="connsiteY9" fmla="*/ 1714500 h 2179320"/>
                  <a:gd name="connsiteX10" fmla="*/ 2497082 w 3049531"/>
                  <a:gd name="connsiteY10" fmla="*/ 1909583 h 2179320"/>
                  <a:gd name="connsiteX11" fmla="*/ 2661285 w 3049531"/>
                  <a:gd name="connsiteY11" fmla="*/ 1981200 h 2179320"/>
                  <a:gd name="connsiteX12" fmla="*/ 2827020 w 3049531"/>
                  <a:gd name="connsiteY12" fmla="*/ 1967865 h 2179320"/>
                  <a:gd name="connsiteX13" fmla="*/ 3049531 w 3049531"/>
                  <a:gd name="connsiteY13" fmla="*/ 1865768 h 2179320"/>
                  <a:gd name="connsiteX14" fmla="*/ 3044190 w 3049531"/>
                  <a:gd name="connsiteY14" fmla="*/ 2026920 h 2179320"/>
                  <a:gd name="connsiteX15" fmla="*/ 3046095 w 3049531"/>
                  <a:gd name="connsiteY15" fmla="*/ 2173605 h 2179320"/>
                  <a:gd name="connsiteX0" fmla="*/ 3046095 w 3049531"/>
                  <a:gd name="connsiteY0" fmla="*/ 2173605 h 2179320"/>
                  <a:gd name="connsiteX1" fmla="*/ 15240 w 3049531"/>
                  <a:gd name="connsiteY1" fmla="*/ 2179320 h 2179320"/>
                  <a:gd name="connsiteX2" fmla="*/ 15240 w 3049531"/>
                  <a:gd name="connsiteY2" fmla="*/ 2179320 h 2179320"/>
                  <a:gd name="connsiteX3" fmla="*/ 0 w 3049531"/>
                  <a:gd name="connsiteY3" fmla="*/ 0 h 2179320"/>
                  <a:gd name="connsiteX4" fmla="*/ 0 w 3049531"/>
                  <a:gd name="connsiteY4" fmla="*/ 0 h 2179320"/>
                  <a:gd name="connsiteX5" fmla="*/ 487680 w 3049531"/>
                  <a:gd name="connsiteY5" fmla="*/ 129540 h 2179320"/>
                  <a:gd name="connsiteX6" fmla="*/ 1242060 w 3049531"/>
                  <a:gd name="connsiteY6" fmla="*/ 556260 h 2179320"/>
                  <a:gd name="connsiteX7" fmla="*/ 2049780 w 3049531"/>
                  <a:gd name="connsiteY7" fmla="*/ 1158240 h 2179320"/>
                  <a:gd name="connsiteX8" fmla="*/ 2301240 w 3049531"/>
                  <a:gd name="connsiteY8" fmla="*/ 1524000 h 2179320"/>
                  <a:gd name="connsiteX9" fmla="*/ 2339340 w 3049531"/>
                  <a:gd name="connsiteY9" fmla="*/ 1714500 h 2179320"/>
                  <a:gd name="connsiteX10" fmla="*/ 2497082 w 3049531"/>
                  <a:gd name="connsiteY10" fmla="*/ 1909583 h 2179320"/>
                  <a:gd name="connsiteX11" fmla="*/ 2661285 w 3049531"/>
                  <a:gd name="connsiteY11" fmla="*/ 1981200 h 2179320"/>
                  <a:gd name="connsiteX12" fmla="*/ 2827020 w 3049531"/>
                  <a:gd name="connsiteY12" fmla="*/ 1967865 h 2179320"/>
                  <a:gd name="connsiteX13" fmla="*/ 3049531 w 3049531"/>
                  <a:gd name="connsiteY13" fmla="*/ 1865768 h 2179320"/>
                  <a:gd name="connsiteX14" fmla="*/ 3044190 w 3049531"/>
                  <a:gd name="connsiteY14" fmla="*/ 2026920 h 2179320"/>
                  <a:gd name="connsiteX15" fmla="*/ 3046095 w 3049531"/>
                  <a:gd name="connsiteY15" fmla="*/ 2173605 h 2179320"/>
                  <a:gd name="connsiteX0" fmla="*/ 3046095 w 3049531"/>
                  <a:gd name="connsiteY0" fmla="*/ 2173605 h 2179320"/>
                  <a:gd name="connsiteX1" fmla="*/ 15240 w 3049531"/>
                  <a:gd name="connsiteY1" fmla="*/ 2179320 h 2179320"/>
                  <a:gd name="connsiteX2" fmla="*/ 15240 w 3049531"/>
                  <a:gd name="connsiteY2" fmla="*/ 2179320 h 2179320"/>
                  <a:gd name="connsiteX3" fmla="*/ 0 w 3049531"/>
                  <a:gd name="connsiteY3" fmla="*/ 0 h 2179320"/>
                  <a:gd name="connsiteX4" fmla="*/ 0 w 3049531"/>
                  <a:gd name="connsiteY4" fmla="*/ 0 h 2179320"/>
                  <a:gd name="connsiteX5" fmla="*/ 487680 w 3049531"/>
                  <a:gd name="connsiteY5" fmla="*/ 129540 h 2179320"/>
                  <a:gd name="connsiteX6" fmla="*/ 1242060 w 3049531"/>
                  <a:gd name="connsiteY6" fmla="*/ 556260 h 2179320"/>
                  <a:gd name="connsiteX7" fmla="*/ 2049780 w 3049531"/>
                  <a:gd name="connsiteY7" fmla="*/ 1158240 h 2179320"/>
                  <a:gd name="connsiteX8" fmla="*/ 2301240 w 3049531"/>
                  <a:gd name="connsiteY8" fmla="*/ 1524000 h 2179320"/>
                  <a:gd name="connsiteX9" fmla="*/ 2339340 w 3049531"/>
                  <a:gd name="connsiteY9" fmla="*/ 1714500 h 2179320"/>
                  <a:gd name="connsiteX10" fmla="*/ 2497082 w 3049531"/>
                  <a:gd name="connsiteY10" fmla="*/ 1909583 h 2179320"/>
                  <a:gd name="connsiteX11" fmla="*/ 2661285 w 3049531"/>
                  <a:gd name="connsiteY11" fmla="*/ 1981200 h 2179320"/>
                  <a:gd name="connsiteX12" fmla="*/ 2947035 w 3049531"/>
                  <a:gd name="connsiteY12" fmla="*/ 2000250 h 2179320"/>
                  <a:gd name="connsiteX13" fmla="*/ 3049531 w 3049531"/>
                  <a:gd name="connsiteY13" fmla="*/ 1865768 h 2179320"/>
                  <a:gd name="connsiteX14" fmla="*/ 3044190 w 3049531"/>
                  <a:gd name="connsiteY14" fmla="*/ 2026920 h 2179320"/>
                  <a:gd name="connsiteX15" fmla="*/ 3046095 w 3049531"/>
                  <a:gd name="connsiteY15" fmla="*/ 2173605 h 2179320"/>
                  <a:gd name="connsiteX0" fmla="*/ 3046095 w 3051436"/>
                  <a:gd name="connsiteY0" fmla="*/ 2173605 h 2179320"/>
                  <a:gd name="connsiteX1" fmla="*/ 15240 w 3051436"/>
                  <a:gd name="connsiteY1" fmla="*/ 2179320 h 2179320"/>
                  <a:gd name="connsiteX2" fmla="*/ 15240 w 3051436"/>
                  <a:gd name="connsiteY2" fmla="*/ 2179320 h 2179320"/>
                  <a:gd name="connsiteX3" fmla="*/ 0 w 3051436"/>
                  <a:gd name="connsiteY3" fmla="*/ 0 h 2179320"/>
                  <a:gd name="connsiteX4" fmla="*/ 0 w 3051436"/>
                  <a:gd name="connsiteY4" fmla="*/ 0 h 2179320"/>
                  <a:gd name="connsiteX5" fmla="*/ 487680 w 3051436"/>
                  <a:gd name="connsiteY5" fmla="*/ 129540 h 2179320"/>
                  <a:gd name="connsiteX6" fmla="*/ 1242060 w 3051436"/>
                  <a:gd name="connsiteY6" fmla="*/ 556260 h 2179320"/>
                  <a:gd name="connsiteX7" fmla="*/ 2049780 w 3051436"/>
                  <a:gd name="connsiteY7" fmla="*/ 1158240 h 2179320"/>
                  <a:gd name="connsiteX8" fmla="*/ 2301240 w 3051436"/>
                  <a:gd name="connsiteY8" fmla="*/ 1524000 h 2179320"/>
                  <a:gd name="connsiteX9" fmla="*/ 2339340 w 3051436"/>
                  <a:gd name="connsiteY9" fmla="*/ 1714500 h 2179320"/>
                  <a:gd name="connsiteX10" fmla="*/ 2497082 w 3051436"/>
                  <a:gd name="connsiteY10" fmla="*/ 1909583 h 2179320"/>
                  <a:gd name="connsiteX11" fmla="*/ 2661285 w 3051436"/>
                  <a:gd name="connsiteY11" fmla="*/ 1981200 h 2179320"/>
                  <a:gd name="connsiteX12" fmla="*/ 2947035 w 3051436"/>
                  <a:gd name="connsiteY12" fmla="*/ 2000250 h 2179320"/>
                  <a:gd name="connsiteX13" fmla="*/ 3051436 w 3051436"/>
                  <a:gd name="connsiteY13" fmla="*/ 1867673 h 2179320"/>
                  <a:gd name="connsiteX14" fmla="*/ 3044190 w 3051436"/>
                  <a:gd name="connsiteY14" fmla="*/ 2026920 h 2179320"/>
                  <a:gd name="connsiteX15" fmla="*/ 3046095 w 3051436"/>
                  <a:gd name="connsiteY15" fmla="*/ 2173605 h 2179320"/>
                  <a:gd name="connsiteX0" fmla="*/ 3046095 w 3051436"/>
                  <a:gd name="connsiteY0" fmla="*/ 2173605 h 2179320"/>
                  <a:gd name="connsiteX1" fmla="*/ 15240 w 3051436"/>
                  <a:gd name="connsiteY1" fmla="*/ 2179320 h 2179320"/>
                  <a:gd name="connsiteX2" fmla="*/ 15240 w 3051436"/>
                  <a:gd name="connsiteY2" fmla="*/ 2179320 h 2179320"/>
                  <a:gd name="connsiteX3" fmla="*/ 0 w 3051436"/>
                  <a:gd name="connsiteY3" fmla="*/ 0 h 2179320"/>
                  <a:gd name="connsiteX4" fmla="*/ 0 w 3051436"/>
                  <a:gd name="connsiteY4" fmla="*/ 0 h 2179320"/>
                  <a:gd name="connsiteX5" fmla="*/ 487680 w 3051436"/>
                  <a:gd name="connsiteY5" fmla="*/ 129540 h 2179320"/>
                  <a:gd name="connsiteX6" fmla="*/ 1242060 w 3051436"/>
                  <a:gd name="connsiteY6" fmla="*/ 556260 h 2179320"/>
                  <a:gd name="connsiteX7" fmla="*/ 2049780 w 3051436"/>
                  <a:gd name="connsiteY7" fmla="*/ 1158240 h 2179320"/>
                  <a:gd name="connsiteX8" fmla="*/ 2301240 w 3051436"/>
                  <a:gd name="connsiteY8" fmla="*/ 1524000 h 2179320"/>
                  <a:gd name="connsiteX9" fmla="*/ 2339340 w 3051436"/>
                  <a:gd name="connsiteY9" fmla="*/ 1714500 h 2179320"/>
                  <a:gd name="connsiteX10" fmla="*/ 2497082 w 3051436"/>
                  <a:gd name="connsiteY10" fmla="*/ 1909583 h 2179320"/>
                  <a:gd name="connsiteX11" fmla="*/ 2661285 w 3051436"/>
                  <a:gd name="connsiteY11" fmla="*/ 1981200 h 2179320"/>
                  <a:gd name="connsiteX12" fmla="*/ 2947035 w 3051436"/>
                  <a:gd name="connsiteY12" fmla="*/ 2000250 h 2179320"/>
                  <a:gd name="connsiteX13" fmla="*/ 3051436 w 3051436"/>
                  <a:gd name="connsiteY13" fmla="*/ 1867673 h 2179320"/>
                  <a:gd name="connsiteX14" fmla="*/ 3044190 w 3051436"/>
                  <a:gd name="connsiteY14" fmla="*/ 2026920 h 2179320"/>
                  <a:gd name="connsiteX15" fmla="*/ 3046095 w 3051436"/>
                  <a:gd name="connsiteY15" fmla="*/ 2173605 h 2179320"/>
                  <a:gd name="connsiteX0" fmla="*/ 3046095 w 3053341"/>
                  <a:gd name="connsiteY0" fmla="*/ 2173605 h 2179320"/>
                  <a:gd name="connsiteX1" fmla="*/ 15240 w 3053341"/>
                  <a:gd name="connsiteY1" fmla="*/ 2179320 h 2179320"/>
                  <a:gd name="connsiteX2" fmla="*/ 15240 w 3053341"/>
                  <a:gd name="connsiteY2" fmla="*/ 2179320 h 2179320"/>
                  <a:gd name="connsiteX3" fmla="*/ 0 w 3053341"/>
                  <a:gd name="connsiteY3" fmla="*/ 0 h 2179320"/>
                  <a:gd name="connsiteX4" fmla="*/ 0 w 3053341"/>
                  <a:gd name="connsiteY4" fmla="*/ 0 h 2179320"/>
                  <a:gd name="connsiteX5" fmla="*/ 487680 w 3053341"/>
                  <a:gd name="connsiteY5" fmla="*/ 129540 h 2179320"/>
                  <a:gd name="connsiteX6" fmla="*/ 1242060 w 3053341"/>
                  <a:gd name="connsiteY6" fmla="*/ 556260 h 2179320"/>
                  <a:gd name="connsiteX7" fmla="*/ 2049780 w 3053341"/>
                  <a:gd name="connsiteY7" fmla="*/ 1158240 h 2179320"/>
                  <a:gd name="connsiteX8" fmla="*/ 2301240 w 3053341"/>
                  <a:gd name="connsiteY8" fmla="*/ 1524000 h 2179320"/>
                  <a:gd name="connsiteX9" fmla="*/ 2339340 w 3053341"/>
                  <a:gd name="connsiteY9" fmla="*/ 1714500 h 2179320"/>
                  <a:gd name="connsiteX10" fmla="*/ 2497082 w 3053341"/>
                  <a:gd name="connsiteY10" fmla="*/ 1909583 h 2179320"/>
                  <a:gd name="connsiteX11" fmla="*/ 2661285 w 3053341"/>
                  <a:gd name="connsiteY11" fmla="*/ 1981200 h 2179320"/>
                  <a:gd name="connsiteX12" fmla="*/ 2947035 w 3053341"/>
                  <a:gd name="connsiteY12" fmla="*/ 2000250 h 2179320"/>
                  <a:gd name="connsiteX13" fmla="*/ 3053341 w 3053341"/>
                  <a:gd name="connsiteY13" fmla="*/ 2006738 h 2179320"/>
                  <a:gd name="connsiteX14" fmla="*/ 3044190 w 3053341"/>
                  <a:gd name="connsiteY14" fmla="*/ 2026920 h 2179320"/>
                  <a:gd name="connsiteX15" fmla="*/ 3046095 w 3053341"/>
                  <a:gd name="connsiteY15" fmla="*/ 2173605 h 2179320"/>
                  <a:gd name="connsiteX0" fmla="*/ 3046095 w 3276801"/>
                  <a:gd name="connsiteY0" fmla="*/ 2173605 h 2179320"/>
                  <a:gd name="connsiteX1" fmla="*/ 15240 w 3276801"/>
                  <a:gd name="connsiteY1" fmla="*/ 2179320 h 2179320"/>
                  <a:gd name="connsiteX2" fmla="*/ 15240 w 3276801"/>
                  <a:gd name="connsiteY2" fmla="*/ 2179320 h 2179320"/>
                  <a:gd name="connsiteX3" fmla="*/ 0 w 3276801"/>
                  <a:gd name="connsiteY3" fmla="*/ 0 h 2179320"/>
                  <a:gd name="connsiteX4" fmla="*/ 0 w 3276801"/>
                  <a:gd name="connsiteY4" fmla="*/ 0 h 2179320"/>
                  <a:gd name="connsiteX5" fmla="*/ 487680 w 3276801"/>
                  <a:gd name="connsiteY5" fmla="*/ 129540 h 2179320"/>
                  <a:gd name="connsiteX6" fmla="*/ 1242060 w 3276801"/>
                  <a:gd name="connsiteY6" fmla="*/ 556260 h 2179320"/>
                  <a:gd name="connsiteX7" fmla="*/ 2049780 w 3276801"/>
                  <a:gd name="connsiteY7" fmla="*/ 1158240 h 2179320"/>
                  <a:gd name="connsiteX8" fmla="*/ 2301240 w 3276801"/>
                  <a:gd name="connsiteY8" fmla="*/ 1524000 h 2179320"/>
                  <a:gd name="connsiteX9" fmla="*/ 2339340 w 3276801"/>
                  <a:gd name="connsiteY9" fmla="*/ 1714500 h 2179320"/>
                  <a:gd name="connsiteX10" fmla="*/ 2497082 w 3276801"/>
                  <a:gd name="connsiteY10" fmla="*/ 1909583 h 2179320"/>
                  <a:gd name="connsiteX11" fmla="*/ 2661285 w 3276801"/>
                  <a:gd name="connsiteY11" fmla="*/ 1981200 h 2179320"/>
                  <a:gd name="connsiteX12" fmla="*/ 2947035 w 3276801"/>
                  <a:gd name="connsiteY12" fmla="*/ 2000250 h 2179320"/>
                  <a:gd name="connsiteX13" fmla="*/ 3053341 w 3276801"/>
                  <a:gd name="connsiteY13" fmla="*/ 2006738 h 2179320"/>
                  <a:gd name="connsiteX14" fmla="*/ 3046095 w 3276801"/>
                  <a:gd name="connsiteY14" fmla="*/ 2173605 h 2179320"/>
                  <a:gd name="connsiteX0" fmla="*/ 3046095 w 3276801"/>
                  <a:gd name="connsiteY0" fmla="*/ 2173605 h 2179320"/>
                  <a:gd name="connsiteX1" fmla="*/ 15240 w 3276801"/>
                  <a:gd name="connsiteY1" fmla="*/ 2179320 h 2179320"/>
                  <a:gd name="connsiteX2" fmla="*/ 15240 w 3276801"/>
                  <a:gd name="connsiteY2" fmla="*/ 2179320 h 2179320"/>
                  <a:gd name="connsiteX3" fmla="*/ 0 w 3276801"/>
                  <a:gd name="connsiteY3" fmla="*/ 0 h 2179320"/>
                  <a:gd name="connsiteX4" fmla="*/ 0 w 3276801"/>
                  <a:gd name="connsiteY4" fmla="*/ 0 h 2179320"/>
                  <a:gd name="connsiteX5" fmla="*/ 487680 w 3276801"/>
                  <a:gd name="connsiteY5" fmla="*/ 129540 h 2179320"/>
                  <a:gd name="connsiteX6" fmla="*/ 1242060 w 3276801"/>
                  <a:gd name="connsiteY6" fmla="*/ 556260 h 2179320"/>
                  <a:gd name="connsiteX7" fmla="*/ 2049780 w 3276801"/>
                  <a:gd name="connsiteY7" fmla="*/ 1158240 h 2179320"/>
                  <a:gd name="connsiteX8" fmla="*/ 2301240 w 3276801"/>
                  <a:gd name="connsiteY8" fmla="*/ 1524000 h 2179320"/>
                  <a:gd name="connsiteX9" fmla="*/ 2339340 w 3276801"/>
                  <a:gd name="connsiteY9" fmla="*/ 1714500 h 2179320"/>
                  <a:gd name="connsiteX10" fmla="*/ 2497082 w 3276801"/>
                  <a:gd name="connsiteY10" fmla="*/ 1909583 h 2179320"/>
                  <a:gd name="connsiteX11" fmla="*/ 2661285 w 3276801"/>
                  <a:gd name="connsiteY11" fmla="*/ 1981200 h 2179320"/>
                  <a:gd name="connsiteX12" fmla="*/ 2947035 w 3276801"/>
                  <a:gd name="connsiteY12" fmla="*/ 2000250 h 2179320"/>
                  <a:gd name="connsiteX13" fmla="*/ 3053341 w 3276801"/>
                  <a:gd name="connsiteY13" fmla="*/ 2006738 h 2179320"/>
                  <a:gd name="connsiteX14" fmla="*/ 3046095 w 3276801"/>
                  <a:gd name="connsiteY14" fmla="*/ 2173605 h 2179320"/>
                  <a:gd name="connsiteX0" fmla="*/ 3046095 w 3276801"/>
                  <a:gd name="connsiteY0" fmla="*/ 2173605 h 2179320"/>
                  <a:gd name="connsiteX1" fmla="*/ 15240 w 3276801"/>
                  <a:gd name="connsiteY1" fmla="*/ 2179320 h 2179320"/>
                  <a:gd name="connsiteX2" fmla="*/ 15240 w 3276801"/>
                  <a:gd name="connsiteY2" fmla="*/ 2179320 h 2179320"/>
                  <a:gd name="connsiteX3" fmla="*/ 0 w 3276801"/>
                  <a:gd name="connsiteY3" fmla="*/ 0 h 2179320"/>
                  <a:gd name="connsiteX4" fmla="*/ 0 w 3276801"/>
                  <a:gd name="connsiteY4" fmla="*/ 0 h 2179320"/>
                  <a:gd name="connsiteX5" fmla="*/ 487680 w 3276801"/>
                  <a:gd name="connsiteY5" fmla="*/ 129540 h 2179320"/>
                  <a:gd name="connsiteX6" fmla="*/ 1242060 w 3276801"/>
                  <a:gd name="connsiteY6" fmla="*/ 556260 h 2179320"/>
                  <a:gd name="connsiteX7" fmla="*/ 2049780 w 3276801"/>
                  <a:gd name="connsiteY7" fmla="*/ 1158240 h 2179320"/>
                  <a:gd name="connsiteX8" fmla="*/ 2301240 w 3276801"/>
                  <a:gd name="connsiteY8" fmla="*/ 1524000 h 2179320"/>
                  <a:gd name="connsiteX9" fmla="*/ 2339340 w 3276801"/>
                  <a:gd name="connsiteY9" fmla="*/ 1714500 h 2179320"/>
                  <a:gd name="connsiteX10" fmla="*/ 2497082 w 3276801"/>
                  <a:gd name="connsiteY10" fmla="*/ 1909583 h 2179320"/>
                  <a:gd name="connsiteX11" fmla="*/ 2661285 w 3276801"/>
                  <a:gd name="connsiteY11" fmla="*/ 1981200 h 2179320"/>
                  <a:gd name="connsiteX12" fmla="*/ 2947035 w 3276801"/>
                  <a:gd name="connsiteY12" fmla="*/ 2000250 h 2179320"/>
                  <a:gd name="connsiteX13" fmla="*/ 3053341 w 3276801"/>
                  <a:gd name="connsiteY13" fmla="*/ 2006738 h 2179320"/>
                  <a:gd name="connsiteX14" fmla="*/ 3046095 w 3276801"/>
                  <a:gd name="connsiteY14" fmla="*/ 2173605 h 2179320"/>
                  <a:gd name="connsiteX0" fmla="*/ 3046095 w 3058609"/>
                  <a:gd name="connsiteY0" fmla="*/ 2173605 h 2179320"/>
                  <a:gd name="connsiteX1" fmla="*/ 15240 w 3058609"/>
                  <a:gd name="connsiteY1" fmla="*/ 2179320 h 2179320"/>
                  <a:gd name="connsiteX2" fmla="*/ 15240 w 3058609"/>
                  <a:gd name="connsiteY2" fmla="*/ 2179320 h 2179320"/>
                  <a:gd name="connsiteX3" fmla="*/ 0 w 3058609"/>
                  <a:gd name="connsiteY3" fmla="*/ 0 h 2179320"/>
                  <a:gd name="connsiteX4" fmla="*/ 0 w 3058609"/>
                  <a:gd name="connsiteY4" fmla="*/ 0 h 2179320"/>
                  <a:gd name="connsiteX5" fmla="*/ 487680 w 3058609"/>
                  <a:gd name="connsiteY5" fmla="*/ 129540 h 2179320"/>
                  <a:gd name="connsiteX6" fmla="*/ 1242060 w 3058609"/>
                  <a:gd name="connsiteY6" fmla="*/ 556260 h 2179320"/>
                  <a:gd name="connsiteX7" fmla="*/ 2049780 w 3058609"/>
                  <a:gd name="connsiteY7" fmla="*/ 1158240 h 2179320"/>
                  <a:gd name="connsiteX8" fmla="*/ 2301240 w 3058609"/>
                  <a:gd name="connsiteY8" fmla="*/ 1524000 h 2179320"/>
                  <a:gd name="connsiteX9" fmla="*/ 2339340 w 3058609"/>
                  <a:gd name="connsiteY9" fmla="*/ 1714500 h 2179320"/>
                  <a:gd name="connsiteX10" fmla="*/ 2497082 w 3058609"/>
                  <a:gd name="connsiteY10" fmla="*/ 1909583 h 2179320"/>
                  <a:gd name="connsiteX11" fmla="*/ 2661285 w 3058609"/>
                  <a:gd name="connsiteY11" fmla="*/ 1981200 h 2179320"/>
                  <a:gd name="connsiteX12" fmla="*/ 2947035 w 3058609"/>
                  <a:gd name="connsiteY12" fmla="*/ 2000250 h 2179320"/>
                  <a:gd name="connsiteX13" fmla="*/ 3053341 w 3058609"/>
                  <a:gd name="connsiteY13" fmla="*/ 2006738 h 2179320"/>
                  <a:gd name="connsiteX14" fmla="*/ 3046095 w 3058609"/>
                  <a:gd name="connsiteY14" fmla="*/ 2173605 h 2179320"/>
                  <a:gd name="connsiteX0" fmla="*/ 3046095 w 3053341"/>
                  <a:gd name="connsiteY0" fmla="*/ 2173605 h 2179320"/>
                  <a:gd name="connsiteX1" fmla="*/ 15240 w 3053341"/>
                  <a:gd name="connsiteY1" fmla="*/ 2179320 h 2179320"/>
                  <a:gd name="connsiteX2" fmla="*/ 15240 w 3053341"/>
                  <a:gd name="connsiteY2" fmla="*/ 2179320 h 2179320"/>
                  <a:gd name="connsiteX3" fmla="*/ 0 w 3053341"/>
                  <a:gd name="connsiteY3" fmla="*/ 0 h 2179320"/>
                  <a:gd name="connsiteX4" fmla="*/ 0 w 3053341"/>
                  <a:gd name="connsiteY4" fmla="*/ 0 h 2179320"/>
                  <a:gd name="connsiteX5" fmla="*/ 487680 w 3053341"/>
                  <a:gd name="connsiteY5" fmla="*/ 129540 h 2179320"/>
                  <a:gd name="connsiteX6" fmla="*/ 1242060 w 3053341"/>
                  <a:gd name="connsiteY6" fmla="*/ 556260 h 2179320"/>
                  <a:gd name="connsiteX7" fmla="*/ 2049780 w 3053341"/>
                  <a:gd name="connsiteY7" fmla="*/ 1158240 h 2179320"/>
                  <a:gd name="connsiteX8" fmla="*/ 2301240 w 3053341"/>
                  <a:gd name="connsiteY8" fmla="*/ 1524000 h 2179320"/>
                  <a:gd name="connsiteX9" fmla="*/ 2339340 w 3053341"/>
                  <a:gd name="connsiteY9" fmla="*/ 1714500 h 2179320"/>
                  <a:gd name="connsiteX10" fmla="*/ 2497082 w 3053341"/>
                  <a:gd name="connsiteY10" fmla="*/ 1909583 h 2179320"/>
                  <a:gd name="connsiteX11" fmla="*/ 2661285 w 3053341"/>
                  <a:gd name="connsiteY11" fmla="*/ 1981200 h 2179320"/>
                  <a:gd name="connsiteX12" fmla="*/ 2947035 w 3053341"/>
                  <a:gd name="connsiteY12" fmla="*/ 2000250 h 2179320"/>
                  <a:gd name="connsiteX13" fmla="*/ 3053341 w 3053341"/>
                  <a:gd name="connsiteY13" fmla="*/ 2006738 h 2179320"/>
                  <a:gd name="connsiteX14" fmla="*/ 3046095 w 3053341"/>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39340 w 3046095"/>
                  <a:gd name="connsiteY9" fmla="*/ 1714500 h 2179320"/>
                  <a:gd name="connsiteX10" fmla="*/ 2497082 w 3046095"/>
                  <a:gd name="connsiteY10" fmla="*/ 1909583 h 2179320"/>
                  <a:gd name="connsiteX11" fmla="*/ 2661285 w 3046095"/>
                  <a:gd name="connsiteY11" fmla="*/ 1981200 h 2179320"/>
                  <a:gd name="connsiteX12" fmla="*/ 2947035 w 3046095"/>
                  <a:gd name="connsiteY12" fmla="*/ 200025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497082 w 3046095"/>
                  <a:gd name="connsiteY10" fmla="*/ 1909583 h 2179320"/>
                  <a:gd name="connsiteX11" fmla="*/ 2661285 w 3046095"/>
                  <a:gd name="connsiteY11" fmla="*/ 1981200 h 2179320"/>
                  <a:gd name="connsiteX12" fmla="*/ 2947035 w 3046095"/>
                  <a:gd name="connsiteY12" fmla="*/ 200025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596142 w 3046095"/>
                  <a:gd name="connsiteY10" fmla="*/ 1869578 h 2179320"/>
                  <a:gd name="connsiteX11" fmla="*/ 2661285 w 3046095"/>
                  <a:gd name="connsiteY11" fmla="*/ 1981200 h 2179320"/>
                  <a:gd name="connsiteX12" fmla="*/ 2947035 w 3046095"/>
                  <a:gd name="connsiteY12" fmla="*/ 200025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596142 w 3046095"/>
                  <a:gd name="connsiteY10" fmla="*/ 1869578 h 2179320"/>
                  <a:gd name="connsiteX11" fmla="*/ 2678430 w 3046095"/>
                  <a:gd name="connsiteY11" fmla="*/ 2005965 h 2179320"/>
                  <a:gd name="connsiteX12" fmla="*/ 2947035 w 3046095"/>
                  <a:gd name="connsiteY12" fmla="*/ 200025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596142 w 3046095"/>
                  <a:gd name="connsiteY10" fmla="*/ 1869578 h 2179320"/>
                  <a:gd name="connsiteX11" fmla="*/ 2678430 w 3046095"/>
                  <a:gd name="connsiteY11" fmla="*/ 2005965 h 2179320"/>
                  <a:gd name="connsiteX12" fmla="*/ 2952750 w 3046095"/>
                  <a:gd name="connsiteY12" fmla="*/ 202311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596142 w 3046095"/>
                  <a:gd name="connsiteY10" fmla="*/ 1869578 h 2179320"/>
                  <a:gd name="connsiteX11" fmla="*/ 2678430 w 3046095"/>
                  <a:gd name="connsiteY11" fmla="*/ 2005965 h 2179320"/>
                  <a:gd name="connsiteX12" fmla="*/ 2952750 w 3046095"/>
                  <a:gd name="connsiteY12" fmla="*/ 202311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596142 w 3046095"/>
                  <a:gd name="connsiteY10" fmla="*/ 1869578 h 2179320"/>
                  <a:gd name="connsiteX11" fmla="*/ 2678430 w 3046095"/>
                  <a:gd name="connsiteY11" fmla="*/ 2005965 h 2179320"/>
                  <a:gd name="connsiteX12" fmla="*/ 2952750 w 3046095"/>
                  <a:gd name="connsiteY12" fmla="*/ 202311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596142 w 3046095"/>
                  <a:gd name="connsiteY10" fmla="*/ 1869578 h 2179320"/>
                  <a:gd name="connsiteX11" fmla="*/ 2678430 w 3046095"/>
                  <a:gd name="connsiteY11" fmla="*/ 2005965 h 2179320"/>
                  <a:gd name="connsiteX12" fmla="*/ 2952750 w 3046095"/>
                  <a:gd name="connsiteY12" fmla="*/ 202311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390775 w 3046095"/>
                  <a:gd name="connsiteY9" fmla="*/ 1712595 h 2179320"/>
                  <a:gd name="connsiteX10" fmla="*/ 2596142 w 3046095"/>
                  <a:gd name="connsiteY10" fmla="*/ 1869578 h 2179320"/>
                  <a:gd name="connsiteX11" fmla="*/ 2678430 w 3046095"/>
                  <a:gd name="connsiteY11" fmla="*/ 2005965 h 2179320"/>
                  <a:gd name="connsiteX12" fmla="*/ 2952750 w 3046095"/>
                  <a:gd name="connsiteY12" fmla="*/ 202311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96142 w 3046095"/>
                  <a:gd name="connsiteY10" fmla="*/ 1869578 h 2179320"/>
                  <a:gd name="connsiteX11" fmla="*/ 2678430 w 3046095"/>
                  <a:gd name="connsiteY11" fmla="*/ 2005965 h 2179320"/>
                  <a:gd name="connsiteX12" fmla="*/ 2952750 w 3046095"/>
                  <a:gd name="connsiteY12" fmla="*/ 202311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55502 w 3046095"/>
                  <a:gd name="connsiteY10" fmla="*/ 1884818 h 2179320"/>
                  <a:gd name="connsiteX11" fmla="*/ 2678430 w 3046095"/>
                  <a:gd name="connsiteY11" fmla="*/ 2005965 h 2179320"/>
                  <a:gd name="connsiteX12" fmla="*/ 2952750 w 3046095"/>
                  <a:gd name="connsiteY12" fmla="*/ 2023110 h 2179320"/>
                  <a:gd name="connsiteX13" fmla="*/ 3040006 w 3046095"/>
                  <a:gd name="connsiteY13" fmla="*/ 20124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55502 w 3046095"/>
                  <a:gd name="connsiteY10" fmla="*/ 1884818 h 2179320"/>
                  <a:gd name="connsiteX11" fmla="*/ 2678430 w 3046095"/>
                  <a:gd name="connsiteY11" fmla="*/ 2005965 h 2179320"/>
                  <a:gd name="connsiteX12" fmla="*/ 2952750 w 3046095"/>
                  <a:gd name="connsiteY12" fmla="*/ 2023110 h 2179320"/>
                  <a:gd name="connsiteX13" fmla="*/ 3029846 w 3046095"/>
                  <a:gd name="connsiteY13" fmla="*/ 183465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55502 w 3046095"/>
                  <a:gd name="connsiteY10" fmla="*/ 1884818 h 2179320"/>
                  <a:gd name="connsiteX11" fmla="*/ 2678430 w 3046095"/>
                  <a:gd name="connsiteY11" fmla="*/ 2005965 h 2179320"/>
                  <a:gd name="connsiteX12" fmla="*/ 2896870 w 3046095"/>
                  <a:gd name="connsiteY12" fmla="*/ 1962150 h 2179320"/>
                  <a:gd name="connsiteX13" fmla="*/ 3029846 w 3046095"/>
                  <a:gd name="connsiteY13" fmla="*/ 1834653 h 2179320"/>
                  <a:gd name="connsiteX14" fmla="*/ 3046095 w 3046095"/>
                  <a:gd name="connsiteY14" fmla="*/ 2173605 h 2179320"/>
                  <a:gd name="connsiteX0" fmla="*/ 3046095 w 3055246"/>
                  <a:gd name="connsiteY0" fmla="*/ 2173605 h 2179320"/>
                  <a:gd name="connsiteX1" fmla="*/ 15240 w 3055246"/>
                  <a:gd name="connsiteY1" fmla="*/ 2179320 h 2179320"/>
                  <a:gd name="connsiteX2" fmla="*/ 15240 w 3055246"/>
                  <a:gd name="connsiteY2" fmla="*/ 2179320 h 2179320"/>
                  <a:gd name="connsiteX3" fmla="*/ 0 w 3055246"/>
                  <a:gd name="connsiteY3" fmla="*/ 0 h 2179320"/>
                  <a:gd name="connsiteX4" fmla="*/ 0 w 3055246"/>
                  <a:gd name="connsiteY4" fmla="*/ 0 h 2179320"/>
                  <a:gd name="connsiteX5" fmla="*/ 487680 w 3055246"/>
                  <a:gd name="connsiteY5" fmla="*/ 129540 h 2179320"/>
                  <a:gd name="connsiteX6" fmla="*/ 1242060 w 3055246"/>
                  <a:gd name="connsiteY6" fmla="*/ 556260 h 2179320"/>
                  <a:gd name="connsiteX7" fmla="*/ 2049780 w 3055246"/>
                  <a:gd name="connsiteY7" fmla="*/ 1158240 h 2179320"/>
                  <a:gd name="connsiteX8" fmla="*/ 2301240 w 3055246"/>
                  <a:gd name="connsiteY8" fmla="*/ 1524000 h 2179320"/>
                  <a:gd name="connsiteX9" fmla="*/ 2461895 w 3055246"/>
                  <a:gd name="connsiteY9" fmla="*/ 1722755 h 2179320"/>
                  <a:gd name="connsiteX10" fmla="*/ 2555502 w 3055246"/>
                  <a:gd name="connsiteY10" fmla="*/ 1884818 h 2179320"/>
                  <a:gd name="connsiteX11" fmla="*/ 2678430 w 3055246"/>
                  <a:gd name="connsiteY11" fmla="*/ 2005965 h 2179320"/>
                  <a:gd name="connsiteX12" fmla="*/ 2896870 w 3055246"/>
                  <a:gd name="connsiteY12" fmla="*/ 1962150 h 2179320"/>
                  <a:gd name="connsiteX13" fmla="*/ 3055246 w 3055246"/>
                  <a:gd name="connsiteY13" fmla="*/ 1951493 h 2179320"/>
                  <a:gd name="connsiteX14" fmla="*/ 3046095 w 3055246"/>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55502 w 3046095"/>
                  <a:gd name="connsiteY10" fmla="*/ 1884818 h 2179320"/>
                  <a:gd name="connsiteX11" fmla="*/ 2678430 w 3046095"/>
                  <a:gd name="connsiteY11" fmla="*/ 2005965 h 2179320"/>
                  <a:gd name="connsiteX12" fmla="*/ 2896870 w 3046095"/>
                  <a:gd name="connsiteY12" fmla="*/ 1962150 h 2179320"/>
                  <a:gd name="connsiteX13" fmla="*/ 3040006 w 3046095"/>
                  <a:gd name="connsiteY13" fmla="*/ 1943873 h 2179320"/>
                  <a:gd name="connsiteX14" fmla="*/ 3046095 w 3046095"/>
                  <a:gd name="connsiteY14" fmla="*/ 2173605 h 2179320"/>
                  <a:gd name="connsiteX0" fmla="*/ 3046095 w 3050166"/>
                  <a:gd name="connsiteY0" fmla="*/ 2173605 h 2179320"/>
                  <a:gd name="connsiteX1" fmla="*/ 15240 w 3050166"/>
                  <a:gd name="connsiteY1" fmla="*/ 2179320 h 2179320"/>
                  <a:gd name="connsiteX2" fmla="*/ 15240 w 3050166"/>
                  <a:gd name="connsiteY2" fmla="*/ 2179320 h 2179320"/>
                  <a:gd name="connsiteX3" fmla="*/ 0 w 3050166"/>
                  <a:gd name="connsiteY3" fmla="*/ 0 h 2179320"/>
                  <a:gd name="connsiteX4" fmla="*/ 0 w 3050166"/>
                  <a:gd name="connsiteY4" fmla="*/ 0 h 2179320"/>
                  <a:gd name="connsiteX5" fmla="*/ 487680 w 3050166"/>
                  <a:gd name="connsiteY5" fmla="*/ 129540 h 2179320"/>
                  <a:gd name="connsiteX6" fmla="*/ 1242060 w 3050166"/>
                  <a:gd name="connsiteY6" fmla="*/ 556260 h 2179320"/>
                  <a:gd name="connsiteX7" fmla="*/ 2049780 w 3050166"/>
                  <a:gd name="connsiteY7" fmla="*/ 1158240 h 2179320"/>
                  <a:gd name="connsiteX8" fmla="*/ 2301240 w 3050166"/>
                  <a:gd name="connsiteY8" fmla="*/ 1524000 h 2179320"/>
                  <a:gd name="connsiteX9" fmla="*/ 2461895 w 3050166"/>
                  <a:gd name="connsiteY9" fmla="*/ 1722755 h 2179320"/>
                  <a:gd name="connsiteX10" fmla="*/ 2555502 w 3050166"/>
                  <a:gd name="connsiteY10" fmla="*/ 1884818 h 2179320"/>
                  <a:gd name="connsiteX11" fmla="*/ 2678430 w 3050166"/>
                  <a:gd name="connsiteY11" fmla="*/ 2005965 h 2179320"/>
                  <a:gd name="connsiteX12" fmla="*/ 2896870 w 3050166"/>
                  <a:gd name="connsiteY12" fmla="*/ 1962150 h 2179320"/>
                  <a:gd name="connsiteX13" fmla="*/ 3050166 w 3050166"/>
                  <a:gd name="connsiteY13" fmla="*/ 1951493 h 2179320"/>
                  <a:gd name="connsiteX14" fmla="*/ 3046095 w 3050166"/>
                  <a:gd name="connsiteY14" fmla="*/ 2173605 h 2179320"/>
                  <a:gd name="connsiteX0" fmla="*/ 3046095 w 3050166"/>
                  <a:gd name="connsiteY0" fmla="*/ 2173605 h 2179320"/>
                  <a:gd name="connsiteX1" fmla="*/ 15240 w 3050166"/>
                  <a:gd name="connsiteY1" fmla="*/ 2179320 h 2179320"/>
                  <a:gd name="connsiteX2" fmla="*/ 15240 w 3050166"/>
                  <a:gd name="connsiteY2" fmla="*/ 2179320 h 2179320"/>
                  <a:gd name="connsiteX3" fmla="*/ 0 w 3050166"/>
                  <a:gd name="connsiteY3" fmla="*/ 0 h 2179320"/>
                  <a:gd name="connsiteX4" fmla="*/ 0 w 3050166"/>
                  <a:gd name="connsiteY4" fmla="*/ 0 h 2179320"/>
                  <a:gd name="connsiteX5" fmla="*/ 487680 w 3050166"/>
                  <a:gd name="connsiteY5" fmla="*/ 129540 h 2179320"/>
                  <a:gd name="connsiteX6" fmla="*/ 1242060 w 3050166"/>
                  <a:gd name="connsiteY6" fmla="*/ 556260 h 2179320"/>
                  <a:gd name="connsiteX7" fmla="*/ 2049780 w 3050166"/>
                  <a:gd name="connsiteY7" fmla="*/ 1158240 h 2179320"/>
                  <a:gd name="connsiteX8" fmla="*/ 2301240 w 3050166"/>
                  <a:gd name="connsiteY8" fmla="*/ 1524000 h 2179320"/>
                  <a:gd name="connsiteX9" fmla="*/ 2461895 w 3050166"/>
                  <a:gd name="connsiteY9" fmla="*/ 1722755 h 2179320"/>
                  <a:gd name="connsiteX10" fmla="*/ 2555502 w 3050166"/>
                  <a:gd name="connsiteY10" fmla="*/ 1884818 h 2179320"/>
                  <a:gd name="connsiteX11" fmla="*/ 2678430 w 3050166"/>
                  <a:gd name="connsiteY11" fmla="*/ 2005965 h 2179320"/>
                  <a:gd name="connsiteX12" fmla="*/ 2896870 w 3050166"/>
                  <a:gd name="connsiteY12" fmla="*/ 1962150 h 2179320"/>
                  <a:gd name="connsiteX13" fmla="*/ 3050166 w 3050166"/>
                  <a:gd name="connsiteY13" fmla="*/ 1951493 h 2179320"/>
                  <a:gd name="connsiteX14" fmla="*/ 3046095 w 3050166"/>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55502 w 3046095"/>
                  <a:gd name="connsiteY10" fmla="*/ 1884818 h 2179320"/>
                  <a:gd name="connsiteX11" fmla="*/ 2678430 w 3046095"/>
                  <a:gd name="connsiteY11" fmla="*/ 2005965 h 2179320"/>
                  <a:gd name="connsiteX12" fmla="*/ 2896870 w 3046095"/>
                  <a:gd name="connsiteY12" fmla="*/ 196215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55502 w 3046095"/>
                  <a:gd name="connsiteY10" fmla="*/ 1884818 h 2179320"/>
                  <a:gd name="connsiteX11" fmla="*/ 2678430 w 3046095"/>
                  <a:gd name="connsiteY11" fmla="*/ 200596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55502 w 3046095"/>
                  <a:gd name="connsiteY10" fmla="*/ 1884818 h 2179320"/>
                  <a:gd name="connsiteX11" fmla="*/ 2637790 w 3046095"/>
                  <a:gd name="connsiteY11" fmla="*/ 195770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61895 w 3046095"/>
                  <a:gd name="connsiteY9" fmla="*/ 1722755 h 2179320"/>
                  <a:gd name="connsiteX10" fmla="*/ 2542802 w 3046095"/>
                  <a:gd name="connsiteY10" fmla="*/ 1849258 h 2179320"/>
                  <a:gd name="connsiteX11" fmla="*/ 2637790 w 3046095"/>
                  <a:gd name="connsiteY11" fmla="*/ 195770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35225 w 3046095"/>
                  <a:gd name="connsiteY9" fmla="*/ 1741805 h 2179320"/>
                  <a:gd name="connsiteX10" fmla="*/ 2542802 w 3046095"/>
                  <a:gd name="connsiteY10" fmla="*/ 1849258 h 2179320"/>
                  <a:gd name="connsiteX11" fmla="*/ 2637790 w 3046095"/>
                  <a:gd name="connsiteY11" fmla="*/ 195770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87680 w 3046095"/>
                  <a:gd name="connsiteY5" fmla="*/ 12954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35225 w 3046095"/>
                  <a:gd name="connsiteY9" fmla="*/ 1741805 h 2179320"/>
                  <a:gd name="connsiteX10" fmla="*/ 2523752 w 3046095"/>
                  <a:gd name="connsiteY10" fmla="*/ 1879738 h 2179320"/>
                  <a:gd name="connsiteX11" fmla="*/ 2637790 w 3046095"/>
                  <a:gd name="connsiteY11" fmla="*/ 195770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44500 w 3046095"/>
                  <a:gd name="connsiteY5" fmla="*/ 264160 h 2179320"/>
                  <a:gd name="connsiteX6" fmla="*/ 1242060 w 3046095"/>
                  <a:gd name="connsiteY6" fmla="*/ 556260 h 2179320"/>
                  <a:gd name="connsiteX7" fmla="*/ 2049780 w 3046095"/>
                  <a:gd name="connsiteY7" fmla="*/ 1158240 h 2179320"/>
                  <a:gd name="connsiteX8" fmla="*/ 2301240 w 3046095"/>
                  <a:gd name="connsiteY8" fmla="*/ 1524000 h 2179320"/>
                  <a:gd name="connsiteX9" fmla="*/ 2435225 w 3046095"/>
                  <a:gd name="connsiteY9" fmla="*/ 1741805 h 2179320"/>
                  <a:gd name="connsiteX10" fmla="*/ 2523752 w 3046095"/>
                  <a:gd name="connsiteY10" fmla="*/ 1879738 h 2179320"/>
                  <a:gd name="connsiteX11" fmla="*/ 2637790 w 3046095"/>
                  <a:gd name="connsiteY11" fmla="*/ 195770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0 w 3046095"/>
                  <a:gd name="connsiteY4" fmla="*/ 0 h 2179320"/>
                  <a:gd name="connsiteX5" fmla="*/ 444500 w 3046095"/>
                  <a:gd name="connsiteY5" fmla="*/ 264160 h 2179320"/>
                  <a:gd name="connsiteX6" fmla="*/ 1236980 w 3046095"/>
                  <a:gd name="connsiteY6" fmla="*/ 642620 h 2179320"/>
                  <a:gd name="connsiteX7" fmla="*/ 2049780 w 3046095"/>
                  <a:gd name="connsiteY7" fmla="*/ 1158240 h 2179320"/>
                  <a:gd name="connsiteX8" fmla="*/ 2301240 w 3046095"/>
                  <a:gd name="connsiteY8" fmla="*/ 1524000 h 2179320"/>
                  <a:gd name="connsiteX9" fmla="*/ 2435225 w 3046095"/>
                  <a:gd name="connsiteY9" fmla="*/ 1741805 h 2179320"/>
                  <a:gd name="connsiteX10" fmla="*/ 2523752 w 3046095"/>
                  <a:gd name="connsiteY10" fmla="*/ 1879738 h 2179320"/>
                  <a:gd name="connsiteX11" fmla="*/ 2637790 w 3046095"/>
                  <a:gd name="connsiteY11" fmla="*/ 195770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46095 w 3046095"/>
                  <a:gd name="connsiteY0" fmla="*/ 2173605 h 2179320"/>
                  <a:gd name="connsiteX1" fmla="*/ 15240 w 3046095"/>
                  <a:gd name="connsiteY1" fmla="*/ 2179320 h 2179320"/>
                  <a:gd name="connsiteX2" fmla="*/ 15240 w 3046095"/>
                  <a:gd name="connsiteY2" fmla="*/ 2179320 h 2179320"/>
                  <a:gd name="connsiteX3" fmla="*/ 0 w 3046095"/>
                  <a:gd name="connsiteY3" fmla="*/ 0 h 2179320"/>
                  <a:gd name="connsiteX4" fmla="*/ 17780 w 3046095"/>
                  <a:gd name="connsiteY4" fmla="*/ 35560 h 2179320"/>
                  <a:gd name="connsiteX5" fmla="*/ 444500 w 3046095"/>
                  <a:gd name="connsiteY5" fmla="*/ 264160 h 2179320"/>
                  <a:gd name="connsiteX6" fmla="*/ 1236980 w 3046095"/>
                  <a:gd name="connsiteY6" fmla="*/ 642620 h 2179320"/>
                  <a:gd name="connsiteX7" fmla="*/ 2049780 w 3046095"/>
                  <a:gd name="connsiteY7" fmla="*/ 1158240 h 2179320"/>
                  <a:gd name="connsiteX8" fmla="*/ 2301240 w 3046095"/>
                  <a:gd name="connsiteY8" fmla="*/ 1524000 h 2179320"/>
                  <a:gd name="connsiteX9" fmla="*/ 2435225 w 3046095"/>
                  <a:gd name="connsiteY9" fmla="*/ 1741805 h 2179320"/>
                  <a:gd name="connsiteX10" fmla="*/ 2523752 w 3046095"/>
                  <a:gd name="connsiteY10" fmla="*/ 1879738 h 2179320"/>
                  <a:gd name="connsiteX11" fmla="*/ 2637790 w 3046095"/>
                  <a:gd name="connsiteY11" fmla="*/ 1957705 h 2179320"/>
                  <a:gd name="connsiteX12" fmla="*/ 2899410 w 3046095"/>
                  <a:gd name="connsiteY12" fmla="*/ 1967230 h 2179320"/>
                  <a:gd name="connsiteX13" fmla="*/ 3045086 w 3046095"/>
                  <a:gd name="connsiteY13" fmla="*/ 1951493 h 2179320"/>
                  <a:gd name="connsiteX14" fmla="*/ 3046095 w 3046095"/>
                  <a:gd name="connsiteY14" fmla="*/ 2173605 h 2179320"/>
                  <a:gd name="connsiteX0" fmla="*/ 3030855 w 3030855"/>
                  <a:gd name="connsiteY0" fmla="*/ 2138045 h 2143760"/>
                  <a:gd name="connsiteX1" fmla="*/ 0 w 3030855"/>
                  <a:gd name="connsiteY1" fmla="*/ 2143760 h 2143760"/>
                  <a:gd name="connsiteX2" fmla="*/ 0 w 3030855"/>
                  <a:gd name="connsiteY2" fmla="*/ 2143760 h 2143760"/>
                  <a:gd name="connsiteX3" fmla="*/ 15240 w 3030855"/>
                  <a:gd name="connsiteY3" fmla="*/ 91440 h 2143760"/>
                  <a:gd name="connsiteX4" fmla="*/ 2540 w 3030855"/>
                  <a:gd name="connsiteY4" fmla="*/ 0 h 2143760"/>
                  <a:gd name="connsiteX5" fmla="*/ 429260 w 3030855"/>
                  <a:gd name="connsiteY5" fmla="*/ 228600 h 2143760"/>
                  <a:gd name="connsiteX6" fmla="*/ 1221740 w 3030855"/>
                  <a:gd name="connsiteY6" fmla="*/ 607060 h 2143760"/>
                  <a:gd name="connsiteX7" fmla="*/ 2034540 w 3030855"/>
                  <a:gd name="connsiteY7" fmla="*/ 1122680 h 2143760"/>
                  <a:gd name="connsiteX8" fmla="*/ 2286000 w 3030855"/>
                  <a:gd name="connsiteY8" fmla="*/ 1488440 h 2143760"/>
                  <a:gd name="connsiteX9" fmla="*/ 2419985 w 3030855"/>
                  <a:gd name="connsiteY9" fmla="*/ 1706245 h 2143760"/>
                  <a:gd name="connsiteX10" fmla="*/ 2508512 w 3030855"/>
                  <a:gd name="connsiteY10" fmla="*/ 1844178 h 2143760"/>
                  <a:gd name="connsiteX11" fmla="*/ 2622550 w 3030855"/>
                  <a:gd name="connsiteY11" fmla="*/ 1922145 h 2143760"/>
                  <a:gd name="connsiteX12" fmla="*/ 2884170 w 3030855"/>
                  <a:gd name="connsiteY12" fmla="*/ 1931670 h 2143760"/>
                  <a:gd name="connsiteX13" fmla="*/ 3029846 w 3030855"/>
                  <a:gd name="connsiteY13" fmla="*/ 1915933 h 2143760"/>
                  <a:gd name="connsiteX14" fmla="*/ 3030855 w 3030855"/>
                  <a:gd name="connsiteY14" fmla="*/ 2138045 h 2143760"/>
                  <a:gd name="connsiteX0" fmla="*/ 3030855 w 3030855"/>
                  <a:gd name="connsiteY0" fmla="*/ 2138045 h 2143760"/>
                  <a:gd name="connsiteX1" fmla="*/ 0 w 3030855"/>
                  <a:gd name="connsiteY1" fmla="*/ 2143760 h 2143760"/>
                  <a:gd name="connsiteX2" fmla="*/ 0 w 3030855"/>
                  <a:gd name="connsiteY2" fmla="*/ 2143760 h 2143760"/>
                  <a:gd name="connsiteX3" fmla="*/ 2540 w 3030855"/>
                  <a:gd name="connsiteY3" fmla="*/ 101600 h 2143760"/>
                  <a:gd name="connsiteX4" fmla="*/ 2540 w 3030855"/>
                  <a:gd name="connsiteY4" fmla="*/ 0 h 2143760"/>
                  <a:gd name="connsiteX5" fmla="*/ 429260 w 3030855"/>
                  <a:gd name="connsiteY5" fmla="*/ 228600 h 2143760"/>
                  <a:gd name="connsiteX6" fmla="*/ 1221740 w 3030855"/>
                  <a:gd name="connsiteY6" fmla="*/ 607060 h 2143760"/>
                  <a:gd name="connsiteX7" fmla="*/ 2034540 w 3030855"/>
                  <a:gd name="connsiteY7" fmla="*/ 1122680 h 2143760"/>
                  <a:gd name="connsiteX8" fmla="*/ 2286000 w 3030855"/>
                  <a:gd name="connsiteY8" fmla="*/ 1488440 h 2143760"/>
                  <a:gd name="connsiteX9" fmla="*/ 2419985 w 3030855"/>
                  <a:gd name="connsiteY9" fmla="*/ 1706245 h 2143760"/>
                  <a:gd name="connsiteX10" fmla="*/ 2508512 w 3030855"/>
                  <a:gd name="connsiteY10" fmla="*/ 1844178 h 2143760"/>
                  <a:gd name="connsiteX11" fmla="*/ 2622550 w 3030855"/>
                  <a:gd name="connsiteY11" fmla="*/ 1922145 h 2143760"/>
                  <a:gd name="connsiteX12" fmla="*/ 2884170 w 3030855"/>
                  <a:gd name="connsiteY12" fmla="*/ 1931670 h 2143760"/>
                  <a:gd name="connsiteX13" fmla="*/ 3029846 w 3030855"/>
                  <a:gd name="connsiteY13" fmla="*/ 1915933 h 2143760"/>
                  <a:gd name="connsiteX14" fmla="*/ 3030855 w 3030855"/>
                  <a:gd name="connsiteY14" fmla="*/ 2138045 h 2143760"/>
                  <a:gd name="connsiteX0" fmla="*/ 3060686 w 3060686"/>
                  <a:gd name="connsiteY0" fmla="*/ 2251264 h 2256979"/>
                  <a:gd name="connsiteX1" fmla="*/ 29831 w 3060686"/>
                  <a:gd name="connsiteY1" fmla="*/ 2256979 h 2256979"/>
                  <a:gd name="connsiteX2" fmla="*/ 29831 w 3060686"/>
                  <a:gd name="connsiteY2" fmla="*/ 2256979 h 2256979"/>
                  <a:gd name="connsiteX3" fmla="*/ 32371 w 3060686"/>
                  <a:gd name="connsiteY3" fmla="*/ 113219 h 2256979"/>
                  <a:gd name="connsiteX4" fmla="*/ 459091 w 3060686"/>
                  <a:gd name="connsiteY4" fmla="*/ 341819 h 2256979"/>
                  <a:gd name="connsiteX5" fmla="*/ 1251571 w 3060686"/>
                  <a:gd name="connsiteY5" fmla="*/ 720279 h 2256979"/>
                  <a:gd name="connsiteX6" fmla="*/ 2064371 w 3060686"/>
                  <a:gd name="connsiteY6" fmla="*/ 1235899 h 2256979"/>
                  <a:gd name="connsiteX7" fmla="*/ 2315831 w 3060686"/>
                  <a:gd name="connsiteY7" fmla="*/ 1601659 h 2256979"/>
                  <a:gd name="connsiteX8" fmla="*/ 2449816 w 3060686"/>
                  <a:gd name="connsiteY8" fmla="*/ 1819464 h 2256979"/>
                  <a:gd name="connsiteX9" fmla="*/ 2538343 w 3060686"/>
                  <a:gd name="connsiteY9" fmla="*/ 1957397 h 2256979"/>
                  <a:gd name="connsiteX10" fmla="*/ 2652381 w 3060686"/>
                  <a:gd name="connsiteY10" fmla="*/ 2035364 h 2256979"/>
                  <a:gd name="connsiteX11" fmla="*/ 2914001 w 3060686"/>
                  <a:gd name="connsiteY11" fmla="*/ 2044889 h 2256979"/>
                  <a:gd name="connsiteX12" fmla="*/ 3059677 w 3060686"/>
                  <a:gd name="connsiteY12" fmla="*/ 2029152 h 2256979"/>
                  <a:gd name="connsiteX13" fmla="*/ 3060686 w 3060686"/>
                  <a:gd name="connsiteY13" fmla="*/ 2251264 h 2256979"/>
                  <a:gd name="connsiteX0" fmla="*/ 3030855 w 3030855"/>
                  <a:gd name="connsiteY0" fmla="*/ 2251264 h 2256979"/>
                  <a:gd name="connsiteX1" fmla="*/ 0 w 3030855"/>
                  <a:gd name="connsiteY1" fmla="*/ 2256979 h 2256979"/>
                  <a:gd name="connsiteX2" fmla="*/ 0 w 3030855"/>
                  <a:gd name="connsiteY2" fmla="*/ 2256979 h 2256979"/>
                  <a:gd name="connsiteX3" fmla="*/ 2540 w 3030855"/>
                  <a:gd name="connsiteY3" fmla="*/ 113219 h 2256979"/>
                  <a:gd name="connsiteX4" fmla="*/ 429260 w 3030855"/>
                  <a:gd name="connsiteY4" fmla="*/ 341819 h 2256979"/>
                  <a:gd name="connsiteX5" fmla="*/ 1221740 w 3030855"/>
                  <a:gd name="connsiteY5" fmla="*/ 720279 h 2256979"/>
                  <a:gd name="connsiteX6" fmla="*/ 2034540 w 3030855"/>
                  <a:gd name="connsiteY6" fmla="*/ 1235899 h 2256979"/>
                  <a:gd name="connsiteX7" fmla="*/ 2286000 w 3030855"/>
                  <a:gd name="connsiteY7" fmla="*/ 1601659 h 2256979"/>
                  <a:gd name="connsiteX8" fmla="*/ 2419985 w 3030855"/>
                  <a:gd name="connsiteY8" fmla="*/ 1819464 h 2256979"/>
                  <a:gd name="connsiteX9" fmla="*/ 2508512 w 3030855"/>
                  <a:gd name="connsiteY9" fmla="*/ 1957397 h 2256979"/>
                  <a:gd name="connsiteX10" fmla="*/ 2622550 w 3030855"/>
                  <a:gd name="connsiteY10" fmla="*/ 2035364 h 2256979"/>
                  <a:gd name="connsiteX11" fmla="*/ 2884170 w 3030855"/>
                  <a:gd name="connsiteY11" fmla="*/ 2044889 h 2256979"/>
                  <a:gd name="connsiteX12" fmla="*/ 3029846 w 3030855"/>
                  <a:gd name="connsiteY12" fmla="*/ 2029152 h 2256979"/>
                  <a:gd name="connsiteX13" fmla="*/ 3030855 w 3030855"/>
                  <a:gd name="connsiteY13" fmla="*/ 2251264 h 2256979"/>
                  <a:gd name="connsiteX0" fmla="*/ 3030855 w 3030855"/>
                  <a:gd name="connsiteY0" fmla="*/ 2138045 h 2143760"/>
                  <a:gd name="connsiteX1" fmla="*/ 0 w 3030855"/>
                  <a:gd name="connsiteY1" fmla="*/ 2143760 h 2143760"/>
                  <a:gd name="connsiteX2" fmla="*/ 0 w 3030855"/>
                  <a:gd name="connsiteY2" fmla="*/ 2143760 h 2143760"/>
                  <a:gd name="connsiteX3" fmla="*/ 2540 w 3030855"/>
                  <a:gd name="connsiteY3" fmla="*/ 0 h 2143760"/>
                  <a:gd name="connsiteX4" fmla="*/ 429260 w 3030855"/>
                  <a:gd name="connsiteY4" fmla="*/ 228600 h 2143760"/>
                  <a:gd name="connsiteX5" fmla="*/ 1221740 w 3030855"/>
                  <a:gd name="connsiteY5" fmla="*/ 607060 h 2143760"/>
                  <a:gd name="connsiteX6" fmla="*/ 2034540 w 3030855"/>
                  <a:gd name="connsiteY6" fmla="*/ 1122680 h 2143760"/>
                  <a:gd name="connsiteX7" fmla="*/ 2286000 w 3030855"/>
                  <a:gd name="connsiteY7" fmla="*/ 1488440 h 2143760"/>
                  <a:gd name="connsiteX8" fmla="*/ 2419985 w 3030855"/>
                  <a:gd name="connsiteY8" fmla="*/ 1706245 h 2143760"/>
                  <a:gd name="connsiteX9" fmla="*/ 2508512 w 3030855"/>
                  <a:gd name="connsiteY9" fmla="*/ 1844178 h 2143760"/>
                  <a:gd name="connsiteX10" fmla="*/ 2622550 w 3030855"/>
                  <a:gd name="connsiteY10" fmla="*/ 1922145 h 2143760"/>
                  <a:gd name="connsiteX11" fmla="*/ 2884170 w 3030855"/>
                  <a:gd name="connsiteY11" fmla="*/ 1931670 h 2143760"/>
                  <a:gd name="connsiteX12" fmla="*/ 3029846 w 3030855"/>
                  <a:gd name="connsiteY12" fmla="*/ 1915933 h 2143760"/>
                  <a:gd name="connsiteX13" fmla="*/ 3030855 w 3030855"/>
                  <a:gd name="connsiteY13" fmla="*/ 2138045 h 2143760"/>
                  <a:gd name="connsiteX0" fmla="*/ 3030855 w 3030855"/>
                  <a:gd name="connsiteY0" fmla="*/ 2138045 h 2143760"/>
                  <a:gd name="connsiteX1" fmla="*/ 0 w 3030855"/>
                  <a:gd name="connsiteY1" fmla="*/ 2143760 h 2143760"/>
                  <a:gd name="connsiteX2" fmla="*/ 0 w 3030855"/>
                  <a:gd name="connsiteY2" fmla="*/ 2143760 h 2143760"/>
                  <a:gd name="connsiteX3" fmla="*/ 2540 w 3030855"/>
                  <a:gd name="connsiteY3" fmla="*/ 0 h 2143760"/>
                  <a:gd name="connsiteX4" fmla="*/ 429260 w 3030855"/>
                  <a:gd name="connsiteY4" fmla="*/ 228600 h 2143760"/>
                  <a:gd name="connsiteX5" fmla="*/ 1221740 w 3030855"/>
                  <a:gd name="connsiteY5" fmla="*/ 607060 h 2143760"/>
                  <a:gd name="connsiteX6" fmla="*/ 2004060 w 3030855"/>
                  <a:gd name="connsiteY6" fmla="*/ 1170940 h 2143760"/>
                  <a:gd name="connsiteX7" fmla="*/ 2286000 w 3030855"/>
                  <a:gd name="connsiteY7" fmla="*/ 1488440 h 2143760"/>
                  <a:gd name="connsiteX8" fmla="*/ 2419985 w 3030855"/>
                  <a:gd name="connsiteY8" fmla="*/ 1706245 h 2143760"/>
                  <a:gd name="connsiteX9" fmla="*/ 2508512 w 3030855"/>
                  <a:gd name="connsiteY9" fmla="*/ 1844178 h 2143760"/>
                  <a:gd name="connsiteX10" fmla="*/ 2622550 w 3030855"/>
                  <a:gd name="connsiteY10" fmla="*/ 1922145 h 2143760"/>
                  <a:gd name="connsiteX11" fmla="*/ 2884170 w 3030855"/>
                  <a:gd name="connsiteY11" fmla="*/ 1931670 h 2143760"/>
                  <a:gd name="connsiteX12" fmla="*/ 3029846 w 3030855"/>
                  <a:gd name="connsiteY12" fmla="*/ 1915933 h 2143760"/>
                  <a:gd name="connsiteX13" fmla="*/ 3030855 w 3030855"/>
                  <a:gd name="connsiteY13" fmla="*/ 2138045 h 2143760"/>
                  <a:gd name="connsiteX0" fmla="*/ 3030855 w 3030855"/>
                  <a:gd name="connsiteY0" fmla="*/ 2138045 h 2143760"/>
                  <a:gd name="connsiteX1" fmla="*/ 0 w 3030855"/>
                  <a:gd name="connsiteY1" fmla="*/ 2143760 h 2143760"/>
                  <a:gd name="connsiteX2" fmla="*/ 0 w 3030855"/>
                  <a:gd name="connsiteY2" fmla="*/ 2143760 h 2143760"/>
                  <a:gd name="connsiteX3" fmla="*/ 2540 w 3030855"/>
                  <a:gd name="connsiteY3" fmla="*/ 0 h 2143760"/>
                  <a:gd name="connsiteX4" fmla="*/ 436880 w 3030855"/>
                  <a:gd name="connsiteY4" fmla="*/ 202098 h 2143760"/>
                  <a:gd name="connsiteX5" fmla="*/ 1221740 w 3030855"/>
                  <a:gd name="connsiteY5" fmla="*/ 607060 h 2143760"/>
                  <a:gd name="connsiteX6" fmla="*/ 2004060 w 3030855"/>
                  <a:gd name="connsiteY6" fmla="*/ 1170940 h 2143760"/>
                  <a:gd name="connsiteX7" fmla="*/ 2286000 w 3030855"/>
                  <a:gd name="connsiteY7" fmla="*/ 1488440 h 2143760"/>
                  <a:gd name="connsiteX8" fmla="*/ 2419985 w 3030855"/>
                  <a:gd name="connsiteY8" fmla="*/ 1706245 h 2143760"/>
                  <a:gd name="connsiteX9" fmla="*/ 2508512 w 3030855"/>
                  <a:gd name="connsiteY9" fmla="*/ 1844178 h 2143760"/>
                  <a:gd name="connsiteX10" fmla="*/ 2622550 w 3030855"/>
                  <a:gd name="connsiteY10" fmla="*/ 1922145 h 2143760"/>
                  <a:gd name="connsiteX11" fmla="*/ 2884170 w 3030855"/>
                  <a:gd name="connsiteY11" fmla="*/ 1931670 h 2143760"/>
                  <a:gd name="connsiteX12" fmla="*/ 3029846 w 3030855"/>
                  <a:gd name="connsiteY12" fmla="*/ 1915933 h 2143760"/>
                  <a:gd name="connsiteX13" fmla="*/ 3030855 w 3030855"/>
                  <a:gd name="connsiteY13" fmla="*/ 2138045 h 2143760"/>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36880 w 3030855"/>
                  <a:gd name="connsiteY4" fmla="*/ 160872 h 2102534"/>
                  <a:gd name="connsiteX5" fmla="*/ 1221740 w 3030855"/>
                  <a:gd name="connsiteY5" fmla="*/ 565834 h 2102534"/>
                  <a:gd name="connsiteX6" fmla="*/ 2004060 w 3030855"/>
                  <a:gd name="connsiteY6" fmla="*/ 1129714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36880 w 3030855"/>
                  <a:gd name="connsiteY4" fmla="*/ 160872 h 2102534"/>
                  <a:gd name="connsiteX5" fmla="*/ 1221740 w 3030855"/>
                  <a:gd name="connsiteY5" fmla="*/ 565834 h 2102534"/>
                  <a:gd name="connsiteX6" fmla="*/ 2004060 w 3030855"/>
                  <a:gd name="connsiteY6" fmla="*/ 1129714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36880 w 3030855"/>
                  <a:gd name="connsiteY4" fmla="*/ 160872 h 2102534"/>
                  <a:gd name="connsiteX5" fmla="*/ 1217930 w 3030855"/>
                  <a:gd name="connsiteY5" fmla="*/ 605587 h 2102534"/>
                  <a:gd name="connsiteX6" fmla="*/ 2004060 w 3030855"/>
                  <a:gd name="connsiteY6" fmla="*/ 1129714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36880 w 3030855"/>
                  <a:gd name="connsiteY4" fmla="*/ 160872 h 2102534"/>
                  <a:gd name="connsiteX5" fmla="*/ 1217930 w 3030855"/>
                  <a:gd name="connsiteY5" fmla="*/ 605587 h 2102534"/>
                  <a:gd name="connsiteX6" fmla="*/ 1992630 w 3030855"/>
                  <a:gd name="connsiteY6" fmla="*/ 1151799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62280 w 3030855"/>
                  <a:gd name="connsiteY4" fmla="*/ 344915 h 2102534"/>
                  <a:gd name="connsiteX5" fmla="*/ 1217930 w 3030855"/>
                  <a:gd name="connsiteY5" fmla="*/ 605587 h 2102534"/>
                  <a:gd name="connsiteX6" fmla="*/ 1992630 w 3030855"/>
                  <a:gd name="connsiteY6" fmla="*/ 1151799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62280 w 3030855"/>
                  <a:gd name="connsiteY4" fmla="*/ 344915 h 2102534"/>
                  <a:gd name="connsiteX5" fmla="*/ 1236980 w 3030855"/>
                  <a:gd name="connsiteY5" fmla="*/ 833800 h 2102534"/>
                  <a:gd name="connsiteX6" fmla="*/ 1992630 w 3030855"/>
                  <a:gd name="connsiteY6" fmla="*/ 1151799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62280 w 3030855"/>
                  <a:gd name="connsiteY4" fmla="*/ 344915 h 2102534"/>
                  <a:gd name="connsiteX5" fmla="*/ 1249680 w 3030855"/>
                  <a:gd name="connsiteY5" fmla="*/ 973672 h 2102534"/>
                  <a:gd name="connsiteX6" fmla="*/ 1992630 w 3030855"/>
                  <a:gd name="connsiteY6" fmla="*/ 1151799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62280 w 3030855"/>
                  <a:gd name="connsiteY4" fmla="*/ 344915 h 2102534"/>
                  <a:gd name="connsiteX5" fmla="*/ 1249680 w 3030855"/>
                  <a:gd name="connsiteY5" fmla="*/ 973672 h 2102534"/>
                  <a:gd name="connsiteX6" fmla="*/ 2005330 w 3030855"/>
                  <a:gd name="connsiteY6" fmla="*/ 1313757 h 2102534"/>
                  <a:gd name="connsiteX7" fmla="*/ 2286000 w 3030855"/>
                  <a:gd name="connsiteY7" fmla="*/ 1447214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62280 w 3030855"/>
                  <a:gd name="connsiteY4" fmla="*/ 344915 h 2102534"/>
                  <a:gd name="connsiteX5" fmla="*/ 1249680 w 3030855"/>
                  <a:gd name="connsiteY5" fmla="*/ 973672 h 2102534"/>
                  <a:gd name="connsiteX6" fmla="*/ 2005330 w 3030855"/>
                  <a:gd name="connsiteY6" fmla="*/ 1313757 h 2102534"/>
                  <a:gd name="connsiteX7" fmla="*/ 2247900 w 3030855"/>
                  <a:gd name="connsiteY7" fmla="*/ 1587087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62280 w 3030855"/>
                  <a:gd name="connsiteY4" fmla="*/ 344915 h 2102534"/>
                  <a:gd name="connsiteX5" fmla="*/ 1249680 w 3030855"/>
                  <a:gd name="connsiteY5" fmla="*/ 973672 h 2102534"/>
                  <a:gd name="connsiteX6" fmla="*/ 1948180 w 3030855"/>
                  <a:gd name="connsiteY6" fmla="*/ 1380012 h 2102534"/>
                  <a:gd name="connsiteX7" fmla="*/ 2247900 w 3030855"/>
                  <a:gd name="connsiteY7" fmla="*/ 1587087 h 2102534"/>
                  <a:gd name="connsiteX8" fmla="*/ 2419985 w 3030855"/>
                  <a:gd name="connsiteY8" fmla="*/ 1665019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3030855 w 3030855"/>
                  <a:gd name="connsiteY0" fmla="*/ 2096819 h 2102534"/>
                  <a:gd name="connsiteX1" fmla="*/ 0 w 3030855"/>
                  <a:gd name="connsiteY1" fmla="*/ 2102534 h 2102534"/>
                  <a:gd name="connsiteX2" fmla="*/ 0 w 3030855"/>
                  <a:gd name="connsiteY2" fmla="*/ 2102534 h 2102534"/>
                  <a:gd name="connsiteX3" fmla="*/ 5080 w 3030855"/>
                  <a:gd name="connsiteY3" fmla="*/ 0 h 2102534"/>
                  <a:gd name="connsiteX4" fmla="*/ 462280 w 3030855"/>
                  <a:gd name="connsiteY4" fmla="*/ 344915 h 2102534"/>
                  <a:gd name="connsiteX5" fmla="*/ 1249680 w 3030855"/>
                  <a:gd name="connsiteY5" fmla="*/ 973672 h 2102534"/>
                  <a:gd name="connsiteX6" fmla="*/ 1948180 w 3030855"/>
                  <a:gd name="connsiteY6" fmla="*/ 1380012 h 2102534"/>
                  <a:gd name="connsiteX7" fmla="*/ 2247900 w 3030855"/>
                  <a:gd name="connsiteY7" fmla="*/ 1587087 h 2102534"/>
                  <a:gd name="connsiteX8" fmla="*/ 2375535 w 3030855"/>
                  <a:gd name="connsiteY8" fmla="*/ 1723913 h 2102534"/>
                  <a:gd name="connsiteX9" fmla="*/ 2508512 w 3030855"/>
                  <a:gd name="connsiteY9" fmla="*/ 1802952 h 2102534"/>
                  <a:gd name="connsiteX10" fmla="*/ 2622550 w 3030855"/>
                  <a:gd name="connsiteY10" fmla="*/ 1880919 h 2102534"/>
                  <a:gd name="connsiteX11" fmla="*/ 2884170 w 3030855"/>
                  <a:gd name="connsiteY11" fmla="*/ 1890444 h 2102534"/>
                  <a:gd name="connsiteX12" fmla="*/ 3029846 w 3030855"/>
                  <a:gd name="connsiteY12" fmla="*/ 1874707 h 2102534"/>
                  <a:gd name="connsiteX13" fmla="*/ 3030855 w 3030855"/>
                  <a:gd name="connsiteY13" fmla="*/ 2096819 h 2102534"/>
                  <a:gd name="connsiteX0" fmla="*/ 2624455 w 3029846"/>
                  <a:gd name="connsiteY0" fmla="*/ 2104180 h 2104180"/>
                  <a:gd name="connsiteX1" fmla="*/ 0 w 3029846"/>
                  <a:gd name="connsiteY1" fmla="*/ 2102534 h 2104180"/>
                  <a:gd name="connsiteX2" fmla="*/ 0 w 3029846"/>
                  <a:gd name="connsiteY2" fmla="*/ 2102534 h 2104180"/>
                  <a:gd name="connsiteX3" fmla="*/ 5080 w 3029846"/>
                  <a:gd name="connsiteY3" fmla="*/ 0 h 2104180"/>
                  <a:gd name="connsiteX4" fmla="*/ 462280 w 3029846"/>
                  <a:gd name="connsiteY4" fmla="*/ 344915 h 2104180"/>
                  <a:gd name="connsiteX5" fmla="*/ 1249680 w 3029846"/>
                  <a:gd name="connsiteY5" fmla="*/ 973672 h 2104180"/>
                  <a:gd name="connsiteX6" fmla="*/ 1948180 w 3029846"/>
                  <a:gd name="connsiteY6" fmla="*/ 1380012 h 2104180"/>
                  <a:gd name="connsiteX7" fmla="*/ 2247900 w 3029846"/>
                  <a:gd name="connsiteY7" fmla="*/ 1587087 h 2104180"/>
                  <a:gd name="connsiteX8" fmla="*/ 2375535 w 3029846"/>
                  <a:gd name="connsiteY8" fmla="*/ 1723913 h 2104180"/>
                  <a:gd name="connsiteX9" fmla="*/ 2508512 w 3029846"/>
                  <a:gd name="connsiteY9" fmla="*/ 1802952 h 2104180"/>
                  <a:gd name="connsiteX10" fmla="*/ 2622550 w 3029846"/>
                  <a:gd name="connsiteY10" fmla="*/ 1880919 h 2104180"/>
                  <a:gd name="connsiteX11" fmla="*/ 2884170 w 3029846"/>
                  <a:gd name="connsiteY11" fmla="*/ 1890444 h 2104180"/>
                  <a:gd name="connsiteX12" fmla="*/ 3029846 w 3029846"/>
                  <a:gd name="connsiteY12" fmla="*/ 1874707 h 2104180"/>
                  <a:gd name="connsiteX13" fmla="*/ 2624455 w 3029846"/>
                  <a:gd name="connsiteY13" fmla="*/ 2104180 h 2104180"/>
                  <a:gd name="connsiteX0" fmla="*/ 2624455 w 2934997"/>
                  <a:gd name="connsiteY0" fmla="*/ 2104180 h 2104180"/>
                  <a:gd name="connsiteX1" fmla="*/ 0 w 2934997"/>
                  <a:gd name="connsiteY1" fmla="*/ 2102534 h 2104180"/>
                  <a:gd name="connsiteX2" fmla="*/ 0 w 2934997"/>
                  <a:gd name="connsiteY2" fmla="*/ 2102534 h 2104180"/>
                  <a:gd name="connsiteX3" fmla="*/ 5080 w 2934997"/>
                  <a:gd name="connsiteY3" fmla="*/ 0 h 2104180"/>
                  <a:gd name="connsiteX4" fmla="*/ 462280 w 2934997"/>
                  <a:gd name="connsiteY4" fmla="*/ 344915 h 2104180"/>
                  <a:gd name="connsiteX5" fmla="*/ 1249680 w 2934997"/>
                  <a:gd name="connsiteY5" fmla="*/ 973672 h 2104180"/>
                  <a:gd name="connsiteX6" fmla="*/ 1948180 w 2934997"/>
                  <a:gd name="connsiteY6" fmla="*/ 1380012 h 2104180"/>
                  <a:gd name="connsiteX7" fmla="*/ 2247900 w 2934997"/>
                  <a:gd name="connsiteY7" fmla="*/ 1587087 h 2104180"/>
                  <a:gd name="connsiteX8" fmla="*/ 2375535 w 2934997"/>
                  <a:gd name="connsiteY8" fmla="*/ 1723913 h 2104180"/>
                  <a:gd name="connsiteX9" fmla="*/ 2508512 w 2934997"/>
                  <a:gd name="connsiteY9" fmla="*/ 1802952 h 2104180"/>
                  <a:gd name="connsiteX10" fmla="*/ 2622550 w 2934997"/>
                  <a:gd name="connsiteY10" fmla="*/ 1880919 h 2104180"/>
                  <a:gd name="connsiteX11" fmla="*/ 2884170 w 2934997"/>
                  <a:gd name="connsiteY11" fmla="*/ 1890444 h 2104180"/>
                  <a:gd name="connsiteX12" fmla="*/ 2624455 w 2934997"/>
                  <a:gd name="connsiteY12" fmla="*/ 2104180 h 2104180"/>
                  <a:gd name="connsiteX0" fmla="*/ 2624455 w 2822572"/>
                  <a:gd name="connsiteY0" fmla="*/ 2104180 h 2104180"/>
                  <a:gd name="connsiteX1" fmla="*/ 0 w 2822572"/>
                  <a:gd name="connsiteY1" fmla="*/ 2102534 h 2104180"/>
                  <a:gd name="connsiteX2" fmla="*/ 0 w 2822572"/>
                  <a:gd name="connsiteY2" fmla="*/ 2102534 h 2104180"/>
                  <a:gd name="connsiteX3" fmla="*/ 5080 w 2822572"/>
                  <a:gd name="connsiteY3" fmla="*/ 0 h 2104180"/>
                  <a:gd name="connsiteX4" fmla="*/ 462280 w 2822572"/>
                  <a:gd name="connsiteY4" fmla="*/ 344915 h 2104180"/>
                  <a:gd name="connsiteX5" fmla="*/ 1249680 w 2822572"/>
                  <a:gd name="connsiteY5" fmla="*/ 973672 h 2104180"/>
                  <a:gd name="connsiteX6" fmla="*/ 1948180 w 2822572"/>
                  <a:gd name="connsiteY6" fmla="*/ 1380012 h 2104180"/>
                  <a:gd name="connsiteX7" fmla="*/ 2247900 w 2822572"/>
                  <a:gd name="connsiteY7" fmla="*/ 1587087 h 2104180"/>
                  <a:gd name="connsiteX8" fmla="*/ 2375535 w 2822572"/>
                  <a:gd name="connsiteY8" fmla="*/ 1723913 h 2104180"/>
                  <a:gd name="connsiteX9" fmla="*/ 2508512 w 2822572"/>
                  <a:gd name="connsiteY9" fmla="*/ 1802952 h 2104180"/>
                  <a:gd name="connsiteX10" fmla="*/ 2622550 w 2822572"/>
                  <a:gd name="connsiteY10" fmla="*/ 1880919 h 2104180"/>
                  <a:gd name="connsiteX11" fmla="*/ 2624455 w 2822572"/>
                  <a:gd name="connsiteY11" fmla="*/ 2104180 h 2104180"/>
                  <a:gd name="connsiteX0" fmla="*/ 2624455 w 2822572"/>
                  <a:gd name="connsiteY0" fmla="*/ 2104180 h 2104180"/>
                  <a:gd name="connsiteX1" fmla="*/ 0 w 2822572"/>
                  <a:gd name="connsiteY1" fmla="*/ 2102534 h 2104180"/>
                  <a:gd name="connsiteX2" fmla="*/ 0 w 2822572"/>
                  <a:gd name="connsiteY2" fmla="*/ 2102534 h 2104180"/>
                  <a:gd name="connsiteX3" fmla="*/ 5080 w 2822572"/>
                  <a:gd name="connsiteY3" fmla="*/ 0 h 2104180"/>
                  <a:gd name="connsiteX4" fmla="*/ 462280 w 2822572"/>
                  <a:gd name="connsiteY4" fmla="*/ 344915 h 2104180"/>
                  <a:gd name="connsiteX5" fmla="*/ 1249680 w 2822572"/>
                  <a:gd name="connsiteY5" fmla="*/ 973672 h 2104180"/>
                  <a:gd name="connsiteX6" fmla="*/ 1948180 w 2822572"/>
                  <a:gd name="connsiteY6" fmla="*/ 1380012 h 2104180"/>
                  <a:gd name="connsiteX7" fmla="*/ 2247900 w 2822572"/>
                  <a:gd name="connsiteY7" fmla="*/ 1587087 h 2104180"/>
                  <a:gd name="connsiteX8" fmla="*/ 2375535 w 2822572"/>
                  <a:gd name="connsiteY8" fmla="*/ 1723913 h 2104180"/>
                  <a:gd name="connsiteX9" fmla="*/ 2508512 w 2822572"/>
                  <a:gd name="connsiteY9" fmla="*/ 1802952 h 2104180"/>
                  <a:gd name="connsiteX10" fmla="*/ 2622550 w 2822572"/>
                  <a:gd name="connsiteY10" fmla="*/ 1880919 h 2104180"/>
                  <a:gd name="connsiteX11" fmla="*/ 2624455 w 2822572"/>
                  <a:gd name="connsiteY11" fmla="*/ 2104180 h 2104180"/>
                  <a:gd name="connsiteX0" fmla="*/ 2624455 w 2822572"/>
                  <a:gd name="connsiteY0" fmla="*/ 2104180 h 2104180"/>
                  <a:gd name="connsiteX1" fmla="*/ 0 w 2822572"/>
                  <a:gd name="connsiteY1" fmla="*/ 2102534 h 2104180"/>
                  <a:gd name="connsiteX2" fmla="*/ 0 w 2822572"/>
                  <a:gd name="connsiteY2" fmla="*/ 2102534 h 2104180"/>
                  <a:gd name="connsiteX3" fmla="*/ 5080 w 2822572"/>
                  <a:gd name="connsiteY3" fmla="*/ 0 h 2104180"/>
                  <a:gd name="connsiteX4" fmla="*/ 462280 w 2822572"/>
                  <a:gd name="connsiteY4" fmla="*/ 344915 h 2104180"/>
                  <a:gd name="connsiteX5" fmla="*/ 1249680 w 2822572"/>
                  <a:gd name="connsiteY5" fmla="*/ 973672 h 2104180"/>
                  <a:gd name="connsiteX6" fmla="*/ 1948180 w 2822572"/>
                  <a:gd name="connsiteY6" fmla="*/ 1380012 h 2104180"/>
                  <a:gd name="connsiteX7" fmla="*/ 2247900 w 2822572"/>
                  <a:gd name="connsiteY7" fmla="*/ 1587087 h 2104180"/>
                  <a:gd name="connsiteX8" fmla="*/ 2375535 w 2822572"/>
                  <a:gd name="connsiteY8" fmla="*/ 1723913 h 2104180"/>
                  <a:gd name="connsiteX9" fmla="*/ 2508512 w 2822572"/>
                  <a:gd name="connsiteY9" fmla="*/ 1802952 h 2104180"/>
                  <a:gd name="connsiteX10" fmla="*/ 2622550 w 2822572"/>
                  <a:gd name="connsiteY10" fmla="*/ 1880919 h 2104180"/>
                  <a:gd name="connsiteX11" fmla="*/ 2624455 w 2822572"/>
                  <a:gd name="connsiteY11" fmla="*/ 2104180 h 2104180"/>
                  <a:gd name="connsiteX0" fmla="*/ 2624455 w 2631407"/>
                  <a:gd name="connsiteY0" fmla="*/ 2104180 h 2104180"/>
                  <a:gd name="connsiteX1" fmla="*/ 0 w 2631407"/>
                  <a:gd name="connsiteY1" fmla="*/ 2102534 h 2104180"/>
                  <a:gd name="connsiteX2" fmla="*/ 0 w 2631407"/>
                  <a:gd name="connsiteY2" fmla="*/ 2102534 h 2104180"/>
                  <a:gd name="connsiteX3" fmla="*/ 5080 w 2631407"/>
                  <a:gd name="connsiteY3" fmla="*/ 0 h 2104180"/>
                  <a:gd name="connsiteX4" fmla="*/ 462280 w 2631407"/>
                  <a:gd name="connsiteY4" fmla="*/ 344915 h 2104180"/>
                  <a:gd name="connsiteX5" fmla="*/ 1249680 w 2631407"/>
                  <a:gd name="connsiteY5" fmla="*/ 973672 h 2104180"/>
                  <a:gd name="connsiteX6" fmla="*/ 1948180 w 2631407"/>
                  <a:gd name="connsiteY6" fmla="*/ 1380012 h 2104180"/>
                  <a:gd name="connsiteX7" fmla="*/ 2247900 w 2631407"/>
                  <a:gd name="connsiteY7" fmla="*/ 1587087 h 2104180"/>
                  <a:gd name="connsiteX8" fmla="*/ 2375535 w 2631407"/>
                  <a:gd name="connsiteY8" fmla="*/ 1723913 h 2104180"/>
                  <a:gd name="connsiteX9" fmla="*/ 2508512 w 2631407"/>
                  <a:gd name="connsiteY9" fmla="*/ 1802952 h 2104180"/>
                  <a:gd name="connsiteX10" fmla="*/ 2622550 w 2631407"/>
                  <a:gd name="connsiteY10" fmla="*/ 1880919 h 2104180"/>
                  <a:gd name="connsiteX11" fmla="*/ 2624455 w 2631407"/>
                  <a:gd name="connsiteY11" fmla="*/ 2104180 h 2104180"/>
                  <a:gd name="connsiteX0" fmla="*/ 2624455 w 2624455"/>
                  <a:gd name="connsiteY0" fmla="*/ 2104180 h 2104180"/>
                  <a:gd name="connsiteX1" fmla="*/ 0 w 2624455"/>
                  <a:gd name="connsiteY1" fmla="*/ 2102534 h 2104180"/>
                  <a:gd name="connsiteX2" fmla="*/ 0 w 2624455"/>
                  <a:gd name="connsiteY2" fmla="*/ 2102534 h 2104180"/>
                  <a:gd name="connsiteX3" fmla="*/ 5080 w 2624455"/>
                  <a:gd name="connsiteY3" fmla="*/ 0 h 2104180"/>
                  <a:gd name="connsiteX4" fmla="*/ 462280 w 2624455"/>
                  <a:gd name="connsiteY4" fmla="*/ 344915 h 2104180"/>
                  <a:gd name="connsiteX5" fmla="*/ 1249680 w 2624455"/>
                  <a:gd name="connsiteY5" fmla="*/ 973672 h 2104180"/>
                  <a:gd name="connsiteX6" fmla="*/ 1948180 w 2624455"/>
                  <a:gd name="connsiteY6" fmla="*/ 1380012 h 2104180"/>
                  <a:gd name="connsiteX7" fmla="*/ 2247900 w 2624455"/>
                  <a:gd name="connsiteY7" fmla="*/ 1587087 h 2104180"/>
                  <a:gd name="connsiteX8" fmla="*/ 2375535 w 2624455"/>
                  <a:gd name="connsiteY8" fmla="*/ 1723913 h 2104180"/>
                  <a:gd name="connsiteX9" fmla="*/ 2508512 w 2624455"/>
                  <a:gd name="connsiteY9" fmla="*/ 1802952 h 2104180"/>
                  <a:gd name="connsiteX10" fmla="*/ 2622550 w 2624455"/>
                  <a:gd name="connsiteY10" fmla="*/ 1880919 h 2104180"/>
                  <a:gd name="connsiteX11" fmla="*/ 2624455 w 2624455"/>
                  <a:gd name="connsiteY11" fmla="*/ 2104180 h 2104180"/>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2280 w 2624455"/>
                  <a:gd name="connsiteY4" fmla="*/ 57808 h 1817073"/>
                  <a:gd name="connsiteX5" fmla="*/ 1249680 w 2624455"/>
                  <a:gd name="connsiteY5" fmla="*/ 686565 h 1817073"/>
                  <a:gd name="connsiteX6" fmla="*/ 1948180 w 2624455"/>
                  <a:gd name="connsiteY6" fmla="*/ 1092905 h 1817073"/>
                  <a:gd name="connsiteX7" fmla="*/ 2247900 w 2624455"/>
                  <a:gd name="connsiteY7" fmla="*/ 1299980 h 1817073"/>
                  <a:gd name="connsiteX8" fmla="*/ 2375535 w 2624455"/>
                  <a:gd name="connsiteY8" fmla="*/ 1436806 h 1817073"/>
                  <a:gd name="connsiteX9" fmla="*/ 2508512 w 2624455"/>
                  <a:gd name="connsiteY9" fmla="*/ 151584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234489 h 1817073"/>
                  <a:gd name="connsiteX5" fmla="*/ 1249680 w 2624455"/>
                  <a:gd name="connsiteY5" fmla="*/ 686565 h 1817073"/>
                  <a:gd name="connsiteX6" fmla="*/ 1948180 w 2624455"/>
                  <a:gd name="connsiteY6" fmla="*/ 1092905 h 1817073"/>
                  <a:gd name="connsiteX7" fmla="*/ 2247900 w 2624455"/>
                  <a:gd name="connsiteY7" fmla="*/ 1299980 h 1817073"/>
                  <a:gd name="connsiteX8" fmla="*/ 2375535 w 2624455"/>
                  <a:gd name="connsiteY8" fmla="*/ 1436806 h 1817073"/>
                  <a:gd name="connsiteX9" fmla="*/ 2508512 w 2624455"/>
                  <a:gd name="connsiteY9" fmla="*/ 151584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686565 h 1817073"/>
                  <a:gd name="connsiteX6" fmla="*/ 1948180 w 2624455"/>
                  <a:gd name="connsiteY6" fmla="*/ 1092905 h 1817073"/>
                  <a:gd name="connsiteX7" fmla="*/ 2247900 w 2624455"/>
                  <a:gd name="connsiteY7" fmla="*/ 1299980 h 1817073"/>
                  <a:gd name="connsiteX8" fmla="*/ 2375535 w 2624455"/>
                  <a:gd name="connsiteY8" fmla="*/ 1436806 h 1817073"/>
                  <a:gd name="connsiteX9" fmla="*/ 2508512 w 2624455"/>
                  <a:gd name="connsiteY9" fmla="*/ 151584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47900 w 2624455"/>
                  <a:gd name="connsiteY7" fmla="*/ 1299980 h 1817073"/>
                  <a:gd name="connsiteX8" fmla="*/ 2375535 w 2624455"/>
                  <a:gd name="connsiteY8" fmla="*/ 1436806 h 1817073"/>
                  <a:gd name="connsiteX9" fmla="*/ 2508512 w 2624455"/>
                  <a:gd name="connsiteY9" fmla="*/ 151584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24087 w 2624455"/>
                  <a:gd name="connsiteY7" fmla="*/ 1327586 h 1817073"/>
                  <a:gd name="connsiteX8" fmla="*/ 2375535 w 2624455"/>
                  <a:gd name="connsiteY8" fmla="*/ 1436806 h 1817073"/>
                  <a:gd name="connsiteX9" fmla="*/ 2508512 w 2624455"/>
                  <a:gd name="connsiteY9" fmla="*/ 151584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24087 w 2624455"/>
                  <a:gd name="connsiteY7" fmla="*/ 1327586 h 1817073"/>
                  <a:gd name="connsiteX8" fmla="*/ 2327910 w 2624455"/>
                  <a:gd name="connsiteY8" fmla="*/ 1486498 h 1817073"/>
                  <a:gd name="connsiteX9" fmla="*/ 2508512 w 2624455"/>
                  <a:gd name="connsiteY9" fmla="*/ 151584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24087 w 2624455"/>
                  <a:gd name="connsiteY7" fmla="*/ 1327586 h 1817073"/>
                  <a:gd name="connsiteX8" fmla="*/ 2327910 w 2624455"/>
                  <a:gd name="connsiteY8" fmla="*/ 1486498 h 1817073"/>
                  <a:gd name="connsiteX9" fmla="*/ 2489462 w 2624455"/>
                  <a:gd name="connsiteY9" fmla="*/ 156001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24087 w 2624455"/>
                  <a:gd name="connsiteY7" fmla="*/ 1327586 h 1817073"/>
                  <a:gd name="connsiteX8" fmla="*/ 2327910 w 2624455"/>
                  <a:gd name="connsiteY8" fmla="*/ 1486498 h 1817073"/>
                  <a:gd name="connsiteX9" fmla="*/ 2489462 w 2624455"/>
                  <a:gd name="connsiteY9" fmla="*/ 1560015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24087 w 2624455"/>
                  <a:gd name="connsiteY7" fmla="*/ 1327586 h 1817073"/>
                  <a:gd name="connsiteX8" fmla="*/ 2327910 w 2624455"/>
                  <a:gd name="connsiteY8" fmla="*/ 1486498 h 1817073"/>
                  <a:gd name="connsiteX9" fmla="*/ 2484700 w 2624455"/>
                  <a:gd name="connsiteY9" fmla="*/ 1593143 h 1817073"/>
                  <a:gd name="connsiteX10" fmla="*/ 2622550 w 2624455"/>
                  <a:gd name="connsiteY10" fmla="*/ 1593812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24087 w 2624455"/>
                  <a:gd name="connsiteY7" fmla="*/ 1327586 h 1817073"/>
                  <a:gd name="connsiteX8" fmla="*/ 2327910 w 2624455"/>
                  <a:gd name="connsiteY8" fmla="*/ 1486498 h 1817073"/>
                  <a:gd name="connsiteX9" fmla="*/ 2484700 w 2624455"/>
                  <a:gd name="connsiteY9" fmla="*/ 1593143 h 1817073"/>
                  <a:gd name="connsiteX10" fmla="*/ 2622550 w 2624455"/>
                  <a:gd name="connsiteY10" fmla="*/ 1610376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52821 h 1817073"/>
                  <a:gd name="connsiteX6" fmla="*/ 1948180 w 2624455"/>
                  <a:gd name="connsiteY6" fmla="*/ 1092905 h 1817073"/>
                  <a:gd name="connsiteX7" fmla="*/ 2224087 w 2624455"/>
                  <a:gd name="connsiteY7" fmla="*/ 1327586 h 1817073"/>
                  <a:gd name="connsiteX8" fmla="*/ 2327910 w 2624455"/>
                  <a:gd name="connsiteY8" fmla="*/ 1503062 h 1817073"/>
                  <a:gd name="connsiteX9" fmla="*/ 2484700 w 2624455"/>
                  <a:gd name="connsiteY9" fmla="*/ 1593143 h 1817073"/>
                  <a:gd name="connsiteX10" fmla="*/ 2622550 w 2624455"/>
                  <a:gd name="connsiteY10" fmla="*/ 1610376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67015 h 1817073"/>
                  <a:gd name="connsiteX6" fmla="*/ 1948180 w 2624455"/>
                  <a:gd name="connsiteY6" fmla="*/ 1092905 h 1817073"/>
                  <a:gd name="connsiteX7" fmla="*/ 2224087 w 2624455"/>
                  <a:gd name="connsiteY7" fmla="*/ 1327586 h 1817073"/>
                  <a:gd name="connsiteX8" fmla="*/ 2327910 w 2624455"/>
                  <a:gd name="connsiteY8" fmla="*/ 1503062 h 1817073"/>
                  <a:gd name="connsiteX9" fmla="*/ 2484700 w 2624455"/>
                  <a:gd name="connsiteY9" fmla="*/ 1593143 h 1817073"/>
                  <a:gd name="connsiteX10" fmla="*/ 2622550 w 2624455"/>
                  <a:gd name="connsiteY10" fmla="*/ 1610376 h 1817073"/>
                  <a:gd name="connsiteX11" fmla="*/ 2624455 w 2624455"/>
                  <a:gd name="connsiteY11" fmla="*/ 1817073 h 1817073"/>
                  <a:gd name="connsiteX0" fmla="*/ 2624455 w 2624455"/>
                  <a:gd name="connsiteY0" fmla="*/ 1817073 h 1817073"/>
                  <a:gd name="connsiteX1" fmla="*/ 0 w 2624455"/>
                  <a:gd name="connsiteY1" fmla="*/ 1815427 h 1817073"/>
                  <a:gd name="connsiteX2" fmla="*/ 0 w 2624455"/>
                  <a:gd name="connsiteY2" fmla="*/ 1815427 h 1817073"/>
                  <a:gd name="connsiteX3" fmla="*/ 9843 w 2624455"/>
                  <a:gd name="connsiteY3" fmla="*/ 0 h 1817073"/>
                  <a:gd name="connsiteX4" fmla="*/ 467043 w 2624455"/>
                  <a:gd name="connsiteY4" fmla="*/ 317309 h 1817073"/>
                  <a:gd name="connsiteX5" fmla="*/ 1249680 w 2624455"/>
                  <a:gd name="connsiteY5" fmla="*/ 767015 h 1817073"/>
                  <a:gd name="connsiteX6" fmla="*/ 1789701 w 2624455"/>
                  <a:gd name="connsiteY6" fmla="*/ 1044240 h 1817073"/>
                  <a:gd name="connsiteX7" fmla="*/ 2224087 w 2624455"/>
                  <a:gd name="connsiteY7" fmla="*/ 1327586 h 1817073"/>
                  <a:gd name="connsiteX8" fmla="*/ 2327910 w 2624455"/>
                  <a:gd name="connsiteY8" fmla="*/ 1503062 h 1817073"/>
                  <a:gd name="connsiteX9" fmla="*/ 2484700 w 2624455"/>
                  <a:gd name="connsiteY9" fmla="*/ 1593143 h 1817073"/>
                  <a:gd name="connsiteX10" fmla="*/ 2622550 w 2624455"/>
                  <a:gd name="connsiteY10" fmla="*/ 1610376 h 1817073"/>
                  <a:gd name="connsiteX11" fmla="*/ 2624455 w 2624455"/>
                  <a:gd name="connsiteY11" fmla="*/ 1817073 h 181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24455" h="1817073">
                    <a:moveTo>
                      <a:pt x="2624455" y="1817073"/>
                    </a:moveTo>
                    <a:lnTo>
                      <a:pt x="0" y="1815427"/>
                    </a:lnTo>
                    <a:lnTo>
                      <a:pt x="0" y="1815427"/>
                    </a:lnTo>
                    <a:cubicBezTo>
                      <a:pt x="423" y="1458134"/>
                      <a:pt x="8573" y="1071880"/>
                      <a:pt x="9843" y="0"/>
                    </a:cubicBezTo>
                    <a:cubicBezTo>
                      <a:pt x="236326" y="71382"/>
                      <a:pt x="260404" y="189473"/>
                      <a:pt x="467043" y="317309"/>
                    </a:cubicBezTo>
                    <a:cubicBezTo>
                      <a:pt x="673683" y="445145"/>
                      <a:pt x="1029237" y="645860"/>
                      <a:pt x="1249680" y="767015"/>
                    </a:cubicBezTo>
                    <a:cubicBezTo>
                      <a:pt x="1470123" y="888170"/>
                      <a:pt x="1627300" y="950812"/>
                      <a:pt x="1789701" y="1044240"/>
                    </a:cubicBezTo>
                    <a:cubicBezTo>
                      <a:pt x="1952102" y="1137669"/>
                      <a:pt x="2134386" y="1251116"/>
                      <a:pt x="2224087" y="1327586"/>
                    </a:cubicBezTo>
                    <a:cubicBezTo>
                      <a:pt x="2313788" y="1404056"/>
                      <a:pt x="2284475" y="1458803"/>
                      <a:pt x="2327910" y="1503062"/>
                    </a:cubicBezTo>
                    <a:cubicBezTo>
                      <a:pt x="2371345" y="1547321"/>
                      <a:pt x="2435593" y="1575257"/>
                      <a:pt x="2484700" y="1593143"/>
                    </a:cubicBezTo>
                    <a:cubicBezTo>
                      <a:pt x="2533807" y="1611029"/>
                      <a:pt x="2559940" y="1595794"/>
                      <a:pt x="2622550" y="1610376"/>
                    </a:cubicBezTo>
                    <a:cubicBezTo>
                      <a:pt x="2622824" y="1800454"/>
                      <a:pt x="2623397" y="1522477"/>
                      <a:pt x="2624455" y="1817073"/>
                    </a:cubicBez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2" name="Group 31">
                <a:extLst>
                  <a:ext uri="{FF2B5EF4-FFF2-40B4-BE49-F238E27FC236}">
                    <a16:creationId xmlns:a16="http://schemas.microsoft.com/office/drawing/2014/main" id="{8EE832B8-7104-4834-8E91-44D9B5293379}"/>
                  </a:ext>
                </a:extLst>
              </p:cNvPr>
              <p:cNvGrpSpPr/>
              <p:nvPr/>
            </p:nvGrpSpPr>
            <p:grpSpPr>
              <a:xfrm>
                <a:off x="1053329" y="1826193"/>
                <a:ext cx="7549311" cy="4241516"/>
                <a:chOff x="1856096" y="1583747"/>
                <a:chExt cx="7549311" cy="4241516"/>
              </a:xfrm>
            </p:grpSpPr>
            <p:cxnSp>
              <p:nvCxnSpPr>
                <p:cNvPr id="60" name="Straight Connector 59">
                  <a:extLst>
                    <a:ext uri="{FF2B5EF4-FFF2-40B4-BE49-F238E27FC236}">
                      <a16:creationId xmlns:a16="http://schemas.microsoft.com/office/drawing/2014/main" id="{A6F21709-4793-4023-A452-E83E9E7D6EE8}"/>
                    </a:ext>
                  </a:extLst>
                </p:cNvPr>
                <p:cNvCxnSpPr/>
                <p:nvPr/>
              </p:nvCxnSpPr>
              <p:spPr>
                <a:xfrm flipH="1" flipV="1">
                  <a:off x="2065020" y="1607820"/>
                  <a:ext cx="114300" cy="132588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80CC775-A242-4D95-BAFC-D64E6C8C684B}"/>
                    </a:ext>
                  </a:extLst>
                </p:cNvPr>
                <p:cNvCxnSpPr>
                  <a:cxnSpLocks/>
                </p:cNvCxnSpPr>
                <p:nvPr/>
              </p:nvCxnSpPr>
              <p:spPr>
                <a:xfrm flipV="1">
                  <a:off x="2253169" y="1920240"/>
                  <a:ext cx="357934" cy="150876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0BAABA-F959-48BD-B3EE-7B73B73988D2}"/>
                    </a:ext>
                  </a:extLst>
                </p:cNvPr>
                <p:cNvCxnSpPr>
                  <a:cxnSpLocks/>
                </p:cNvCxnSpPr>
                <p:nvPr/>
              </p:nvCxnSpPr>
              <p:spPr>
                <a:xfrm flipH="1" flipV="1">
                  <a:off x="3113591" y="2270760"/>
                  <a:ext cx="201109" cy="115824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6D52917-9EC4-49F3-B281-1BC93B427E92}"/>
                    </a:ext>
                  </a:extLst>
                </p:cNvPr>
                <p:cNvCxnSpPr>
                  <a:cxnSpLocks/>
                </p:cNvCxnSpPr>
                <p:nvPr/>
              </p:nvCxnSpPr>
              <p:spPr>
                <a:xfrm flipV="1">
                  <a:off x="3631145" y="2849880"/>
                  <a:ext cx="357934" cy="150876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41BD0FF-EE22-4A98-BA03-1C4D7E597803}"/>
                    </a:ext>
                  </a:extLst>
                </p:cNvPr>
                <p:cNvCxnSpPr>
                  <a:cxnSpLocks/>
                </p:cNvCxnSpPr>
                <p:nvPr/>
              </p:nvCxnSpPr>
              <p:spPr>
                <a:xfrm flipH="1" flipV="1">
                  <a:off x="5076825" y="3193693"/>
                  <a:ext cx="813436" cy="209956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5A57422-E52A-49A0-BB8C-36C71DF75638}"/>
                    </a:ext>
                  </a:extLst>
                </p:cNvPr>
                <p:cNvCxnSpPr>
                  <a:cxnSpLocks/>
                </p:cNvCxnSpPr>
                <p:nvPr/>
              </p:nvCxnSpPr>
              <p:spPr>
                <a:xfrm flipV="1">
                  <a:off x="7734300" y="4371225"/>
                  <a:ext cx="180323" cy="115653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994AE01-C2F5-44A6-B242-C446972FBDED}"/>
                    </a:ext>
                  </a:extLst>
                </p:cNvPr>
                <p:cNvCxnSpPr>
                  <a:cxnSpLocks/>
                </p:cNvCxnSpPr>
                <p:nvPr/>
              </p:nvCxnSpPr>
              <p:spPr>
                <a:xfrm flipV="1">
                  <a:off x="7914623" y="4749138"/>
                  <a:ext cx="423929" cy="76876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FCA90B8-B059-4031-A1E8-7DC95B6E22C6}"/>
                    </a:ext>
                  </a:extLst>
                </p:cNvPr>
                <p:cNvCxnSpPr>
                  <a:cxnSpLocks/>
                </p:cNvCxnSpPr>
                <p:nvPr/>
              </p:nvCxnSpPr>
              <p:spPr>
                <a:xfrm flipV="1">
                  <a:off x="8557844" y="5141436"/>
                  <a:ext cx="85420" cy="482124"/>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C3DB67A-369D-412F-840C-7C32F2227D76}"/>
                    </a:ext>
                  </a:extLst>
                </p:cNvPr>
                <p:cNvCxnSpPr>
                  <a:cxnSpLocks/>
                </p:cNvCxnSpPr>
                <p:nvPr/>
              </p:nvCxnSpPr>
              <p:spPr>
                <a:xfrm flipH="1" flipV="1">
                  <a:off x="9079713" y="5415412"/>
                  <a:ext cx="27824" cy="28434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B2591BB-A1A7-4069-BA7A-8D9FE0269168}"/>
                    </a:ext>
                  </a:extLst>
                </p:cNvPr>
                <p:cNvCxnSpPr>
                  <a:cxnSpLocks/>
                </p:cNvCxnSpPr>
                <p:nvPr/>
              </p:nvCxnSpPr>
              <p:spPr>
                <a:xfrm flipV="1">
                  <a:off x="8818779" y="5293260"/>
                  <a:ext cx="59224" cy="40650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AB060F5-5995-4EF3-8656-D12FBA60A722}"/>
                    </a:ext>
                  </a:extLst>
                </p:cNvPr>
                <p:cNvCxnSpPr>
                  <a:cxnSpLocks/>
                </p:cNvCxnSpPr>
                <p:nvPr/>
              </p:nvCxnSpPr>
              <p:spPr>
                <a:xfrm flipV="1">
                  <a:off x="9273402" y="5415412"/>
                  <a:ext cx="44086" cy="28434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F5B5ECF-5F54-40B1-A880-15EAB90CA03E}"/>
                    </a:ext>
                  </a:extLst>
                </p:cNvPr>
                <p:cNvCxnSpPr>
                  <a:cxnSpLocks/>
                </p:cNvCxnSpPr>
                <p:nvPr/>
              </p:nvCxnSpPr>
              <p:spPr>
                <a:xfrm flipV="1">
                  <a:off x="6756433" y="3913683"/>
                  <a:ext cx="65837" cy="103580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02B9E7E-9376-421C-93D9-CBB42DB2B597}"/>
                    </a:ext>
                  </a:extLst>
                </p:cNvPr>
                <p:cNvCxnSpPr>
                  <a:cxnSpLocks/>
                </p:cNvCxnSpPr>
                <p:nvPr/>
              </p:nvCxnSpPr>
              <p:spPr>
                <a:xfrm flipV="1">
                  <a:off x="2535609" y="2095500"/>
                  <a:ext cx="311611" cy="83820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48113026-8722-4E34-9899-877C70DC6CBC}"/>
                    </a:ext>
                  </a:extLst>
                </p:cNvPr>
                <p:cNvCxnSpPr>
                  <a:cxnSpLocks/>
                </p:cNvCxnSpPr>
                <p:nvPr/>
              </p:nvCxnSpPr>
              <p:spPr>
                <a:xfrm flipV="1">
                  <a:off x="4722957" y="3029975"/>
                  <a:ext cx="9145" cy="113379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8AC99B8-8134-469A-9C9C-F85D9F92EA3D}"/>
                    </a:ext>
                  </a:extLst>
                </p:cNvPr>
                <p:cNvCxnSpPr>
                  <a:cxnSpLocks/>
                </p:cNvCxnSpPr>
                <p:nvPr/>
              </p:nvCxnSpPr>
              <p:spPr>
                <a:xfrm flipV="1">
                  <a:off x="3944185" y="2924669"/>
                  <a:ext cx="567522" cy="50433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F0A3047-7F1E-47C5-840B-B029A394793A}"/>
                    </a:ext>
                  </a:extLst>
                </p:cNvPr>
                <p:cNvCxnSpPr>
                  <a:cxnSpLocks/>
                </p:cNvCxnSpPr>
                <p:nvPr/>
              </p:nvCxnSpPr>
              <p:spPr>
                <a:xfrm flipV="1">
                  <a:off x="5239281" y="3410757"/>
                  <a:ext cx="380134" cy="166473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8ACDC8B-D99E-4157-A102-3543B50896B7}"/>
                    </a:ext>
                  </a:extLst>
                </p:cNvPr>
                <p:cNvCxnSpPr>
                  <a:cxnSpLocks/>
                </p:cNvCxnSpPr>
                <p:nvPr/>
              </p:nvCxnSpPr>
              <p:spPr>
                <a:xfrm flipV="1">
                  <a:off x="6191727" y="3649224"/>
                  <a:ext cx="24023" cy="84001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4835749-52E3-46C5-9BC5-75435BB9F6DF}"/>
                    </a:ext>
                  </a:extLst>
                </p:cNvPr>
                <p:cNvCxnSpPr>
                  <a:cxnSpLocks/>
                </p:cNvCxnSpPr>
                <p:nvPr/>
              </p:nvCxnSpPr>
              <p:spPr>
                <a:xfrm flipV="1">
                  <a:off x="1949246" y="4790148"/>
                  <a:ext cx="357627" cy="101718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9DFC827-3BB0-46FF-BD1C-177C87F3BE7F}"/>
                    </a:ext>
                  </a:extLst>
                </p:cNvPr>
                <p:cNvCxnSpPr>
                  <a:cxnSpLocks/>
                </p:cNvCxnSpPr>
                <p:nvPr/>
              </p:nvCxnSpPr>
              <p:spPr>
                <a:xfrm flipH="1" flipV="1">
                  <a:off x="2987924" y="4749138"/>
                  <a:ext cx="276518" cy="10570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B48CA2A-A01F-4031-8FA1-D19990A1B032}"/>
                    </a:ext>
                  </a:extLst>
                </p:cNvPr>
                <p:cNvCxnSpPr>
                  <a:cxnSpLocks/>
                </p:cNvCxnSpPr>
                <p:nvPr/>
              </p:nvCxnSpPr>
              <p:spPr>
                <a:xfrm flipV="1">
                  <a:off x="4137982" y="4289872"/>
                  <a:ext cx="357934" cy="150876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9E7266B-C011-4A6A-A09D-C235AB9DD1AB}"/>
                    </a:ext>
                  </a:extLst>
                </p:cNvPr>
                <p:cNvCxnSpPr>
                  <a:cxnSpLocks/>
                </p:cNvCxnSpPr>
                <p:nvPr/>
              </p:nvCxnSpPr>
              <p:spPr>
                <a:xfrm flipV="1">
                  <a:off x="6307866" y="4957951"/>
                  <a:ext cx="123077" cy="848224"/>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3E19ED7-5AB7-4150-BBAE-DA7B46CA4119}"/>
                    </a:ext>
                  </a:extLst>
                </p:cNvPr>
                <p:cNvCxnSpPr>
                  <a:cxnSpLocks/>
                </p:cNvCxnSpPr>
                <p:nvPr/>
              </p:nvCxnSpPr>
              <p:spPr>
                <a:xfrm flipV="1">
                  <a:off x="3655006" y="2749644"/>
                  <a:ext cx="58387" cy="118471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810B21A-2AF1-4C3D-A7F1-8DF64B937417}"/>
                    </a:ext>
                  </a:extLst>
                </p:cNvPr>
                <p:cNvCxnSpPr>
                  <a:cxnSpLocks/>
                </p:cNvCxnSpPr>
                <p:nvPr/>
              </p:nvCxnSpPr>
              <p:spPr>
                <a:xfrm flipV="1">
                  <a:off x="3909676" y="2958771"/>
                  <a:ext cx="520759" cy="127023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761828D-58AF-46F1-B754-247B803C48B3}"/>
                    </a:ext>
                  </a:extLst>
                </p:cNvPr>
                <p:cNvCxnSpPr>
                  <a:cxnSpLocks/>
                </p:cNvCxnSpPr>
                <p:nvPr/>
              </p:nvCxnSpPr>
              <p:spPr>
                <a:xfrm flipH="1" flipV="1">
                  <a:off x="3208354" y="3172393"/>
                  <a:ext cx="98088" cy="74385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86AC674-58F1-4070-99F1-968BF895A3DB}"/>
                    </a:ext>
                  </a:extLst>
                </p:cNvPr>
                <p:cNvCxnSpPr>
                  <a:cxnSpLocks/>
                </p:cNvCxnSpPr>
                <p:nvPr/>
              </p:nvCxnSpPr>
              <p:spPr>
                <a:xfrm flipV="1">
                  <a:off x="2691414" y="2190840"/>
                  <a:ext cx="323615" cy="32905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AE3F888-A72F-4871-B004-4268C550856E}"/>
                    </a:ext>
                  </a:extLst>
                </p:cNvPr>
                <p:cNvCxnSpPr>
                  <a:cxnSpLocks/>
                </p:cNvCxnSpPr>
                <p:nvPr/>
              </p:nvCxnSpPr>
              <p:spPr>
                <a:xfrm flipV="1">
                  <a:off x="3245821" y="2486264"/>
                  <a:ext cx="130527" cy="52676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F08A56B-1359-491C-9C24-C1B340DB80B4}"/>
                    </a:ext>
                  </a:extLst>
                </p:cNvPr>
                <p:cNvCxnSpPr>
                  <a:cxnSpLocks/>
                </p:cNvCxnSpPr>
                <p:nvPr/>
              </p:nvCxnSpPr>
              <p:spPr>
                <a:xfrm flipV="1">
                  <a:off x="1865463" y="1583747"/>
                  <a:ext cx="104416" cy="51175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F5043ECA-9076-44A6-A0F9-21FF5F01FC9B}"/>
                    </a:ext>
                  </a:extLst>
                </p:cNvPr>
                <p:cNvCxnSpPr>
                  <a:cxnSpLocks/>
                </p:cNvCxnSpPr>
                <p:nvPr/>
              </p:nvCxnSpPr>
              <p:spPr>
                <a:xfrm flipV="1">
                  <a:off x="2286324" y="1784449"/>
                  <a:ext cx="123776" cy="1011139"/>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1575D67-9BA8-4E38-9FC1-B8F53740C1B4}"/>
                    </a:ext>
                  </a:extLst>
                </p:cNvPr>
                <p:cNvCxnSpPr>
                  <a:cxnSpLocks/>
                </p:cNvCxnSpPr>
                <p:nvPr/>
              </p:nvCxnSpPr>
              <p:spPr>
                <a:xfrm flipH="1" flipV="1">
                  <a:off x="2389461" y="1938174"/>
                  <a:ext cx="37878" cy="73644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3F495E3-27E9-42D4-9B78-38E1B3F6E4C4}"/>
                    </a:ext>
                  </a:extLst>
                </p:cNvPr>
                <p:cNvCxnSpPr>
                  <a:cxnSpLocks/>
                </p:cNvCxnSpPr>
                <p:nvPr/>
              </p:nvCxnSpPr>
              <p:spPr>
                <a:xfrm flipV="1">
                  <a:off x="1856096" y="2440827"/>
                  <a:ext cx="280594" cy="98817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C9B86B8-1EB4-467D-BACF-A4D625E1A56E}"/>
                    </a:ext>
                  </a:extLst>
                </p:cNvPr>
                <p:cNvCxnSpPr>
                  <a:cxnSpLocks/>
                </p:cNvCxnSpPr>
                <p:nvPr/>
              </p:nvCxnSpPr>
              <p:spPr>
                <a:xfrm flipV="1">
                  <a:off x="1956094" y="2934546"/>
                  <a:ext cx="47278" cy="99359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B57F269-8C7A-459D-B99F-67A8ED74E34B}"/>
                    </a:ext>
                  </a:extLst>
                </p:cNvPr>
                <p:cNvCxnSpPr>
                  <a:cxnSpLocks/>
                </p:cNvCxnSpPr>
                <p:nvPr/>
              </p:nvCxnSpPr>
              <p:spPr>
                <a:xfrm flipV="1">
                  <a:off x="2047781" y="2692554"/>
                  <a:ext cx="113034" cy="51977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52996BD-2CD3-4FC6-B3B9-59D3B50F7C6E}"/>
                    </a:ext>
                  </a:extLst>
                </p:cNvPr>
                <p:cNvCxnSpPr>
                  <a:cxnSpLocks/>
                </p:cNvCxnSpPr>
                <p:nvPr/>
              </p:nvCxnSpPr>
              <p:spPr>
                <a:xfrm flipV="1">
                  <a:off x="3000739" y="2290764"/>
                  <a:ext cx="73961" cy="59409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FC68EA7-E32D-4D22-93CA-E0991EEDE9AD}"/>
                    </a:ext>
                  </a:extLst>
                </p:cNvPr>
                <p:cNvCxnSpPr>
                  <a:cxnSpLocks/>
                </p:cNvCxnSpPr>
                <p:nvPr/>
              </p:nvCxnSpPr>
              <p:spPr>
                <a:xfrm flipH="1" flipV="1">
                  <a:off x="3206642" y="2806151"/>
                  <a:ext cx="416245" cy="447644"/>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F9F2BA4-7939-4626-80BB-D2A4C4CB345F}"/>
                    </a:ext>
                  </a:extLst>
                </p:cNvPr>
                <p:cNvCxnSpPr>
                  <a:cxnSpLocks/>
                </p:cNvCxnSpPr>
                <p:nvPr/>
              </p:nvCxnSpPr>
              <p:spPr>
                <a:xfrm flipV="1">
                  <a:off x="3430989" y="2655366"/>
                  <a:ext cx="153441" cy="62030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CAAD915-B9C6-4714-99F3-91C81E3D6003}"/>
                    </a:ext>
                  </a:extLst>
                </p:cNvPr>
                <p:cNvCxnSpPr>
                  <a:cxnSpLocks/>
                </p:cNvCxnSpPr>
                <p:nvPr/>
              </p:nvCxnSpPr>
              <p:spPr>
                <a:xfrm flipV="1">
                  <a:off x="3540543" y="2846673"/>
                  <a:ext cx="165286" cy="439674"/>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999B85E-32C7-4BB4-9322-0403C30AE67D}"/>
                    </a:ext>
                  </a:extLst>
                </p:cNvPr>
                <p:cNvCxnSpPr>
                  <a:cxnSpLocks/>
                </p:cNvCxnSpPr>
                <p:nvPr/>
              </p:nvCxnSpPr>
              <p:spPr>
                <a:xfrm flipV="1">
                  <a:off x="5094082" y="5382063"/>
                  <a:ext cx="435220" cy="42411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2A99107-8F78-4B3B-A0D5-05AB467A4F14}"/>
                    </a:ext>
                  </a:extLst>
                </p:cNvPr>
                <p:cNvCxnSpPr>
                  <a:cxnSpLocks/>
                </p:cNvCxnSpPr>
                <p:nvPr/>
              </p:nvCxnSpPr>
              <p:spPr>
                <a:xfrm flipV="1">
                  <a:off x="4884532" y="3126529"/>
                  <a:ext cx="0" cy="97671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85FB189B-2537-41F8-832E-C47877723CD0}"/>
                    </a:ext>
                  </a:extLst>
                </p:cNvPr>
                <p:cNvCxnSpPr>
                  <a:cxnSpLocks/>
                  <a:endCxn id="52" idx="4"/>
                </p:cNvCxnSpPr>
                <p:nvPr/>
              </p:nvCxnSpPr>
              <p:spPr>
                <a:xfrm flipH="1" flipV="1">
                  <a:off x="6545185" y="3863120"/>
                  <a:ext cx="232780" cy="71539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ADF7CFE2-F8E1-4DD9-A555-84615DCB9DDE}"/>
                    </a:ext>
                  </a:extLst>
                </p:cNvPr>
                <p:cNvCxnSpPr>
                  <a:cxnSpLocks/>
                </p:cNvCxnSpPr>
                <p:nvPr/>
              </p:nvCxnSpPr>
              <p:spPr>
                <a:xfrm flipH="1" flipV="1">
                  <a:off x="7637257" y="4297415"/>
                  <a:ext cx="97043" cy="7468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CC89E0D-5584-4D3E-A289-9238DAEFEE87}"/>
                    </a:ext>
                  </a:extLst>
                </p:cNvPr>
                <p:cNvCxnSpPr>
                  <a:cxnSpLocks/>
                </p:cNvCxnSpPr>
                <p:nvPr/>
              </p:nvCxnSpPr>
              <p:spPr>
                <a:xfrm flipV="1">
                  <a:off x="7248525" y="4680055"/>
                  <a:ext cx="437253" cy="59760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D5F5FC96-5BBC-4F25-B42B-401C02799946}"/>
                    </a:ext>
                  </a:extLst>
                </p:cNvPr>
                <p:cNvCxnSpPr>
                  <a:cxnSpLocks/>
                </p:cNvCxnSpPr>
                <p:nvPr/>
              </p:nvCxnSpPr>
              <p:spPr>
                <a:xfrm flipH="1" flipV="1">
                  <a:off x="8208757" y="4973574"/>
                  <a:ext cx="506084" cy="64998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D72F581-3741-48C2-937B-253C36848DDC}"/>
                    </a:ext>
                  </a:extLst>
                </p:cNvPr>
                <p:cNvCxnSpPr>
                  <a:cxnSpLocks/>
                </p:cNvCxnSpPr>
                <p:nvPr/>
              </p:nvCxnSpPr>
              <p:spPr>
                <a:xfrm flipH="1" flipV="1">
                  <a:off x="8904785" y="5496510"/>
                  <a:ext cx="110394" cy="30966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59BF6BA-9709-4DA2-BAA4-5ED446D8A4AA}"/>
                    </a:ext>
                  </a:extLst>
                </p:cNvPr>
                <p:cNvCxnSpPr>
                  <a:cxnSpLocks/>
                </p:cNvCxnSpPr>
                <p:nvPr/>
              </p:nvCxnSpPr>
              <p:spPr>
                <a:xfrm flipV="1">
                  <a:off x="4732100" y="3758334"/>
                  <a:ext cx="151937" cy="38186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6AE4DE45-E415-4623-AED9-73A948A68D7E}"/>
                    </a:ext>
                  </a:extLst>
                </p:cNvPr>
                <p:cNvCxnSpPr>
                  <a:cxnSpLocks/>
                </p:cNvCxnSpPr>
                <p:nvPr/>
              </p:nvCxnSpPr>
              <p:spPr>
                <a:xfrm flipH="1" flipV="1">
                  <a:off x="5872653" y="3529953"/>
                  <a:ext cx="258273" cy="76746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CEB6AB09-F81E-4488-8956-D3E29B4D02F8}"/>
                    </a:ext>
                  </a:extLst>
                </p:cNvPr>
                <p:cNvCxnSpPr>
                  <a:cxnSpLocks/>
                </p:cNvCxnSpPr>
                <p:nvPr/>
              </p:nvCxnSpPr>
              <p:spPr>
                <a:xfrm flipV="1">
                  <a:off x="5700507" y="3472998"/>
                  <a:ext cx="0" cy="88564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79AA90F-24A4-4FD5-8CDF-F4C52DF7B7A1}"/>
                    </a:ext>
                  </a:extLst>
                </p:cNvPr>
                <p:cNvCxnSpPr>
                  <a:cxnSpLocks/>
                </p:cNvCxnSpPr>
                <p:nvPr/>
              </p:nvCxnSpPr>
              <p:spPr>
                <a:xfrm flipV="1">
                  <a:off x="6307866" y="3798195"/>
                  <a:ext cx="207825" cy="78032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B717B079-BF9F-42D5-A36A-4AED5F6E382C}"/>
                    </a:ext>
                  </a:extLst>
                </p:cNvPr>
                <p:cNvCxnSpPr>
                  <a:cxnSpLocks/>
                </p:cNvCxnSpPr>
                <p:nvPr/>
              </p:nvCxnSpPr>
              <p:spPr>
                <a:xfrm flipH="1" flipV="1">
                  <a:off x="7103651" y="4033564"/>
                  <a:ext cx="208389" cy="80740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42A19F0-1378-40CB-ACCA-9D6CB0457B04}"/>
                    </a:ext>
                  </a:extLst>
                </p:cNvPr>
                <p:cNvCxnSpPr>
                  <a:cxnSpLocks/>
                  <a:endCxn id="31" idx="6"/>
                </p:cNvCxnSpPr>
                <p:nvPr/>
              </p:nvCxnSpPr>
              <p:spPr>
                <a:xfrm flipV="1">
                  <a:off x="6867525" y="3995573"/>
                  <a:ext cx="130088" cy="78272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4FF2AEB-73F2-4D3E-9336-5064D2771420}"/>
                    </a:ext>
                  </a:extLst>
                </p:cNvPr>
                <p:cNvCxnSpPr>
                  <a:cxnSpLocks/>
                </p:cNvCxnSpPr>
                <p:nvPr/>
              </p:nvCxnSpPr>
              <p:spPr>
                <a:xfrm flipH="1" flipV="1">
                  <a:off x="2628360" y="2715641"/>
                  <a:ext cx="636082" cy="888619"/>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22099DD-8314-4D73-AD48-F40EA02253FC}"/>
                    </a:ext>
                  </a:extLst>
                </p:cNvPr>
                <p:cNvCxnSpPr>
                  <a:cxnSpLocks/>
                </p:cNvCxnSpPr>
                <p:nvPr/>
              </p:nvCxnSpPr>
              <p:spPr>
                <a:xfrm flipH="1" flipV="1">
                  <a:off x="6952353" y="4538477"/>
                  <a:ext cx="514798" cy="126769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4F7DBFCE-4447-4566-BC08-BAC61C8921DA}"/>
                    </a:ext>
                  </a:extLst>
                </p:cNvPr>
                <p:cNvCxnSpPr>
                  <a:cxnSpLocks/>
                </p:cNvCxnSpPr>
                <p:nvPr/>
              </p:nvCxnSpPr>
              <p:spPr>
                <a:xfrm flipV="1">
                  <a:off x="2179320" y="3042522"/>
                  <a:ext cx="179773" cy="170661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7F0BC57-CDFF-4F05-847D-72E9AA3F589C}"/>
                    </a:ext>
                  </a:extLst>
                </p:cNvPr>
                <p:cNvCxnSpPr>
                  <a:cxnSpLocks/>
                </p:cNvCxnSpPr>
                <p:nvPr/>
              </p:nvCxnSpPr>
              <p:spPr>
                <a:xfrm flipV="1">
                  <a:off x="3126183" y="3577633"/>
                  <a:ext cx="0" cy="172775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3D1A0749-6BAA-498E-B778-08E825C7CBFF}"/>
                    </a:ext>
                  </a:extLst>
                </p:cNvPr>
                <p:cNvCxnSpPr>
                  <a:cxnSpLocks/>
                </p:cNvCxnSpPr>
                <p:nvPr/>
              </p:nvCxnSpPr>
              <p:spPr>
                <a:xfrm flipV="1">
                  <a:off x="6952353" y="5101750"/>
                  <a:ext cx="214107" cy="70442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8701362-6059-4530-A96B-844F4C73D372}"/>
                    </a:ext>
                  </a:extLst>
                </p:cNvPr>
                <p:cNvCxnSpPr>
                  <a:cxnSpLocks/>
                </p:cNvCxnSpPr>
                <p:nvPr/>
              </p:nvCxnSpPr>
              <p:spPr>
                <a:xfrm flipV="1">
                  <a:off x="8126587" y="5133520"/>
                  <a:ext cx="0" cy="67265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016E8DF-8164-40FF-959B-8BD2DA2A4E9A}"/>
                    </a:ext>
                  </a:extLst>
                </p:cNvPr>
                <p:cNvCxnSpPr>
                  <a:cxnSpLocks/>
                </p:cNvCxnSpPr>
                <p:nvPr/>
              </p:nvCxnSpPr>
              <p:spPr>
                <a:xfrm flipH="1" flipV="1">
                  <a:off x="7217484" y="4472503"/>
                  <a:ext cx="449489" cy="6513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4BBC3EA-E769-4760-B231-78870F4DFF8E}"/>
                    </a:ext>
                  </a:extLst>
                </p:cNvPr>
                <p:cNvCxnSpPr>
                  <a:cxnSpLocks/>
                </p:cNvCxnSpPr>
                <p:nvPr/>
              </p:nvCxnSpPr>
              <p:spPr>
                <a:xfrm flipH="1" flipV="1">
                  <a:off x="7841718" y="4857715"/>
                  <a:ext cx="140232" cy="55769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D6FDE8C9-299E-471E-8C2D-BFAE9D2A6F5E}"/>
                    </a:ext>
                  </a:extLst>
                </p:cNvPr>
                <p:cNvCxnSpPr>
                  <a:cxnSpLocks/>
                </p:cNvCxnSpPr>
                <p:nvPr/>
              </p:nvCxnSpPr>
              <p:spPr>
                <a:xfrm flipH="1" flipV="1">
                  <a:off x="7999207" y="4505490"/>
                  <a:ext cx="152554" cy="612114"/>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96E6B152-7BAC-47E8-953E-547AFDF4A87D}"/>
                    </a:ext>
                  </a:extLst>
                </p:cNvPr>
                <p:cNvCxnSpPr>
                  <a:cxnSpLocks/>
                </p:cNvCxnSpPr>
                <p:nvPr/>
              </p:nvCxnSpPr>
              <p:spPr>
                <a:xfrm flipV="1">
                  <a:off x="8151761" y="5229927"/>
                  <a:ext cx="256581" cy="42141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E0494CB5-6069-4ED0-880A-A328B52AE7C7}"/>
                    </a:ext>
                  </a:extLst>
                </p:cNvPr>
                <p:cNvCxnSpPr>
                  <a:cxnSpLocks/>
                </p:cNvCxnSpPr>
                <p:nvPr/>
              </p:nvCxnSpPr>
              <p:spPr>
                <a:xfrm flipH="1" flipV="1">
                  <a:off x="2784948" y="2952443"/>
                  <a:ext cx="289752" cy="104111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60EB969B-038A-4FE1-8290-D131828D391E}"/>
                    </a:ext>
                  </a:extLst>
                </p:cNvPr>
                <p:cNvCxnSpPr>
                  <a:cxnSpLocks/>
                </p:cNvCxnSpPr>
                <p:nvPr/>
              </p:nvCxnSpPr>
              <p:spPr>
                <a:xfrm flipH="1" flipV="1">
                  <a:off x="4264253" y="3357590"/>
                  <a:ext cx="467847" cy="53824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023CA317-2236-4E75-993D-621841873C0B}"/>
                    </a:ext>
                  </a:extLst>
                </p:cNvPr>
                <p:cNvCxnSpPr>
                  <a:cxnSpLocks/>
                  <a:endCxn id="33" idx="4"/>
                </p:cNvCxnSpPr>
                <p:nvPr/>
              </p:nvCxnSpPr>
              <p:spPr>
                <a:xfrm flipV="1">
                  <a:off x="4134758" y="3062708"/>
                  <a:ext cx="378454" cy="138028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0DF35F5-292C-4E94-863B-50C4DE93F67A}"/>
                    </a:ext>
                  </a:extLst>
                </p:cNvPr>
                <p:cNvCxnSpPr>
                  <a:cxnSpLocks/>
                </p:cNvCxnSpPr>
                <p:nvPr/>
              </p:nvCxnSpPr>
              <p:spPr>
                <a:xfrm flipV="1">
                  <a:off x="4884037" y="3774558"/>
                  <a:ext cx="427655" cy="90549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7BB8904-7907-4071-BA8B-BEAB798CC475}"/>
                    </a:ext>
                  </a:extLst>
                </p:cNvPr>
                <p:cNvCxnSpPr>
                  <a:cxnSpLocks/>
                </p:cNvCxnSpPr>
                <p:nvPr/>
              </p:nvCxnSpPr>
              <p:spPr>
                <a:xfrm flipH="1" flipV="1">
                  <a:off x="2535609" y="2279649"/>
                  <a:ext cx="92751" cy="30816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45E91671-34BB-476E-8503-EA64D2A1D2D2}"/>
                    </a:ext>
                  </a:extLst>
                </p:cNvPr>
                <p:cNvCxnSpPr>
                  <a:cxnSpLocks/>
                </p:cNvCxnSpPr>
                <p:nvPr/>
              </p:nvCxnSpPr>
              <p:spPr>
                <a:xfrm flipH="1" flipV="1">
                  <a:off x="2335853" y="5072037"/>
                  <a:ext cx="259014" cy="75322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FD660110-3A23-44BC-B748-40962ABB541F}"/>
                    </a:ext>
                  </a:extLst>
                </p:cNvPr>
                <p:cNvCxnSpPr>
                  <a:cxnSpLocks/>
                </p:cNvCxnSpPr>
                <p:nvPr/>
              </p:nvCxnSpPr>
              <p:spPr>
                <a:xfrm flipV="1">
                  <a:off x="2269206" y="2836598"/>
                  <a:ext cx="457473" cy="119238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64A78BB2-7981-47D3-BBE4-044139A31D83}"/>
                    </a:ext>
                  </a:extLst>
                </p:cNvPr>
                <p:cNvCxnSpPr>
                  <a:cxnSpLocks/>
                </p:cNvCxnSpPr>
                <p:nvPr/>
              </p:nvCxnSpPr>
              <p:spPr>
                <a:xfrm flipH="1" flipV="1">
                  <a:off x="4049867" y="3916243"/>
                  <a:ext cx="178079" cy="1513319"/>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CDF7A7DE-556A-489D-AD13-6F3E4E9935C8}"/>
                    </a:ext>
                  </a:extLst>
                </p:cNvPr>
                <p:cNvCxnSpPr>
                  <a:cxnSpLocks/>
                </p:cNvCxnSpPr>
                <p:nvPr/>
              </p:nvCxnSpPr>
              <p:spPr>
                <a:xfrm flipH="1" flipV="1">
                  <a:off x="5076825" y="3212332"/>
                  <a:ext cx="17257" cy="101497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4C168851-19A6-4495-A0F7-B5C4517DBDE9}"/>
                    </a:ext>
                  </a:extLst>
                </p:cNvPr>
                <p:cNvCxnSpPr>
                  <a:cxnSpLocks/>
                </p:cNvCxnSpPr>
                <p:nvPr/>
              </p:nvCxnSpPr>
              <p:spPr>
                <a:xfrm flipH="1" flipV="1">
                  <a:off x="4884315" y="3642920"/>
                  <a:ext cx="217171" cy="34178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6DC71397-6AA8-4E6B-AE69-B27D18545772}"/>
                    </a:ext>
                  </a:extLst>
                </p:cNvPr>
                <p:cNvCxnSpPr>
                  <a:cxnSpLocks/>
                </p:cNvCxnSpPr>
                <p:nvPr/>
              </p:nvCxnSpPr>
              <p:spPr>
                <a:xfrm flipH="1" flipV="1">
                  <a:off x="6408793" y="4211612"/>
                  <a:ext cx="347640" cy="56668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D5B395B-49C1-496A-B541-8F4AE2B08081}"/>
                    </a:ext>
                  </a:extLst>
                </p:cNvPr>
                <p:cNvCxnSpPr>
                  <a:cxnSpLocks/>
                </p:cNvCxnSpPr>
                <p:nvPr/>
              </p:nvCxnSpPr>
              <p:spPr>
                <a:xfrm flipV="1">
                  <a:off x="5772150" y="4069230"/>
                  <a:ext cx="270360" cy="88026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AEA131CA-E593-48FA-988D-EBF23A19D78F}"/>
                    </a:ext>
                  </a:extLst>
                </p:cNvPr>
                <p:cNvCxnSpPr>
                  <a:cxnSpLocks/>
                </p:cNvCxnSpPr>
                <p:nvPr/>
              </p:nvCxnSpPr>
              <p:spPr>
                <a:xfrm flipV="1">
                  <a:off x="2359093" y="3270468"/>
                  <a:ext cx="506680" cy="54334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550A7A11-90D5-4AB6-8F82-08BD520519B5}"/>
                    </a:ext>
                  </a:extLst>
                </p:cNvPr>
                <p:cNvCxnSpPr>
                  <a:cxnSpLocks/>
                </p:cNvCxnSpPr>
                <p:nvPr/>
              </p:nvCxnSpPr>
              <p:spPr>
                <a:xfrm flipV="1">
                  <a:off x="7467151" y="4509036"/>
                  <a:ext cx="0" cy="44891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423D385-CBA9-4D9A-93EF-F444BEA401AF}"/>
                    </a:ext>
                  </a:extLst>
                </p:cNvPr>
                <p:cNvCxnSpPr>
                  <a:cxnSpLocks/>
                </p:cNvCxnSpPr>
                <p:nvPr/>
              </p:nvCxnSpPr>
              <p:spPr>
                <a:xfrm flipV="1">
                  <a:off x="5621371" y="4778295"/>
                  <a:ext cx="79136" cy="102788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BA88BA53-66BF-4033-B97E-98C621C08C66}"/>
                    </a:ext>
                  </a:extLst>
                </p:cNvPr>
                <p:cNvCxnSpPr>
                  <a:cxnSpLocks/>
                </p:cNvCxnSpPr>
                <p:nvPr/>
              </p:nvCxnSpPr>
              <p:spPr>
                <a:xfrm flipH="1" flipV="1">
                  <a:off x="5864364" y="4611381"/>
                  <a:ext cx="1201393" cy="78122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A2295F3-24B0-4077-A14F-11628E6FCE48}"/>
                    </a:ext>
                  </a:extLst>
                </p:cNvPr>
                <p:cNvCxnSpPr>
                  <a:cxnSpLocks/>
                </p:cNvCxnSpPr>
                <p:nvPr/>
              </p:nvCxnSpPr>
              <p:spPr>
                <a:xfrm flipV="1">
                  <a:off x="7570582" y="5496510"/>
                  <a:ext cx="556005" cy="30966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11B0DC02-0B39-444F-9130-061B5947339A}"/>
                    </a:ext>
                  </a:extLst>
                </p:cNvPr>
                <p:cNvCxnSpPr>
                  <a:cxnSpLocks/>
                </p:cNvCxnSpPr>
                <p:nvPr/>
              </p:nvCxnSpPr>
              <p:spPr>
                <a:xfrm flipH="1" flipV="1">
                  <a:off x="4134758" y="3698358"/>
                  <a:ext cx="242769" cy="10799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0D7946A-1241-40BF-A0BC-BEAD138B5185}"/>
                    </a:ext>
                  </a:extLst>
                </p:cNvPr>
                <p:cNvCxnSpPr>
                  <a:cxnSpLocks/>
                </p:cNvCxnSpPr>
                <p:nvPr/>
              </p:nvCxnSpPr>
              <p:spPr>
                <a:xfrm flipV="1">
                  <a:off x="2122170" y="1692379"/>
                  <a:ext cx="147036" cy="40312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0B0EF4E-BE7B-40D6-9179-698AD187967E}"/>
                    </a:ext>
                  </a:extLst>
                </p:cNvPr>
                <p:cNvCxnSpPr>
                  <a:cxnSpLocks/>
                </p:cNvCxnSpPr>
                <p:nvPr/>
              </p:nvCxnSpPr>
              <p:spPr>
                <a:xfrm flipV="1">
                  <a:off x="6552163" y="4470351"/>
                  <a:ext cx="0" cy="6051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2C516E2-DD67-4011-81BA-EFE28011C09C}"/>
                    </a:ext>
                  </a:extLst>
                </p:cNvPr>
                <p:cNvCxnSpPr>
                  <a:cxnSpLocks/>
                </p:cNvCxnSpPr>
                <p:nvPr/>
              </p:nvCxnSpPr>
              <p:spPr>
                <a:xfrm flipH="1">
                  <a:off x="1865463" y="2306397"/>
                  <a:ext cx="256707" cy="13443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EA1B1087-DC9E-4EF8-B996-169AD3E8AF30}"/>
                    </a:ext>
                  </a:extLst>
                </p:cNvPr>
                <p:cNvCxnSpPr>
                  <a:cxnSpLocks/>
                </p:cNvCxnSpPr>
                <p:nvPr/>
              </p:nvCxnSpPr>
              <p:spPr>
                <a:xfrm flipH="1">
                  <a:off x="3126184" y="4817756"/>
                  <a:ext cx="718753" cy="47448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DC25E9D4-377E-4AB3-8E54-04ADD705D426}"/>
                    </a:ext>
                  </a:extLst>
                </p:cNvPr>
                <p:cNvCxnSpPr>
                  <a:cxnSpLocks/>
                </p:cNvCxnSpPr>
                <p:nvPr/>
              </p:nvCxnSpPr>
              <p:spPr>
                <a:xfrm flipV="1">
                  <a:off x="2427339" y="3472999"/>
                  <a:ext cx="262200" cy="1260494"/>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E75F1F86-E8E1-4FB7-85BF-8F729AC1B815}"/>
                    </a:ext>
                  </a:extLst>
                </p:cNvPr>
                <p:cNvCxnSpPr>
                  <a:cxnSpLocks/>
                </p:cNvCxnSpPr>
                <p:nvPr/>
              </p:nvCxnSpPr>
              <p:spPr>
                <a:xfrm flipH="1" flipV="1">
                  <a:off x="3684041" y="4137480"/>
                  <a:ext cx="229738" cy="96370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2D3F247-7829-4282-B170-017427C6C1B8}"/>
                    </a:ext>
                  </a:extLst>
                </p:cNvPr>
                <p:cNvCxnSpPr>
                  <a:cxnSpLocks/>
                </p:cNvCxnSpPr>
                <p:nvPr/>
              </p:nvCxnSpPr>
              <p:spPr>
                <a:xfrm flipV="1">
                  <a:off x="5311692" y="4505491"/>
                  <a:ext cx="281551" cy="1118069"/>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AB85ABF4-EAA6-4E1D-BAD7-B17E8133B913}"/>
                    </a:ext>
                  </a:extLst>
                </p:cNvPr>
                <p:cNvCxnSpPr>
                  <a:cxnSpLocks/>
                </p:cNvCxnSpPr>
                <p:nvPr/>
              </p:nvCxnSpPr>
              <p:spPr>
                <a:xfrm flipV="1">
                  <a:off x="6886272" y="4818176"/>
                  <a:ext cx="169657" cy="45925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C7C9A19E-F787-4C6F-9947-66E22F95032C}"/>
                    </a:ext>
                  </a:extLst>
                </p:cNvPr>
                <p:cNvCxnSpPr>
                  <a:cxnSpLocks/>
                </p:cNvCxnSpPr>
                <p:nvPr/>
              </p:nvCxnSpPr>
              <p:spPr>
                <a:xfrm flipV="1">
                  <a:off x="4522551" y="3088760"/>
                  <a:ext cx="251145" cy="58470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50C64703-D013-42B8-BD25-2CBFC82A1EBE}"/>
                    </a:ext>
                  </a:extLst>
                </p:cNvPr>
                <p:cNvCxnSpPr>
                  <a:cxnSpLocks/>
                </p:cNvCxnSpPr>
                <p:nvPr/>
              </p:nvCxnSpPr>
              <p:spPr>
                <a:xfrm flipV="1">
                  <a:off x="5704356" y="3934354"/>
                  <a:ext cx="285901" cy="22107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1AB9AC1D-0FBA-4F03-9444-14A8726EA939}"/>
                    </a:ext>
                  </a:extLst>
                </p:cNvPr>
                <p:cNvCxnSpPr>
                  <a:cxnSpLocks/>
                </p:cNvCxnSpPr>
                <p:nvPr/>
              </p:nvCxnSpPr>
              <p:spPr>
                <a:xfrm flipV="1">
                  <a:off x="7231633" y="4203836"/>
                  <a:ext cx="165385" cy="26413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058F86CC-F424-45A6-AFD0-DFE5876432D1}"/>
                    </a:ext>
                  </a:extLst>
                </p:cNvPr>
                <p:cNvCxnSpPr>
                  <a:cxnSpLocks/>
                </p:cNvCxnSpPr>
                <p:nvPr/>
              </p:nvCxnSpPr>
              <p:spPr>
                <a:xfrm flipH="1" flipV="1">
                  <a:off x="6416582" y="4127803"/>
                  <a:ext cx="289896" cy="198659"/>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7DD35A12-88F5-4EEE-8F80-3B2E3145BCC4}"/>
                    </a:ext>
                  </a:extLst>
                </p:cNvPr>
                <p:cNvCxnSpPr>
                  <a:cxnSpLocks/>
                </p:cNvCxnSpPr>
                <p:nvPr/>
              </p:nvCxnSpPr>
              <p:spPr>
                <a:xfrm flipV="1">
                  <a:off x="7707518" y="4412899"/>
                  <a:ext cx="127443" cy="39864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E2D47A36-D0C5-4296-9FFC-A6A085508396}"/>
                    </a:ext>
                  </a:extLst>
                </p:cNvPr>
                <p:cNvCxnSpPr>
                  <a:cxnSpLocks/>
                </p:cNvCxnSpPr>
                <p:nvPr/>
              </p:nvCxnSpPr>
              <p:spPr>
                <a:xfrm flipV="1">
                  <a:off x="8096572" y="4612407"/>
                  <a:ext cx="111540" cy="24986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5949FEBD-8284-4B28-8F73-B77C7A481260}"/>
                    </a:ext>
                  </a:extLst>
                </p:cNvPr>
                <p:cNvCxnSpPr>
                  <a:cxnSpLocks/>
                </p:cNvCxnSpPr>
                <p:nvPr/>
              </p:nvCxnSpPr>
              <p:spPr>
                <a:xfrm flipH="1" flipV="1">
                  <a:off x="5293053" y="3717702"/>
                  <a:ext cx="251152" cy="8049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16CF42EF-8296-451B-B46E-CBE983E6221C}"/>
                    </a:ext>
                  </a:extLst>
                </p:cNvPr>
                <p:cNvCxnSpPr>
                  <a:cxnSpLocks/>
                </p:cNvCxnSpPr>
                <p:nvPr/>
              </p:nvCxnSpPr>
              <p:spPr>
                <a:xfrm flipH="1" flipV="1">
                  <a:off x="3692573" y="3127010"/>
                  <a:ext cx="153749" cy="30944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A23CC449-5AB6-4A7A-AB8B-CD12B6850AAE}"/>
                    </a:ext>
                  </a:extLst>
                </p:cNvPr>
                <p:cNvCxnSpPr>
                  <a:cxnSpLocks/>
                </p:cNvCxnSpPr>
                <p:nvPr/>
              </p:nvCxnSpPr>
              <p:spPr>
                <a:xfrm flipH="1" flipV="1">
                  <a:off x="3939588" y="3062472"/>
                  <a:ext cx="166595" cy="22387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0946BF93-8725-4B63-A828-3C8334F25004}"/>
                    </a:ext>
                  </a:extLst>
                </p:cNvPr>
                <p:cNvCxnSpPr>
                  <a:cxnSpLocks/>
                </p:cNvCxnSpPr>
                <p:nvPr/>
              </p:nvCxnSpPr>
              <p:spPr>
                <a:xfrm flipV="1">
                  <a:off x="2751027" y="2544185"/>
                  <a:ext cx="295955" cy="32862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89A72B0-E9E5-4CF7-9478-3A55406E73F2}"/>
                    </a:ext>
                  </a:extLst>
                </p:cNvPr>
                <p:cNvCxnSpPr>
                  <a:cxnSpLocks/>
                </p:cNvCxnSpPr>
                <p:nvPr/>
              </p:nvCxnSpPr>
              <p:spPr>
                <a:xfrm flipV="1">
                  <a:off x="3822020" y="3497684"/>
                  <a:ext cx="385615" cy="6579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41A25001-B460-430E-AECA-577A5957D243}"/>
                    </a:ext>
                  </a:extLst>
                </p:cNvPr>
                <p:cNvCxnSpPr>
                  <a:cxnSpLocks/>
                </p:cNvCxnSpPr>
                <p:nvPr/>
              </p:nvCxnSpPr>
              <p:spPr>
                <a:xfrm flipV="1">
                  <a:off x="5703656" y="3521245"/>
                  <a:ext cx="168996" cy="63081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A31ADB1-8024-45B9-8532-076FDE905C13}"/>
                    </a:ext>
                  </a:extLst>
                </p:cNvPr>
                <p:cNvCxnSpPr>
                  <a:cxnSpLocks/>
                </p:cNvCxnSpPr>
                <p:nvPr/>
              </p:nvCxnSpPr>
              <p:spPr>
                <a:xfrm flipV="1">
                  <a:off x="6198347" y="3810831"/>
                  <a:ext cx="284141" cy="22881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49EE932A-4B6E-4710-9356-1DF16B4DB215}"/>
                    </a:ext>
                  </a:extLst>
                </p:cNvPr>
                <p:cNvCxnSpPr>
                  <a:cxnSpLocks/>
                </p:cNvCxnSpPr>
                <p:nvPr/>
              </p:nvCxnSpPr>
              <p:spPr>
                <a:xfrm flipH="1" flipV="1">
                  <a:off x="5863462" y="4031565"/>
                  <a:ext cx="93228" cy="32707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7BB1A372-3EDA-472D-96B7-0A86AD1CE5F9}"/>
                    </a:ext>
                  </a:extLst>
                </p:cNvPr>
                <p:cNvCxnSpPr>
                  <a:cxnSpLocks/>
                </p:cNvCxnSpPr>
                <p:nvPr/>
              </p:nvCxnSpPr>
              <p:spPr>
                <a:xfrm flipH="1" flipV="1">
                  <a:off x="8508450" y="5044253"/>
                  <a:ext cx="10425" cy="33781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1007203-4328-4E0E-8939-5DE3682AD2C4}"/>
                    </a:ext>
                  </a:extLst>
                </p:cNvPr>
                <p:cNvCxnSpPr>
                  <a:cxnSpLocks/>
                </p:cNvCxnSpPr>
                <p:nvPr/>
              </p:nvCxnSpPr>
              <p:spPr>
                <a:xfrm flipH="1" flipV="1">
                  <a:off x="6805223" y="4169731"/>
                  <a:ext cx="111983" cy="27530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0A81C72F-43A1-4A26-B0B3-7E966ECFF192}"/>
                    </a:ext>
                  </a:extLst>
                </p:cNvPr>
                <p:cNvCxnSpPr>
                  <a:cxnSpLocks/>
                </p:cNvCxnSpPr>
                <p:nvPr/>
              </p:nvCxnSpPr>
              <p:spPr>
                <a:xfrm flipH="1" flipV="1">
                  <a:off x="7497014" y="4236575"/>
                  <a:ext cx="32157" cy="27781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FDD95775-1C47-4DDD-9C34-8D362136C4A4}"/>
                    </a:ext>
                  </a:extLst>
                </p:cNvPr>
                <p:cNvCxnSpPr>
                  <a:cxnSpLocks/>
                </p:cNvCxnSpPr>
                <p:nvPr/>
              </p:nvCxnSpPr>
              <p:spPr>
                <a:xfrm flipV="1">
                  <a:off x="7886023" y="4670834"/>
                  <a:ext cx="153438" cy="37341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DDA8ABB4-D4F4-4834-AFF4-6096A7FD6A96}"/>
                    </a:ext>
                  </a:extLst>
                </p:cNvPr>
                <p:cNvCxnSpPr>
                  <a:cxnSpLocks/>
                </p:cNvCxnSpPr>
                <p:nvPr/>
              </p:nvCxnSpPr>
              <p:spPr>
                <a:xfrm flipH="1" flipV="1">
                  <a:off x="5995139" y="4242764"/>
                  <a:ext cx="182567" cy="57541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416508C-8D71-4018-A3D7-166DCE0B8048}"/>
                    </a:ext>
                  </a:extLst>
                </p:cNvPr>
                <p:cNvCxnSpPr>
                  <a:cxnSpLocks/>
                </p:cNvCxnSpPr>
                <p:nvPr/>
              </p:nvCxnSpPr>
              <p:spPr>
                <a:xfrm flipH="1" flipV="1">
                  <a:off x="6971100" y="4183624"/>
                  <a:ext cx="34421" cy="47702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9F8A038E-9DE8-427F-B026-9B0A711F7BC3}"/>
                    </a:ext>
                  </a:extLst>
                </p:cNvPr>
                <p:cNvCxnSpPr>
                  <a:cxnSpLocks/>
                </p:cNvCxnSpPr>
                <p:nvPr/>
              </p:nvCxnSpPr>
              <p:spPr>
                <a:xfrm flipH="1" flipV="1">
                  <a:off x="8298994" y="4830909"/>
                  <a:ext cx="215019" cy="38916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56CEF66D-F617-4B49-BEDE-D307AFA4800E}"/>
                    </a:ext>
                  </a:extLst>
                </p:cNvPr>
                <p:cNvCxnSpPr>
                  <a:cxnSpLocks/>
                </p:cNvCxnSpPr>
                <p:nvPr/>
              </p:nvCxnSpPr>
              <p:spPr>
                <a:xfrm flipH="1" flipV="1">
                  <a:off x="8353311" y="4932431"/>
                  <a:ext cx="97931" cy="578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D888702-FFAA-42FC-A77B-EB1B34B593D6}"/>
                    </a:ext>
                  </a:extLst>
                </p:cNvPr>
                <p:cNvCxnSpPr>
                  <a:cxnSpLocks/>
                </p:cNvCxnSpPr>
                <p:nvPr/>
              </p:nvCxnSpPr>
              <p:spPr>
                <a:xfrm flipH="1" flipV="1">
                  <a:off x="7544804" y="4878035"/>
                  <a:ext cx="93228" cy="32707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C52332A7-1DB3-42A7-AF02-0517CDB4C23D}"/>
                    </a:ext>
                  </a:extLst>
                </p:cNvPr>
                <p:cNvCxnSpPr>
                  <a:cxnSpLocks/>
                </p:cNvCxnSpPr>
                <p:nvPr/>
              </p:nvCxnSpPr>
              <p:spPr>
                <a:xfrm flipV="1">
                  <a:off x="3301266" y="2562118"/>
                  <a:ext cx="320493" cy="23088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9632F692-6A7F-4DB5-8BBE-7A363598A479}"/>
                    </a:ext>
                  </a:extLst>
                </p:cNvPr>
                <p:cNvCxnSpPr>
                  <a:cxnSpLocks/>
                </p:cNvCxnSpPr>
                <p:nvPr/>
              </p:nvCxnSpPr>
              <p:spPr>
                <a:xfrm>
                  <a:off x="3031732" y="2628127"/>
                  <a:ext cx="165564" cy="12408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9615C6FC-08A0-4BFD-A20B-AA38B0022465}"/>
                    </a:ext>
                  </a:extLst>
                </p:cNvPr>
                <p:cNvCxnSpPr>
                  <a:cxnSpLocks/>
                </p:cNvCxnSpPr>
                <p:nvPr/>
              </p:nvCxnSpPr>
              <p:spPr>
                <a:xfrm flipV="1">
                  <a:off x="3173955" y="2352335"/>
                  <a:ext cx="13772" cy="27242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EBC665A5-040C-4E1E-8C78-A5D319DA668E}"/>
                    </a:ext>
                  </a:extLst>
                </p:cNvPr>
                <p:cNvCxnSpPr>
                  <a:cxnSpLocks/>
                </p:cNvCxnSpPr>
                <p:nvPr/>
              </p:nvCxnSpPr>
              <p:spPr>
                <a:xfrm flipV="1">
                  <a:off x="2931392" y="2276299"/>
                  <a:ext cx="118419" cy="38796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9E2E6861-1EDC-49CB-A72C-B26385D08709}"/>
                    </a:ext>
                  </a:extLst>
                </p:cNvPr>
                <p:cNvCxnSpPr>
                  <a:cxnSpLocks/>
                </p:cNvCxnSpPr>
                <p:nvPr/>
              </p:nvCxnSpPr>
              <p:spPr>
                <a:xfrm flipV="1">
                  <a:off x="2532740" y="2005122"/>
                  <a:ext cx="189653" cy="23052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C185DA0-C4F5-4C42-BBA5-AA5BD50B354D}"/>
                    </a:ext>
                  </a:extLst>
                </p:cNvPr>
                <p:cNvCxnSpPr>
                  <a:cxnSpLocks/>
                </p:cNvCxnSpPr>
                <p:nvPr/>
              </p:nvCxnSpPr>
              <p:spPr>
                <a:xfrm flipV="1">
                  <a:off x="3703474" y="2878026"/>
                  <a:ext cx="196637" cy="18453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216A25B6-D86A-474D-AED4-AE3B47B2FF5E}"/>
                    </a:ext>
                  </a:extLst>
                </p:cNvPr>
                <p:cNvCxnSpPr>
                  <a:cxnSpLocks/>
                </p:cNvCxnSpPr>
                <p:nvPr/>
              </p:nvCxnSpPr>
              <p:spPr>
                <a:xfrm flipV="1">
                  <a:off x="7103969" y="4103246"/>
                  <a:ext cx="0" cy="82918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D2722952-BD29-49C2-B49C-C0228BD63E62}"/>
                    </a:ext>
                  </a:extLst>
                </p:cNvPr>
                <p:cNvCxnSpPr>
                  <a:cxnSpLocks/>
                </p:cNvCxnSpPr>
                <p:nvPr/>
              </p:nvCxnSpPr>
              <p:spPr>
                <a:xfrm flipH="1">
                  <a:off x="8965340" y="5557586"/>
                  <a:ext cx="440067" cy="93756"/>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E413A7D-D5B4-42F8-9D41-CE0858402B10}"/>
                    </a:ext>
                  </a:extLst>
                </p:cNvPr>
                <p:cNvCxnSpPr>
                  <a:cxnSpLocks/>
                </p:cNvCxnSpPr>
                <p:nvPr/>
              </p:nvCxnSpPr>
              <p:spPr>
                <a:xfrm flipH="1">
                  <a:off x="8620880" y="5363805"/>
                  <a:ext cx="370914" cy="126272"/>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3" name="Freeform: Shape 32">
                <a:extLst>
                  <a:ext uri="{FF2B5EF4-FFF2-40B4-BE49-F238E27FC236}">
                    <a16:creationId xmlns:a16="http://schemas.microsoft.com/office/drawing/2014/main" id="{2E07B55C-3EF7-46D1-8E71-AA530C7957E0}"/>
                  </a:ext>
                </a:extLst>
              </p:cNvPr>
              <p:cNvSpPr/>
              <p:nvPr/>
            </p:nvSpPr>
            <p:spPr>
              <a:xfrm>
                <a:off x="1897650" y="2228537"/>
                <a:ext cx="2849728" cy="1406801"/>
              </a:xfrm>
              <a:custGeom>
                <a:avLst/>
                <a:gdLst>
                  <a:gd name="connsiteX0" fmla="*/ 53 w 5991469"/>
                  <a:gd name="connsiteY0" fmla="*/ 13644 h 2633836"/>
                  <a:gd name="connsiteX1" fmla="*/ 876353 w 5991469"/>
                  <a:gd name="connsiteY1" fmla="*/ 137469 h 2633836"/>
                  <a:gd name="connsiteX2" fmla="*/ 3781478 w 5991469"/>
                  <a:gd name="connsiteY2" fmla="*/ 661344 h 2633836"/>
                  <a:gd name="connsiteX3" fmla="*/ 5676953 w 5991469"/>
                  <a:gd name="connsiteY3" fmla="*/ 1442394 h 2633836"/>
                  <a:gd name="connsiteX4" fmla="*/ 5972228 w 5991469"/>
                  <a:gd name="connsiteY4" fmla="*/ 2604444 h 2633836"/>
                  <a:gd name="connsiteX5" fmla="*/ 5486453 w 5991469"/>
                  <a:gd name="connsiteY5" fmla="*/ 2204394 h 2633836"/>
                  <a:gd name="connsiteX6" fmla="*/ 3029003 w 5991469"/>
                  <a:gd name="connsiteY6" fmla="*/ 1318569 h 2633836"/>
                  <a:gd name="connsiteX7" fmla="*/ 923978 w 5991469"/>
                  <a:gd name="connsiteY7" fmla="*/ 527994 h 2633836"/>
                  <a:gd name="connsiteX8" fmla="*/ 53 w 5991469"/>
                  <a:gd name="connsiteY8" fmla="*/ 13644 h 2633836"/>
                  <a:gd name="connsiteX0" fmla="*/ 64 w 6553455"/>
                  <a:gd name="connsiteY0" fmla="*/ 10978 h 2821670"/>
                  <a:gd name="connsiteX1" fmla="*/ 1438339 w 6553455"/>
                  <a:gd name="connsiteY1" fmla="*/ 325303 h 2821670"/>
                  <a:gd name="connsiteX2" fmla="*/ 4343464 w 6553455"/>
                  <a:gd name="connsiteY2" fmla="*/ 849178 h 2821670"/>
                  <a:gd name="connsiteX3" fmla="*/ 6238939 w 6553455"/>
                  <a:gd name="connsiteY3" fmla="*/ 1630228 h 2821670"/>
                  <a:gd name="connsiteX4" fmla="*/ 6534214 w 6553455"/>
                  <a:gd name="connsiteY4" fmla="*/ 2792278 h 2821670"/>
                  <a:gd name="connsiteX5" fmla="*/ 6048439 w 6553455"/>
                  <a:gd name="connsiteY5" fmla="*/ 2392228 h 2821670"/>
                  <a:gd name="connsiteX6" fmla="*/ 3590989 w 6553455"/>
                  <a:gd name="connsiteY6" fmla="*/ 1506403 h 2821670"/>
                  <a:gd name="connsiteX7" fmla="*/ 1485964 w 6553455"/>
                  <a:gd name="connsiteY7" fmla="*/ 715828 h 2821670"/>
                  <a:gd name="connsiteX8" fmla="*/ 64 w 6553455"/>
                  <a:gd name="connsiteY8" fmla="*/ 10978 h 2821670"/>
                  <a:gd name="connsiteX0" fmla="*/ 102 w 6553493"/>
                  <a:gd name="connsiteY0" fmla="*/ 11786 h 2822478"/>
                  <a:gd name="connsiteX1" fmla="*/ 1552677 w 6553493"/>
                  <a:gd name="connsiteY1" fmla="*/ 316586 h 2822478"/>
                  <a:gd name="connsiteX2" fmla="*/ 4343502 w 6553493"/>
                  <a:gd name="connsiteY2" fmla="*/ 849986 h 2822478"/>
                  <a:gd name="connsiteX3" fmla="*/ 6238977 w 6553493"/>
                  <a:gd name="connsiteY3" fmla="*/ 1631036 h 2822478"/>
                  <a:gd name="connsiteX4" fmla="*/ 6534252 w 6553493"/>
                  <a:gd name="connsiteY4" fmla="*/ 2793086 h 2822478"/>
                  <a:gd name="connsiteX5" fmla="*/ 6048477 w 6553493"/>
                  <a:gd name="connsiteY5" fmla="*/ 2393036 h 2822478"/>
                  <a:gd name="connsiteX6" fmla="*/ 3591027 w 6553493"/>
                  <a:gd name="connsiteY6" fmla="*/ 1507211 h 2822478"/>
                  <a:gd name="connsiteX7" fmla="*/ 1486002 w 6553493"/>
                  <a:gd name="connsiteY7" fmla="*/ 716636 h 2822478"/>
                  <a:gd name="connsiteX8" fmla="*/ 102 w 6553493"/>
                  <a:gd name="connsiteY8" fmla="*/ 11786 h 2822478"/>
                  <a:gd name="connsiteX0" fmla="*/ 102 w 6535836"/>
                  <a:gd name="connsiteY0" fmla="*/ 11786 h 2822478"/>
                  <a:gd name="connsiteX1" fmla="*/ 1552677 w 6535836"/>
                  <a:gd name="connsiteY1" fmla="*/ 316586 h 2822478"/>
                  <a:gd name="connsiteX2" fmla="*/ 4343502 w 6535836"/>
                  <a:gd name="connsiteY2" fmla="*/ 849986 h 2822478"/>
                  <a:gd name="connsiteX3" fmla="*/ 6124677 w 6535836"/>
                  <a:gd name="connsiteY3" fmla="*/ 1631036 h 2822478"/>
                  <a:gd name="connsiteX4" fmla="*/ 6534252 w 6535836"/>
                  <a:gd name="connsiteY4" fmla="*/ 2793086 h 2822478"/>
                  <a:gd name="connsiteX5" fmla="*/ 6048477 w 6535836"/>
                  <a:gd name="connsiteY5" fmla="*/ 2393036 h 2822478"/>
                  <a:gd name="connsiteX6" fmla="*/ 3591027 w 6535836"/>
                  <a:gd name="connsiteY6" fmla="*/ 1507211 h 2822478"/>
                  <a:gd name="connsiteX7" fmla="*/ 1486002 w 6535836"/>
                  <a:gd name="connsiteY7" fmla="*/ 716636 h 2822478"/>
                  <a:gd name="connsiteX8" fmla="*/ 102 w 6535836"/>
                  <a:gd name="connsiteY8" fmla="*/ 11786 h 2822478"/>
                  <a:gd name="connsiteX0" fmla="*/ 102 w 6489372"/>
                  <a:gd name="connsiteY0" fmla="*/ 11786 h 2813515"/>
                  <a:gd name="connsiteX1" fmla="*/ 1552677 w 6489372"/>
                  <a:gd name="connsiteY1" fmla="*/ 316586 h 2813515"/>
                  <a:gd name="connsiteX2" fmla="*/ 4343502 w 6489372"/>
                  <a:gd name="connsiteY2" fmla="*/ 849986 h 2813515"/>
                  <a:gd name="connsiteX3" fmla="*/ 6124677 w 6489372"/>
                  <a:gd name="connsiteY3" fmla="*/ 1631036 h 2813515"/>
                  <a:gd name="connsiteX4" fmla="*/ 6486627 w 6489372"/>
                  <a:gd name="connsiteY4" fmla="*/ 2783561 h 2813515"/>
                  <a:gd name="connsiteX5" fmla="*/ 6048477 w 6489372"/>
                  <a:gd name="connsiteY5" fmla="*/ 2393036 h 2813515"/>
                  <a:gd name="connsiteX6" fmla="*/ 3591027 w 6489372"/>
                  <a:gd name="connsiteY6" fmla="*/ 1507211 h 2813515"/>
                  <a:gd name="connsiteX7" fmla="*/ 1486002 w 6489372"/>
                  <a:gd name="connsiteY7" fmla="*/ 716636 h 2813515"/>
                  <a:gd name="connsiteX8" fmla="*/ 102 w 6489372"/>
                  <a:gd name="connsiteY8" fmla="*/ 11786 h 2813515"/>
                  <a:gd name="connsiteX0" fmla="*/ 102 w 6496817"/>
                  <a:gd name="connsiteY0" fmla="*/ 11786 h 2821765"/>
                  <a:gd name="connsiteX1" fmla="*/ 1552677 w 6496817"/>
                  <a:gd name="connsiteY1" fmla="*/ 316586 h 2821765"/>
                  <a:gd name="connsiteX2" fmla="*/ 4343502 w 6496817"/>
                  <a:gd name="connsiteY2" fmla="*/ 849986 h 2821765"/>
                  <a:gd name="connsiteX3" fmla="*/ 6124677 w 6496817"/>
                  <a:gd name="connsiteY3" fmla="*/ 1631036 h 2821765"/>
                  <a:gd name="connsiteX4" fmla="*/ 6486627 w 6496817"/>
                  <a:gd name="connsiteY4" fmla="*/ 2783561 h 2821765"/>
                  <a:gd name="connsiteX5" fmla="*/ 5915127 w 6496817"/>
                  <a:gd name="connsiteY5" fmla="*/ 2450186 h 2821765"/>
                  <a:gd name="connsiteX6" fmla="*/ 3591027 w 6496817"/>
                  <a:gd name="connsiteY6" fmla="*/ 1507211 h 2821765"/>
                  <a:gd name="connsiteX7" fmla="*/ 1486002 w 6496817"/>
                  <a:gd name="connsiteY7" fmla="*/ 716636 h 2821765"/>
                  <a:gd name="connsiteX8" fmla="*/ 102 w 6496817"/>
                  <a:gd name="connsiteY8" fmla="*/ 11786 h 2821765"/>
                  <a:gd name="connsiteX0" fmla="*/ 101 w 6496816"/>
                  <a:gd name="connsiteY0" fmla="*/ 11786 h 2821335"/>
                  <a:gd name="connsiteX1" fmla="*/ 1552676 w 6496816"/>
                  <a:gd name="connsiteY1" fmla="*/ 316586 h 2821335"/>
                  <a:gd name="connsiteX2" fmla="*/ 4343501 w 6496816"/>
                  <a:gd name="connsiteY2" fmla="*/ 849986 h 2821335"/>
                  <a:gd name="connsiteX3" fmla="*/ 6124676 w 6496816"/>
                  <a:gd name="connsiteY3" fmla="*/ 1631036 h 2821335"/>
                  <a:gd name="connsiteX4" fmla="*/ 6486626 w 6496816"/>
                  <a:gd name="connsiteY4" fmla="*/ 2783561 h 2821335"/>
                  <a:gd name="connsiteX5" fmla="*/ 5915126 w 6496816"/>
                  <a:gd name="connsiteY5" fmla="*/ 2450186 h 2821335"/>
                  <a:gd name="connsiteX6" fmla="*/ 3495776 w 6496816"/>
                  <a:gd name="connsiteY6" fmla="*/ 1535786 h 2821335"/>
                  <a:gd name="connsiteX7" fmla="*/ 1486001 w 6496816"/>
                  <a:gd name="connsiteY7" fmla="*/ 716636 h 2821335"/>
                  <a:gd name="connsiteX8" fmla="*/ 101 w 6496816"/>
                  <a:gd name="connsiteY8" fmla="*/ 11786 h 2821335"/>
                  <a:gd name="connsiteX0" fmla="*/ 101 w 6486635"/>
                  <a:gd name="connsiteY0" fmla="*/ 11786 h 2820142"/>
                  <a:gd name="connsiteX1" fmla="*/ 1552676 w 6486635"/>
                  <a:gd name="connsiteY1" fmla="*/ 316586 h 2820142"/>
                  <a:gd name="connsiteX2" fmla="*/ 4343501 w 6486635"/>
                  <a:gd name="connsiteY2" fmla="*/ 849986 h 2820142"/>
                  <a:gd name="connsiteX3" fmla="*/ 5924651 w 6486635"/>
                  <a:gd name="connsiteY3" fmla="*/ 1650086 h 2820142"/>
                  <a:gd name="connsiteX4" fmla="*/ 6486626 w 6486635"/>
                  <a:gd name="connsiteY4" fmla="*/ 2783561 h 2820142"/>
                  <a:gd name="connsiteX5" fmla="*/ 5915126 w 6486635"/>
                  <a:gd name="connsiteY5" fmla="*/ 2450186 h 2820142"/>
                  <a:gd name="connsiteX6" fmla="*/ 3495776 w 6486635"/>
                  <a:gd name="connsiteY6" fmla="*/ 1535786 h 2820142"/>
                  <a:gd name="connsiteX7" fmla="*/ 1486001 w 6486635"/>
                  <a:gd name="connsiteY7" fmla="*/ 716636 h 2820142"/>
                  <a:gd name="connsiteX8" fmla="*/ 101 w 6486635"/>
                  <a:gd name="connsiteY8" fmla="*/ 11786 h 2820142"/>
                  <a:gd name="connsiteX0" fmla="*/ 904 w 6487438"/>
                  <a:gd name="connsiteY0" fmla="*/ 11343 h 2819699"/>
                  <a:gd name="connsiteX1" fmla="*/ 1553479 w 6487438"/>
                  <a:gd name="connsiteY1" fmla="*/ 316143 h 2819699"/>
                  <a:gd name="connsiteX2" fmla="*/ 4344304 w 6487438"/>
                  <a:gd name="connsiteY2" fmla="*/ 849543 h 2819699"/>
                  <a:gd name="connsiteX3" fmla="*/ 5925454 w 6487438"/>
                  <a:gd name="connsiteY3" fmla="*/ 1649643 h 2819699"/>
                  <a:gd name="connsiteX4" fmla="*/ 6487429 w 6487438"/>
                  <a:gd name="connsiteY4" fmla="*/ 2783118 h 2819699"/>
                  <a:gd name="connsiteX5" fmla="*/ 5915929 w 6487438"/>
                  <a:gd name="connsiteY5" fmla="*/ 2449743 h 2819699"/>
                  <a:gd name="connsiteX6" fmla="*/ 3496579 w 6487438"/>
                  <a:gd name="connsiteY6" fmla="*/ 1535343 h 2819699"/>
                  <a:gd name="connsiteX7" fmla="*/ 1362979 w 6487438"/>
                  <a:gd name="connsiteY7" fmla="*/ 706668 h 2819699"/>
                  <a:gd name="connsiteX8" fmla="*/ 904 w 6487438"/>
                  <a:gd name="connsiteY8" fmla="*/ 11343 h 2819699"/>
                  <a:gd name="connsiteX0" fmla="*/ 904 w 6525536"/>
                  <a:gd name="connsiteY0" fmla="*/ 11343 h 2828474"/>
                  <a:gd name="connsiteX1" fmla="*/ 1553479 w 6525536"/>
                  <a:gd name="connsiteY1" fmla="*/ 316143 h 2828474"/>
                  <a:gd name="connsiteX2" fmla="*/ 4344304 w 6525536"/>
                  <a:gd name="connsiteY2" fmla="*/ 849543 h 2828474"/>
                  <a:gd name="connsiteX3" fmla="*/ 5925454 w 6525536"/>
                  <a:gd name="connsiteY3" fmla="*/ 1649643 h 2828474"/>
                  <a:gd name="connsiteX4" fmla="*/ 6525529 w 6525536"/>
                  <a:gd name="connsiteY4" fmla="*/ 2792643 h 2828474"/>
                  <a:gd name="connsiteX5" fmla="*/ 5915929 w 6525536"/>
                  <a:gd name="connsiteY5" fmla="*/ 2449743 h 2828474"/>
                  <a:gd name="connsiteX6" fmla="*/ 3496579 w 6525536"/>
                  <a:gd name="connsiteY6" fmla="*/ 1535343 h 2828474"/>
                  <a:gd name="connsiteX7" fmla="*/ 1362979 w 6525536"/>
                  <a:gd name="connsiteY7" fmla="*/ 706668 h 2828474"/>
                  <a:gd name="connsiteX8" fmla="*/ 904 w 6525536"/>
                  <a:gd name="connsiteY8" fmla="*/ 11343 h 2828474"/>
                  <a:gd name="connsiteX0" fmla="*/ 904 w 6563635"/>
                  <a:gd name="connsiteY0" fmla="*/ 11343 h 2828474"/>
                  <a:gd name="connsiteX1" fmla="*/ 1553479 w 6563635"/>
                  <a:gd name="connsiteY1" fmla="*/ 316143 h 2828474"/>
                  <a:gd name="connsiteX2" fmla="*/ 4344304 w 6563635"/>
                  <a:gd name="connsiteY2" fmla="*/ 849543 h 2828474"/>
                  <a:gd name="connsiteX3" fmla="*/ 5925454 w 6563635"/>
                  <a:gd name="connsiteY3" fmla="*/ 1649643 h 2828474"/>
                  <a:gd name="connsiteX4" fmla="*/ 6563629 w 6563635"/>
                  <a:gd name="connsiteY4" fmla="*/ 2792643 h 2828474"/>
                  <a:gd name="connsiteX5" fmla="*/ 5915929 w 6563635"/>
                  <a:gd name="connsiteY5" fmla="*/ 2449743 h 2828474"/>
                  <a:gd name="connsiteX6" fmla="*/ 3496579 w 6563635"/>
                  <a:gd name="connsiteY6" fmla="*/ 1535343 h 2828474"/>
                  <a:gd name="connsiteX7" fmla="*/ 1362979 w 6563635"/>
                  <a:gd name="connsiteY7" fmla="*/ 706668 h 2828474"/>
                  <a:gd name="connsiteX8" fmla="*/ 904 w 6563635"/>
                  <a:gd name="connsiteY8" fmla="*/ 11343 h 2828474"/>
                  <a:gd name="connsiteX0" fmla="*/ 881 w 6589012"/>
                  <a:gd name="connsiteY0" fmla="*/ 11343 h 2828474"/>
                  <a:gd name="connsiteX1" fmla="*/ 1578856 w 6589012"/>
                  <a:gd name="connsiteY1" fmla="*/ 316143 h 2828474"/>
                  <a:gd name="connsiteX2" fmla="*/ 4369681 w 6589012"/>
                  <a:gd name="connsiteY2" fmla="*/ 849543 h 2828474"/>
                  <a:gd name="connsiteX3" fmla="*/ 5950831 w 6589012"/>
                  <a:gd name="connsiteY3" fmla="*/ 1649643 h 2828474"/>
                  <a:gd name="connsiteX4" fmla="*/ 6589006 w 6589012"/>
                  <a:gd name="connsiteY4" fmla="*/ 2792643 h 2828474"/>
                  <a:gd name="connsiteX5" fmla="*/ 5941306 w 6589012"/>
                  <a:gd name="connsiteY5" fmla="*/ 2449743 h 2828474"/>
                  <a:gd name="connsiteX6" fmla="*/ 3521956 w 6589012"/>
                  <a:gd name="connsiteY6" fmla="*/ 1535343 h 2828474"/>
                  <a:gd name="connsiteX7" fmla="*/ 1388356 w 6589012"/>
                  <a:gd name="connsiteY7" fmla="*/ 706668 h 2828474"/>
                  <a:gd name="connsiteX8" fmla="*/ 881 w 6589012"/>
                  <a:gd name="connsiteY8" fmla="*/ 11343 h 2828474"/>
                  <a:gd name="connsiteX0" fmla="*/ 50 w 6588181"/>
                  <a:gd name="connsiteY0" fmla="*/ 9412 h 2826543"/>
                  <a:gd name="connsiteX1" fmla="*/ 1348920 w 6588181"/>
                  <a:gd name="connsiteY1" fmla="*/ 338541 h 2826543"/>
                  <a:gd name="connsiteX2" fmla="*/ 4368850 w 6588181"/>
                  <a:gd name="connsiteY2" fmla="*/ 847612 h 2826543"/>
                  <a:gd name="connsiteX3" fmla="*/ 5950000 w 6588181"/>
                  <a:gd name="connsiteY3" fmla="*/ 1647712 h 2826543"/>
                  <a:gd name="connsiteX4" fmla="*/ 6588175 w 6588181"/>
                  <a:gd name="connsiteY4" fmla="*/ 2790712 h 2826543"/>
                  <a:gd name="connsiteX5" fmla="*/ 5940475 w 6588181"/>
                  <a:gd name="connsiteY5" fmla="*/ 2447812 h 2826543"/>
                  <a:gd name="connsiteX6" fmla="*/ 3521125 w 6588181"/>
                  <a:gd name="connsiteY6" fmla="*/ 1533412 h 2826543"/>
                  <a:gd name="connsiteX7" fmla="*/ 1387525 w 6588181"/>
                  <a:gd name="connsiteY7" fmla="*/ 704737 h 2826543"/>
                  <a:gd name="connsiteX8" fmla="*/ 50 w 6588181"/>
                  <a:gd name="connsiteY8" fmla="*/ 9412 h 2826543"/>
                  <a:gd name="connsiteX0" fmla="*/ 206 w 6006026"/>
                  <a:gd name="connsiteY0" fmla="*/ 80550 h 2524644"/>
                  <a:gd name="connsiteX1" fmla="*/ 766765 w 6006026"/>
                  <a:gd name="connsiteY1" fmla="*/ 36642 h 2524644"/>
                  <a:gd name="connsiteX2" fmla="*/ 3786695 w 6006026"/>
                  <a:gd name="connsiteY2" fmla="*/ 545713 h 2524644"/>
                  <a:gd name="connsiteX3" fmla="*/ 5367845 w 6006026"/>
                  <a:gd name="connsiteY3" fmla="*/ 1345813 h 2524644"/>
                  <a:gd name="connsiteX4" fmla="*/ 6006020 w 6006026"/>
                  <a:gd name="connsiteY4" fmla="*/ 2488813 h 2524644"/>
                  <a:gd name="connsiteX5" fmla="*/ 5358320 w 6006026"/>
                  <a:gd name="connsiteY5" fmla="*/ 2145913 h 2524644"/>
                  <a:gd name="connsiteX6" fmla="*/ 2938970 w 6006026"/>
                  <a:gd name="connsiteY6" fmla="*/ 1231513 h 2524644"/>
                  <a:gd name="connsiteX7" fmla="*/ 805370 w 6006026"/>
                  <a:gd name="connsiteY7" fmla="*/ 402838 h 2524644"/>
                  <a:gd name="connsiteX8" fmla="*/ 206 w 6006026"/>
                  <a:gd name="connsiteY8" fmla="*/ 80550 h 2524644"/>
                  <a:gd name="connsiteX0" fmla="*/ 1411 w 5825855"/>
                  <a:gd name="connsiteY0" fmla="*/ 60992 h 2537524"/>
                  <a:gd name="connsiteX1" fmla="*/ 586594 w 5825855"/>
                  <a:gd name="connsiteY1" fmla="*/ 49522 h 2537524"/>
                  <a:gd name="connsiteX2" fmla="*/ 3606524 w 5825855"/>
                  <a:gd name="connsiteY2" fmla="*/ 558593 h 2537524"/>
                  <a:gd name="connsiteX3" fmla="*/ 5187674 w 5825855"/>
                  <a:gd name="connsiteY3" fmla="*/ 1358693 h 2537524"/>
                  <a:gd name="connsiteX4" fmla="*/ 5825849 w 5825855"/>
                  <a:gd name="connsiteY4" fmla="*/ 2501693 h 2537524"/>
                  <a:gd name="connsiteX5" fmla="*/ 5178149 w 5825855"/>
                  <a:gd name="connsiteY5" fmla="*/ 2158793 h 2537524"/>
                  <a:gd name="connsiteX6" fmla="*/ 2758799 w 5825855"/>
                  <a:gd name="connsiteY6" fmla="*/ 1244393 h 2537524"/>
                  <a:gd name="connsiteX7" fmla="*/ 625199 w 5825855"/>
                  <a:gd name="connsiteY7" fmla="*/ 415718 h 2537524"/>
                  <a:gd name="connsiteX8" fmla="*/ 1411 w 5825855"/>
                  <a:gd name="connsiteY8" fmla="*/ 60992 h 2537524"/>
                  <a:gd name="connsiteX0" fmla="*/ 1411 w 5825855"/>
                  <a:gd name="connsiteY0" fmla="*/ 60992 h 2537524"/>
                  <a:gd name="connsiteX1" fmla="*/ 586594 w 5825855"/>
                  <a:gd name="connsiteY1" fmla="*/ 49522 h 2537524"/>
                  <a:gd name="connsiteX2" fmla="*/ 3606524 w 5825855"/>
                  <a:gd name="connsiteY2" fmla="*/ 558593 h 2537524"/>
                  <a:gd name="connsiteX3" fmla="*/ 5187674 w 5825855"/>
                  <a:gd name="connsiteY3" fmla="*/ 1358693 h 2537524"/>
                  <a:gd name="connsiteX4" fmla="*/ 5825849 w 5825855"/>
                  <a:gd name="connsiteY4" fmla="*/ 2501693 h 2537524"/>
                  <a:gd name="connsiteX5" fmla="*/ 5178149 w 5825855"/>
                  <a:gd name="connsiteY5" fmla="*/ 2158793 h 2537524"/>
                  <a:gd name="connsiteX6" fmla="*/ 2758799 w 5825855"/>
                  <a:gd name="connsiteY6" fmla="*/ 1244393 h 2537524"/>
                  <a:gd name="connsiteX7" fmla="*/ 1463737 w 5825855"/>
                  <a:gd name="connsiteY7" fmla="*/ 758107 h 2537524"/>
                  <a:gd name="connsiteX8" fmla="*/ 625199 w 5825855"/>
                  <a:gd name="connsiteY8" fmla="*/ 415718 h 2537524"/>
                  <a:gd name="connsiteX9" fmla="*/ 1411 w 5825855"/>
                  <a:gd name="connsiteY9" fmla="*/ 60992 h 2537524"/>
                  <a:gd name="connsiteX0" fmla="*/ 1411 w 5825855"/>
                  <a:gd name="connsiteY0" fmla="*/ 60992 h 2537524"/>
                  <a:gd name="connsiteX1" fmla="*/ 586594 w 5825855"/>
                  <a:gd name="connsiteY1" fmla="*/ 49522 h 2537524"/>
                  <a:gd name="connsiteX2" fmla="*/ 3606524 w 5825855"/>
                  <a:gd name="connsiteY2" fmla="*/ 558593 h 2537524"/>
                  <a:gd name="connsiteX3" fmla="*/ 5187674 w 5825855"/>
                  <a:gd name="connsiteY3" fmla="*/ 1358693 h 2537524"/>
                  <a:gd name="connsiteX4" fmla="*/ 5825849 w 5825855"/>
                  <a:gd name="connsiteY4" fmla="*/ 2501693 h 2537524"/>
                  <a:gd name="connsiteX5" fmla="*/ 5178149 w 5825855"/>
                  <a:gd name="connsiteY5" fmla="*/ 2158793 h 2537524"/>
                  <a:gd name="connsiteX6" fmla="*/ 2758799 w 5825855"/>
                  <a:gd name="connsiteY6" fmla="*/ 1244393 h 2537524"/>
                  <a:gd name="connsiteX7" fmla="*/ 1396915 w 5825855"/>
                  <a:gd name="connsiteY7" fmla="*/ 920297 h 2537524"/>
                  <a:gd name="connsiteX8" fmla="*/ 625199 w 5825855"/>
                  <a:gd name="connsiteY8" fmla="*/ 415718 h 2537524"/>
                  <a:gd name="connsiteX9" fmla="*/ 1411 w 5825855"/>
                  <a:gd name="connsiteY9" fmla="*/ 60992 h 2537524"/>
                  <a:gd name="connsiteX0" fmla="*/ 995 w 5825439"/>
                  <a:gd name="connsiteY0" fmla="*/ 65823 h 2542355"/>
                  <a:gd name="connsiteX1" fmla="*/ 586178 w 5825439"/>
                  <a:gd name="connsiteY1" fmla="*/ 54353 h 2542355"/>
                  <a:gd name="connsiteX2" fmla="*/ 3606108 w 5825439"/>
                  <a:gd name="connsiteY2" fmla="*/ 563424 h 2542355"/>
                  <a:gd name="connsiteX3" fmla="*/ 5187258 w 5825439"/>
                  <a:gd name="connsiteY3" fmla="*/ 1363524 h 2542355"/>
                  <a:gd name="connsiteX4" fmla="*/ 5825433 w 5825439"/>
                  <a:gd name="connsiteY4" fmla="*/ 2506524 h 2542355"/>
                  <a:gd name="connsiteX5" fmla="*/ 5177733 w 5825439"/>
                  <a:gd name="connsiteY5" fmla="*/ 2163624 h 2542355"/>
                  <a:gd name="connsiteX6" fmla="*/ 2758383 w 5825439"/>
                  <a:gd name="connsiteY6" fmla="*/ 1249224 h 2542355"/>
                  <a:gd name="connsiteX7" fmla="*/ 1396499 w 5825439"/>
                  <a:gd name="connsiteY7" fmla="*/ 925128 h 2542355"/>
                  <a:gd name="connsiteX8" fmla="*/ 472046 w 5825439"/>
                  <a:gd name="connsiteY8" fmla="*/ 509754 h 2542355"/>
                  <a:gd name="connsiteX9" fmla="*/ 995 w 5825439"/>
                  <a:gd name="connsiteY9" fmla="*/ 65823 h 2542355"/>
                  <a:gd name="connsiteX0" fmla="*/ 1114 w 5825558"/>
                  <a:gd name="connsiteY0" fmla="*/ 65823 h 2542355"/>
                  <a:gd name="connsiteX1" fmla="*/ 586297 w 5825558"/>
                  <a:gd name="connsiteY1" fmla="*/ 54353 h 2542355"/>
                  <a:gd name="connsiteX2" fmla="*/ 3606227 w 5825558"/>
                  <a:gd name="connsiteY2" fmla="*/ 563424 h 2542355"/>
                  <a:gd name="connsiteX3" fmla="*/ 5187377 w 5825558"/>
                  <a:gd name="connsiteY3" fmla="*/ 1363524 h 2542355"/>
                  <a:gd name="connsiteX4" fmla="*/ 5825552 w 5825558"/>
                  <a:gd name="connsiteY4" fmla="*/ 2506524 h 2542355"/>
                  <a:gd name="connsiteX5" fmla="*/ 5177852 w 5825558"/>
                  <a:gd name="connsiteY5" fmla="*/ 2163624 h 2542355"/>
                  <a:gd name="connsiteX6" fmla="*/ 2758502 w 5825558"/>
                  <a:gd name="connsiteY6" fmla="*/ 1249224 h 2542355"/>
                  <a:gd name="connsiteX7" fmla="*/ 1577993 w 5825558"/>
                  <a:gd name="connsiteY7" fmla="*/ 1014332 h 2542355"/>
                  <a:gd name="connsiteX8" fmla="*/ 472165 w 5825558"/>
                  <a:gd name="connsiteY8" fmla="*/ 509754 h 2542355"/>
                  <a:gd name="connsiteX9" fmla="*/ 1114 w 5825558"/>
                  <a:gd name="connsiteY9" fmla="*/ 65823 h 2542355"/>
                  <a:gd name="connsiteX0" fmla="*/ 1114 w 5825558"/>
                  <a:gd name="connsiteY0" fmla="*/ 65823 h 2538886"/>
                  <a:gd name="connsiteX1" fmla="*/ 586297 w 5825558"/>
                  <a:gd name="connsiteY1" fmla="*/ 54353 h 2538886"/>
                  <a:gd name="connsiteX2" fmla="*/ 3606227 w 5825558"/>
                  <a:gd name="connsiteY2" fmla="*/ 563424 h 2538886"/>
                  <a:gd name="connsiteX3" fmla="*/ 5187377 w 5825558"/>
                  <a:gd name="connsiteY3" fmla="*/ 1363524 h 2538886"/>
                  <a:gd name="connsiteX4" fmla="*/ 5825552 w 5825558"/>
                  <a:gd name="connsiteY4" fmla="*/ 2506524 h 2538886"/>
                  <a:gd name="connsiteX5" fmla="*/ 5177852 w 5825558"/>
                  <a:gd name="connsiteY5" fmla="*/ 2163624 h 2538886"/>
                  <a:gd name="connsiteX6" fmla="*/ 2939878 w 5825558"/>
                  <a:gd name="connsiteY6" fmla="*/ 1516837 h 2538886"/>
                  <a:gd name="connsiteX7" fmla="*/ 1577993 w 5825558"/>
                  <a:gd name="connsiteY7" fmla="*/ 1014332 h 2538886"/>
                  <a:gd name="connsiteX8" fmla="*/ 472165 w 5825558"/>
                  <a:gd name="connsiteY8" fmla="*/ 509754 h 2538886"/>
                  <a:gd name="connsiteX9" fmla="*/ 1114 w 5825558"/>
                  <a:gd name="connsiteY9" fmla="*/ 65823 h 2538886"/>
                  <a:gd name="connsiteX0" fmla="*/ 1114 w 5825556"/>
                  <a:gd name="connsiteY0" fmla="*/ 65823 h 2538886"/>
                  <a:gd name="connsiteX1" fmla="*/ 586297 w 5825556"/>
                  <a:gd name="connsiteY1" fmla="*/ 54353 h 2538886"/>
                  <a:gd name="connsiteX2" fmla="*/ 3606227 w 5825556"/>
                  <a:gd name="connsiteY2" fmla="*/ 563424 h 2538886"/>
                  <a:gd name="connsiteX3" fmla="*/ 4986910 w 5825556"/>
                  <a:gd name="connsiteY3" fmla="*/ 1509495 h 2538886"/>
                  <a:gd name="connsiteX4" fmla="*/ 5825552 w 5825556"/>
                  <a:gd name="connsiteY4" fmla="*/ 2506524 h 2538886"/>
                  <a:gd name="connsiteX5" fmla="*/ 5177852 w 5825556"/>
                  <a:gd name="connsiteY5" fmla="*/ 2163624 h 2538886"/>
                  <a:gd name="connsiteX6" fmla="*/ 2939878 w 5825556"/>
                  <a:gd name="connsiteY6" fmla="*/ 1516837 h 2538886"/>
                  <a:gd name="connsiteX7" fmla="*/ 1577993 w 5825556"/>
                  <a:gd name="connsiteY7" fmla="*/ 1014332 h 2538886"/>
                  <a:gd name="connsiteX8" fmla="*/ 472165 w 5825556"/>
                  <a:gd name="connsiteY8" fmla="*/ 509754 h 2538886"/>
                  <a:gd name="connsiteX9" fmla="*/ 1114 w 5825556"/>
                  <a:gd name="connsiteY9" fmla="*/ 65823 h 2538886"/>
                  <a:gd name="connsiteX0" fmla="*/ 1114 w 5825556"/>
                  <a:gd name="connsiteY0" fmla="*/ 79871 h 2552934"/>
                  <a:gd name="connsiteX1" fmla="*/ 586297 w 5825556"/>
                  <a:gd name="connsiteY1" fmla="*/ 68401 h 2552934"/>
                  <a:gd name="connsiteX2" fmla="*/ 3148015 w 5825556"/>
                  <a:gd name="connsiteY2" fmla="*/ 780210 h 2552934"/>
                  <a:gd name="connsiteX3" fmla="*/ 4986910 w 5825556"/>
                  <a:gd name="connsiteY3" fmla="*/ 1523543 h 2552934"/>
                  <a:gd name="connsiteX4" fmla="*/ 5825552 w 5825556"/>
                  <a:gd name="connsiteY4" fmla="*/ 2520572 h 2552934"/>
                  <a:gd name="connsiteX5" fmla="*/ 5177852 w 5825556"/>
                  <a:gd name="connsiteY5" fmla="*/ 2177672 h 2552934"/>
                  <a:gd name="connsiteX6" fmla="*/ 2939878 w 5825556"/>
                  <a:gd name="connsiteY6" fmla="*/ 1530885 h 2552934"/>
                  <a:gd name="connsiteX7" fmla="*/ 1577993 w 5825556"/>
                  <a:gd name="connsiteY7" fmla="*/ 1028380 h 2552934"/>
                  <a:gd name="connsiteX8" fmla="*/ 472165 w 5825556"/>
                  <a:gd name="connsiteY8" fmla="*/ 523802 h 2552934"/>
                  <a:gd name="connsiteX9" fmla="*/ 1114 w 5825556"/>
                  <a:gd name="connsiteY9" fmla="*/ 79871 h 2552934"/>
                  <a:gd name="connsiteX0" fmla="*/ 519 w 5824961"/>
                  <a:gd name="connsiteY0" fmla="*/ 27573 h 2500636"/>
                  <a:gd name="connsiteX1" fmla="*/ 547518 w 5824961"/>
                  <a:gd name="connsiteY1" fmla="*/ 121526 h 2500636"/>
                  <a:gd name="connsiteX2" fmla="*/ 3147420 w 5824961"/>
                  <a:gd name="connsiteY2" fmla="*/ 727912 h 2500636"/>
                  <a:gd name="connsiteX3" fmla="*/ 4986315 w 5824961"/>
                  <a:gd name="connsiteY3" fmla="*/ 1471245 h 2500636"/>
                  <a:gd name="connsiteX4" fmla="*/ 5824957 w 5824961"/>
                  <a:gd name="connsiteY4" fmla="*/ 2468274 h 2500636"/>
                  <a:gd name="connsiteX5" fmla="*/ 5177257 w 5824961"/>
                  <a:gd name="connsiteY5" fmla="*/ 2125374 h 2500636"/>
                  <a:gd name="connsiteX6" fmla="*/ 2939283 w 5824961"/>
                  <a:gd name="connsiteY6" fmla="*/ 1478587 h 2500636"/>
                  <a:gd name="connsiteX7" fmla="*/ 1577398 w 5824961"/>
                  <a:gd name="connsiteY7" fmla="*/ 976082 h 2500636"/>
                  <a:gd name="connsiteX8" fmla="*/ 471570 w 5824961"/>
                  <a:gd name="connsiteY8" fmla="*/ 471504 h 2500636"/>
                  <a:gd name="connsiteX9" fmla="*/ 519 w 5824961"/>
                  <a:gd name="connsiteY9" fmla="*/ 27573 h 2500636"/>
                  <a:gd name="connsiteX0" fmla="*/ 2044 w 5683295"/>
                  <a:gd name="connsiteY0" fmla="*/ 54358 h 2446326"/>
                  <a:gd name="connsiteX1" fmla="*/ 405852 w 5683295"/>
                  <a:gd name="connsiteY1" fmla="*/ 67216 h 2446326"/>
                  <a:gd name="connsiteX2" fmla="*/ 3005754 w 5683295"/>
                  <a:gd name="connsiteY2" fmla="*/ 673602 h 2446326"/>
                  <a:gd name="connsiteX3" fmla="*/ 4844649 w 5683295"/>
                  <a:gd name="connsiteY3" fmla="*/ 1416935 h 2446326"/>
                  <a:gd name="connsiteX4" fmla="*/ 5683291 w 5683295"/>
                  <a:gd name="connsiteY4" fmla="*/ 2413964 h 2446326"/>
                  <a:gd name="connsiteX5" fmla="*/ 5035591 w 5683295"/>
                  <a:gd name="connsiteY5" fmla="*/ 2071064 h 2446326"/>
                  <a:gd name="connsiteX6" fmla="*/ 2797617 w 5683295"/>
                  <a:gd name="connsiteY6" fmla="*/ 1424277 h 2446326"/>
                  <a:gd name="connsiteX7" fmla="*/ 1435732 w 5683295"/>
                  <a:gd name="connsiteY7" fmla="*/ 921772 h 2446326"/>
                  <a:gd name="connsiteX8" fmla="*/ 329904 w 5683295"/>
                  <a:gd name="connsiteY8" fmla="*/ 417194 h 2446326"/>
                  <a:gd name="connsiteX9" fmla="*/ 2044 w 5683295"/>
                  <a:gd name="connsiteY9" fmla="*/ 54358 h 2446326"/>
                  <a:gd name="connsiteX0" fmla="*/ 825 w 5720261"/>
                  <a:gd name="connsiteY0" fmla="*/ 50609 h 2450687"/>
                  <a:gd name="connsiteX1" fmla="*/ 442818 w 5720261"/>
                  <a:gd name="connsiteY1" fmla="*/ 71577 h 2450687"/>
                  <a:gd name="connsiteX2" fmla="*/ 3042720 w 5720261"/>
                  <a:gd name="connsiteY2" fmla="*/ 677963 h 2450687"/>
                  <a:gd name="connsiteX3" fmla="*/ 4881615 w 5720261"/>
                  <a:gd name="connsiteY3" fmla="*/ 1421296 h 2450687"/>
                  <a:gd name="connsiteX4" fmla="*/ 5720257 w 5720261"/>
                  <a:gd name="connsiteY4" fmla="*/ 2418325 h 2450687"/>
                  <a:gd name="connsiteX5" fmla="*/ 5072557 w 5720261"/>
                  <a:gd name="connsiteY5" fmla="*/ 2075425 h 2450687"/>
                  <a:gd name="connsiteX6" fmla="*/ 2834583 w 5720261"/>
                  <a:gd name="connsiteY6" fmla="*/ 1428638 h 2450687"/>
                  <a:gd name="connsiteX7" fmla="*/ 1472698 w 5720261"/>
                  <a:gd name="connsiteY7" fmla="*/ 926133 h 2450687"/>
                  <a:gd name="connsiteX8" fmla="*/ 366870 w 5720261"/>
                  <a:gd name="connsiteY8" fmla="*/ 421555 h 2450687"/>
                  <a:gd name="connsiteX9" fmla="*/ 825 w 5720261"/>
                  <a:gd name="connsiteY9" fmla="*/ 50609 h 2450687"/>
                  <a:gd name="connsiteX0" fmla="*/ 21948 w 5741384"/>
                  <a:gd name="connsiteY0" fmla="*/ 30604 h 2430682"/>
                  <a:gd name="connsiteX1" fmla="*/ 463941 w 5741384"/>
                  <a:gd name="connsiteY1" fmla="*/ 51572 h 2430682"/>
                  <a:gd name="connsiteX2" fmla="*/ 3063843 w 5741384"/>
                  <a:gd name="connsiteY2" fmla="*/ 657958 h 2430682"/>
                  <a:gd name="connsiteX3" fmla="*/ 4902738 w 5741384"/>
                  <a:gd name="connsiteY3" fmla="*/ 1401291 h 2430682"/>
                  <a:gd name="connsiteX4" fmla="*/ 5741380 w 5741384"/>
                  <a:gd name="connsiteY4" fmla="*/ 2398320 h 2430682"/>
                  <a:gd name="connsiteX5" fmla="*/ 5093680 w 5741384"/>
                  <a:gd name="connsiteY5" fmla="*/ 2055420 h 2430682"/>
                  <a:gd name="connsiteX6" fmla="*/ 2855706 w 5741384"/>
                  <a:gd name="connsiteY6" fmla="*/ 1408633 h 2430682"/>
                  <a:gd name="connsiteX7" fmla="*/ 1493821 w 5741384"/>
                  <a:gd name="connsiteY7" fmla="*/ 906128 h 2430682"/>
                  <a:gd name="connsiteX8" fmla="*/ 387993 w 5741384"/>
                  <a:gd name="connsiteY8" fmla="*/ 401550 h 2430682"/>
                  <a:gd name="connsiteX9" fmla="*/ 21948 w 5741384"/>
                  <a:gd name="connsiteY9" fmla="*/ 30604 h 2430682"/>
                  <a:gd name="connsiteX0" fmla="*/ 21948 w 5741384"/>
                  <a:gd name="connsiteY0" fmla="*/ 48 h 2400126"/>
                  <a:gd name="connsiteX1" fmla="*/ 463941 w 5741384"/>
                  <a:gd name="connsiteY1" fmla="*/ 21016 h 2400126"/>
                  <a:gd name="connsiteX2" fmla="*/ 3063843 w 5741384"/>
                  <a:gd name="connsiteY2" fmla="*/ 627402 h 2400126"/>
                  <a:gd name="connsiteX3" fmla="*/ 4902738 w 5741384"/>
                  <a:gd name="connsiteY3" fmla="*/ 1370735 h 2400126"/>
                  <a:gd name="connsiteX4" fmla="*/ 5741380 w 5741384"/>
                  <a:gd name="connsiteY4" fmla="*/ 2367764 h 2400126"/>
                  <a:gd name="connsiteX5" fmla="*/ 5093680 w 5741384"/>
                  <a:gd name="connsiteY5" fmla="*/ 2024864 h 2400126"/>
                  <a:gd name="connsiteX6" fmla="*/ 2855706 w 5741384"/>
                  <a:gd name="connsiteY6" fmla="*/ 1378077 h 2400126"/>
                  <a:gd name="connsiteX7" fmla="*/ 1493821 w 5741384"/>
                  <a:gd name="connsiteY7" fmla="*/ 875572 h 2400126"/>
                  <a:gd name="connsiteX8" fmla="*/ 387993 w 5741384"/>
                  <a:gd name="connsiteY8" fmla="*/ 370994 h 2400126"/>
                  <a:gd name="connsiteX9" fmla="*/ 21948 w 5741384"/>
                  <a:gd name="connsiteY9" fmla="*/ 48 h 2400126"/>
                  <a:gd name="connsiteX0" fmla="*/ 21759 w 5744377"/>
                  <a:gd name="connsiteY0" fmla="*/ 18414 h 2440118"/>
                  <a:gd name="connsiteX1" fmla="*/ 466934 w 5744377"/>
                  <a:gd name="connsiteY1" fmla="*/ 61008 h 2440118"/>
                  <a:gd name="connsiteX2" fmla="*/ 3066836 w 5744377"/>
                  <a:gd name="connsiteY2" fmla="*/ 667394 h 2440118"/>
                  <a:gd name="connsiteX3" fmla="*/ 4905731 w 5744377"/>
                  <a:gd name="connsiteY3" fmla="*/ 1410727 h 2440118"/>
                  <a:gd name="connsiteX4" fmla="*/ 5744373 w 5744377"/>
                  <a:gd name="connsiteY4" fmla="*/ 2407756 h 2440118"/>
                  <a:gd name="connsiteX5" fmla="*/ 5096673 w 5744377"/>
                  <a:gd name="connsiteY5" fmla="*/ 2064856 h 2440118"/>
                  <a:gd name="connsiteX6" fmla="*/ 2858699 w 5744377"/>
                  <a:gd name="connsiteY6" fmla="*/ 1418069 h 2440118"/>
                  <a:gd name="connsiteX7" fmla="*/ 1496814 w 5744377"/>
                  <a:gd name="connsiteY7" fmla="*/ 915564 h 2440118"/>
                  <a:gd name="connsiteX8" fmla="*/ 390986 w 5744377"/>
                  <a:gd name="connsiteY8" fmla="*/ 410986 h 2440118"/>
                  <a:gd name="connsiteX9" fmla="*/ 21759 w 5744377"/>
                  <a:gd name="connsiteY9" fmla="*/ 18414 h 2440118"/>
                  <a:gd name="connsiteX0" fmla="*/ 17516 w 5740134"/>
                  <a:gd name="connsiteY0" fmla="*/ 30009 h 2451713"/>
                  <a:gd name="connsiteX1" fmla="*/ 462691 w 5740134"/>
                  <a:gd name="connsiteY1" fmla="*/ 72603 h 2451713"/>
                  <a:gd name="connsiteX2" fmla="*/ 3062593 w 5740134"/>
                  <a:gd name="connsiteY2" fmla="*/ 678989 h 2451713"/>
                  <a:gd name="connsiteX3" fmla="*/ 4901488 w 5740134"/>
                  <a:gd name="connsiteY3" fmla="*/ 1422322 h 2451713"/>
                  <a:gd name="connsiteX4" fmla="*/ 5740130 w 5740134"/>
                  <a:gd name="connsiteY4" fmla="*/ 2419351 h 2451713"/>
                  <a:gd name="connsiteX5" fmla="*/ 5092430 w 5740134"/>
                  <a:gd name="connsiteY5" fmla="*/ 2076451 h 2451713"/>
                  <a:gd name="connsiteX6" fmla="*/ 2854456 w 5740134"/>
                  <a:gd name="connsiteY6" fmla="*/ 1429664 h 2451713"/>
                  <a:gd name="connsiteX7" fmla="*/ 1492571 w 5740134"/>
                  <a:gd name="connsiteY7" fmla="*/ 927159 h 2451713"/>
                  <a:gd name="connsiteX8" fmla="*/ 386743 w 5740134"/>
                  <a:gd name="connsiteY8" fmla="*/ 422581 h 2451713"/>
                  <a:gd name="connsiteX9" fmla="*/ 17516 w 5740134"/>
                  <a:gd name="connsiteY9" fmla="*/ 30009 h 2451713"/>
                  <a:gd name="connsiteX0" fmla="*/ 17516 w 5740134"/>
                  <a:gd name="connsiteY0" fmla="*/ 30009 h 2451713"/>
                  <a:gd name="connsiteX1" fmla="*/ 462691 w 5740134"/>
                  <a:gd name="connsiteY1" fmla="*/ 72603 h 2451713"/>
                  <a:gd name="connsiteX2" fmla="*/ 3062593 w 5740134"/>
                  <a:gd name="connsiteY2" fmla="*/ 678989 h 2451713"/>
                  <a:gd name="connsiteX3" fmla="*/ 4901488 w 5740134"/>
                  <a:gd name="connsiteY3" fmla="*/ 1422322 h 2451713"/>
                  <a:gd name="connsiteX4" fmla="*/ 5740130 w 5740134"/>
                  <a:gd name="connsiteY4" fmla="*/ 2419351 h 2451713"/>
                  <a:gd name="connsiteX5" fmla="*/ 5092430 w 5740134"/>
                  <a:gd name="connsiteY5" fmla="*/ 2076451 h 2451713"/>
                  <a:gd name="connsiteX6" fmla="*/ 2854456 w 5740134"/>
                  <a:gd name="connsiteY6" fmla="*/ 1429664 h 2451713"/>
                  <a:gd name="connsiteX7" fmla="*/ 1492571 w 5740134"/>
                  <a:gd name="connsiteY7" fmla="*/ 927159 h 2451713"/>
                  <a:gd name="connsiteX8" fmla="*/ 386743 w 5740134"/>
                  <a:gd name="connsiteY8" fmla="*/ 422581 h 2451713"/>
                  <a:gd name="connsiteX9" fmla="*/ 17516 w 5740134"/>
                  <a:gd name="connsiteY9" fmla="*/ 30009 h 2451713"/>
                  <a:gd name="connsiteX0" fmla="*/ 0 w 5722618"/>
                  <a:gd name="connsiteY0" fmla="*/ 30009 h 2451713"/>
                  <a:gd name="connsiteX1" fmla="*/ 445175 w 5722618"/>
                  <a:gd name="connsiteY1" fmla="*/ 72603 h 2451713"/>
                  <a:gd name="connsiteX2" fmla="*/ 3045077 w 5722618"/>
                  <a:gd name="connsiteY2" fmla="*/ 678989 h 2451713"/>
                  <a:gd name="connsiteX3" fmla="*/ 4883972 w 5722618"/>
                  <a:gd name="connsiteY3" fmla="*/ 1422322 h 2451713"/>
                  <a:gd name="connsiteX4" fmla="*/ 5722614 w 5722618"/>
                  <a:gd name="connsiteY4" fmla="*/ 2419351 h 2451713"/>
                  <a:gd name="connsiteX5" fmla="*/ 5074914 w 5722618"/>
                  <a:gd name="connsiteY5" fmla="*/ 2076451 h 2451713"/>
                  <a:gd name="connsiteX6" fmla="*/ 2836940 w 5722618"/>
                  <a:gd name="connsiteY6" fmla="*/ 1429664 h 2451713"/>
                  <a:gd name="connsiteX7" fmla="*/ 1475055 w 5722618"/>
                  <a:gd name="connsiteY7" fmla="*/ 927159 h 2451713"/>
                  <a:gd name="connsiteX8" fmla="*/ 369227 w 5722618"/>
                  <a:gd name="connsiteY8" fmla="*/ 422581 h 2451713"/>
                  <a:gd name="connsiteX9" fmla="*/ 0 w 5722618"/>
                  <a:gd name="connsiteY9" fmla="*/ 30009 h 2451713"/>
                  <a:gd name="connsiteX0" fmla="*/ 0 w 5722618"/>
                  <a:gd name="connsiteY0" fmla="*/ 20219 h 2441923"/>
                  <a:gd name="connsiteX1" fmla="*/ 445175 w 5722618"/>
                  <a:gd name="connsiteY1" fmla="*/ 62813 h 2441923"/>
                  <a:gd name="connsiteX2" fmla="*/ 3045077 w 5722618"/>
                  <a:gd name="connsiteY2" fmla="*/ 669199 h 2441923"/>
                  <a:gd name="connsiteX3" fmla="*/ 4883972 w 5722618"/>
                  <a:gd name="connsiteY3" fmla="*/ 1412532 h 2441923"/>
                  <a:gd name="connsiteX4" fmla="*/ 5722614 w 5722618"/>
                  <a:gd name="connsiteY4" fmla="*/ 2409561 h 2441923"/>
                  <a:gd name="connsiteX5" fmla="*/ 5074914 w 5722618"/>
                  <a:gd name="connsiteY5" fmla="*/ 2066661 h 2441923"/>
                  <a:gd name="connsiteX6" fmla="*/ 2836940 w 5722618"/>
                  <a:gd name="connsiteY6" fmla="*/ 1419874 h 2441923"/>
                  <a:gd name="connsiteX7" fmla="*/ 1475055 w 5722618"/>
                  <a:gd name="connsiteY7" fmla="*/ 917369 h 2441923"/>
                  <a:gd name="connsiteX8" fmla="*/ 369227 w 5722618"/>
                  <a:gd name="connsiteY8" fmla="*/ 412791 h 2441923"/>
                  <a:gd name="connsiteX9" fmla="*/ 0 w 5722618"/>
                  <a:gd name="connsiteY9" fmla="*/ 20219 h 2441923"/>
                  <a:gd name="connsiteX0" fmla="*/ 0 w 5722618"/>
                  <a:gd name="connsiteY0" fmla="*/ 87 h 2421791"/>
                  <a:gd name="connsiteX1" fmla="*/ 445175 w 5722618"/>
                  <a:gd name="connsiteY1" fmla="*/ 42681 h 2421791"/>
                  <a:gd name="connsiteX2" fmla="*/ 3045077 w 5722618"/>
                  <a:gd name="connsiteY2" fmla="*/ 649067 h 2421791"/>
                  <a:gd name="connsiteX3" fmla="*/ 4883972 w 5722618"/>
                  <a:gd name="connsiteY3" fmla="*/ 1392400 h 2421791"/>
                  <a:gd name="connsiteX4" fmla="*/ 5722614 w 5722618"/>
                  <a:gd name="connsiteY4" fmla="*/ 2389429 h 2421791"/>
                  <a:gd name="connsiteX5" fmla="*/ 5074914 w 5722618"/>
                  <a:gd name="connsiteY5" fmla="*/ 2046529 h 2421791"/>
                  <a:gd name="connsiteX6" fmla="*/ 2836940 w 5722618"/>
                  <a:gd name="connsiteY6" fmla="*/ 1399742 h 2421791"/>
                  <a:gd name="connsiteX7" fmla="*/ 1475055 w 5722618"/>
                  <a:gd name="connsiteY7" fmla="*/ 897237 h 2421791"/>
                  <a:gd name="connsiteX8" fmla="*/ 369227 w 5722618"/>
                  <a:gd name="connsiteY8" fmla="*/ 392659 h 2421791"/>
                  <a:gd name="connsiteX9" fmla="*/ 0 w 5722618"/>
                  <a:gd name="connsiteY9" fmla="*/ 87 h 2421791"/>
                  <a:gd name="connsiteX0" fmla="*/ 0 w 5722618"/>
                  <a:gd name="connsiteY0" fmla="*/ 98 h 2421802"/>
                  <a:gd name="connsiteX1" fmla="*/ 445175 w 5722618"/>
                  <a:gd name="connsiteY1" fmla="*/ 42692 h 2421802"/>
                  <a:gd name="connsiteX2" fmla="*/ 3045077 w 5722618"/>
                  <a:gd name="connsiteY2" fmla="*/ 649078 h 2421802"/>
                  <a:gd name="connsiteX3" fmla="*/ 4883972 w 5722618"/>
                  <a:gd name="connsiteY3" fmla="*/ 1392411 h 2421802"/>
                  <a:gd name="connsiteX4" fmla="*/ 5722614 w 5722618"/>
                  <a:gd name="connsiteY4" fmla="*/ 2389440 h 2421802"/>
                  <a:gd name="connsiteX5" fmla="*/ 5074914 w 5722618"/>
                  <a:gd name="connsiteY5" fmla="*/ 2046540 h 2421802"/>
                  <a:gd name="connsiteX6" fmla="*/ 2836940 w 5722618"/>
                  <a:gd name="connsiteY6" fmla="*/ 1399753 h 2421802"/>
                  <a:gd name="connsiteX7" fmla="*/ 1475055 w 5722618"/>
                  <a:gd name="connsiteY7" fmla="*/ 897248 h 2421802"/>
                  <a:gd name="connsiteX8" fmla="*/ 369227 w 5722618"/>
                  <a:gd name="connsiteY8" fmla="*/ 392670 h 2421802"/>
                  <a:gd name="connsiteX9" fmla="*/ 0 w 5722618"/>
                  <a:gd name="connsiteY9" fmla="*/ 98 h 2421802"/>
                  <a:gd name="connsiteX0" fmla="*/ 0 w 5722618"/>
                  <a:gd name="connsiteY0" fmla="*/ 98 h 2421802"/>
                  <a:gd name="connsiteX1" fmla="*/ 445175 w 5722618"/>
                  <a:gd name="connsiteY1" fmla="*/ 42692 h 2421802"/>
                  <a:gd name="connsiteX2" fmla="*/ 3045077 w 5722618"/>
                  <a:gd name="connsiteY2" fmla="*/ 649078 h 2421802"/>
                  <a:gd name="connsiteX3" fmla="*/ 4883972 w 5722618"/>
                  <a:gd name="connsiteY3" fmla="*/ 1392411 h 2421802"/>
                  <a:gd name="connsiteX4" fmla="*/ 5722614 w 5722618"/>
                  <a:gd name="connsiteY4" fmla="*/ 2389440 h 2421802"/>
                  <a:gd name="connsiteX5" fmla="*/ 5074914 w 5722618"/>
                  <a:gd name="connsiteY5" fmla="*/ 2046540 h 2421802"/>
                  <a:gd name="connsiteX6" fmla="*/ 2836940 w 5722618"/>
                  <a:gd name="connsiteY6" fmla="*/ 1399753 h 2421802"/>
                  <a:gd name="connsiteX7" fmla="*/ 1475055 w 5722618"/>
                  <a:gd name="connsiteY7" fmla="*/ 897248 h 2421802"/>
                  <a:gd name="connsiteX8" fmla="*/ 880897 w 5722618"/>
                  <a:gd name="connsiteY8" fmla="*/ 613248 h 2421802"/>
                  <a:gd name="connsiteX9" fmla="*/ 0 w 5722618"/>
                  <a:gd name="connsiteY9" fmla="*/ 98 h 2421802"/>
                  <a:gd name="connsiteX0" fmla="*/ 0 w 5722618"/>
                  <a:gd name="connsiteY0" fmla="*/ 98 h 2421802"/>
                  <a:gd name="connsiteX1" fmla="*/ 445175 w 5722618"/>
                  <a:gd name="connsiteY1" fmla="*/ 42692 h 2421802"/>
                  <a:gd name="connsiteX2" fmla="*/ 3045077 w 5722618"/>
                  <a:gd name="connsiteY2" fmla="*/ 649078 h 2421802"/>
                  <a:gd name="connsiteX3" fmla="*/ 4883972 w 5722618"/>
                  <a:gd name="connsiteY3" fmla="*/ 1392411 h 2421802"/>
                  <a:gd name="connsiteX4" fmla="*/ 5722614 w 5722618"/>
                  <a:gd name="connsiteY4" fmla="*/ 2389440 h 2421802"/>
                  <a:gd name="connsiteX5" fmla="*/ 5074914 w 5722618"/>
                  <a:gd name="connsiteY5" fmla="*/ 2046540 h 2421802"/>
                  <a:gd name="connsiteX6" fmla="*/ 2836940 w 5722618"/>
                  <a:gd name="connsiteY6" fmla="*/ 1399753 h 2421802"/>
                  <a:gd name="connsiteX7" fmla="*/ 1902720 w 5722618"/>
                  <a:gd name="connsiteY7" fmla="*/ 1098363 h 2421802"/>
                  <a:gd name="connsiteX8" fmla="*/ 880897 w 5722618"/>
                  <a:gd name="connsiteY8" fmla="*/ 613248 h 2421802"/>
                  <a:gd name="connsiteX9" fmla="*/ 0 w 5722618"/>
                  <a:gd name="connsiteY9" fmla="*/ 98 h 2421802"/>
                  <a:gd name="connsiteX0" fmla="*/ 0 w 5722618"/>
                  <a:gd name="connsiteY0" fmla="*/ 35546 h 2457250"/>
                  <a:gd name="connsiteX1" fmla="*/ 445175 w 5722618"/>
                  <a:gd name="connsiteY1" fmla="*/ 78140 h 2457250"/>
                  <a:gd name="connsiteX2" fmla="*/ 3045077 w 5722618"/>
                  <a:gd name="connsiteY2" fmla="*/ 905104 h 2457250"/>
                  <a:gd name="connsiteX3" fmla="*/ 4883972 w 5722618"/>
                  <a:gd name="connsiteY3" fmla="*/ 1427859 h 2457250"/>
                  <a:gd name="connsiteX4" fmla="*/ 5722614 w 5722618"/>
                  <a:gd name="connsiteY4" fmla="*/ 2424888 h 2457250"/>
                  <a:gd name="connsiteX5" fmla="*/ 5074914 w 5722618"/>
                  <a:gd name="connsiteY5" fmla="*/ 2081988 h 2457250"/>
                  <a:gd name="connsiteX6" fmla="*/ 2836940 w 5722618"/>
                  <a:gd name="connsiteY6" fmla="*/ 1435201 h 2457250"/>
                  <a:gd name="connsiteX7" fmla="*/ 1902720 w 5722618"/>
                  <a:gd name="connsiteY7" fmla="*/ 1133811 h 2457250"/>
                  <a:gd name="connsiteX8" fmla="*/ 880897 w 5722618"/>
                  <a:gd name="connsiteY8" fmla="*/ 648696 h 2457250"/>
                  <a:gd name="connsiteX9" fmla="*/ 0 w 5722618"/>
                  <a:gd name="connsiteY9" fmla="*/ 35546 h 2457250"/>
                  <a:gd name="connsiteX0" fmla="*/ 0 w 5722617"/>
                  <a:gd name="connsiteY0" fmla="*/ 35546 h 2457250"/>
                  <a:gd name="connsiteX1" fmla="*/ 445175 w 5722617"/>
                  <a:gd name="connsiteY1" fmla="*/ 78140 h 2457250"/>
                  <a:gd name="connsiteX2" fmla="*/ 3045077 w 5722617"/>
                  <a:gd name="connsiteY2" fmla="*/ 905104 h 2457250"/>
                  <a:gd name="connsiteX3" fmla="*/ 4700688 w 5722617"/>
                  <a:gd name="connsiteY3" fmla="*/ 1596537 h 2457250"/>
                  <a:gd name="connsiteX4" fmla="*/ 5722614 w 5722617"/>
                  <a:gd name="connsiteY4" fmla="*/ 2424888 h 2457250"/>
                  <a:gd name="connsiteX5" fmla="*/ 5074914 w 5722617"/>
                  <a:gd name="connsiteY5" fmla="*/ 2081988 h 2457250"/>
                  <a:gd name="connsiteX6" fmla="*/ 2836940 w 5722617"/>
                  <a:gd name="connsiteY6" fmla="*/ 1435201 h 2457250"/>
                  <a:gd name="connsiteX7" fmla="*/ 1902720 w 5722617"/>
                  <a:gd name="connsiteY7" fmla="*/ 1133811 h 2457250"/>
                  <a:gd name="connsiteX8" fmla="*/ 880897 w 5722617"/>
                  <a:gd name="connsiteY8" fmla="*/ 648696 h 2457250"/>
                  <a:gd name="connsiteX9" fmla="*/ 0 w 5722617"/>
                  <a:gd name="connsiteY9" fmla="*/ 35546 h 2457250"/>
                  <a:gd name="connsiteX0" fmla="*/ 0 w 5722617"/>
                  <a:gd name="connsiteY0" fmla="*/ 35546 h 2457250"/>
                  <a:gd name="connsiteX1" fmla="*/ 445175 w 5722617"/>
                  <a:gd name="connsiteY1" fmla="*/ 78140 h 2457250"/>
                  <a:gd name="connsiteX2" fmla="*/ 3045077 w 5722617"/>
                  <a:gd name="connsiteY2" fmla="*/ 905104 h 2457250"/>
                  <a:gd name="connsiteX3" fmla="*/ 4670140 w 5722617"/>
                  <a:gd name="connsiteY3" fmla="*/ 1635462 h 2457250"/>
                  <a:gd name="connsiteX4" fmla="*/ 5722614 w 5722617"/>
                  <a:gd name="connsiteY4" fmla="*/ 2424888 h 2457250"/>
                  <a:gd name="connsiteX5" fmla="*/ 5074914 w 5722617"/>
                  <a:gd name="connsiteY5" fmla="*/ 2081988 h 2457250"/>
                  <a:gd name="connsiteX6" fmla="*/ 2836940 w 5722617"/>
                  <a:gd name="connsiteY6" fmla="*/ 1435201 h 2457250"/>
                  <a:gd name="connsiteX7" fmla="*/ 1902720 w 5722617"/>
                  <a:gd name="connsiteY7" fmla="*/ 1133811 h 2457250"/>
                  <a:gd name="connsiteX8" fmla="*/ 880897 w 5722617"/>
                  <a:gd name="connsiteY8" fmla="*/ 648696 h 2457250"/>
                  <a:gd name="connsiteX9" fmla="*/ 0 w 5722617"/>
                  <a:gd name="connsiteY9" fmla="*/ 35546 h 2457250"/>
                  <a:gd name="connsiteX0" fmla="*/ 0 w 5722617"/>
                  <a:gd name="connsiteY0" fmla="*/ 48069 h 2469773"/>
                  <a:gd name="connsiteX1" fmla="*/ 445175 w 5722617"/>
                  <a:gd name="connsiteY1" fmla="*/ 90663 h 2469773"/>
                  <a:gd name="connsiteX2" fmla="*/ 2976345 w 5722617"/>
                  <a:gd name="connsiteY2" fmla="*/ 1092792 h 2469773"/>
                  <a:gd name="connsiteX3" fmla="*/ 4670140 w 5722617"/>
                  <a:gd name="connsiteY3" fmla="*/ 1647985 h 2469773"/>
                  <a:gd name="connsiteX4" fmla="*/ 5722614 w 5722617"/>
                  <a:gd name="connsiteY4" fmla="*/ 2437411 h 2469773"/>
                  <a:gd name="connsiteX5" fmla="*/ 5074914 w 5722617"/>
                  <a:gd name="connsiteY5" fmla="*/ 2094511 h 2469773"/>
                  <a:gd name="connsiteX6" fmla="*/ 2836940 w 5722617"/>
                  <a:gd name="connsiteY6" fmla="*/ 1447724 h 2469773"/>
                  <a:gd name="connsiteX7" fmla="*/ 1902720 w 5722617"/>
                  <a:gd name="connsiteY7" fmla="*/ 1146334 h 2469773"/>
                  <a:gd name="connsiteX8" fmla="*/ 880897 w 5722617"/>
                  <a:gd name="connsiteY8" fmla="*/ 661219 h 2469773"/>
                  <a:gd name="connsiteX9" fmla="*/ 0 w 5722617"/>
                  <a:gd name="connsiteY9" fmla="*/ 48069 h 2469773"/>
                  <a:gd name="connsiteX0" fmla="*/ 0 w 5722617"/>
                  <a:gd name="connsiteY0" fmla="*/ 40625 h 2462329"/>
                  <a:gd name="connsiteX1" fmla="*/ 445175 w 5722617"/>
                  <a:gd name="connsiteY1" fmla="*/ 83219 h 2462329"/>
                  <a:gd name="connsiteX2" fmla="*/ 2945798 w 5722617"/>
                  <a:gd name="connsiteY2" fmla="*/ 981546 h 2462329"/>
                  <a:gd name="connsiteX3" fmla="*/ 4670140 w 5722617"/>
                  <a:gd name="connsiteY3" fmla="*/ 1640541 h 2462329"/>
                  <a:gd name="connsiteX4" fmla="*/ 5722614 w 5722617"/>
                  <a:gd name="connsiteY4" fmla="*/ 2429967 h 2462329"/>
                  <a:gd name="connsiteX5" fmla="*/ 5074914 w 5722617"/>
                  <a:gd name="connsiteY5" fmla="*/ 2087067 h 2462329"/>
                  <a:gd name="connsiteX6" fmla="*/ 2836940 w 5722617"/>
                  <a:gd name="connsiteY6" fmla="*/ 1440280 h 2462329"/>
                  <a:gd name="connsiteX7" fmla="*/ 1902720 w 5722617"/>
                  <a:gd name="connsiteY7" fmla="*/ 1138890 h 2462329"/>
                  <a:gd name="connsiteX8" fmla="*/ 880897 w 5722617"/>
                  <a:gd name="connsiteY8" fmla="*/ 653775 h 2462329"/>
                  <a:gd name="connsiteX9" fmla="*/ 0 w 5722617"/>
                  <a:gd name="connsiteY9" fmla="*/ 40625 h 2462329"/>
                  <a:gd name="connsiteX0" fmla="*/ 0 w 5684433"/>
                  <a:gd name="connsiteY0" fmla="*/ 52092 h 2454333"/>
                  <a:gd name="connsiteX1" fmla="*/ 406991 w 5684433"/>
                  <a:gd name="connsiteY1" fmla="*/ 75223 h 2454333"/>
                  <a:gd name="connsiteX2" fmla="*/ 2907614 w 5684433"/>
                  <a:gd name="connsiteY2" fmla="*/ 973550 h 2454333"/>
                  <a:gd name="connsiteX3" fmla="*/ 4631956 w 5684433"/>
                  <a:gd name="connsiteY3" fmla="*/ 1632545 h 2454333"/>
                  <a:gd name="connsiteX4" fmla="*/ 5684430 w 5684433"/>
                  <a:gd name="connsiteY4" fmla="*/ 2421971 h 2454333"/>
                  <a:gd name="connsiteX5" fmla="*/ 5036730 w 5684433"/>
                  <a:gd name="connsiteY5" fmla="*/ 2079071 h 2454333"/>
                  <a:gd name="connsiteX6" fmla="*/ 2798756 w 5684433"/>
                  <a:gd name="connsiteY6" fmla="*/ 1432284 h 2454333"/>
                  <a:gd name="connsiteX7" fmla="*/ 1864536 w 5684433"/>
                  <a:gd name="connsiteY7" fmla="*/ 1130894 h 2454333"/>
                  <a:gd name="connsiteX8" fmla="*/ 842713 w 5684433"/>
                  <a:gd name="connsiteY8" fmla="*/ 645779 h 2454333"/>
                  <a:gd name="connsiteX9" fmla="*/ 0 w 5684433"/>
                  <a:gd name="connsiteY9" fmla="*/ 52092 h 2454333"/>
                  <a:gd name="connsiteX0" fmla="*/ 0 w 5684433"/>
                  <a:gd name="connsiteY0" fmla="*/ 34 h 2402275"/>
                  <a:gd name="connsiteX1" fmla="*/ 765923 w 5684433"/>
                  <a:gd name="connsiteY1" fmla="*/ 204818 h 2402275"/>
                  <a:gd name="connsiteX2" fmla="*/ 2907614 w 5684433"/>
                  <a:gd name="connsiteY2" fmla="*/ 921492 h 2402275"/>
                  <a:gd name="connsiteX3" fmla="*/ 4631956 w 5684433"/>
                  <a:gd name="connsiteY3" fmla="*/ 1580487 h 2402275"/>
                  <a:gd name="connsiteX4" fmla="*/ 5684430 w 5684433"/>
                  <a:gd name="connsiteY4" fmla="*/ 2369913 h 2402275"/>
                  <a:gd name="connsiteX5" fmla="*/ 5036730 w 5684433"/>
                  <a:gd name="connsiteY5" fmla="*/ 2027013 h 2402275"/>
                  <a:gd name="connsiteX6" fmla="*/ 2798756 w 5684433"/>
                  <a:gd name="connsiteY6" fmla="*/ 1380226 h 2402275"/>
                  <a:gd name="connsiteX7" fmla="*/ 1864536 w 5684433"/>
                  <a:gd name="connsiteY7" fmla="*/ 1078836 h 2402275"/>
                  <a:gd name="connsiteX8" fmla="*/ 842713 w 5684433"/>
                  <a:gd name="connsiteY8" fmla="*/ 593721 h 2402275"/>
                  <a:gd name="connsiteX9" fmla="*/ 0 w 5684433"/>
                  <a:gd name="connsiteY9" fmla="*/ 34 h 2402275"/>
                  <a:gd name="connsiteX0" fmla="*/ 0 w 5684433"/>
                  <a:gd name="connsiteY0" fmla="*/ 18 h 2402259"/>
                  <a:gd name="connsiteX1" fmla="*/ 842292 w 5684433"/>
                  <a:gd name="connsiteY1" fmla="*/ 256703 h 2402259"/>
                  <a:gd name="connsiteX2" fmla="*/ 2907614 w 5684433"/>
                  <a:gd name="connsiteY2" fmla="*/ 921476 h 2402259"/>
                  <a:gd name="connsiteX3" fmla="*/ 4631956 w 5684433"/>
                  <a:gd name="connsiteY3" fmla="*/ 1580471 h 2402259"/>
                  <a:gd name="connsiteX4" fmla="*/ 5684430 w 5684433"/>
                  <a:gd name="connsiteY4" fmla="*/ 2369897 h 2402259"/>
                  <a:gd name="connsiteX5" fmla="*/ 5036730 w 5684433"/>
                  <a:gd name="connsiteY5" fmla="*/ 2026997 h 2402259"/>
                  <a:gd name="connsiteX6" fmla="*/ 2798756 w 5684433"/>
                  <a:gd name="connsiteY6" fmla="*/ 1380210 h 2402259"/>
                  <a:gd name="connsiteX7" fmla="*/ 1864536 w 5684433"/>
                  <a:gd name="connsiteY7" fmla="*/ 1078820 h 2402259"/>
                  <a:gd name="connsiteX8" fmla="*/ 842713 w 5684433"/>
                  <a:gd name="connsiteY8" fmla="*/ 593705 h 2402259"/>
                  <a:gd name="connsiteX9" fmla="*/ 0 w 5684433"/>
                  <a:gd name="connsiteY9" fmla="*/ 18 h 2402259"/>
                  <a:gd name="connsiteX0" fmla="*/ 0 w 5684433"/>
                  <a:gd name="connsiteY0" fmla="*/ 10 h 2402251"/>
                  <a:gd name="connsiteX1" fmla="*/ 911023 w 5684433"/>
                  <a:gd name="connsiteY1" fmla="*/ 341034 h 2402251"/>
                  <a:gd name="connsiteX2" fmla="*/ 2907614 w 5684433"/>
                  <a:gd name="connsiteY2" fmla="*/ 921468 h 2402251"/>
                  <a:gd name="connsiteX3" fmla="*/ 4631956 w 5684433"/>
                  <a:gd name="connsiteY3" fmla="*/ 1580463 h 2402251"/>
                  <a:gd name="connsiteX4" fmla="*/ 5684430 w 5684433"/>
                  <a:gd name="connsiteY4" fmla="*/ 2369889 h 2402251"/>
                  <a:gd name="connsiteX5" fmla="*/ 5036730 w 5684433"/>
                  <a:gd name="connsiteY5" fmla="*/ 2026989 h 2402251"/>
                  <a:gd name="connsiteX6" fmla="*/ 2798756 w 5684433"/>
                  <a:gd name="connsiteY6" fmla="*/ 1380202 h 2402251"/>
                  <a:gd name="connsiteX7" fmla="*/ 1864536 w 5684433"/>
                  <a:gd name="connsiteY7" fmla="*/ 1078812 h 2402251"/>
                  <a:gd name="connsiteX8" fmla="*/ 842713 w 5684433"/>
                  <a:gd name="connsiteY8" fmla="*/ 593697 h 2402251"/>
                  <a:gd name="connsiteX9" fmla="*/ 0 w 5684433"/>
                  <a:gd name="connsiteY9" fmla="*/ 10 h 2402251"/>
                  <a:gd name="connsiteX0" fmla="*/ 0 w 5684433"/>
                  <a:gd name="connsiteY0" fmla="*/ 10 h 2402251"/>
                  <a:gd name="connsiteX1" fmla="*/ 911023 w 5684433"/>
                  <a:gd name="connsiteY1" fmla="*/ 341034 h 2402251"/>
                  <a:gd name="connsiteX2" fmla="*/ 2907614 w 5684433"/>
                  <a:gd name="connsiteY2" fmla="*/ 1057708 h 2402251"/>
                  <a:gd name="connsiteX3" fmla="*/ 4631956 w 5684433"/>
                  <a:gd name="connsiteY3" fmla="*/ 1580463 h 2402251"/>
                  <a:gd name="connsiteX4" fmla="*/ 5684430 w 5684433"/>
                  <a:gd name="connsiteY4" fmla="*/ 2369889 h 2402251"/>
                  <a:gd name="connsiteX5" fmla="*/ 5036730 w 5684433"/>
                  <a:gd name="connsiteY5" fmla="*/ 2026989 h 2402251"/>
                  <a:gd name="connsiteX6" fmla="*/ 2798756 w 5684433"/>
                  <a:gd name="connsiteY6" fmla="*/ 1380202 h 2402251"/>
                  <a:gd name="connsiteX7" fmla="*/ 1864536 w 5684433"/>
                  <a:gd name="connsiteY7" fmla="*/ 1078812 h 2402251"/>
                  <a:gd name="connsiteX8" fmla="*/ 842713 w 5684433"/>
                  <a:gd name="connsiteY8" fmla="*/ 593697 h 2402251"/>
                  <a:gd name="connsiteX9" fmla="*/ 0 w 5684433"/>
                  <a:gd name="connsiteY9" fmla="*/ 10 h 2402251"/>
                  <a:gd name="connsiteX0" fmla="*/ 0 w 5684433"/>
                  <a:gd name="connsiteY0" fmla="*/ 10 h 2402251"/>
                  <a:gd name="connsiteX1" fmla="*/ 911023 w 5684433"/>
                  <a:gd name="connsiteY1" fmla="*/ 341034 h 2402251"/>
                  <a:gd name="connsiteX2" fmla="*/ 2907614 w 5684433"/>
                  <a:gd name="connsiteY2" fmla="*/ 1057708 h 2402251"/>
                  <a:gd name="connsiteX3" fmla="*/ 4601409 w 5684433"/>
                  <a:gd name="connsiteY3" fmla="*/ 1625877 h 2402251"/>
                  <a:gd name="connsiteX4" fmla="*/ 5684430 w 5684433"/>
                  <a:gd name="connsiteY4" fmla="*/ 2369889 h 2402251"/>
                  <a:gd name="connsiteX5" fmla="*/ 5036730 w 5684433"/>
                  <a:gd name="connsiteY5" fmla="*/ 2026989 h 2402251"/>
                  <a:gd name="connsiteX6" fmla="*/ 2798756 w 5684433"/>
                  <a:gd name="connsiteY6" fmla="*/ 1380202 h 2402251"/>
                  <a:gd name="connsiteX7" fmla="*/ 1864536 w 5684433"/>
                  <a:gd name="connsiteY7" fmla="*/ 1078812 h 2402251"/>
                  <a:gd name="connsiteX8" fmla="*/ 842713 w 5684433"/>
                  <a:gd name="connsiteY8" fmla="*/ 593697 h 2402251"/>
                  <a:gd name="connsiteX9" fmla="*/ 0 w 5684433"/>
                  <a:gd name="connsiteY9" fmla="*/ 10 h 2402251"/>
                  <a:gd name="connsiteX0" fmla="*/ 0 w 5684433"/>
                  <a:gd name="connsiteY0" fmla="*/ 10 h 2369889"/>
                  <a:gd name="connsiteX1" fmla="*/ 911023 w 5684433"/>
                  <a:gd name="connsiteY1" fmla="*/ 341034 h 2369889"/>
                  <a:gd name="connsiteX2" fmla="*/ 2907614 w 5684433"/>
                  <a:gd name="connsiteY2" fmla="*/ 1057708 h 2369889"/>
                  <a:gd name="connsiteX3" fmla="*/ 4601409 w 5684433"/>
                  <a:gd name="connsiteY3" fmla="*/ 1625877 h 2369889"/>
                  <a:gd name="connsiteX4" fmla="*/ 5684430 w 5684433"/>
                  <a:gd name="connsiteY4" fmla="*/ 2369889 h 2369889"/>
                  <a:gd name="connsiteX5" fmla="*/ 2798756 w 5684433"/>
                  <a:gd name="connsiteY5" fmla="*/ 1380202 h 2369889"/>
                  <a:gd name="connsiteX6" fmla="*/ 1864536 w 5684433"/>
                  <a:gd name="connsiteY6" fmla="*/ 1078812 h 2369889"/>
                  <a:gd name="connsiteX7" fmla="*/ 842713 w 5684433"/>
                  <a:gd name="connsiteY7" fmla="*/ 593697 h 2369889"/>
                  <a:gd name="connsiteX8" fmla="*/ 0 w 5684433"/>
                  <a:gd name="connsiteY8" fmla="*/ 10 h 2369889"/>
                  <a:gd name="connsiteX0" fmla="*/ 0 w 5684552"/>
                  <a:gd name="connsiteY0" fmla="*/ 10 h 2369889"/>
                  <a:gd name="connsiteX1" fmla="*/ 911023 w 5684552"/>
                  <a:gd name="connsiteY1" fmla="*/ 341034 h 2369889"/>
                  <a:gd name="connsiteX2" fmla="*/ 2907614 w 5684552"/>
                  <a:gd name="connsiteY2" fmla="*/ 1057708 h 2369889"/>
                  <a:gd name="connsiteX3" fmla="*/ 5684430 w 5684552"/>
                  <a:gd name="connsiteY3" fmla="*/ 2369889 h 2369889"/>
                  <a:gd name="connsiteX4" fmla="*/ 2798756 w 5684552"/>
                  <a:gd name="connsiteY4" fmla="*/ 1380202 h 2369889"/>
                  <a:gd name="connsiteX5" fmla="*/ 1864536 w 5684552"/>
                  <a:gd name="connsiteY5" fmla="*/ 1078812 h 2369889"/>
                  <a:gd name="connsiteX6" fmla="*/ 842713 w 5684552"/>
                  <a:gd name="connsiteY6" fmla="*/ 593697 h 2369889"/>
                  <a:gd name="connsiteX7" fmla="*/ 0 w 5684552"/>
                  <a:gd name="connsiteY7" fmla="*/ 10 h 2369889"/>
                  <a:gd name="connsiteX0" fmla="*/ 0 w 3058053"/>
                  <a:gd name="connsiteY0" fmla="*/ 10 h 1380202"/>
                  <a:gd name="connsiteX1" fmla="*/ 911023 w 3058053"/>
                  <a:gd name="connsiteY1" fmla="*/ 341034 h 1380202"/>
                  <a:gd name="connsiteX2" fmla="*/ 2907614 w 3058053"/>
                  <a:gd name="connsiteY2" fmla="*/ 1057708 h 1380202"/>
                  <a:gd name="connsiteX3" fmla="*/ 2798756 w 3058053"/>
                  <a:gd name="connsiteY3" fmla="*/ 1380202 h 1380202"/>
                  <a:gd name="connsiteX4" fmla="*/ 1864536 w 3058053"/>
                  <a:gd name="connsiteY4" fmla="*/ 1078812 h 1380202"/>
                  <a:gd name="connsiteX5" fmla="*/ 842713 w 3058053"/>
                  <a:gd name="connsiteY5" fmla="*/ 593697 h 1380202"/>
                  <a:gd name="connsiteX6" fmla="*/ 0 w 3058053"/>
                  <a:gd name="connsiteY6" fmla="*/ 10 h 1380202"/>
                  <a:gd name="connsiteX0" fmla="*/ 0 w 2866514"/>
                  <a:gd name="connsiteY0" fmla="*/ 10 h 1380202"/>
                  <a:gd name="connsiteX1" fmla="*/ 911023 w 2866514"/>
                  <a:gd name="connsiteY1" fmla="*/ 341034 h 1380202"/>
                  <a:gd name="connsiteX2" fmla="*/ 2478041 w 2866514"/>
                  <a:gd name="connsiteY2" fmla="*/ 960394 h 1380202"/>
                  <a:gd name="connsiteX3" fmla="*/ 2798756 w 2866514"/>
                  <a:gd name="connsiteY3" fmla="*/ 1380202 h 1380202"/>
                  <a:gd name="connsiteX4" fmla="*/ 1864536 w 2866514"/>
                  <a:gd name="connsiteY4" fmla="*/ 1078812 h 1380202"/>
                  <a:gd name="connsiteX5" fmla="*/ 842713 w 2866514"/>
                  <a:gd name="connsiteY5" fmla="*/ 593697 h 1380202"/>
                  <a:gd name="connsiteX6" fmla="*/ 0 w 2866514"/>
                  <a:gd name="connsiteY6" fmla="*/ 10 h 1380202"/>
                  <a:gd name="connsiteX0" fmla="*/ 0 w 2874649"/>
                  <a:gd name="connsiteY0" fmla="*/ 10 h 1209903"/>
                  <a:gd name="connsiteX1" fmla="*/ 911023 w 2874649"/>
                  <a:gd name="connsiteY1" fmla="*/ 341034 h 1209903"/>
                  <a:gd name="connsiteX2" fmla="*/ 2478041 w 2874649"/>
                  <a:gd name="connsiteY2" fmla="*/ 960394 h 1209903"/>
                  <a:gd name="connsiteX3" fmla="*/ 2808302 w 2874649"/>
                  <a:gd name="connsiteY3" fmla="*/ 1209903 h 1209903"/>
                  <a:gd name="connsiteX4" fmla="*/ 1864536 w 2874649"/>
                  <a:gd name="connsiteY4" fmla="*/ 1078812 h 1209903"/>
                  <a:gd name="connsiteX5" fmla="*/ 842713 w 2874649"/>
                  <a:gd name="connsiteY5" fmla="*/ 593697 h 1209903"/>
                  <a:gd name="connsiteX6" fmla="*/ 0 w 2874649"/>
                  <a:gd name="connsiteY6" fmla="*/ 10 h 1209903"/>
                  <a:gd name="connsiteX0" fmla="*/ 0 w 2874649"/>
                  <a:gd name="connsiteY0" fmla="*/ 10 h 1209903"/>
                  <a:gd name="connsiteX1" fmla="*/ 911023 w 2874649"/>
                  <a:gd name="connsiteY1" fmla="*/ 341034 h 1209903"/>
                  <a:gd name="connsiteX2" fmla="*/ 2478041 w 2874649"/>
                  <a:gd name="connsiteY2" fmla="*/ 960394 h 1209903"/>
                  <a:gd name="connsiteX3" fmla="*/ 2808302 w 2874649"/>
                  <a:gd name="connsiteY3" fmla="*/ 1209903 h 1209903"/>
                  <a:gd name="connsiteX4" fmla="*/ 1816806 w 2874649"/>
                  <a:gd name="connsiteY4" fmla="*/ 916622 h 1209903"/>
                  <a:gd name="connsiteX5" fmla="*/ 842713 w 2874649"/>
                  <a:gd name="connsiteY5" fmla="*/ 593697 h 1209903"/>
                  <a:gd name="connsiteX6" fmla="*/ 0 w 2874649"/>
                  <a:gd name="connsiteY6" fmla="*/ 10 h 1209903"/>
                  <a:gd name="connsiteX0" fmla="*/ 0 w 2874649"/>
                  <a:gd name="connsiteY0" fmla="*/ 10 h 1209903"/>
                  <a:gd name="connsiteX1" fmla="*/ 911023 w 2874649"/>
                  <a:gd name="connsiteY1" fmla="*/ 341034 h 1209903"/>
                  <a:gd name="connsiteX2" fmla="*/ 2478041 w 2874649"/>
                  <a:gd name="connsiteY2" fmla="*/ 960394 h 1209903"/>
                  <a:gd name="connsiteX3" fmla="*/ 2808302 w 2874649"/>
                  <a:gd name="connsiteY3" fmla="*/ 1209903 h 1209903"/>
                  <a:gd name="connsiteX4" fmla="*/ 1816806 w 2874649"/>
                  <a:gd name="connsiteY4" fmla="*/ 916622 h 1209903"/>
                  <a:gd name="connsiteX5" fmla="*/ 814075 w 2874649"/>
                  <a:gd name="connsiteY5" fmla="*/ 520711 h 1209903"/>
                  <a:gd name="connsiteX6" fmla="*/ 0 w 2874649"/>
                  <a:gd name="connsiteY6" fmla="*/ 10 h 1209903"/>
                  <a:gd name="connsiteX0" fmla="*/ 0 w 2924447"/>
                  <a:gd name="connsiteY0" fmla="*/ 10 h 1189629"/>
                  <a:gd name="connsiteX1" fmla="*/ 911023 w 2924447"/>
                  <a:gd name="connsiteY1" fmla="*/ 341034 h 1189629"/>
                  <a:gd name="connsiteX2" fmla="*/ 2478041 w 2924447"/>
                  <a:gd name="connsiteY2" fmla="*/ 960394 h 1189629"/>
                  <a:gd name="connsiteX3" fmla="*/ 2865579 w 2924447"/>
                  <a:gd name="connsiteY3" fmla="*/ 1189629 h 1189629"/>
                  <a:gd name="connsiteX4" fmla="*/ 1816806 w 2924447"/>
                  <a:gd name="connsiteY4" fmla="*/ 916622 h 1189629"/>
                  <a:gd name="connsiteX5" fmla="*/ 814075 w 2924447"/>
                  <a:gd name="connsiteY5" fmla="*/ 520711 h 1189629"/>
                  <a:gd name="connsiteX6" fmla="*/ 0 w 2924447"/>
                  <a:gd name="connsiteY6" fmla="*/ 10 h 1189629"/>
                  <a:gd name="connsiteX0" fmla="*/ 0 w 2924447"/>
                  <a:gd name="connsiteY0" fmla="*/ 10 h 1189629"/>
                  <a:gd name="connsiteX1" fmla="*/ 911023 w 2924447"/>
                  <a:gd name="connsiteY1" fmla="*/ 341034 h 1189629"/>
                  <a:gd name="connsiteX2" fmla="*/ 2478041 w 2924447"/>
                  <a:gd name="connsiteY2" fmla="*/ 960394 h 1189629"/>
                  <a:gd name="connsiteX3" fmla="*/ 2865579 w 2924447"/>
                  <a:gd name="connsiteY3" fmla="*/ 1189629 h 1189629"/>
                  <a:gd name="connsiteX4" fmla="*/ 1816806 w 2924447"/>
                  <a:gd name="connsiteY4" fmla="*/ 916622 h 1189629"/>
                  <a:gd name="connsiteX5" fmla="*/ 814075 w 2924447"/>
                  <a:gd name="connsiteY5" fmla="*/ 520711 h 1189629"/>
                  <a:gd name="connsiteX6" fmla="*/ 0 w 2924447"/>
                  <a:gd name="connsiteY6" fmla="*/ 10 h 1189629"/>
                  <a:gd name="connsiteX0" fmla="*/ 0 w 2865579"/>
                  <a:gd name="connsiteY0" fmla="*/ 10 h 1189629"/>
                  <a:gd name="connsiteX1" fmla="*/ 911023 w 2865579"/>
                  <a:gd name="connsiteY1" fmla="*/ 341034 h 1189629"/>
                  <a:gd name="connsiteX2" fmla="*/ 2478041 w 2865579"/>
                  <a:gd name="connsiteY2" fmla="*/ 960394 h 1189629"/>
                  <a:gd name="connsiteX3" fmla="*/ 2865579 w 2865579"/>
                  <a:gd name="connsiteY3" fmla="*/ 1189629 h 1189629"/>
                  <a:gd name="connsiteX4" fmla="*/ 1816806 w 2865579"/>
                  <a:gd name="connsiteY4" fmla="*/ 916622 h 1189629"/>
                  <a:gd name="connsiteX5" fmla="*/ 814075 w 2865579"/>
                  <a:gd name="connsiteY5" fmla="*/ 520711 h 1189629"/>
                  <a:gd name="connsiteX6" fmla="*/ 0 w 2865579"/>
                  <a:gd name="connsiteY6" fmla="*/ 10 h 1189629"/>
                  <a:gd name="connsiteX0" fmla="*/ 0 w 2856033"/>
                  <a:gd name="connsiteY0" fmla="*/ 10 h 1197738"/>
                  <a:gd name="connsiteX1" fmla="*/ 911023 w 2856033"/>
                  <a:gd name="connsiteY1" fmla="*/ 341034 h 1197738"/>
                  <a:gd name="connsiteX2" fmla="*/ 2478041 w 2856033"/>
                  <a:gd name="connsiteY2" fmla="*/ 960394 h 1197738"/>
                  <a:gd name="connsiteX3" fmla="*/ 2856033 w 2856033"/>
                  <a:gd name="connsiteY3" fmla="*/ 1197738 h 1197738"/>
                  <a:gd name="connsiteX4" fmla="*/ 1816806 w 2856033"/>
                  <a:gd name="connsiteY4" fmla="*/ 916622 h 1197738"/>
                  <a:gd name="connsiteX5" fmla="*/ 814075 w 2856033"/>
                  <a:gd name="connsiteY5" fmla="*/ 520711 h 1197738"/>
                  <a:gd name="connsiteX6" fmla="*/ 0 w 2856033"/>
                  <a:gd name="connsiteY6" fmla="*/ 10 h 11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6033" h="1197738">
                    <a:moveTo>
                      <a:pt x="0" y="10"/>
                    </a:moveTo>
                    <a:cubicBezTo>
                      <a:pt x="229036" y="-1553"/>
                      <a:pt x="498016" y="180970"/>
                      <a:pt x="911023" y="341034"/>
                    </a:cubicBezTo>
                    <a:cubicBezTo>
                      <a:pt x="1433362" y="547487"/>
                      <a:pt x="2153873" y="817610"/>
                      <a:pt x="2478041" y="960394"/>
                    </a:cubicBezTo>
                    <a:cubicBezTo>
                      <a:pt x="2802209" y="1103178"/>
                      <a:pt x="2705312" y="1080688"/>
                      <a:pt x="2856033" y="1197738"/>
                    </a:cubicBezTo>
                    <a:lnTo>
                      <a:pt x="1816806" y="916622"/>
                    </a:lnTo>
                    <a:cubicBezTo>
                      <a:pt x="1461206" y="778510"/>
                      <a:pt x="1116876" y="673480"/>
                      <a:pt x="814075" y="520711"/>
                    </a:cubicBezTo>
                    <a:cubicBezTo>
                      <a:pt x="511274" y="367942"/>
                      <a:pt x="47801" y="109700"/>
                      <a:pt x="0" y="10"/>
                    </a:cubicBezTo>
                    <a:close/>
                  </a:path>
                </a:pathLst>
              </a:custGeom>
              <a:pattFill prst="pct90">
                <a:fgClr>
                  <a:schemeClr val="accent4">
                    <a:lumMod val="75000"/>
                  </a:schemeClr>
                </a:fgClr>
                <a:bgClr>
                  <a:schemeClr val="accent4">
                    <a:lumMod val="60000"/>
                    <a:lumOff val="40000"/>
                  </a:schemeClr>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4" name="Group 33">
                <a:extLst>
                  <a:ext uri="{FF2B5EF4-FFF2-40B4-BE49-F238E27FC236}">
                    <a16:creationId xmlns:a16="http://schemas.microsoft.com/office/drawing/2014/main" id="{5B90C71A-E5A3-4F97-900F-9837E15A0E68}"/>
                  </a:ext>
                </a:extLst>
              </p:cNvPr>
              <p:cNvGrpSpPr/>
              <p:nvPr/>
            </p:nvGrpSpPr>
            <p:grpSpPr>
              <a:xfrm>
                <a:off x="7673683" y="5203089"/>
                <a:ext cx="929368" cy="573582"/>
                <a:chOff x="7673683" y="5203089"/>
                <a:chExt cx="929368" cy="573582"/>
              </a:xfrm>
            </p:grpSpPr>
            <p:sp>
              <p:nvSpPr>
                <p:cNvPr id="56" name="Freeform: Shape 55">
                  <a:extLst>
                    <a:ext uri="{FF2B5EF4-FFF2-40B4-BE49-F238E27FC236}">
                      <a16:creationId xmlns:a16="http://schemas.microsoft.com/office/drawing/2014/main" id="{1C4BBBD8-C62D-47DA-8FCF-6A601E13EC80}"/>
                    </a:ext>
                  </a:extLst>
                </p:cNvPr>
                <p:cNvSpPr/>
                <p:nvPr/>
              </p:nvSpPr>
              <p:spPr>
                <a:xfrm>
                  <a:off x="7673683" y="5216719"/>
                  <a:ext cx="929368" cy="559952"/>
                </a:xfrm>
                <a:custGeom>
                  <a:avLst/>
                  <a:gdLst>
                    <a:gd name="connsiteX0" fmla="*/ 155932 w 1271638"/>
                    <a:gd name="connsiteY0" fmla="*/ 29188 h 577998"/>
                    <a:gd name="connsiteX1" fmla="*/ 1175107 w 1271638"/>
                    <a:gd name="connsiteY1" fmla="*/ 57763 h 577998"/>
                    <a:gd name="connsiteX2" fmla="*/ 1156057 w 1271638"/>
                    <a:gd name="connsiteY2" fmla="*/ 534013 h 577998"/>
                    <a:gd name="connsiteX3" fmla="*/ 527407 w 1271638"/>
                    <a:gd name="connsiteY3" fmla="*/ 524488 h 577998"/>
                    <a:gd name="connsiteX4" fmla="*/ 41632 w 1271638"/>
                    <a:gd name="connsiteY4" fmla="*/ 248263 h 577998"/>
                    <a:gd name="connsiteX5" fmla="*/ 155932 w 1271638"/>
                    <a:gd name="connsiteY5" fmla="*/ 29188 h 577998"/>
                    <a:gd name="connsiteX0" fmla="*/ 148947 w 1185421"/>
                    <a:gd name="connsiteY0" fmla="*/ 46888 h 597743"/>
                    <a:gd name="connsiteX1" fmla="*/ 1006197 w 1185421"/>
                    <a:gd name="connsiteY1" fmla="*/ 46888 h 597743"/>
                    <a:gd name="connsiteX2" fmla="*/ 1149072 w 1185421"/>
                    <a:gd name="connsiteY2" fmla="*/ 551713 h 597743"/>
                    <a:gd name="connsiteX3" fmla="*/ 520422 w 1185421"/>
                    <a:gd name="connsiteY3" fmla="*/ 542188 h 597743"/>
                    <a:gd name="connsiteX4" fmla="*/ 34647 w 1185421"/>
                    <a:gd name="connsiteY4" fmla="*/ 265963 h 597743"/>
                    <a:gd name="connsiteX5" fmla="*/ 148947 w 1185421"/>
                    <a:gd name="connsiteY5" fmla="*/ 46888 h 597743"/>
                    <a:gd name="connsiteX0" fmla="*/ 147111 w 1171883"/>
                    <a:gd name="connsiteY0" fmla="*/ 19818 h 567270"/>
                    <a:gd name="connsiteX1" fmla="*/ 956736 w 1171883"/>
                    <a:gd name="connsiteY1" fmla="*/ 67443 h 567270"/>
                    <a:gd name="connsiteX2" fmla="*/ 1147236 w 1171883"/>
                    <a:gd name="connsiteY2" fmla="*/ 524643 h 567270"/>
                    <a:gd name="connsiteX3" fmla="*/ 518586 w 1171883"/>
                    <a:gd name="connsiteY3" fmla="*/ 515118 h 567270"/>
                    <a:gd name="connsiteX4" fmla="*/ 32811 w 1171883"/>
                    <a:gd name="connsiteY4" fmla="*/ 238893 h 567270"/>
                    <a:gd name="connsiteX5" fmla="*/ 147111 w 1171883"/>
                    <a:gd name="connsiteY5" fmla="*/ 19818 h 567270"/>
                    <a:gd name="connsiteX0" fmla="*/ 134321 w 1178537"/>
                    <a:gd name="connsiteY0" fmla="*/ 26809 h 555211"/>
                    <a:gd name="connsiteX1" fmla="*/ 962996 w 1178537"/>
                    <a:gd name="connsiteY1" fmla="*/ 55384 h 555211"/>
                    <a:gd name="connsiteX2" fmla="*/ 1153496 w 1178537"/>
                    <a:gd name="connsiteY2" fmla="*/ 512584 h 555211"/>
                    <a:gd name="connsiteX3" fmla="*/ 524846 w 1178537"/>
                    <a:gd name="connsiteY3" fmla="*/ 503059 h 555211"/>
                    <a:gd name="connsiteX4" fmla="*/ 39071 w 1178537"/>
                    <a:gd name="connsiteY4" fmla="*/ 226834 h 555211"/>
                    <a:gd name="connsiteX5" fmla="*/ 134321 w 1178537"/>
                    <a:gd name="connsiteY5" fmla="*/ 26809 h 555211"/>
                    <a:gd name="connsiteX0" fmla="*/ 59974 w 1104190"/>
                    <a:gd name="connsiteY0" fmla="*/ 28032 h 556434"/>
                    <a:gd name="connsiteX1" fmla="*/ 888649 w 1104190"/>
                    <a:gd name="connsiteY1" fmla="*/ 56607 h 556434"/>
                    <a:gd name="connsiteX2" fmla="*/ 1079149 w 1104190"/>
                    <a:gd name="connsiteY2" fmla="*/ 513807 h 556434"/>
                    <a:gd name="connsiteX3" fmla="*/ 450499 w 1104190"/>
                    <a:gd name="connsiteY3" fmla="*/ 504282 h 556434"/>
                    <a:gd name="connsiteX4" fmla="*/ 107599 w 1104190"/>
                    <a:gd name="connsiteY4" fmla="*/ 247107 h 556434"/>
                    <a:gd name="connsiteX5" fmla="*/ 59974 w 1104190"/>
                    <a:gd name="connsiteY5" fmla="*/ 28032 h 556434"/>
                    <a:gd name="connsiteX0" fmla="*/ 60690 w 1103601"/>
                    <a:gd name="connsiteY0" fmla="*/ 28032 h 565690"/>
                    <a:gd name="connsiteX1" fmla="*/ 889365 w 1103601"/>
                    <a:gd name="connsiteY1" fmla="*/ 56607 h 565690"/>
                    <a:gd name="connsiteX2" fmla="*/ 1079865 w 1103601"/>
                    <a:gd name="connsiteY2" fmla="*/ 513807 h 565690"/>
                    <a:gd name="connsiteX3" fmla="*/ 470265 w 1103601"/>
                    <a:gd name="connsiteY3" fmla="*/ 523332 h 565690"/>
                    <a:gd name="connsiteX4" fmla="*/ 108315 w 1103601"/>
                    <a:gd name="connsiteY4" fmla="*/ 247107 h 565690"/>
                    <a:gd name="connsiteX5" fmla="*/ 60690 w 1103601"/>
                    <a:gd name="connsiteY5" fmla="*/ 28032 h 565690"/>
                    <a:gd name="connsiteX0" fmla="*/ 60690 w 1103601"/>
                    <a:gd name="connsiteY0" fmla="*/ 28032 h 565690"/>
                    <a:gd name="connsiteX1" fmla="*/ 889365 w 1103601"/>
                    <a:gd name="connsiteY1" fmla="*/ 56607 h 565690"/>
                    <a:gd name="connsiteX2" fmla="*/ 1079865 w 1103601"/>
                    <a:gd name="connsiteY2" fmla="*/ 513807 h 565690"/>
                    <a:gd name="connsiteX3" fmla="*/ 470265 w 1103601"/>
                    <a:gd name="connsiteY3" fmla="*/ 523332 h 565690"/>
                    <a:gd name="connsiteX4" fmla="*/ 108315 w 1103601"/>
                    <a:gd name="connsiteY4" fmla="*/ 247107 h 565690"/>
                    <a:gd name="connsiteX5" fmla="*/ 60690 w 1103601"/>
                    <a:gd name="connsiteY5" fmla="*/ 28032 h 565690"/>
                    <a:gd name="connsiteX0" fmla="*/ 60690 w 1092853"/>
                    <a:gd name="connsiteY0" fmla="*/ 28032 h 565690"/>
                    <a:gd name="connsiteX1" fmla="*/ 889365 w 1092853"/>
                    <a:gd name="connsiteY1" fmla="*/ 56607 h 565690"/>
                    <a:gd name="connsiteX2" fmla="*/ 1079865 w 1092853"/>
                    <a:gd name="connsiteY2" fmla="*/ 513807 h 565690"/>
                    <a:gd name="connsiteX3" fmla="*/ 470265 w 1092853"/>
                    <a:gd name="connsiteY3" fmla="*/ 523332 h 565690"/>
                    <a:gd name="connsiteX4" fmla="*/ 108315 w 1092853"/>
                    <a:gd name="connsiteY4" fmla="*/ 247107 h 565690"/>
                    <a:gd name="connsiteX5" fmla="*/ 60690 w 1092853"/>
                    <a:gd name="connsiteY5" fmla="*/ 28032 h 565690"/>
                    <a:gd name="connsiteX0" fmla="*/ 74799 w 1145745"/>
                    <a:gd name="connsiteY0" fmla="*/ 23182 h 560222"/>
                    <a:gd name="connsiteX1" fmla="*/ 1093974 w 1145745"/>
                    <a:gd name="connsiteY1" fmla="*/ 61282 h 560222"/>
                    <a:gd name="connsiteX2" fmla="*/ 1093974 w 1145745"/>
                    <a:gd name="connsiteY2" fmla="*/ 508957 h 560222"/>
                    <a:gd name="connsiteX3" fmla="*/ 484374 w 1145745"/>
                    <a:gd name="connsiteY3" fmla="*/ 518482 h 560222"/>
                    <a:gd name="connsiteX4" fmla="*/ 122424 w 1145745"/>
                    <a:gd name="connsiteY4" fmla="*/ 242257 h 560222"/>
                    <a:gd name="connsiteX5" fmla="*/ 74799 w 1145745"/>
                    <a:gd name="connsiteY5" fmla="*/ 23182 h 560222"/>
                    <a:gd name="connsiteX0" fmla="*/ 74799 w 1139474"/>
                    <a:gd name="connsiteY0" fmla="*/ 23182 h 560222"/>
                    <a:gd name="connsiteX1" fmla="*/ 1093974 w 1139474"/>
                    <a:gd name="connsiteY1" fmla="*/ 61282 h 560222"/>
                    <a:gd name="connsiteX2" fmla="*/ 1084449 w 1139474"/>
                    <a:gd name="connsiteY2" fmla="*/ 508957 h 560222"/>
                    <a:gd name="connsiteX3" fmla="*/ 484374 w 1139474"/>
                    <a:gd name="connsiteY3" fmla="*/ 518482 h 560222"/>
                    <a:gd name="connsiteX4" fmla="*/ 122424 w 1139474"/>
                    <a:gd name="connsiteY4" fmla="*/ 242257 h 560222"/>
                    <a:gd name="connsiteX5" fmla="*/ 74799 w 1139474"/>
                    <a:gd name="connsiteY5" fmla="*/ 23182 h 560222"/>
                    <a:gd name="connsiteX0" fmla="*/ 74799 w 1139474"/>
                    <a:gd name="connsiteY0" fmla="*/ 23182 h 560222"/>
                    <a:gd name="connsiteX1" fmla="*/ 1093974 w 1139474"/>
                    <a:gd name="connsiteY1" fmla="*/ 61282 h 560222"/>
                    <a:gd name="connsiteX2" fmla="*/ 1084449 w 1139474"/>
                    <a:gd name="connsiteY2" fmla="*/ 508957 h 560222"/>
                    <a:gd name="connsiteX3" fmla="*/ 484374 w 1139474"/>
                    <a:gd name="connsiteY3" fmla="*/ 518482 h 560222"/>
                    <a:gd name="connsiteX4" fmla="*/ 122424 w 1139474"/>
                    <a:gd name="connsiteY4" fmla="*/ 242257 h 560222"/>
                    <a:gd name="connsiteX5" fmla="*/ 74799 w 1139474"/>
                    <a:gd name="connsiteY5" fmla="*/ 23182 h 560222"/>
                    <a:gd name="connsiteX0" fmla="*/ 74799 w 1105018"/>
                    <a:gd name="connsiteY0" fmla="*/ 23182 h 560222"/>
                    <a:gd name="connsiteX1" fmla="*/ 1093974 w 1105018"/>
                    <a:gd name="connsiteY1" fmla="*/ 61282 h 560222"/>
                    <a:gd name="connsiteX2" fmla="*/ 1084449 w 1105018"/>
                    <a:gd name="connsiteY2" fmla="*/ 508957 h 560222"/>
                    <a:gd name="connsiteX3" fmla="*/ 484374 w 1105018"/>
                    <a:gd name="connsiteY3" fmla="*/ 518482 h 560222"/>
                    <a:gd name="connsiteX4" fmla="*/ 122424 w 1105018"/>
                    <a:gd name="connsiteY4" fmla="*/ 242257 h 560222"/>
                    <a:gd name="connsiteX5" fmla="*/ 74799 w 1105018"/>
                    <a:gd name="connsiteY5" fmla="*/ 23182 h 560222"/>
                    <a:gd name="connsiteX0" fmla="*/ 74799 w 1133380"/>
                    <a:gd name="connsiteY0" fmla="*/ 23182 h 577553"/>
                    <a:gd name="connsiteX1" fmla="*/ 1093974 w 1133380"/>
                    <a:gd name="connsiteY1" fmla="*/ 61282 h 577553"/>
                    <a:gd name="connsiteX2" fmla="*/ 1132074 w 1133380"/>
                    <a:gd name="connsiteY2" fmla="*/ 537532 h 577553"/>
                    <a:gd name="connsiteX3" fmla="*/ 484374 w 1133380"/>
                    <a:gd name="connsiteY3" fmla="*/ 518482 h 577553"/>
                    <a:gd name="connsiteX4" fmla="*/ 122424 w 1133380"/>
                    <a:gd name="connsiteY4" fmla="*/ 242257 h 577553"/>
                    <a:gd name="connsiteX5" fmla="*/ 74799 w 1133380"/>
                    <a:gd name="connsiteY5" fmla="*/ 23182 h 577553"/>
                    <a:gd name="connsiteX0" fmla="*/ 74799 w 1111245"/>
                    <a:gd name="connsiteY0" fmla="*/ 23182 h 605956"/>
                    <a:gd name="connsiteX1" fmla="*/ 1093974 w 1111245"/>
                    <a:gd name="connsiteY1" fmla="*/ 61282 h 605956"/>
                    <a:gd name="connsiteX2" fmla="*/ 1103499 w 1111245"/>
                    <a:gd name="connsiteY2" fmla="*/ 575632 h 605956"/>
                    <a:gd name="connsiteX3" fmla="*/ 484374 w 1111245"/>
                    <a:gd name="connsiteY3" fmla="*/ 518482 h 605956"/>
                    <a:gd name="connsiteX4" fmla="*/ 122424 w 1111245"/>
                    <a:gd name="connsiteY4" fmla="*/ 242257 h 605956"/>
                    <a:gd name="connsiteX5" fmla="*/ 74799 w 1111245"/>
                    <a:gd name="connsiteY5" fmla="*/ 23182 h 605956"/>
                    <a:gd name="connsiteX0" fmla="*/ 76628 w 1113074"/>
                    <a:gd name="connsiteY0" fmla="*/ 23182 h 618937"/>
                    <a:gd name="connsiteX1" fmla="*/ 1095803 w 1113074"/>
                    <a:gd name="connsiteY1" fmla="*/ 61282 h 618937"/>
                    <a:gd name="connsiteX2" fmla="*/ 1105328 w 1113074"/>
                    <a:gd name="connsiteY2" fmla="*/ 575632 h 618937"/>
                    <a:gd name="connsiteX3" fmla="*/ 533828 w 1113074"/>
                    <a:gd name="connsiteY3" fmla="*/ 566107 h 618937"/>
                    <a:gd name="connsiteX4" fmla="*/ 124253 w 1113074"/>
                    <a:gd name="connsiteY4" fmla="*/ 242257 h 618937"/>
                    <a:gd name="connsiteX5" fmla="*/ 76628 w 1113074"/>
                    <a:gd name="connsiteY5" fmla="*/ 23182 h 618937"/>
                    <a:gd name="connsiteX0" fmla="*/ 76628 w 1113074"/>
                    <a:gd name="connsiteY0" fmla="*/ 145 h 595900"/>
                    <a:gd name="connsiteX1" fmla="*/ 1095803 w 1113074"/>
                    <a:gd name="connsiteY1" fmla="*/ 190645 h 595900"/>
                    <a:gd name="connsiteX2" fmla="*/ 1105328 w 1113074"/>
                    <a:gd name="connsiteY2" fmla="*/ 552595 h 595900"/>
                    <a:gd name="connsiteX3" fmla="*/ 533828 w 1113074"/>
                    <a:gd name="connsiteY3" fmla="*/ 543070 h 595900"/>
                    <a:gd name="connsiteX4" fmla="*/ 124253 w 1113074"/>
                    <a:gd name="connsiteY4" fmla="*/ 219220 h 595900"/>
                    <a:gd name="connsiteX5" fmla="*/ 76628 w 1113074"/>
                    <a:gd name="connsiteY5" fmla="*/ 145 h 595900"/>
                    <a:gd name="connsiteX0" fmla="*/ 103223 w 1053944"/>
                    <a:gd name="connsiteY0" fmla="*/ 18231 h 452061"/>
                    <a:gd name="connsiteX1" fmla="*/ 1036673 w 1053944"/>
                    <a:gd name="connsiteY1" fmla="*/ 46806 h 452061"/>
                    <a:gd name="connsiteX2" fmla="*/ 1046198 w 1053944"/>
                    <a:gd name="connsiteY2" fmla="*/ 408756 h 452061"/>
                    <a:gd name="connsiteX3" fmla="*/ 474698 w 1053944"/>
                    <a:gd name="connsiteY3" fmla="*/ 399231 h 452061"/>
                    <a:gd name="connsiteX4" fmla="*/ 65123 w 1053944"/>
                    <a:gd name="connsiteY4" fmla="*/ 75381 h 452061"/>
                    <a:gd name="connsiteX5" fmla="*/ 103223 w 1053944"/>
                    <a:gd name="connsiteY5" fmla="*/ 18231 h 452061"/>
                    <a:gd name="connsiteX0" fmla="*/ 50730 w 1001451"/>
                    <a:gd name="connsiteY0" fmla="*/ 24410 h 458240"/>
                    <a:gd name="connsiteX1" fmla="*/ 984180 w 1001451"/>
                    <a:gd name="connsiteY1" fmla="*/ 52985 h 458240"/>
                    <a:gd name="connsiteX2" fmla="*/ 993705 w 1001451"/>
                    <a:gd name="connsiteY2" fmla="*/ 414935 h 458240"/>
                    <a:gd name="connsiteX3" fmla="*/ 422205 w 1001451"/>
                    <a:gd name="connsiteY3" fmla="*/ 405410 h 458240"/>
                    <a:gd name="connsiteX4" fmla="*/ 155505 w 1001451"/>
                    <a:gd name="connsiteY4" fmla="*/ 186335 h 458240"/>
                    <a:gd name="connsiteX5" fmla="*/ 50730 w 1001451"/>
                    <a:gd name="connsiteY5" fmla="*/ 24410 h 458240"/>
                    <a:gd name="connsiteX0" fmla="*/ 52170 w 993366"/>
                    <a:gd name="connsiteY0" fmla="*/ 19930 h 463285"/>
                    <a:gd name="connsiteX1" fmla="*/ 976095 w 993366"/>
                    <a:gd name="connsiteY1" fmla="*/ 58030 h 463285"/>
                    <a:gd name="connsiteX2" fmla="*/ 985620 w 993366"/>
                    <a:gd name="connsiteY2" fmla="*/ 419980 h 463285"/>
                    <a:gd name="connsiteX3" fmla="*/ 414120 w 993366"/>
                    <a:gd name="connsiteY3" fmla="*/ 410455 h 463285"/>
                    <a:gd name="connsiteX4" fmla="*/ 147420 w 993366"/>
                    <a:gd name="connsiteY4" fmla="*/ 191380 h 463285"/>
                    <a:gd name="connsiteX5" fmla="*/ 52170 w 993366"/>
                    <a:gd name="connsiteY5" fmla="*/ 19930 h 463285"/>
                    <a:gd name="connsiteX0" fmla="*/ 45416 w 986612"/>
                    <a:gd name="connsiteY0" fmla="*/ 25161 h 468516"/>
                    <a:gd name="connsiteX1" fmla="*/ 969341 w 986612"/>
                    <a:gd name="connsiteY1" fmla="*/ 63261 h 468516"/>
                    <a:gd name="connsiteX2" fmla="*/ 978866 w 986612"/>
                    <a:gd name="connsiteY2" fmla="*/ 425211 h 468516"/>
                    <a:gd name="connsiteX3" fmla="*/ 407366 w 986612"/>
                    <a:gd name="connsiteY3" fmla="*/ 415686 h 468516"/>
                    <a:gd name="connsiteX4" fmla="*/ 169241 w 986612"/>
                    <a:gd name="connsiteY4" fmla="*/ 272811 h 468516"/>
                    <a:gd name="connsiteX5" fmla="*/ 45416 w 986612"/>
                    <a:gd name="connsiteY5" fmla="*/ 25161 h 468516"/>
                    <a:gd name="connsiteX0" fmla="*/ 33809 w 1097202"/>
                    <a:gd name="connsiteY0" fmla="*/ 34156 h 458135"/>
                    <a:gd name="connsiteX1" fmla="*/ 1079931 w 1097202"/>
                    <a:gd name="connsiteY1" fmla="*/ 52880 h 458135"/>
                    <a:gd name="connsiteX2" fmla="*/ 1089456 w 1097202"/>
                    <a:gd name="connsiteY2" fmla="*/ 414830 h 458135"/>
                    <a:gd name="connsiteX3" fmla="*/ 517956 w 1097202"/>
                    <a:gd name="connsiteY3" fmla="*/ 405305 h 458135"/>
                    <a:gd name="connsiteX4" fmla="*/ 279831 w 1097202"/>
                    <a:gd name="connsiteY4" fmla="*/ 262430 h 458135"/>
                    <a:gd name="connsiteX5" fmla="*/ 33809 w 1097202"/>
                    <a:gd name="connsiteY5" fmla="*/ 34156 h 458135"/>
                    <a:gd name="connsiteX0" fmla="*/ 33809 w 1097202"/>
                    <a:gd name="connsiteY0" fmla="*/ 34156 h 484494"/>
                    <a:gd name="connsiteX1" fmla="*/ 1079931 w 1097202"/>
                    <a:gd name="connsiteY1" fmla="*/ 52880 h 484494"/>
                    <a:gd name="connsiteX2" fmla="*/ 1089456 w 1097202"/>
                    <a:gd name="connsiteY2" fmla="*/ 451948 h 484494"/>
                    <a:gd name="connsiteX3" fmla="*/ 517956 w 1097202"/>
                    <a:gd name="connsiteY3" fmla="*/ 405305 h 484494"/>
                    <a:gd name="connsiteX4" fmla="*/ 279831 w 1097202"/>
                    <a:gd name="connsiteY4" fmla="*/ 262430 h 484494"/>
                    <a:gd name="connsiteX5" fmla="*/ 33809 w 1097202"/>
                    <a:gd name="connsiteY5" fmla="*/ 34156 h 484494"/>
                    <a:gd name="connsiteX0" fmla="*/ 33809 w 1097202"/>
                    <a:gd name="connsiteY0" fmla="*/ 34156 h 464517"/>
                    <a:gd name="connsiteX1" fmla="*/ 1079931 w 1097202"/>
                    <a:gd name="connsiteY1" fmla="*/ 52880 h 464517"/>
                    <a:gd name="connsiteX2" fmla="*/ 1089456 w 1097202"/>
                    <a:gd name="connsiteY2" fmla="*/ 451948 h 464517"/>
                    <a:gd name="connsiteX3" fmla="*/ 517956 w 1097202"/>
                    <a:gd name="connsiteY3" fmla="*/ 405305 h 464517"/>
                    <a:gd name="connsiteX4" fmla="*/ 279831 w 1097202"/>
                    <a:gd name="connsiteY4" fmla="*/ 262430 h 464517"/>
                    <a:gd name="connsiteX5" fmla="*/ 33809 w 1097202"/>
                    <a:gd name="connsiteY5" fmla="*/ 34156 h 464517"/>
                    <a:gd name="connsiteX0" fmla="*/ 33665 w 1097058"/>
                    <a:gd name="connsiteY0" fmla="*/ 34156 h 459778"/>
                    <a:gd name="connsiteX1" fmla="*/ 1079787 w 1097058"/>
                    <a:gd name="connsiteY1" fmla="*/ 52880 h 459778"/>
                    <a:gd name="connsiteX2" fmla="*/ 1089312 w 1097058"/>
                    <a:gd name="connsiteY2" fmla="*/ 451948 h 459778"/>
                    <a:gd name="connsiteX3" fmla="*/ 506678 w 1097058"/>
                    <a:gd name="connsiteY3" fmla="*/ 368188 h 459778"/>
                    <a:gd name="connsiteX4" fmla="*/ 279687 w 1097058"/>
                    <a:gd name="connsiteY4" fmla="*/ 262430 h 459778"/>
                    <a:gd name="connsiteX5" fmla="*/ 33665 w 1097058"/>
                    <a:gd name="connsiteY5" fmla="*/ 34156 h 459778"/>
                    <a:gd name="connsiteX0" fmla="*/ 43689 w 1107082"/>
                    <a:gd name="connsiteY0" fmla="*/ 33415 h 459037"/>
                    <a:gd name="connsiteX1" fmla="*/ 1089811 w 1107082"/>
                    <a:gd name="connsiteY1" fmla="*/ 52139 h 459037"/>
                    <a:gd name="connsiteX2" fmla="*/ 1099336 w 1107082"/>
                    <a:gd name="connsiteY2" fmla="*/ 451207 h 459037"/>
                    <a:gd name="connsiteX3" fmla="*/ 516702 w 1107082"/>
                    <a:gd name="connsiteY3" fmla="*/ 367447 h 459037"/>
                    <a:gd name="connsiteX4" fmla="*/ 228476 w 1107082"/>
                    <a:gd name="connsiteY4" fmla="*/ 249316 h 459037"/>
                    <a:gd name="connsiteX5" fmla="*/ 43689 w 1107082"/>
                    <a:gd name="connsiteY5" fmla="*/ 33415 h 459037"/>
                    <a:gd name="connsiteX0" fmla="*/ 43689 w 1107082"/>
                    <a:gd name="connsiteY0" fmla="*/ 33415 h 459037"/>
                    <a:gd name="connsiteX1" fmla="*/ 1089811 w 1107082"/>
                    <a:gd name="connsiteY1" fmla="*/ 52139 h 459037"/>
                    <a:gd name="connsiteX2" fmla="*/ 1099336 w 1107082"/>
                    <a:gd name="connsiteY2" fmla="*/ 451207 h 459037"/>
                    <a:gd name="connsiteX3" fmla="*/ 516702 w 1107082"/>
                    <a:gd name="connsiteY3" fmla="*/ 367447 h 459037"/>
                    <a:gd name="connsiteX4" fmla="*/ 228476 w 1107082"/>
                    <a:gd name="connsiteY4" fmla="*/ 249316 h 459037"/>
                    <a:gd name="connsiteX5" fmla="*/ 43689 w 1107082"/>
                    <a:gd name="connsiteY5" fmla="*/ 33415 h 459037"/>
                    <a:gd name="connsiteX0" fmla="*/ 0 w 1063393"/>
                    <a:gd name="connsiteY0" fmla="*/ 33415 h 459037"/>
                    <a:gd name="connsiteX1" fmla="*/ 1046122 w 1063393"/>
                    <a:gd name="connsiteY1" fmla="*/ 52139 h 459037"/>
                    <a:gd name="connsiteX2" fmla="*/ 1055647 w 1063393"/>
                    <a:gd name="connsiteY2" fmla="*/ 451207 h 459037"/>
                    <a:gd name="connsiteX3" fmla="*/ 473013 w 1063393"/>
                    <a:gd name="connsiteY3" fmla="*/ 367447 h 459037"/>
                    <a:gd name="connsiteX4" fmla="*/ 184787 w 1063393"/>
                    <a:gd name="connsiteY4" fmla="*/ 249316 h 459037"/>
                    <a:gd name="connsiteX5" fmla="*/ 0 w 1063393"/>
                    <a:gd name="connsiteY5" fmla="*/ 33415 h 459037"/>
                    <a:gd name="connsiteX0" fmla="*/ 0 w 1063393"/>
                    <a:gd name="connsiteY0" fmla="*/ 33415 h 459037"/>
                    <a:gd name="connsiteX1" fmla="*/ 1046122 w 1063393"/>
                    <a:gd name="connsiteY1" fmla="*/ 52139 h 459037"/>
                    <a:gd name="connsiteX2" fmla="*/ 1055647 w 1063393"/>
                    <a:gd name="connsiteY2" fmla="*/ 451207 h 459037"/>
                    <a:gd name="connsiteX3" fmla="*/ 473013 w 1063393"/>
                    <a:gd name="connsiteY3" fmla="*/ 367447 h 459037"/>
                    <a:gd name="connsiteX4" fmla="*/ 229320 w 1063393"/>
                    <a:gd name="connsiteY4" fmla="*/ 278185 h 459037"/>
                    <a:gd name="connsiteX5" fmla="*/ 0 w 1063393"/>
                    <a:gd name="connsiteY5" fmla="*/ 33415 h 459037"/>
                    <a:gd name="connsiteX0" fmla="*/ 0 w 1063393"/>
                    <a:gd name="connsiteY0" fmla="*/ 33415 h 464621"/>
                    <a:gd name="connsiteX1" fmla="*/ 1046122 w 1063393"/>
                    <a:gd name="connsiteY1" fmla="*/ 52139 h 464621"/>
                    <a:gd name="connsiteX2" fmla="*/ 1055647 w 1063393"/>
                    <a:gd name="connsiteY2" fmla="*/ 451207 h 464621"/>
                    <a:gd name="connsiteX3" fmla="*/ 478579 w 1063393"/>
                    <a:gd name="connsiteY3" fmla="*/ 408689 h 464621"/>
                    <a:gd name="connsiteX4" fmla="*/ 229320 w 1063393"/>
                    <a:gd name="connsiteY4" fmla="*/ 278185 h 464621"/>
                    <a:gd name="connsiteX5" fmla="*/ 0 w 1063393"/>
                    <a:gd name="connsiteY5" fmla="*/ 33415 h 464621"/>
                    <a:gd name="connsiteX0" fmla="*/ 0 w 1063393"/>
                    <a:gd name="connsiteY0" fmla="*/ 33415 h 467791"/>
                    <a:gd name="connsiteX1" fmla="*/ 1046122 w 1063393"/>
                    <a:gd name="connsiteY1" fmla="*/ 52139 h 467791"/>
                    <a:gd name="connsiteX2" fmla="*/ 1055647 w 1063393"/>
                    <a:gd name="connsiteY2" fmla="*/ 451207 h 467791"/>
                    <a:gd name="connsiteX3" fmla="*/ 478579 w 1063393"/>
                    <a:gd name="connsiteY3" fmla="*/ 421062 h 467791"/>
                    <a:gd name="connsiteX4" fmla="*/ 229320 w 1063393"/>
                    <a:gd name="connsiteY4" fmla="*/ 278185 h 467791"/>
                    <a:gd name="connsiteX5" fmla="*/ 0 w 1063393"/>
                    <a:gd name="connsiteY5" fmla="*/ 33415 h 467791"/>
                    <a:gd name="connsiteX0" fmla="*/ 0 w 1063393"/>
                    <a:gd name="connsiteY0" fmla="*/ 33415 h 467791"/>
                    <a:gd name="connsiteX1" fmla="*/ 1046122 w 1063393"/>
                    <a:gd name="connsiteY1" fmla="*/ 52139 h 467791"/>
                    <a:gd name="connsiteX2" fmla="*/ 1055647 w 1063393"/>
                    <a:gd name="connsiteY2" fmla="*/ 451207 h 467791"/>
                    <a:gd name="connsiteX3" fmla="*/ 478579 w 1063393"/>
                    <a:gd name="connsiteY3" fmla="*/ 421062 h 467791"/>
                    <a:gd name="connsiteX4" fmla="*/ 229320 w 1063393"/>
                    <a:gd name="connsiteY4" fmla="*/ 278185 h 467791"/>
                    <a:gd name="connsiteX5" fmla="*/ 0 w 1063393"/>
                    <a:gd name="connsiteY5" fmla="*/ 33415 h 467791"/>
                    <a:gd name="connsiteX0" fmla="*/ 0 w 1065512"/>
                    <a:gd name="connsiteY0" fmla="*/ 33415 h 467791"/>
                    <a:gd name="connsiteX1" fmla="*/ 1046122 w 1065512"/>
                    <a:gd name="connsiteY1" fmla="*/ 52139 h 467791"/>
                    <a:gd name="connsiteX2" fmla="*/ 1055647 w 1065512"/>
                    <a:gd name="connsiteY2" fmla="*/ 451207 h 467791"/>
                    <a:gd name="connsiteX3" fmla="*/ 478579 w 1065512"/>
                    <a:gd name="connsiteY3" fmla="*/ 421062 h 467791"/>
                    <a:gd name="connsiteX4" fmla="*/ 229320 w 1065512"/>
                    <a:gd name="connsiteY4" fmla="*/ 278185 h 467791"/>
                    <a:gd name="connsiteX5" fmla="*/ 0 w 1065512"/>
                    <a:gd name="connsiteY5" fmla="*/ 33415 h 467791"/>
                    <a:gd name="connsiteX0" fmla="*/ 0 w 1084227"/>
                    <a:gd name="connsiteY0" fmla="*/ 31267 h 465643"/>
                    <a:gd name="connsiteX1" fmla="*/ 1073956 w 1084227"/>
                    <a:gd name="connsiteY1" fmla="*/ 54114 h 465643"/>
                    <a:gd name="connsiteX2" fmla="*/ 1055647 w 1084227"/>
                    <a:gd name="connsiteY2" fmla="*/ 449059 h 465643"/>
                    <a:gd name="connsiteX3" fmla="*/ 478579 w 1084227"/>
                    <a:gd name="connsiteY3" fmla="*/ 418914 h 465643"/>
                    <a:gd name="connsiteX4" fmla="*/ 229320 w 1084227"/>
                    <a:gd name="connsiteY4" fmla="*/ 276037 h 465643"/>
                    <a:gd name="connsiteX5" fmla="*/ 0 w 1084227"/>
                    <a:gd name="connsiteY5" fmla="*/ 31267 h 465643"/>
                    <a:gd name="connsiteX0" fmla="*/ 0 w 1073956"/>
                    <a:gd name="connsiteY0" fmla="*/ 31267 h 465643"/>
                    <a:gd name="connsiteX1" fmla="*/ 1073956 w 1073956"/>
                    <a:gd name="connsiteY1" fmla="*/ 54114 h 465643"/>
                    <a:gd name="connsiteX2" fmla="*/ 1055647 w 1073956"/>
                    <a:gd name="connsiteY2" fmla="*/ 449059 h 465643"/>
                    <a:gd name="connsiteX3" fmla="*/ 478579 w 1073956"/>
                    <a:gd name="connsiteY3" fmla="*/ 418914 h 465643"/>
                    <a:gd name="connsiteX4" fmla="*/ 229320 w 1073956"/>
                    <a:gd name="connsiteY4" fmla="*/ 276037 h 465643"/>
                    <a:gd name="connsiteX5" fmla="*/ 0 w 1073956"/>
                    <a:gd name="connsiteY5" fmla="*/ 31267 h 465643"/>
                    <a:gd name="connsiteX0" fmla="*/ 0 w 1076758"/>
                    <a:gd name="connsiteY0" fmla="*/ 31267 h 465643"/>
                    <a:gd name="connsiteX1" fmla="*/ 1073956 w 1076758"/>
                    <a:gd name="connsiteY1" fmla="*/ 54114 h 465643"/>
                    <a:gd name="connsiteX2" fmla="*/ 1072346 w 1076758"/>
                    <a:gd name="connsiteY2" fmla="*/ 449059 h 465643"/>
                    <a:gd name="connsiteX3" fmla="*/ 478579 w 1076758"/>
                    <a:gd name="connsiteY3" fmla="*/ 418914 h 465643"/>
                    <a:gd name="connsiteX4" fmla="*/ 229320 w 1076758"/>
                    <a:gd name="connsiteY4" fmla="*/ 276037 h 465643"/>
                    <a:gd name="connsiteX5" fmla="*/ 0 w 1076758"/>
                    <a:gd name="connsiteY5" fmla="*/ 31267 h 465643"/>
                    <a:gd name="connsiteX0" fmla="*/ 0 w 1073956"/>
                    <a:gd name="connsiteY0" fmla="*/ 31267 h 465643"/>
                    <a:gd name="connsiteX1" fmla="*/ 1073956 w 1073956"/>
                    <a:gd name="connsiteY1" fmla="*/ 54114 h 465643"/>
                    <a:gd name="connsiteX2" fmla="*/ 1072346 w 1073956"/>
                    <a:gd name="connsiteY2" fmla="*/ 449059 h 465643"/>
                    <a:gd name="connsiteX3" fmla="*/ 478579 w 1073956"/>
                    <a:gd name="connsiteY3" fmla="*/ 418914 h 465643"/>
                    <a:gd name="connsiteX4" fmla="*/ 229320 w 1073956"/>
                    <a:gd name="connsiteY4" fmla="*/ 276037 h 465643"/>
                    <a:gd name="connsiteX5" fmla="*/ 0 w 1073956"/>
                    <a:gd name="connsiteY5" fmla="*/ 31267 h 465643"/>
                    <a:gd name="connsiteX0" fmla="*/ 0 w 1073956"/>
                    <a:gd name="connsiteY0" fmla="*/ 31267 h 465643"/>
                    <a:gd name="connsiteX1" fmla="*/ 1073956 w 1073956"/>
                    <a:gd name="connsiteY1" fmla="*/ 54114 h 465643"/>
                    <a:gd name="connsiteX2" fmla="*/ 1072346 w 1073956"/>
                    <a:gd name="connsiteY2" fmla="*/ 449059 h 465643"/>
                    <a:gd name="connsiteX3" fmla="*/ 478579 w 1073956"/>
                    <a:gd name="connsiteY3" fmla="*/ 418914 h 465643"/>
                    <a:gd name="connsiteX4" fmla="*/ 179219 w 1073956"/>
                    <a:gd name="connsiteY4" fmla="*/ 255416 h 465643"/>
                    <a:gd name="connsiteX5" fmla="*/ 0 w 1073956"/>
                    <a:gd name="connsiteY5" fmla="*/ 31267 h 465643"/>
                    <a:gd name="connsiteX0" fmla="*/ 0 w 1073956"/>
                    <a:gd name="connsiteY0" fmla="*/ 31267 h 475823"/>
                    <a:gd name="connsiteX1" fmla="*/ 1073956 w 1073956"/>
                    <a:gd name="connsiteY1" fmla="*/ 54114 h 475823"/>
                    <a:gd name="connsiteX2" fmla="*/ 1072346 w 1073956"/>
                    <a:gd name="connsiteY2" fmla="*/ 449059 h 475823"/>
                    <a:gd name="connsiteX3" fmla="*/ 456312 w 1073956"/>
                    <a:gd name="connsiteY3" fmla="*/ 443659 h 475823"/>
                    <a:gd name="connsiteX4" fmla="*/ 179219 w 1073956"/>
                    <a:gd name="connsiteY4" fmla="*/ 255416 h 475823"/>
                    <a:gd name="connsiteX5" fmla="*/ 0 w 1073956"/>
                    <a:gd name="connsiteY5" fmla="*/ 31267 h 475823"/>
                    <a:gd name="connsiteX0" fmla="*/ 0 w 1077952"/>
                    <a:gd name="connsiteY0" fmla="*/ 31267 h 484904"/>
                    <a:gd name="connsiteX1" fmla="*/ 1073956 w 1077952"/>
                    <a:gd name="connsiteY1" fmla="*/ 54114 h 484904"/>
                    <a:gd name="connsiteX2" fmla="*/ 1077913 w 1077952"/>
                    <a:gd name="connsiteY2" fmla="*/ 465556 h 484904"/>
                    <a:gd name="connsiteX3" fmla="*/ 456312 w 1077952"/>
                    <a:gd name="connsiteY3" fmla="*/ 443659 h 484904"/>
                    <a:gd name="connsiteX4" fmla="*/ 179219 w 1077952"/>
                    <a:gd name="connsiteY4" fmla="*/ 255416 h 484904"/>
                    <a:gd name="connsiteX5" fmla="*/ 0 w 1077952"/>
                    <a:gd name="connsiteY5" fmla="*/ 31267 h 484904"/>
                    <a:gd name="connsiteX0" fmla="*/ 0 w 1086302"/>
                    <a:gd name="connsiteY0" fmla="*/ 31267 h 484904"/>
                    <a:gd name="connsiteX1" fmla="*/ 1082306 w 1086302"/>
                    <a:gd name="connsiteY1" fmla="*/ 54114 h 484904"/>
                    <a:gd name="connsiteX2" fmla="*/ 1086263 w 1086302"/>
                    <a:gd name="connsiteY2" fmla="*/ 465556 h 484904"/>
                    <a:gd name="connsiteX3" fmla="*/ 464662 w 1086302"/>
                    <a:gd name="connsiteY3" fmla="*/ 443659 h 484904"/>
                    <a:gd name="connsiteX4" fmla="*/ 187569 w 1086302"/>
                    <a:gd name="connsiteY4" fmla="*/ 255416 h 484904"/>
                    <a:gd name="connsiteX5" fmla="*/ 0 w 1086302"/>
                    <a:gd name="connsiteY5" fmla="*/ 31267 h 48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6302" h="484904">
                      <a:moveTo>
                        <a:pt x="0" y="31267"/>
                      </a:moveTo>
                      <a:cubicBezTo>
                        <a:pt x="143556" y="-1596"/>
                        <a:pt x="912444" y="-26849"/>
                        <a:pt x="1082306" y="54114"/>
                      </a:cubicBezTo>
                      <a:cubicBezTo>
                        <a:pt x="1075894" y="313992"/>
                        <a:pt x="1087048" y="288607"/>
                        <a:pt x="1086263" y="465556"/>
                      </a:cubicBezTo>
                      <a:cubicBezTo>
                        <a:pt x="945697" y="496389"/>
                        <a:pt x="650400" y="491284"/>
                        <a:pt x="464662" y="443659"/>
                      </a:cubicBezTo>
                      <a:cubicBezTo>
                        <a:pt x="278925" y="396034"/>
                        <a:pt x="265013" y="324148"/>
                        <a:pt x="187569" y="255416"/>
                      </a:cubicBezTo>
                      <a:cubicBezTo>
                        <a:pt x="110125" y="186684"/>
                        <a:pt x="51278" y="113621"/>
                        <a:pt x="0" y="31267"/>
                      </a:cubicBezTo>
                      <a:close/>
                    </a:path>
                  </a:pathLst>
                </a:cu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7" name="Group 56">
                  <a:extLst>
                    <a:ext uri="{FF2B5EF4-FFF2-40B4-BE49-F238E27FC236}">
                      <a16:creationId xmlns:a16="http://schemas.microsoft.com/office/drawing/2014/main" id="{2F25C623-C6D8-47DA-ABD9-3136E4EF7A36}"/>
                    </a:ext>
                  </a:extLst>
                </p:cNvPr>
                <p:cNvGrpSpPr/>
                <p:nvPr/>
              </p:nvGrpSpPr>
              <p:grpSpPr>
                <a:xfrm>
                  <a:off x="8001120" y="5203089"/>
                  <a:ext cx="600676" cy="335309"/>
                  <a:chOff x="7732431" y="4222039"/>
                  <a:chExt cx="600676" cy="335309"/>
                </a:xfrm>
              </p:grpSpPr>
              <p:pic>
                <p:nvPicPr>
                  <p:cNvPr id="58" name="Picture 57">
                    <a:extLst>
                      <a:ext uri="{FF2B5EF4-FFF2-40B4-BE49-F238E27FC236}">
                        <a16:creationId xmlns:a16="http://schemas.microsoft.com/office/drawing/2014/main" id="{FA50A918-6240-4C6D-A48C-59C4CD98DC51}"/>
                      </a:ext>
                    </a:extLst>
                  </p:cNvPr>
                  <p:cNvPicPr>
                    <a:picLocks noChangeAspect="1"/>
                  </p:cNvPicPr>
                  <p:nvPr/>
                </p:nvPicPr>
                <p:blipFill rotWithShape="1">
                  <a:blip r:embed="rId16"/>
                  <a:srcRect r="8771"/>
                  <a:stretch/>
                </p:blipFill>
                <p:spPr>
                  <a:xfrm>
                    <a:off x="7732431" y="4222039"/>
                    <a:ext cx="600676" cy="335309"/>
                  </a:xfrm>
                  <a:prstGeom prst="rect">
                    <a:avLst/>
                  </a:prstGeom>
                </p:spPr>
              </p:pic>
              <p:cxnSp>
                <p:nvCxnSpPr>
                  <p:cNvPr id="59" name="Straight Connector 58">
                    <a:extLst>
                      <a:ext uri="{FF2B5EF4-FFF2-40B4-BE49-F238E27FC236}">
                        <a16:creationId xmlns:a16="http://schemas.microsoft.com/office/drawing/2014/main" id="{DA4AB813-125E-4A66-AC11-6C12F8334B4E}"/>
                      </a:ext>
                    </a:extLst>
                  </p:cNvPr>
                  <p:cNvCxnSpPr>
                    <a:cxnSpLocks/>
                  </p:cNvCxnSpPr>
                  <p:nvPr/>
                </p:nvCxnSpPr>
                <p:spPr>
                  <a:xfrm>
                    <a:off x="8330064" y="4248238"/>
                    <a:ext cx="1268" cy="2325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5" name="Group 34">
                <a:extLst>
                  <a:ext uri="{FF2B5EF4-FFF2-40B4-BE49-F238E27FC236}">
                    <a16:creationId xmlns:a16="http://schemas.microsoft.com/office/drawing/2014/main" id="{6147614A-460B-4670-97B9-18E73512E5CC}"/>
                  </a:ext>
                </a:extLst>
              </p:cNvPr>
              <p:cNvGrpSpPr/>
              <p:nvPr/>
            </p:nvGrpSpPr>
            <p:grpSpPr>
              <a:xfrm>
                <a:off x="1053328" y="2831913"/>
                <a:ext cx="6917055" cy="2413994"/>
                <a:chOff x="1885044" y="2568677"/>
                <a:chExt cx="6917055" cy="2413994"/>
              </a:xfrm>
            </p:grpSpPr>
            <p:sp>
              <p:nvSpPr>
                <p:cNvPr id="54" name="Freeform: Shape 53">
                  <a:extLst>
                    <a:ext uri="{FF2B5EF4-FFF2-40B4-BE49-F238E27FC236}">
                      <a16:creationId xmlns:a16="http://schemas.microsoft.com/office/drawing/2014/main" id="{03AAD611-E2DE-423F-BD54-8C10357AEF7F}"/>
                    </a:ext>
                  </a:extLst>
                </p:cNvPr>
                <p:cNvSpPr/>
                <p:nvPr/>
              </p:nvSpPr>
              <p:spPr>
                <a:xfrm>
                  <a:off x="1885044" y="2568677"/>
                  <a:ext cx="6917055" cy="2413994"/>
                </a:xfrm>
                <a:custGeom>
                  <a:avLst/>
                  <a:gdLst>
                    <a:gd name="connsiteX0" fmla="*/ 188165 w 7396685"/>
                    <a:gd name="connsiteY0" fmla="*/ 0 h 1959779"/>
                    <a:gd name="connsiteX1" fmla="*/ 645365 w 7396685"/>
                    <a:gd name="connsiteY1" fmla="*/ 419100 h 1959779"/>
                    <a:gd name="connsiteX2" fmla="*/ 5491685 w 7396685"/>
                    <a:gd name="connsiteY2" fmla="*/ 1767840 h 1959779"/>
                    <a:gd name="connsiteX3" fmla="*/ 7396685 w 7396685"/>
                    <a:gd name="connsiteY3" fmla="*/ 1920240 h 1959779"/>
                    <a:gd name="connsiteX0" fmla="*/ 0 w 6751320"/>
                    <a:gd name="connsiteY0" fmla="*/ 0 h 1540679"/>
                    <a:gd name="connsiteX1" fmla="*/ 4846320 w 6751320"/>
                    <a:gd name="connsiteY1" fmla="*/ 1348740 h 1540679"/>
                    <a:gd name="connsiteX2" fmla="*/ 6751320 w 6751320"/>
                    <a:gd name="connsiteY2" fmla="*/ 1501140 h 1540679"/>
                    <a:gd name="connsiteX0" fmla="*/ 0 w 6926580"/>
                    <a:gd name="connsiteY0" fmla="*/ 0 h 1784519"/>
                    <a:gd name="connsiteX1" fmla="*/ 5021580 w 6926580"/>
                    <a:gd name="connsiteY1" fmla="*/ 1592580 h 1784519"/>
                    <a:gd name="connsiteX2" fmla="*/ 6926580 w 6926580"/>
                    <a:gd name="connsiteY2" fmla="*/ 1744980 h 1784519"/>
                    <a:gd name="connsiteX0" fmla="*/ 0 w 6926580"/>
                    <a:gd name="connsiteY0" fmla="*/ 0 h 2165519"/>
                    <a:gd name="connsiteX1" fmla="*/ 5021580 w 6926580"/>
                    <a:gd name="connsiteY1" fmla="*/ 1973580 h 2165519"/>
                    <a:gd name="connsiteX2" fmla="*/ 6926580 w 6926580"/>
                    <a:gd name="connsiteY2" fmla="*/ 2125980 h 2165519"/>
                    <a:gd name="connsiteX0" fmla="*/ 0 w 6926580"/>
                    <a:gd name="connsiteY0" fmla="*/ 0 h 2165519"/>
                    <a:gd name="connsiteX1" fmla="*/ 5021580 w 6926580"/>
                    <a:gd name="connsiteY1" fmla="*/ 1973580 h 2165519"/>
                    <a:gd name="connsiteX2" fmla="*/ 6926580 w 6926580"/>
                    <a:gd name="connsiteY2" fmla="*/ 2125980 h 2165519"/>
                    <a:gd name="connsiteX0" fmla="*/ 0 w 6917055"/>
                    <a:gd name="connsiteY0" fmla="*/ 0 h 2408883"/>
                    <a:gd name="connsiteX1" fmla="*/ 5021580 w 6917055"/>
                    <a:gd name="connsiteY1" fmla="*/ 1973580 h 2408883"/>
                    <a:gd name="connsiteX2" fmla="*/ 6917055 w 6917055"/>
                    <a:gd name="connsiteY2" fmla="*/ 2402205 h 2408883"/>
                    <a:gd name="connsiteX0" fmla="*/ 0 w 6917055"/>
                    <a:gd name="connsiteY0" fmla="*/ 0 h 2413994"/>
                    <a:gd name="connsiteX1" fmla="*/ 4888230 w 6917055"/>
                    <a:gd name="connsiteY1" fmla="*/ 2097405 h 2413994"/>
                    <a:gd name="connsiteX2" fmla="*/ 6917055 w 6917055"/>
                    <a:gd name="connsiteY2" fmla="*/ 2402205 h 2413994"/>
                  </a:gdLst>
                  <a:ahLst/>
                  <a:cxnLst>
                    <a:cxn ang="0">
                      <a:pos x="connsiteX0" y="connsiteY0"/>
                    </a:cxn>
                    <a:cxn ang="0">
                      <a:pos x="connsiteX1" y="connsiteY1"/>
                    </a:cxn>
                    <a:cxn ang="0">
                      <a:pos x="connsiteX2" y="connsiteY2"/>
                    </a:cxn>
                  </a:cxnLst>
                  <a:rect l="l" t="t" r="r" b="b"/>
                  <a:pathLst>
                    <a:path w="6917055" h="2413994">
                      <a:moveTo>
                        <a:pt x="0" y="0"/>
                      </a:moveTo>
                      <a:cubicBezTo>
                        <a:pt x="826770" y="532765"/>
                        <a:pt x="3763010" y="1847215"/>
                        <a:pt x="4888230" y="2097405"/>
                      </a:cubicBezTo>
                      <a:cubicBezTo>
                        <a:pt x="6013450" y="2347595"/>
                        <a:pt x="6527165" y="2451100"/>
                        <a:pt x="6917055" y="2402205"/>
                      </a:cubicBezTo>
                    </a:path>
                  </a:pathLst>
                </a:custGeom>
                <a:noFill/>
                <a:ln w="28575">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Isosceles Triangle 54">
                  <a:extLst>
                    <a:ext uri="{FF2B5EF4-FFF2-40B4-BE49-F238E27FC236}">
                      <a16:creationId xmlns:a16="http://schemas.microsoft.com/office/drawing/2014/main" id="{5DD9AA5E-416B-4634-936A-67E6F2296F66}"/>
                    </a:ext>
                  </a:extLst>
                </p:cNvPr>
                <p:cNvSpPr/>
                <p:nvPr/>
              </p:nvSpPr>
              <p:spPr>
                <a:xfrm rot="10800000">
                  <a:off x="2898931" y="2975004"/>
                  <a:ext cx="527701" cy="244205"/>
                </a:xfrm>
                <a:prstGeom prst="triangle">
                  <a:avLst/>
                </a:prstGeom>
                <a:solidFill>
                  <a:schemeClr val="accent5">
                    <a:lumMod val="75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cxnSp>
            <p:nvCxnSpPr>
              <p:cNvPr id="36" name="Straight Arrow Connector 35">
                <a:extLst>
                  <a:ext uri="{FF2B5EF4-FFF2-40B4-BE49-F238E27FC236}">
                    <a16:creationId xmlns:a16="http://schemas.microsoft.com/office/drawing/2014/main" id="{4C73C720-03B2-44BE-B108-9C8F43DC3426}"/>
                  </a:ext>
                </a:extLst>
              </p:cNvPr>
              <p:cNvCxnSpPr>
                <a:cxnSpLocks/>
              </p:cNvCxnSpPr>
              <p:nvPr/>
            </p:nvCxnSpPr>
            <p:spPr>
              <a:xfrm>
                <a:off x="4897740" y="3480133"/>
                <a:ext cx="0" cy="914370"/>
              </a:xfrm>
              <a:prstGeom prst="straightConnector1">
                <a:avLst/>
              </a:prstGeom>
              <a:ln w="508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DDCF0293-DB2A-4017-AD3B-EBF288CC36ED}"/>
                  </a:ext>
                </a:extLst>
              </p:cNvPr>
              <p:cNvCxnSpPr>
                <a:cxnSpLocks/>
              </p:cNvCxnSpPr>
              <p:nvPr/>
            </p:nvCxnSpPr>
            <p:spPr>
              <a:xfrm>
                <a:off x="1391790" y="1642043"/>
                <a:ext cx="0" cy="1277963"/>
              </a:xfrm>
              <a:prstGeom prst="straightConnector1">
                <a:avLst/>
              </a:prstGeom>
              <a:ln w="508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2" name="Freeform: Shape 51">
                <a:extLst>
                  <a:ext uri="{FF2B5EF4-FFF2-40B4-BE49-F238E27FC236}">
                    <a16:creationId xmlns:a16="http://schemas.microsoft.com/office/drawing/2014/main" id="{F2681D6B-4E1E-4676-A402-A2E0A2AE8931}"/>
                  </a:ext>
                </a:extLst>
              </p:cNvPr>
              <p:cNvSpPr/>
              <p:nvPr/>
            </p:nvSpPr>
            <p:spPr>
              <a:xfrm>
                <a:off x="5165860" y="3808719"/>
                <a:ext cx="2490663" cy="1278978"/>
              </a:xfrm>
              <a:custGeom>
                <a:avLst/>
                <a:gdLst>
                  <a:gd name="connsiteX0" fmla="*/ 53 w 5991469"/>
                  <a:gd name="connsiteY0" fmla="*/ 13644 h 2633836"/>
                  <a:gd name="connsiteX1" fmla="*/ 876353 w 5991469"/>
                  <a:gd name="connsiteY1" fmla="*/ 137469 h 2633836"/>
                  <a:gd name="connsiteX2" fmla="*/ 3781478 w 5991469"/>
                  <a:gd name="connsiteY2" fmla="*/ 661344 h 2633836"/>
                  <a:gd name="connsiteX3" fmla="*/ 5676953 w 5991469"/>
                  <a:gd name="connsiteY3" fmla="*/ 1442394 h 2633836"/>
                  <a:gd name="connsiteX4" fmla="*/ 5972228 w 5991469"/>
                  <a:gd name="connsiteY4" fmla="*/ 2604444 h 2633836"/>
                  <a:gd name="connsiteX5" fmla="*/ 5486453 w 5991469"/>
                  <a:gd name="connsiteY5" fmla="*/ 2204394 h 2633836"/>
                  <a:gd name="connsiteX6" fmla="*/ 3029003 w 5991469"/>
                  <a:gd name="connsiteY6" fmla="*/ 1318569 h 2633836"/>
                  <a:gd name="connsiteX7" fmla="*/ 923978 w 5991469"/>
                  <a:gd name="connsiteY7" fmla="*/ 527994 h 2633836"/>
                  <a:gd name="connsiteX8" fmla="*/ 53 w 5991469"/>
                  <a:gd name="connsiteY8" fmla="*/ 13644 h 2633836"/>
                  <a:gd name="connsiteX0" fmla="*/ 64 w 6553455"/>
                  <a:gd name="connsiteY0" fmla="*/ 10978 h 2821670"/>
                  <a:gd name="connsiteX1" fmla="*/ 1438339 w 6553455"/>
                  <a:gd name="connsiteY1" fmla="*/ 325303 h 2821670"/>
                  <a:gd name="connsiteX2" fmla="*/ 4343464 w 6553455"/>
                  <a:gd name="connsiteY2" fmla="*/ 849178 h 2821670"/>
                  <a:gd name="connsiteX3" fmla="*/ 6238939 w 6553455"/>
                  <a:gd name="connsiteY3" fmla="*/ 1630228 h 2821670"/>
                  <a:gd name="connsiteX4" fmla="*/ 6534214 w 6553455"/>
                  <a:gd name="connsiteY4" fmla="*/ 2792278 h 2821670"/>
                  <a:gd name="connsiteX5" fmla="*/ 6048439 w 6553455"/>
                  <a:gd name="connsiteY5" fmla="*/ 2392228 h 2821670"/>
                  <a:gd name="connsiteX6" fmla="*/ 3590989 w 6553455"/>
                  <a:gd name="connsiteY6" fmla="*/ 1506403 h 2821670"/>
                  <a:gd name="connsiteX7" fmla="*/ 1485964 w 6553455"/>
                  <a:gd name="connsiteY7" fmla="*/ 715828 h 2821670"/>
                  <a:gd name="connsiteX8" fmla="*/ 64 w 6553455"/>
                  <a:gd name="connsiteY8" fmla="*/ 10978 h 2821670"/>
                  <a:gd name="connsiteX0" fmla="*/ 102 w 6553493"/>
                  <a:gd name="connsiteY0" fmla="*/ 11786 h 2822478"/>
                  <a:gd name="connsiteX1" fmla="*/ 1552677 w 6553493"/>
                  <a:gd name="connsiteY1" fmla="*/ 316586 h 2822478"/>
                  <a:gd name="connsiteX2" fmla="*/ 4343502 w 6553493"/>
                  <a:gd name="connsiteY2" fmla="*/ 849986 h 2822478"/>
                  <a:gd name="connsiteX3" fmla="*/ 6238977 w 6553493"/>
                  <a:gd name="connsiteY3" fmla="*/ 1631036 h 2822478"/>
                  <a:gd name="connsiteX4" fmla="*/ 6534252 w 6553493"/>
                  <a:gd name="connsiteY4" fmla="*/ 2793086 h 2822478"/>
                  <a:gd name="connsiteX5" fmla="*/ 6048477 w 6553493"/>
                  <a:gd name="connsiteY5" fmla="*/ 2393036 h 2822478"/>
                  <a:gd name="connsiteX6" fmla="*/ 3591027 w 6553493"/>
                  <a:gd name="connsiteY6" fmla="*/ 1507211 h 2822478"/>
                  <a:gd name="connsiteX7" fmla="*/ 1486002 w 6553493"/>
                  <a:gd name="connsiteY7" fmla="*/ 716636 h 2822478"/>
                  <a:gd name="connsiteX8" fmla="*/ 102 w 6553493"/>
                  <a:gd name="connsiteY8" fmla="*/ 11786 h 2822478"/>
                  <a:gd name="connsiteX0" fmla="*/ 102 w 6535836"/>
                  <a:gd name="connsiteY0" fmla="*/ 11786 h 2822478"/>
                  <a:gd name="connsiteX1" fmla="*/ 1552677 w 6535836"/>
                  <a:gd name="connsiteY1" fmla="*/ 316586 h 2822478"/>
                  <a:gd name="connsiteX2" fmla="*/ 4343502 w 6535836"/>
                  <a:gd name="connsiteY2" fmla="*/ 849986 h 2822478"/>
                  <a:gd name="connsiteX3" fmla="*/ 6124677 w 6535836"/>
                  <a:gd name="connsiteY3" fmla="*/ 1631036 h 2822478"/>
                  <a:gd name="connsiteX4" fmla="*/ 6534252 w 6535836"/>
                  <a:gd name="connsiteY4" fmla="*/ 2793086 h 2822478"/>
                  <a:gd name="connsiteX5" fmla="*/ 6048477 w 6535836"/>
                  <a:gd name="connsiteY5" fmla="*/ 2393036 h 2822478"/>
                  <a:gd name="connsiteX6" fmla="*/ 3591027 w 6535836"/>
                  <a:gd name="connsiteY6" fmla="*/ 1507211 h 2822478"/>
                  <a:gd name="connsiteX7" fmla="*/ 1486002 w 6535836"/>
                  <a:gd name="connsiteY7" fmla="*/ 716636 h 2822478"/>
                  <a:gd name="connsiteX8" fmla="*/ 102 w 6535836"/>
                  <a:gd name="connsiteY8" fmla="*/ 11786 h 2822478"/>
                  <a:gd name="connsiteX0" fmla="*/ 102 w 6489372"/>
                  <a:gd name="connsiteY0" fmla="*/ 11786 h 2813515"/>
                  <a:gd name="connsiteX1" fmla="*/ 1552677 w 6489372"/>
                  <a:gd name="connsiteY1" fmla="*/ 316586 h 2813515"/>
                  <a:gd name="connsiteX2" fmla="*/ 4343502 w 6489372"/>
                  <a:gd name="connsiteY2" fmla="*/ 849986 h 2813515"/>
                  <a:gd name="connsiteX3" fmla="*/ 6124677 w 6489372"/>
                  <a:gd name="connsiteY3" fmla="*/ 1631036 h 2813515"/>
                  <a:gd name="connsiteX4" fmla="*/ 6486627 w 6489372"/>
                  <a:gd name="connsiteY4" fmla="*/ 2783561 h 2813515"/>
                  <a:gd name="connsiteX5" fmla="*/ 6048477 w 6489372"/>
                  <a:gd name="connsiteY5" fmla="*/ 2393036 h 2813515"/>
                  <a:gd name="connsiteX6" fmla="*/ 3591027 w 6489372"/>
                  <a:gd name="connsiteY6" fmla="*/ 1507211 h 2813515"/>
                  <a:gd name="connsiteX7" fmla="*/ 1486002 w 6489372"/>
                  <a:gd name="connsiteY7" fmla="*/ 716636 h 2813515"/>
                  <a:gd name="connsiteX8" fmla="*/ 102 w 6489372"/>
                  <a:gd name="connsiteY8" fmla="*/ 11786 h 2813515"/>
                  <a:gd name="connsiteX0" fmla="*/ 102 w 6496817"/>
                  <a:gd name="connsiteY0" fmla="*/ 11786 h 2821765"/>
                  <a:gd name="connsiteX1" fmla="*/ 1552677 w 6496817"/>
                  <a:gd name="connsiteY1" fmla="*/ 316586 h 2821765"/>
                  <a:gd name="connsiteX2" fmla="*/ 4343502 w 6496817"/>
                  <a:gd name="connsiteY2" fmla="*/ 849986 h 2821765"/>
                  <a:gd name="connsiteX3" fmla="*/ 6124677 w 6496817"/>
                  <a:gd name="connsiteY3" fmla="*/ 1631036 h 2821765"/>
                  <a:gd name="connsiteX4" fmla="*/ 6486627 w 6496817"/>
                  <a:gd name="connsiteY4" fmla="*/ 2783561 h 2821765"/>
                  <a:gd name="connsiteX5" fmla="*/ 5915127 w 6496817"/>
                  <a:gd name="connsiteY5" fmla="*/ 2450186 h 2821765"/>
                  <a:gd name="connsiteX6" fmla="*/ 3591027 w 6496817"/>
                  <a:gd name="connsiteY6" fmla="*/ 1507211 h 2821765"/>
                  <a:gd name="connsiteX7" fmla="*/ 1486002 w 6496817"/>
                  <a:gd name="connsiteY7" fmla="*/ 716636 h 2821765"/>
                  <a:gd name="connsiteX8" fmla="*/ 102 w 6496817"/>
                  <a:gd name="connsiteY8" fmla="*/ 11786 h 2821765"/>
                  <a:gd name="connsiteX0" fmla="*/ 101 w 6496816"/>
                  <a:gd name="connsiteY0" fmla="*/ 11786 h 2821335"/>
                  <a:gd name="connsiteX1" fmla="*/ 1552676 w 6496816"/>
                  <a:gd name="connsiteY1" fmla="*/ 316586 h 2821335"/>
                  <a:gd name="connsiteX2" fmla="*/ 4343501 w 6496816"/>
                  <a:gd name="connsiteY2" fmla="*/ 849986 h 2821335"/>
                  <a:gd name="connsiteX3" fmla="*/ 6124676 w 6496816"/>
                  <a:gd name="connsiteY3" fmla="*/ 1631036 h 2821335"/>
                  <a:gd name="connsiteX4" fmla="*/ 6486626 w 6496816"/>
                  <a:gd name="connsiteY4" fmla="*/ 2783561 h 2821335"/>
                  <a:gd name="connsiteX5" fmla="*/ 5915126 w 6496816"/>
                  <a:gd name="connsiteY5" fmla="*/ 2450186 h 2821335"/>
                  <a:gd name="connsiteX6" fmla="*/ 3495776 w 6496816"/>
                  <a:gd name="connsiteY6" fmla="*/ 1535786 h 2821335"/>
                  <a:gd name="connsiteX7" fmla="*/ 1486001 w 6496816"/>
                  <a:gd name="connsiteY7" fmla="*/ 716636 h 2821335"/>
                  <a:gd name="connsiteX8" fmla="*/ 101 w 6496816"/>
                  <a:gd name="connsiteY8" fmla="*/ 11786 h 2821335"/>
                  <a:gd name="connsiteX0" fmla="*/ 101 w 6486635"/>
                  <a:gd name="connsiteY0" fmla="*/ 11786 h 2820142"/>
                  <a:gd name="connsiteX1" fmla="*/ 1552676 w 6486635"/>
                  <a:gd name="connsiteY1" fmla="*/ 316586 h 2820142"/>
                  <a:gd name="connsiteX2" fmla="*/ 4343501 w 6486635"/>
                  <a:gd name="connsiteY2" fmla="*/ 849986 h 2820142"/>
                  <a:gd name="connsiteX3" fmla="*/ 5924651 w 6486635"/>
                  <a:gd name="connsiteY3" fmla="*/ 1650086 h 2820142"/>
                  <a:gd name="connsiteX4" fmla="*/ 6486626 w 6486635"/>
                  <a:gd name="connsiteY4" fmla="*/ 2783561 h 2820142"/>
                  <a:gd name="connsiteX5" fmla="*/ 5915126 w 6486635"/>
                  <a:gd name="connsiteY5" fmla="*/ 2450186 h 2820142"/>
                  <a:gd name="connsiteX6" fmla="*/ 3495776 w 6486635"/>
                  <a:gd name="connsiteY6" fmla="*/ 1535786 h 2820142"/>
                  <a:gd name="connsiteX7" fmla="*/ 1486001 w 6486635"/>
                  <a:gd name="connsiteY7" fmla="*/ 716636 h 2820142"/>
                  <a:gd name="connsiteX8" fmla="*/ 101 w 6486635"/>
                  <a:gd name="connsiteY8" fmla="*/ 11786 h 2820142"/>
                  <a:gd name="connsiteX0" fmla="*/ 904 w 6487438"/>
                  <a:gd name="connsiteY0" fmla="*/ 11343 h 2819699"/>
                  <a:gd name="connsiteX1" fmla="*/ 1553479 w 6487438"/>
                  <a:gd name="connsiteY1" fmla="*/ 316143 h 2819699"/>
                  <a:gd name="connsiteX2" fmla="*/ 4344304 w 6487438"/>
                  <a:gd name="connsiteY2" fmla="*/ 849543 h 2819699"/>
                  <a:gd name="connsiteX3" fmla="*/ 5925454 w 6487438"/>
                  <a:gd name="connsiteY3" fmla="*/ 1649643 h 2819699"/>
                  <a:gd name="connsiteX4" fmla="*/ 6487429 w 6487438"/>
                  <a:gd name="connsiteY4" fmla="*/ 2783118 h 2819699"/>
                  <a:gd name="connsiteX5" fmla="*/ 5915929 w 6487438"/>
                  <a:gd name="connsiteY5" fmla="*/ 2449743 h 2819699"/>
                  <a:gd name="connsiteX6" fmla="*/ 3496579 w 6487438"/>
                  <a:gd name="connsiteY6" fmla="*/ 1535343 h 2819699"/>
                  <a:gd name="connsiteX7" fmla="*/ 1362979 w 6487438"/>
                  <a:gd name="connsiteY7" fmla="*/ 706668 h 2819699"/>
                  <a:gd name="connsiteX8" fmla="*/ 904 w 6487438"/>
                  <a:gd name="connsiteY8" fmla="*/ 11343 h 2819699"/>
                  <a:gd name="connsiteX0" fmla="*/ 904 w 6525536"/>
                  <a:gd name="connsiteY0" fmla="*/ 11343 h 2828474"/>
                  <a:gd name="connsiteX1" fmla="*/ 1553479 w 6525536"/>
                  <a:gd name="connsiteY1" fmla="*/ 316143 h 2828474"/>
                  <a:gd name="connsiteX2" fmla="*/ 4344304 w 6525536"/>
                  <a:gd name="connsiteY2" fmla="*/ 849543 h 2828474"/>
                  <a:gd name="connsiteX3" fmla="*/ 5925454 w 6525536"/>
                  <a:gd name="connsiteY3" fmla="*/ 1649643 h 2828474"/>
                  <a:gd name="connsiteX4" fmla="*/ 6525529 w 6525536"/>
                  <a:gd name="connsiteY4" fmla="*/ 2792643 h 2828474"/>
                  <a:gd name="connsiteX5" fmla="*/ 5915929 w 6525536"/>
                  <a:gd name="connsiteY5" fmla="*/ 2449743 h 2828474"/>
                  <a:gd name="connsiteX6" fmla="*/ 3496579 w 6525536"/>
                  <a:gd name="connsiteY6" fmla="*/ 1535343 h 2828474"/>
                  <a:gd name="connsiteX7" fmla="*/ 1362979 w 6525536"/>
                  <a:gd name="connsiteY7" fmla="*/ 706668 h 2828474"/>
                  <a:gd name="connsiteX8" fmla="*/ 904 w 6525536"/>
                  <a:gd name="connsiteY8" fmla="*/ 11343 h 2828474"/>
                  <a:gd name="connsiteX0" fmla="*/ 904 w 6563635"/>
                  <a:gd name="connsiteY0" fmla="*/ 11343 h 2828474"/>
                  <a:gd name="connsiteX1" fmla="*/ 1553479 w 6563635"/>
                  <a:gd name="connsiteY1" fmla="*/ 316143 h 2828474"/>
                  <a:gd name="connsiteX2" fmla="*/ 4344304 w 6563635"/>
                  <a:gd name="connsiteY2" fmla="*/ 849543 h 2828474"/>
                  <a:gd name="connsiteX3" fmla="*/ 5925454 w 6563635"/>
                  <a:gd name="connsiteY3" fmla="*/ 1649643 h 2828474"/>
                  <a:gd name="connsiteX4" fmla="*/ 6563629 w 6563635"/>
                  <a:gd name="connsiteY4" fmla="*/ 2792643 h 2828474"/>
                  <a:gd name="connsiteX5" fmla="*/ 5915929 w 6563635"/>
                  <a:gd name="connsiteY5" fmla="*/ 2449743 h 2828474"/>
                  <a:gd name="connsiteX6" fmla="*/ 3496579 w 6563635"/>
                  <a:gd name="connsiteY6" fmla="*/ 1535343 h 2828474"/>
                  <a:gd name="connsiteX7" fmla="*/ 1362979 w 6563635"/>
                  <a:gd name="connsiteY7" fmla="*/ 706668 h 2828474"/>
                  <a:gd name="connsiteX8" fmla="*/ 904 w 6563635"/>
                  <a:gd name="connsiteY8" fmla="*/ 11343 h 2828474"/>
                  <a:gd name="connsiteX0" fmla="*/ 881 w 6589012"/>
                  <a:gd name="connsiteY0" fmla="*/ 11343 h 2828474"/>
                  <a:gd name="connsiteX1" fmla="*/ 1578856 w 6589012"/>
                  <a:gd name="connsiteY1" fmla="*/ 316143 h 2828474"/>
                  <a:gd name="connsiteX2" fmla="*/ 4369681 w 6589012"/>
                  <a:gd name="connsiteY2" fmla="*/ 849543 h 2828474"/>
                  <a:gd name="connsiteX3" fmla="*/ 5950831 w 6589012"/>
                  <a:gd name="connsiteY3" fmla="*/ 1649643 h 2828474"/>
                  <a:gd name="connsiteX4" fmla="*/ 6589006 w 6589012"/>
                  <a:gd name="connsiteY4" fmla="*/ 2792643 h 2828474"/>
                  <a:gd name="connsiteX5" fmla="*/ 5941306 w 6589012"/>
                  <a:gd name="connsiteY5" fmla="*/ 2449743 h 2828474"/>
                  <a:gd name="connsiteX6" fmla="*/ 3521956 w 6589012"/>
                  <a:gd name="connsiteY6" fmla="*/ 1535343 h 2828474"/>
                  <a:gd name="connsiteX7" fmla="*/ 1388356 w 6589012"/>
                  <a:gd name="connsiteY7" fmla="*/ 706668 h 2828474"/>
                  <a:gd name="connsiteX8" fmla="*/ 881 w 6589012"/>
                  <a:gd name="connsiteY8" fmla="*/ 11343 h 2828474"/>
                  <a:gd name="connsiteX0" fmla="*/ 50 w 6588181"/>
                  <a:gd name="connsiteY0" fmla="*/ 9412 h 2826543"/>
                  <a:gd name="connsiteX1" fmla="*/ 1348920 w 6588181"/>
                  <a:gd name="connsiteY1" fmla="*/ 338541 h 2826543"/>
                  <a:gd name="connsiteX2" fmla="*/ 4368850 w 6588181"/>
                  <a:gd name="connsiteY2" fmla="*/ 847612 h 2826543"/>
                  <a:gd name="connsiteX3" fmla="*/ 5950000 w 6588181"/>
                  <a:gd name="connsiteY3" fmla="*/ 1647712 h 2826543"/>
                  <a:gd name="connsiteX4" fmla="*/ 6588175 w 6588181"/>
                  <a:gd name="connsiteY4" fmla="*/ 2790712 h 2826543"/>
                  <a:gd name="connsiteX5" fmla="*/ 5940475 w 6588181"/>
                  <a:gd name="connsiteY5" fmla="*/ 2447812 h 2826543"/>
                  <a:gd name="connsiteX6" fmla="*/ 3521125 w 6588181"/>
                  <a:gd name="connsiteY6" fmla="*/ 1533412 h 2826543"/>
                  <a:gd name="connsiteX7" fmla="*/ 1387525 w 6588181"/>
                  <a:gd name="connsiteY7" fmla="*/ 704737 h 2826543"/>
                  <a:gd name="connsiteX8" fmla="*/ 50 w 6588181"/>
                  <a:gd name="connsiteY8" fmla="*/ 9412 h 2826543"/>
                  <a:gd name="connsiteX0" fmla="*/ 206 w 6006026"/>
                  <a:gd name="connsiteY0" fmla="*/ 80550 h 2524644"/>
                  <a:gd name="connsiteX1" fmla="*/ 766765 w 6006026"/>
                  <a:gd name="connsiteY1" fmla="*/ 36642 h 2524644"/>
                  <a:gd name="connsiteX2" fmla="*/ 3786695 w 6006026"/>
                  <a:gd name="connsiteY2" fmla="*/ 545713 h 2524644"/>
                  <a:gd name="connsiteX3" fmla="*/ 5367845 w 6006026"/>
                  <a:gd name="connsiteY3" fmla="*/ 1345813 h 2524644"/>
                  <a:gd name="connsiteX4" fmla="*/ 6006020 w 6006026"/>
                  <a:gd name="connsiteY4" fmla="*/ 2488813 h 2524644"/>
                  <a:gd name="connsiteX5" fmla="*/ 5358320 w 6006026"/>
                  <a:gd name="connsiteY5" fmla="*/ 2145913 h 2524644"/>
                  <a:gd name="connsiteX6" fmla="*/ 2938970 w 6006026"/>
                  <a:gd name="connsiteY6" fmla="*/ 1231513 h 2524644"/>
                  <a:gd name="connsiteX7" fmla="*/ 805370 w 6006026"/>
                  <a:gd name="connsiteY7" fmla="*/ 402838 h 2524644"/>
                  <a:gd name="connsiteX8" fmla="*/ 206 w 6006026"/>
                  <a:gd name="connsiteY8" fmla="*/ 80550 h 2524644"/>
                  <a:gd name="connsiteX0" fmla="*/ 1411 w 5825855"/>
                  <a:gd name="connsiteY0" fmla="*/ 60992 h 2537524"/>
                  <a:gd name="connsiteX1" fmla="*/ 586594 w 5825855"/>
                  <a:gd name="connsiteY1" fmla="*/ 49522 h 2537524"/>
                  <a:gd name="connsiteX2" fmla="*/ 3606524 w 5825855"/>
                  <a:gd name="connsiteY2" fmla="*/ 558593 h 2537524"/>
                  <a:gd name="connsiteX3" fmla="*/ 5187674 w 5825855"/>
                  <a:gd name="connsiteY3" fmla="*/ 1358693 h 2537524"/>
                  <a:gd name="connsiteX4" fmla="*/ 5825849 w 5825855"/>
                  <a:gd name="connsiteY4" fmla="*/ 2501693 h 2537524"/>
                  <a:gd name="connsiteX5" fmla="*/ 5178149 w 5825855"/>
                  <a:gd name="connsiteY5" fmla="*/ 2158793 h 2537524"/>
                  <a:gd name="connsiteX6" fmla="*/ 2758799 w 5825855"/>
                  <a:gd name="connsiteY6" fmla="*/ 1244393 h 2537524"/>
                  <a:gd name="connsiteX7" fmla="*/ 625199 w 5825855"/>
                  <a:gd name="connsiteY7" fmla="*/ 415718 h 2537524"/>
                  <a:gd name="connsiteX8" fmla="*/ 1411 w 5825855"/>
                  <a:gd name="connsiteY8" fmla="*/ 60992 h 2537524"/>
                  <a:gd name="connsiteX0" fmla="*/ 1411 w 5825855"/>
                  <a:gd name="connsiteY0" fmla="*/ 60992 h 2537524"/>
                  <a:gd name="connsiteX1" fmla="*/ 586594 w 5825855"/>
                  <a:gd name="connsiteY1" fmla="*/ 49522 h 2537524"/>
                  <a:gd name="connsiteX2" fmla="*/ 3606524 w 5825855"/>
                  <a:gd name="connsiteY2" fmla="*/ 558593 h 2537524"/>
                  <a:gd name="connsiteX3" fmla="*/ 5187674 w 5825855"/>
                  <a:gd name="connsiteY3" fmla="*/ 1358693 h 2537524"/>
                  <a:gd name="connsiteX4" fmla="*/ 5825849 w 5825855"/>
                  <a:gd name="connsiteY4" fmla="*/ 2501693 h 2537524"/>
                  <a:gd name="connsiteX5" fmla="*/ 5178149 w 5825855"/>
                  <a:gd name="connsiteY5" fmla="*/ 2158793 h 2537524"/>
                  <a:gd name="connsiteX6" fmla="*/ 2758799 w 5825855"/>
                  <a:gd name="connsiteY6" fmla="*/ 1244393 h 2537524"/>
                  <a:gd name="connsiteX7" fmla="*/ 1463737 w 5825855"/>
                  <a:gd name="connsiteY7" fmla="*/ 758107 h 2537524"/>
                  <a:gd name="connsiteX8" fmla="*/ 625199 w 5825855"/>
                  <a:gd name="connsiteY8" fmla="*/ 415718 h 2537524"/>
                  <a:gd name="connsiteX9" fmla="*/ 1411 w 5825855"/>
                  <a:gd name="connsiteY9" fmla="*/ 60992 h 2537524"/>
                  <a:gd name="connsiteX0" fmla="*/ 1411 w 5825855"/>
                  <a:gd name="connsiteY0" fmla="*/ 60992 h 2537524"/>
                  <a:gd name="connsiteX1" fmla="*/ 586594 w 5825855"/>
                  <a:gd name="connsiteY1" fmla="*/ 49522 h 2537524"/>
                  <a:gd name="connsiteX2" fmla="*/ 3606524 w 5825855"/>
                  <a:gd name="connsiteY2" fmla="*/ 558593 h 2537524"/>
                  <a:gd name="connsiteX3" fmla="*/ 5187674 w 5825855"/>
                  <a:gd name="connsiteY3" fmla="*/ 1358693 h 2537524"/>
                  <a:gd name="connsiteX4" fmla="*/ 5825849 w 5825855"/>
                  <a:gd name="connsiteY4" fmla="*/ 2501693 h 2537524"/>
                  <a:gd name="connsiteX5" fmla="*/ 5178149 w 5825855"/>
                  <a:gd name="connsiteY5" fmla="*/ 2158793 h 2537524"/>
                  <a:gd name="connsiteX6" fmla="*/ 2758799 w 5825855"/>
                  <a:gd name="connsiteY6" fmla="*/ 1244393 h 2537524"/>
                  <a:gd name="connsiteX7" fmla="*/ 1396915 w 5825855"/>
                  <a:gd name="connsiteY7" fmla="*/ 920297 h 2537524"/>
                  <a:gd name="connsiteX8" fmla="*/ 625199 w 5825855"/>
                  <a:gd name="connsiteY8" fmla="*/ 415718 h 2537524"/>
                  <a:gd name="connsiteX9" fmla="*/ 1411 w 5825855"/>
                  <a:gd name="connsiteY9" fmla="*/ 60992 h 2537524"/>
                  <a:gd name="connsiteX0" fmla="*/ 995 w 5825439"/>
                  <a:gd name="connsiteY0" fmla="*/ 65823 h 2542355"/>
                  <a:gd name="connsiteX1" fmla="*/ 586178 w 5825439"/>
                  <a:gd name="connsiteY1" fmla="*/ 54353 h 2542355"/>
                  <a:gd name="connsiteX2" fmla="*/ 3606108 w 5825439"/>
                  <a:gd name="connsiteY2" fmla="*/ 563424 h 2542355"/>
                  <a:gd name="connsiteX3" fmla="*/ 5187258 w 5825439"/>
                  <a:gd name="connsiteY3" fmla="*/ 1363524 h 2542355"/>
                  <a:gd name="connsiteX4" fmla="*/ 5825433 w 5825439"/>
                  <a:gd name="connsiteY4" fmla="*/ 2506524 h 2542355"/>
                  <a:gd name="connsiteX5" fmla="*/ 5177733 w 5825439"/>
                  <a:gd name="connsiteY5" fmla="*/ 2163624 h 2542355"/>
                  <a:gd name="connsiteX6" fmla="*/ 2758383 w 5825439"/>
                  <a:gd name="connsiteY6" fmla="*/ 1249224 h 2542355"/>
                  <a:gd name="connsiteX7" fmla="*/ 1396499 w 5825439"/>
                  <a:gd name="connsiteY7" fmla="*/ 925128 h 2542355"/>
                  <a:gd name="connsiteX8" fmla="*/ 472046 w 5825439"/>
                  <a:gd name="connsiteY8" fmla="*/ 509754 h 2542355"/>
                  <a:gd name="connsiteX9" fmla="*/ 995 w 5825439"/>
                  <a:gd name="connsiteY9" fmla="*/ 65823 h 2542355"/>
                  <a:gd name="connsiteX0" fmla="*/ 1114 w 5825558"/>
                  <a:gd name="connsiteY0" fmla="*/ 65823 h 2542355"/>
                  <a:gd name="connsiteX1" fmla="*/ 586297 w 5825558"/>
                  <a:gd name="connsiteY1" fmla="*/ 54353 h 2542355"/>
                  <a:gd name="connsiteX2" fmla="*/ 3606227 w 5825558"/>
                  <a:gd name="connsiteY2" fmla="*/ 563424 h 2542355"/>
                  <a:gd name="connsiteX3" fmla="*/ 5187377 w 5825558"/>
                  <a:gd name="connsiteY3" fmla="*/ 1363524 h 2542355"/>
                  <a:gd name="connsiteX4" fmla="*/ 5825552 w 5825558"/>
                  <a:gd name="connsiteY4" fmla="*/ 2506524 h 2542355"/>
                  <a:gd name="connsiteX5" fmla="*/ 5177852 w 5825558"/>
                  <a:gd name="connsiteY5" fmla="*/ 2163624 h 2542355"/>
                  <a:gd name="connsiteX6" fmla="*/ 2758502 w 5825558"/>
                  <a:gd name="connsiteY6" fmla="*/ 1249224 h 2542355"/>
                  <a:gd name="connsiteX7" fmla="*/ 1577993 w 5825558"/>
                  <a:gd name="connsiteY7" fmla="*/ 1014332 h 2542355"/>
                  <a:gd name="connsiteX8" fmla="*/ 472165 w 5825558"/>
                  <a:gd name="connsiteY8" fmla="*/ 509754 h 2542355"/>
                  <a:gd name="connsiteX9" fmla="*/ 1114 w 5825558"/>
                  <a:gd name="connsiteY9" fmla="*/ 65823 h 2542355"/>
                  <a:gd name="connsiteX0" fmla="*/ 1114 w 5825558"/>
                  <a:gd name="connsiteY0" fmla="*/ 65823 h 2538886"/>
                  <a:gd name="connsiteX1" fmla="*/ 586297 w 5825558"/>
                  <a:gd name="connsiteY1" fmla="*/ 54353 h 2538886"/>
                  <a:gd name="connsiteX2" fmla="*/ 3606227 w 5825558"/>
                  <a:gd name="connsiteY2" fmla="*/ 563424 h 2538886"/>
                  <a:gd name="connsiteX3" fmla="*/ 5187377 w 5825558"/>
                  <a:gd name="connsiteY3" fmla="*/ 1363524 h 2538886"/>
                  <a:gd name="connsiteX4" fmla="*/ 5825552 w 5825558"/>
                  <a:gd name="connsiteY4" fmla="*/ 2506524 h 2538886"/>
                  <a:gd name="connsiteX5" fmla="*/ 5177852 w 5825558"/>
                  <a:gd name="connsiteY5" fmla="*/ 2163624 h 2538886"/>
                  <a:gd name="connsiteX6" fmla="*/ 2939878 w 5825558"/>
                  <a:gd name="connsiteY6" fmla="*/ 1516837 h 2538886"/>
                  <a:gd name="connsiteX7" fmla="*/ 1577993 w 5825558"/>
                  <a:gd name="connsiteY7" fmla="*/ 1014332 h 2538886"/>
                  <a:gd name="connsiteX8" fmla="*/ 472165 w 5825558"/>
                  <a:gd name="connsiteY8" fmla="*/ 509754 h 2538886"/>
                  <a:gd name="connsiteX9" fmla="*/ 1114 w 5825558"/>
                  <a:gd name="connsiteY9" fmla="*/ 65823 h 2538886"/>
                  <a:gd name="connsiteX0" fmla="*/ 1114 w 5825556"/>
                  <a:gd name="connsiteY0" fmla="*/ 65823 h 2538886"/>
                  <a:gd name="connsiteX1" fmla="*/ 586297 w 5825556"/>
                  <a:gd name="connsiteY1" fmla="*/ 54353 h 2538886"/>
                  <a:gd name="connsiteX2" fmla="*/ 3606227 w 5825556"/>
                  <a:gd name="connsiteY2" fmla="*/ 563424 h 2538886"/>
                  <a:gd name="connsiteX3" fmla="*/ 4986910 w 5825556"/>
                  <a:gd name="connsiteY3" fmla="*/ 1509495 h 2538886"/>
                  <a:gd name="connsiteX4" fmla="*/ 5825552 w 5825556"/>
                  <a:gd name="connsiteY4" fmla="*/ 2506524 h 2538886"/>
                  <a:gd name="connsiteX5" fmla="*/ 5177852 w 5825556"/>
                  <a:gd name="connsiteY5" fmla="*/ 2163624 h 2538886"/>
                  <a:gd name="connsiteX6" fmla="*/ 2939878 w 5825556"/>
                  <a:gd name="connsiteY6" fmla="*/ 1516837 h 2538886"/>
                  <a:gd name="connsiteX7" fmla="*/ 1577993 w 5825556"/>
                  <a:gd name="connsiteY7" fmla="*/ 1014332 h 2538886"/>
                  <a:gd name="connsiteX8" fmla="*/ 472165 w 5825556"/>
                  <a:gd name="connsiteY8" fmla="*/ 509754 h 2538886"/>
                  <a:gd name="connsiteX9" fmla="*/ 1114 w 5825556"/>
                  <a:gd name="connsiteY9" fmla="*/ 65823 h 2538886"/>
                  <a:gd name="connsiteX0" fmla="*/ 1114 w 5825556"/>
                  <a:gd name="connsiteY0" fmla="*/ 79871 h 2552934"/>
                  <a:gd name="connsiteX1" fmla="*/ 586297 w 5825556"/>
                  <a:gd name="connsiteY1" fmla="*/ 68401 h 2552934"/>
                  <a:gd name="connsiteX2" fmla="*/ 3148015 w 5825556"/>
                  <a:gd name="connsiteY2" fmla="*/ 780210 h 2552934"/>
                  <a:gd name="connsiteX3" fmla="*/ 4986910 w 5825556"/>
                  <a:gd name="connsiteY3" fmla="*/ 1523543 h 2552934"/>
                  <a:gd name="connsiteX4" fmla="*/ 5825552 w 5825556"/>
                  <a:gd name="connsiteY4" fmla="*/ 2520572 h 2552934"/>
                  <a:gd name="connsiteX5" fmla="*/ 5177852 w 5825556"/>
                  <a:gd name="connsiteY5" fmla="*/ 2177672 h 2552934"/>
                  <a:gd name="connsiteX6" fmla="*/ 2939878 w 5825556"/>
                  <a:gd name="connsiteY6" fmla="*/ 1530885 h 2552934"/>
                  <a:gd name="connsiteX7" fmla="*/ 1577993 w 5825556"/>
                  <a:gd name="connsiteY7" fmla="*/ 1028380 h 2552934"/>
                  <a:gd name="connsiteX8" fmla="*/ 472165 w 5825556"/>
                  <a:gd name="connsiteY8" fmla="*/ 523802 h 2552934"/>
                  <a:gd name="connsiteX9" fmla="*/ 1114 w 5825556"/>
                  <a:gd name="connsiteY9" fmla="*/ 79871 h 2552934"/>
                  <a:gd name="connsiteX0" fmla="*/ 519 w 5824961"/>
                  <a:gd name="connsiteY0" fmla="*/ 27573 h 2500636"/>
                  <a:gd name="connsiteX1" fmla="*/ 547518 w 5824961"/>
                  <a:gd name="connsiteY1" fmla="*/ 121526 h 2500636"/>
                  <a:gd name="connsiteX2" fmla="*/ 3147420 w 5824961"/>
                  <a:gd name="connsiteY2" fmla="*/ 727912 h 2500636"/>
                  <a:gd name="connsiteX3" fmla="*/ 4986315 w 5824961"/>
                  <a:gd name="connsiteY3" fmla="*/ 1471245 h 2500636"/>
                  <a:gd name="connsiteX4" fmla="*/ 5824957 w 5824961"/>
                  <a:gd name="connsiteY4" fmla="*/ 2468274 h 2500636"/>
                  <a:gd name="connsiteX5" fmla="*/ 5177257 w 5824961"/>
                  <a:gd name="connsiteY5" fmla="*/ 2125374 h 2500636"/>
                  <a:gd name="connsiteX6" fmla="*/ 2939283 w 5824961"/>
                  <a:gd name="connsiteY6" fmla="*/ 1478587 h 2500636"/>
                  <a:gd name="connsiteX7" fmla="*/ 1577398 w 5824961"/>
                  <a:gd name="connsiteY7" fmla="*/ 976082 h 2500636"/>
                  <a:gd name="connsiteX8" fmla="*/ 471570 w 5824961"/>
                  <a:gd name="connsiteY8" fmla="*/ 471504 h 2500636"/>
                  <a:gd name="connsiteX9" fmla="*/ 519 w 5824961"/>
                  <a:gd name="connsiteY9" fmla="*/ 27573 h 2500636"/>
                  <a:gd name="connsiteX0" fmla="*/ 2044 w 5683295"/>
                  <a:gd name="connsiteY0" fmla="*/ 54358 h 2446326"/>
                  <a:gd name="connsiteX1" fmla="*/ 405852 w 5683295"/>
                  <a:gd name="connsiteY1" fmla="*/ 67216 h 2446326"/>
                  <a:gd name="connsiteX2" fmla="*/ 3005754 w 5683295"/>
                  <a:gd name="connsiteY2" fmla="*/ 673602 h 2446326"/>
                  <a:gd name="connsiteX3" fmla="*/ 4844649 w 5683295"/>
                  <a:gd name="connsiteY3" fmla="*/ 1416935 h 2446326"/>
                  <a:gd name="connsiteX4" fmla="*/ 5683291 w 5683295"/>
                  <a:gd name="connsiteY4" fmla="*/ 2413964 h 2446326"/>
                  <a:gd name="connsiteX5" fmla="*/ 5035591 w 5683295"/>
                  <a:gd name="connsiteY5" fmla="*/ 2071064 h 2446326"/>
                  <a:gd name="connsiteX6" fmla="*/ 2797617 w 5683295"/>
                  <a:gd name="connsiteY6" fmla="*/ 1424277 h 2446326"/>
                  <a:gd name="connsiteX7" fmla="*/ 1435732 w 5683295"/>
                  <a:gd name="connsiteY7" fmla="*/ 921772 h 2446326"/>
                  <a:gd name="connsiteX8" fmla="*/ 329904 w 5683295"/>
                  <a:gd name="connsiteY8" fmla="*/ 417194 h 2446326"/>
                  <a:gd name="connsiteX9" fmla="*/ 2044 w 5683295"/>
                  <a:gd name="connsiteY9" fmla="*/ 54358 h 2446326"/>
                  <a:gd name="connsiteX0" fmla="*/ 825 w 5720261"/>
                  <a:gd name="connsiteY0" fmla="*/ 50609 h 2450687"/>
                  <a:gd name="connsiteX1" fmla="*/ 442818 w 5720261"/>
                  <a:gd name="connsiteY1" fmla="*/ 71577 h 2450687"/>
                  <a:gd name="connsiteX2" fmla="*/ 3042720 w 5720261"/>
                  <a:gd name="connsiteY2" fmla="*/ 677963 h 2450687"/>
                  <a:gd name="connsiteX3" fmla="*/ 4881615 w 5720261"/>
                  <a:gd name="connsiteY3" fmla="*/ 1421296 h 2450687"/>
                  <a:gd name="connsiteX4" fmla="*/ 5720257 w 5720261"/>
                  <a:gd name="connsiteY4" fmla="*/ 2418325 h 2450687"/>
                  <a:gd name="connsiteX5" fmla="*/ 5072557 w 5720261"/>
                  <a:gd name="connsiteY5" fmla="*/ 2075425 h 2450687"/>
                  <a:gd name="connsiteX6" fmla="*/ 2834583 w 5720261"/>
                  <a:gd name="connsiteY6" fmla="*/ 1428638 h 2450687"/>
                  <a:gd name="connsiteX7" fmla="*/ 1472698 w 5720261"/>
                  <a:gd name="connsiteY7" fmla="*/ 926133 h 2450687"/>
                  <a:gd name="connsiteX8" fmla="*/ 366870 w 5720261"/>
                  <a:gd name="connsiteY8" fmla="*/ 421555 h 2450687"/>
                  <a:gd name="connsiteX9" fmla="*/ 825 w 5720261"/>
                  <a:gd name="connsiteY9" fmla="*/ 50609 h 2450687"/>
                  <a:gd name="connsiteX0" fmla="*/ 21948 w 5741384"/>
                  <a:gd name="connsiteY0" fmla="*/ 30604 h 2430682"/>
                  <a:gd name="connsiteX1" fmla="*/ 463941 w 5741384"/>
                  <a:gd name="connsiteY1" fmla="*/ 51572 h 2430682"/>
                  <a:gd name="connsiteX2" fmla="*/ 3063843 w 5741384"/>
                  <a:gd name="connsiteY2" fmla="*/ 657958 h 2430682"/>
                  <a:gd name="connsiteX3" fmla="*/ 4902738 w 5741384"/>
                  <a:gd name="connsiteY3" fmla="*/ 1401291 h 2430682"/>
                  <a:gd name="connsiteX4" fmla="*/ 5741380 w 5741384"/>
                  <a:gd name="connsiteY4" fmla="*/ 2398320 h 2430682"/>
                  <a:gd name="connsiteX5" fmla="*/ 5093680 w 5741384"/>
                  <a:gd name="connsiteY5" fmla="*/ 2055420 h 2430682"/>
                  <a:gd name="connsiteX6" fmla="*/ 2855706 w 5741384"/>
                  <a:gd name="connsiteY6" fmla="*/ 1408633 h 2430682"/>
                  <a:gd name="connsiteX7" fmla="*/ 1493821 w 5741384"/>
                  <a:gd name="connsiteY7" fmla="*/ 906128 h 2430682"/>
                  <a:gd name="connsiteX8" fmla="*/ 387993 w 5741384"/>
                  <a:gd name="connsiteY8" fmla="*/ 401550 h 2430682"/>
                  <a:gd name="connsiteX9" fmla="*/ 21948 w 5741384"/>
                  <a:gd name="connsiteY9" fmla="*/ 30604 h 2430682"/>
                  <a:gd name="connsiteX0" fmla="*/ 21948 w 5741384"/>
                  <a:gd name="connsiteY0" fmla="*/ 48 h 2400126"/>
                  <a:gd name="connsiteX1" fmla="*/ 463941 w 5741384"/>
                  <a:gd name="connsiteY1" fmla="*/ 21016 h 2400126"/>
                  <a:gd name="connsiteX2" fmla="*/ 3063843 w 5741384"/>
                  <a:gd name="connsiteY2" fmla="*/ 627402 h 2400126"/>
                  <a:gd name="connsiteX3" fmla="*/ 4902738 w 5741384"/>
                  <a:gd name="connsiteY3" fmla="*/ 1370735 h 2400126"/>
                  <a:gd name="connsiteX4" fmla="*/ 5741380 w 5741384"/>
                  <a:gd name="connsiteY4" fmla="*/ 2367764 h 2400126"/>
                  <a:gd name="connsiteX5" fmla="*/ 5093680 w 5741384"/>
                  <a:gd name="connsiteY5" fmla="*/ 2024864 h 2400126"/>
                  <a:gd name="connsiteX6" fmla="*/ 2855706 w 5741384"/>
                  <a:gd name="connsiteY6" fmla="*/ 1378077 h 2400126"/>
                  <a:gd name="connsiteX7" fmla="*/ 1493821 w 5741384"/>
                  <a:gd name="connsiteY7" fmla="*/ 875572 h 2400126"/>
                  <a:gd name="connsiteX8" fmla="*/ 387993 w 5741384"/>
                  <a:gd name="connsiteY8" fmla="*/ 370994 h 2400126"/>
                  <a:gd name="connsiteX9" fmla="*/ 21948 w 5741384"/>
                  <a:gd name="connsiteY9" fmla="*/ 48 h 2400126"/>
                  <a:gd name="connsiteX0" fmla="*/ 21759 w 5744377"/>
                  <a:gd name="connsiteY0" fmla="*/ 18414 h 2440118"/>
                  <a:gd name="connsiteX1" fmla="*/ 466934 w 5744377"/>
                  <a:gd name="connsiteY1" fmla="*/ 61008 h 2440118"/>
                  <a:gd name="connsiteX2" fmla="*/ 3066836 w 5744377"/>
                  <a:gd name="connsiteY2" fmla="*/ 667394 h 2440118"/>
                  <a:gd name="connsiteX3" fmla="*/ 4905731 w 5744377"/>
                  <a:gd name="connsiteY3" fmla="*/ 1410727 h 2440118"/>
                  <a:gd name="connsiteX4" fmla="*/ 5744373 w 5744377"/>
                  <a:gd name="connsiteY4" fmla="*/ 2407756 h 2440118"/>
                  <a:gd name="connsiteX5" fmla="*/ 5096673 w 5744377"/>
                  <a:gd name="connsiteY5" fmla="*/ 2064856 h 2440118"/>
                  <a:gd name="connsiteX6" fmla="*/ 2858699 w 5744377"/>
                  <a:gd name="connsiteY6" fmla="*/ 1418069 h 2440118"/>
                  <a:gd name="connsiteX7" fmla="*/ 1496814 w 5744377"/>
                  <a:gd name="connsiteY7" fmla="*/ 915564 h 2440118"/>
                  <a:gd name="connsiteX8" fmla="*/ 390986 w 5744377"/>
                  <a:gd name="connsiteY8" fmla="*/ 410986 h 2440118"/>
                  <a:gd name="connsiteX9" fmla="*/ 21759 w 5744377"/>
                  <a:gd name="connsiteY9" fmla="*/ 18414 h 2440118"/>
                  <a:gd name="connsiteX0" fmla="*/ 17516 w 5740134"/>
                  <a:gd name="connsiteY0" fmla="*/ 30009 h 2451713"/>
                  <a:gd name="connsiteX1" fmla="*/ 462691 w 5740134"/>
                  <a:gd name="connsiteY1" fmla="*/ 72603 h 2451713"/>
                  <a:gd name="connsiteX2" fmla="*/ 3062593 w 5740134"/>
                  <a:gd name="connsiteY2" fmla="*/ 678989 h 2451713"/>
                  <a:gd name="connsiteX3" fmla="*/ 4901488 w 5740134"/>
                  <a:gd name="connsiteY3" fmla="*/ 1422322 h 2451713"/>
                  <a:gd name="connsiteX4" fmla="*/ 5740130 w 5740134"/>
                  <a:gd name="connsiteY4" fmla="*/ 2419351 h 2451713"/>
                  <a:gd name="connsiteX5" fmla="*/ 5092430 w 5740134"/>
                  <a:gd name="connsiteY5" fmla="*/ 2076451 h 2451713"/>
                  <a:gd name="connsiteX6" fmla="*/ 2854456 w 5740134"/>
                  <a:gd name="connsiteY6" fmla="*/ 1429664 h 2451713"/>
                  <a:gd name="connsiteX7" fmla="*/ 1492571 w 5740134"/>
                  <a:gd name="connsiteY7" fmla="*/ 927159 h 2451713"/>
                  <a:gd name="connsiteX8" fmla="*/ 386743 w 5740134"/>
                  <a:gd name="connsiteY8" fmla="*/ 422581 h 2451713"/>
                  <a:gd name="connsiteX9" fmla="*/ 17516 w 5740134"/>
                  <a:gd name="connsiteY9" fmla="*/ 30009 h 2451713"/>
                  <a:gd name="connsiteX0" fmla="*/ 17516 w 5740134"/>
                  <a:gd name="connsiteY0" fmla="*/ 30009 h 2451713"/>
                  <a:gd name="connsiteX1" fmla="*/ 462691 w 5740134"/>
                  <a:gd name="connsiteY1" fmla="*/ 72603 h 2451713"/>
                  <a:gd name="connsiteX2" fmla="*/ 3062593 w 5740134"/>
                  <a:gd name="connsiteY2" fmla="*/ 678989 h 2451713"/>
                  <a:gd name="connsiteX3" fmla="*/ 4901488 w 5740134"/>
                  <a:gd name="connsiteY3" fmla="*/ 1422322 h 2451713"/>
                  <a:gd name="connsiteX4" fmla="*/ 5740130 w 5740134"/>
                  <a:gd name="connsiteY4" fmla="*/ 2419351 h 2451713"/>
                  <a:gd name="connsiteX5" fmla="*/ 5092430 w 5740134"/>
                  <a:gd name="connsiteY5" fmla="*/ 2076451 h 2451713"/>
                  <a:gd name="connsiteX6" fmla="*/ 2854456 w 5740134"/>
                  <a:gd name="connsiteY6" fmla="*/ 1429664 h 2451713"/>
                  <a:gd name="connsiteX7" fmla="*/ 1492571 w 5740134"/>
                  <a:gd name="connsiteY7" fmla="*/ 927159 h 2451713"/>
                  <a:gd name="connsiteX8" fmla="*/ 386743 w 5740134"/>
                  <a:gd name="connsiteY8" fmla="*/ 422581 h 2451713"/>
                  <a:gd name="connsiteX9" fmla="*/ 17516 w 5740134"/>
                  <a:gd name="connsiteY9" fmla="*/ 30009 h 2451713"/>
                  <a:gd name="connsiteX0" fmla="*/ 0 w 5722618"/>
                  <a:gd name="connsiteY0" fmla="*/ 30009 h 2451713"/>
                  <a:gd name="connsiteX1" fmla="*/ 445175 w 5722618"/>
                  <a:gd name="connsiteY1" fmla="*/ 72603 h 2451713"/>
                  <a:gd name="connsiteX2" fmla="*/ 3045077 w 5722618"/>
                  <a:gd name="connsiteY2" fmla="*/ 678989 h 2451713"/>
                  <a:gd name="connsiteX3" fmla="*/ 4883972 w 5722618"/>
                  <a:gd name="connsiteY3" fmla="*/ 1422322 h 2451713"/>
                  <a:gd name="connsiteX4" fmla="*/ 5722614 w 5722618"/>
                  <a:gd name="connsiteY4" fmla="*/ 2419351 h 2451713"/>
                  <a:gd name="connsiteX5" fmla="*/ 5074914 w 5722618"/>
                  <a:gd name="connsiteY5" fmla="*/ 2076451 h 2451713"/>
                  <a:gd name="connsiteX6" fmla="*/ 2836940 w 5722618"/>
                  <a:gd name="connsiteY6" fmla="*/ 1429664 h 2451713"/>
                  <a:gd name="connsiteX7" fmla="*/ 1475055 w 5722618"/>
                  <a:gd name="connsiteY7" fmla="*/ 927159 h 2451713"/>
                  <a:gd name="connsiteX8" fmla="*/ 369227 w 5722618"/>
                  <a:gd name="connsiteY8" fmla="*/ 422581 h 2451713"/>
                  <a:gd name="connsiteX9" fmla="*/ 0 w 5722618"/>
                  <a:gd name="connsiteY9" fmla="*/ 30009 h 2451713"/>
                  <a:gd name="connsiteX0" fmla="*/ 0 w 5722618"/>
                  <a:gd name="connsiteY0" fmla="*/ 20219 h 2441923"/>
                  <a:gd name="connsiteX1" fmla="*/ 445175 w 5722618"/>
                  <a:gd name="connsiteY1" fmla="*/ 62813 h 2441923"/>
                  <a:gd name="connsiteX2" fmla="*/ 3045077 w 5722618"/>
                  <a:gd name="connsiteY2" fmla="*/ 669199 h 2441923"/>
                  <a:gd name="connsiteX3" fmla="*/ 4883972 w 5722618"/>
                  <a:gd name="connsiteY3" fmla="*/ 1412532 h 2441923"/>
                  <a:gd name="connsiteX4" fmla="*/ 5722614 w 5722618"/>
                  <a:gd name="connsiteY4" fmla="*/ 2409561 h 2441923"/>
                  <a:gd name="connsiteX5" fmla="*/ 5074914 w 5722618"/>
                  <a:gd name="connsiteY5" fmla="*/ 2066661 h 2441923"/>
                  <a:gd name="connsiteX6" fmla="*/ 2836940 w 5722618"/>
                  <a:gd name="connsiteY6" fmla="*/ 1419874 h 2441923"/>
                  <a:gd name="connsiteX7" fmla="*/ 1475055 w 5722618"/>
                  <a:gd name="connsiteY7" fmla="*/ 917369 h 2441923"/>
                  <a:gd name="connsiteX8" fmla="*/ 369227 w 5722618"/>
                  <a:gd name="connsiteY8" fmla="*/ 412791 h 2441923"/>
                  <a:gd name="connsiteX9" fmla="*/ 0 w 5722618"/>
                  <a:gd name="connsiteY9" fmla="*/ 20219 h 2441923"/>
                  <a:gd name="connsiteX0" fmla="*/ 0 w 5722618"/>
                  <a:gd name="connsiteY0" fmla="*/ 87 h 2421791"/>
                  <a:gd name="connsiteX1" fmla="*/ 445175 w 5722618"/>
                  <a:gd name="connsiteY1" fmla="*/ 42681 h 2421791"/>
                  <a:gd name="connsiteX2" fmla="*/ 3045077 w 5722618"/>
                  <a:gd name="connsiteY2" fmla="*/ 649067 h 2421791"/>
                  <a:gd name="connsiteX3" fmla="*/ 4883972 w 5722618"/>
                  <a:gd name="connsiteY3" fmla="*/ 1392400 h 2421791"/>
                  <a:gd name="connsiteX4" fmla="*/ 5722614 w 5722618"/>
                  <a:gd name="connsiteY4" fmla="*/ 2389429 h 2421791"/>
                  <a:gd name="connsiteX5" fmla="*/ 5074914 w 5722618"/>
                  <a:gd name="connsiteY5" fmla="*/ 2046529 h 2421791"/>
                  <a:gd name="connsiteX6" fmla="*/ 2836940 w 5722618"/>
                  <a:gd name="connsiteY6" fmla="*/ 1399742 h 2421791"/>
                  <a:gd name="connsiteX7" fmla="*/ 1475055 w 5722618"/>
                  <a:gd name="connsiteY7" fmla="*/ 897237 h 2421791"/>
                  <a:gd name="connsiteX8" fmla="*/ 369227 w 5722618"/>
                  <a:gd name="connsiteY8" fmla="*/ 392659 h 2421791"/>
                  <a:gd name="connsiteX9" fmla="*/ 0 w 5722618"/>
                  <a:gd name="connsiteY9" fmla="*/ 87 h 2421791"/>
                  <a:gd name="connsiteX0" fmla="*/ 0 w 5722618"/>
                  <a:gd name="connsiteY0" fmla="*/ 98 h 2421802"/>
                  <a:gd name="connsiteX1" fmla="*/ 445175 w 5722618"/>
                  <a:gd name="connsiteY1" fmla="*/ 42692 h 2421802"/>
                  <a:gd name="connsiteX2" fmla="*/ 3045077 w 5722618"/>
                  <a:gd name="connsiteY2" fmla="*/ 649078 h 2421802"/>
                  <a:gd name="connsiteX3" fmla="*/ 4883972 w 5722618"/>
                  <a:gd name="connsiteY3" fmla="*/ 1392411 h 2421802"/>
                  <a:gd name="connsiteX4" fmla="*/ 5722614 w 5722618"/>
                  <a:gd name="connsiteY4" fmla="*/ 2389440 h 2421802"/>
                  <a:gd name="connsiteX5" fmla="*/ 5074914 w 5722618"/>
                  <a:gd name="connsiteY5" fmla="*/ 2046540 h 2421802"/>
                  <a:gd name="connsiteX6" fmla="*/ 2836940 w 5722618"/>
                  <a:gd name="connsiteY6" fmla="*/ 1399753 h 2421802"/>
                  <a:gd name="connsiteX7" fmla="*/ 1475055 w 5722618"/>
                  <a:gd name="connsiteY7" fmla="*/ 897248 h 2421802"/>
                  <a:gd name="connsiteX8" fmla="*/ 369227 w 5722618"/>
                  <a:gd name="connsiteY8" fmla="*/ 392670 h 2421802"/>
                  <a:gd name="connsiteX9" fmla="*/ 0 w 5722618"/>
                  <a:gd name="connsiteY9" fmla="*/ 98 h 2421802"/>
                  <a:gd name="connsiteX0" fmla="*/ 0 w 5722618"/>
                  <a:gd name="connsiteY0" fmla="*/ 98 h 2421802"/>
                  <a:gd name="connsiteX1" fmla="*/ 445175 w 5722618"/>
                  <a:gd name="connsiteY1" fmla="*/ 42692 h 2421802"/>
                  <a:gd name="connsiteX2" fmla="*/ 3045077 w 5722618"/>
                  <a:gd name="connsiteY2" fmla="*/ 649078 h 2421802"/>
                  <a:gd name="connsiteX3" fmla="*/ 4883972 w 5722618"/>
                  <a:gd name="connsiteY3" fmla="*/ 1392411 h 2421802"/>
                  <a:gd name="connsiteX4" fmla="*/ 5722614 w 5722618"/>
                  <a:gd name="connsiteY4" fmla="*/ 2389440 h 2421802"/>
                  <a:gd name="connsiteX5" fmla="*/ 5074914 w 5722618"/>
                  <a:gd name="connsiteY5" fmla="*/ 2046540 h 2421802"/>
                  <a:gd name="connsiteX6" fmla="*/ 2836940 w 5722618"/>
                  <a:gd name="connsiteY6" fmla="*/ 1399753 h 2421802"/>
                  <a:gd name="connsiteX7" fmla="*/ 1475055 w 5722618"/>
                  <a:gd name="connsiteY7" fmla="*/ 897248 h 2421802"/>
                  <a:gd name="connsiteX8" fmla="*/ 880897 w 5722618"/>
                  <a:gd name="connsiteY8" fmla="*/ 613248 h 2421802"/>
                  <a:gd name="connsiteX9" fmla="*/ 0 w 5722618"/>
                  <a:gd name="connsiteY9" fmla="*/ 98 h 2421802"/>
                  <a:gd name="connsiteX0" fmla="*/ 0 w 5722618"/>
                  <a:gd name="connsiteY0" fmla="*/ 98 h 2421802"/>
                  <a:gd name="connsiteX1" fmla="*/ 445175 w 5722618"/>
                  <a:gd name="connsiteY1" fmla="*/ 42692 h 2421802"/>
                  <a:gd name="connsiteX2" fmla="*/ 3045077 w 5722618"/>
                  <a:gd name="connsiteY2" fmla="*/ 649078 h 2421802"/>
                  <a:gd name="connsiteX3" fmla="*/ 4883972 w 5722618"/>
                  <a:gd name="connsiteY3" fmla="*/ 1392411 h 2421802"/>
                  <a:gd name="connsiteX4" fmla="*/ 5722614 w 5722618"/>
                  <a:gd name="connsiteY4" fmla="*/ 2389440 h 2421802"/>
                  <a:gd name="connsiteX5" fmla="*/ 5074914 w 5722618"/>
                  <a:gd name="connsiteY5" fmla="*/ 2046540 h 2421802"/>
                  <a:gd name="connsiteX6" fmla="*/ 2836940 w 5722618"/>
                  <a:gd name="connsiteY6" fmla="*/ 1399753 h 2421802"/>
                  <a:gd name="connsiteX7" fmla="*/ 1902720 w 5722618"/>
                  <a:gd name="connsiteY7" fmla="*/ 1098363 h 2421802"/>
                  <a:gd name="connsiteX8" fmla="*/ 880897 w 5722618"/>
                  <a:gd name="connsiteY8" fmla="*/ 613248 h 2421802"/>
                  <a:gd name="connsiteX9" fmla="*/ 0 w 5722618"/>
                  <a:gd name="connsiteY9" fmla="*/ 98 h 2421802"/>
                  <a:gd name="connsiteX0" fmla="*/ 0 w 5722618"/>
                  <a:gd name="connsiteY0" fmla="*/ 35546 h 2457250"/>
                  <a:gd name="connsiteX1" fmla="*/ 445175 w 5722618"/>
                  <a:gd name="connsiteY1" fmla="*/ 78140 h 2457250"/>
                  <a:gd name="connsiteX2" fmla="*/ 3045077 w 5722618"/>
                  <a:gd name="connsiteY2" fmla="*/ 905104 h 2457250"/>
                  <a:gd name="connsiteX3" fmla="*/ 4883972 w 5722618"/>
                  <a:gd name="connsiteY3" fmla="*/ 1427859 h 2457250"/>
                  <a:gd name="connsiteX4" fmla="*/ 5722614 w 5722618"/>
                  <a:gd name="connsiteY4" fmla="*/ 2424888 h 2457250"/>
                  <a:gd name="connsiteX5" fmla="*/ 5074914 w 5722618"/>
                  <a:gd name="connsiteY5" fmla="*/ 2081988 h 2457250"/>
                  <a:gd name="connsiteX6" fmla="*/ 2836940 w 5722618"/>
                  <a:gd name="connsiteY6" fmla="*/ 1435201 h 2457250"/>
                  <a:gd name="connsiteX7" fmla="*/ 1902720 w 5722618"/>
                  <a:gd name="connsiteY7" fmla="*/ 1133811 h 2457250"/>
                  <a:gd name="connsiteX8" fmla="*/ 880897 w 5722618"/>
                  <a:gd name="connsiteY8" fmla="*/ 648696 h 2457250"/>
                  <a:gd name="connsiteX9" fmla="*/ 0 w 5722618"/>
                  <a:gd name="connsiteY9" fmla="*/ 35546 h 2457250"/>
                  <a:gd name="connsiteX0" fmla="*/ 0 w 5722617"/>
                  <a:gd name="connsiteY0" fmla="*/ 35546 h 2457250"/>
                  <a:gd name="connsiteX1" fmla="*/ 445175 w 5722617"/>
                  <a:gd name="connsiteY1" fmla="*/ 78140 h 2457250"/>
                  <a:gd name="connsiteX2" fmla="*/ 3045077 w 5722617"/>
                  <a:gd name="connsiteY2" fmla="*/ 905104 h 2457250"/>
                  <a:gd name="connsiteX3" fmla="*/ 4700688 w 5722617"/>
                  <a:gd name="connsiteY3" fmla="*/ 1596537 h 2457250"/>
                  <a:gd name="connsiteX4" fmla="*/ 5722614 w 5722617"/>
                  <a:gd name="connsiteY4" fmla="*/ 2424888 h 2457250"/>
                  <a:gd name="connsiteX5" fmla="*/ 5074914 w 5722617"/>
                  <a:gd name="connsiteY5" fmla="*/ 2081988 h 2457250"/>
                  <a:gd name="connsiteX6" fmla="*/ 2836940 w 5722617"/>
                  <a:gd name="connsiteY6" fmla="*/ 1435201 h 2457250"/>
                  <a:gd name="connsiteX7" fmla="*/ 1902720 w 5722617"/>
                  <a:gd name="connsiteY7" fmla="*/ 1133811 h 2457250"/>
                  <a:gd name="connsiteX8" fmla="*/ 880897 w 5722617"/>
                  <a:gd name="connsiteY8" fmla="*/ 648696 h 2457250"/>
                  <a:gd name="connsiteX9" fmla="*/ 0 w 5722617"/>
                  <a:gd name="connsiteY9" fmla="*/ 35546 h 2457250"/>
                  <a:gd name="connsiteX0" fmla="*/ 0 w 5722617"/>
                  <a:gd name="connsiteY0" fmla="*/ 35546 h 2457250"/>
                  <a:gd name="connsiteX1" fmla="*/ 445175 w 5722617"/>
                  <a:gd name="connsiteY1" fmla="*/ 78140 h 2457250"/>
                  <a:gd name="connsiteX2" fmla="*/ 3045077 w 5722617"/>
                  <a:gd name="connsiteY2" fmla="*/ 905104 h 2457250"/>
                  <a:gd name="connsiteX3" fmla="*/ 4670140 w 5722617"/>
                  <a:gd name="connsiteY3" fmla="*/ 1635462 h 2457250"/>
                  <a:gd name="connsiteX4" fmla="*/ 5722614 w 5722617"/>
                  <a:gd name="connsiteY4" fmla="*/ 2424888 h 2457250"/>
                  <a:gd name="connsiteX5" fmla="*/ 5074914 w 5722617"/>
                  <a:gd name="connsiteY5" fmla="*/ 2081988 h 2457250"/>
                  <a:gd name="connsiteX6" fmla="*/ 2836940 w 5722617"/>
                  <a:gd name="connsiteY6" fmla="*/ 1435201 h 2457250"/>
                  <a:gd name="connsiteX7" fmla="*/ 1902720 w 5722617"/>
                  <a:gd name="connsiteY7" fmla="*/ 1133811 h 2457250"/>
                  <a:gd name="connsiteX8" fmla="*/ 880897 w 5722617"/>
                  <a:gd name="connsiteY8" fmla="*/ 648696 h 2457250"/>
                  <a:gd name="connsiteX9" fmla="*/ 0 w 5722617"/>
                  <a:gd name="connsiteY9" fmla="*/ 35546 h 2457250"/>
                  <a:gd name="connsiteX0" fmla="*/ 0 w 5722617"/>
                  <a:gd name="connsiteY0" fmla="*/ 48069 h 2469773"/>
                  <a:gd name="connsiteX1" fmla="*/ 445175 w 5722617"/>
                  <a:gd name="connsiteY1" fmla="*/ 90663 h 2469773"/>
                  <a:gd name="connsiteX2" fmla="*/ 2976345 w 5722617"/>
                  <a:gd name="connsiteY2" fmla="*/ 1092792 h 2469773"/>
                  <a:gd name="connsiteX3" fmla="*/ 4670140 w 5722617"/>
                  <a:gd name="connsiteY3" fmla="*/ 1647985 h 2469773"/>
                  <a:gd name="connsiteX4" fmla="*/ 5722614 w 5722617"/>
                  <a:gd name="connsiteY4" fmla="*/ 2437411 h 2469773"/>
                  <a:gd name="connsiteX5" fmla="*/ 5074914 w 5722617"/>
                  <a:gd name="connsiteY5" fmla="*/ 2094511 h 2469773"/>
                  <a:gd name="connsiteX6" fmla="*/ 2836940 w 5722617"/>
                  <a:gd name="connsiteY6" fmla="*/ 1447724 h 2469773"/>
                  <a:gd name="connsiteX7" fmla="*/ 1902720 w 5722617"/>
                  <a:gd name="connsiteY7" fmla="*/ 1146334 h 2469773"/>
                  <a:gd name="connsiteX8" fmla="*/ 880897 w 5722617"/>
                  <a:gd name="connsiteY8" fmla="*/ 661219 h 2469773"/>
                  <a:gd name="connsiteX9" fmla="*/ 0 w 5722617"/>
                  <a:gd name="connsiteY9" fmla="*/ 48069 h 2469773"/>
                  <a:gd name="connsiteX0" fmla="*/ 0 w 5722617"/>
                  <a:gd name="connsiteY0" fmla="*/ 40625 h 2462329"/>
                  <a:gd name="connsiteX1" fmla="*/ 445175 w 5722617"/>
                  <a:gd name="connsiteY1" fmla="*/ 83219 h 2462329"/>
                  <a:gd name="connsiteX2" fmla="*/ 2945798 w 5722617"/>
                  <a:gd name="connsiteY2" fmla="*/ 981546 h 2462329"/>
                  <a:gd name="connsiteX3" fmla="*/ 4670140 w 5722617"/>
                  <a:gd name="connsiteY3" fmla="*/ 1640541 h 2462329"/>
                  <a:gd name="connsiteX4" fmla="*/ 5722614 w 5722617"/>
                  <a:gd name="connsiteY4" fmla="*/ 2429967 h 2462329"/>
                  <a:gd name="connsiteX5" fmla="*/ 5074914 w 5722617"/>
                  <a:gd name="connsiteY5" fmla="*/ 2087067 h 2462329"/>
                  <a:gd name="connsiteX6" fmla="*/ 2836940 w 5722617"/>
                  <a:gd name="connsiteY6" fmla="*/ 1440280 h 2462329"/>
                  <a:gd name="connsiteX7" fmla="*/ 1902720 w 5722617"/>
                  <a:gd name="connsiteY7" fmla="*/ 1138890 h 2462329"/>
                  <a:gd name="connsiteX8" fmla="*/ 880897 w 5722617"/>
                  <a:gd name="connsiteY8" fmla="*/ 653775 h 2462329"/>
                  <a:gd name="connsiteX9" fmla="*/ 0 w 5722617"/>
                  <a:gd name="connsiteY9" fmla="*/ 40625 h 2462329"/>
                  <a:gd name="connsiteX0" fmla="*/ 0 w 5684433"/>
                  <a:gd name="connsiteY0" fmla="*/ 52092 h 2454333"/>
                  <a:gd name="connsiteX1" fmla="*/ 406991 w 5684433"/>
                  <a:gd name="connsiteY1" fmla="*/ 75223 h 2454333"/>
                  <a:gd name="connsiteX2" fmla="*/ 2907614 w 5684433"/>
                  <a:gd name="connsiteY2" fmla="*/ 973550 h 2454333"/>
                  <a:gd name="connsiteX3" fmla="*/ 4631956 w 5684433"/>
                  <a:gd name="connsiteY3" fmla="*/ 1632545 h 2454333"/>
                  <a:gd name="connsiteX4" fmla="*/ 5684430 w 5684433"/>
                  <a:gd name="connsiteY4" fmla="*/ 2421971 h 2454333"/>
                  <a:gd name="connsiteX5" fmla="*/ 5036730 w 5684433"/>
                  <a:gd name="connsiteY5" fmla="*/ 2079071 h 2454333"/>
                  <a:gd name="connsiteX6" fmla="*/ 2798756 w 5684433"/>
                  <a:gd name="connsiteY6" fmla="*/ 1432284 h 2454333"/>
                  <a:gd name="connsiteX7" fmla="*/ 1864536 w 5684433"/>
                  <a:gd name="connsiteY7" fmla="*/ 1130894 h 2454333"/>
                  <a:gd name="connsiteX8" fmla="*/ 842713 w 5684433"/>
                  <a:gd name="connsiteY8" fmla="*/ 645779 h 2454333"/>
                  <a:gd name="connsiteX9" fmla="*/ 0 w 5684433"/>
                  <a:gd name="connsiteY9" fmla="*/ 52092 h 2454333"/>
                  <a:gd name="connsiteX0" fmla="*/ 0 w 5684433"/>
                  <a:gd name="connsiteY0" fmla="*/ 34 h 2402275"/>
                  <a:gd name="connsiteX1" fmla="*/ 765923 w 5684433"/>
                  <a:gd name="connsiteY1" fmla="*/ 204818 h 2402275"/>
                  <a:gd name="connsiteX2" fmla="*/ 2907614 w 5684433"/>
                  <a:gd name="connsiteY2" fmla="*/ 921492 h 2402275"/>
                  <a:gd name="connsiteX3" fmla="*/ 4631956 w 5684433"/>
                  <a:gd name="connsiteY3" fmla="*/ 1580487 h 2402275"/>
                  <a:gd name="connsiteX4" fmla="*/ 5684430 w 5684433"/>
                  <a:gd name="connsiteY4" fmla="*/ 2369913 h 2402275"/>
                  <a:gd name="connsiteX5" fmla="*/ 5036730 w 5684433"/>
                  <a:gd name="connsiteY5" fmla="*/ 2027013 h 2402275"/>
                  <a:gd name="connsiteX6" fmla="*/ 2798756 w 5684433"/>
                  <a:gd name="connsiteY6" fmla="*/ 1380226 h 2402275"/>
                  <a:gd name="connsiteX7" fmla="*/ 1864536 w 5684433"/>
                  <a:gd name="connsiteY7" fmla="*/ 1078836 h 2402275"/>
                  <a:gd name="connsiteX8" fmla="*/ 842713 w 5684433"/>
                  <a:gd name="connsiteY8" fmla="*/ 593721 h 2402275"/>
                  <a:gd name="connsiteX9" fmla="*/ 0 w 5684433"/>
                  <a:gd name="connsiteY9" fmla="*/ 34 h 2402275"/>
                  <a:gd name="connsiteX0" fmla="*/ 0 w 5684433"/>
                  <a:gd name="connsiteY0" fmla="*/ 18 h 2402259"/>
                  <a:gd name="connsiteX1" fmla="*/ 842292 w 5684433"/>
                  <a:gd name="connsiteY1" fmla="*/ 256703 h 2402259"/>
                  <a:gd name="connsiteX2" fmla="*/ 2907614 w 5684433"/>
                  <a:gd name="connsiteY2" fmla="*/ 921476 h 2402259"/>
                  <a:gd name="connsiteX3" fmla="*/ 4631956 w 5684433"/>
                  <a:gd name="connsiteY3" fmla="*/ 1580471 h 2402259"/>
                  <a:gd name="connsiteX4" fmla="*/ 5684430 w 5684433"/>
                  <a:gd name="connsiteY4" fmla="*/ 2369897 h 2402259"/>
                  <a:gd name="connsiteX5" fmla="*/ 5036730 w 5684433"/>
                  <a:gd name="connsiteY5" fmla="*/ 2026997 h 2402259"/>
                  <a:gd name="connsiteX6" fmla="*/ 2798756 w 5684433"/>
                  <a:gd name="connsiteY6" fmla="*/ 1380210 h 2402259"/>
                  <a:gd name="connsiteX7" fmla="*/ 1864536 w 5684433"/>
                  <a:gd name="connsiteY7" fmla="*/ 1078820 h 2402259"/>
                  <a:gd name="connsiteX8" fmla="*/ 842713 w 5684433"/>
                  <a:gd name="connsiteY8" fmla="*/ 593705 h 2402259"/>
                  <a:gd name="connsiteX9" fmla="*/ 0 w 5684433"/>
                  <a:gd name="connsiteY9" fmla="*/ 18 h 2402259"/>
                  <a:gd name="connsiteX0" fmla="*/ 0 w 5684433"/>
                  <a:gd name="connsiteY0" fmla="*/ 10 h 2402251"/>
                  <a:gd name="connsiteX1" fmla="*/ 911023 w 5684433"/>
                  <a:gd name="connsiteY1" fmla="*/ 341034 h 2402251"/>
                  <a:gd name="connsiteX2" fmla="*/ 2907614 w 5684433"/>
                  <a:gd name="connsiteY2" fmla="*/ 921468 h 2402251"/>
                  <a:gd name="connsiteX3" fmla="*/ 4631956 w 5684433"/>
                  <a:gd name="connsiteY3" fmla="*/ 1580463 h 2402251"/>
                  <a:gd name="connsiteX4" fmla="*/ 5684430 w 5684433"/>
                  <a:gd name="connsiteY4" fmla="*/ 2369889 h 2402251"/>
                  <a:gd name="connsiteX5" fmla="*/ 5036730 w 5684433"/>
                  <a:gd name="connsiteY5" fmla="*/ 2026989 h 2402251"/>
                  <a:gd name="connsiteX6" fmla="*/ 2798756 w 5684433"/>
                  <a:gd name="connsiteY6" fmla="*/ 1380202 h 2402251"/>
                  <a:gd name="connsiteX7" fmla="*/ 1864536 w 5684433"/>
                  <a:gd name="connsiteY7" fmla="*/ 1078812 h 2402251"/>
                  <a:gd name="connsiteX8" fmla="*/ 842713 w 5684433"/>
                  <a:gd name="connsiteY8" fmla="*/ 593697 h 2402251"/>
                  <a:gd name="connsiteX9" fmla="*/ 0 w 5684433"/>
                  <a:gd name="connsiteY9" fmla="*/ 10 h 2402251"/>
                  <a:gd name="connsiteX0" fmla="*/ 0 w 5684433"/>
                  <a:gd name="connsiteY0" fmla="*/ 10 h 2402251"/>
                  <a:gd name="connsiteX1" fmla="*/ 911023 w 5684433"/>
                  <a:gd name="connsiteY1" fmla="*/ 341034 h 2402251"/>
                  <a:gd name="connsiteX2" fmla="*/ 2907614 w 5684433"/>
                  <a:gd name="connsiteY2" fmla="*/ 1057708 h 2402251"/>
                  <a:gd name="connsiteX3" fmla="*/ 4631956 w 5684433"/>
                  <a:gd name="connsiteY3" fmla="*/ 1580463 h 2402251"/>
                  <a:gd name="connsiteX4" fmla="*/ 5684430 w 5684433"/>
                  <a:gd name="connsiteY4" fmla="*/ 2369889 h 2402251"/>
                  <a:gd name="connsiteX5" fmla="*/ 5036730 w 5684433"/>
                  <a:gd name="connsiteY5" fmla="*/ 2026989 h 2402251"/>
                  <a:gd name="connsiteX6" fmla="*/ 2798756 w 5684433"/>
                  <a:gd name="connsiteY6" fmla="*/ 1380202 h 2402251"/>
                  <a:gd name="connsiteX7" fmla="*/ 1864536 w 5684433"/>
                  <a:gd name="connsiteY7" fmla="*/ 1078812 h 2402251"/>
                  <a:gd name="connsiteX8" fmla="*/ 842713 w 5684433"/>
                  <a:gd name="connsiteY8" fmla="*/ 593697 h 2402251"/>
                  <a:gd name="connsiteX9" fmla="*/ 0 w 5684433"/>
                  <a:gd name="connsiteY9" fmla="*/ 10 h 2402251"/>
                  <a:gd name="connsiteX0" fmla="*/ 0 w 5684433"/>
                  <a:gd name="connsiteY0" fmla="*/ 10 h 2402251"/>
                  <a:gd name="connsiteX1" fmla="*/ 911023 w 5684433"/>
                  <a:gd name="connsiteY1" fmla="*/ 341034 h 2402251"/>
                  <a:gd name="connsiteX2" fmla="*/ 2907614 w 5684433"/>
                  <a:gd name="connsiteY2" fmla="*/ 1057708 h 2402251"/>
                  <a:gd name="connsiteX3" fmla="*/ 4601409 w 5684433"/>
                  <a:gd name="connsiteY3" fmla="*/ 1625877 h 2402251"/>
                  <a:gd name="connsiteX4" fmla="*/ 5684430 w 5684433"/>
                  <a:gd name="connsiteY4" fmla="*/ 2369889 h 2402251"/>
                  <a:gd name="connsiteX5" fmla="*/ 5036730 w 5684433"/>
                  <a:gd name="connsiteY5" fmla="*/ 2026989 h 2402251"/>
                  <a:gd name="connsiteX6" fmla="*/ 2798756 w 5684433"/>
                  <a:gd name="connsiteY6" fmla="*/ 1380202 h 2402251"/>
                  <a:gd name="connsiteX7" fmla="*/ 1864536 w 5684433"/>
                  <a:gd name="connsiteY7" fmla="*/ 1078812 h 2402251"/>
                  <a:gd name="connsiteX8" fmla="*/ 842713 w 5684433"/>
                  <a:gd name="connsiteY8" fmla="*/ 593697 h 2402251"/>
                  <a:gd name="connsiteX9" fmla="*/ 0 w 5684433"/>
                  <a:gd name="connsiteY9" fmla="*/ 10 h 2402251"/>
                  <a:gd name="connsiteX0" fmla="*/ 154931 w 4996651"/>
                  <a:gd name="connsiteY0" fmla="*/ 269513 h 2078067"/>
                  <a:gd name="connsiteX1" fmla="*/ 223241 w 4996651"/>
                  <a:gd name="connsiteY1" fmla="*/ 16850 h 2078067"/>
                  <a:gd name="connsiteX2" fmla="*/ 2219832 w 4996651"/>
                  <a:gd name="connsiteY2" fmla="*/ 733524 h 2078067"/>
                  <a:gd name="connsiteX3" fmla="*/ 3913627 w 4996651"/>
                  <a:gd name="connsiteY3" fmla="*/ 1301693 h 2078067"/>
                  <a:gd name="connsiteX4" fmla="*/ 4996648 w 4996651"/>
                  <a:gd name="connsiteY4" fmla="*/ 2045705 h 2078067"/>
                  <a:gd name="connsiteX5" fmla="*/ 4348948 w 4996651"/>
                  <a:gd name="connsiteY5" fmla="*/ 1702805 h 2078067"/>
                  <a:gd name="connsiteX6" fmla="*/ 2110974 w 4996651"/>
                  <a:gd name="connsiteY6" fmla="*/ 1056018 h 2078067"/>
                  <a:gd name="connsiteX7" fmla="*/ 1176754 w 4996651"/>
                  <a:gd name="connsiteY7" fmla="*/ 754628 h 2078067"/>
                  <a:gd name="connsiteX8" fmla="*/ 154931 w 4996651"/>
                  <a:gd name="connsiteY8" fmla="*/ 269513 h 2078067"/>
                  <a:gd name="connsiteX0" fmla="*/ 0 w 4841720"/>
                  <a:gd name="connsiteY0" fmla="*/ 32 h 1808586"/>
                  <a:gd name="connsiteX1" fmla="*/ 2064901 w 4841720"/>
                  <a:gd name="connsiteY1" fmla="*/ 464043 h 1808586"/>
                  <a:gd name="connsiteX2" fmla="*/ 3758696 w 4841720"/>
                  <a:gd name="connsiteY2" fmla="*/ 1032212 h 1808586"/>
                  <a:gd name="connsiteX3" fmla="*/ 4841717 w 4841720"/>
                  <a:gd name="connsiteY3" fmla="*/ 1776224 h 1808586"/>
                  <a:gd name="connsiteX4" fmla="*/ 4194017 w 4841720"/>
                  <a:gd name="connsiteY4" fmla="*/ 1433324 h 1808586"/>
                  <a:gd name="connsiteX5" fmla="*/ 1956043 w 4841720"/>
                  <a:gd name="connsiteY5" fmla="*/ 786537 h 1808586"/>
                  <a:gd name="connsiteX6" fmla="*/ 1021823 w 4841720"/>
                  <a:gd name="connsiteY6" fmla="*/ 485147 h 1808586"/>
                  <a:gd name="connsiteX7" fmla="*/ 0 w 4841720"/>
                  <a:gd name="connsiteY7" fmla="*/ 32 h 1808586"/>
                  <a:gd name="connsiteX0" fmla="*/ 0 w 3819897"/>
                  <a:gd name="connsiteY0" fmla="*/ 68670 h 1392109"/>
                  <a:gd name="connsiteX1" fmla="*/ 1043078 w 3819897"/>
                  <a:gd name="connsiteY1" fmla="*/ 47566 h 1392109"/>
                  <a:gd name="connsiteX2" fmla="*/ 2736873 w 3819897"/>
                  <a:gd name="connsiteY2" fmla="*/ 615735 h 1392109"/>
                  <a:gd name="connsiteX3" fmla="*/ 3819894 w 3819897"/>
                  <a:gd name="connsiteY3" fmla="*/ 1359747 h 1392109"/>
                  <a:gd name="connsiteX4" fmla="*/ 3172194 w 3819897"/>
                  <a:gd name="connsiteY4" fmla="*/ 1016847 h 1392109"/>
                  <a:gd name="connsiteX5" fmla="*/ 934220 w 3819897"/>
                  <a:gd name="connsiteY5" fmla="*/ 370060 h 1392109"/>
                  <a:gd name="connsiteX6" fmla="*/ 0 w 3819897"/>
                  <a:gd name="connsiteY6" fmla="*/ 68670 h 1392109"/>
                  <a:gd name="connsiteX0" fmla="*/ 0 w 3819897"/>
                  <a:gd name="connsiteY0" fmla="*/ 0 h 1323439"/>
                  <a:gd name="connsiteX1" fmla="*/ 2736873 w 3819897"/>
                  <a:gd name="connsiteY1" fmla="*/ 547065 h 1323439"/>
                  <a:gd name="connsiteX2" fmla="*/ 3819894 w 3819897"/>
                  <a:gd name="connsiteY2" fmla="*/ 1291077 h 1323439"/>
                  <a:gd name="connsiteX3" fmla="*/ 3172194 w 3819897"/>
                  <a:gd name="connsiteY3" fmla="*/ 948177 h 1323439"/>
                  <a:gd name="connsiteX4" fmla="*/ 934220 w 3819897"/>
                  <a:gd name="connsiteY4" fmla="*/ 301390 h 1323439"/>
                  <a:gd name="connsiteX5" fmla="*/ 0 w 3819897"/>
                  <a:gd name="connsiteY5" fmla="*/ 0 h 1323439"/>
                  <a:gd name="connsiteX0" fmla="*/ 357682 w 2885676"/>
                  <a:gd name="connsiteY0" fmla="*/ 0 h 1085560"/>
                  <a:gd name="connsiteX1" fmla="*/ 1802653 w 2885676"/>
                  <a:gd name="connsiteY1" fmla="*/ 309186 h 1085560"/>
                  <a:gd name="connsiteX2" fmla="*/ 2885674 w 2885676"/>
                  <a:gd name="connsiteY2" fmla="*/ 1053198 h 1085560"/>
                  <a:gd name="connsiteX3" fmla="*/ 2237974 w 2885676"/>
                  <a:gd name="connsiteY3" fmla="*/ 710298 h 1085560"/>
                  <a:gd name="connsiteX4" fmla="*/ 0 w 2885676"/>
                  <a:gd name="connsiteY4" fmla="*/ 63511 h 1085560"/>
                  <a:gd name="connsiteX5" fmla="*/ 357682 w 2885676"/>
                  <a:gd name="connsiteY5" fmla="*/ 0 h 1085560"/>
                  <a:gd name="connsiteX0" fmla="*/ 0 w 2527994"/>
                  <a:gd name="connsiteY0" fmla="*/ 0 h 1083504"/>
                  <a:gd name="connsiteX1" fmla="*/ 1444971 w 2527994"/>
                  <a:gd name="connsiteY1" fmla="*/ 309186 h 1083504"/>
                  <a:gd name="connsiteX2" fmla="*/ 2527992 w 2527994"/>
                  <a:gd name="connsiteY2" fmla="*/ 1053198 h 1083504"/>
                  <a:gd name="connsiteX3" fmla="*/ 1880292 w 2527994"/>
                  <a:gd name="connsiteY3" fmla="*/ 710298 h 1083504"/>
                  <a:gd name="connsiteX4" fmla="*/ 609654 w 2527994"/>
                  <a:gd name="connsiteY4" fmla="*/ 247327 h 1083504"/>
                  <a:gd name="connsiteX5" fmla="*/ 0 w 2527994"/>
                  <a:gd name="connsiteY5" fmla="*/ 0 h 1083504"/>
                  <a:gd name="connsiteX0" fmla="*/ 0 w 2496174"/>
                  <a:gd name="connsiteY0" fmla="*/ 0 h 1088910"/>
                  <a:gd name="connsiteX1" fmla="*/ 1413151 w 2496174"/>
                  <a:gd name="connsiteY1" fmla="*/ 314592 h 1088910"/>
                  <a:gd name="connsiteX2" fmla="*/ 2496172 w 2496174"/>
                  <a:gd name="connsiteY2" fmla="*/ 1058604 h 1088910"/>
                  <a:gd name="connsiteX3" fmla="*/ 1848472 w 2496174"/>
                  <a:gd name="connsiteY3" fmla="*/ 715704 h 1088910"/>
                  <a:gd name="connsiteX4" fmla="*/ 577834 w 2496174"/>
                  <a:gd name="connsiteY4" fmla="*/ 252733 h 1088910"/>
                  <a:gd name="connsiteX5" fmla="*/ 0 w 2496174"/>
                  <a:gd name="connsiteY5" fmla="*/ 0 h 1088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6174" h="1088910">
                    <a:moveTo>
                      <a:pt x="0" y="0"/>
                    </a:moveTo>
                    <a:cubicBezTo>
                      <a:pt x="300442" y="40946"/>
                      <a:pt x="997122" y="138158"/>
                      <a:pt x="1413151" y="314592"/>
                    </a:cubicBezTo>
                    <a:cubicBezTo>
                      <a:pt x="1829180" y="491026"/>
                      <a:pt x="2497760" y="925254"/>
                      <a:pt x="2496172" y="1058604"/>
                    </a:cubicBezTo>
                    <a:cubicBezTo>
                      <a:pt x="2494585" y="1191954"/>
                      <a:pt x="2168195" y="850016"/>
                      <a:pt x="1848472" y="715704"/>
                    </a:cubicBezTo>
                    <a:cubicBezTo>
                      <a:pt x="1528749" y="581392"/>
                      <a:pt x="1196903" y="486181"/>
                      <a:pt x="577834" y="252733"/>
                    </a:cubicBezTo>
                    <a:lnTo>
                      <a:pt x="0" y="0"/>
                    </a:lnTo>
                    <a:close/>
                  </a:path>
                </a:pathLst>
              </a:custGeom>
              <a:pattFill prst="pct90">
                <a:fgClr>
                  <a:schemeClr val="accent4">
                    <a:lumMod val="75000"/>
                  </a:schemeClr>
                </a:fgClr>
                <a:bgClr>
                  <a:schemeClr val="accent4">
                    <a:lumMod val="60000"/>
                    <a:lumOff val="40000"/>
                  </a:schemeClr>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Freeform: Shape 52">
                <a:extLst>
                  <a:ext uri="{FF2B5EF4-FFF2-40B4-BE49-F238E27FC236}">
                    <a16:creationId xmlns:a16="http://schemas.microsoft.com/office/drawing/2014/main" id="{9D9AC69A-841F-4083-84A2-1D845BB7216C}"/>
                  </a:ext>
                </a:extLst>
              </p:cNvPr>
              <p:cNvSpPr/>
              <p:nvPr/>
            </p:nvSpPr>
            <p:spPr>
              <a:xfrm rot="664961">
                <a:off x="1072596" y="4197275"/>
                <a:ext cx="6743584" cy="1469987"/>
              </a:xfrm>
              <a:custGeom>
                <a:avLst/>
                <a:gdLst>
                  <a:gd name="connsiteX0" fmla="*/ 6534150 w 6534150"/>
                  <a:gd name="connsiteY0" fmla="*/ 1400175 h 1590708"/>
                  <a:gd name="connsiteX1" fmla="*/ 6038850 w 6534150"/>
                  <a:gd name="connsiteY1" fmla="*/ 1590675 h 1590708"/>
                  <a:gd name="connsiteX2" fmla="*/ 3581400 w 6534150"/>
                  <a:gd name="connsiteY2" fmla="*/ 1409700 h 1590708"/>
                  <a:gd name="connsiteX3" fmla="*/ 1371600 w 6534150"/>
                  <a:gd name="connsiteY3" fmla="*/ 828675 h 1590708"/>
                  <a:gd name="connsiteX4" fmla="*/ 0 w 6534150"/>
                  <a:gd name="connsiteY4" fmla="*/ 0 h 1590708"/>
                  <a:gd name="connsiteX0" fmla="*/ 6800850 w 6800850"/>
                  <a:gd name="connsiteY0" fmla="*/ 1409700 h 1590675"/>
                  <a:gd name="connsiteX1" fmla="*/ 6038850 w 6800850"/>
                  <a:gd name="connsiteY1" fmla="*/ 1590675 h 1590675"/>
                  <a:gd name="connsiteX2" fmla="*/ 3581400 w 6800850"/>
                  <a:gd name="connsiteY2" fmla="*/ 1409700 h 1590675"/>
                  <a:gd name="connsiteX3" fmla="*/ 1371600 w 6800850"/>
                  <a:gd name="connsiteY3" fmla="*/ 828675 h 1590675"/>
                  <a:gd name="connsiteX4" fmla="*/ 0 w 6800850"/>
                  <a:gd name="connsiteY4" fmla="*/ 0 h 1590675"/>
                  <a:gd name="connsiteX0" fmla="*/ 6800850 w 6800850"/>
                  <a:gd name="connsiteY0" fmla="*/ 1409700 h 1590675"/>
                  <a:gd name="connsiteX1" fmla="*/ 6038850 w 6800850"/>
                  <a:gd name="connsiteY1" fmla="*/ 1590675 h 1590675"/>
                  <a:gd name="connsiteX2" fmla="*/ 3581400 w 6800850"/>
                  <a:gd name="connsiteY2" fmla="*/ 1409700 h 1590675"/>
                  <a:gd name="connsiteX3" fmla="*/ 1371600 w 6800850"/>
                  <a:gd name="connsiteY3" fmla="*/ 828675 h 1590675"/>
                  <a:gd name="connsiteX4" fmla="*/ 0 w 6800850"/>
                  <a:gd name="connsiteY4" fmla="*/ 0 h 1590675"/>
                  <a:gd name="connsiteX0" fmla="*/ 6800850 w 6800850"/>
                  <a:gd name="connsiteY0" fmla="*/ 1409700 h 1695450"/>
                  <a:gd name="connsiteX1" fmla="*/ 5334000 w 6800850"/>
                  <a:gd name="connsiteY1" fmla="*/ 1695450 h 1695450"/>
                  <a:gd name="connsiteX2" fmla="*/ 3581400 w 6800850"/>
                  <a:gd name="connsiteY2" fmla="*/ 1409700 h 1695450"/>
                  <a:gd name="connsiteX3" fmla="*/ 1371600 w 6800850"/>
                  <a:gd name="connsiteY3" fmla="*/ 828675 h 1695450"/>
                  <a:gd name="connsiteX4" fmla="*/ 0 w 6800850"/>
                  <a:gd name="connsiteY4" fmla="*/ 0 h 1695450"/>
                  <a:gd name="connsiteX0" fmla="*/ 6800850 w 6800850"/>
                  <a:gd name="connsiteY0" fmla="*/ 1409700 h 1695589"/>
                  <a:gd name="connsiteX1" fmla="*/ 5334000 w 6800850"/>
                  <a:gd name="connsiteY1" fmla="*/ 1695450 h 1695589"/>
                  <a:gd name="connsiteX2" fmla="*/ 3209925 w 6800850"/>
                  <a:gd name="connsiteY2" fmla="*/ 1438275 h 1695589"/>
                  <a:gd name="connsiteX3" fmla="*/ 1371600 w 6800850"/>
                  <a:gd name="connsiteY3" fmla="*/ 828675 h 1695589"/>
                  <a:gd name="connsiteX4" fmla="*/ 0 w 6800850"/>
                  <a:gd name="connsiteY4" fmla="*/ 0 h 1695589"/>
                  <a:gd name="connsiteX0" fmla="*/ 6886575 w 6886575"/>
                  <a:gd name="connsiteY0" fmla="*/ 1562100 h 1847989"/>
                  <a:gd name="connsiteX1" fmla="*/ 5419725 w 6886575"/>
                  <a:gd name="connsiteY1" fmla="*/ 1847850 h 1847989"/>
                  <a:gd name="connsiteX2" fmla="*/ 3295650 w 6886575"/>
                  <a:gd name="connsiteY2" fmla="*/ 1590675 h 1847989"/>
                  <a:gd name="connsiteX3" fmla="*/ 1457325 w 6886575"/>
                  <a:gd name="connsiteY3" fmla="*/ 981075 h 1847989"/>
                  <a:gd name="connsiteX4" fmla="*/ 0 w 6886575"/>
                  <a:gd name="connsiteY4" fmla="*/ 0 h 1847989"/>
                  <a:gd name="connsiteX0" fmla="*/ 6886575 w 6886575"/>
                  <a:gd name="connsiteY0" fmla="*/ 1562100 h 1838474"/>
                  <a:gd name="connsiteX1" fmla="*/ 5219700 w 6886575"/>
                  <a:gd name="connsiteY1" fmla="*/ 1838325 h 1838474"/>
                  <a:gd name="connsiteX2" fmla="*/ 3295650 w 6886575"/>
                  <a:gd name="connsiteY2" fmla="*/ 1590675 h 1838474"/>
                  <a:gd name="connsiteX3" fmla="*/ 1457325 w 6886575"/>
                  <a:gd name="connsiteY3" fmla="*/ 981075 h 1838474"/>
                  <a:gd name="connsiteX4" fmla="*/ 0 w 6886575"/>
                  <a:gd name="connsiteY4" fmla="*/ 0 h 1838474"/>
                  <a:gd name="connsiteX0" fmla="*/ 6819900 w 6819900"/>
                  <a:gd name="connsiteY0" fmla="*/ 1504950 h 1839490"/>
                  <a:gd name="connsiteX1" fmla="*/ 5219700 w 6819900"/>
                  <a:gd name="connsiteY1" fmla="*/ 1838325 h 1839490"/>
                  <a:gd name="connsiteX2" fmla="*/ 3295650 w 6819900"/>
                  <a:gd name="connsiteY2" fmla="*/ 1590675 h 1839490"/>
                  <a:gd name="connsiteX3" fmla="*/ 1457325 w 6819900"/>
                  <a:gd name="connsiteY3" fmla="*/ 981075 h 1839490"/>
                  <a:gd name="connsiteX4" fmla="*/ 0 w 6819900"/>
                  <a:gd name="connsiteY4" fmla="*/ 0 h 1839490"/>
                  <a:gd name="connsiteX0" fmla="*/ 6819900 w 6819900"/>
                  <a:gd name="connsiteY0" fmla="*/ 1504950 h 1839490"/>
                  <a:gd name="connsiteX1" fmla="*/ 5219700 w 6819900"/>
                  <a:gd name="connsiteY1" fmla="*/ 1838325 h 1839490"/>
                  <a:gd name="connsiteX2" fmla="*/ 3295650 w 6819900"/>
                  <a:gd name="connsiteY2" fmla="*/ 1590675 h 1839490"/>
                  <a:gd name="connsiteX3" fmla="*/ 1457325 w 6819900"/>
                  <a:gd name="connsiteY3" fmla="*/ 981075 h 1839490"/>
                  <a:gd name="connsiteX4" fmla="*/ 0 w 6819900"/>
                  <a:gd name="connsiteY4" fmla="*/ 0 h 1839490"/>
                  <a:gd name="connsiteX0" fmla="*/ 6819900 w 6819900"/>
                  <a:gd name="connsiteY0" fmla="*/ 1504950 h 1839066"/>
                  <a:gd name="connsiteX1" fmla="*/ 5219700 w 6819900"/>
                  <a:gd name="connsiteY1" fmla="*/ 1838325 h 1839066"/>
                  <a:gd name="connsiteX2" fmla="*/ 3295650 w 6819900"/>
                  <a:gd name="connsiteY2" fmla="*/ 1590675 h 1839066"/>
                  <a:gd name="connsiteX3" fmla="*/ 1598582 w 6819900"/>
                  <a:gd name="connsiteY3" fmla="*/ 1442801 h 1839066"/>
                  <a:gd name="connsiteX4" fmla="*/ 0 w 6819900"/>
                  <a:gd name="connsiteY4" fmla="*/ 0 h 1839066"/>
                  <a:gd name="connsiteX0" fmla="*/ 6819900 w 6819900"/>
                  <a:gd name="connsiteY0" fmla="*/ 1504950 h 2023378"/>
                  <a:gd name="connsiteX1" fmla="*/ 5219700 w 6819900"/>
                  <a:gd name="connsiteY1" fmla="*/ 1838325 h 2023378"/>
                  <a:gd name="connsiteX2" fmla="*/ 3367116 w 6819900"/>
                  <a:gd name="connsiteY2" fmla="*/ 2007174 h 2023378"/>
                  <a:gd name="connsiteX3" fmla="*/ 1598582 w 6819900"/>
                  <a:gd name="connsiteY3" fmla="*/ 1442801 h 2023378"/>
                  <a:gd name="connsiteX4" fmla="*/ 0 w 6819900"/>
                  <a:gd name="connsiteY4" fmla="*/ 0 h 2023378"/>
                  <a:gd name="connsiteX0" fmla="*/ 6819900 w 6819900"/>
                  <a:gd name="connsiteY0" fmla="*/ 1504950 h 2096306"/>
                  <a:gd name="connsiteX1" fmla="*/ 5229229 w 6819900"/>
                  <a:gd name="connsiteY1" fmla="*/ 2044150 h 2096306"/>
                  <a:gd name="connsiteX2" fmla="*/ 3367116 w 6819900"/>
                  <a:gd name="connsiteY2" fmla="*/ 2007174 h 2096306"/>
                  <a:gd name="connsiteX3" fmla="*/ 1598582 w 6819900"/>
                  <a:gd name="connsiteY3" fmla="*/ 1442801 h 2096306"/>
                  <a:gd name="connsiteX4" fmla="*/ 0 w 6819900"/>
                  <a:gd name="connsiteY4" fmla="*/ 0 h 2096306"/>
                  <a:gd name="connsiteX0" fmla="*/ 6497853 w 6497853"/>
                  <a:gd name="connsiteY0" fmla="*/ 1525026 h 2116380"/>
                  <a:gd name="connsiteX1" fmla="*/ 4907182 w 6497853"/>
                  <a:gd name="connsiteY1" fmla="*/ 2064226 h 2116380"/>
                  <a:gd name="connsiteX2" fmla="*/ 3045069 w 6497853"/>
                  <a:gd name="connsiteY2" fmla="*/ 2027250 h 2116380"/>
                  <a:gd name="connsiteX3" fmla="*/ 1276535 w 6497853"/>
                  <a:gd name="connsiteY3" fmla="*/ 1462877 h 2116380"/>
                  <a:gd name="connsiteX4" fmla="*/ 0 w 6497853"/>
                  <a:gd name="connsiteY4" fmla="*/ 0 h 2116380"/>
                  <a:gd name="connsiteX0" fmla="*/ 6497853 w 6497853"/>
                  <a:gd name="connsiteY0" fmla="*/ 1525026 h 2116382"/>
                  <a:gd name="connsiteX1" fmla="*/ 4907182 w 6497853"/>
                  <a:gd name="connsiteY1" fmla="*/ 2064226 h 2116382"/>
                  <a:gd name="connsiteX2" fmla="*/ 3045069 w 6497853"/>
                  <a:gd name="connsiteY2" fmla="*/ 2027250 h 2116382"/>
                  <a:gd name="connsiteX3" fmla="*/ 1276535 w 6497853"/>
                  <a:gd name="connsiteY3" fmla="*/ 1462877 h 2116382"/>
                  <a:gd name="connsiteX4" fmla="*/ 0 w 6497853"/>
                  <a:gd name="connsiteY4" fmla="*/ 0 h 2116382"/>
                  <a:gd name="connsiteX0" fmla="*/ 6497853 w 6497853"/>
                  <a:gd name="connsiteY0" fmla="*/ 1525026 h 2103692"/>
                  <a:gd name="connsiteX1" fmla="*/ 4907182 w 6497853"/>
                  <a:gd name="connsiteY1" fmla="*/ 2064226 h 2103692"/>
                  <a:gd name="connsiteX2" fmla="*/ 3045069 w 6497853"/>
                  <a:gd name="connsiteY2" fmla="*/ 2027250 h 2103692"/>
                  <a:gd name="connsiteX3" fmla="*/ 1268424 w 6497853"/>
                  <a:gd name="connsiteY3" fmla="*/ 1744617 h 2103692"/>
                  <a:gd name="connsiteX4" fmla="*/ 0 w 6497853"/>
                  <a:gd name="connsiteY4" fmla="*/ 0 h 2103692"/>
                  <a:gd name="connsiteX0" fmla="*/ 6497853 w 6497853"/>
                  <a:gd name="connsiteY0" fmla="*/ 1525026 h 2222962"/>
                  <a:gd name="connsiteX1" fmla="*/ 4907182 w 6497853"/>
                  <a:gd name="connsiteY1" fmla="*/ 2064226 h 2222962"/>
                  <a:gd name="connsiteX2" fmla="*/ 3064642 w 6497853"/>
                  <a:gd name="connsiteY2" fmla="*/ 2206309 h 2222962"/>
                  <a:gd name="connsiteX3" fmla="*/ 1268424 w 6497853"/>
                  <a:gd name="connsiteY3" fmla="*/ 1744617 h 2222962"/>
                  <a:gd name="connsiteX4" fmla="*/ 0 w 6497853"/>
                  <a:gd name="connsiteY4" fmla="*/ 0 h 2222962"/>
                  <a:gd name="connsiteX0" fmla="*/ 6758344 w 6758344"/>
                  <a:gd name="connsiteY0" fmla="*/ 1433592 h 2131528"/>
                  <a:gd name="connsiteX1" fmla="*/ 5167673 w 6758344"/>
                  <a:gd name="connsiteY1" fmla="*/ 1972792 h 2131528"/>
                  <a:gd name="connsiteX2" fmla="*/ 3325133 w 6758344"/>
                  <a:gd name="connsiteY2" fmla="*/ 2114875 h 2131528"/>
                  <a:gd name="connsiteX3" fmla="*/ 1528915 w 6758344"/>
                  <a:gd name="connsiteY3" fmla="*/ 1653183 h 2131528"/>
                  <a:gd name="connsiteX4" fmla="*/ 0 w 6758344"/>
                  <a:gd name="connsiteY4" fmla="*/ -1 h 2131528"/>
                  <a:gd name="connsiteX0" fmla="*/ 6758344 w 6758344"/>
                  <a:gd name="connsiteY0" fmla="*/ 1433592 h 2153376"/>
                  <a:gd name="connsiteX1" fmla="*/ 5167673 w 6758344"/>
                  <a:gd name="connsiteY1" fmla="*/ 1972792 h 2153376"/>
                  <a:gd name="connsiteX2" fmla="*/ 3325133 w 6758344"/>
                  <a:gd name="connsiteY2" fmla="*/ 2114875 h 2153376"/>
                  <a:gd name="connsiteX3" fmla="*/ 1507879 w 6758344"/>
                  <a:gd name="connsiteY3" fmla="*/ 2010627 h 2153376"/>
                  <a:gd name="connsiteX4" fmla="*/ 0 w 6758344"/>
                  <a:gd name="connsiteY4" fmla="*/ -1 h 2153376"/>
                  <a:gd name="connsiteX0" fmla="*/ 6758344 w 6758344"/>
                  <a:gd name="connsiteY0" fmla="*/ 1433592 h 2421150"/>
                  <a:gd name="connsiteX1" fmla="*/ 5167673 w 6758344"/>
                  <a:gd name="connsiteY1" fmla="*/ 1972792 h 2421150"/>
                  <a:gd name="connsiteX2" fmla="*/ 3373620 w 6758344"/>
                  <a:gd name="connsiteY2" fmla="*/ 2420991 h 2421150"/>
                  <a:gd name="connsiteX3" fmla="*/ 1507879 w 6758344"/>
                  <a:gd name="connsiteY3" fmla="*/ 2010627 h 2421150"/>
                  <a:gd name="connsiteX4" fmla="*/ 0 w 6758344"/>
                  <a:gd name="connsiteY4" fmla="*/ -1 h 2421150"/>
                  <a:gd name="connsiteX0" fmla="*/ 6758344 w 6758344"/>
                  <a:gd name="connsiteY0" fmla="*/ 1433592 h 2423652"/>
                  <a:gd name="connsiteX1" fmla="*/ 5201987 w 6758344"/>
                  <a:gd name="connsiteY1" fmla="*/ 2149241 h 2423652"/>
                  <a:gd name="connsiteX2" fmla="*/ 3373620 w 6758344"/>
                  <a:gd name="connsiteY2" fmla="*/ 2420991 h 2423652"/>
                  <a:gd name="connsiteX3" fmla="*/ 1507879 w 6758344"/>
                  <a:gd name="connsiteY3" fmla="*/ 2010627 h 2423652"/>
                  <a:gd name="connsiteX4" fmla="*/ 0 w 6758344"/>
                  <a:gd name="connsiteY4" fmla="*/ -1 h 2423652"/>
                  <a:gd name="connsiteX0" fmla="*/ 6758344 w 6758344"/>
                  <a:gd name="connsiteY0" fmla="*/ 1433592 h 2422897"/>
                  <a:gd name="connsiteX1" fmla="*/ 5201987 w 6758344"/>
                  <a:gd name="connsiteY1" fmla="*/ 2149241 h 2422897"/>
                  <a:gd name="connsiteX2" fmla="*/ 3373620 w 6758344"/>
                  <a:gd name="connsiteY2" fmla="*/ 2420991 h 2422897"/>
                  <a:gd name="connsiteX3" fmla="*/ 1527723 w 6758344"/>
                  <a:gd name="connsiteY3" fmla="*/ 2192156 h 2422897"/>
                  <a:gd name="connsiteX4" fmla="*/ 0 w 6758344"/>
                  <a:gd name="connsiteY4" fmla="*/ -1 h 2422897"/>
                  <a:gd name="connsiteX0" fmla="*/ 6758344 w 6758344"/>
                  <a:gd name="connsiteY0" fmla="*/ 1433592 h 2633708"/>
                  <a:gd name="connsiteX1" fmla="*/ 5201987 w 6758344"/>
                  <a:gd name="connsiteY1" fmla="*/ 2149241 h 2633708"/>
                  <a:gd name="connsiteX2" fmla="*/ 3381826 w 6758344"/>
                  <a:gd name="connsiteY2" fmla="*/ 2633533 h 2633708"/>
                  <a:gd name="connsiteX3" fmla="*/ 1527723 w 6758344"/>
                  <a:gd name="connsiteY3" fmla="*/ 2192156 h 2633708"/>
                  <a:gd name="connsiteX4" fmla="*/ 0 w 6758344"/>
                  <a:gd name="connsiteY4" fmla="*/ -1 h 2633708"/>
                  <a:gd name="connsiteX0" fmla="*/ 6758344 w 6758344"/>
                  <a:gd name="connsiteY0" fmla="*/ 1433592 h 2634285"/>
                  <a:gd name="connsiteX1" fmla="*/ 5230632 w 6758344"/>
                  <a:gd name="connsiteY1" fmla="*/ 2273826 h 2634285"/>
                  <a:gd name="connsiteX2" fmla="*/ 3381826 w 6758344"/>
                  <a:gd name="connsiteY2" fmla="*/ 2633533 h 2634285"/>
                  <a:gd name="connsiteX3" fmla="*/ 1527723 w 6758344"/>
                  <a:gd name="connsiteY3" fmla="*/ 2192156 h 2634285"/>
                  <a:gd name="connsiteX4" fmla="*/ 0 w 6758344"/>
                  <a:gd name="connsiteY4" fmla="*/ -1 h 2634285"/>
                  <a:gd name="connsiteX0" fmla="*/ 6758344 w 6758344"/>
                  <a:gd name="connsiteY0" fmla="*/ 1433592 h 2634285"/>
                  <a:gd name="connsiteX1" fmla="*/ 5230632 w 6758344"/>
                  <a:gd name="connsiteY1" fmla="*/ 2273826 h 2634285"/>
                  <a:gd name="connsiteX2" fmla="*/ 3381826 w 6758344"/>
                  <a:gd name="connsiteY2" fmla="*/ 2633533 h 2634285"/>
                  <a:gd name="connsiteX3" fmla="*/ 1527723 w 6758344"/>
                  <a:gd name="connsiteY3" fmla="*/ 2192156 h 2634285"/>
                  <a:gd name="connsiteX4" fmla="*/ 0 w 6758344"/>
                  <a:gd name="connsiteY4" fmla="*/ -1 h 2634285"/>
                  <a:gd name="connsiteX0" fmla="*/ 6758344 w 6758344"/>
                  <a:gd name="connsiteY0" fmla="*/ 1433592 h 2634729"/>
                  <a:gd name="connsiteX1" fmla="*/ 5230632 w 6758344"/>
                  <a:gd name="connsiteY1" fmla="*/ 2273826 h 2634729"/>
                  <a:gd name="connsiteX2" fmla="*/ 3381826 w 6758344"/>
                  <a:gd name="connsiteY2" fmla="*/ 2633533 h 2634729"/>
                  <a:gd name="connsiteX3" fmla="*/ 1484009 w 6758344"/>
                  <a:gd name="connsiteY3" fmla="*/ 2342138 h 2634729"/>
                  <a:gd name="connsiteX4" fmla="*/ 0 w 6758344"/>
                  <a:gd name="connsiteY4" fmla="*/ -1 h 2634729"/>
                  <a:gd name="connsiteX0" fmla="*/ 6758344 w 6758344"/>
                  <a:gd name="connsiteY0" fmla="*/ 1433592 h 2639934"/>
                  <a:gd name="connsiteX1" fmla="*/ 5230632 w 6758344"/>
                  <a:gd name="connsiteY1" fmla="*/ 2273826 h 2639934"/>
                  <a:gd name="connsiteX2" fmla="*/ 3381826 w 6758344"/>
                  <a:gd name="connsiteY2" fmla="*/ 2633533 h 2639934"/>
                  <a:gd name="connsiteX3" fmla="*/ 1484009 w 6758344"/>
                  <a:gd name="connsiteY3" fmla="*/ 2342138 h 2639934"/>
                  <a:gd name="connsiteX4" fmla="*/ 0 w 6758344"/>
                  <a:gd name="connsiteY4" fmla="*/ -1 h 263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8344" h="2639934">
                    <a:moveTo>
                      <a:pt x="6758344" y="1433592"/>
                    </a:moveTo>
                    <a:cubicBezTo>
                      <a:pt x="6442431" y="1689973"/>
                      <a:pt x="5793385" y="2073836"/>
                      <a:pt x="5230632" y="2273826"/>
                    </a:cubicBezTo>
                    <a:cubicBezTo>
                      <a:pt x="4667879" y="2473816"/>
                      <a:pt x="4006263" y="2622148"/>
                      <a:pt x="3381826" y="2633533"/>
                    </a:cubicBezTo>
                    <a:cubicBezTo>
                      <a:pt x="2757389" y="2644918"/>
                      <a:pt x="2257105" y="2676809"/>
                      <a:pt x="1484009" y="2342138"/>
                    </a:cubicBezTo>
                    <a:cubicBezTo>
                      <a:pt x="710913" y="2007467"/>
                      <a:pt x="279315" y="613676"/>
                      <a:pt x="0" y="-1"/>
                    </a:cubicBezTo>
                  </a:path>
                </a:pathLst>
              </a:custGeom>
              <a:noFill/>
              <a:ln w="5715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9" name="Straight Arrow Connector 28">
              <a:extLst>
                <a:ext uri="{FF2B5EF4-FFF2-40B4-BE49-F238E27FC236}">
                  <a16:creationId xmlns:a16="http://schemas.microsoft.com/office/drawing/2014/main" id="{A9F79AC5-95FD-4F53-870D-220C9DB3FD81}"/>
                </a:ext>
              </a:extLst>
            </p:cNvPr>
            <p:cNvCxnSpPr>
              <a:cxnSpLocks/>
            </p:cNvCxnSpPr>
            <p:nvPr/>
          </p:nvCxnSpPr>
          <p:spPr>
            <a:xfrm flipV="1">
              <a:off x="6285924" y="4304008"/>
              <a:ext cx="282105" cy="170014"/>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D4A2CC0C-4610-46D9-AEDA-9A10B30CAE50}"/>
                </a:ext>
              </a:extLst>
            </p:cNvPr>
            <p:cNvSpPr/>
            <p:nvPr/>
          </p:nvSpPr>
          <p:spPr>
            <a:xfrm>
              <a:off x="1928825" y="3237115"/>
              <a:ext cx="4316012" cy="1128314"/>
            </a:xfrm>
            <a:custGeom>
              <a:avLst/>
              <a:gdLst>
                <a:gd name="connsiteX0" fmla="*/ 6667500 w 6667500"/>
                <a:gd name="connsiteY0" fmla="*/ 1714500 h 1743052"/>
                <a:gd name="connsiteX1" fmla="*/ 6108700 w 6667500"/>
                <a:gd name="connsiteY1" fmla="*/ 1739900 h 1743052"/>
                <a:gd name="connsiteX2" fmla="*/ 4660900 w 6667500"/>
                <a:gd name="connsiteY2" fmla="*/ 1651000 h 1743052"/>
                <a:gd name="connsiteX3" fmla="*/ 2832100 w 6667500"/>
                <a:gd name="connsiteY3" fmla="*/ 1308100 h 1743052"/>
                <a:gd name="connsiteX4" fmla="*/ 1244600 w 6667500"/>
                <a:gd name="connsiteY4" fmla="*/ 698500 h 1743052"/>
                <a:gd name="connsiteX5" fmla="*/ 0 w 6667500"/>
                <a:gd name="connsiteY5" fmla="*/ 0 h 1743052"/>
                <a:gd name="connsiteX0" fmla="*/ 6763421 w 6763421"/>
                <a:gd name="connsiteY0" fmla="*/ 1766240 h 1794792"/>
                <a:gd name="connsiteX1" fmla="*/ 6204621 w 6763421"/>
                <a:gd name="connsiteY1" fmla="*/ 1791640 h 1794792"/>
                <a:gd name="connsiteX2" fmla="*/ 4756821 w 6763421"/>
                <a:gd name="connsiteY2" fmla="*/ 1702740 h 1794792"/>
                <a:gd name="connsiteX3" fmla="*/ 2928021 w 6763421"/>
                <a:gd name="connsiteY3" fmla="*/ 1359840 h 1794792"/>
                <a:gd name="connsiteX4" fmla="*/ 1340521 w 6763421"/>
                <a:gd name="connsiteY4" fmla="*/ 750240 h 1794792"/>
                <a:gd name="connsiteX5" fmla="*/ 95921 w 6763421"/>
                <a:gd name="connsiteY5" fmla="*/ 51740 h 1794792"/>
                <a:gd name="connsiteX6" fmla="*/ 83221 w 6763421"/>
                <a:gd name="connsiteY6" fmla="*/ 51740 h 1794792"/>
                <a:gd name="connsiteX0" fmla="*/ 7391400 w 7391400"/>
                <a:gd name="connsiteY0" fmla="*/ 1943100 h 1971652"/>
                <a:gd name="connsiteX1" fmla="*/ 6832600 w 7391400"/>
                <a:gd name="connsiteY1" fmla="*/ 1968500 h 1971652"/>
                <a:gd name="connsiteX2" fmla="*/ 5384800 w 7391400"/>
                <a:gd name="connsiteY2" fmla="*/ 1879600 h 1971652"/>
                <a:gd name="connsiteX3" fmla="*/ 3556000 w 7391400"/>
                <a:gd name="connsiteY3" fmla="*/ 1536700 h 1971652"/>
                <a:gd name="connsiteX4" fmla="*/ 1968500 w 7391400"/>
                <a:gd name="connsiteY4" fmla="*/ 927100 h 1971652"/>
                <a:gd name="connsiteX5" fmla="*/ 723900 w 7391400"/>
                <a:gd name="connsiteY5" fmla="*/ 228600 h 1971652"/>
                <a:gd name="connsiteX6" fmla="*/ 0 w 7391400"/>
                <a:gd name="connsiteY6" fmla="*/ 0 h 1971652"/>
                <a:gd name="connsiteX0" fmla="*/ 7962900 w 7962900"/>
                <a:gd name="connsiteY0" fmla="*/ 2552700 h 2581252"/>
                <a:gd name="connsiteX1" fmla="*/ 7404100 w 7962900"/>
                <a:gd name="connsiteY1" fmla="*/ 2578100 h 2581252"/>
                <a:gd name="connsiteX2" fmla="*/ 5956300 w 7962900"/>
                <a:gd name="connsiteY2" fmla="*/ 2489200 h 2581252"/>
                <a:gd name="connsiteX3" fmla="*/ 4127500 w 7962900"/>
                <a:gd name="connsiteY3" fmla="*/ 2146300 h 2581252"/>
                <a:gd name="connsiteX4" fmla="*/ 2540000 w 7962900"/>
                <a:gd name="connsiteY4" fmla="*/ 1536700 h 2581252"/>
                <a:gd name="connsiteX5" fmla="*/ 1295400 w 7962900"/>
                <a:gd name="connsiteY5" fmla="*/ 838200 h 2581252"/>
                <a:gd name="connsiteX6" fmla="*/ 0 w 7962900"/>
                <a:gd name="connsiteY6" fmla="*/ 0 h 2581252"/>
                <a:gd name="connsiteX0" fmla="*/ 6667499 w 6667499"/>
                <a:gd name="connsiteY0" fmla="*/ 1714500 h 1743052"/>
                <a:gd name="connsiteX1" fmla="*/ 6108699 w 6667499"/>
                <a:gd name="connsiteY1" fmla="*/ 1739900 h 1743052"/>
                <a:gd name="connsiteX2" fmla="*/ 4660899 w 6667499"/>
                <a:gd name="connsiteY2" fmla="*/ 1651000 h 1743052"/>
                <a:gd name="connsiteX3" fmla="*/ 2832099 w 6667499"/>
                <a:gd name="connsiteY3" fmla="*/ 1308100 h 1743052"/>
                <a:gd name="connsiteX4" fmla="*/ 1244599 w 6667499"/>
                <a:gd name="connsiteY4" fmla="*/ 698500 h 1743052"/>
                <a:gd name="connsiteX5" fmla="*/ -1 w 6667499"/>
                <a:gd name="connsiteY5" fmla="*/ 0 h 174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499" h="1743052">
                  <a:moveTo>
                    <a:pt x="6667499" y="1714500"/>
                  </a:moveTo>
                  <a:cubicBezTo>
                    <a:pt x="6555315" y="1732491"/>
                    <a:pt x="6443132" y="1750483"/>
                    <a:pt x="6108699" y="1739900"/>
                  </a:cubicBezTo>
                  <a:cubicBezTo>
                    <a:pt x="5774266" y="1729317"/>
                    <a:pt x="5206999" y="1722967"/>
                    <a:pt x="4660899" y="1651000"/>
                  </a:cubicBezTo>
                  <a:cubicBezTo>
                    <a:pt x="4114799" y="1579033"/>
                    <a:pt x="3401482" y="1466850"/>
                    <a:pt x="2832099" y="1308100"/>
                  </a:cubicBezTo>
                  <a:cubicBezTo>
                    <a:pt x="2262716" y="1149350"/>
                    <a:pt x="1716616" y="916517"/>
                    <a:pt x="1244599" y="698500"/>
                  </a:cubicBezTo>
                  <a:cubicBezTo>
                    <a:pt x="772582" y="480483"/>
                    <a:pt x="386290" y="240241"/>
                    <a:pt x="-1" y="0"/>
                  </a:cubicBezTo>
                </a:path>
              </a:pathLst>
            </a:cu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Left Brace 13">
            <a:extLst>
              <a:ext uri="{FF2B5EF4-FFF2-40B4-BE49-F238E27FC236}">
                <a16:creationId xmlns:a16="http://schemas.microsoft.com/office/drawing/2014/main" id="{1290C9EB-334F-4A2F-A796-D65A61C3483E}"/>
              </a:ext>
            </a:extLst>
          </p:cNvPr>
          <p:cNvSpPr/>
          <p:nvPr/>
        </p:nvSpPr>
        <p:spPr>
          <a:xfrm>
            <a:off x="1355667" y="1998305"/>
            <a:ext cx="275579" cy="1080727"/>
          </a:xfrm>
          <a:prstGeom prst="leftBrace">
            <a:avLst>
              <a:gd name="adj1" fmla="val 91378"/>
              <a:gd name="adj2" fmla="val 490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 name="Left Brace 176">
            <a:extLst>
              <a:ext uri="{FF2B5EF4-FFF2-40B4-BE49-F238E27FC236}">
                <a16:creationId xmlns:a16="http://schemas.microsoft.com/office/drawing/2014/main" id="{97FF0080-E281-4B49-B836-41AE6DA3CDF6}"/>
              </a:ext>
            </a:extLst>
          </p:cNvPr>
          <p:cNvSpPr/>
          <p:nvPr/>
        </p:nvSpPr>
        <p:spPr>
          <a:xfrm>
            <a:off x="1371595" y="3313116"/>
            <a:ext cx="250576" cy="1349572"/>
          </a:xfrm>
          <a:prstGeom prst="leftBrace">
            <a:avLst>
              <a:gd name="adj1" fmla="val 67651"/>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9" name="Oval 178">
            <a:extLst>
              <a:ext uri="{FF2B5EF4-FFF2-40B4-BE49-F238E27FC236}">
                <a16:creationId xmlns:a16="http://schemas.microsoft.com/office/drawing/2014/main" id="{AC8E2181-6ECD-433B-A3BB-5DA94C0CC919}"/>
              </a:ext>
            </a:extLst>
          </p:cNvPr>
          <p:cNvSpPr/>
          <p:nvPr/>
        </p:nvSpPr>
        <p:spPr>
          <a:xfrm>
            <a:off x="4884438" y="6663466"/>
            <a:ext cx="112015" cy="95713"/>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1" name="Oval 180">
            <a:extLst>
              <a:ext uri="{FF2B5EF4-FFF2-40B4-BE49-F238E27FC236}">
                <a16:creationId xmlns:a16="http://schemas.microsoft.com/office/drawing/2014/main" id="{ECBE358F-19C8-405E-AF2F-65D9584DE530}"/>
              </a:ext>
            </a:extLst>
          </p:cNvPr>
          <p:cNvSpPr/>
          <p:nvPr/>
        </p:nvSpPr>
        <p:spPr>
          <a:xfrm>
            <a:off x="5821484" y="6659663"/>
            <a:ext cx="112015" cy="95713"/>
          </a:xfrm>
          <a:prstGeom prst="ellipse">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4" name="Rectangle 183">
            <a:extLst>
              <a:ext uri="{FF2B5EF4-FFF2-40B4-BE49-F238E27FC236}">
                <a16:creationId xmlns:a16="http://schemas.microsoft.com/office/drawing/2014/main" id="{C17640C2-D326-4B48-A298-71A84772FA82}"/>
              </a:ext>
            </a:extLst>
          </p:cNvPr>
          <p:cNvSpPr/>
          <p:nvPr/>
        </p:nvSpPr>
        <p:spPr>
          <a:xfrm>
            <a:off x="4327760" y="4897467"/>
            <a:ext cx="2219674" cy="152906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87" name="Straight Arrow Connector 186">
            <a:extLst>
              <a:ext uri="{FF2B5EF4-FFF2-40B4-BE49-F238E27FC236}">
                <a16:creationId xmlns:a16="http://schemas.microsoft.com/office/drawing/2014/main" id="{BFECEC08-CB02-43EF-A468-3C713310C5DE}"/>
              </a:ext>
            </a:extLst>
          </p:cNvPr>
          <p:cNvCxnSpPr>
            <a:cxnSpLocks/>
          </p:cNvCxnSpPr>
          <p:nvPr/>
        </p:nvCxnSpPr>
        <p:spPr>
          <a:xfrm>
            <a:off x="5477293" y="4971280"/>
            <a:ext cx="0" cy="225947"/>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8" name="TextBox 187">
            <a:extLst>
              <a:ext uri="{FF2B5EF4-FFF2-40B4-BE49-F238E27FC236}">
                <a16:creationId xmlns:a16="http://schemas.microsoft.com/office/drawing/2014/main" id="{38CCAF2A-2417-48CC-AFB4-D851DD1F0A9B}"/>
              </a:ext>
            </a:extLst>
          </p:cNvPr>
          <p:cNvSpPr txBox="1"/>
          <p:nvPr/>
        </p:nvSpPr>
        <p:spPr>
          <a:xfrm>
            <a:off x="5530174" y="4995037"/>
            <a:ext cx="942262"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189" name="TextBox 188">
            <a:extLst>
              <a:ext uri="{FF2B5EF4-FFF2-40B4-BE49-F238E27FC236}">
                <a16:creationId xmlns:a16="http://schemas.microsoft.com/office/drawing/2014/main" id="{70843578-4D99-40F2-A2C2-63FE3B1B67B0}"/>
              </a:ext>
            </a:extLst>
          </p:cNvPr>
          <p:cNvSpPr txBox="1"/>
          <p:nvPr/>
        </p:nvSpPr>
        <p:spPr>
          <a:xfrm>
            <a:off x="5537184" y="5247660"/>
            <a:ext cx="1010250"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190" name="Straight Arrow Connector 189">
            <a:extLst>
              <a:ext uri="{FF2B5EF4-FFF2-40B4-BE49-F238E27FC236}">
                <a16:creationId xmlns:a16="http://schemas.microsoft.com/office/drawing/2014/main" id="{66959396-9FD3-412E-8704-44C8C8447AAF}"/>
              </a:ext>
            </a:extLst>
          </p:cNvPr>
          <p:cNvCxnSpPr>
            <a:cxnSpLocks/>
          </p:cNvCxnSpPr>
          <p:nvPr/>
        </p:nvCxnSpPr>
        <p:spPr>
          <a:xfrm>
            <a:off x="5477293" y="5287559"/>
            <a:ext cx="0" cy="186935"/>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93" name="Straight Arrow Connector 192">
            <a:extLst>
              <a:ext uri="{FF2B5EF4-FFF2-40B4-BE49-F238E27FC236}">
                <a16:creationId xmlns:a16="http://schemas.microsoft.com/office/drawing/2014/main" id="{6891BDC4-EFC0-45B3-AEC8-2FB0B7CAC77B}"/>
              </a:ext>
            </a:extLst>
          </p:cNvPr>
          <p:cNvCxnSpPr>
            <a:cxnSpLocks/>
          </p:cNvCxnSpPr>
          <p:nvPr/>
        </p:nvCxnSpPr>
        <p:spPr>
          <a:xfrm>
            <a:off x="5477293" y="5570115"/>
            <a:ext cx="0" cy="1910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4" name="TextBox 193">
            <a:extLst>
              <a:ext uri="{FF2B5EF4-FFF2-40B4-BE49-F238E27FC236}">
                <a16:creationId xmlns:a16="http://schemas.microsoft.com/office/drawing/2014/main" id="{3AF912D3-E5CD-43B0-921F-0EF4A9D632EA}"/>
              </a:ext>
            </a:extLst>
          </p:cNvPr>
          <p:cNvSpPr txBox="1"/>
          <p:nvPr/>
        </p:nvSpPr>
        <p:spPr>
          <a:xfrm>
            <a:off x="5537738" y="5536534"/>
            <a:ext cx="942262"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195" name="Rectangle 194">
            <a:extLst>
              <a:ext uri="{FF2B5EF4-FFF2-40B4-BE49-F238E27FC236}">
                <a16:creationId xmlns:a16="http://schemas.microsoft.com/office/drawing/2014/main" id="{99723E46-4C9A-4CA9-88CC-964601C971CB}"/>
              </a:ext>
            </a:extLst>
          </p:cNvPr>
          <p:cNvSpPr/>
          <p:nvPr/>
        </p:nvSpPr>
        <p:spPr>
          <a:xfrm>
            <a:off x="4412611" y="5031027"/>
            <a:ext cx="205160" cy="166200"/>
          </a:xfrm>
          <a:prstGeom prst="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6" name="TextBox 195">
            <a:extLst>
              <a:ext uri="{FF2B5EF4-FFF2-40B4-BE49-F238E27FC236}">
                <a16:creationId xmlns:a16="http://schemas.microsoft.com/office/drawing/2014/main" id="{E6289239-64F0-458C-BF75-F8EC00E067AB}"/>
              </a:ext>
            </a:extLst>
          </p:cNvPr>
          <p:cNvSpPr txBox="1"/>
          <p:nvPr/>
        </p:nvSpPr>
        <p:spPr>
          <a:xfrm>
            <a:off x="4582458" y="4986686"/>
            <a:ext cx="807115"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197" name="Rectangle 196">
            <a:extLst>
              <a:ext uri="{FF2B5EF4-FFF2-40B4-BE49-F238E27FC236}">
                <a16:creationId xmlns:a16="http://schemas.microsoft.com/office/drawing/2014/main" id="{52043FD1-1552-4D0B-B627-F91CDA45E2AA}"/>
              </a:ext>
            </a:extLst>
          </p:cNvPr>
          <p:cNvSpPr/>
          <p:nvPr/>
        </p:nvSpPr>
        <p:spPr>
          <a:xfrm>
            <a:off x="4411535" y="5287559"/>
            <a:ext cx="205160" cy="166200"/>
          </a:xfrm>
          <a:prstGeom prst="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8" name="TextBox 197">
            <a:extLst>
              <a:ext uri="{FF2B5EF4-FFF2-40B4-BE49-F238E27FC236}">
                <a16:creationId xmlns:a16="http://schemas.microsoft.com/office/drawing/2014/main" id="{B4AFC921-F2C9-4AB3-A1C8-D140969F5846}"/>
              </a:ext>
            </a:extLst>
          </p:cNvPr>
          <p:cNvSpPr txBox="1"/>
          <p:nvPr/>
        </p:nvSpPr>
        <p:spPr>
          <a:xfrm>
            <a:off x="4604872" y="5255364"/>
            <a:ext cx="794070" cy="246221"/>
          </a:xfrm>
          <a:prstGeom prst="rect">
            <a:avLst/>
          </a:prstGeom>
          <a:noFill/>
        </p:spPr>
        <p:txBody>
          <a:bodyPr wrap="square" rtlCol="0">
            <a:spAutoFit/>
          </a:bodyPr>
          <a:lstStyle/>
          <a:p>
            <a:r>
              <a:rPr lang="en-GB" sz="1000" dirty="0">
                <a:latin typeface="Arial Nova" panose="020B0504020202020204" pitchFamily="34" charset="0"/>
              </a:rPr>
              <a:t>Alluvium</a:t>
            </a:r>
          </a:p>
        </p:txBody>
      </p:sp>
      <p:sp>
        <p:nvSpPr>
          <p:cNvPr id="201" name="TextBox 200">
            <a:extLst>
              <a:ext uri="{FF2B5EF4-FFF2-40B4-BE49-F238E27FC236}">
                <a16:creationId xmlns:a16="http://schemas.microsoft.com/office/drawing/2014/main" id="{9EFCFB07-8094-4EEF-893A-9A3B9C20666F}"/>
              </a:ext>
            </a:extLst>
          </p:cNvPr>
          <p:cNvSpPr txBox="1"/>
          <p:nvPr/>
        </p:nvSpPr>
        <p:spPr>
          <a:xfrm>
            <a:off x="4620685" y="5517232"/>
            <a:ext cx="778259" cy="246221"/>
          </a:xfrm>
          <a:prstGeom prst="rect">
            <a:avLst/>
          </a:prstGeom>
          <a:noFill/>
        </p:spPr>
        <p:txBody>
          <a:bodyPr wrap="square" rtlCol="0">
            <a:spAutoFit/>
          </a:bodyPr>
          <a:lstStyle/>
          <a:p>
            <a:r>
              <a:rPr lang="en-GB" sz="1000" dirty="0">
                <a:latin typeface="Arial Nova" panose="020B0504020202020204" pitchFamily="34" charset="0"/>
              </a:rPr>
              <a:t>Bedrock</a:t>
            </a:r>
          </a:p>
        </p:txBody>
      </p:sp>
      <p:sp>
        <p:nvSpPr>
          <p:cNvPr id="202" name="Rectangle 201">
            <a:extLst>
              <a:ext uri="{FF2B5EF4-FFF2-40B4-BE49-F238E27FC236}">
                <a16:creationId xmlns:a16="http://schemas.microsoft.com/office/drawing/2014/main" id="{E7DC0162-EA5E-44CD-A564-39FC3DFF320B}"/>
              </a:ext>
            </a:extLst>
          </p:cNvPr>
          <p:cNvSpPr/>
          <p:nvPr/>
        </p:nvSpPr>
        <p:spPr>
          <a:xfrm>
            <a:off x="4414776" y="5548049"/>
            <a:ext cx="205160" cy="1662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5" name="Freeform: Shape 204">
            <a:extLst>
              <a:ext uri="{FF2B5EF4-FFF2-40B4-BE49-F238E27FC236}">
                <a16:creationId xmlns:a16="http://schemas.microsoft.com/office/drawing/2014/main" id="{88179467-799A-400E-BDD6-92C2DD11B62C}"/>
              </a:ext>
            </a:extLst>
          </p:cNvPr>
          <p:cNvSpPr/>
          <p:nvPr/>
        </p:nvSpPr>
        <p:spPr>
          <a:xfrm>
            <a:off x="4473605" y="6154028"/>
            <a:ext cx="218781" cy="150661"/>
          </a:xfrm>
          <a:custGeom>
            <a:avLst/>
            <a:gdLst>
              <a:gd name="connsiteX0" fmla="*/ 6667500 w 6667500"/>
              <a:gd name="connsiteY0" fmla="*/ 1714500 h 1743052"/>
              <a:gd name="connsiteX1" fmla="*/ 6108700 w 6667500"/>
              <a:gd name="connsiteY1" fmla="*/ 1739900 h 1743052"/>
              <a:gd name="connsiteX2" fmla="*/ 4660900 w 6667500"/>
              <a:gd name="connsiteY2" fmla="*/ 1651000 h 1743052"/>
              <a:gd name="connsiteX3" fmla="*/ 2832100 w 6667500"/>
              <a:gd name="connsiteY3" fmla="*/ 1308100 h 1743052"/>
              <a:gd name="connsiteX4" fmla="*/ 1244600 w 6667500"/>
              <a:gd name="connsiteY4" fmla="*/ 698500 h 1743052"/>
              <a:gd name="connsiteX5" fmla="*/ 0 w 6667500"/>
              <a:gd name="connsiteY5" fmla="*/ 0 h 1743052"/>
              <a:gd name="connsiteX0" fmla="*/ 6763421 w 6763421"/>
              <a:gd name="connsiteY0" fmla="*/ 1766240 h 1794792"/>
              <a:gd name="connsiteX1" fmla="*/ 6204621 w 6763421"/>
              <a:gd name="connsiteY1" fmla="*/ 1791640 h 1794792"/>
              <a:gd name="connsiteX2" fmla="*/ 4756821 w 6763421"/>
              <a:gd name="connsiteY2" fmla="*/ 1702740 h 1794792"/>
              <a:gd name="connsiteX3" fmla="*/ 2928021 w 6763421"/>
              <a:gd name="connsiteY3" fmla="*/ 1359840 h 1794792"/>
              <a:gd name="connsiteX4" fmla="*/ 1340521 w 6763421"/>
              <a:gd name="connsiteY4" fmla="*/ 750240 h 1794792"/>
              <a:gd name="connsiteX5" fmla="*/ 95921 w 6763421"/>
              <a:gd name="connsiteY5" fmla="*/ 51740 h 1794792"/>
              <a:gd name="connsiteX6" fmla="*/ 83221 w 6763421"/>
              <a:gd name="connsiteY6" fmla="*/ 51740 h 1794792"/>
              <a:gd name="connsiteX0" fmla="*/ 7391400 w 7391400"/>
              <a:gd name="connsiteY0" fmla="*/ 1943100 h 1971652"/>
              <a:gd name="connsiteX1" fmla="*/ 6832600 w 7391400"/>
              <a:gd name="connsiteY1" fmla="*/ 1968500 h 1971652"/>
              <a:gd name="connsiteX2" fmla="*/ 5384800 w 7391400"/>
              <a:gd name="connsiteY2" fmla="*/ 1879600 h 1971652"/>
              <a:gd name="connsiteX3" fmla="*/ 3556000 w 7391400"/>
              <a:gd name="connsiteY3" fmla="*/ 1536700 h 1971652"/>
              <a:gd name="connsiteX4" fmla="*/ 1968500 w 7391400"/>
              <a:gd name="connsiteY4" fmla="*/ 927100 h 1971652"/>
              <a:gd name="connsiteX5" fmla="*/ 723900 w 7391400"/>
              <a:gd name="connsiteY5" fmla="*/ 228600 h 1971652"/>
              <a:gd name="connsiteX6" fmla="*/ 0 w 7391400"/>
              <a:gd name="connsiteY6" fmla="*/ 0 h 1971652"/>
              <a:gd name="connsiteX0" fmla="*/ 7962900 w 7962900"/>
              <a:gd name="connsiteY0" fmla="*/ 2552700 h 2581252"/>
              <a:gd name="connsiteX1" fmla="*/ 7404100 w 7962900"/>
              <a:gd name="connsiteY1" fmla="*/ 2578100 h 2581252"/>
              <a:gd name="connsiteX2" fmla="*/ 5956300 w 7962900"/>
              <a:gd name="connsiteY2" fmla="*/ 2489200 h 2581252"/>
              <a:gd name="connsiteX3" fmla="*/ 4127500 w 7962900"/>
              <a:gd name="connsiteY3" fmla="*/ 2146300 h 2581252"/>
              <a:gd name="connsiteX4" fmla="*/ 2540000 w 7962900"/>
              <a:gd name="connsiteY4" fmla="*/ 1536700 h 2581252"/>
              <a:gd name="connsiteX5" fmla="*/ 1295400 w 7962900"/>
              <a:gd name="connsiteY5" fmla="*/ 838200 h 2581252"/>
              <a:gd name="connsiteX6" fmla="*/ 0 w 7962900"/>
              <a:gd name="connsiteY6" fmla="*/ 0 h 2581252"/>
              <a:gd name="connsiteX0" fmla="*/ 6667499 w 6667499"/>
              <a:gd name="connsiteY0" fmla="*/ 1714500 h 1743052"/>
              <a:gd name="connsiteX1" fmla="*/ 6108699 w 6667499"/>
              <a:gd name="connsiteY1" fmla="*/ 1739900 h 1743052"/>
              <a:gd name="connsiteX2" fmla="*/ 4660899 w 6667499"/>
              <a:gd name="connsiteY2" fmla="*/ 1651000 h 1743052"/>
              <a:gd name="connsiteX3" fmla="*/ 2832099 w 6667499"/>
              <a:gd name="connsiteY3" fmla="*/ 1308100 h 1743052"/>
              <a:gd name="connsiteX4" fmla="*/ 1244599 w 6667499"/>
              <a:gd name="connsiteY4" fmla="*/ 698500 h 1743052"/>
              <a:gd name="connsiteX5" fmla="*/ -1 w 6667499"/>
              <a:gd name="connsiteY5" fmla="*/ 0 h 174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499" h="1743052">
                <a:moveTo>
                  <a:pt x="6667499" y="1714500"/>
                </a:moveTo>
                <a:cubicBezTo>
                  <a:pt x="6555315" y="1732491"/>
                  <a:pt x="6443132" y="1750483"/>
                  <a:pt x="6108699" y="1739900"/>
                </a:cubicBezTo>
                <a:cubicBezTo>
                  <a:pt x="5774266" y="1729317"/>
                  <a:pt x="5206999" y="1722967"/>
                  <a:pt x="4660899" y="1651000"/>
                </a:cubicBezTo>
                <a:cubicBezTo>
                  <a:pt x="4114799" y="1579033"/>
                  <a:pt x="3401482" y="1466850"/>
                  <a:pt x="2832099" y="1308100"/>
                </a:cubicBezTo>
                <a:cubicBezTo>
                  <a:pt x="2262716" y="1149350"/>
                  <a:pt x="1716616" y="916517"/>
                  <a:pt x="1244599" y="698500"/>
                </a:cubicBezTo>
                <a:cubicBezTo>
                  <a:pt x="772582" y="480483"/>
                  <a:pt x="386290" y="240241"/>
                  <a:pt x="-1" y="0"/>
                </a:cubicBezTo>
              </a:path>
            </a:pathLst>
          </a:cu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20309B59-8DA4-4332-B5FA-85601C12D400}"/>
              </a:ext>
            </a:extLst>
          </p:cNvPr>
          <p:cNvPicPr>
            <a:picLocks noChangeAspect="1"/>
          </p:cNvPicPr>
          <p:nvPr/>
        </p:nvPicPr>
        <p:blipFill rotWithShape="1">
          <a:blip r:embed="rId17"/>
          <a:srcRect l="71038" t="72608" r="22585" b="18535"/>
          <a:stretch/>
        </p:blipFill>
        <p:spPr>
          <a:xfrm>
            <a:off x="4401501" y="5844649"/>
            <a:ext cx="393044" cy="186093"/>
          </a:xfrm>
          <a:prstGeom prst="rect">
            <a:avLst/>
          </a:prstGeom>
        </p:spPr>
      </p:pic>
      <p:sp>
        <p:nvSpPr>
          <p:cNvPr id="206" name="TextBox 205">
            <a:extLst>
              <a:ext uri="{FF2B5EF4-FFF2-40B4-BE49-F238E27FC236}">
                <a16:creationId xmlns:a16="http://schemas.microsoft.com/office/drawing/2014/main" id="{DBDA9A1E-524E-4951-AFA2-7E6977A689A9}"/>
              </a:ext>
            </a:extLst>
          </p:cNvPr>
          <p:cNvSpPr txBox="1"/>
          <p:nvPr/>
        </p:nvSpPr>
        <p:spPr>
          <a:xfrm>
            <a:off x="4767976" y="5818668"/>
            <a:ext cx="942262" cy="246221"/>
          </a:xfrm>
          <a:prstGeom prst="rect">
            <a:avLst/>
          </a:prstGeom>
          <a:noFill/>
        </p:spPr>
        <p:txBody>
          <a:bodyPr wrap="square" rtlCol="0">
            <a:spAutoFit/>
          </a:bodyPr>
          <a:lstStyle/>
          <a:p>
            <a:r>
              <a:rPr lang="en-GB" sz="1000" dirty="0">
                <a:latin typeface="Arial Nova" panose="020B0504020202020204" pitchFamily="34" charset="0"/>
              </a:rPr>
              <a:t>Water table</a:t>
            </a:r>
          </a:p>
        </p:txBody>
      </p:sp>
      <p:sp>
        <p:nvSpPr>
          <p:cNvPr id="207" name="TextBox 206">
            <a:extLst>
              <a:ext uri="{FF2B5EF4-FFF2-40B4-BE49-F238E27FC236}">
                <a16:creationId xmlns:a16="http://schemas.microsoft.com/office/drawing/2014/main" id="{0B7A8636-74A5-431B-BC77-C198EE87038C}"/>
              </a:ext>
            </a:extLst>
          </p:cNvPr>
          <p:cNvSpPr txBox="1"/>
          <p:nvPr/>
        </p:nvSpPr>
        <p:spPr>
          <a:xfrm>
            <a:off x="4762391" y="6143510"/>
            <a:ext cx="1065770" cy="246221"/>
          </a:xfrm>
          <a:prstGeom prst="rect">
            <a:avLst/>
          </a:prstGeom>
          <a:noFill/>
        </p:spPr>
        <p:txBody>
          <a:bodyPr wrap="square" rtlCol="0">
            <a:spAutoFit/>
          </a:bodyPr>
          <a:lstStyle/>
          <a:p>
            <a:r>
              <a:rPr lang="en-GB" sz="1000" dirty="0">
                <a:latin typeface="Arial Nova" panose="020B0504020202020204" pitchFamily="34" charset="0"/>
              </a:rPr>
              <a:t>Redox interface</a:t>
            </a:r>
          </a:p>
        </p:txBody>
      </p:sp>
    </p:spTree>
    <p:extLst>
      <p:ext uri="{BB962C8B-B14F-4D97-AF65-F5344CB8AC3E}">
        <p14:creationId xmlns:p14="http://schemas.microsoft.com/office/powerpoint/2010/main" val="1243132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AA85C756-27BF-4083-9BF4-0487C7A5D0A1}"/>
              </a:ext>
            </a:extLst>
          </p:cNvPr>
          <p:cNvPicPr>
            <a:picLocks noChangeAspect="1"/>
          </p:cNvPicPr>
          <p:nvPr/>
        </p:nvPicPr>
        <p:blipFill rotWithShape="1">
          <a:blip r:embed="rId2">
            <a:extLst>
              <a:ext uri="{28A0092B-C50C-407E-A947-70E740481C1C}">
                <a14:useLocalDpi xmlns:a14="http://schemas.microsoft.com/office/drawing/2010/main" val="0"/>
              </a:ext>
            </a:extLst>
          </a:blip>
          <a:srcRect l="3461" t="6948" r="3234" b="4416"/>
          <a:stretch/>
        </p:blipFill>
        <p:spPr>
          <a:xfrm>
            <a:off x="8204553" y="580086"/>
            <a:ext cx="3925384" cy="5274156"/>
          </a:xfrm>
          <a:prstGeom prst="rect">
            <a:avLst/>
          </a:prstGeom>
          <a:ln w="12700">
            <a:solidFill>
              <a:schemeClr val="tx1"/>
            </a:solidFill>
          </a:ln>
        </p:spPr>
      </p:pic>
      <p:sp>
        <p:nvSpPr>
          <p:cNvPr id="10" name="TextBox 9">
            <a:extLst>
              <a:ext uri="{FF2B5EF4-FFF2-40B4-BE49-F238E27FC236}">
                <a16:creationId xmlns:a16="http://schemas.microsoft.com/office/drawing/2014/main" id="{BE8BF862-0199-425E-AC42-9BAC7812301C}"/>
              </a:ext>
            </a:extLst>
          </p:cNvPr>
          <p:cNvSpPr txBox="1"/>
          <p:nvPr/>
        </p:nvSpPr>
        <p:spPr>
          <a:xfrm>
            <a:off x="31028" y="580086"/>
            <a:ext cx="4226560" cy="3681072"/>
          </a:xfrm>
          <a:prstGeom prst="rect">
            <a:avLst/>
          </a:prstGeom>
          <a:noFill/>
        </p:spPr>
        <p:txBody>
          <a:bodyPr wrap="square" rtlCol="0">
            <a:spAutoFit/>
          </a:bodyPr>
          <a:lstStyle/>
          <a:p>
            <a:pPr algn="ctr">
              <a:lnSpc>
                <a:spcPct val="107000"/>
              </a:lnSpc>
              <a:spcAft>
                <a:spcPts val="800"/>
              </a:spcAft>
            </a:pPr>
            <a:r>
              <a:rPr lang="en-GB" sz="1000" b="1" dirty="0">
                <a:effectLst/>
                <a:latin typeface="Arial Nova" panose="020B0504020202020204" pitchFamily="34" charset="0"/>
                <a:ea typeface="Calibri" panose="020F0502020204030204" pitchFamily="34" charset="0"/>
                <a:cs typeface="Times New Roman" panose="02020603050405020304" pitchFamily="18" charset="0"/>
              </a:rPr>
              <a:t>Background</a:t>
            </a:r>
            <a:endParaRPr lang="en-GB" sz="1000" dirty="0">
              <a:effectLst/>
              <a:latin typeface="Arial Nova" panose="020B05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000" dirty="0">
                <a:effectLst/>
                <a:latin typeface="Arial Nova" panose="020B0504020202020204" pitchFamily="34" charset="0"/>
                <a:ea typeface="Calibri" panose="020F0502020204030204" pitchFamily="34" charset="0"/>
                <a:cs typeface="Times New Roman" panose="02020603050405020304" pitchFamily="18" charset="0"/>
              </a:rPr>
              <a:t>UB15a and UB25 drain either side of a mountain col rising above the County Down drumlin swarm. The metasediments of UB15a consist of SW-NE striking, steeply inclined thrust-bound packages of greywacke turbidites belonging to the Southern Uplands-Down-Longford Terrane. The granodiorite of UB25 has been eroded into a glacial meltwater valley containing deep pockets of weathering in ice-lee locations.</a:t>
            </a:r>
          </a:p>
          <a:p>
            <a:pPr algn="ctr">
              <a:lnSpc>
                <a:spcPct val="107000"/>
              </a:lnSpc>
              <a:spcAft>
                <a:spcPts val="800"/>
              </a:spcAft>
            </a:pPr>
            <a:r>
              <a:rPr lang="en-GB" sz="1000" b="1" dirty="0">
                <a:effectLst/>
                <a:latin typeface="Arial Nova" panose="020B0504020202020204" pitchFamily="34" charset="0"/>
                <a:ea typeface="Calibri" panose="020F0502020204030204" pitchFamily="34" charset="0"/>
                <a:cs typeface="Times New Roman" panose="02020603050405020304" pitchFamily="18" charset="0"/>
              </a:rPr>
              <a:t>Approach</a:t>
            </a:r>
          </a:p>
          <a:p>
            <a:pPr algn="just">
              <a:lnSpc>
                <a:spcPct val="107000"/>
              </a:lnSpc>
              <a:spcAft>
                <a:spcPts val="800"/>
              </a:spcAft>
            </a:pPr>
            <a:r>
              <a:rPr lang="en-GB" sz="1000" dirty="0">
                <a:effectLst/>
                <a:latin typeface="Arial Nova" panose="020B0504020202020204" pitchFamily="34" charset="0"/>
                <a:ea typeface="Calibri" panose="020F0502020204030204" pitchFamily="34" charset="0"/>
                <a:cs typeface="Times New Roman" panose="02020603050405020304" pitchFamily="18" charset="0"/>
              </a:rPr>
              <a:t>A desk-based study of local hydrogeology has been supplemented with regional hydrogeological information across the SUDLT to develop preliminary conceptual models of groundwater and nutrient dynamics. A high-resolution LIDAR survey commissioned by AFBI has been analysed for topographic lineaments that are not associated with glacial or anthropogenic features assuming to relate to surface expressions of basement structures. AFBI groundwater and streamflow nutrient monitoring indicates UB15a consistently features lower TON concentrations but higher TP concentrations relative to UB25. This is interpreted to reflect the confinement of fractured bedrock aquifers in UB15a by glacial till aquitards generating anoxic conditions facilitating autotrophic denitrification and phosphorus mobilisation. </a:t>
            </a:r>
          </a:p>
        </p:txBody>
      </p:sp>
      <p:sp>
        <p:nvSpPr>
          <p:cNvPr id="14" name="TextBox 13">
            <a:extLst>
              <a:ext uri="{FF2B5EF4-FFF2-40B4-BE49-F238E27FC236}">
                <a16:creationId xmlns:a16="http://schemas.microsoft.com/office/drawing/2014/main" id="{28E61663-BC28-4932-BAF0-E731810341A8}"/>
              </a:ext>
            </a:extLst>
          </p:cNvPr>
          <p:cNvSpPr txBox="1"/>
          <p:nvPr/>
        </p:nvSpPr>
        <p:spPr>
          <a:xfrm>
            <a:off x="4389754" y="28514"/>
            <a:ext cx="5743575" cy="369332"/>
          </a:xfrm>
          <a:prstGeom prst="rect">
            <a:avLst/>
          </a:prstGeom>
          <a:noFill/>
        </p:spPr>
        <p:txBody>
          <a:bodyPr wrap="square" rtlCol="0">
            <a:spAutoFit/>
          </a:bodyPr>
          <a:lstStyle/>
          <a:p>
            <a:r>
              <a:rPr lang="en-GB" b="1" dirty="0">
                <a:latin typeface="Arial Nova" panose="020B0504020202020204" pitchFamily="34" charset="0"/>
              </a:rPr>
              <a:t>Upper Bann sub-catchments – UB15a and UB25</a:t>
            </a:r>
          </a:p>
        </p:txBody>
      </p:sp>
      <p:cxnSp>
        <p:nvCxnSpPr>
          <p:cNvPr id="21" name="Straight Connector 20">
            <a:extLst>
              <a:ext uri="{FF2B5EF4-FFF2-40B4-BE49-F238E27FC236}">
                <a16:creationId xmlns:a16="http://schemas.microsoft.com/office/drawing/2014/main" id="{8699297F-D586-4CC5-9CEE-86CC1D2764C4}"/>
              </a:ext>
            </a:extLst>
          </p:cNvPr>
          <p:cNvCxnSpPr>
            <a:cxnSpLocks/>
          </p:cNvCxnSpPr>
          <p:nvPr/>
        </p:nvCxnSpPr>
        <p:spPr>
          <a:xfrm>
            <a:off x="3206466" y="4388203"/>
            <a:ext cx="0" cy="845278"/>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8F27E36-772B-4113-83BE-3BD81A1FC03C}"/>
              </a:ext>
            </a:extLst>
          </p:cNvPr>
          <p:cNvCxnSpPr>
            <a:cxnSpLocks/>
          </p:cNvCxnSpPr>
          <p:nvPr/>
        </p:nvCxnSpPr>
        <p:spPr>
          <a:xfrm>
            <a:off x="8222035" y="5527596"/>
            <a:ext cx="0" cy="162451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30F9373-E601-4C2B-9C0B-38D15630CD6D}"/>
              </a:ext>
            </a:extLst>
          </p:cNvPr>
          <p:cNvCxnSpPr>
            <a:cxnSpLocks/>
          </p:cNvCxnSpPr>
          <p:nvPr/>
        </p:nvCxnSpPr>
        <p:spPr>
          <a:xfrm>
            <a:off x="3206466" y="5233481"/>
            <a:ext cx="237679" cy="0"/>
          </a:xfrm>
          <a:prstGeom prst="line">
            <a:avLst/>
          </a:prstGeom>
          <a:ln w="12700">
            <a:noFill/>
          </a:ln>
        </p:spPr>
        <p:style>
          <a:lnRef idx="1">
            <a:schemeClr val="accent1"/>
          </a:lnRef>
          <a:fillRef idx="0">
            <a:schemeClr val="accent1"/>
          </a:fillRef>
          <a:effectRef idx="0">
            <a:schemeClr val="accent1"/>
          </a:effectRef>
          <a:fontRef idx="minor">
            <a:schemeClr val="tx1"/>
          </a:fontRef>
        </p:style>
      </p:cxnSp>
      <p:pic>
        <p:nvPicPr>
          <p:cNvPr id="63" name="Picture 62" descr="Map&#10;&#10;Description automatically generated">
            <a:extLst>
              <a:ext uri="{FF2B5EF4-FFF2-40B4-BE49-F238E27FC236}">
                <a16:creationId xmlns:a16="http://schemas.microsoft.com/office/drawing/2014/main" id="{9EC243A6-A253-4427-B317-1B45C0F33910}"/>
              </a:ext>
            </a:extLst>
          </p:cNvPr>
          <p:cNvPicPr>
            <a:picLocks noChangeAspect="1"/>
          </p:cNvPicPr>
          <p:nvPr/>
        </p:nvPicPr>
        <p:blipFill rotWithShape="1">
          <a:blip r:embed="rId3">
            <a:extLst>
              <a:ext uri="{28A0092B-C50C-407E-A947-70E740481C1C}">
                <a14:useLocalDpi xmlns:a14="http://schemas.microsoft.com/office/drawing/2010/main" val="0"/>
              </a:ext>
            </a:extLst>
          </a:blip>
          <a:srcRect l="5711" t="58390" r="68950" b="27989"/>
          <a:stretch/>
        </p:blipFill>
        <p:spPr>
          <a:xfrm>
            <a:off x="5090584" y="5913103"/>
            <a:ext cx="1228654" cy="934156"/>
          </a:xfrm>
          <a:prstGeom prst="rect">
            <a:avLst/>
          </a:prstGeom>
        </p:spPr>
      </p:pic>
      <p:grpSp>
        <p:nvGrpSpPr>
          <p:cNvPr id="65" name="Group 64">
            <a:extLst>
              <a:ext uri="{FF2B5EF4-FFF2-40B4-BE49-F238E27FC236}">
                <a16:creationId xmlns:a16="http://schemas.microsoft.com/office/drawing/2014/main" id="{7450EEFD-5A80-4FE4-96D3-C85E77DF869C}"/>
              </a:ext>
            </a:extLst>
          </p:cNvPr>
          <p:cNvGrpSpPr/>
          <p:nvPr/>
        </p:nvGrpSpPr>
        <p:grpSpPr>
          <a:xfrm>
            <a:off x="6493939" y="6273376"/>
            <a:ext cx="1701797" cy="472812"/>
            <a:chOff x="6226175" y="6327124"/>
            <a:chExt cx="1701797" cy="472812"/>
          </a:xfrm>
        </p:grpSpPr>
        <p:pic>
          <p:nvPicPr>
            <p:cNvPr id="43" name="Picture 42" descr="Map&#10;&#10;Description automatically generated">
              <a:extLst>
                <a:ext uri="{FF2B5EF4-FFF2-40B4-BE49-F238E27FC236}">
                  <a16:creationId xmlns:a16="http://schemas.microsoft.com/office/drawing/2014/main" id="{0F83EA67-7318-4137-9392-1F8EE02AFF12}"/>
                </a:ext>
              </a:extLst>
            </p:cNvPr>
            <p:cNvPicPr>
              <a:picLocks noChangeAspect="1"/>
            </p:cNvPicPr>
            <p:nvPr/>
          </p:nvPicPr>
          <p:blipFill rotWithShape="1">
            <a:blip r:embed="rId4">
              <a:extLst>
                <a:ext uri="{28A0092B-C50C-407E-A947-70E740481C1C}">
                  <a14:useLocalDpi xmlns:a14="http://schemas.microsoft.com/office/drawing/2010/main" val="0"/>
                </a:ext>
              </a:extLst>
            </a:blip>
            <a:srcRect l="4749" t="68735" r="54793" b="24192"/>
            <a:stretch/>
          </p:blipFill>
          <p:spPr>
            <a:xfrm>
              <a:off x="6271980" y="6327124"/>
              <a:ext cx="1655992" cy="409571"/>
            </a:xfrm>
            <a:prstGeom prst="rect">
              <a:avLst/>
            </a:prstGeom>
            <a:ln w="12700">
              <a:noFill/>
            </a:ln>
          </p:spPr>
        </p:pic>
        <p:sp>
          <p:nvSpPr>
            <p:cNvPr id="64" name="Rectangle 63">
              <a:extLst>
                <a:ext uri="{FF2B5EF4-FFF2-40B4-BE49-F238E27FC236}">
                  <a16:creationId xmlns:a16="http://schemas.microsoft.com/office/drawing/2014/main" id="{D0070E41-51FA-4450-8E3C-128F0E5A14B3}"/>
                </a:ext>
              </a:extLst>
            </p:cNvPr>
            <p:cNvSpPr/>
            <p:nvPr/>
          </p:nvSpPr>
          <p:spPr>
            <a:xfrm>
              <a:off x="6226175" y="6626402"/>
              <a:ext cx="63955" cy="1735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84" name="Group 83">
            <a:extLst>
              <a:ext uri="{FF2B5EF4-FFF2-40B4-BE49-F238E27FC236}">
                <a16:creationId xmlns:a16="http://schemas.microsoft.com/office/drawing/2014/main" id="{03B8855E-3819-4EB2-B1FF-23DA4CDA9863}"/>
              </a:ext>
            </a:extLst>
          </p:cNvPr>
          <p:cNvGrpSpPr/>
          <p:nvPr/>
        </p:nvGrpSpPr>
        <p:grpSpPr>
          <a:xfrm>
            <a:off x="8503635" y="6076982"/>
            <a:ext cx="1565905" cy="692499"/>
            <a:chOff x="8785234" y="6036914"/>
            <a:chExt cx="1565905" cy="692499"/>
          </a:xfrm>
        </p:grpSpPr>
        <p:pic>
          <p:nvPicPr>
            <p:cNvPr id="76" name="Picture 75" descr="Map&#10;&#10;Description automatically generated">
              <a:extLst>
                <a:ext uri="{FF2B5EF4-FFF2-40B4-BE49-F238E27FC236}">
                  <a16:creationId xmlns:a16="http://schemas.microsoft.com/office/drawing/2014/main" id="{38541286-0805-4497-8EF2-3CDF677870DB}"/>
                </a:ext>
              </a:extLst>
            </p:cNvPr>
            <p:cNvPicPr>
              <a:picLocks noChangeAspect="1"/>
            </p:cNvPicPr>
            <p:nvPr/>
          </p:nvPicPr>
          <p:blipFill rotWithShape="1">
            <a:blip r:embed="rId5">
              <a:extLst>
                <a:ext uri="{28A0092B-C50C-407E-A947-70E740481C1C}">
                  <a14:useLocalDpi xmlns:a14="http://schemas.microsoft.com/office/drawing/2010/main" val="0"/>
                </a:ext>
              </a:extLst>
            </a:blip>
            <a:srcRect l="10191" t="56903" r="57559" b="40042"/>
            <a:stretch/>
          </p:blipFill>
          <p:spPr>
            <a:xfrm>
              <a:off x="8787369" y="6036914"/>
              <a:ext cx="1563770" cy="209550"/>
            </a:xfrm>
            <a:prstGeom prst="rect">
              <a:avLst/>
            </a:prstGeom>
          </p:spPr>
        </p:pic>
        <p:pic>
          <p:nvPicPr>
            <p:cNvPr id="79" name="Picture 78" descr="Map&#10;&#10;Description automatically generated">
              <a:extLst>
                <a:ext uri="{FF2B5EF4-FFF2-40B4-BE49-F238E27FC236}">
                  <a16:creationId xmlns:a16="http://schemas.microsoft.com/office/drawing/2014/main" id="{BC2036E5-B876-4B9A-BB37-5BB95BA086FD}"/>
                </a:ext>
              </a:extLst>
            </p:cNvPr>
            <p:cNvPicPr>
              <a:picLocks noChangeAspect="1"/>
            </p:cNvPicPr>
            <p:nvPr/>
          </p:nvPicPr>
          <p:blipFill rotWithShape="1">
            <a:blip r:embed="rId5">
              <a:extLst>
                <a:ext uri="{28A0092B-C50C-407E-A947-70E740481C1C}">
                  <a14:useLocalDpi xmlns:a14="http://schemas.microsoft.com/office/drawing/2010/main" val="0"/>
                </a:ext>
              </a:extLst>
            </a:blip>
            <a:srcRect l="10042" t="65224" r="64899" b="27204"/>
            <a:stretch/>
          </p:blipFill>
          <p:spPr>
            <a:xfrm>
              <a:off x="8785234" y="6210016"/>
              <a:ext cx="1215022" cy="519397"/>
            </a:xfrm>
            <a:prstGeom prst="rect">
              <a:avLst/>
            </a:prstGeom>
          </p:spPr>
        </p:pic>
      </p:grpSp>
      <p:grpSp>
        <p:nvGrpSpPr>
          <p:cNvPr id="85" name="Group 84">
            <a:extLst>
              <a:ext uri="{FF2B5EF4-FFF2-40B4-BE49-F238E27FC236}">
                <a16:creationId xmlns:a16="http://schemas.microsoft.com/office/drawing/2014/main" id="{FE4FC2E2-6921-4EA5-AC39-F33B83818174}"/>
              </a:ext>
            </a:extLst>
          </p:cNvPr>
          <p:cNvGrpSpPr/>
          <p:nvPr/>
        </p:nvGrpSpPr>
        <p:grpSpPr>
          <a:xfrm>
            <a:off x="10351139" y="6070774"/>
            <a:ext cx="1739654" cy="678691"/>
            <a:chOff x="10259064" y="5940979"/>
            <a:chExt cx="1739654" cy="678691"/>
          </a:xfrm>
        </p:grpSpPr>
        <p:pic>
          <p:nvPicPr>
            <p:cNvPr id="56" name="Picture 55" descr="Map&#10;&#10;Description automatically generated">
              <a:extLst>
                <a:ext uri="{FF2B5EF4-FFF2-40B4-BE49-F238E27FC236}">
                  <a16:creationId xmlns:a16="http://schemas.microsoft.com/office/drawing/2014/main" id="{1F018374-80D0-4C13-9F28-BBC206167F87}"/>
                </a:ext>
              </a:extLst>
            </p:cNvPr>
            <p:cNvPicPr>
              <a:picLocks noChangeAspect="1"/>
            </p:cNvPicPr>
            <p:nvPr/>
          </p:nvPicPr>
          <p:blipFill rotWithShape="1">
            <a:blip r:embed="rId3">
              <a:extLst>
                <a:ext uri="{28A0092B-C50C-407E-A947-70E740481C1C}">
                  <a14:useLocalDpi xmlns:a14="http://schemas.microsoft.com/office/drawing/2010/main" val="0"/>
                </a:ext>
              </a:extLst>
            </a:blip>
            <a:srcRect l="5460" t="83313" r="55261" b="10822"/>
            <a:stretch/>
          </p:blipFill>
          <p:spPr>
            <a:xfrm>
              <a:off x="10259064" y="6096665"/>
              <a:ext cx="1739654" cy="367318"/>
            </a:xfrm>
            <a:prstGeom prst="rect">
              <a:avLst/>
            </a:prstGeom>
          </p:spPr>
        </p:pic>
        <p:pic>
          <p:nvPicPr>
            <p:cNvPr id="75" name="Picture 74" descr="Map&#10;&#10;Description automatically generated">
              <a:extLst>
                <a:ext uri="{FF2B5EF4-FFF2-40B4-BE49-F238E27FC236}">
                  <a16:creationId xmlns:a16="http://schemas.microsoft.com/office/drawing/2014/main" id="{68689C97-130D-4D5A-96CA-8C71354BB5E2}"/>
                </a:ext>
              </a:extLst>
            </p:cNvPr>
            <p:cNvPicPr>
              <a:picLocks noChangeAspect="1"/>
            </p:cNvPicPr>
            <p:nvPr/>
          </p:nvPicPr>
          <p:blipFill rotWithShape="1">
            <a:blip r:embed="rId6">
              <a:extLst>
                <a:ext uri="{28A0092B-C50C-407E-A947-70E740481C1C}">
                  <a14:useLocalDpi xmlns:a14="http://schemas.microsoft.com/office/drawing/2010/main" val="0"/>
                </a:ext>
              </a:extLst>
            </a:blip>
            <a:srcRect l="8794" t="82088" r="62828" b="15002"/>
            <a:stretch/>
          </p:blipFill>
          <p:spPr>
            <a:xfrm>
              <a:off x="10259064" y="5940979"/>
              <a:ext cx="1444818" cy="209550"/>
            </a:xfrm>
            <a:prstGeom prst="rect">
              <a:avLst/>
            </a:prstGeom>
          </p:spPr>
        </p:pic>
        <p:pic>
          <p:nvPicPr>
            <p:cNvPr id="80" name="Picture 79" descr="Map&#10;&#10;Description automatically generated">
              <a:extLst>
                <a:ext uri="{FF2B5EF4-FFF2-40B4-BE49-F238E27FC236}">
                  <a16:creationId xmlns:a16="http://schemas.microsoft.com/office/drawing/2014/main" id="{F9E6BDD5-11C0-481D-8480-DCAC897C3F80}"/>
                </a:ext>
              </a:extLst>
            </p:cNvPr>
            <p:cNvPicPr>
              <a:picLocks noChangeAspect="1"/>
            </p:cNvPicPr>
            <p:nvPr/>
          </p:nvPicPr>
          <p:blipFill rotWithShape="1">
            <a:blip r:embed="rId5">
              <a:extLst>
                <a:ext uri="{28A0092B-C50C-407E-A947-70E740481C1C}">
                  <a14:useLocalDpi xmlns:a14="http://schemas.microsoft.com/office/drawing/2010/main" val="0"/>
                </a:ext>
              </a:extLst>
            </a:blip>
            <a:srcRect l="8051" t="90385" r="69539" b="7345"/>
            <a:stretch/>
          </p:blipFill>
          <p:spPr>
            <a:xfrm>
              <a:off x="10259064" y="6463984"/>
              <a:ext cx="1086644" cy="155686"/>
            </a:xfrm>
            <a:prstGeom prst="rect">
              <a:avLst/>
            </a:prstGeom>
          </p:spPr>
        </p:pic>
      </p:grpSp>
      <p:pic>
        <p:nvPicPr>
          <p:cNvPr id="49" name="Picture 48" descr="Map&#10;&#10;Description automatically generated">
            <a:extLst>
              <a:ext uri="{FF2B5EF4-FFF2-40B4-BE49-F238E27FC236}">
                <a16:creationId xmlns:a16="http://schemas.microsoft.com/office/drawing/2014/main" id="{CC666EBE-0EAE-40A1-91AF-54599CB8BBF3}"/>
              </a:ext>
            </a:extLst>
          </p:cNvPr>
          <p:cNvPicPr>
            <a:picLocks noChangeAspect="1"/>
          </p:cNvPicPr>
          <p:nvPr/>
        </p:nvPicPr>
        <p:blipFill rotWithShape="1">
          <a:blip r:embed="rId3">
            <a:extLst>
              <a:ext uri="{28A0092B-C50C-407E-A947-70E740481C1C}">
                <a14:useLocalDpi xmlns:a14="http://schemas.microsoft.com/office/drawing/2010/main" val="0"/>
              </a:ext>
            </a:extLst>
          </a:blip>
          <a:srcRect l="5129" t="43322" r="85667" b="42312"/>
          <a:stretch/>
        </p:blipFill>
        <p:spPr>
          <a:xfrm>
            <a:off x="4372600" y="5911528"/>
            <a:ext cx="423148" cy="934156"/>
          </a:xfrm>
          <a:prstGeom prst="rect">
            <a:avLst/>
          </a:prstGeom>
          <a:ln>
            <a:noFill/>
          </a:ln>
        </p:spPr>
      </p:pic>
      <p:grpSp>
        <p:nvGrpSpPr>
          <p:cNvPr id="104" name="Group 103">
            <a:extLst>
              <a:ext uri="{FF2B5EF4-FFF2-40B4-BE49-F238E27FC236}">
                <a16:creationId xmlns:a16="http://schemas.microsoft.com/office/drawing/2014/main" id="{2D2B7101-340C-4867-8AD2-F4105C278321}"/>
              </a:ext>
            </a:extLst>
          </p:cNvPr>
          <p:cNvGrpSpPr/>
          <p:nvPr/>
        </p:nvGrpSpPr>
        <p:grpSpPr>
          <a:xfrm>
            <a:off x="4266202" y="584341"/>
            <a:ext cx="3838572" cy="5261690"/>
            <a:chOff x="8285031" y="548084"/>
            <a:chExt cx="3838572" cy="5261690"/>
          </a:xfrm>
        </p:grpSpPr>
        <p:pic>
          <p:nvPicPr>
            <p:cNvPr id="103" name="Picture 102" descr="Map&#10;&#10;Description automatically generated">
              <a:extLst>
                <a:ext uri="{FF2B5EF4-FFF2-40B4-BE49-F238E27FC236}">
                  <a16:creationId xmlns:a16="http://schemas.microsoft.com/office/drawing/2014/main" id="{35E5A680-EA97-4637-B197-0752219F687D}"/>
                </a:ext>
              </a:extLst>
            </p:cNvPr>
            <p:cNvPicPr>
              <a:picLocks noChangeAspect="1"/>
            </p:cNvPicPr>
            <p:nvPr/>
          </p:nvPicPr>
          <p:blipFill rotWithShape="1">
            <a:blip r:embed="rId7">
              <a:extLst>
                <a:ext uri="{28A0092B-C50C-407E-A947-70E740481C1C}">
                  <a14:useLocalDpi xmlns:a14="http://schemas.microsoft.com/office/drawing/2010/main" val="0"/>
                </a:ext>
              </a:extLst>
            </a:blip>
            <a:srcRect l="3859" t="6619" r="3755" b="3843"/>
            <a:stretch/>
          </p:blipFill>
          <p:spPr>
            <a:xfrm>
              <a:off x="8285031" y="548084"/>
              <a:ext cx="3838572" cy="5261690"/>
            </a:xfrm>
            <a:prstGeom prst="rect">
              <a:avLst/>
            </a:prstGeom>
            <a:ln w="12700">
              <a:solidFill>
                <a:schemeClr val="tx1"/>
              </a:solidFill>
            </a:ln>
          </p:spPr>
        </p:pic>
        <p:grpSp>
          <p:nvGrpSpPr>
            <p:cNvPr id="101" name="Group 100">
              <a:extLst>
                <a:ext uri="{FF2B5EF4-FFF2-40B4-BE49-F238E27FC236}">
                  <a16:creationId xmlns:a16="http://schemas.microsoft.com/office/drawing/2014/main" id="{6BD11D9E-D747-4A71-8605-BD5E6DF12A8C}"/>
                </a:ext>
              </a:extLst>
            </p:cNvPr>
            <p:cNvGrpSpPr/>
            <p:nvPr/>
          </p:nvGrpSpPr>
          <p:grpSpPr>
            <a:xfrm>
              <a:off x="8313909" y="3533592"/>
              <a:ext cx="1850197" cy="2232687"/>
              <a:chOff x="8314226" y="3577087"/>
              <a:chExt cx="1850197" cy="2232687"/>
            </a:xfrm>
          </p:grpSpPr>
          <p:sp>
            <p:nvSpPr>
              <p:cNvPr id="89" name="Rectangle 88">
                <a:extLst>
                  <a:ext uri="{FF2B5EF4-FFF2-40B4-BE49-F238E27FC236}">
                    <a16:creationId xmlns:a16="http://schemas.microsoft.com/office/drawing/2014/main" id="{C20D549A-0E0F-48D3-B04F-61A36EE7CEE5}"/>
                  </a:ext>
                </a:extLst>
              </p:cNvPr>
              <p:cNvSpPr/>
              <p:nvPr/>
            </p:nvSpPr>
            <p:spPr>
              <a:xfrm>
                <a:off x="8314226" y="3589258"/>
                <a:ext cx="1784308" cy="222051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0" name="Picture 89" descr="Map&#10;&#10;Description automatically generated">
                <a:extLst>
                  <a:ext uri="{FF2B5EF4-FFF2-40B4-BE49-F238E27FC236}">
                    <a16:creationId xmlns:a16="http://schemas.microsoft.com/office/drawing/2014/main" id="{54C1DDAF-E47D-4279-8498-E82BAD1906D2}"/>
                  </a:ext>
                </a:extLst>
              </p:cNvPr>
              <p:cNvPicPr>
                <a:picLocks noChangeAspect="1"/>
              </p:cNvPicPr>
              <p:nvPr/>
            </p:nvPicPr>
            <p:blipFill rotWithShape="1">
              <a:blip r:embed="rId8">
                <a:extLst>
                  <a:ext uri="{28A0092B-C50C-407E-A947-70E740481C1C}">
                    <a14:useLocalDpi xmlns:a14="http://schemas.microsoft.com/office/drawing/2010/main" val="0"/>
                  </a:ext>
                </a:extLst>
              </a:blip>
              <a:srcRect l="3184" t="62443" r="88252" b="26384"/>
              <a:stretch/>
            </p:blipFill>
            <p:spPr>
              <a:xfrm>
                <a:off x="8344960" y="4391022"/>
                <a:ext cx="415218" cy="766248"/>
              </a:xfrm>
              <a:prstGeom prst="rect">
                <a:avLst/>
              </a:prstGeom>
            </p:spPr>
          </p:pic>
          <p:pic>
            <p:nvPicPr>
              <p:cNvPr id="88" name="Picture 87" descr="Map&#10;&#10;Description automatically generated">
                <a:extLst>
                  <a:ext uri="{FF2B5EF4-FFF2-40B4-BE49-F238E27FC236}">
                    <a16:creationId xmlns:a16="http://schemas.microsoft.com/office/drawing/2014/main" id="{B4C1C3B7-2316-48A2-B6A9-E81B9BF34E37}"/>
                  </a:ext>
                </a:extLst>
              </p:cNvPr>
              <p:cNvPicPr>
                <a:picLocks noChangeAspect="1"/>
              </p:cNvPicPr>
              <p:nvPr/>
            </p:nvPicPr>
            <p:blipFill rotWithShape="1">
              <a:blip r:embed="rId8">
                <a:extLst>
                  <a:ext uri="{28A0092B-C50C-407E-A947-70E740481C1C}">
                    <a14:useLocalDpi xmlns:a14="http://schemas.microsoft.com/office/drawing/2010/main" val="0"/>
                  </a:ext>
                </a:extLst>
              </a:blip>
              <a:srcRect l="3184" t="30397" r="88252" b="62270"/>
              <a:stretch/>
            </p:blipFill>
            <p:spPr>
              <a:xfrm>
                <a:off x="8344960" y="5287104"/>
                <a:ext cx="415218" cy="502920"/>
              </a:xfrm>
              <a:prstGeom prst="rect">
                <a:avLst/>
              </a:prstGeom>
            </p:spPr>
          </p:pic>
          <p:sp>
            <p:nvSpPr>
              <p:cNvPr id="91" name="TextBox 90">
                <a:extLst>
                  <a:ext uri="{FF2B5EF4-FFF2-40B4-BE49-F238E27FC236}">
                    <a16:creationId xmlns:a16="http://schemas.microsoft.com/office/drawing/2014/main" id="{86F3330D-1974-4B95-AAD9-EE6FBDC84DD3}"/>
                  </a:ext>
                </a:extLst>
              </p:cNvPr>
              <p:cNvSpPr txBox="1"/>
              <p:nvPr/>
            </p:nvSpPr>
            <p:spPr>
              <a:xfrm>
                <a:off x="8743881" y="3577087"/>
                <a:ext cx="1326833" cy="246221"/>
              </a:xfrm>
              <a:prstGeom prst="rect">
                <a:avLst/>
              </a:prstGeom>
              <a:noFill/>
            </p:spPr>
            <p:txBody>
              <a:bodyPr wrap="square" rtlCol="0">
                <a:spAutoFit/>
              </a:bodyPr>
              <a:lstStyle/>
              <a:p>
                <a:r>
                  <a:rPr lang="en-GB" sz="1000" b="1" dirty="0">
                    <a:latin typeface="Arial Nova" panose="020B0504020202020204" pitchFamily="34" charset="0"/>
                    <a:cs typeface="Arial" panose="020B0604020202020204" pitchFamily="34" charset="0"/>
                  </a:rPr>
                  <a:t>Geomorphology</a:t>
                </a:r>
              </a:p>
            </p:txBody>
          </p:sp>
          <p:pic>
            <p:nvPicPr>
              <p:cNvPr id="87" name="Picture 86" descr="Map&#10;&#10;Description automatically generated">
                <a:extLst>
                  <a:ext uri="{FF2B5EF4-FFF2-40B4-BE49-F238E27FC236}">
                    <a16:creationId xmlns:a16="http://schemas.microsoft.com/office/drawing/2014/main" id="{C5173872-8C34-4BDE-BE2F-4FBDCE2FF7B2}"/>
                  </a:ext>
                </a:extLst>
              </p:cNvPr>
              <p:cNvPicPr>
                <a:picLocks noChangeAspect="1"/>
              </p:cNvPicPr>
              <p:nvPr/>
            </p:nvPicPr>
            <p:blipFill rotWithShape="1">
              <a:blip r:embed="rId8">
                <a:extLst>
                  <a:ext uri="{28A0092B-C50C-407E-A947-70E740481C1C}">
                    <a14:useLocalDpi xmlns:a14="http://schemas.microsoft.com/office/drawing/2010/main" val="0"/>
                  </a:ext>
                </a:extLst>
              </a:blip>
              <a:srcRect l="3184" t="41461" r="88252" b="51539"/>
              <a:stretch/>
            </p:blipFill>
            <p:spPr>
              <a:xfrm>
                <a:off x="8368423" y="3781128"/>
                <a:ext cx="415218" cy="480060"/>
              </a:xfrm>
              <a:prstGeom prst="rect">
                <a:avLst/>
              </a:prstGeom>
            </p:spPr>
          </p:pic>
          <p:sp>
            <p:nvSpPr>
              <p:cNvPr id="92" name="TextBox 91">
                <a:extLst>
                  <a:ext uri="{FF2B5EF4-FFF2-40B4-BE49-F238E27FC236}">
                    <a16:creationId xmlns:a16="http://schemas.microsoft.com/office/drawing/2014/main" id="{4F28A440-BF49-4343-B307-18E86EF36278}"/>
                  </a:ext>
                </a:extLst>
              </p:cNvPr>
              <p:cNvSpPr txBox="1"/>
              <p:nvPr/>
            </p:nvSpPr>
            <p:spPr>
              <a:xfrm>
                <a:off x="8755606" y="3750110"/>
                <a:ext cx="1277616" cy="246221"/>
              </a:xfrm>
              <a:prstGeom prst="rect">
                <a:avLst/>
              </a:prstGeom>
              <a:noFill/>
            </p:spPr>
            <p:txBody>
              <a:bodyPr wrap="square" rtlCol="0">
                <a:spAutoFit/>
              </a:bodyPr>
              <a:lstStyle/>
              <a:p>
                <a:r>
                  <a:rPr lang="en-GB" sz="1000" dirty="0">
                    <a:latin typeface="Arial Nova" panose="020B0504020202020204" pitchFamily="34" charset="0"/>
                    <a:cs typeface="Arial" panose="020B0604020202020204" pitchFamily="34" charset="0"/>
                  </a:rPr>
                  <a:t>Meltwater Channel</a:t>
                </a:r>
              </a:p>
            </p:txBody>
          </p:sp>
          <p:sp>
            <p:nvSpPr>
              <p:cNvPr id="93" name="TextBox 92">
                <a:extLst>
                  <a:ext uri="{FF2B5EF4-FFF2-40B4-BE49-F238E27FC236}">
                    <a16:creationId xmlns:a16="http://schemas.microsoft.com/office/drawing/2014/main" id="{C69CC929-B3E9-442E-A9D1-812F5FEAEF97}"/>
                  </a:ext>
                </a:extLst>
              </p:cNvPr>
              <p:cNvSpPr txBox="1"/>
              <p:nvPr/>
            </p:nvSpPr>
            <p:spPr>
              <a:xfrm>
                <a:off x="8761320" y="3997792"/>
                <a:ext cx="1277616" cy="246221"/>
              </a:xfrm>
              <a:prstGeom prst="rect">
                <a:avLst/>
              </a:prstGeom>
              <a:noFill/>
            </p:spPr>
            <p:txBody>
              <a:bodyPr wrap="square" rtlCol="0">
                <a:spAutoFit/>
              </a:bodyPr>
              <a:lstStyle/>
              <a:p>
                <a:r>
                  <a:rPr lang="en-GB" sz="1000" dirty="0">
                    <a:latin typeface="Arial Nova" panose="020B0504020202020204" pitchFamily="34" charset="0"/>
                    <a:cs typeface="Arial" panose="020B0604020202020204" pitchFamily="34" charset="0"/>
                  </a:rPr>
                  <a:t>Drumlinoid feature</a:t>
                </a:r>
              </a:p>
            </p:txBody>
          </p:sp>
          <p:sp>
            <p:nvSpPr>
              <p:cNvPr id="94" name="TextBox 93">
                <a:extLst>
                  <a:ext uri="{FF2B5EF4-FFF2-40B4-BE49-F238E27FC236}">
                    <a16:creationId xmlns:a16="http://schemas.microsoft.com/office/drawing/2014/main" id="{51202FB6-83A4-4991-9D6B-B1EE8862F4B6}"/>
                  </a:ext>
                </a:extLst>
              </p:cNvPr>
              <p:cNvSpPr txBox="1"/>
              <p:nvPr/>
            </p:nvSpPr>
            <p:spPr>
              <a:xfrm>
                <a:off x="8764741" y="4402273"/>
                <a:ext cx="1277616" cy="246221"/>
              </a:xfrm>
              <a:prstGeom prst="rect">
                <a:avLst/>
              </a:prstGeom>
              <a:noFill/>
            </p:spPr>
            <p:txBody>
              <a:bodyPr wrap="square" rtlCol="0">
                <a:spAutoFit/>
              </a:bodyPr>
              <a:lstStyle/>
              <a:p>
                <a:r>
                  <a:rPr lang="en-GB" sz="1000" dirty="0">
                    <a:latin typeface="Arial Nova" panose="020B0504020202020204" pitchFamily="34" charset="0"/>
                    <a:cs typeface="Arial" panose="020B0604020202020204" pitchFamily="34" charset="0"/>
                  </a:rPr>
                  <a:t>Alluvium</a:t>
                </a:r>
              </a:p>
            </p:txBody>
          </p:sp>
          <p:sp>
            <p:nvSpPr>
              <p:cNvPr id="95" name="TextBox 94">
                <a:extLst>
                  <a:ext uri="{FF2B5EF4-FFF2-40B4-BE49-F238E27FC236}">
                    <a16:creationId xmlns:a16="http://schemas.microsoft.com/office/drawing/2014/main" id="{C8CDB5BD-3D10-4379-9C91-AC7923DA4F70}"/>
                  </a:ext>
                </a:extLst>
              </p:cNvPr>
              <p:cNvSpPr txBox="1"/>
              <p:nvPr/>
            </p:nvSpPr>
            <p:spPr>
              <a:xfrm>
                <a:off x="8757341" y="4203995"/>
                <a:ext cx="1407082" cy="246221"/>
              </a:xfrm>
              <a:prstGeom prst="rect">
                <a:avLst/>
              </a:prstGeom>
              <a:noFill/>
            </p:spPr>
            <p:txBody>
              <a:bodyPr wrap="square" rtlCol="0">
                <a:spAutoFit/>
              </a:bodyPr>
              <a:lstStyle/>
              <a:p>
                <a:r>
                  <a:rPr lang="en-GB" sz="1000" b="1" dirty="0">
                    <a:latin typeface="Arial Nova" panose="020B0504020202020204" pitchFamily="34" charset="0"/>
                    <a:cs typeface="Arial" panose="020B0604020202020204" pitchFamily="34" charset="0"/>
                  </a:rPr>
                  <a:t>Superficial Deposits</a:t>
                </a:r>
              </a:p>
            </p:txBody>
          </p:sp>
          <p:sp>
            <p:nvSpPr>
              <p:cNvPr id="96" name="TextBox 95">
                <a:extLst>
                  <a:ext uri="{FF2B5EF4-FFF2-40B4-BE49-F238E27FC236}">
                    <a16:creationId xmlns:a16="http://schemas.microsoft.com/office/drawing/2014/main" id="{8DE21CA0-7FD2-44E5-87FF-22A28FC9110F}"/>
                  </a:ext>
                </a:extLst>
              </p:cNvPr>
              <p:cNvSpPr txBox="1"/>
              <p:nvPr/>
            </p:nvSpPr>
            <p:spPr>
              <a:xfrm>
                <a:off x="8769054" y="4661396"/>
                <a:ext cx="1277616" cy="246221"/>
              </a:xfrm>
              <a:prstGeom prst="rect">
                <a:avLst/>
              </a:prstGeom>
              <a:noFill/>
            </p:spPr>
            <p:txBody>
              <a:bodyPr wrap="square" rtlCol="0">
                <a:spAutoFit/>
              </a:bodyPr>
              <a:lstStyle/>
              <a:p>
                <a:r>
                  <a:rPr lang="en-GB" sz="1000" dirty="0">
                    <a:latin typeface="Arial Nova" panose="020B0504020202020204" pitchFamily="34" charset="0"/>
                    <a:cs typeface="Arial" panose="020B0604020202020204" pitchFamily="34" charset="0"/>
                  </a:rPr>
                  <a:t>Peat</a:t>
                </a:r>
              </a:p>
            </p:txBody>
          </p:sp>
          <p:sp>
            <p:nvSpPr>
              <p:cNvPr id="97" name="TextBox 96">
                <a:extLst>
                  <a:ext uri="{FF2B5EF4-FFF2-40B4-BE49-F238E27FC236}">
                    <a16:creationId xmlns:a16="http://schemas.microsoft.com/office/drawing/2014/main" id="{D895F01A-1B18-4AAE-8A57-61C1CD93BA17}"/>
                  </a:ext>
                </a:extLst>
              </p:cNvPr>
              <p:cNvSpPr txBox="1"/>
              <p:nvPr/>
            </p:nvSpPr>
            <p:spPr>
              <a:xfrm>
                <a:off x="8768161" y="4920525"/>
                <a:ext cx="1277616" cy="246221"/>
              </a:xfrm>
              <a:prstGeom prst="rect">
                <a:avLst/>
              </a:prstGeom>
              <a:noFill/>
            </p:spPr>
            <p:txBody>
              <a:bodyPr wrap="square" rtlCol="0">
                <a:spAutoFit/>
              </a:bodyPr>
              <a:lstStyle/>
              <a:p>
                <a:r>
                  <a:rPr lang="en-GB" sz="1000" dirty="0">
                    <a:latin typeface="Arial Nova" panose="020B0504020202020204" pitchFamily="34" charset="0"/>
                    <a:cs typeface="Arial" panose="020B0604020202020204" pitchFamily="34" charset="0"/>
                  </a:rPr>
                  <a:t>Glacial Till</a:t>
                </a:r>
              </a:p>
            </p:txBody>
          </p:sp>
          <p:sp>
            <p:nvSpPr>
              <p:cNvPr id="98" name="TextBox 97">
                <a:extLst>
                  <a:ext uri="{FF2B5EF4-FFF2-40B4-BE49-F238E27FC236}">
                    <a16:creationId xmlns:a16="http://schemas.microsoft.com/office/drawing/2014/main" id="{15FBF7B0-3E6E-4ADE-A6B4-E0B24F13F72A}"/>
                  </a:ext>
                </a:extLst>
              </p:cNvPr>
              <p:cNvSpPr txBox="1"/>
              <p:nvPr/>
            </p:nvSpPr>
            <p:spPr>
              <a:xfrm>
                <a:off x="8757341" y="5101098"/>
                <a:ext cx="1407082" cy="246221"/>
              </a:xfrm>
              <a:prstGeom prst="rect">
                <a:avLst/>
              </a:prstGeom>
              <a:noFill/>
            </p:spPr>
            <p:txBody>
              <a:bodyPr wrap="square" rtlCol="0">
                <a:spAutoFit/>
              </a:bodyPr>
              <a:lstStyle/>
              <a:p>
                <a:r>
                  <a:rPr lang="en-GB" sz="1000" b="1" dirty="0">
                    <a:latin typeface="Arial Nova" panose="020B0504020202020204" pitchFamily="34" charset="0"/>
                    <a:cs typeface="Arial" panose="020B0604020202020204" pitchFamily="34" charset="0"/>
                  </a:rPr>
                  <a:t>Bedrock</a:t>
                </a:r>
              </a:p>
            </p:txBody>
          </p:sp>
          <p:sp>
            <p:nvSpPr>
              <p:cNvPr id="99" name="TextBox 98">
                <a:extLst>
                  <a:ext uri="{FF2B5EF4-FFF2-40B4-BE49-F238E27FC236}">
                    <a16:creationId xmlns:a16="http://schemas.microsoft.com/office/drawing/2014/main" id="{81B465E8-7EE7-4327-B7D5-29E63483E6A9}"/>
                  </a:ext>
                </a:extLst>
              </p:cNvPr>
              <p:cNvSpPr txBox="1"/>
              <p:nvPr/>
            </p:nvSpPr>
            <p:spPr>
              <a:xfrm>
                <a:off x="8779621" y="5311489"/>
                <a:ext cx="1277616" cy="246221"/>
              </a:xfrm>
              <a:prstGeom prst="rect">
                <a:avLst/>
              </a:prstGeom>
              <a:noFill/>
            </p:spPr>
            <p:txBody>
              <a:bodyPr wrap="square" rtlCol="0">
                <a:spAutoFit/>
              </a:bodyPr>
              <a:lstStyle/>
              <a:p>
                <a:r>
                  <a:rPr lang="en-GB" sz="1000" dirty="0">
                    <a:latin typeface="Arial Nova" panose="020B0504020202020204" pitchFamily="34" charset="0"/>
                    <a:cs typeface="Arial" panose="020B0604020202020204" pitchFamily="34" charset="0"/>
                  </a:rPr>
                  <a:t>Metasediments</a:t>
                </a:r>
              </a:p>
            </p:txBody>
          </p:sp>
          <p:sp>
            <p:nvSpPr>
              <p:cNvPr id="100" name="TextBox 99">
                <a:extLst>
                  <a:ext uri="{FF2B5EF4-FFF2-40B4-BE49-F238E27FC236}">
                    <a16:creationId xmlns:a16="http://schemas.microsoft.com/office/drawing/2014/main" id="{E06F9724-5B23-4DE0-835F-7665FF6AD2B3}"/>
                  </a:ext>
                </a:extLst>
              </p:cNvPr>
              <p:cNvSpPr txBox="1"/>
              <p:nvPr/>
            </p:nvSpPr>
            <p:spPr>
              <a:xfrm>
                <a:off x="8764741" y="5538564"/>
                <a:ext cx="1277616" cy="246221"/>
              </a:xfrm>
              <a:prstGeom prst="rect">
                <a:avLst/>
              </a:prstGeom>
              <a:noFill/>
            </p:spPr>
            <p:txBody>
              <a:bodyPr wrap="square" rtlCol="0">
                <a:spAutoFit/>
              </a:bodyPr>
              <a:lstStyle/>
              <a:p>
                <a:r>
                  <a:rPr lang="en-GB" sz="1000" dirty="0">
                    <a:latin typeface="Arial Nova" panose="020B0504020202020204" pitchFamily="34" charset="0"/>
                    <a:cs typeface="Arial" panose="020B0604020202020204" pitchFamily="34" charset="0"/>
                  </a:rPr>
                  <a:t>Granodiorite</a:t>
                </a:r>
              </a:p>
            </p:txBody>
          </p:sp>
        </p:grpSp>
      </p:grpSp>
      <p:sp>
        <p:nvSpPr>
          <p:cNvPr id="105" name="TextBox 104">
            <a:extLst>
              <a:ext uri="{FF2B5EF4-FFF2-40B4-BE49-F238E27FC236}">
                <a16:creationId xmlns:a16="http://schemas.microsoft.com/office/drawing/2014/main" id="{65CC0977-7593-466B-AE98-9C26D3A5A8E8}"/>
              </a:ext>
            </a:extLst>
          </p:cNvPr>
          <p:cNvSpPr txBox="1"/>
          <p:nvPr/>
        </p:nvSpPr>
        <p:spPr>
          <a:xfrm>
            <a:off x="6680200" y="833663"/>
            <a:ext cx="1193800" cy="368368"/>
          </a:xfrm>
          <a:prstGeom prst="rect">
            <a:avLst/>
          </a:prstGeom>
          <a:noFill/>
        </p:spPr>
        <p:txBody>
          <a:bodyPr wrap="square" rtlCol="0">
            <a:spAutoFit/>
          </a:bodyPr>
          <a:lstStyle/>
          <a:p>
            <a:r>
              <a:rPr lang="en-GB" b="1" dirty="0">
                <a:latin typeface="Arial Nova" panose="020B0504020202020204" pitchFamily="34" charset="0"/>
              </a:rPr>
              <a:t>UB15a</a:t>
            </a:r>
          </a:p>
        </p:txBody>
      </p:sp>
      <p:sp>
        <p:nvSpPr>
          <p:cNvPr id="106" name="TextBox 105">
            <a:extLst>
              <a:ext uri="{FF2B5EF4-FFF2-40B4-BE49-F238E27FC236}">
                <a16:creationId xmlns:a16="http://schemas.microsoft.com/office/drawing/2014/main" id="{806327E9-1CFC-4A81-8BCD-7867B219A866}"/>
              </a:ext>
            </a:extLst>
          </p:cNvPr>
          <p:cNvSpPr txBox="1"/>
          <p:nvPr/>
        </p:nvSpPr>
        <p:spPr>
          <a:xfrm>
            <a:off x="10602157" y="833663"/>
            <a:ext cx="1193800" cy="368368"/>
          </a:xfrm>
          <a:prstGeom prst="rect">
            <a:avLst/>
          </a:prstGeom>
          <a:noFill/>
        </p:spPr>
        <p:txBody>
          <a:bodyPr wrap="square" rtlCol="0">
            <a:spAutoFit/>
          </a:bodyPr>
          <a:lstStyle/>
          <a:p>
            <a:r>
              <a:rPr lang="en-GB" b="1" dirty="0">
                <a:latin typeface="Arial Nova" panose="020B0504020202020204" pitchFamily="34" charset="0"/>
              </a:rPr>
              <a:t>UB15a</a:t>
            </a:r>
          </a:p>
        </p:txBody>
      </p:sp>
      <p:sp>
        <p:nvSpPr>
          <p:cNvPr id="107" name="TextBox 106">
            <a:extLst>
              <a:ext uri="{FF2B5EF4-FFF2-40B4-BE49-F238E27FC236}">
                <a16:creationId xmlns:a16="http://schemas.microsoft.com/office/drawing/2014/main" id="{C06E5778-AB41-459F-9E4A-BAAB0949F040}"/>
              </a:ext>
            </a:extLst>
          </p:cNvPr>
          <p:cNvSpPr txBox="1"/>
          <p:nvPr/>
        </p:nvSpPr>
        <p:spPr>
          <a:xfrm>
            <a:off x="7367740" y="2395912"/>
            <a:ext cx="1193800" cy="368368"/>
          </a:xfrm>
          <a:prstGeom prst="rect">
            <a:avLst/>
          </a:prstGeom>
          <a:noFill/>
        </p:spPr>
        <p:txBody>
          <a:bodyPr wrap="square" rtlCol="0">
            <a:spAutoFit/>
          </a:bodyPr>
          <a:lstStyle/>
          <a:p>
            <a:r>
              <a:rPr lang="en-GB" b="1" dirty="0">
                <a:latin typeface="Arial Nova" panose="020B0504020202020204" pitchFamily="34" charset="0"/>
              </a:rPr>
              <a:t>UB25</a:t>
            </a:r>
          </a:p>
        </p:txBody>
      </p:sp>
      <p:sp>
        <p:nvSpPr>
          <p:cNvPr id="108" name="TextBox 107">
            <a:extLst>
              <a:ext uri="{FF2B5EF4-FFF2-40B4-BE49-F238E27FC236}">
                <a16:creationId xmlns:a16="http://schemas.microsoft.com/office/drawing/2014/main" id="{48E17D33-BB6E-4627-B396-73DA0DC0D28D}"/>
              </a:ext>
            </a:extLst>
          </p:cNvPr>
          <p:cNvSpPr txBox="1"/>
          <p:nvPr/>
        </p:nvSpPr>
        <p:spPr>
          <a:xfrm>
            <a:off x="11332967" y="2487558"/>
            <a:ext cx="1193800" cy="368368"/>
          </a:xfrm>
          <a:prstGeom prst="rect">
            <a:avLst/>
          </a:prstGeom>
          <a:noFill/>
        </p:spPr>
        <p:txBody>
          <a:bodyPr wrap="square" rtlCol="0">
            <a:spAutoFit/>
          </a:bodyPr>
          <a:lstStyle/>
          <a:p>
            <a:r>
              <a:rPr lang="en-GB" b="1" dirty="0">
                <a:latin typeface="Arial Nova" panose="020B0504020202020204" pitchFamily="34" charset="0"/>
              </a:rPr>
              <a:t>UB25</a:t>
            </a:r>
          </a:p>
        </p:txBody>
      </p:sp>
      <p:grpSp>
        <p:nvGrpSpPr>
          <p:cNvPr id="5" name="Group 4">
            <a:extLst>
              <a:ext uri="{FF2B5EF4-FFF2-40B4-BE49-F238E27FC236}">
                <a16:creationId xmlns:a16="http://schemas.microsoft.com/office/drawing/2014/main" id="{EC522C3E-C6A5-4564-999F-A322C0A5134D}"/>
              </a:ext>
            </a:extLst>
          </p:cNvPr>
          <p:cNvGrpSpPr/>
          <p:nvPr/>
        </p:nvGrpSpPr>
        <p:grpSpPr>
          <a:xfrm>
            <a:off x="193126" y="4284389"/>
            <a:ext cx="3902364" cy="2281996"/>
            <a:chOff x="23942" y="4253950"/>
            <a:chExt cx="4206397" cy="2477811"/>
          </a:xfrm>
        </p:grpSpPr>
        <p:graphicFrame>
          <p:nvGraphicFramePr>
            <p:cNvPr id="110" name="Chart 109">
              <a:extLst>
                <a:ext uri="{FF2B5EF4-FFF2-40B4-BE49-F238E27FC236}">
                  <a16:creationId xmlns:a16="http://schemas.microsoft.com/office/drawing/2014/main" id="{4FB2EC57-EAC4-44BC-8585-F7C98A067C35}"/>
                </a:ext>
              </a:extLst>
            </p:cNvPr>
            <p:cNvGraphicFramePr>
              <a:graphicFrameLocks/>
            </p:cNvGraphicFramePr>
            <p:nvPr>
              <p:extLst>
                <p:ext uri="{D42A27DB-BD31-4B8C-83A1-F6EECF244321}">
                  <p14:modId xmlns:p14="http://schemas.microsoft.com/office/powerpoint/2010/main" val="113103695"/>
                </p:ext>
              </p:extLst>
            </p:nvPr>
          </p:nvGraphicFramePr>
          <p:xfrm>
            <a:off x="23942" y="4253950"/>
            <a:ext cx="4206397" cy="2477811"/>
          </p:xfrm>
          <a:graphic>
            <a:graphicData uri="http://schemas.openxmlformats.org/drawingml/2006/chart">
              <c:chart xmlns:c="http://schemas.openxmlformats.org/drawingml/2006/chart" xmlns:r="http://schemas.openxmlformats.org/officeDocument/2006/relationships" r:id="rId9"/>
            </a:graphicData>
          </a:graphic>
        </p:graphicFrame>
        <p:cxnSp>
          <p:nvCxnSpPr>
            <p:cNvPr id="3" name="Straight Connector 2">
              <a:extLst>
                <a:ext uri="{FF2B5EF4-FFF2-40B4-BE49-F238E27FC236}">
                  <a16:creationId xmlns:a16="http://schemas.microsoft.com/office/drawing/2014/main" id="{93F2D4B2-F075-4E0C-A7AF-EEAE509FABFC}"/>
                </a:ext>
              </a:extLst>
            </p:cNvPr>
            <p:cNvCxnSpPr>
              <a:cxnSpLocks/>
            </p:cNvCxnSpPr>
            <p:nvPr/>
          </p:nvCxnSpPr>
          <p:spPr>
            <a:xfrm flipV="1">
              <a:off x="1238250" y="4383784"/>
              <a:ext cx="0" cy="200749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7EBC79B-C52B-45B7-9919-C996ABB0F229}"/>
                </a:ext>
              </a:extLst>
            </p:cNvPr>
            <p:cNvCxnSpPr>
              <a:cxnSpLocks/>
            </p:cNvCxnSpPr>
            <p:nvPr/>
          </p:nvCxnSpPr>
          <p:spPr>
            <a:xfrm flipV="1">
              <a:off x="2032000" y="4377042"/>
              <a:ext cx="0" cy="200749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397D863-B3F6-40ED-AFBF-F9404DF33D8E}"/>
                </a:ext>
              </a:extLst>
            </p:cNvPr>
            <p:cNvCxnSpPr>
              <a:cxnSpLocks/>
            </p:cNvCxnSpPr>
            <p:nvPr/>
          </p:nvCxnSpPr>
          <p:spPr>
            <a:xfrm flipV="1">
              <a:off x="2838450" y="4377042"/>
              <a:ext cx="0" cy="200749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AB099B77-C8E8-4AC4-B3DB-324CBB7C8034}"/>
              </a:ext>
            </a:extLst>
          </p:cNvPr>
          <p:cNvSpPr txBox="1"/>
          <p:nvPr/>
        </p:nvSpPr>
        <p:spPr>
          <a:xfrm>
            <a:off x="-114195" y="6613571"/>
            <a:ext cx="4499783" cy="244747"/>
          </a:xfrm>
          <a:prstGeom prst="rect">
            <a:avLst/>
          </a:prstGeom>
          <a:noFill/>
        </p:spPr>
        <p:txBody>
          <a:bodyPr wrap="square" rtlCol="0">
            <a:spAutoFit/>
          </a:bodyPr>
          <a:lstStyle/>
          <a:p>
            <a:pPr algn="ctr">
              <a:lnSpc>
                <a:spcPct val="107000"/>
              </a:lnSpc>
              <a:spcAft>
                <a:spcPts val="800"/>
              </a:spcAft>
            </a:pPr>
            <a:r>
              <a:rPr lang="en-GB" sz="1000" i="1" dirty="0">
                <a:solidFill>
                  <a:schemeClr val="accent5">
                    <a:lumMod val="75000"/>
                  </a:schemeClr>
                </a:solidFill>
                <a:effectLst/>
                <a:latin typeface="Arial Nova" panose="020B0504020202020204" pitchFamily="34" charset="0"/>
                <a:ea typeface="Calibri" panose="020F0502020204030204" pitchFamily="34" charset="0"/>
                <a:cs typeface="Times New Roman" panose="02020603050405020304" pitchFamily="18" charset="0"/>
              </a:rPr>
              <a:t>Median groundwater nutrient concentrations (error bars: max – min; AFBI)</a:t>
            </a:r>
          </a:p>
        </p:txBody>
      </p:sp>
      <p:sp>
        <p:nvSpPr>
          <p:cNvPr id="50" name="TextBox 49">
            <a:extLst>
              <a:ext uri="{FF2B5EF4-FFF2-40B4-BE49-F238E27FC236}">
                <a16:creationId xmlns:a16="http://schemas.microsoft.com/office/drawing/2014/main" id="{58AB90DA-7D89-4C3B-9E71-3D1C8A792FD8}"/>
              </a:ext>
            </a:extLst>
          </p:cNvPr>
          <p:cNvSpPr txBox="1"/>
          <p:nvPr/>
        </p:nvSpPr>
        <p:spPr>
          <a:xfrm>
            <a:off x="6006058" y="5865203"/>
            <a:ext cx="2215977" cy="230832"/>
          </a:xfrm>
          <a:prstGeom prst="rect">
            <a:avLst/>
          </a:prstGeom>
          <a:noFill/>
        </p:spPr>
        <p:txBody>
          <a:bodyPr wrap="square" rtlCol="0">
            <a:spAutoFit/>
          </a:bodyPr>
          <a:lstStyle/>
          <a:p>
            <a:r>
              <a:rPr lang="en-GB" sz="900" dirty="0">
                <a:solidFill>
                  <a:srgbClr val="0070C0"/>
                </a:solidFill>
              </a:rPr>
              <a:t>Contains GSNI data. Crown Copyright 2021</a:t>
            </a:r>
          </a:p>
        </p:txBody>
      </p:sp>
    </p:spTree>
    <p:extLst>
      <p:ext uri="{BB962C8B-B14F-4D97-AF65-F5344CB8AC3E}">
        <p14:creationId xmlns:p14="http://schemas.microsoft.com/office/powerpoint/2010/main" val="976290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09510C-46A6-44E3-AA96-4FB48E3947E6}"/>
              </a:ext>
            </a:extLst>
          </p:cNvPr>
          <p:cNvPicPr>
            <a:picLocks noChangeAspect="1"/>
          </p:cNvPicPr>
          <p:nvPr/>
        </p:nvPicPr>
        <p:blipFill>
          <a:blip r:embed="rId2"/>
          <a:stretch>
            <a:fillRect/>
          </a:stretch>
        </p:blipFill>
        <p:spPr>
          <a:xfrm>
            <a:off x="2810903" y="494726"/>
            <a:ext cx="9059441" cy="4621169"/>
          </a:xfrm>
          <a:prstGeom prst="rect">
            <a:avLst/>
          </a:prstGeom>
        </p:spPr>
      </p:pic>
      <p:sp>
        <p:nvSpPr>
          <p:cNvPr id="32" name="TextBox 31">
            <a:extLst>
              <a:ext uri="{FF2B5EF4-FFF2-40B4-BE49-F238E27FC236}">
                <a16:creationId xmlns:a16="http://schemas.microsoft.com/office/drawing/2014/main" id="{4B373A03-17B6-412A-A366-F6038E37A53D}"/>
              </a:ext>
            </a:extLst>
          </p:cNvPr>
          <p:cNvSpPr txBox="1"/>
          <p:nvPr/>
        </p:nvSpPr>
        <p:spPr>
          <a:xfrm>
            <a:off x="1854200" y="0"/>
            <a:ext cx="8483600" cy="369332"/>
          </a:xfrm>
          <a:prstGeom prst="rect">
            <a:avLst/>
          </a:prstGeom>
          <a:noFill/>
        </p:spPr>
        <p:txBody>
          <a:bodyPr wrap="square" rtlCol="0">
            <a:spAutoFit/>
          </a:bodyPr>
          <a:lstStyle/>
          <a:p>
            <a:r>
              <a:rPr lang="en-GB" b="1" dirty="0">
                <a:latin typeface="Arial Nova" panose="020B0504020202020204" pitchFamily="34" charset="0"/>
              </a:rPr>
              <a:t>UB15a: Fractured metasediments with thick drumlinised clay-rich glacial till</a:t>
            </a:r>
          </a:p>
        </p:txBody>
      </p:sp>
      <p:sp>
        <p:nvSpPr>
          <p:cNvPr id="40" name="Oval 39">
            <a:extLst>
              <a:ext uri="{FF2B5EF4-FFF2-40B4-BE49-F238E27FC236}">
                <a16:creationId xmlns:a16="http://schemas.microsoft.com/office/drawing/2014/main" id="{42C7F29D-8199-4D1B-8884-01C139F356E3}"/>
              </a:ext>
            </a:extLst>
          </p:cNvPr>
          <p:cNvSpPr/>
          <p:nvPr/>
        </p:nvSpPr>
        <p:spPr>
          <a:xfrm>
            <a:off x="58551" y="5120828"/>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1</a:t>
            </a:r>
          </a:p>
        </p:txBody>
      </p:sp>
      <p:sp>
        <p:nvSpPr>
          <p:cNvPr id="45" name="TextBox 44">
            <a:extLst>
              <a:ext uri="{FF2B5EF4-FFF2-40B4-BE49-F238E27FC236}">
                <a16:creationId xmlns:a16="http://schemas.microsoft.com/office/drawing/2014/main" id="{D4B24C06-CB82-4E2D-9E86-94A8FA4B70D9}"/>
              </a:ext>
            </a:extLst>
          </p:cNvPr>
          <p:cNvSpPr txBox="1"/>
          <p:nvPr/>
        </p:nvSpPr>
        <p:spPr>
          <a:xfrm>
            <a:off x="291561" y="5099314"/>
            <a:ext cx="4778891" cy="553998"/>
          </a:xfrm>
          <a:prstGeom prst="rect">
            <a:avLst/>
          </a:prstGeom>
          <a:noFill/>
        </p:spPr>
        <p:txBody>
          <a:bodyPr wrap="square" rtlCol="0">
            <a:spAutoFit/>
          </a:bodyPr>
          <a:lstStyle/>
          <a:p>
            <a:pPr algn="just"/>
            <a:r>
              <a:rPr lang="en-GB" sz="1000">
                <a:latin typeface="Arial Nova" panose="020B0504020202020204" pitchFamily="34" charset="0"/>
              </a:rPr>
              <a:t>Despite high clay mineral and iron oxide content, phosphorus sorption is limited by the low permeability of glacial till aquitards, where perched water tables may develop that do not recharge underlying fractured bedrock aquifers.</a:t>
            </a:r>
            <a:endParaRPr lang="en-GB" sz="1000" dirty="0">
              <a:latin typeface="Arial Nova" panose="020B0504020202020204" pitchFamily="34" charset="0"/>
            </a:endParaRPr>
          </a:p>
        </p:txBody>
      </p:sp>
      <p:sp>
        <p:nvSpPr>
          <p:cNvPr id="46" name="TextBox 45">
            <a:extLst>
              <a:ext uri="{FF2B5EF4-FFF2-40B4-BE49-F238E27FC236}">
                <a16:creationId xmlns:a16="http://schemas.microsoft.com/office/drawing/2014/main" id="{EF180467-ECBB-4D69-8AEF-584E0FC78A19}"/>
              </a:ext>
            </a:extLst>
          </p:cNvPr>
          <p:cNvSpPr txBox="1"/>
          <p:nvPr/>
        </p:nvSpPr>
        <p:spPr>
          <a:xfrm>
            <a:off x="5503240" y="5117783"/>
            <a:ext cx="6457234" cy="400110"/>
          </a:xfrm>
          <a:prstGeom prst="rect">
            <a:avLst/>
          </a:prstGeom>
          <a:noFill/>
        </p:spPr>
        <p:txBody>
          <a:bodyPr wrap="square" rtlCol="0">
            <a:spAutoFit/>
          </a:bodyPr>
          <a:lstStyle/>
          <a:p>
            <a:pPr algn="just"/>
            <a:r>
              <a:rPr lang="en-GB" sz="1000" dirty="0">
                <a:latin typeface="Arial Nova" panose="020B0504020202020204" pitchFamily="34" charset="0"/>
              </a:rPr>
              <a:t>Majority of groundwater circulation occurs within shallow fractured horizons where groundwater is oxic unless confined by glacial till aquitards.</a:t>
            </a:r>
          </a:p>
        </p:txBody>
      </p:sp>
      <p:sp>
        <p:nvSpPr>
          <p:cNvPr id="47" name="TextBox 46">
            <a:extLst>
              <a:ext uri="{FF2B5EF4-FFF2-40B4-BE49-F238E27FC236}">
                <a16:creationId xmlns:a16="http://schemas.microsoft.com/office/drawing/2014/main" id="{4F7C1892-B921-49EA-9CD2-201BDB12B110}"/>
              </a:ext>
            </a:extLst>
          </p:cNvPr>
          <p:cNvSpPr txBox="1"/>
          <p:nvPr/>
        </p:nvSpPr>
        <p:spPr>
          <a:xfrm>
            <a:off x="310176" y="5775990"/>
            <a:ext cx="4760276" cy="400110"/>
          </a:xfrm>
          <a:prstGeom prst="rect">
            <a:avLst/>
          </a:prstGeom>
          <a:noFill/>
        </p:spPr>
        <p:txBody>
          <a:bodyPr wrap="square" rtlCol="0">
            <a:spAutoFit/>
          </a:bodyPr>
          <a:lstStyle/>
          <a:p>
            <a:pPr algn="just"/>
            <a:r>
              <a:rPr lang="en-GB" sz="1000" dirty="0">
                <a:latin typeface="Arial Nova" panose="020B0504020202020204" pitchFamily="34" charset="0"/>
              </a:rPr>
              <a:t>Faulted dyke contacts are a conduit for groundwater flow, where clay mineral weathering products support nutrient attenuation.</a:t>
            </a:r>
          </a:p>
        </p:txBody>
      </p:sp>
      <p:sp>
        <p:nvSpPr>
          <p:cNvPr id="48" name="TextBox 47">
            <a:extLst>
              <a:ext uri="{FF2B5EF4-FFF2-40B4-BE49-F238E27FC236}">
                <a16:creationId xmlns:a16="http://schemas.microsoft.com/office/drawing/2014/main" id="{A662AF7E-86C1-48E3-A929-E3A12935DD8A}"/>
              </a:ext>
            </a:extLst>
          </p:cNvPr>
          <p:cNvSpPr txBox="1"/>
          <p:nvPr/>
        </p:nvSpPr>
        <p:spPr>
          <a:xfrm>
            <a:off x="5503240" y="5743137"/>
            <a:ext cx="6450668" cy="553998"/>
          </a:xfrm>
          <a:prstGeom prst="rect">
            <a:avLst/>
          </a:prstGeom>
          <a:noFill/>
        </p:spPr>
        <p:txBody>
          <a:bodyPr wrap="square" rtlCol="0">
            <a:spAutoFit/>
          </a:bodyPr>
          <a:lstStyle/>
          <a:p>
            <a:pPr algn="just"/>
            <a:r>
              <a:rPr lang="en-GB" sz="1000" dirty="0">
                <a:latin typeface="Arial Nova" panose="020B0504020202020204" pitchFamily="34" charset="0"/>
              </a:rPr>
              <a:t>Deep fractured bedrock is disconnected from the surface allowing reducing conditions to generate Fe- and S- rich groundwaters. Anoxic groundwaters with potentially long residence time tortuous flow pathways support high denitrification rates but may transport phosphorus.</a:t>
            </a:r>
          </a:p>
        </p:txBody>
      </p:sp>
      <p:sp>
        <p:nvSpPr>
          <p:cNvPr id="49" name="TextBox 48">
            <a:extLst>
              <a:ext uri="{FF2B5EF4-FFF2-40B4-BE49-F238E27FC236}">
                <a16:creationId xmlns:a16="http://schemas.microsoft.com/office/drawing/2014/main" id="{0CDF875B-EF5F-495A-88C9-FF93AE16151E}"/>
              </a:ext>
            </a:extLst>
          </p:cNvPr>
          <p:cNvSpPr txBox="1"/>
          <p:nvPr/>
        </p:nvSpPr>
        <p:spPr>
          <a:xfrm>
            <a:off x="336356" y="6363274"/>
            <a:ext cx="4734096" cy="400110"/>
          </a:xfrm>
          <a:prstGeom prst="rect">
            <a:avLst/>
          </a:prstGeom>
          <a:noFill/>
        </p:spPr>
        <p:txBody>
          <a:bodyPr wrap="square" rtlCol="0">
            <a:spAutoFit/>
          </a:bodyPr>
          <a:lstStyle/>
          <a:p>
            <a:r>
              <a:rPr lang="en-GB" sz="1000">
                <a:latin typeface="Arial Nova" panose="020B0504020202020204" pitchFamily="34" charset="0"/>
              </a:rPr>
              <a:t>Oxic hypophreatic circulation is limited to alluvial aquifers, where phosphorus precipitation is limited by aquifer volume and abundance of sorbing agents.</a:t>
            </a:r>
            <a:endParaRPr lang="en-GB" sz="1000" dirty="0">
              <a:latin typeface="Arial Nova" panose="020B0504020202020204" pitchFamily="34" charset="0"/>
            </a:endParaRPr>
          </a:p>
        </p:txBody>
      </p:sp>
      <p:sp>
        <p:nvSpPr>
          <p:cNvPr id="43" name="Oval 42">
            <a:extLst>
              <a:ext uri="{FF2B5EF4-FFF2-40B4-BE49-F238E27FC236}">
                <a16:creationId xmlns:a16="http://schemas.microsoft.com/office/drawing/2014/main" id="{1809FA18-C0E4-4653-8D83-D8850C23A3BD}"/>
              </a:ext>
            </a:extLst>
          </p:cNvPr>
          <p:cNvSpPr/>
          <p:nvPr/>
        </p:nvSpPr>
        <p:spPr>
          <a:xfrm>
            <a:off x="5230794" y="5134057"/>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2</a:t>
            </a:r>
          </a:p>
        </p:txBody>
      </p:sp>
      <p:sp>
        <p:nvSpPr>
          <p:cNvPr id="51" name="Oval 50">
            <a:extLst>
              <a:ext uri="{FF2B5EF4-FFF2-40B4-BE49-F238E27FC236}">
                <a16:creationId xmlns:a16="http://schemas.microsoft.com/office/drawing/2014/main" id="{31967C1A-C0A6-4C64-963C-3A48868F8FA6}"/>
              </a:ext>
            </a:extLst>
          </p:cNvPr>
          <p:cNvSpPr/>
          <p:nvPr/>
        </p:nvSpPr>
        <p:spPr>
          <a:xfrm>
            <a:off x="72141" y="5794876"/>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3</a:t>
            </a:r>
          </a:p>
        </p:txBody>
      </p:sp>
      <p:sp>
        <p:nvSpPr>
          <p:cNvPr id="52" name="Oval 51">
            <a:extLst>
              <a:ext uri="{FF2B5EF4-FFF2-40B4-BE49-F238E27FC236}">
                <a16:creationId xmlns:a16="http://schemas.microsoft.com/office/drawing/2014/main" id="{334EE3CB-A37D-4116-8522-C692D996744D}"/>
              </a:ext>
            </a:extLst>
          </p:cNvPr>
          <p:cNvSpPr/>
          <p:nvPr/>
        </p:nvSpPr>
        <p:spPr>
          <a:xfrm>
            <a:off x="5230794" y="5838047"/>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4</a:t>
            </a:r>
          </a:p>
        </p:txBody>
      </p:sp>
      <p:sp>
        <p:nvSpPr>
          <p:cNvPr id="53" name="Oval 52">
            <a:extLst>
              <a:ext uri="{FF2B5EF4-FFF2-40B4-BE49-F238E27FC236}">
                <a16:creationId xmlns:a16="http://schemas.microsoft.com/office/drawing/2014/main" id="{461E5EAB-3AC0-4F65-8813-B33F63FA7786}"/>
              </a:ext>
            </a:extLst>
          </p:cNvPr>
          <p:cNvSpPr/>
          <p:nvPr/>
        </p:nvSpPr>
        <p:spPr>
          <a:xfrm>
            <a:off x="72141" y="6381559"/>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5</a:t>
            </a:r>
          </a:p>
        </p:txBody>
      </p:sp>
      <p:sp>
        <p:nvSpPr>
          <p:cNvPr id="56" name="Rectangle 55">
            <a:hlinkClick r:id="rId3" action="ppaction://hlinksldjump"/>
            <a:extLst>
              <a:ext uri="{FF2B5EF4-FFF2-40B4-BE49-F238E27FC236}">
                <a16:creationId xmlns:a16="http://schemas.microsoft.com/office/drawing/2014/main" id="{7F6E8CD7-CD51-4002-8D21-765A2AFAE65D}"/>
              </a:ext>
            </a:extLst>
          </p:cNvPr>
          <p:cNvSpPr/>
          <p:nvPr/>
        </p:nvSpPr>
        <p:spPr>
          <a:xfrm>
            <a:off x="5309619" y="1019953"/>
            <a:ext cx="2636159" cy="1294915"/>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Rectangle 59">
            <a:hlinkClick r:id="rId4" action="ppaction://hlinksldjump"/>
            <a:extLst>
              <a:ext uri="{FF2B5EF4-FFF2-40B4-BE49-F238E27FC236}">
                <a16:creationId xmlns:a16="http://schemas.microsoft.com/office/drawing/2014/main" id="{F2A8D754-0A9F-4792-987D-B3A1589B0C81}"/>
              </a:ext>
            </a:extLst>
          </p:cNvPr>
          <p:cNvSpPr/>
          <p:nvPr/>
        </p:nvSpPr>
        <p:spPr>
          <a:xfrm rot="5400000">
            <a:off x="5528481" y="2515660"/>
            <a:ext cx="1981517" cy="2031999"/>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Rectangle 60">
            <a:hlinkClick r:id="rId5" action="ppaction://hlinksldjump"/>
            <a:extLst>
              <a:ext uri="{FF2B5EF4-FFF2-40B4-BE49-F238E27FC236}">
                <a16:creationId xmlns:a16="http://schemas.microsoft.com/office/drawing/2014/main" id="{BBBBB144-52A2-4964-BFDB-DE162FE58367}"/>
              </a:ext>
            </a:extLst>
          </p:cNvPr>
          <p:cNvSpPr/>
          <p:nvPr/>
        </p:nvSpPr>
        <p:spPr>
          <a:xfrm rot="1234964">
            <a:off x="8086053" y="2958535"/>
            <a:ext cx="2868532" cy="637595"/>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Oval 61">
            <a:extLst>
              <a:ext uri="{FF2B5EF4-FFF2-40B4-BE49-F238E27FC236}">
                <a16:creationId xmlns:a16="http://schemas.microsoft.com/office/drawing/2014/main" id="{79022DD5-C490-440A-B160-5B6679F3B67C}"/>
              </a:ext>
            </a:extLst>
          </p:cNvPr>
          <p:cNvSpPr/>
          <p:nvPr/>
        </p:nvSpPr>
        <p:spPr>
          <a:xfrm>
            <a:off x="5343117" y="1070338"/>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bg1"/>
                </a:solidFill>
                <a:latin typeface="Arial Nova" panose="020B0504020202020204" pitchFamily="34" charset="0"/>
              </a:rPr>
              <a:t>A</a:t>
            </a:r>
          </a:p>
        </p:txBody>
      </p:sp>
      <p:sp>
        <p:nvSpPr>
          <p:cNvPr id="63" name="Oval 62">
            <a:extLst>
              <a:ext uri="{FF2B5EF4-FFF2-40B4-BE49-F238E27FC236}">
                <a16:creationId xmlns:a16="http://schemas.microsoft.com/office/drawing/2014/main" id="{527F1A25-0A21-46A5-894B-8B6C17BF9D8D}"/>
              </a:ext>
            </a:extLst>
          </p:cNvPr>
          <p:cNvSpPr/>
          <p:nvPr/>
        </p:nvSpPr>
        <p:spPr>
          <a:xfrm>
            <a:off x="8261846" y="2568442"/>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B</a:t>
            </a:r>
          </a:p>
        </p:txBody>
      </p:sp>
      <p:sp>
        <p:nvSpPr>
          <p:cNvPr id="64" name="Oval 63">
            <a:extLst>
              <a:ext uri="{FF2B5EF4-FFF2-40B4-BE49-F238E27FC236}">
                <a16:creationId xmlns:a16="http://schemas.microsoft.com/office/drawing/2014/main" id="{51C9CCD8-7DFA-411B-902A-F3DF0934C8EA}"/>
              </a:ext>
            </a:extLst>
          </p:cNvPr>
          <p:cNvSpPr/>
          <p:nvPr/>
        </p:nvSpPr>
        <p:spPr>
          <a:xfrm>
            <a:off x="5542629" y="2593047"/>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bg1"/>
                </a:solidFill>
                <a:latin typeface="Arial Nova" panose="020B0504020202020204" pitchFamily="34" charset="0"/>
              </a:rPr>
              <a:t>C</a:t>
            </a:r>
          </a:p>
        </p:txBody>
      </p:sp>
      <p:sp>
        <p:nvSpPr>
          <p:cNvPr id="3" name="TextBox 2">
            <a:extLst>
              <a:ext uri="{FF2B5EF4-FFF2-40B4-BE49-F238E27FC236}">
                <a16:creationId xmlns:a16="http://schemas.microsoft.com/office/drawing/2014/main" id="{C7EE5954-7BEB-42CB-B790-7D0F992C5081}"/>
              </a:ext>
            </a:extLst>
          </p:cNvPr>
          <p:cNvSpPr txBox="1"/>
          <p:nvPr/>
        </p:nvSpPr>
        <p:spPr>
          <a:xfrm>
            <a:off x="7974153" y="4824846"/>
            <a:ext cx="3804888" cy="276999"/>
          </a:xfrm>
          <a:prstGeom prst="rect">
            <a:avLst/>
          </a:prstGeom>
          <a:noFill/>
        </p:spPr>
        <p:txBody>
          <a:bodyPr wrap="none" rtlCol="0">
            <a:spAutoFit/>
          </a:bodyPr>
          <a:lstStyle/>
          <a:p>
            <a:r>
              <a:rPr lang="en-GB" sz="1200" dirty="0">
                <a:solidFill>
                  <a:srgbClr val="FF0000"/>
                </a:solidFill>
                <a:latin typeface="Arial Nova" panose="020B0504020202020204" pitchFamily="34" charset="0"/>
              </a:rPr>
              <a:t>Click red boxes to view alternative conceptual models</a:t>
            </a:r>
          </a:p>
        </p:txBody>
      </p:sp>
      <p:grpSp>
        <p:nvGrpSpPr>
          <p:cNvPr id="83" name="Group 82">
            <a:extLst>
              <a:ext uri="{FF2B5EF4-FFF2-40B4-BE49-F238E27FC236}">
                <a16:creationId xmlns:a16="http://schemas.microsoft.com/office/drawing/2014/main" id="{1FDECF57-9469-4876-AAFA-3C21FF56C755}"/>
              </a:ext>
            </a:extLst>
          </p:cNvPr>
          <p:cNvGrpSpPr/>
          <p:nvPr/>
        </p:nvGrpSpPr>
        <p:grpSpPr>
          <a:xfrm>
            <a:off x="8934836" y="711697"/>
            <a:ext cx="3019073" cy="1454951"/>
            <a:chOff x="4204399" y="1644508"/>
            <a:chExt cx="3019073" cy="1454951"/>
          </a:xfrm>
        </p:grpSpPr>
        <p:sp>
          <p:nvSpPr>
            <p:cNvPr id="84" name="Rectangle 83">
              <a:extLst>
                <a:ext uri="{FF2B5EF4-FFF2-40B4-BE49-F238E27FC236}">
                  <a16:creationId xmlns:a16="http://schemas.microsoft.com/office/drawing/2014/main" id="{5845ACFD-6C41-47A3-A946-6E83BFDFCA34}"/>
                </a:ext>
              </a:extLst>
            </p:cNvPr>
            <p:cNvSpPr/>
            <p:nvPr/>
          </p:nvSpPr>
          <p:spPr>
            <a:xfrm>
              <a:off x="4204399" y="1644508"/>
              <a:ext cx="2754541" cy="14549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5" name="Group 84">
              <a:extLst>
                <a:ext uri="{FF2B5EF4-FFF2-40B4-BE49-F238E27FC236}">
                  <a16:creationId xmlns:a16="http://schemas.microsoft.com/office/drawing/2014/main" id="{026A46C8-1F34-44D9-9A28-563EE739AE05}"/>
                </a:ext>
              </a:extLst>
            </p:cNvPr>
            <p:cNvGrpSpPr/>
            <p:nvPr/>
          </p:nvGrpSpPr>
          <p:grpSpPr>
            <a:xfrm>
              <a:off x="4307198" y="1696768"/>
              <a:ext cx="2916274" cy="1269789"/>
              <a:chOff x="4307198" y="1696768"/>
              <a:chExt cx="2916274" cy="1269789"/>
            </a:xfrm>
          </p:grpSpPr>
          <p:sp>
            <p:nvSpPr>
              <p:cNvPr id="86" name="TextBox 85">
                <a:extLst>
                  <a:ext uri="{FF2B5EF4-FFF2-40B4-BE49-F238E27FC236}">
                    <a16:creationId xmlns:a16="http://schemas.microsoft.com/office/drawing/2014/main" id="{51152819-D996-4CB0-910C-1C38BC440234}"/>
                  </a:ext>
                </a:extLst>
              </p:cNvPr>
              <p:cNvSpPr txBox="1"/>
              <p:nvPr/>
            </p:nvSpPr>
            <p:spPr>
              <a:xfrm>
                <a:off x="5970223" y="2703412"/>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sp>
            <p:nvSpPr>
              <p:cNvPr id="87" name="Rectangle 86">
                <a:extLst>
                  <a:ext uri="{FF2B5EF4-FFF2-40B4-BE49-F238E27FC236}">
                    <a16:creationId xmlns:a16="http://schemas.microsoft.com/office/drawing/2014/main" id="{9F804617-2E75-4327-8A14-3E1B2845CDE3}"/>
                  </a:ext>
                </a:extLst>
              </p:cNvPr>
              <p:cNvSpPr/>
              <p:nvPr/>
            </p:nvSpPr>
            <p:spPr>
              <a:xfrm>
                <a:off x="4307198" y="1731741"/>
                <a:ext cx="254508" cy="1662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8" name="TextBox 87">
                <a:extLst>
                  <a:ext uri="{FF2B5EF4-FFF2-40B4-BE49-F238E27FC236}">
                    <a16:creationId xmlns:a16="http://schemas.microsoft.com/office/drawing/2014/main" id="{DB29199B-9CF3-4ED8-940C-0DFB1B919A4D}"/>
                  </a:ext>
                </a:extLst>
              </p:cNvPr>
              <p:cNvSpPr txBox="1"/>
              <p:nvPr/>
            </p:nvSpPr>
            <p:spPr>
              <a:xfrm>
                <a:off x="4561706" y="1696768"/>
                <a:ext cx="1168908" cy="246221"/>
              </a:xfrm>
              <a:prstGeom prst="rect">
                <a:avLst/>
              </a:prstGeom>
              <a:noFill/>
            </p:spPr>
            <p:txBody>
              <a:bodyPr wrap="square" rtlCol="0">
                <a:spAutoFit/>
              </a:bodyPr>
              <a:lstStyle/>
              <a:p>
                <a:r>
                  <a:rPr lang="en-GB" sz="1000" dirty="0">
                    <a:latin typeface="Arial Nova" panose="020B0504020202020204" pitchFamily="34" charset="0"/>
                  </a:rPr>
                  <a:t>Alluvium</a:t>
                </a:r>
              </a:p>
            </p:txBody>
          </p:sp>
          <p:sp>
            <p:nvSpPr>
              <p:cNvPr id="89" name="Rectangle 88">
                <a:extLst>
                  <a:ext uri="{FF2B5EF4-FFF2-40B4-BE49-F238E27FC236}">
                    <a16:creationId xmlns:a16="http://schemas.microsoft.com/office/drawing/2014/main" id="{721116A2-7EC6-4168-A3BF-0DDE63CC71D9}"/>
                  </a:ext>
                </a:extLst>
              </p:cNvPr>
              <p:cNvSpPr/>
              <p:nvPr/>
            </p:nvSpPr>
            <p:spPr>
              <a:xfrm>
                <a:off x="4307198" y="1961997"/>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0" name="TextBox 89">
                <a:extLst>
                  <a:ext uri="{FF2B5EF4-FFF2-40B4-BE49-F238E27FC236}">
                    <a16:creationId xmlns:a16="http://schemas.microsoft.com/office/drawing/2014/main" id="{D9F43380-79CB-4811-BF8C-267FD704CCB6}"/>
                  </a:ext>
                </a:extLst>
              </p:cNvPr>
              <p:cNvSpPr txBox="1"/>
              <p:nvPr/>
            </p:nvSpPr>
            <p:spPr>
              <a:xfrm>
                <a:off x="4563939" y="1927928"/>
                <a:ext cx="795528"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91" name="Rectangle 90">
                <a:extLst>
                  <a:ext uri="{FF2B5EF4-FFF2-40B4-BE49-F238E27FC236}">
                    <a16:creationId xmlns:a16="http://schemas.microsoft.com/office/drawing/2014/main" id="{4F32193D-431C-4F39-AF0B-E6348A6D37AA}"/>
                  </a:ext>
                </a:extLst>
              </p:cNvPr>
              <p:cNvSpPr/>
              <p:nvPr/>
            </p:nvSpPr>
            <p:spPr>
              <a:xfrm>
                <a:off x="4307198" y="2192541"/>
                <a:ext cx="254508" cy="1662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 name="TextBox 91">
                <a:extLst>
                  <a:ext uri="{FF2B5EF4-FFF2-40B4-BE49-F238E27FC236}">
                    <a16:creationId xmlns:a16="http://schemas.microsoft.com/office/drawing/2014/main" id="{61DBE46E-D775-4E03-951E-A62E268AC254}"/>
                  </a:ext>
                </a:extLst>
              </p:cNvPr>
              <p:cNvSpPr txBox="1"/>
              <p:nvPr/>
            </p:nvSpPr>
            <p:spPr>
              <a:xfrm>
                <a:off x="4561706" y="2159088"/>
                <a:ext cx="952500" cy="246221"/>
              </a:xfrm>
              <a:prstGeom prst="rect">
                <a:avLst/>
              </a:prstGeom>
              <a:noFill/>
            </p:spPr>
            <p:txBody>
              <a:bodyPr wrap="square" rtlCol="0">
                <a:spAutoFit/>
              </a:bodyPr>
              <a:lstStyle/>
              <a:p>
                <a:r>
                  <a:rPr lang="en-GB" sz="1000" dirty="0">
                    <a:latin typeface="Arial Nova" panose="020B0504020202020204" pitchFamily="34" charset="0"/>
                  </a:rPr>
                  <a:t>Basalt Dyke</a:t>
                </a:r>
              </a:p>
            </p:txBody>
          </p:sp>
          <p:sp>
            <p:nvSpPr>
              <p:cNvPr id="93" name="TextBox 92">
                <a:extLst>
                  <a:ext uri="{FF2B5EF4-FFF2-40B4-BE49-F238E27FC236}">
                    <a16:creationId xmlns:a16="http://schemas.microsoft.com/office/drawing/2014/main" id="{9A4DF1AC-1124-4124-A8B9-90A78F9B4742}"/>
                  </a:ext>
                </a:extLst>
              </p:cNvPr>
              <p:cNvSpPr txBox="1"/>
              <p:nvPr/>
            </p:nvSpPr>
            <p:spPr>
              <a:xfrm>
                <a:off x="4561706" y="2400529"/>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94" name="Rectangle 93">
                <a:extLst>
                  <a:ext uri="{FF2B5EF4-FFF2-40B4-BE49-F238E27FC236}">
                    <a16:creationId xmlns:a16="http://schemas.microsoft.com/office/drawing/2014/main" id="{9A405C6D-2A7F-47AB-BA06-DA76449CA222}"/>
                  </a:ext>
                </a:extLst>
              </p:cNvPr>
              <p:cNvSpPr/>
              <p:nvPr/>
            </p:nvSpPr>
            <p:spPr>
              <a:xfrm>
                <a:off x="4307198" y="2424695"/>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5" name="Straight Connector 94">
                <a:extLst>
                  <a:ext uri="{FF2B5EF4-FFF2-40B4-BE49-F238E27FC236}">
                    <a16:creationId xmlns:a16="http://schemas.microsoft.com/office/drawing/2014/main" id="{2D11143C-A7D0-4683-8D99-E4BA22851747}"/>
                  </a:ext>
                </a:extLst>
              </p:cNvPr>
              <p:cNvCxnSpPr>
                <a:cxnSpLocks/>
              </p:cNvCxnSpPr>
              <p:nvPr/>
            </p:nvCxnSpPr>
            <p:spPr>
              <a:xfrm>
                <a:off x="4370825" y="2717008"/>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6775E17E-32A4-47C7-9E7B-AE34ADE62050}"/>
                  </a:ext>
                </a:extLst>
              </p:cNvPr>
              <p:cNvCxnSpPr>
                <a:cxnSpLocks/>
              </p:cNvCxnSpPr>
              <p:nvPr/>
            </p:nvCxnSpPr>
            <p:spPr>
              <a:xfrm>
                <a:off x="5892587" y="1717215"/>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29310052-0332-4FE0-B3E5-124D69CDFBA0}"/>
                  </a:ext>
                </a:extLst>
              </p:cNvPr>
              <p:cNvSpPr txBox="1"/>
              <p:nvPr/>
            </p:nvSpPr>
            <p:spPr>
              <a:xfrm>
                <a:off x="5970223" y="1725989"/>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98" name="TextBox 97">
                <a:extLst>
                  <a:ext uri="{FF2B5EF4-FFF2-40B4-BE49-F238E27FC236}">
                    <a16:creationId xmlns:a16="http://schemas.microsoft.com/office/drawing/2014/main" id="{EFBD32CE-1338-4B25-88D3-C341C1975BF4}"/>
                  </a:ext>
                </a:extLst>
              </p:cNvPr>
              <p:cNvSpPr txBox="1"/>
              <p:nvPr/>
            </p:nvSpPr>
            <p:spPr>
              <a:xfrm>
                <a:off x="5970223" y="2019417"/>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99" name="Straight Arrow Connector 98">
                <a:extLst>
                  <a:ext uri="{FF2B5EF4-FFF2-40B4-BE49-F238E27FC236}">
                    <a16:creationId xmlns:a16="http://schemas.microsoft.com/office/drawing/2014/main" id="{C9FCF247-B968-4AC2-B95D-F4A483E807AF}"/>
                  </a:ext>
                </a:extLst>
              </p:cNvPr>
              <p:cNvCxnSpPr>
                <a:cxnSpLocks/>
              </p:cNvCxnSpPr>
              <p:nvPr/>
            </p:nvCxnSpPr>
            <p:spPr>
              <a:xfrm>
                <a:off x="5892613" y="2020666"/>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0" name="Freeform: Shape 99">
                <a:extLst>
                  <a:ext uri="{FF2B5EF4-FFF2-40B4-BE49-F238E27FC236}">
                    <a16:creationId xmlns:a16="http://schemas.microsoft.com/office/drawing/2014/main" id="{4ECB7312-1557-4B48-AEBE-3D86248BCDC1}"/>
                  </a:ext>
                </a:extLst>
              </p:cNvPr>
              <p:cNvSpPr/>
              <p:nvPr/>
            </p:nvSpPr>
            <p:spPr>
              <a:xfrm rot="1490561">
                <a:off x="5667786" y="2693741"/>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TextBox 100">
                <a:extLst>
                  <a:ext uri="{FF2B5EF4-FFF2-40B4-BE49-F238E27FC236}">
                    <a16:creationId xmlns:a16="http://schemas.microsoft.com/office/drawing/2014/main" id="{FFE4780A-5C08-437C-B3D2-3383A8FF1BCA}"/>
                  </a:ext>
                </a:extLst>
              </p:cNvPr>
              <p:cNvSpPr txBox="1"/>
              <p:nvPr/>
            </p:nvSpPr>
            <p:spPr>
              <a:xfrm>
                <a:off x="4563939" y="2699521"/>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cxnSp>
            <p:nvCxnSpPr>
              <p:cNvPr id="102" name="Straight Arrow Connector 101">
                <a:extLst>
                  <a:ext uri="{FF2B5EF4-FFF2-40B4-BE49-F238E27FC236}">
                    <a16:creationId xmlns:a16="http://schemas.microsoft.com/office/drawing/2014/main" id="{090BBFA5-8F8D-4F53-92D3-484E9D494D37}"/>
                  </a:ext>
                </a:extLst>
              </p:cNvPr>
              <p:cNvCxnSpPr>
                <a:cxnSpLocks/>
              </p:cNvCxnSpPr>
              <p:nvPr/>
            </p:nvCxnSpPr>
            <p:spPr>
              <a:xfrm>
                <a:off x="5897533" y="2344737"/>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CAF704DD-DF95-45F4-8B1A-20FDBF2F210A}"/>
                  </a:ext>
                </a:extLst>
              </p:cNvPr>
              <p:cNvSpPr txBox="1"/>
              <p:nvPr/>
            </p:nvSpPr>
            <p:spPr>
              <a:xfrm>
                <a:off x="5970223" y="2340061"/>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grpSp>
      </p:grpSp>
      <p:grpSp>
        <p:nvGrpSpPr>
          <p:cNvPr id="8" name="Group 7">
            <a:extLst>
              <a:ext uri="{FF2B5EF4-FFF2-40B4-BE49-F238E27FC236}">
                <a16:creationId xmlns:a16="http://schemas.microsoft.com/office/drawing/2014/main" id="{1897E5B2-C539-41E7-BC73-D636168ADCBF}"/>
              </a:ext>
            </a:extLst>
          </p:cNvPr>
          <p:cNvGrpSpPr>
            <a:grpSpLocks noChangeAspect="1"/>
          </p:cNvGrpSpPr>
          <p:nvPr/>
        </p:nvGrpSpPr>
        <p:grpSpPr>
          <a:xfrm>
            <a:off x="72141" y="560372"/>
            <a:ext cx="2719067" cy="4330120"/>
            <a:chOff x="321656" y="-2298700"/>
            <a:chExt cx="4377207" cy="6970713"/>
          </a:xfrm>
        </p:grpSpPr>
        <p:pic>
          <p:nvPicPr>
            <p:cNvPr id="5" name="Picture 4" descr="Diagram&#10;&#10;Description automatically generated">
              <a:extLst>
                <a:ext uri="{FF2B5EF4-FFF2-40B4-BE49-F238E27FC236}">
                  <a16:creationId xmlns:a16="http://schemas.microsoft.com/office/drawing/2014/main" id="{159CA06D-2ADF-4D4B-842C-BE7744104FA5}"/>
                </a:ext>
              </a:extLst>
            </p:cNvPr>
            <p:cNvPicPr>
              <a:picLocks noChangeAspect="1"/>
            </p:cNvPicPr>
            <p:nvPr/>
          </p:nvPicPr>
          <p:blipFill rotWithShape="1">
            <a:blip r:embed="rId6">
              <a:extLst>
                <a:ext uri="{28A0092B-C50C-407E-A947-70E740481C1C}">
                  <a14:useLocalDpi xmlns:a14="http://schemas.microsoft.com/office/drawing/2010/main" val="0"/>
                </a:ext>
              </a:extLst>
            </a:blip>
            <a:srcRect l="4822" t="6988" r="4905" b="4456"/>
            <a:stretch/>
          </p:blipFill>
          <p:spPr>
            <a:xfrm>
              <a:off x="321656" y="-2298700"/>
              <a:ext cx="4377207" cy="6073154"/>
            </a:xfrm>
            <a:prstGeom prst="rect">
              <a:avLst/>
            </a:prstGeom>
          </p:spPr>
        </p:pic>
        <p:pic>
          <p:nvPicPr>
            <p:cNvPr id="7" name="Picture 6" descr="Diagram, map&#10;&#10;Description automatically generated">
              <a:extLst>
                <a:ext uri="{FF2B5EF4-FFF2-40B4-BE49-F238E27FC236}">
                  <a16:creationId xmlns:a16="http://schemas.microsoft.com/office/drawing/2014/main" id="{2387899C-F556-454B-B8D7-6257DFCD1FF7}"/>
                </a:ext>
              </a:extLst>
            </p:cNvPr>
            <p:cNvPicPr>
              <a:picLocks noChangeAspect="1"/>
            </p:cNvPicPr>
            <p:nvPr/>
          </p:nvPicPr>
          <p:blipFill rotWithShape="1">
            <a:blip r:embed="rId7">
              <a:extLst>
                <a:ext uri="{28A0092B-C50C-407E-A947-70E740481C1C}">
                  <a14:useLocalDpi xmlns:a14="http://schemas.microsoft.com/office/drawing/2010/main" val="0"/>
                </a:ext>
              </a:extLst>
            </a:blip>
            <a:srcRect l="3791" t="88138" r="21757" b="1028"/>
            <a:stretch/>
          </p:blipFill>
          <p:spPr>
            <a:xfrm>
              <a:off x="704850" y="3929063"/>
              <a:ext cx="3609976" cy="742950"/>
            </a:xfrm>
            <a:prstGeom prst="rect">
              <a:avLst/>
            </a:prstGeom>
          </p:spPr>
        </p:pic>
      </p:grpSp>
    </p:spTree>
    <p:extLst>
      <p:ext uri="{BB962C8B-B14F-4D97-AF65-F5344CB8AC3E}">
        <p14:creationId xmlns:p14="http://schemas.microsoft.com/office/powerpoint/2010/main" val="462136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523B9D5A-F383-47CE-8DF4-B4CF8FEE3955}"/>
              </a:ext>
            </a:extLst>
          </p:cNvPr>
          <p:cNvSpPr txBox="1"/>
          <p:nvPr/>
        </p:nvSpPr>
        <p:spPr>
          <a:xfrm>
            <a:off x="2470150" y="27097"/>
            <a:ext cx="7251700" cy="369332"/>
          </a:xfrm>
          <a:prstGeom prst="rect">
            <a:avLst/>
          </a:prstGeom>
          <a:noFill/>
        </p:spPr>
        <p:txBody>
          <a:bodyPr wrap="square" rtlCol="0">
            <a:spAutoFit/>
          </a:bodyPr>
          <a:lstStyle/>
          <a:p>
            <a:r>
              <a:rPr lang="en-GB" b="1" dirty="0">
                <a:latin typeface="Arial Nova" panose="020B0504020202020204" pitchFamily="34" charset="0"/>
              </a:rPr>
              <a:t>UB25: Weathered granodiorite glacial valley with sandy glacial till</a:t>
            </a:r>
          </a:p>
        </p:txBody>
      </p:sp>
      <p:sp>
        <p:nvSpPr>
          <p:cNvPr id="30" name="TextBox 29">
            <a:extLst>
              <a:ext uri="{FF2B5EF4-FFF2-40B4-BE49-F238E27FC236}">
                <a16:creationId xmlns:a16="http://schemas.microsoft.com/office/drawing/2014/main" id="{77D92992-4F08-4FC6-A8FC-82BE9AF9BC5A}"/>
              </a:ext>
            </a:extLst>
          </p:cNvPr>
          <p:cNvSpPr txBox="1"/>
          <p:nvPr/>
        </p:nvSpPr>
        <p:spPr>
          <a:xfrm>
            <a:off x="376200" y="5323255"/>
            <a:ext cx="4902300" cy="707886"/>
          </a:xfrm>
          <a:prstGeom prst="rect">
            <a:avLst/>
          </a:prstGeom>
          <a:noFill/>
        </p:spPr>
        <p:txBody>
          <a:bodyPr wrap="square" rtlCol="0">
            <a:spAutoFit/>
          </a:bodyPr>
          <a:lstStyle/>
          <a:p>
            <a:pPr algn="just"/>
            <a:r>
              <a:rPr lang="en-GB" sz="1000" dirty="0">
                <a:latin typeface="Arial Nova" panose="020B0504020202020204" pitchFamily="34" charset="0"/>
              </a:rPr>
              <a:t>Circulation of oxic groundwaters within deeply weathered granodiorite recharges underlying fractured bedrock and transports groundwater downslope where laterally continuous. Phosphorus is sorbed to iron oxide and clay mineral weathering products, and nitrogen species are nitrified to nitrate.</a:t>
            </a:r>
          </a:p>
        </p:txBody>
      </p:sp>
      <p:sp>
        <p:nvSpPr>
          <p:cNvPr id="31" name="TextBox 30">
            <a:extLst>
              <a:ext uri="{FF2B5EF4-FFF2-40B4-BE49-F238E27FC236}">
                <a16:creationId xmlns:a16="http://schemas.microsoft.com/office/drawing/2014/main" id="{8F5F8548-E986-4EB3-8ED2-B9855F423F80}"/>
              </a:ext>
            </a:extLst>
          </p:cNvPr>
          <p:cNvSpPr txBox="1"/>
          <p:nvPr/>
        </p:nvSpPr>
        <p:spPr>
          <a:xfrm>
            <a:off x="6144270" y="5324013"/>
            <a:ext cx="5582087" cy="400110"/>
          </a:xfrm>
          <a:prstGeom prst="rect">
            <a:avLst/>
          </a:prstGeom>
          <a:noFill/>
        </p:spPr>
        <p:txBody>
          <a:bodyPr wrap="square" rtlCol="0">
            <a:spAutoFit/>
          </a:bodyPr>
          <a:lstStyle/>
          <a:p>
            <a:r>
              <a:rPr lang="en-GB" sz="1000" dirty="0">
                <a:latin typeface="Arial Nova" panose="020B0504020202020204" pitchFamily="34" charset="0"/>
              </a:rPr>
              <a:t>Oxic groundwater circulation within well connected vertical joints prevents denitrification. Discrete occurrences of granodiorite mineralisation may be important for phosphorus sorption.</a:t>
            </a:r>
          </a:p>
        </p:txBody>
      </p:sp>
      <p:sp>
        <p:nvSpPr>
          <p:cNvPr id="32" name="TextBox 31">
            <a:extLst>
              <a:ext uri="{FF2B5EF4-FFF2-40B4-BE49-F238E27FC236}">
                <a16:creationId xmlns:a16="http://schemas.microsoft.com/office/drawing/2014/main" id="{999A55C3-BE85-49E4-98C4-18971AACBE08}"/>
              </a:ext>
            </a:extLst>
          </p:cNvPr>
          <p:cNvSpPr txBox="1"/>
          <p:nvPr/>
        </p:nvSpPr>
        <p:spPr>
          <a:xfrm>
            <a:off x="377629" y="6192166"/>
            <a:ext cx="4869873" cy="400110"/>
          </a:xfrm>
          <a:prstGeom prst="rect">
            <a:avLst/>
          </a:prstGeom>
          <a:noFill/>
        </p:spPr>
        <p:txBody>
          <a:bodyPr wrap="square" rtlCol="0">
            <a:spAutoFit/>
          </a:bodyPr>
          <a:lstStyle/>
          <a:p>
            <a:r>
              <a:rPr lang="en-GB" sz="1000" dirty="0">
                <a:latin typeface="Arial Nova" panose="020B0504020202020204" pitchFamily="34" charset="0"/>
              </a:rPr>
              <a:t>Deep groundwater flows may remain oxic where flow pathways remain well connected to the surface through vertical joints.</a:t>
            </a:r>
          </a:p>
        </p:txBody>
      </p:sp>
      <p:sp>
        <p:nvSpPr>
          <p:cNvPr id="33" name="TextBox 32">
            <a:extLst>
              <a:ext uri="{FF2B5EF4-FFF2-40B4-BE49-F238E27FC236}">
                <a16:creationId xmlns:a16="http://schemas.microsoft.com/office/drawing/2014/main" id="{A9EEB2F5-6F0A-451D-B56E-954C24A54487}"/>
              </a:ext>
            </a:extLst>
          </p:cNvPr>
          <p:cNvSpPr txBox="1"/>
          <p:nvPr/>
        </p:nvSpPr>
        <p:spPr>
          <a:xfrm>
            <a:off x="6144270" y="6192166"/>
            <a:ext cx="5582089" cy="553998"/>
          </a:xfrm>
          <a:prstGeom prst="rect">
            <a:avLst/>
          </a:prstGeom>
          <a:noFill/>
        </p:spPr>
        <p:txBody>
          <a:bodyPr wrap="square" rtlCol="0">
            <a:spAutoFit/>
          </a:bodyPr>
          <a:lstStyle/>
          <a:p>
            <a:r>
              <a:rPr lang="en-GB" sz="1000" dirty="0">
                <a:latin typeface="Arial Nova" panose="020B0504020202020204" pitchFamily="34" charset="0"/>
              </a:rPr>
              <a:t>Sandy glacial till derived from fresh and weathered granodiorite conducts groundwater flow is oxic at the surface supporting phosphorus sorption, but anoxic conditions may be present at depth. Patches of clay-rich material will be important for nutrient attenuation.</a:t>
            </a:r>
          </a:p>
        </p:txBody>
      </p:sp>
      <p:sp>
        <p:nvSpPr>
          <p:cNvPr id="39" name="Oval 38">
            <a:extLst>
              <a:ext uri="{FF2B5EF4-FFF2-40B4-BE49-F238E27FC236}">
                <a16:creationId xmlns:a16="http://schemas.microsoft.com/office/drawing/2014/main" id="{F9E00D99-EA6F-4A1B-BEA1-D744A9853AC5}"/>
              </a:ext>
            </a:extLst>
          </p:cNvPr>
          <p:cNvSpPr/>
          <p:nvPr/>
        </p:nvSpPr>
        <p:spPr>
          <a:xfrm>
            <a:off x="112193" y="5362474"/>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1</a:t>
            </a:r>
          </a:p>
        </p:txBody>
      </p:sp>
      <p:sp>
        <p:nvSpPr>
          <p:cNvPr id="43" name="Oval 42">
            <a:extLst>
              <a:ext uri="{FF2B5EF4-FFF2-40B4-BE49-F238E27FC236}">
                <a16:creationId xmlns:a16="http://schemas.microsoft.com/office/drawing/2014/main" id="{47E8652D-9F73-44F4-B90A-99D1B16FB909}"/>
              </a:ext>
            </a:extLst>
          </p:cNvPr>
          <p:cNvSpPr/>
          <p:nvPr/>
        </p:nvSpPr>
        <p:spPr>
          <a:xfrm>
            <a:off x="5895303" y="5362474"/>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2</a:t>
            </a:r>
          </a:p>
        </p:txBody>
      </p:sp>
      <p:sp>
        <p:nvSpPr>
          <p:cNvPr id="44" name="Oval 43">
            <a:extLst>
              <a:ext uri="{FF2B5EF4-FFF2-40B4-BE49-F238E27FC236}">
                <a16:creationId xmlns:a16="http://schemas.microsoft.com/office/drawing/2014/main" id="{C2E76B8E-31AA-408E-9A36-E79FA4B66F2D}"/>
              </a:ext>
            </a:extLst>
          </p:cNvPr>
          <p:cNvSpPr/>
          <p:nvPr/>
        </p:nvSpPr>
        <p:spPr>
          <a:xfrm>
            <a:off x="112193" y="6239604"/>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3</a:t>
            </a:r>
          </a:p>
        </p:txBody>
      </p:sp>
      <p:sp>
        <p:nvSpPr>
          <p:cNvPr id="45" name="Oval 44">
            <a:extLst>
              <a:ext uri="{FF2B5EF4-FFF2-40B4-BE49-F238E27FC236}">
                <a16:creationId xmlns:a16="http://schemas.microsoft.com/office/drawing/2014/main" id="{B34EDC81-DDEF-4147-BA82-CC9FEEBCE4EB}"/>
              </a:ext>
            </a:extLst>
          </p:cNvPr>
          <p:cNvSpPr/>
          <p:nvPr/>
        </p:nvSpPr>
        <p:spPr>
          <a:xfrm>
            <a:off x="5896769" y="6239604"/>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4</a:t>
            </a:r>
          </a:p>
        </p:txBody>
      </p:sp>
      <p:grpSp>
        <p:nvGrpSpPr>
          <p:cNvPr id="64" name="Group 63">
            <a:extLst>
              <a:ext uri="{FF2B5EF4-FFF2-40B4-BE49-F238E27FC236}">
                <a16:creationId xmlns:a16="http://schemas.microsoft.com/office/drawing/2014/main" id="{ACF05033-88E9-4AD0-BB3B-E3E5938CE7B1}"/>
              </a:ext>
            </a:extLst>
          </p:cNvPr>
          <p:cNvGrpSpPr>
            <a:grpSpLocks noChangeAspect="1"/>
          </p:cNvGrpSpPr>
          <p:nvPr/>
        </p:nvGrpSpPr>
        <p:grpSpPr>
          <a:xfrm>
            <a:off x="112193" y="526107"/>
            <a:ext cx="3813674" cy="2634822"/>
            <a:chOff x="3060192" y="98853"/>
            <a:chExt cx="8985504" cy="6207977"/>
          </a:xfrm>
        </p:grpSpPr>
        <p:pic>
          <p:nvPicPr>
            <p:cNvPr id="65" name="Picture 64" descr="Map&#10;&#10;Description automatically generated">
              <a:extLst>
                <a:ext uri="{FF2B5EF4-FFF2-40B4-BE49-F238E27FC236}">
                  <a16:creationId xmlns:a16="http://schemas.microsoft.com/office/drawing/2014/main" id="{02E9A38F-BCA2-4769-9F8C-FBAA2F1EAAFA}"/>
                </a:ext>
              </a:extLst>
            </p:cNvPr>
            <p:cNvPicPr>
              <a:picLocks noChangeAspect="1"/>
            </p:cNvPicPr>
            <p:nvPr/>
          </p:nvPicPr>
          <p:blipFill rotWithShape="1">
            <a:blip r:embed="rId2">
              <a:extLst>
                <a:ext uri="{28A0092B-C50C-407E-A947-70E740481C1C}">
                  <a14:useLocalDpi xmlns:a14="http://schemas.microsoft.com/office/drawing/2010/main" val="0"/>
                </a:ext>
              </a:extLst>
            </a:blip>
            <a:srcRect l="1080" t="88611" r="38604"/>
            <a:stretch/>
          </p:blipFill>
          <p:spPr>
            <a:xfrm>
              <a:off x="4629150" y="5525780"/>
              <a:ext cx="5847588" cy="781050"/>
            </a:xfrm>
            <a:prstGeom prst="rect">
              <a:avLst/>
            </a:prstGeom>
          </p:spPr>
        </p:pic>
        <p:pic>
          <p:nvPicPr>
            <p:cNvPr id="66" name="Picture 65" descr="Map&#10;&#10;Description automatically generated">
              <a:extLst>
                <a:ext uri="{FF2B5EF4-FFF2-40B4-BE49-F238E27FC236}">
                  <a16:creationId xmlns:a16="http://schemas.microsoft.com/office/drawing/2014/main" id="{154D43E9-C84D-40AA-AA9D-571BA263F29E}"/>
                </a:ext>
              </a:extLst>
            </p:cNvPr>
            <p:cNvPicPr>
              <a:picLocks noChangeAspect="1"/>
            </p:cNvPicPr>
            <p:nvPr/>
          </p:nvPicPr>
          <p:blipFill rotWithShape="1">
            <a:blip r:embed="rId3">
              <a:extLst>
                <a:ext uri="{28A0092B-C50C-407E-A947-70E740481C1C}">
                  <a14:useLocalDpi xmlns:a14="http://schemas.microsoft.com/office/drawing/2010/main" val="0"/>
                </a:ext>
              </a:extLst>
            </a:blip>
            <a:srcRect l="2967" t="18844" r="4350" b="5422"/>
            <a:stretch/>
          </p:blipFill>
          <p:spPr>
            <a:xfrm>
              <a:off x="3060192" y="98853"/>
              <a:ext cx="8985504" cy="5193792"/>
            </a:xfrm>
            <a:prstGeom prst="rect">
              <a:avLst/>
            </a:prstGeom>
          </p:spPr>
        </p:pic>
      </p:grpSp>
      <p:sp>
        <p:nvSpPr>
          <p:cNvPr id="68" name="TextBox 67">
            <a:extLst>
              <a:ext uri="{FF2B5EF4-FFF2-40B4-BE49-F238E27FC236}">
                <a16:creationId xmlns:a16="http://schemas.microsoft.com/office/drawing/2014/main" id="{69F83E81-E2E8-43F7-8725-3B0A8C957F84}"/>
              </a:ext>
            </a:extLst>
          </p:cNvPr>
          <p:cNvSpPr txBox="1"/>
          <p:nvPr/>
        </p:nvSpPr>
        <p:spPr>
          <a:xfrm>
            <a:off x="130628" y="4799375"/>
            <a:ext cx="3804888" cy="276999"/>
          </a:xfrm>
          <a:prstGeom prst="rect">
            <a:avLst/>
          </a:prstGeom>
          <a:noFill/>
        </p:spPr>
        <p:txBody>
          <a:bodyPr wrap="none" rtlCol="0">
            <a:spAutoFit/>
          </a:bodyPr>
          <a:lstStyle/>
          <a:p>
            <a:r>
              <a:rPr lang="en-GB" sz="1200" dirty="0">
                <a:solidFill>
                  <a:srgbClr val="FF0000"/>
                </a:solidFill>
                <a:latin typeface="Arial Nova" panose="020B0504020202020204" pitchFamily="34" charset="0"/>
              </a:rPr>
              <a:t>Click red boxes to view alternative conceptual models</a:t>
            </a:r>
          </a:p>
        </p:txBody>
      </p:sp>
      <p:grpSp>
        <p:nvGrpSpPr>
          <p:cNvPr id="69" name="Group 68">
            <a:extLst>
              <a:ext uri="{FF2B5EF4-FFF2-40B4-BE49-F238E27FC236}">
                <a16:creationId xmlns:a16="http://schemas.microsoft.com/office/drawing/2014/main" id="{07F332B3-5EF3-4DEE-92A4-6E19C4C0050D}"/>
              </a:ext>
            </a:extLst>
          </p:cNvPr>
          <p:cNvGrpSpPr/>
          <p:nvPr/>
        </p:nvGrpSpPr>
        <p:grpSpPr>
          <a:xfrm>
            <a:off x="413406" y="3167692"/>
            <a:ext cx="3423336" cy="1529066"/>
            <a:chOff x="4326708" y="1119131"/>
            <a:chExt cx="3423336" cy="1529066"/>
          </a:xfrm>
        </p:grpSpPr>
        <p:sp>
          <p:nvSpPr>
            <p:cNvPr id="70" name="Rectangle 69">
              <a:extLst>
                <a:ext uri="{FF2B5EF4-FFF2-40B4-BE49-F238E27FC236}">
                  <a16:creationId xmlns:a16="http://schemas.microsoft.com/office/drawing/2014/main" id="{14CA1B96-1C14-476B-9C7B-9FA9B7DFA47E}"/>
                </a:ext>
              </a:extLst>
            </p:cNvPr>
            <p:cNvSpPr/>
            <p:nvPr/>
          </p:nvSpPr>
          <p:spPr>
            <a:xfrm>
              <a:off x="4326708" y="1119131"/>
              <a:ext cx="3119121" cy="152906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TextBox 70">
              <a:extLst>
                <a:ext uri="{FF2B5EF4-FFF2-40B4-BE49-F238E27FC236}">
                  <a16:creationId xmlns:a16="http://schemas.microsoft.com/office/drawing/2014/main" id="{7B557659-B516-4CF2-BFF6-C227C7C47887}"/>
                </a:ext>
              </a:extLst>
            </p:cNvPr>
            <p:cNvSpPr txBox="1"/>
            <p:nvPr/>
          </p:nvSpPr>
          <p:spPr>
            <a:xfrm>
              <a:off x="6496795" y="2238487"/>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cxnSp>
          <p:nvCxnSpPr>
            <p:cNvPr id="72" name="Straight Connector 71">
              <a:extLst>
                <a:ext uri="{FF2B5EF4-FFF2-40B4-BE49-F238E27FC236}">
                  <a16:creationId xmlns:a16="http://schemas.microsoft.com/office/drawing/2014/main" id="{F0B5DFCB-B12B-4CF9-B1DE-B6960BEC6B2D}"/>
                </a:ext>
              </a:extLst>
            </p:cNvPr>
            <p:cNvCxnSpPr>
              <a:cxnSpLocks/>
            </p:cNvCxnSpPr>
            <p:nvPr/>
          </p:nvCxnSpPr>
          <p:spPr>
            <a:xfrm>
              <a:off x="4493636" y="2286528"/>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AE969661-4C7E-4D72-9E62-0171E0C0AB09}"/>
                </a:ext>
              </a:extLst>
            </p:cNvPr>
            <p:cNvCxnSpPr>
              <a:cxnSpLocks/>
            </p:cNvCxnSpPr>
            <p:nvPr/>
          </p:nvCxnSpPr>
          <p:spPr>
            <a:xfrm>
              <a:off x="6419159" y="1252290"/>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9F92DD68-2026-48CC-8808-6F1B3839B486}"/>
                </a:ext>
              </a:extLst>
            </p:cNvPr>
            <p:cNvSpPr txBox="1"/>
            <p:nvPr/>
          </p:nvSpPr>
          <p:spPr>
            <a:xfrm>
              <a:off x="6496795" y="1261064"/>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75" name="TextBox 74">
              <a:extLst>
                <a:ext uri="{FF2B5EF4-FFF2-40B4-BE49-F238E27FC236}">
                  <a16:creationId xmlns:a16="http://schemas.microsoft.com/office/drawing/2014/main" id="{88086496-7BDE-4766-A545-7C28408DFD5D}"/>
                </a:ext>
              </a:extLst>
            </p:cNvPr>
            <p:cNvSpPr txBox="1"/>
            <p:nvPr/>
          </p:nvSpPr>
          <p:spPr>
            <a:xfrm>
              <a:off x="6496795" y="1554492"/>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76" name="Straight Arrow Connector 75">
              <a:extLst>
                <a:ext uri="{FF2B5EF4-FFF2-40B4-BE49-F238E27FC236}">
                  <a16:creationId xmlns:a16="http://schemas.microsoft.com/office/drawing/2014/main" id="{58322065-35EE-4F8A-8F08-A589CBDDE054}"/>
                </a:ext>
              </a:extLst>
            </p:cNvPr>
            <p:cNvCxnSpPr>
              <a:cxnSpLocks/>
            </p:cNvCxnSpPr>
            <p:nvPr/>
          </p:nvCxnSpPr>
          <p:spPr>
            <a:xfrm>
              <a:off x="6419185" y="1555741"/>
              <a:ext cx="0" cy="24497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77" name="Freeform: Shape 76">
              <a:extLst>
                <a:ext uri="{FF2B5EF4-FFF2-40B4-BE49-F238E27FC236}">
                  <a16:creationId xmlns:a16="http://schemas.microsoft.com/office/drawing/2014/main" id="{445D2DDC-AA08-432B-8206-A53A3295D7E1}"/>
                </a:ext>
              </a:extLst>
            </p:cNvPr>
            <p:cNvSpPr/>
            <p:nvPr/>
          </p:nvSpPr>
          <p:spPr>
            <a:xfrm rot="1490561">
              <a:off x="6194358" y="2228816"/>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solidFill>
                <a:srgbClr val="00B0F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8" name="TextBox 77">
              <a:extLst>
                <a:ext uri="{FF2B5EF4-FFF2-40B4-BE49-F238E27FC236}">
                  <a16:creationId xmlns:a16="http://schemas.microsoft.com/office/drawing/2014/main" id="{5DB25FD4-C343-499D-BB60-83149BA44DC6}"/>
                </a:ext>
              </a:extLst>
            </p:cNvPr>
            <p:cNvSpPr txBox="1"/>
            <p:nvPr/>
          </p:nvSpPr>
          <p:spPr>
            <a:xfrm>
              <a:off x="4686750" y="2269041"/>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cxnSp>
          <p:nvCxnSpPr>
            <p:cNvPr id="79" name="Straight Arrow Connector 78">
              <a:extLst>
                <a:ext uri="{FF2B5EF4-FFF2-40B4-BE49-F238E27FC236}">
                  <a16:creationId xmlns:a16="http://schemas.microsoft.com/office/drawing/2014/main" id="{2A52DEB2-7B63-435C-A246-35D7B87751C4}"/>
                </a:ext>
              </a:extLst>
            </p:cNvPr>
            <p:cNvCxnSpPr>
              <a:cxnSpLocks/>
            </p:cNvCxnSpPr>
            <p:nvPr/>
          </p:nvCxnSpPr>
          <p:spPr>
            <a:xfrm>
              <a:off x="6424105" y="1879812"/>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1AD40BA1-EF59-48BA-9C83-49EDF074938D}"/>
                </a:ext>
              </a:extLst>
            </p:cNvPr>
            <p:cNvSpPr txBox="1"/>
            <p:nvPr/>
          </p:nvSpPr>
          <p:spPr>
            <a:xfrm>
              <a:off x="6496795" y="1875136"/>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81" name="Rectangle 80">
              <a:extLst>
                <a:ext uri="{FF2B5EF4-FFF2-40B4-BE49-F238E27FC236}">
                  <a16:creationId xmlns:a16="http://schemas.microsoft.com/office/drawing/2014/main" id="{C65E29EE-839D-4FB4-8CAC-7234E9EB23EC}"/>
                </a:ext>
              </a:extLst>
            </p:cNvPr>
            <p:cNvSpPr/>
            <p:nvPr/>
          </p:nvSpPr>
          <p:spPr>
            <a:xfrm>
              <a:off x="4431969" y="1252691"/>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2" name="TextBox 81">
              <a:extLst>
                <a:ext uri="{FF2B5EF4-FFF2-40B4-BE49-F238E27FC236}">
                  <a16:creationId xmlns:a16="http://schemas.microsoft.com/office/drawing/2014/main" id="{FA9B2217-A251-4AF6-A99C-8D0C1CBF3320}"/>
                </a:ext>
              </a:extLst>
            </p:cNvPr>
            <p:cNvSpPr txBox="1"/>
            <p:nvPr/>
          </p:nvSpPr>
          <p:spPr>
            <a:xfrm>
              <a:off x="4764112" y="1212680"/>
              <a:ext cx="1168908"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83" name="Rectangle 82">
              <a:extLst>
                <a:ext uri="{FF2B5EF4-FFF2-40B4-BE49-F238E27FC236}">
                  <a16:creationId xmlns:a16="http://schemas.microsoft.com/office/drawing/2014/main" id="{8E959688-C3EA-45B4-BBD4-D9E0AC9EC812}"/>
                </a:ext>
              </a:extLst>
            </p:cNvPr>
            <p:cNvSpPr/>
            <p:nvPr/>
          </p:nvSpPr>
          <p:spPr>
            <a:xfrm>
              <a:off x="4430634" y="1509223"/>
              <a:ext cx="254508" cy="166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4" name="TextBox 83">
              <a:extLst>
                <a:ext uri="{FF2B5EF4-FFF2-40B4-BE49-F238E27FC236}">
                  <a16:creationId xmlns:a16="http://schemas.microsoft.com/office/drawing/2014/main" id="{08519EF6-AEC6-4D76-A476-F6D4DCDF05FC}"/>
                </a:ext>
              </a:extLst>
            </p:cNvPr>
            <p:cNvSpPr txBox="1"/>
            <p:nvPr/>
          </p:nvSpPr>
          <p:spPr>
            <a:xfrm>
              <a:off x="4762751" y="1477378"/>
              <a:ext cx="1524460" cy="246221"/>
            </a:xfrm>
            <a:prstGeom prst="rect">
              <a:avLst/>
            </a:prstGeom>
            <a:noFill/>
          </p:spPr>
          <p:txBody>
            <a:bodyPr wrap="square" rtlCol="0">
              <a:spAutoFit/>
            </a:bodyPr>
            <a:lstStyle/>
            <a:p>
              <a:r>
                <a:rPr lang="en-GB" sz="1000" dirty="0">
                  <a:latin typeface="Arial Nova" panose="020B0504020202020204" pitchFamily="34" charset="0"/>
                </a:rPr>
                <a:t>Weathered granodiorite</a:t>
              </a:r>
            </a:p>
          </p:txBody>
        </p:sp>
        <p:sp>
          <p:nvSpPr>
            <p:cNvPr id="85" name="Rectangle 84">
              <a:extLst>
                <a:ext uri="{FF2B5EF4-FFF2-40B4-BE49-F238E27FC236}">
                  <a16:creationId xmlns:a16="http://schemas.microsoft.com/office/drawing/2014/main" id="{374E1DB6-B387-4ADC-9583-C22B80A3A291}"/>
                </a:ext>
              </a:extLst>
            </p:cNvPr>
            <p:cNvSpPr/>
            <p:nvPr/>
          </p:nvSpPr>
          <p:spPr>
            <a:xfrm>
              <a:off x="4432242" y="1764798"/>
              <a:ext cx="254508" cy="166200"/>
            </a:xfrm>
            <a:prstGeom prst="rect">
              <a:avLst/>
            </a:prstGeom>
            <a:solidFill>
              <a:srgbClr val="F4A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6" name="TextBox 85">
              <a:extLst>
                <a:ext uri="{FF2B5EF4-FFF2-40B4-BE49-F238E27FC236}">
                  <a16:creationId xmlns:a16="http://schemas.microsoft.com/office/drawing/2014/main" id="{9E82870E-7C6D-41AE-84CF-89E4D267CF11}"/>
                </a:ext>
              </a:extLst>
            </p:cNvPr>
            <p:cNvSpPr txBox="1"/>
            <p:nvPr/>
          </p:nvSpPr>
          <p:spPr>
            <a:xfrm>
              <a:off x="4759439" y="1740861"/>
              <a:ext cx="952500" cy="246221"/>
            </a:xfrm>
            <a:prstGeom prst="rect">
              <a:avLst/>
            </a:prstGeom>
            <a:noFill/>
          </p:spPr>
          <p:txBody>
            <a:bodyPr wrap="square" rtlCol="0">
              <a:spAutoFit/>
            </a:bodyPr>
            <a:lstStyle/>
            <a:p>
              <a:r>
                <a:rPr lang="en-GB" sz="1000" dirty="0">
                  <a:latin typeface="Arial Nova" panose="020B0504020202020204" pitchFamily="34" charset="0"/>
                </a:rPr>
                <a:t>Granodiorite</a:t>
              </a:r>
            </a:p>
          </p:txBody>
        </p:sp>
        <p:sp>
          <p:nvSpPr>
            <p:cNvPr id="87" name="TextBox 86">
              <a:extLst>
                <a:ext uri="{FF2B5EF4-FFF2-40B4-BE49-F238E27FC236}">
                  <a16:creationId xmlns:a16="http://schemas.microsoft.com/office/drawing/2014/main" id="{8C0D6E09-EA1E-4AAA-A719-78ABD4D60083}"/>
                </a:ext>
              </a:extLst>
            </p:cNvPr>
            <p:cNvSpPr txBox="1"/>
            <p:nvPr/>
          </p:nvSpPr>
          <p:spPr>
            <a:xfrm>
              <a:off x="4759439" y="2004951"/>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88" name="Rectangle 87">
              <a:extLst>
                <a:ext uri="{FF2B5EF4-FFF2-40B4-BE49-F238E27FC236}">
                  <a16:creationId xmlns:a16="http://schemas.microsoft.com/office/drawing/2014/main" id="{5E5D5ECD-D4FA-4565-B169-3D0B9672B972}"/>
                </a:ext>
              </a:extLst>
            </p:cNvPr>
            <p:cNvSpPr/>
            <p:nvPr/>
          </p:nvSpPr>
          <p:spPr>
            <a:xfrm>
              <a:off x="4432242" y="2027825"/>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2" name="Picture 1">
            <a:extLst>
              <a:ext uri="{FF2B5EF4-FFF2-40B4-BE49-F238E27FC236}">
                <a16:creationId xmlns:a16="http://schemas.microsoft.com/office/drawing/2014/main" id="{52B59BA9-56DD-433E-AFFB-ABCF5E614FA1}"/>
              </a:ext>
            </a:extLst>
          </p:cNvPr>
          <p:cNvPicPr>
            <a:picLocks noChangeAspect="1"/>
          </p:cNvPicPr>
          <p:nvPr/>
        </p:nvPicPr>
        <p:blipFill>
          <a:blip r:embed="rId4"/>
          <a:stretch>
            <a:fillRect/>
          </a:stretch>
        </p:blipFill>
        <p:spPr>
          <a:xfrm>
            <a:off x="3925867" y="470895"/>
            <a:ext cx="8078074" cy="4797604"/>
          </a:xfrm>
          <a:prstGeom prst="rect">
            <a:avLst/>
          </a:prstGeom>
        </p:spPr>
      </p:pic>
      <p:grpSp>
        <p:nvGrpSpPr>
          <p:cNvPr id="5" name="Group 4">
            <a:extLst>
              <a:ext uri="{FF2B5EF4-FFF2-40B4-BE49-F238E27FC236}">
                <a16:creationId xmlns:a16="http://schemas.microsoft.com/office/drawing/2014/main" id="{D830504D-8F0C-4C2D-A381-12A44B9064A6}"/>
              </a:ext>
            </a:extLst>
          </p:cNvPr>
          <p:cNvGrpSpPr/>
          <p:nvPr/>
        </p:nvGrpSpPr>
        <p:grpSpPr>
          <a:xfrm>
            <a:off x="10293004" y="3613623"/>
            <a:ext cx="1444581" cy="955412"/>
            <a:chOff x="10293004" y="3613623"/>
            <a:chExt cx="1444581" cy="955412"/>
          </a:xfrm>
        </p:grpSpPr>
        <p:sp>
          <p:nvSpPr>
            <p:cNvPr id="47" name="Oval 46">
              <a:extLst>
                <a:ext uri="{FF2B5EF4-FFF2-40B4-BE49-F238E27FC236}">
                  <a16:creationId xmlns:a16="http://schemas.microsoft.com/office/drawing/2014/main" id="{14B0A7D2-76E9-4705-B4A7-E8A49AE4288B}"/>
                </a:ext>
              </a:extLst>
            </p:cNvPr>
            <p:cNvSpPr/>
            <p:nvPr/>
          </p:nvSpPr>
          <p:spPr>
            <a:xfrm>
              <a:off x="10359529" y="3681318"/>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C</a:t>
              </a:r>
            </a:p>
          </p:txBody>
        </p:sp>
        <p:sp>
          <p:nvSpPr>
            <p:cNvPr id="46" name="Rectangle 45">
              <a:hlinkClick r:id="rId5" action="ppaction://hlinksldjump"/>
              <a:extLst>
                <a:ext uri="{FF2B5EF4-FFF2-40B4-BE49-F238E27FC236}">
                  <a16:creationId xmlns:a16="http://schemas.microsoft.com/office/drawing/2014/main" id="{EF47F296-F5B3-4F99-842D-BAF37F6BD61F}"/>
                </a:ext>
              </a:extLst>
            </p:cNvPr>
            <p:cNvSpPr/>
            <p:nvPr/>
          </p:nvSpPr>
          <p:spPr>
            <a:xfrm>
              <a:off x="10293004" y="3613623"/>
              <a:ext cx="1444581" cy="955412"/>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 name="Group 3">
            <a:extLst>
              <a:ext uri="{FF2B5EF4-FFF2-40B4-BE49-F238E27FC236}">
                <a16:creationId xmlns:a16="http://schemas.microsoft.com/office/drawing/2014/main" id="{BFF7FCBD-F8A5-4B50-A385-C1F450A26F0E}"/>
              </a:ext>
            </a:extLst>
          </p:cNvPr>
          <p:cNvGrpSpPr/>
          <p:nvPr/>
        </p:nvGrpSpPr>
        <p:grpSpPr>
          <a:xfrm>
            <a:off x="8361224" y="2902228"/>
            <a:ext cx="1444581" cy="1141505"/>
            <a:chOff x="8361224" y="2902228"/>
            <a:chExt cx="1444581" cy="1141505"/>
          </a:xfrm>
        </p:grpSpPr>
        <p:sp>
          <p:nvSpPr>
            <p:cNvPr id="49" name="Oval 48">
              <a:extLst>
                <a:ext uri="{FF2B5EF4-FFF2-40B4-BE49-F238E27FC236}">
                  <a16:creationId xmlns:a16="http://schemas.microsoft.com/office/drawing/2014/main" id="{C7E7766B-A103-4D2C-BD2E-4B654CB79B92}"/>
                </a:ext>
              </a:extLst>
            </p:cNvPr>
            <p:cNvSpPr/>
            <p:nvPr/>
          </p:nvSpPr>
          <p:spPr>
            <a:xfrm>
              <a:off x="8380973" y="2935474"/>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B</a:t>
              </a:r>
            </a:p>
          </p:txBody>
        </p:sp>
        <p:sp>
          <p:nvSpPr>
            <p:cNvPr id="42" name="Rectangle 41">
              <a:hlinkClick r:id="rId6" action="ppaction://hlinksldjump"/>
              <a:extLst>
                <a:ext uri="{FF2B5EF4-FFF2-40B4-BE49-F238E27FC236}">
                  <a16:creationId xmlns:a16="http://schemas.microsoft.com/office/drawing/2014/main" id="{BEC2714F-BC8D-43E3-BC45-975FD98BB1DF}"/>
                </a:ext>
              </a:extLst>
            </p:cNvPr>
            <p:cNvSpPr/>
            <p:nvPr/>
          </p:nvSpPr>
          <p:spPr>
            <a:xfrm>
              <a:off x="8361224" y="2902228"/>
              <a:ext cx="1444581" cy="1141505"/>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 name="Group 2">
            <a:extLst>
              <a:ext uri="{FF2B5EF4-FFF2-40B4-BE49-F238E27FC236}">
                <a16:creationId xmlns:a16="http://schemas.microsoft.com/office/drawing/2014/main" id="{1C9AB732-57A6-4FE4-8901-0EA40FEFDC78}"/>
              </a:ext>
            </a:extLst>
          </p:cNvPr>
          <p:cNvGrpSpPr/>
          <p:nvPr/>
        </p:nvGrpSpPr>
        <p:grpSpPr>
          <a:xfrm>
            <a:off x="4687157" y="1202996"/>
            <a:ext cx="1639842" cy="987399"/>
            <a:chOff x="4687157" y="1202996"/>
            <a:chExt cx="1639842" cy="987399"/>
          </a:xfrm>
        </p:grpSpPr>
        <p:sp>
          <p:nvSpPr>
            <p:cNvPr id="48" name="Oval 47">
              <a:extLst>
                <a:ext uri="{FF2B5EF4-FFF2-40B4-BE49-F238E27FC236}">
                  <a16:creationId xmlns:a16="http://schemas.microsoft.com/office/drawing/2014/main" id="{390B3A3E-2417-4CC4-87E1-4B59E35E5D57}"/>
                </a:ext>
              </a:extLst>
            </p:cNvPr>
            <p:cNvSpPr/>
            <p:nvPr/>
          </p:nvSpPr>
          <p:spPr>
            <a:xfrm>
              <a:off x="4743210" y="1235929"/>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A</a:t>
              </a:r>
            </a:p>
          </p:txBody>
        </p:sp>
        <p:sp>
          <p:nvSpPr>
            <p:cNvPr id="41" name="Rectangle 40">
              <a:hlinkClick r:id="rId7" action="ppaction://hlinksldjump"/>
              <a:extLst>
                <a:ext uri="{FF2B5EF4-FFF2-40B4-BE49-F238E27FC236}">
                  <a16:creationId xmlns:a16="http://schemas.microsoft.com/office/drawing/2014/main" id="{0D16DE74-AD60-497D-B235-FC16BC913CD5}"/>
                </a:ext>
              </a:extLst>
            </p:cNvPr>
            <p:cNvSpPr/>
            <p:nvPr/>
          </p:nvSpPr>
          <p:spPr>
            <a:xfrm>
              <a:off x="4687157" y="1202996"/>
              <a:ext cx="1639842" cy="987399"/>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671338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Chart 40">
            <a:extLst>
              <a:ext uri="{FF2B5EF4-FFF2-40B4-BE49-F238E27FC236}">
                <a16:creationId xmlns:a16="http://schemas.microsoft.com/office/drawing/2014/main" id="{1B91CBF2-BFCB-4D13-899F-FE61D8E1FF13}"/>
              </a:ext>
            </a:extLst>
          </p:cNvPr>
          <p:cNvGraphicFramePr>
            <a:graphicFrameLocks/>
          </p:cNvGraphicFramePr>
          <p:nvPr>
            <p:extLst>
              <p:ext uri="{D42A27DB-BD31-4B8C-83A1-F6EECF244321}">
                <p14:modId xmlns:p14="http://schemas.microsoft.com/office/powerpoint/2010/main" val="2738644236"/>
              </p:ext>
            </p:extLst>
          </p:nvPr>
        </p:nvGraphicFramePr>
        <p:xfrm>
          <a:off x="6866627" y="4618203"/>
          <a:ext cx="3355488" cy="19268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0" name="Chart 39">
            <a:extLst>
              <a:ext uri="{FF2B5EF4-FFF2-40B4-BE49-F238E27FC236}">
                <a16:creationId xmlns:a16="http://schemas.microsoft.com/office/drawing/2014/main" id="{2B89A382-17F4-43B3-999E-D70C33C2D3AB}"/>
              </a:ext>
            </a:extLst>
          </p:cNvPr>
          <p:cNvGraphicFramePr>
            <a:graphicFrameLocks/>
          </p:cNvGraphicFramePr>
          <p:nvPr>
            <p:extLst>
              <p:ext uri="{D42A27DB-BD31-4B8C-83A1-F6EECF244321}">
                <p14:modId xmlns:p14="http://schemas.microsoft.com/office/powerpoint/2010/main" val="2062457104"/>
              </p:ext>
            </p:extLst>
          </p:nvPr>
        </p:nvGraphicFramePr>
        <p:xfrm>
          <a:off x="4445410" y="4495856"/>
          <a:ext cx="2160000" cy="2225944"/>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a:extLst>
              <a:ext uri="{FF2B5EF4-FFF2-40B4-BE49-F238E27FC236}">
                <a16:creationId xmlns:a16="http://schemas.microsoft.com/office/drawing/2014/main" id="{D45B2BF0-645B-46F8-9011-F97E53EB8D32}"/>
              </a:ext>
            </a:extLst>
          </p:cNvPr>
          <p:cNvSpPr txBox="1"/>
          <p:nvPr/>
        </p:nvSpPr>
        <p:spPr>
          <a:xfrm>
            <a:off x="4893935" y="0"/>
            <a:ext cx="2404130" cy="369332"/>
          </a:xfrm>
          <a:prstGeom prst="rect">
            <a:avLst/>
          </a:prstGeom>
          <a:noFill/>
        </p:spPr>
        <p:txBody>
          <a:bodyPr wrap="square" rtlCol="0">
            <a:spAutoFit/>
          </a:bodyPr>
          <a:lstStyle/>
          <a:p>
            <a:r>
              <a:rPr lang="en-GB" b="1" dirty="0">
                <a:latin typeface="Abadi" panose="020B0604020104020204" pitchFamily="34" charset="0"/>
              </a:rPr>
              <a:t>River Ythan Catchment</a:t>
            </a:r>
          </a:p>
        </p:txBody>
      </p:sp>
      <p:sp>
        <p:nvSpPr>
          <p:cNvPr id="57" name="TextBox 56">
            <a:extLst>
              <a:ext uri="{FF2B5EF4-FFF2-40B4-BE49-F238E27FC236}">
                <a16:creationId xmlns:a16="http://schemas.microsoft.com/office/drawing/2014/main" id="{F52F043B-7CA2-4056-B165-58E81106F6DB}"/>
              </a:ext>
            </a:extLst>
          </p:cNvPr>
          <p:cNvSpPr txBox="1"/>
          <p:nvPr/>
        </p:nvSpPr>
        <p:spPr>
          <a:xfrm>
            <a:off x="-7654" y="475133"/>
            <a:ext cx="2577109" cy="3831818"/>
          </a:xfrm>
          <a:prstGeom prst="rect">
            <a:avLst/>
          </a:prstGeom>
          <a:noFill/>
        </p:spPr>
        <p:txBody>
          <a:bodyPr wrap="square" rtlCol="0">
            <a:spAutoFit/>
          </a:bodyPr>
          <a:lstStyle/>
          <a:p>
            <a:pPr algn="just"/>
            <a:r>
              <a:rPr lang="en-GB" sz="900" b="1" dirty="0">
                <a:latin typeface="Arial Nova" panose="020B0504020202020204" pitchFamily="34" charset="0"/>
              </a:rPr>
              <a:t>Background</a:t>
            </a:r>
          </a:p>
          <a:p>
            <a:pPr algn="just"/>
            <a:r>
              <a:rPr lang="en-GB" sz="900" dirty="0">
                <a:latin typeface="Arial Nova" panose="020B0504020202020204" pitchFamily="34" charset="0"/>
              </a:rPr>
              <a:t>The River Ythan catchment was designated a Nitrate Vulnerable Zone in 2000 due to the eutrophication if its estuary (SSSI; Ramsar Site). The Precambrian basement was sheared and regionally folded into a gentle SW-NE trending syncline-anticline pair during the Caledonian Orogeny. The syncline hosts a fault-bound Devonian outlier and later faults host W/SW-E/NE trending Carboniferous dykes. The deeply weathered peneplain only experienced modest glacial erosion where glacial meltwater drainage was focused into a pre-existing drainage network to deeply incise glaciofluvial channels.</a:t>
            </a:r>
          </a:p>
          <a:p>
            <a:pPr algn="just"/>
            <a:r>
              <a:rPr lang="en-GB" sz="900" b="1" dirty="0">
                <a:latin typeface="Arial Nova" panose="020B0504020202020204" pitchFamily="34" charset="0"/>
              </a:rPr>
              <a:t>Approach</a:t>
            </a:r>
          </a:p>
          <a:p>
            <a:pPr algn="just"/>
            <a:r>
              <a:rPr lang="en-GB" sz="900" dirty="0">
                <a:latin typeface="Arial Nova" panose="020B0504020202020204" pitchFamily="34" charset="0"/>
              </a:rPr>
              <a:t>Analysis of SEPA groundwater quality monitoring demonstrates lithological (Fig. 1) and redox (Fig. 2) controls on nutrient concentrations: (1) Shallow wells and springs within sediments feature high TON and low SRP due to oxic conditions; (2) Bedrock boreholes feature low TON and high SRP due to anoxic/suboxic conditions. </a:t>
            </a:r>
          </a:p>
          <a:p>
            <a:pPr algn="just"/>
            <a:r>
              <a:rPr lang="en-GB" sz="900" dirty="0">
                <a:latin typeface="Arial Nova" panose="020B0504020202020204" pitchFamily="34" charset="0"/>
              </a:rPr>
              <a:t>Nitrate isotope signatures (Fig. 3) indicate greater denitrification is occurring within bedrock aquifers relative to superficial aquifers.</a:t>
            </a:r>
          </a:p>
        </p:txBody>
      </p:sp>
      <p:grpSp>
        <p:nvGrpSpPr>
          <p:cNvPr id="8" name="Group 7">
            <a:extLst>
              <a:ext uri="{FF2B5EF4-FFF2-40B4-BE49-F238E27FC236}">
                <a16:creationId xmlns:a16="http://schemas.microsoft.com/office/drawing/2014/main" id="{7EC1974E-B9F9-4466-A8D3-A7AA366C1D1E}"/>
              </a:ext>
            </a:extLst>
          </p:cNvPr>
          <p:cNvGrpSpPr/>
          <p:nvPr/>
        </p:nvGrpSpPr>
        <p:grpSpPr>
          <a:xfrm>
            <a:off x="2685282" y="472191"/>
            <a:ext cx="2997823" cy="2475022"/>
            <a:chOff x="2685282" y="472191"/>
            <a:chExt cx="2997823" cy="2475022"/>
          </a:xfrm>
        </p:grpSpPr>
        <p:pic>
          <p:nvPicPr>
            <p:cNvPr id="7" name="Picture 6" descr="Map&#10;&#10;Description automatically generated">
              <a:extLst>
                <a:ext uri="{FF2B5EF4-FFF2-40B4-BE49-F238E27FC236}">
                  <a16:creationId xmlns:a16="http://schemas.microsoft.com/office/drawing/2014/main" id="{58D479E2-CEA1-4FB3-A750-5E4F0789ECAE}"/>
                </a:ext>
              </a:extLst>
            </p:cNvPr>
            <p:cNvPicPr>
              <a:picLocks noChangeAspect="1"/>
            </p:cNvPicPr>
            <p:nvPr/>
          </p:nvPicPr>
          <p:blipFill rotWithShape="1">
            <a:blip r:embed="rId4">
              <a:extLst>
                <a:ext uri="{28A0092B-C50C-407E-A947-70E740481C1C}">
                  <a14:useLocalDpi xmlns:a14="http://schemas.microsoft.com/office/drawing/2010/main" val="0"/>
                </a:ext>
              </a:extLst>
            </a:blip>
            <a:srcRect l="18522" t="4157" r="2861" b="4086"/>
            <a:stretch/>
          </p:blipFill>
          <p:spPr>
            <a:xfrm>
              <a:off x="2685282" y="472191"/>
              <a:ext cx="2997823" cy="2475022"/>
            </a:xfrm>
            <a:prstGeom prst="rect">
              <a:avLst/>
            </a:prstGeom>
            <a:ln w="12700">
              <a:solidFill>
                <a:schemeClr val="tx1"/>
              </a:solidFill>
            </a:ln>
          </p:spPr>
        </p:pic>
        <p:pic>
          <p:nvPicPr>
            <p:cNvPr id="14" name="Picture 13" descr="Diagram&#10;&#10;Description automatically generated">
              <a:extLst>
                <a:ext uri="{FF2B5EF4-FFF2-40B4-BE49-F238E27FC236}">
                  <a16:creationId xmlns:a16="http://schemas.microsoft.com/office/drawing/2014/main" id="{C124AF6B-0AFD-455D-9D8C-BFDF7D414D61}"/>
                </a:ext>
              </a:extLst>
            </p:cNvPr>
            <p:cNvPicPr>
              <a:picLocks noChangeAspect="1"/>
            </p:cNvPicPr>
            <p:nvPr/>
          </p:nvPicPr>
          <p:blipFill rotWithShape="1">
            <a:blip r:embed="rId5">
              <a:extLst>
                <a:ext uri="{28A0092B-C50C-407E-A947-70E740481C1C}">
                  <a14:useLocalDpi xmlns:a14="http://schemas.microsoft.com/office/drawing/2010/main" val="0"/>
                </a:ext>
              </a:extLst>
            </a:blip>
            <a:srcRect l="14580" t="5739" r="73931" b="66055"/>
            <a:stretch/>
          </p:blipFill>
          <p:spPr>
            <a:xfrm>
              <a:off x="5398746" y="472191"/>
              <a:ext cx="284359" cy="493846"/>
            </a:xfrm>
            <a:prstGeom prst="rect">
              <a:avLst/>
            </a:prstGeom>
            <a:ln w="12700">
              <a:solidFill>
                <a:schemeClr val="tx1"/>
              </a:solidFill>
            </a:ln>
          </p:spPr>
        </p:pic>
      </p:grpSp>
      <p:pic>
        <p:nvPicPr>
          <p:cNvPr id="50" name="Picture 49" descr="Map&#10;&#10;Description automatically generated">
            <a:extLst>
              <a:ext uri="{FF2B5EF4-FFF2-40B4-BE49-F238E27FC236}">
                <a16:creationId xmlns:a16="http://schemas.microsoft.com/office/drawing/2014/main" id="{BCD43C36-CF1B-4DDD-AD0A-09BB9AD0A859}"/>
              </a:ext>
            </a:extLst>
          </p:cNvPr>
          <p:cNvPicPr>
            <a:picLocks noChangeAspect="1"/>
          </p:cNvPicPr>
          <p:nvPr/>
        </p:nvPicPr>
        <p:blipFill rotWithShape="1">
          <a:blip r:embed="rId6">
            <a:extLst>
              <a:ext uri="{28A0092B-C50C-407E-A947-70E740481C1C}">
                <a14:useLocalDpi xmlns:a14="http://schemas.microsoft.com/office/drawing/2010/main" val="0"/>
              </a:ext>
            </a:extLst>
          </a:blip>
          <a:srcRect l="5451" t="66306" r="66102" b="10991"/>
          <a:stretch/>
        </p:blipFill>
        <p:spPr>
          <a:xfrm>
            <a:off x="2743199" y="3212859"/>
            <a:ext cx="716979" cy="404757"/>
          </a:xfrm>
          <a:prstGeom prst="rect">
            <a:avLst/>
          </a:prstGeom>
        </p:spPr>
      </p:pic>
      <p:grpSp>
        <p:nvGrpSpPr>
          <p:cNvPr id="52" name="Group 51">
            <a:extLst>
              <a:ext uri="{FF2B5EF4-FFF2-40B4-BE49-F238E27FC236}">
                <a16:creationId xmlns:a16="http://schemas.microsoft.com/office/drawing/2014/main" id="{E14C31DA-C01D-4B0E-ADD3-1938D0B52B0D}"/>
              </a:ext>
            </a:extLst>
          </p:cNvPr>
          <p:cNvGrpSpPr/>
          <p:nvPr/>
        </p:nvGrpSpPr>
        <p:grpSpPr>
          <a:xfrm>
            <a:off x="2635749" y="3725488"/>
            <a:ext cx="2168815" cy="553998"/>
            <a:chOff x="807849" y="3712219"/>
            <a:chExt cx="2168815" cy="553998"/>
          </a:xfrm>
        </p:grpSpPr>
        <p:sp>
          <p:nvSpPr>
            <p:cNvPr id="54" name="Oval 53">
              <a:extLst>
                <a:ext uri="{FF2B5EF4-FFF2-40B4-BE49-F238E27FC236}">
                  <a16:creationId xmlns:a16="http://schemas.microsoft.com/office/drawing/2014/main" id="{6D50E582-52BA-4708-9286-EA03836D9D99}"/>
                </a:ext>
              </a:extLst>
            </p:cNvPr>
            <p:cNvSpPr/>
            <p:nvPr/>
          </p:nvSpPr>
          <p:spPr>
            <a:xfrm>
              <a:off x="873208" y="3941361"/>
              <a:ext cx="95953" cy="95713"/>
            </a:xfrm>
            <a:prstGeom prst="ellipse">
              <a:avLst/>
            </a:prstGeom>
            <a:solidFill>
              <a:srgbClr val="00B0F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6" name="TextBox 55">
              <a:extLst>
                <a:ext uri="{FF2B5EF4-FFF2-40B4-BE49-F238E27FC236}">
                  <a16:creationId xmlns:a16="http://schemas.microsoft.com/office/drawing/2014/main" id="{B0C24C69-5E8E-41A2-B904-15C1BA6486A9}"/>
                </a:ext>
              </a:extLst>
            </p:cNvPr>
            <p:cNvSpPr txBox="1"/>
            <p:nvPr/>
          </p:nvSpPr>
          <p:spPr>
            <a:xfrm>
              <a:off x="807849" y="3712219"/>
              <a:ext cx="2168815" cy="553998"/>
            </a:xfrm>
            <a:prstGeom prst="rect">
              <a:avLst/>
            </a:prstGeom>
            <a:noFill/>
          </p:spPr>
          <p:txBody>
            <a:bodyPr wrap="square" rtlCol="0">
              <a:spAutoFit/>
            </a:bodyPr>
            <a:lstStyle/>
            <a:p>
              <a:r>
                <a:rPr lang="en-GB" sz="1000" b="1" u="sng" dirty="0">
                  <a:latin typeface="Arial Nova" panose="020B0504020202020204" pitchFamily="34" charset="0"/>
                </a:rPr>
                <a:t>Groundwater monitoring</a:t>
              </a:r>
              <a:endParaRPr lang="en-GB" sz="1000" b="1" dirty="0">
                <a:latin typeface="Arial Nova" panose="020B0504020202020204" pitchFamily="34" charset="0"/>
              </a:endParaRPr>
            </a:p>
            <a:p>
              <a:r>
                <a:rPr lang="en-GB" sz="1000" dirty="0">
                  <a:latin typeface="Arial Nova" panose="020B0504020202020204" pitchFamily="34" charset="0"/>
                </a:rPr>
                <a:t>   Superficial aquifer</a:t>
              </a:r>
            </a:p>
            <a:p>
              <a:r>
                <a:rPr lang="en-GB" sz="1000" dirty="0">
                  <a:latin typeface="Arial Nova" panose="020B0504020202020204" pitchFamily="34" charset="0"/>
                </a:rPr>
                <a:t>   Bedrock aquifer</a:t>
              </a:r>
            </a:p>
          </p:txBody>
        </p:sp>
        <p:sp>
          <p:nvSpPr>
            <p:cNvPr id="58" name="Oval 57">
              <a:extLst>
                <a:ext uri="{FF2B5EF4-FFF2-40B4-BE49-F238E27FC236}">
                  <a16:creationId xmlns:a16="http://schemas.microsoft.com/office/drawing/2014/main" id="{0B5DF99A-598E-4B6B-8653-5635DD7FBFA7}"/>
                </a:ext>
              </a:extLst>
            </p:cNvPr>
            <p:cNvSpPr/>
            <p:nvPr/>
          </p:nvSpPr>
          <p:spPr>
            <a:xfrm>
              <a:off x="873208" y="4105027"/>
              <a:ext cx="95953" cy="95713"/>
            </a:xfrm>
            <a:prstGeom prst="ellipse">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79" name="Picture 78" descr="Map&#10;&#10;Description automatically generated">
            <a:extLst>
              <a:ext uri="{FF2B5EF4-FFF2-40B4-BE49-F238E27FC236}">
                <a16:creationId xmlns:a16="http://schemas.microsoft.com/office/drawing/2014/main" id="{0B1BE68D-EA4B-48D8-A92D-C7BAEA03B59B}"/>
              </a:ext>
            </a:extLst>
          </p:cNvPr>
          <p:cNvPicPr>
            <a:picLocks noChangeAspect="1"/>
          </p:cNvPicPr>
          <p:nvPr/>
        </p:nvPicPr>
        <p:blipFill rotWithShape="1">
          <a:blip r:embed="rId7">
            <a:extLst>
              <a:ext uri="{28A0092B-C50C-407E-A947-70E740481C1C}">
                <a14:useLocalDpi xmlns:a14="http://schemas.microsoft.com/office/drawing/2010/main" val="0"/>
              </a:ext>
            </a:extLst>
          </a:blip>
          <a:srcRect l="3695" t="85427" r="90871" b="8454"/>
          <a:stretch/>
        </p:blipFill>
        <p:spPr>
          <a:xfrm>
            <a:off x="4318874" y="3982002"/>
            <a:ext cx="328920" cy="262029"/>
          </a:xfrm>
          <a:prstGeom prst="rect">
            <a:avLst/>
          </a:prstGeom>
        </p:spPr>
      </p:pic>
      <p:pic>
        <p:nvPicPr>
          <p:cNvPr id="80" name="Picture 79" descr="Map&#10;&#10;Description automatically generated">
            <a:extLst>
              <a:ext uri="{FF2B5EF4-FFF2-40B4-BE49-F238E27FC236}">
                <a16:creationId xmlns:a16="http://schemas.microsoft.com/office/drawing/2014/main" id="{51509A36-9063-4EE0-B27A-BAAE10255162}"/>
              </a:ext>
            </a:extLst>
          </p:cNvPr>
          <p:cNvPicPr>
            <a:picLocks noChangeAspect="1"/>
          </p:cNvPicPr>
          <p:nvPr/>
        </p:nvPicPr>
        <p:blipFill rotWithShape="1">
          <a:blip r:embed="rId8">
            <a:extLst>
              <a:ext uri="{28A0092B-C50C-407E-A947-70E740481C1C}">
                <a14:useLocalDpi xmlns:a14="http://schemas.microsoft.com/office/drawing/2010/main" val="0"/>
              </a:ext>
            </a:extLst>
          </a:blip>
          <a:srcRect l="1679" t="72371" r="88992" b="23812"/>
          <a:stretch/>
        </p:blipFill>
        <p:spPr>
          <a:xfrm>
            <a:off x="4280950" y="3719692"/>
            <a:ext cx="328920" cy="261736"/>
          </a:xfrm>
          <a:prstGeom prst="rect">
            <a:avLst/>
          </a:prstGeom>
        </p:spPr>
      </p:pic>
      <mc:AlternateContent xmlns:mc="http://schemas.openxmlformats.org/markup-compatibility/2006" xmlns:cx1="http://schemas.microsoft.com/office/drawing/2015/9/8/chartex">
        <mc:Choice Requires="cx1">
          <p:graphicFrame>
            <p:nvGraphicFramePr>
              <p:cNvPr id="38" name="Chart 37">
                <a:extLst>
                  <a:ext uri="{FF2B5EF4-FFF2-40B4-BE49-F238E27FC236}">
                    <a16:creationId xmlns:a16="http://schemas.microsoft.com/office/drawing/2014/main" id="{4F30002A-1B20-455E-BA9E-B31D505477C5}"/>
                  </a:ext>
                </a:extLst>
              </p:cNvPr>
              <p:cNvGraphicFramePr/>
              <p:nvPr>
                <p:extLst>
                  <p:ext uri="{D42A27DB-BD31-4B8C-83A1-F6EECF244321}">
                    <p14:modId xmlns:p14="http://schemas.microsoft.com/office/powerpoint/2010/main" val="1663907840"/>
                  </p:ext>
                </p:extLst>
              </p:nvPr>
            </p:nvGraphicFramePr>
            <p:xfrm>
              <a:off x="-68614" y="4538883"/>
              <a:ext cx="2160000" cy="1800000"/>
            </p:xfrm>
            <a:graphic>
              <a:graphicData uri="http://schemas.microsoft.com/office/drawing/2014/chartex">
                <cx:chart xmlns:cx="http://schemas.microsoft.com/office/drawing/2014/chartex" xmlns:r="http://schemas.openxmlformats.org/officeDocument/2006/relationships" r:id="rId9"/>
              </a:graphicData>
            </a:graphic>
          </p:graphicFrame>
        </mc:Choice>
        <mc:Fallback xmlns="">
          <p:pic>
            <p:nvPicPr>
              <p:cNvPr id="38" name="Chart 37">
                <a:extLst>
                  <a:ext uri="{FF2B5EF4-FFF2-40B4-BE49-F238E27FC236}">
                    <a16:creationId xmlns:a16="http://schemas.microsoft.com/office/drawing/2014/main" id="{4F30002A-1B20-455E-BA9E-B31D505477C5}"/>
                  </a:ext>
                </a:extLst>
              </p:cNvPr>
              <p:cNvPicPr>
                <a:picLocks noGrp="1" noRot="1" noChangeAspect="1" noMove="1" noResize="1" noEditPoints="1" noAdjustHandles="1" noChangeArrowheads="1" noChangeShapeType="1"/>
              </p:cNvPicPr>
              <p:nvPr/>
            </p:nvPicPr>
            <p:blipFill>
              <a:blip r:embed="rId10"/>
              <a:stretch>
                <a:fillRect/>
              </a:stretch>
            </p:blipFill>
            <p:spPr>
              <a:xfrm>
                <a:off x="-68614" y="4538883"/>
                <a:ext cx="2160000" cy="18000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39" name="Chart 38">
                <a:extLst>
                  <a:ext uri="{FF2B5EF4-FFF2-40B4-BE49-F238E27FC236}">
                    <a16:creationId xmlns:a16="http://schemas.microsoft.com/office/drawing/2014/main" id="{AB046247-49D2-4235-BD90-159BC224F1C4}"/>
                  </a:ext>
                </a:extLst>
              </p:cNvPr>
              <p:cNvGraphicFramePr/>
              <p:nvPr>
                <p:extLst>
                  <p:ext uri="{D42A27DB-BD31-4B8C-83A1-F6EECF244321}">
                    <p14:modId xmlns:p14="http://schemas.microsoft.com/office/powerpoint/2010/main" val="137992478"/>
                  </p:ext>
                </p:extLst>
              </p:nvPr>
            </p:nvGraphicFramePr>
            <p:xfrm>
              <a:off x="2024193" y="4538883"/>
              <a:ext cx="2160000" cy="1800000"/>
            </p:xfrm>
            <a:graphic>
              <a:graphicData uri="http://schemas.microsoft.com/office/drawing/2014/chartex">
                <cx:chart xmlns:cx="http://schemas.microsoft.com/office/drawing/2014/chartex" xmlns:r="http://schemas.openxmlformats.org/officeDocument/2006/relationships" r:id="rId11"/>
              </a:graphicData>
            </a:graphic>
          </p:graphicFrame>
        </mc:Choice>
        <mc:Fallback xmlns="">
          <p:pic>
            <p:nvPicPr>
              <p:cNvPr id="39" name="Chart 38">
                <a:extLst>
                  <a:ext uri="{FF2B5EF4-FFF2-40B4-BE49-F238E27FC236}">
                    <a16:creationId xmlns:a16="http://schemas.microsoft.com/office/drawing/2014/main" id="{AB046247-49D2-4235-BD90-159BC224F1C4}"/>
                  </a:ext>
                </a:extLst>
              </p:cNvPr>
              <p:cNvPicPr>
                <a:picLocks noGrp="1" noRot="1" noChangeAspect="1" noMove="1" noResize="1" noEditPoints="1" noAdjustHandles="1" noChangeArrowheads="1" noChangeShapeType="1"/>
              </p:cNvPicPr>
              <p:nvPr/>
            </p:nvPicPr>
            <p:blipFill>
              <a:blip r:embed="rId12"/>
              <a:stretch>
                <a:fillRect/>
              </a:stretch>
            </p:blipFill>
            <p:spPr>
              <a:xfrm>
                <a:off x="2024193" y="4538883"/>
                <a:ext cx="2160000" cy="1800000"/>
              </a:xfrm>
              <a:prstGeom prst="rect">
                <a:avLst/>
              </a:prstGeom>
            </p:spPr>
          </p:pic>
        </mc:Fallback>
      </mc:AlternateContent>
      <p:pic>
        <p:nvPicPr>
          <p:cNvPr id="3" name="Picture 2" descr="Map&#10;&#10;Description automatically generated">
            <a:extLst>
              <a:ext uri="{FF2B5EF4-FFF2-40B4-BE49-F238E27FC236}">
                <a16:creationId xmlns:a16="http://schemas.microsoft.com/office/drawing/2014/main" id="{6B8A77DF-E2A9-4982-8A01-88C149DB3D2E}"/>
              </a:ext>
            </a:extLst>
          </p:cNvPr>
          <p:cNvPicPr>
            <a:picLocks noChangeAspect="1"/>
          </p:cNvPicPr>
          <p:nvPr/>
        </p:nvPicPr>
        <p:blipFill rotWithShape="1">
          <a:blip r:embed="rId13">
            <a:extLst>
              <a:ext uri="{28A0092B-C50C-407E-A947-70E740481C1C}">
                <a14:useLocalDpi xmlns:a14="http://schemas.microsoft.com/office/drawing/2010/main" val="0"/>
              </a:ext>
            </a:extLst>
          </a:blip>
          <a:srcRect l="19517" t="4014" r="2861" b="4659"/>
          <a:stretch/>
        </p:blipFill>
        <p:spPr>
          <a:xfrm>
            <a:off x="9001467" y="448701"/>
            <a:ext cx="2978297" cy="2478775"/>
          </a:xfrm>
          <a:prstGeom prst="rect">
            <a:avLst/>
          </a:prstGeom>
          <a:ln w="12700">
            <a:solidFill>
              <a:schemeClr val="tx1"/>
            </a:solidFill>
          </a:ln>
        </p:spPr>
      </p:pic>
      <p:pic>
        <p:nvPicPr>
          <p:cNvPr id="5" name="Picture 4" descr="Map&#10;&#10;Description automatically generated">
            <a:extLst>
              <a:ext uri="{FF2B5EF4-FFF2-40B4-BE49-F238E27FC236}">
                <a16:creationId xmlns:a16="http://schemas.microsoft.com/office/drawing/2014/main" id="{873C0CF9-E171-44EA-9F65-7CAC3DBC8532}"/>
              </a:ext>
            </a:extLst>
          </p:cNvPr>
          <p:cNvPicPr>
            <a:picLocks noChangeAspect="1"/>
          </p:cNvPicPr>
          <p:nvPr/>
        </p:nvPicPr>
        <p:blipFill rotWithShape="1">
          <a:blip r:embed="rId14">
            <a:extLst>
              <a:ext uri="{28A0092B-C50C-407E-A947-70E740481C1C}">
                <a14:useLocalDpi xmlns:a14="http://schemas.microsoft.com/office/drawing/2010/main" val="0"/>
              </a:ext>
            </a:extLst>
          </a:blip>
          <a:srcRect l="19270" t="3727" r="2861" b="4373"/>
          <a:stretch/>
        </p:blipFill>
        <p:spPr>
          <a:xfrm>
            <a:off x="5857893" y="460509"/>
            <a:ext cx="2978619" cy="2486704"/>
          </a:xfrm>
          <a:prstGeom prst="rect">
            <a:avLst/>
          </a:prstGeom>
          <a:ln w="12700">
            <a:solidFill>
              <a:schemeClr val="tx1"/>
            </a:solidFill>
          </a:ln>
        </p:spPr>
      </p:pic>
      <p:pic>
        <p:nvPicPr>
          <p:cNvPr id="11" name="Picture 10" descr="Map&#10;&#10;Description automatically generated">
            <a:extLst>
              <a:ext uri="{FF2B5EF4-FFF2-40B4-BE49-F238E27FC236}">
                <a16:creationId xmlns:a16="http://schemas.microsoft.com/office/drawing/2014/main" id="{817CBBE0-5E04-4C01-90F2-1B95FFEE59EA}"/>
              </a:ext>
            </a:extLst>
          </p:cNvPr>
          <p:cNvPicPr>
            <a:picLocks noChangeAspect="1"/>
          </p:cNvPicPr>
          <p:nvPr/>
        </p:nvPicPr>
        <p:blipFill rotWithShape="1">
          <a:blip r:embed="rId15">
            <a:alphaModFix/>
            <a:extLst>
              <a:ext uri="{28A0092B-C50C-407E-A947-70E740481C1C}">
                <a14:useLocalDpi xmlns:a14="http://schemas.microsoft.com/office/drawing/2010/main" val="0"/>
              </a:ext>
            </a:extLst>
          </a:blip>
          <a:srcRect l="4690" t="78824" r="39818" b="4676"/>
          <a:stretch/>
        </p:blipFill>
        <p:spPr>
          <a:xfrm>
            <a:off x="3736737" y="3179765"/>
            <a:ext cx="2094032" cy="440426"/>
          </a:xfrm>
          <a:prstGeom prst="rect">
            <a:avLst/>
          </a:prstGeom>
        </p:spPr>
      </p:pic>
      <p:sp>
        <p:nvSpPr>
          <p:cNvPr id="12" name="TextBox 11">
            <a:extLst>
              <a:ext uri="{FF2B5EF4-FFF2-40B4-BE49-F238E27FC236}">
                <a16:creationId xmlns:a16="http://schemas.microsoft.com/office/drawing/2014/main" id="{BD9FA958-3A86-4AB7-B513-33D60ABBE535}"/>
              </a:ext>
            </a:extLst>
          </p:cNvPr>
          <p:cNvSpPr txBox="1"/>
          <p:nvPr/>
        </p:nvSpPr>
        <p:spPr>
          <a:xfrm>
            <a:off x="2613161" y="2986365"/>
            <a:ext cx="1465190" cy="246221"/>
          </a:xfrm>
          <a:prstGeom prst="rect">
            <a:avLst/>
          </a:prstGeom>
          <a:noFill/>
        </p:spPr>
        <p:txBody>
          <a:bodyPr wrap="square" rtlCol="0">
            <a:spAutoFit/>
          </a:bodyPr>
          <a:lstStyle/>
          <a:p>
            <a:r>
              <a:rPr lang="en-GB" sz="1000" b="1" dirty="0">
                <a:latin typeface="Arial Nova" panose="020B0504020202020204" pitchFamily="34" charset="0"/>
              </a:rPr>
              <a:t>Elevation (mAOD)</a:t>
            </a:r>
          </a:p>
        </p:txBody>
      </p:sp>
      <p:sp>
        <p:nvSpPr>
          <p:cNvPr id="91" name="TextBox 90">
            <a:extLst>
              <a:ext uri="{FF2B5EF4-FFF2-40B4-BE49-F238E27FC236}">
                <a16:creationId xmlns:a16="http://schemas.microsoft.com/office/drawing/2014/main" id="{32BB0881-EFB2-49A4-9E84-2D42BC5FF3CB}"/>
              </a:ext>
            </a:extLst>
          </p:cNvPr>
          <p:cNvSpPr txBox="1"/>
          <p:nvPr/>
        </p:nvSpPr>
        <p:spPr>
          <a:xfrm>
            <a:off x="4551391" y="3981428"/>
            <a:ext cx="2168815" cy="246221"/>
          </a:xfrm>
          <a:prstGeom prst="rect">
            <a:avLst/>
          </a:prstGeom>
          <a:noFill/>
        </p:spPr>
        <p:txBody>
          <a:bodyPr wrap="square" rtlCol="0">
            <a:spAutoFit/>
          </a:bodyPr>
          <a:lstStyle/>
          <a:p>
            <a:r>
              <a:rPr lang="en-GB" sz="1000" dirty="0">
                <a:latin typeface="Arial Nova" panose="020B0504020202020204" pitchFamily="34" charset="0"/>
              </a:rPr>
              <a:t>Flow gauging station</a:t>
            </a:r>
          </a:p>
        </p:txBody>
      </p:sp>
      <p:sp>
        <p:nvSpPr>
          <p:cNvPr id="92" name="TextBox 91">
            <a:extLst>
              <a:ext uri="{FF2B5EF4-FFF2-40B4-BE49-F238E27FC236}">
                <a16:creationId xmlns:a16="http://schemas.microsoft.com/office/drawing/2014/main" id="{E03345A0-BD95-40AE-AFBC-C20707DF141B}"/>
              </a:ext>
            </a:extLst>
          </p:cNvPr>
          <p:cNvSpPr txBox="1"/>
          <p:nvPr/>
        </p:nvSpPr>
        <p:spPr>
          <a:xfrm>
            <a:off x="4536011" y="3746209"/>
            <a:ext cx="2168815" cy="246221"/>
          </a:xfrm>
          <a:prstGeom prst="rect">
            <a:avLst/>
          </a:prstGeom>
          <a:noFill/>
        </p:spPr>
        <p:txBody>
          <a:bodyPr wrap="square" rtlCol="0">
            <a:spAutoFit/>
          </a:bodyPr>
          <a:lstStyle/>
          <a:p>
            <a:r>
              <a:rPr lang="en-GB" sz="1000" dirty="0">
                <a:latin typeface="Arial Nova" panose="020B0504020202020204" pitchFamily="34" charset="0"/>
              </a:rPr>
              <a:t>River Ythan</a:t>
            </a:r>
          </a:p>
        </p:txBody>
      </p:sp>
      <p:sp>
        <p:nvSpPr>
          <p:cNvPr id="13" name="TextBox 12">
            <a:extLst>
              <a:ext uri="{FF2B5EF4-FFF2-40B4-BE49-F238E27FC236}">
                <a16:creationId xmlns:a16="http://schemas.microsoft.com/office/drawing/2014/main" id="{B2028CC1-F63E-448B-8A6F-FCD82F328D32}"/>
              </a:ext>
            </a:extLst>
          </p:cNvPr>
          <p:cNvSpPr txBox="1"/>
          <p:nvPr/>
        </p:nvSpPr>
        <p:spPr>
          <a:xfrm>
            <a:off x="492256" y="6598689"/>
            <a:ext cx="3244481" cy="246221"/>
          </a:xfrm>
          <a:prstGeom prst="rect">
            <a:avLst/>
          </a:prstGeom>
          <a:noFill/>
        </p:spPr>
        <p:txBody>
          <a:bodyPr wrap="square" rtlCol="0">
            <a:spAutoFit/>
          </a:bodyPr>
          <a:lstStyle/>
          <a:p>
            <a:r>
              <a:rPr lang="en-GB" sz="1000" b="1" i="1" dirty="0">
                <a:solidFill>
                  <a:srgbClr val="0070C0"/>
                </a:solidFill>
                <a:latin typeface="Arial Nova" panose="020B0504020202020204" pitchFamily="34" charset="0"/>
              </a:rPr>
              <a:t>Figure 1</a:t>
            </a:r>
            <a:r>
              <a:rPr lang="en-GB" sz="1000" i="1" dirty="0">
                <a:solidFill>
                  <a:srgbClr val="0070C0"/>
                </a:solidFill>
                <a:latin typeface="Arial Nova" panose="020B0504020202020204" pitchFamily="34" charset="0"/>
              </a:rPr>
              <a:t>. Groundwater nutrient concentrations (SEPA</a:t>
            </a:r>
            <a:r>
              <a:rPr lang="en-GB" sz="1000" dirty="0">
                <a:latin typeface="Arial Nova" panose="020B0504020202020204" pitchFamily="34" charset="0"/>
              </a:rPr>
              <a:t>)</a:t>
            </a:r>
          </a:p>
        </p:txBody>
      </p:sp>
      <p:sp>
        <p:nvSpPr>
          <p:cNvPr id="93" name="TextBox 92">
            <a:extLst>
              <a:ext uri="{FF2B5EF4-FFF2-40B4-BE49-F238E27FC236}">
                <a16:creationId xmlns:a16="http://schemas.microsoft.com/office/drawing/2014/main" id="{587D866B-2D0D-40C2-8273-E7D962B0C34F}"/>
              </a:ext>
            </a:extLst>
          </p:cNvPr>
          <p:cNvSpPr txBox="1"/>
          <p:nvPr/>
        </p:nvSpPr>
        <p:spPr>
          <a:xfrm>
            <a:off x="4383852" y="6614889"/>
            <a:ext cx="2598506" cy="246221"/>
          </a:xfrm>
          <a:prstGeom prst="rect">
            <a:avLst/>
          </a:prstGeom>
          <a:noFill/>
        </p:spPr>
        <p:txBody>
          <a:bodyPr wrap="square" rtlCol="0">
            <a:spAutoFit/>
          </a:bodyPr>
          <a:lstStyle/>
          <a:p>
            <a:r>
              <a:rPr lang="en-GB" sz="1000" b="1" i="1" dirty="0">
                <a:solidFill>
                  <a:srgbClr val="0070C0"/>
                </a:solidFill>
                <a:latin typeface="Arial Nova" panose="020B0504020202020204" pitchFamily="34" charset="0"/>
              </a:rPr>
              <a:t>Figure 2</a:t>
            </a:r>
            <a:r>
              <a:rPr lang="en-GB" sz="1000" i="1" dirty="0">
                <a:solidFill>
                  <a:srgbClr val="0070C0"/>
                </a:solidFill>
                <a:latin typeface="Arial Nova" panose="020B0504020202020204" pitchFamily="34" charset="0"/>
              </a:rPr>
              <a:t>. Groundwater DO vs pH (SEPA)</a:t>
            </a:r>
          </a:p>
        </p:txBody>
      </p:sp>
      <p:sp>
        <p:nvSpPr>
          <p:cNvPr id="94" name="TextBox 93">
            <a:extLst>
              <a:ext uri="{FF2B5EF4-FFF2-40B4-BE49-F238E27FC236}">
                <a16:creationId xmlns:a16="http://schemas.microsoft.com/office/drawing/2014/main" id="{BD220215-ED16-4653-B9BB-EB9AC24663FF}"/>
              </a:ext>
            </a:extLst>
          </p:cNvPr>
          <p:cNvSpPr txBox="1"/>
          <p:nvPr/>
        </p:nvSpPr>
        <p:spPr>
          <a:xfrm>
            <a:off x="7134204" y="6598688"/>
            <a:ext cx="4326275" cy="246221"/>
          </a:xfrm>
          <a:prstGeom prst="rect">
            <a:avLst/>
          </a:prstGeom>
          <a:noFill/>
        </p:spPr>
        <p:txBody>
          <a:bodyPr wrap="square" rtlCol="0">
            <a:spAutoFit/>
          </a:bodyPr>
          <a:lstStyle/>
          <a:p>
            <a:r>
              <a:rPr lang="en-GB" sz="1000" b="1" i="1" dirty="0">
                <a:solidFill>
                  <a:srgbClr val="0070C0"/>
                </a:solidFill>
                <a:latin typeface="Arial Nova" panose="020B0504020202020204" pitchFamily="34" charset="0"/>
              </a:rPr>
              <a:t>Figure 3</a:t>
            </a:r>
            <a:r>
              <a:rPr lang="en-GB" sz="1000" i="1" dirty="0">
                <a:solidFill>
                  <a:srgbClr val="0070C0"/>
                </a:solidFill>
                <a:latin typeface="Arial Nova" panose="020B0504020202020204" pitchFamily="34" charset="0"/>
              </a:rPr>
              <a:t>. Groundwater nitrate isotope signatures (James Hutton Institute)</a:t>
            </a:r>
          </a:p>
        </p:txBody>
      </p:sp>
      <p:grpSp>
        <p:nvGrpSpPr>
          <p:cNvPr id="95" name="Group 94">
            <a:extLst>
              <a:ext uri="{FF2B5EF4-FFF2-40B4-BE49-F238E27FC236}">
                <a16:creationId xmlns:a16="http://schemas.microsoft.com/office/drawing/2014/main" id="{A2A6B75F-2851-4E67-8F3F-FCB2EB3CF607}"/>
              </a:ext>
            </a:extLst>
          </p:cNvPr>
          <p:cNvGrpSpPr/>
          <p:nvPr/>
        </p:nvGrpSpPr>
        <p:grpSpPr>
          <a:xfrm>
            <a:off x="10499431" y="3042917"/>
            <a:ext cx="1476126" cy="1446188"/>
            <a:chOff x="4534521" y="4153683"/>
            <a:chExt cx="1466598" cy="1446188"/>
          </a:xfrm>
        </p:grpSpPr>
        <p:grpSp>
          <p:nvGrpSpPr>
            <p:cNvPr id="96" name="Group 95">
              <a:extLst>
                <a:ext uri="{FF2B5EF4-FFF2-40B4-BE49-F238E27FC236}">
                  <a16:creationId xmlns:a16="http://schemas.microsoft.com/office/drawing/2014/main" id="{BA10F883-A63B-4750-8E2A-759D678F37D9}"/>
                </a:ext>
              </a:extLst>
            </p:cNvPr>
            <p:cNvGrpSpPr/>
            <p:nvPr/>
          </p:nvGrpSpPr>
          <p:grpSpPr>
            <a:xfrm>
              <a:off x="4588557" y="4153683"/>
              <a:ext cx="1412562" cy="1323439"/>
              <a:chOff x="8904452" y="3117897"/>
              <a:chExt cx="1412562" cy="1323439"/>
            </a:xfrm>
          </p:grpSpPr>
          <p:sp>
            <p:nvSpPr>
              <p:cNvPr id="98" name="TextBox 97">
                <a:extLst>
                  <a:ext uri="{FF2B5EF4-FFF2-40B4-BE49-F238E27FC236}">
                    <a16:creationId xmlns:a16="http://schemas.microsoft.com/office/drawing/2014/main" id="{8AF097AE-7011-4149-9C1B-A325BD620DE0}"/>
                  </a:ext>
                </a:extLst>
              </p:cNvPr>
              <p:cNvSpPr txBox="1"/>
              <p:nvPr/>
            </p:nvSpPr>
            <p:spPr>
              <a:xfrm>
                <a:off x="8904973" y="3117897"/>
                <a:ext cx="1412041" cy="1323439"/>
              </a:xfrm>
              <a:prstGeom prst="rect">
                <a:avLst/>
              </a:prstGeom>
              <a:noFill/>
            </p:spPr>
            <p:txBody>
              <a:bodyPr wrap="square" rtlCol="0">
                <a:spAutoFit/>
              </a:bodyPr>
              <a:lstStyle/>
              <a:p>
                <a:r>
                  <a:rPr lang="en-GB" sz="1000" b="1" u="sng" dirty="0">
                    <a:latin typeface="Arial Nova" panose="020B0504020202020204" pitchFamily="34" charset="0"/>
                  </a:rPr>
                  <a:t>Superficial Deposits</a:t>
                </a:r>
              </a:p>
              <a:p>
                <a:endParaRPr lang="en-GB" sz="1000" b="1" dirty="0">
                  <a:latin typeface="Arial Nova" panose="020B0504020202020204" pitchFamily="34" charset="0"/>
                </a:endParaRPr>
              </a:p>
              <a:p>
                <a:r>
                  <a:rPr lang="en-GB" sz="1000" dirty="0">
                    <a:latin typeface="Arial Nova" panose="020B0504020202020204" pitchFamily="34" charset="0"/>
                  </a:rPr>
                  <a:t>       Alluvium</a:t>
                </a:r>
              </a:p>
              <a:p>
                <a:r>
                  <a:rPr lang="en-GB" sz="1000" dirty="0">
                    <a:latin typeface="Arial Nova" panose="020B0504020202020204" pitchFamily="34" charset="0"/>
                  </a:rPr>
                  <a:t>       Peat</a:t>
                </a:r>
              </a:p>
              <a:p>
                <a:r>
                  <a:rPr lang="en-GB" sz="1000" dirty="0">
                    <a:latin typeface="Arial Nova" panose="020B0504020202020204" pitchFamily="34" charset="0"/>
                  </a:rPr>
                  <a:t>       Head</a:t>
                </a:r>
              </a:p>
              <a:p>
                <a:r>
                  <a:rPr lang="en-GB" sz="1000" dirty="0">
                    <a:latin typeface="Arial Nova" panose="020B0504020202020204" pitchFamily="34" charset="0"/>
                  </a:rPr>
                  <a:t>       Glaciofluvial</a:t>
                </a:r>
              </a:p>
              <a:p>
                <a:r>
                  <a:rPr lang="en-GB" sz="1000" dirty="0">
                    <a:latin typeface="Arial Nova" panose="020B0504020202020204" pitchFamily="34" charset="0"/>
                  </a:rPr>
                  <a:t>       Glaciolacustrine</a:t>
                </a:r>
              </a:p>
              <a:p>
                <a:r>
                  <a:rPr lang="en-GB" sz="1000" dirty="0">
                    <a:latin typeface="Arial Nova" panose="020B0504020202020204" pitchFamily="34" charset="0"/>
                  </a:rPr>
                  <a:t>       Glacial till</a:t>
                </a:r>
              </a:p>
            </p:txBody>
          </p:sp>
          <p:pic>
            <p:nvPicPr>
              <p:cNvPr id="99" name="Picture 98" descr="Graphical user interface, application&#10;&#10;Description automatically generated with medium confidence">
                <a:extLst>
                  <a:ext uri="{FF2B5EF4-FFF2-40B4-BE49-F238E27FC236}">
                    <a16:creationId xmlns:a16="http://schemas.microsoft.com/office/drawing/2014/main" id="{1F7DBFEB-75CB-47A8-B779-DF760C5E5C0F}"/>
                  </a:ext>
                </a:extLst>
              </p:cNvPr>
              <p:cNvPicPr>
                <a:picLocks noChangeAspect="1"/>
              </p:cNvPicPr>
              <p:nvPr/>
            </p:nvPicPr>
            <p:blipFill rotWithShape="1">
              <a:blip r:embed="rId16">
                <a:extLst>
                  <a:ext uri="{28A0092B-C50C-407E-A947-70E740481C1C}">
                    <a14:useLocalDpi xmlns:a14="http://schemas.microsoft.com/office/drawing/2010/main" val="0"/>
                  </a:ext>
                </a:extLst>
              </a:blip>
              <a:srcRect l="17262" t="68697" r="75664" b="25690"/>
              <a:stretch/>
            </p:blipFill>
            <p:spPr>
              <a:xfrm>
                <a:off x="8904452" y="3613073"/>
                <a:ext cx="328919" cy="184635"/>
              </a:xfrm>
              <a:prstGeom prst="rect">
                <a:avLst/>
              </a:prstGeom>
            </p:spPr>
          </p:pic>
          <p:pic>
            <p:nvPicPr>
              <p:cNvPr id="100" name="Picture 99" descr="Graphical user interface, application&#10;&#10;Description automatically generated with medium confidence">
                <a:extLst>
                  <a:ext uri="{FF2B5EF4-FFF2-40B4-BE49-F238E27FC236}">
                    <a16:creationId xmlns:a16="http://schemas.microsoft.com/office/drawing/2014/main" id="{E21898A8-AE06-4DF6-8814-A8F67294E259}"/>
                  </a:ext>
                </a:extLst>
              </p:cNvPr>
              <p:cNvPicPr>
                <a:picLocks noChangeAspect="1"/>
              </p:cNvPicPr>
              <p:nvPr/>
            </p:nvPicPr>
            <p:blipFill rotWithShape="1">
              <a:blip r:embed="rId17">
                <a:extLst>
                  <a:ext uri="{28A0092B-C50C-407E-A947-70E740481C1C}">
                    <a14:useLocalDpi xmlns:a14="http://schemas.microsoft.com/office/drawing/2010/main" val="0"/>
                  </a:ext>
                </a:extLst>
              </a:blip>
              <a:srcRect l="17262" t="39167" r="75664" b="54600"/>
              <a:stretch/>
            </p:blipFill>
            <p:spPr>
              <a:xfrm>
                <a:off x="8904455" y="3427164"/>
                <a:ext cx="328919" cy="205011"/>
              </a:xfrm>
              <a:prstGeom prst="rect">
                <a:avLst/>
              </a:prstGeom>
            </p:spPr>
          </p:pic>
          <p:pic>
            <p:nvPicPr>
              <p:cNvPr id="101" name="Picture 100" descr="Graphical user interface, application&#10;&#10;Description automatically generated with medium confidence">
                <a:extLst>
                  <a:ext uri="{FF2B5EF4-FFF2-40B4-BE49-F238E27FC236}">
                    <a16:creationId xmlns:a16="http://schemas.microsoft.com/office/drawing/2014/main" id="{F952ECEE-212E-4867-8787-C33519AAE52B}"/>
                  </a:ext>
                </a:extLst>
              </p:cNvPr>
              <p:cNvPicPr>
                <a:picLocks noChangeAspect="1"/>
              </p:cNvPicPr>
              <p:nvPr/>
            </p:nvPicPr>
            <p:blipFill rotWithShape="1">
              <a:blip r:embed="rId16">
                <a:extLst>
                  <a:ext uri="{28A0092B-C50C-407E-A947-70E740481C1C}">
                    <a14:useLocalDpi xmlns:a14="http://schemas.microsoft.com/office/drawing/2010/main" val="0"/>
                  </a:ext>
                </a:extLst>
              </a:blip>
              <a:srcRect l="17262" t="45381" r="75664" b="49005"/>
              <a:stretch/>
            </p:blipFill>
            <p:spPr>
              <a:xfrm>
                <a:off x="8904453" y="3911973"/>
                <a:ext cx="328919" cy="184635"/>
              </a:xfrm>
              <a:prstGeom prst="rect">
                <a:avLst/>
              </a:prstGeom>
            </p:spPr>
          </p:pic>
          <p:pic>
            <p:nvPicPr>
              <p:cNvPr id="102" name="Picture 101" descr="Graphical user interface, application&#10;&#10;Description automatically generated with medium confidence">
                <a:extLst>
                  <a:ext uri="{FF2B5EF4-FFF2-40B4-BE49-F238E27FC236}">
                    <a16:creationId xmlns:a16="http://schemas.microsoft.com/office/drawing/2014/main" id="{B47768AD-150E-43FF-B43E-D8552BB2137E}"/>
                  </a:ext>
                </a:extLst>
              </p:cNvPr>
              <p:cNvPicPr>
                <a:picLocks noChangeAspect="1"/>
              </p:cNvPicPr>
              <p:nvPr/>
            </p:nvPicPr>
            <p:blipFill rotWithShape="1">
              <a:blip r:embed="rId18">
                <a:extLst>
                  <a:ext uri="{28A0092B-C50C-407E-A947-70E740481C1C}">
                    <a14:useLocalDpi xmlns:a14="http://schemas.microsoft.com/office/drawing/2010/main" val="0"/>
                  </a:ext>
                </a:extLst>
              </a:blip>
              <a:srcRect l="17262" t="51474" r="75664" b="43168"/>
              <a:stretch/>
            </p:blipFill>
            <p:spPr>
              <a:xfrm>
                <a:off x="8904452" y="4079015"/>
                <a:ext cx="328919" cy="176212"/>
              </a:xfrm>
              <a:prstGeom prst="rect">
                <a:avLst/>
              </a:prstGeom>
            </p:spPr>
          </p:pic>
          <p:pic>
            <p:nvPicPr>
              <p:cNvPr id="103" name="Picture 102" descr="Graphical user interface, application&#10;&#10;Description automatically generated with medium confidence">
                <a:extLst>
                  <a:ext uri="{FF2B5EF4-FFF2-40B4-BE49-F238E27FC236}">
                    <a16:creationId xmlns:a16="http://schemas.microsoft.com/office/drawing/2014/main" id="{612F2680-A329-4B36-8DE6-0CB0A47411E4}"/>
                  </a:ext>
                </a:extLst>
              </p:cNvPr>
              <p:cNvPicPr>
                <a:picLocks noChangeAspect="1"/>
              </p:cNvPicPr>
              <p:nvPr/>
            </p:nvPicPr>
            <p:blipFill rotWithShape="1">
              <a:blip r:embed="rId16">
                <a:extLst>
                  <a:ext uri="{28A0092B-C50C-407E-A947-70E740481C1C}">
                    <a14:useLocalDpi xmlns:a14="http://schemas.microsoft.com/office/drawing/2010/main" val="0"/>
                  </a:ext>
                </a:extLst>
              </a:blip>
              <a:srcRect l="17262" t="80280" r="75664" b="14363"/>
              <a:stretch/>
            </p:blipFill>
            <p:spPr>
              <a:xfrm>
                <a:off x="8904452" y="4237119"/>
                <a:ext cx="328919" cy="176212"/>
              </a:xfrm>
              <a:prstGeom prst="rect">
                <a:avLst/>
              </a:prstGeom>
            </p:spPr>
          </p:pic>
          <p:pic>
            <p:nvPicPr>
              <p:cNvPr id="104" name="Picture 103" descr="Graphical user interface, application&#10;&#10;Description automatically generated with medium confidence">
                <a:extLst>
                  <a:ext uri="{FF2B5EF4-FFF2-40B4-BE49-F238E27FC236}">
                    <a16:creationId xmlns:a16="http://schemas.microsoft.com/office/drawing/2014/main" id="{C7D73E1B-F584-4DBA-BECD-D270BCE849AA}"/>
                  </a:ext>
                </a:extLst>
              </p:cNvPr>
              <p:cNvPicPr>
                <a:picLocks noChangeAspect="1"/>
              </p:cNvPicPr>
              <p:nvPr/>
            </p:nvPicPr>
            <p:blipFill rotWithShape="1">
              <a:blip r:embed="rId19">
                <a:extLst>
                  <a:ext uri="{28A0092B-C50C-407E-A947-70E740481C1C}">
                    <a14:useLocalDpi xmlns:a14="http://schemas.microsoft.com/office/drawing/2010/main" val="0"/>
                  </a:ext>
                </a:extLst>
              </a:blip>
              <a:srcRect l="17262" t="57331" r="75664" b="37771"/>
              <a:stretch/>
            </p:blipFill>
            <p:spPr>
              <a:xfrm>
                <a:off x="8904453" y="3771462"/>
                <a:ext cx="328919" cy="161122"/>
              </a:xfrm>
              <a:prstGeom prst="rect">
                <a:avLst/>
              </a:prstGeom>
            </p:spPr>
          </p:pic>
        </p:grpSp>
        <p:sp>
          <p:nvSpPr>
            <p:cNvPr id="97" name="Rectangle 96">
              <a:extLst>
                <a:ext uri="{FF2B5EF4-FFF2-40B4-BE49-F238E27FC236}">
                  <a16:creationId xmlns:a16="http://schemas.microsoft.com/office/drawing/2014/main" id="{E8642F0D-FBFC-48BC-B7C8-F4D77438C2AE}"/>
                </a:ext>
              </a:extLst>
            </p:cNvPr>
            <p:cNvSpPr/>
            <p:nvPr/>
          </p:nvSpPr>
          <p:spPr>
            <a:xfrm>
              <a:off x="4534521" y="4153683"/>
              <a:ext cx="1466598" cy="14461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5" name="Group 104">
            <a:extLst>
              <a:ext uri="{FF2B5EF4-FFF2-40B4-BE49-F238E27FC236}">
                <a16:creationId xmlns:a16="http://schemas.microsoft.com/office/drawing/2014/main" id="{FDEEEF15-06D1-4A8B-B437-24B8B5D13084}"/>
              </a:ext>
            </a:extLst>
          </p:cNvPr>
          <p:cNvGrpSpPr/>
          <p:nvPr/>
        </p:nvGrpSpPr>
        <p:grpSpPr>
          <a:xfrm>
            <a:off x="5819882" y="3068633"/>
            <a:ext cx="4305769" cy="1411023"/>
            <a:chOff x="1179341" y="2102136"/>
            <a:chExt cx="4305769" cy="1411023"/>
          </a:xfrm>
        </p:grpSpPr>
        <p:grpSp>
          <p:nvGrpSpPr>
            <p:cNvPr id="106" name="Group 105">
              <a:extLst>
                <a:ext uri="{FF2B5EF4-FFF2-40B4-BE49-F238E27FC236}">
                  <a16:creationId xmlns:a16="http://schemas.microsoft.com/office/drawing/2014/main" id="{06A08969-01A2-4DD4-92FC-411D6349BE89}"/>
                </a:ext>
              </a:extLst>
            </p:cNvPr>
            <p:cNvGrpSpPr/>
            <p:nvPr/>
          </p:nvGrpSpPr>
          <p:grpSpPr>
            <a:xfrm>
              <a:off x="1179341" y="2102136"/>
              <a:ext cx="2285959" cy="1392356"/>
              <a:chOff x="5773708" y="3078061"/>
              <a:chExt cx="2289655" cy="1392356"/>
            </a:xfrm>
          </p:grpSpPr>
          <p:sp>
            <p:nvSpPr>
              <p:cNvPr id="115" name="TextBox 114">
                <a:extLst>
                  <a:ext uri="{FF2B5EF4-FFF2-40B4-BE49-F238E27FC236}">
                    <a16:creationId xmlns:a16="http://schemas.microsoft.com/office/drawing/2014/main" id="{A02FA158-1E7D-4053-9A45-5048870F8BB9}"/>
                  </a:ext>
                </a:extLst>
              </p:cNvPr>
              <p:cNvSpPr txBox="1"/>
              <p:nvPr/>
            </p:nvSpPr>
            <p:spPr>
              <a:xfrm>
                <a:off x="5773708" y="3078061"/>
                <a:ext cx="1946413" cy="246221"/>
              </a:xfrm>
              <a:prstGeom prst="rect">
                <a:avLst/>
              </a:prstGeom>
              <a:noFill/>
            </p:spPr>
            <p:txBody>
              <a:bodyPr wrap="square" rtlCol="0">
                <a:spAutoFit/>
              </a:bodyPr>
              <a:lstStyle/>
              <a:p>
                <a:r>
                  <a:rPr lang="en-GB" sz="1000" b="1" u="sng" dirty="0">
                    <a:latin typeface="Arial Nova" panose="020B0504020202020204" pitchFamily="34" charset="0"/>
                  </a:rPr>
                  <a:t>Bedrock Geology</a:t>
                </a:r>
              </a:p>
            </p:txBody>
          </p:sp>
          <p:grpSp>
            <p:nvGrpSpPr>
              <p:cNvPr id="116" name="Group 115">
                <a:extLst>
                  <a:ext uri="{FF2B5EF4-FFF2-40B4-BE49-F238E27FC236}">
                    <a16:creationId xmlns:a16="http://schemas.microsoft.com/office/drawing/2014/main" id="{B09AFC08-9C53-42A6-B71F-8CC90F176428}"/>
                  </a:ext>
                </a:extLst>
              </p:cNvPr>
              <p:cNvGrpSpPr/>
              <p:nvPr/>
            </p:nvGrpSpPr>
            <p:grpSpPr>
              <a:xfrm>
                <a:off x="5819218" y="3481265"/>
                <a:ext cx="367123" cy="628561"/>
                <a:chOff x="5116540" y="1444178"/>
                <a:chExt cx="367123" cy="628561"/>
              </a:xfrm>
            </p:grpSpPr>
            <p:pic>
              <p:nvPicPr>
                <p:cNvPr id="118" name="Picture 117" descr="Graphical user interface, application&#10;&#10;Description automatically generated">
                  <a:extLst>
                    <a:ext uri="{FF2B5EF4-FFF2-40B4-BE49-F238E27FC236}">
                      <a16:creationId xmlns:a16="http://schemas.microsoft.com/office/drawing/2014/main" id="{091FC4EF-3926-436D-968B-B57F1DB64314}"/>
                    </a:ext>
                  </a:extLst>
                </p:cNvPr>
                <p:cNvPicPr>
                  <a:picLocks noChangeAspect="1"/>
                </p:cNvPicPr>
                <p:nvPr/>
              </p:nvPicPr>
              <p:blipFill rotWithShape="1">
                <a:blip r:embed="rId20">
                  <a:extLst>
                    <a:ext uri="{28A0092B-C50C-407E-A947-70E740481C1C}">
                      <a14:useLocalDpi xmlns:a14="http://schemas.microsoft.com/office/drawing/2010/main" val="0"/>
                    </a:ext>
                  </a:extLst>
                </a:blip>
                <a:srcRect l="22286" t="72763" r="69923" b="21044"/>
                <a:stretch/>
              </p:blipFill>
              <p:spPr>
                <a:xfrm>
                  <a:off x="5125166" y="1621978"/>
                  <a:ext cx="349870" cy="196711"/>
                </a:xfrm>
                <a:prstGeom prst="rect">
                  <a:avLst/>
                </a:prstGeom>
              </p:spPr>
            </p:pic>
            <p:pic>
              <p:nvPicPr>
                <p:cNvPr id="119" name="Picture 118" descr="Graphical user interface, application&#10;&#10;Description automatically generated">
                  <a:extLst>
                    <a:ext uri="{FF2B5EF4-FFF2-40B4-BE49-F238E27FC236}">
                      <a16:creationId xmlns:a16="http://schemas.microsoft.com/office/drawing/2014/main" id="{AC16679A-64EE-4267-AB43-5F71A3B7143F}"/>
                    </a:ext>
                  </a:extLst>
                </p:cNvPr>
                <p:cNvPicPr>
                  <a:picLocks noChangeAspect="1"/>
                </p:cNvPicPr>
                <p:nvPr/>
              </p:nvPicPr>
              <p:blipFill rotWithShape="1">
                <a:blip r:embed="rId20">
                  <a:extLst>
                    <a:ext uri="{28A0092B-C50C-407E-A947-70E740481C1C}">
                      <a14:useLocalDpi xmlns:a14="http://schemas.microsoft.com/office/drawing/2010/main" val="0"/>
                    </a:ext>
                  </a:extLst>
                </a:blip>
                <a:srcRect l="22286" t="84745" r="69923" b="9658"/>
                <a:stretch/>
              </p:blipFill>
              <p:spPr>
                <a:xfrm>
                  <a:off x="5125166" y="1444178"/>
                  <a:ext cx="349870" cy="177800"/>
                </a:xfrm>
                <a:prstGeom prst="rect">
                  <a:avLst/>
                </a:prstGeom>
              </p:spPr>
            </p:pic>
            <p:pic>
              <p:nvPicPr>
                <p:cNvPr id="120" name="Picture 119" descr="Graphical user interface, application&#10;&#10;Description automatically generated">
                  <a:extLst>
                    <a:ext uri="{FF2B5EF4-FFF2-40B4-BE49-F238E27FC236}">
                      <a16:creationId xmlns:a16="http://schemas.microsoft.com/office/drawing/2014/main" id="{6E3F1DA5-D90A-432C-9C10-B4092BF7E231}"/>
                    </a:ext>
                  </a:extLst>
                </p:cNvPr>
                <p:cNvPicPr>
                  <a:picLocks noChangeAspect="1"/>
                </p:cNvPicPr>
                <p:nvPr/>
              </p:nvPicPr>
              <p:blipFill rotWithShape="1">
                <a:blip r:embed="rId21">
                  <a:extLst>
                    <a:ext uri="{28A0092B-C50C-407E-A947-70E740481C1C}">
                      <a14:useLocalDpi xmlns:a14="http://schemas.microsoft.com/office/drawing/2010/main" val="0"/>
                    </a:ext>
                  </a:extLst>
                </a:blip>
                <a:srcRect l="22286" t="31138" r="69923" b="63527"/>
                <a:stretch/>
              </p:blipFill>
              <p:spPr>
                <a:xfrm>
                  <a:off x="5116540" y="1894939"/>
                  <a:ext cx="367123" cy="177800"/>
                </a:xfrm>
                <a:prstGeom prst="rect">
                  <a:avLst/>
                </a:prstGeom>
              </p:spPr>
            </p:pic>
          </p:grpSp>
          <p:sp>
            <p:nvSpPr>
              <p:cNvPr id="117" name="TextBox 116">
                <a:extLst>
                  <a:ext uri="{FF2B5EF4-FFF2-40B4-BE49-F238E27FC236}">
                    <a16:creationId xmlns:a16="http://schemas.microsoft.com/office/drawing/2014/main" id="{71287C02-70E5-45F4-BC4A-4B8F11A7098A}"/>
                  </a:ext>
                </a:extLst>
              </p:cNvPr>
              <p:cNvSpPr txBox="1"/>
              <p:nvPr/>
            </p:nvSpPr>
            <p:spPr>
              <a:xfrm>
                <a:off x="6116950" y="3300866"/>
                <a:ext cx="1946413" cy="1169551"/>
              </a:xfrm>
              <a:prstGeom prst="rect">
                <a:avLst/>
              </a:prstGeom>
              <a:noFill/>
            </p:spPr>
            <p:txBody>
              <a:bodyPr wrap="square" rtlCol="0">
                <a:spAutoFit/>
              </a:bodyPr>
              <a:lstStyle/>
              <a:p>
                <a:r>
                  <a:rPr lang="en-GB" sz="1000" b="1" dirty="0">
                    <a:latin typeface="Arial Nova" panose="020B0504020202020204" pitchFamily="34" charset="0"/>
                  </a:rPr>
                  <a:t>Sedimentary Outliers</a:t>
                </a:r>
              </a:p>
              <a:p>
                <a:r>
                  <a:rPr lang="en-GB" sz="1000" dirty="0">
                    <a:latin typeface="Arial Nova" panose="020B0504020202020204" pitchFamily="34" charset="0"/>
                  </a:rPr>
                  <a:t>Cretaceous gravels</a:t>
                </a:r>
              </a:p>
              <a:p>
                <a:r>
                  <a:rPr lang="en-GB" sz="1000" dirty="0">
                    <a:latin typeface="Arial Nova" panose="020B0504020202020204" pitchFamily="34" charset="0"/>
                  </a:rPr>
                  <a:t>Devonian conglomerates</a:t>
                </a:r>
              </a:p>
              <a:p>
                <a:r>
                  <a:rPr lang="en-GB" sz="1000" b="1" dirty="0">
                    <a:latin typeface="Arial Nova" panose="020B0504020202020204" pitchFamily="34" charset="0"/>
                  </a:rPr>
                  <a:t>Carboniferous intrusions</a:t>
                </a:r>
              </a:p>
              <a:p>
                <a:r>
                  <a:rPr lang="en-GB" sz="1000" dirty="0">
                    <a:latin typeface="Arial Nova" panose="020B0504020202020204" pitchFamily="34" charset="0"/>
                  </a:rPr>
                  <a:t>Quartz-dolerite dykes</a:t>
                </a:r>
              </a:p>
              <a:p>
                <a:endParaRPr lang="en-GB" sz="1000" dirty="0">
                  <a:latin typeface="Arial Nova" panose="020B0504020202020204" pitchFamily="34" charset="0"/>
                </a:endParaRPr>
              </a:p>
              <a:p>
                <a:r>
                  <a:rPr lang="en-GB" sz="1000" dirty="0">
                    <a:latin typeface="Arial Nova" panose="020B0504020202020204" pitchFamily="34" charset="0"/>
                  </a:rPr>
                  <a:t>Faults</a:t>
                </a:r>
              </a:p>
            </p:txBody>
          </p:sp>
        </p:grpSp>
        <p:sp>
          <p:nvSpPr>
            <p:cNvPr id="107" name="Rectangle 106">
              <a:extLst>
                <a:ext uri="{FF2B5EF4-FFF2-40B4-BE49-F238E27FC236}">
                  <a16:creationId xmlns:a16="http://schemas.microsoft.com/office/drawing/2014/main" id="{7AFCAD07-B52C-42B5-B399-B13A0C4B04DF}"/>
                </a:ext>
              </a:extLst>
            </p:cNvPr>
            <p:cNvSpPr/>
            <p:nvPr/>
          </p:nvSpPr>
          <p:spPr>
            <a:xfrm>
              <a:off x="1205884" y="2102137"/>
              <a:ext cx="4231752" cy="141102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08" name="Group 107">
              <a:extLst>
                <a:ext uri="{FF2B5EF4-FFF2-40B4-BE49-F238E27FC236}">
                  <a16:creationId xmlns:a16="http://schemas.microsoft.com/office/drawing/2014/main" id="{FB2CE836-0728-4125-9DFD-71A0B05EBCBC}"/>
                </a:ext>
              </a:extLst>
            </p:cNvPr>
            <p:cNvGrpSpPr/>
            <p:nvPr/>
          </p:nvGrpSpPr>
          <p:grpSpPr>
            <a:xfrm>
              <a:off x="3249350" y="2324941"/>
              <a:ext cx="2235760" cy="1015663"/>
              <a:chOff x="3252275" y="2328057"/>
              <a:chExt cx="2235760" cy="1015663"/>
            </a:xfrm>
          </p:grpSpPr>
          <p:sp>
            <p:nvSpPr>
              <p:cNvPr id="110" name="TextBox 109">
                <a:extLst>
                  <a:ext uri="{FF2B5EF4-FFF2-40B4-BE49-F238E27FC236}">
                    <a16:creationId xmlns:a16="http://schemas.microsoft.com/office/drawing/2014/main" id="{7762B5CB-281C-4D3A-A54D-3B2B2F901D70}"/>
                  </a:ext>
                </a:extLst>
              </p:cNvPr>
              <p:cNvSpPr txBox="1"/>
              <p:nvPr/>
            </p:nvSpPr>
            <p:spPr>
              <a:xfrm>
                <a:off x="3544764" y="2328057"/>
                <a:ext cx="1943271" cy="1015663"/>
              </a:xfrm>
              <a:prstGeom prst="rect">
                <a:avLst/>
              </a:prstGeom>
              <a:noFill/>
            </p:spPr>
            <p:txBody>
              <a:bodyPr wrap="square" rtlCol="0">
                <a:spAutoFit/>
              </a:bodyPr>
              <a:lstStyle/>
              <a:p>
                <a:r>
                  <a:rPr lang="en-GB" sz="1000" b="1" dirty="0">
                    <a:latin typeface="Arial Nova" panose="020B0504020202020204" pitchFamily="34" charset="0"/>
                  </a:rPr>
                  <a:t>Ordovocian intrusions</a:t>
                </a:r>
              </a:p>
              <a:p>
                <a:r>
                  <a:rPr lang="en-GB" sz="1000" dirty="0">
                    <a:latin typeface="Arial Nova" panose="020B0504020202020204" pitchFamily="34" charset="0"/>
                  </a:rPr>
                  <a:t>Acid rocks</a:t>
                </a:r>
              </a:p>
              <a:p>
                <a:r>
                  <a:rPr lang="en-GB" sz="1000" dirty="0">
                    <a:latin typeface="Arial Nova" panose="020B0504020202020204" pitchFamily="34" charset="0"/>
                  </a:rPr>
                  <a:t>Basic and ultrabasic rocks</a:t>
                </a:r>
              </a:p>
              <a:p>
                <a:r>
                  <a:rPr lang="en-GB" sz="1000" b="1" dirty="0">
                    <a:latin typeface="Arial Nova" panose="020B0504020202020204" pitchFamily="34" charset="0"/>
                  </a:rPr>
                  <a:t>Precambrian metasediments</a:t>
                </a:r>
              </a:p>
              <a:p>
                <a:r>
                  <a:rPr lang="en-GB" sz="1000" dirty="0">
                    <a:latin typeface="Arial Nova" panose="020B0504020202020204" pitchFamily="34" charset="0"/>
                  </a:rPr>
                  <a:t>Phyllite and schist</a:t>
                </a:r>
              </a:p>
              <a:p>
                <a:r>
                  <a:rPr lang="en-GB" sz="1000" dirty="0">
                    <a:latin typeface="Arial Nova" panose="020B0504020202020204" pitchFamily="34" charset="0"/>
                  </a:rPr>
                  <a:t>Gneiss</a:t>
                </a:r>
              </a:p>
            </p:txBody>
          </p:sp>
          <p:pic>
            <p:nvPicPr>
              <p:cNvPr id="111" name="Picture 110" descr="Graphical user interface, application&#10;&#10;Description automatically generated">
                <a:extLst>
                  <a:ext uri="{FF2B5EF4-FFF2-40B4-BE49-F238E27FC236}">
                    <a16:creationId xmlns:a16="http://schemas.microsoft.com/office/drawing/2014/main" id="{EC3FA117-5CC1-4E74-A708-7EBB5B6B1405}"/>
                  </a:ext>
                </a:extLst>
              </p:cNvPr>
              <p:cNvPicPr>
                <a:picLocks noChangeAspect="1"/>
              </p:cNvPicPr>
              <p:nvPr/>
            </p:nvPicPr>
            <p:blipFill rotWithShape="1">
              <a:blip r:embed="rId20">
                <a:extLst>
                  <a:ext uri="{28A0092B-C50C-407E-A947-70E740481C1C}">
                    <a14:useLocalDpi xmlns:a14="http://schemas.microsoft.com/office/drawing/2010/main" val="0"/>
                  </a:ext>
                </a:extLst>
              </a:blip>
              <a:srcRect l="22286" t="54349" r="69923" b="39458"/>
              <a:stretch/>
            </p:blipFill>
            <p:spPr>
              <a:xfrm>
                <a:off x="3252277" y="2487974"/>
                <a:ext cx="349305" cy="196711"/>
              </a:xfrm>
              <a:prstGeom prst="rect">
                <a:avLst/>
              </a:prstGeom>
            </p:spPr>
          </p:pic>
          <p:pic>
            <p:nvPicPr>
              <p:cNvPr id="112" name="Picture 111" descr="Graphical user interface, application&#10;&#10;Description automatically generated">
                <a:extLst>
                  <a:ext uri="{FF2B5EF4-FFF2-40B4-BE49-F238E27FC236}">
                    <a16:creationId xmlns:a16="http://schemas.microsoft.com/office/drawing/2014/main" id="{11F16F32-6B6D-439B-8BE7-4B1F0FA11F8F}"/>
                  </a:ext>
                </a:extLst>
              </p:cNvPr>
              <p:cNvPicPr>
                <a:picLocks noChangeAspect="1"/>
              </p:cNvPicPr>
              <p:nvPr/>
            </p:nvPicPr>
            <p:blipFill rotWithShape="1">
              <a:blip r:embed="rId22">
                <a:extLst>
                  <a:ext uri="{28A0092B-C50C-407E-A947-70E740481C1C}">
                    <a14:useLocalDpi xmlns:a14="http://schemas.microsoft.com/office/drawing/2010/main" val="0"/>
                  </a:ext>
                </a:extLst>
              </a:blip>
              <a:srcRect l="22357" t="61171" r="69852" b="33631"/>
              <a:stretch/>
            </p:blipFill>
            <p:spPr>
              <a:xfrm>
                <a:off x="3252277" y="2685175"/>
                <a:ext cx="349305" cy="165100"/>
              </a:xfrm>
              <a:prstGeom prst="rect">
                <a:avLst/>
              </a:prstGeom>
            </p:spPr>
          </p:pic>
          <p:pic>
            <p:nvPicPr>
              <p:cNvPr id="113" name="Picture 112" descr="Graphical user interface, application&#10;&#10;Description automatically generated">
                <a:extLst>
                  <a:ext uri="{FF2B5EF4-FFF2-40B4-BE49-F238E27FC236}">
                    <a16:creationId xmlns:a16="http://schemas.microsoft.com/office/drawing/2014/main" id="{06B9629C-0CDE-4097-9DEB-870B40FB651D}"/>
                  </a:ext>
                </a:extLst>
              </p:cNvPr>
              <p:cNvPicPr>
                <a:picLocks noChangeAspect="1"/>
              </p:cNvPicPr>
              <p:nvPr/>
            </p:nvPicPr>
            <p:blipFill rotWithShape="1">
              <a:blip r:embed="rId23">
                <a:extLst>
                  <a:ext uri="{28A0092B-C50C-407E-A947-70E740481C1C}">
                    <a14:useLocalDpi xmlns:a14="http://schemas.microsoft.com/office/drawing/2010/main" val="0"/>
                  </a:ext>
                </a:extLst>
              </a:blip>
              <a:srcRect l="22286" t="78656" r="69923" b="16146"/>
              <a:stretch/>
            </p:blipFill>
            <p:spPr>
              <a:xfrm>
                <a:off x="3252276" y="2974871"/>
                <a:ext cx="349305" cy="165100"/>
              </a:xfrm>
              <a:prstGeom prst="rect">
                <a:avLst/>
              </a:prstGeom>
            </p:spPr>
          </p:pic>
          <p:pic>
            <p:nvPicPr>
              <p:cNvPr id="114" name="Picture 113" descr="Graphical user interface, application&#10;&#10;Description automatically generated">
                <a:extLst>
                  <a:ext uri="{FF2B5EF4-FFF2-40B4-BE49-F238E27FC236}">
                    <a16:creationId xmlns:a16="http://schemas.microsoft.com/office/drawing/2014/main" id="{93351B11-C2E7-4259-A350-88861AF21253}"/>
                  </a:ext>
                </a:extLst>
              </p:cNvPr>
              <p:cNvPicPr>
                <a:picLocks noChangeAspect="1"/>
              </p:cNvPicPr>
              <p:nvPr/>
            </p:nvPicPr>
            <p:blipFill rotWithShape="1">
              <a:blip r:embed="rId20">
                <a:extLst>
                  <a:ext uri="{28A0092B-C50C-407E-A947-70E740481C1C}">
                    <a14:useLocalDpi xmlns:a14="http://schemas.microsoft.com/office/drawing/2010/main" val="0"/>
                  </a:ext>
                </a:extLst>
              </a:blip>
              <a:srcRect l="22286" t="48552" r="69923" b="45255"/>
              <a:stretch/>
            </p:blipFill>
            <p:spPr>
              <a:xfrm>
                <a:off x="3252275" y="3134516"/>
                <a:ext cx="349305" cy="196711"/>
              </a:xfrm>
              <a:prstGeom prst="rect">
                <a:avLst/>
              </a:prstGeom>
            </p:spPr>
          </p:pic>
        </p:grpSp>
        <p:pic>
          <p:nvPicPr>
            <p:cNvPr id="109" name="Picture 108" descr="Map&#10;&#10;Description automatically generated">
              <a:extLst>
                <a:ext uri="{FF2B5EF4-FFF2-40B4-BE49-F238E27FC236}">
                  <a16:creationId xmlns:a16="http://schemas.microsoft.com/office/drawing/2014/main" id="{0B84FFB9-1616-497A-9AA1-BFF75AC932F6}"/>
                </a:ext>
              </a:extLst>
            </p:cNvPr>
            <p:cNvPicPr>
              <a:picLocks noChangeAspect="1"/>
            </p:cNvPicPr>
            <p:nvPr/>
          </p:nvPicPr>
          <p:blipFill rotWithShape="1">
            <a:blip r:embed="rId8">
              <a:extLst>
                <a:ext uri="{28A0092B-C50C-407E-A947-70E740481C1C}">
                  <a14:useLocalDpi xmlns:a14="http://schemas.microsoft.com/office/drawing/2010/main" val="0"/>
                </a:ext>
              </a:extLst>
            </a:blip>
            <a:srcRect l="3266" t="53592" r="89136" b="44382"/>
            <a:stretch/>
          </p:blipFill>
          <p:spPr>
            <a:xfrm>
              <a:off x="1277014" y="3248737"/>
              <a:ext cx="314294" cy="180264"/>
            </a:xfrm>
            <a:prstGeom prst="rect">
              <a:avLst/>
            </a:prstGeom>
          </p:spPr>
        </p:pic>
      </p:grpSp>
      <p:sp>
        <p:nvSpPr>
          <p:cNvPr id="15" name="TextBox 14">
            <a:extLst>
              <a:ext uri="{FF2B5EF4-FFF2-40B4-BE49-F238E27FC236}">
                <a16:creationId xmlns:a16="http://schemas.microsoft.com/office/drawing/2014/main" id="{3A8C7E28-B874-47FC-B2E1-306945F98D7F}"/>
              </a:ext>
            </a:extLst>
          </p:cNvPr>
          <p:cNvSpPr txBox="1"/>
          <p:nvPr/>
        </p:nvSpPr>
        <p:spPr>
          <a:xfrm>
            <a:off x="10222115" y="4675014"/>
            <a:ext cx="1564225" cy="261610"/>
          </a:xfrm>
          <a:prstGeom prst="rect">
            <a:avLst/>
          </a:prstGeom>
          <a:noFill/>
        </p:spPr>
        <p:txBody>
          <a:bodyPr wrap="square" rtlCol="0">
            <a:spAutoFit/>
          </a:bodyPr>
          <a:lstStyle/>
          <a:p>
            <a:r>
              <a:rPr lang="en-GB" sz="1100" b="1" u="sng" dirty="0">
                <a:latin typeface="Arial Nova" panose="020B0504020202020204" pitchFamily="34" charset="0"/>
              </a:rPr>
              <a:t>(Fig. 3) Nitrate pools</a:t>
            </a:r>
          </a:p>
        </p:txBody>
      </p:sp>
      <p:sp>
        <p:nvSpPr>
          <p:cNvPr id="16" name="Rectangle 15">
            <a:extLst>
              <a:ext uri="{FF2B5EF4-FFF2-40B4-BE49-F238E27FC236}">
                <a16:creationId xmlns:a16="http://schemas.microsoft.com/office/drawing/2014/main" id="{E7709F35-5F18-4D27-BC20-20749C1A2B4B}"/>
              </a:ext>
            </a:extLst>
          </p:cNvPr>
          <p:cNvSpPr/>
          <p:nvPr/>
        </p:nvSpPr>
        <p:spPr>
          <a:xfrm>
            <a:off x="10340339" y="5013960"/>
            <a:ext cx="331703" cy="205299"/>
          </a:xfrm>
          <a:prstGeom prst="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1" name="Rectangle 120">
            <a:extLst>
              <a:ext uri="{FF2B5EF4-FFF2-40B4-BE49-F238E27FC236}">
                <a16:creationId xmlns:a16="http://schemas.microsoft.com/office/drawing/2014/main" id="{33C2BCBC-C6DE-4886-B346-FA83164D3337}"/>
              </a:ext>
            </a:extLst>
          </p:cNvPr>
          <p:cNvSpPr/>
          <p:nvPr/>
        </p:nvSpPr>
        <p:spPr>
          <a:xfrm>
            <a:off x="10340338" y="5463570"/>
            <a:ext cx="331703" cy="205299"/>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2" name="Rectangle 121">
            <a:extLst>
              <a:ext uri="{FF2B5EF4-FFF2-40B4-BE49-F238E27FC236}">
                <a16:creationId xmlns:a16="http://schemas.microsoft.com/office/drawing/2014/main" id="{0AF055F1-9D6D-4565-8779-CD34411D0151}"/>
              </a:ext>
            </a:extLst>
          </p:cNvPr>
          <p:cNvSpPr/>
          <p:nvPr/>
        </p:nvSpPr>
        <p:spPr>
          <a:xfrm>
            <a:off x="10340338" y="5861863"/>
            <a:ext cx="331703" cy="205299"/>
          </a:xfrm>
          <a:prstGeom prst="rect">
            <a:avLst/>
          </a:prstGeom>
          <a:noFill/>
          <a:ln w="1905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05B3661D-57D4-49C8-82E3-E9C6E3F15271}"/>
              </a:ext>
            </a:extLst>
          </p:cNvPr>
          <p:cNvSpPr txBox="1"/>
          <p:nvPr/>
        </p:nvSpPr>
        <p:spPr>
          <a:xfrm>
            <a:off x="10719346" y="4918543"/>
            <a:ext cx="1472654" cy="1277273"/>
          </a:xfrm>
          <a:prstGeom prst="rect">
            <a:avLst/>
          </a:prstGeom>
          <a:noFill/>
        </p:spPr>
        <p:txBody>
          <a:bodyPr wrap="square" rtlCol="0">
            <a:spAutoFit/>
          </a:bodyPr>
          <a:lstStyle/>
          <a:p>
            <a:r>
              <a:rPr lang="en-GB" sz="1100" dirty="0">
                <a:latin typeface="Arial Nova" panose="020B0504020202020204" pitchFamily="34" charset="0"/>
              </a:rPr>
              <a:t>NH4 fertiliser and rain</a:t>
            </a:r>
          </a:p>
          <a:p>
            <a:endParaRPr lang="en-GB" sz="1100" dirty="0">
              <a:latin typeface="Arial Nova" panose="020B0504020202020204" pitchFamily="34" charset="0"/>
            </a:endParaRPr>
          </a:p>
          <a:p>
            <a:r>
              <a:rPr lang="en-GB" sz="1100" dirty="0">
                <a:latin typeface="Arial Nova" panose="020B0504020202020204" pitchFamily="34" charset="0"/>
              </a:rPr>
              <a:t>Soil nitrogen</a:t>
            </a:r>
          </a:p>
          <a:p>
            <a:endParaRPr lang="en-GB" sz="1100" dirty="0">
              <a:latin typeface="Arial Nova" panose="020B0504020202020204" pitchFamily="34" charset="0"/>
            </a:endParaRPr>
          </a:p>
          <a:p>
            <a:r>
              <a:rPr lang="en-GB" sz="1100" dirty="0">
                <a:latin typeface="Arial Nova" panose="020B0504020202020204" pitchFamily="34" charset="0"/>
              </a:rPr>
              <a:t>Manure and septic tank waste</a:t>
            </a:r>
            <a:endParaRPr lang="en-GB" dirty="0">
              <a:latin typeface="Arial Nova" panose="020B0504020202020204" pitchFamily="34" charset="0"/>
            </a:endParaRPr>
          </a:p>
        </p:txBody>
      </p:sp>
    </p:spTree>
    <p:extLst>
      <p:ext uri="{BB962C8B-B14F-4D97-AF65-F5344CB8AC3E}">
        <p14:creationId xmlns:p14="http://schemas.microsoft.com/office/powerpoint/2010/main" val="1634504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0B8DC6-EA25-428D-9047-7C8B65116AA9}"/>
              </a:ext>
            </a:extLst>
          </p:cNvPr>
          <p:cNvPicPr>
            <a:picLocks noChangeAspect="1"/>
          </p:cNvPicPr>
          <p:nvPr/>
        </p:nvPicPr>
        <p:blipFill>
          <a:blip r:embed="rId2"/>
          <a:stretch>
            <a:fillRect/>
          </a:stretch>
        </p:blipFill>
        <p:spPr>
          <a:xfrm>
            <a:off x="4789526" y="472285"/>
            <a:ext cx="7360945" cy="4600590"/>
          </a:xfrm>
          <a:prstGeom prst="rect">
            <a:avLst/>
          </a:prstGeom>
        </p:spPr>
      </p:pic>
      <p:grpSp>
        <p:nvGrpSpPr>
          <p:cNvPr id="47" name="Group 46">
            <a:extLst>
              <a:ext uri="{FF2B5EF4-FFF2-40B4-BE49-F238E27FC236}">
                <a16:creationId xmlns:a16="http://schemas.microsoft.com/office/drawing/2014/main" id="{8EF215A5-5F29-4FF7-9BC6-4F245EB11935}"/>
              </a:ext>
            </a:extLst>
          </p:cNvPr>
          <p:cNvGrpSpPr>
            <a:grpSpLocks noChangeAspect="1"/>
          </p:cNvGrpSpPr>
          <p:nvPr/>
        </p:nvGrpSpPr>
        <p:grpSpPr>
          <a:xfrm>
            <a:off x="-2035" y="424785"/>
            <a:ext cx="2494448" cy="3890886"/>
            <a:chOff x="1045028" y="-2346960"/>
            <a:chExt cx="4848844" cy="7563316"/>
          </a:xfrm>
        </p:grpSpPr>
        <p:pic>
          <p:nvPicPr>
            <p:cNvPr id="53" name="Picture 52" descr="Map&#10;&#10;Description automatically generated">
              <a:extLst>
                <a:ext uri="{FF2B5EF4-FFF2-40B4-BE49-F238E27FC236}">
                  <a16:creationId xmlns:a16="http://schemas.microsoft.com/office/drawing/2014/main" id="{388005BA-AA84-42E1-B7CD-90907DEC4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028" y="-2346960"/>
              <a:ext cx="4848844" cy="6858000"/>
            </a:xfrm>
            <a:prstGeom prst="rect">
              <a:avLst/>
            </a:prstGeom>
          </p:spPr>
        </p:pic>
        <p:pic>
          <p:nvPicPr>
            <p:cNvPr id="54" name="Picture 53" descr="Map&#10;&#10;Description automatically generated">
              <a:extLst>
                <a:ext uri="{FF2B5EF4-FFF2-40B4-BE49-F238E27FC236}">
                  <a16:creationId xmlns:a16="http://schemas.microsoft.com/office/drawing/2014/main" id="{1C015BA0-09C3-4058-9084-217A5BD166DA}"/>
                </a:ext>
              </a:extLst>
            </p:cNvPr>
            <p:cNvPicPr>
              <a:picLocks noChangeAspect="1"/>
            </p:cNvPicPr>
            <p:nvPr/>
          </p:nvPicPr>
          <p:blipFill rotWithShape="1">
            <a:blip r:embed="rId4">
              <a:extLst>
                <a:ext uri="{28A0092B-C50C-407E-A947-70E740481C1C}">
                  <a14:useLocalDpi xmlns:a14="http://schemas.microsoft.com/office/drawing/2010/main" val="0"/>
                </a:ext>
              </a:extLst>
            </a:blip>
            <a:srcRect l="1721" t="88234" r="7321"/>
            <a:stretch/>
          </p:blipFill>
          <p:spPr>
            <a:xfrm>
              <a:off x="1264262" y="4409440"/>
              <a:ext cx="4410376" cy="806916"/>
            </a:xfrm>
            <a:prstGeom prst="rect">
              <a:avLst/>
            </a:prstGeom>
          </p:spPr>
        </p:pic>
      </p:grpSp>
      <p:sp>
        <p:nvSpPr>
          <p:cNvPr id="32" name="TextBox 31">
            <a:extLst>
              <a:ext uri="{FF2B5EF4-FFF2-40B4-BE49-F238E27FC236}">
                <a16:creationId xmlns:a16="http://schemas.microsoft.com/office/drawing/2014/main" id="{283F255E-CA77-4E91-93A0-41863BCD7305}"/>
              </a:ext>
            </a:extLst>
          </p:cNvPr>
          <p:cNvSpPr txBox="1"/>
          <p:nvPr/>
        </p:nvSpPr>
        <p:spPr>
          <a:xfrm>
            <a:off x="2330450" y="19152"/>
            <a:ext cx="7531100" cy="369332"/>
          </a:xfrm>
          <a:prstGeom prst="rect">
            <a:avLst/>
          </a:prstGeom>
          <a:noFill/>
        </p:spPr>
        <p:txBody>
          <a:bodyPr wrap="square" rtlCol="0">
            <a:spAutoFit/>
          </a:bodyPr>
          <a:lstStyle/>
          <a:p>
            <a:r>
              <a:rPr lang="en-GB" b="1" dirty="0">
                <a:latin typeface="Arial Nova" panose="020B0504020202020204" pitchFamily="34" charset="0"/>
              </a:rPr>
              <a:t>River Ythan: weathered metasediments with modest glacial erosion</a:t>
            </a:r>
          </a:p>
        </p:txBody>
      </p:sp>
      <p:sp>
        <p:nvSpPr>
          <p:cNvPr id="33" name="TextBox 32">
            <a:extLst>
              <a:ext uri="{FF2B5EF4-FFF2-40B4-BE49-F238E27FC236}">
                <a16:creationId xmlns:a16="http://schemas.microsoft.com/office/drawing/2014/main" id="{183EC26D-EA26-4AE4-9F23-6B53A274749A}"/>
              </a:ext>
            </a:extLst>
          </p:cNvPr>
          <p:cNvSpPr txBox="1"/>
          <p:nvPr/>
        </p:nvSpPr>
        <p:spPr>
          <a:xfrm>
            <a:off x="306221" y="5166818"/>
            <a:ext cx="5789779" cy="553998"/>
          </a:xfrm>
          <a:prstGeom prst="rect">
            <a:avLst/>
          </a:prstGeom>
          <a:noFill/>
        </p:spPr>
        <p:txBody>
          <a:bodyPr wrap="square" rtlCol="0">
            <a:spAutoFit/>
          </a:bodyPr>
          <a:lstStyle/>
          <a:p>
            <a:pPr algn="just"/>
            <a:r>
              <a:rPr lang="en-GB" sz="1000" dirty="0">
                <a:latin typeface="Arial Nova" panose="020B0504020202020204" pitchFamily="34" charset="0"/>
              </a:rPr>
              <a:t>Glacial tills derived from fresh bedrock feature higher concentrations of electron donors to support denitrification and more favourable hydraulic properties for groundwater flow relative to glacial tills derived from weathered bedrock. </a:t>
            </a:r>
          </a:p>
        </p:txBody>
      </p:sp>
      <p:sp>
        <p:nvSpPr>
          <p:cNvPr id="34" name="TextBox 33">
            <a:extLst>
              <a:ext uri="{FF2B5EF4-FFF2-40B4-BE49-F238E27FC236}">
                <a16:creationId xmlns:a16="http://schemas.microsoft.com/office/drawing/2014/main" id="{05A17EDB-65DB-4934-A7CF-B73E9F6CB176}"/>
              </a:ext>
            </a:extLst>
          </p:cNvPr>
          <p:cNvSpPr txBox="1"/>
          <p:nvPr/>
        </p:nvSpPr>
        <p:spPr>
          <a:xfrm>
            <a:off x="6671050" y="5141022"/>
            <a:ext cx="5307590" cy="707886"/>
          </a:xfrm>
          <a:prstGeom prst="rect">
            <a:avLst/>
          </a:prstGeom>
          <a:noFill/>
        </p:spPr>
        <p:txBody>
          <a:bodyPr wrap="square" rtlCol="0">
            <a:spAutoFit/>
          </a:bodyPr>
          <a:lstStyle/>
          <a:p>
            <a:pPr algn="just"/>
            <a:r>
              <a:rPr lang="en-GB" sz="1000" dirty="0">
                <a:latin typeface="Arial Nova" panose="020B0504020202020204" pitchFamily="34" charset="0"/>
              </a:rPr>
              <a:t>Sandy grus saprolites feature oxic groundwaters unless confined by clay-rich glacial deposits. Continuous weathering covers support downslope groundwater flows, whereas heterogeneous weathering depths support focus recharge into underlying fractured bedrock aquifers.</a:t>
            </a:r>
          </a:p>
        </p:txBody>
      </p:sp>
      <p:sp>
        <p:nvSpPr>
          <p:cNvPr id="35" name="TextBox 34">
            <a:extLst>
              <a:ext uri="{FF2B5EF4-FFF2-40B4-BE49-F238E27FC236}">
                <a16:creationId xmlns:a16="http://schemas.microsoft.com/office/drawing/2014/main" id="{115C0AEC-ACBC-428F-A54F-AEABFB6508A3}"/>
              </a:ext>
            </a:extLst>
          </p:cNvPr>
          <p:cNvSpPr txBox="1"/>
          <p:nvPr/>
        </p:nvSpPr>
        <p:spPr>
          <a:xfrm>
            <a:off x="288526" y="6146247"/>
            <a:ext cx="5909393" cy="553998"/>
          </a:xfrm>
          <a:prstGeom prst="rect">
            <a:avLst/>
          </a:prstGeom>
          <a:noFill/>
        </p:spPr>
        <p:txBody>
          <a:bodyPr wrap="square" rtlCol="0">
            <a:spAutoFit/>
          </a:bodyPr>
          <a:lstStyle/>
          <a:p>
            <a:pPr algn="just"/>
            <a:r>
              <a:rPr lang="en-GB" sz="1000" dirty="0">
                <a:latin typeface="Arial Nova" panose="020B0504020202020204" pitchFamily="34" charset="0"/>
              </a:rPr>
              <a:t>Groundwater circulating within shallow fractured bedrock is predominantly oxic. Pelites are more susceptible to tectonic deformation than psammites and feature a greater abundance of clay minerals to support nutrient attenuation.</a:t>
            </a:r>
          </a:p>
        </p:txBody>
      </p:sp>
      <p:sp>
        <p:nvSpPr>
          <p:cNvPr id="36" name="TextBox 35">
            <a:extLst>
              <a:ext uri="{FF2B5EF4-FFF2-40B4-BE49-F238E27FC236}">
                <a16:creationId xmlns:a16="http://schemas.microsoft.com/office/drawing/2014/main" id="{05C1BEF3-E3F7-4E09-8084-0118856F3A9E}"/>
              </a:ext>
            </a:extLst>
          </p:cNvPr>
          <p:cNvSpPr txBox="1"/>
          <p:nvPr/>
        </p:nvSpPr>
        <p:spPr>
          <a:xfrm>
            <a:off x="6677927" y="6108716"/>
            <a:ext cx="5300714" cy="553998"/>
          </a:xfrm>
          <a:prstGeom prst="rect">
            <a:avLst/>
          </a:prstGeom>
          <a:noFill/>
        </p:spPr>
        <p:txBody>
          <a:bodyPr wrap="square" rtlCol="0">
            <a:spAutoFit/>
          </a:bodyPr>
          <a:lstStyle/>
          <a:p>
            <a:r>
              <a:rPr lang="en-GB" sz="1000">
                <a:latin typeface="Arial Nova" panose="020B0504020202020204" pitchFamily="34" charset="0"/>
              </a:rPr>
              <a:t>Deep groundwater flow pathways associated with faults are expected to be drained by discharge points within deeply incised valleys. Groundwaters are suspected to be anoxic due to iron staining of fractures intersecting valley sides implying phosphorus transport.</a:t>
            </a:r>
            <a:endParaRPr lang="en-GB" sz="1000" dirty="0">
              <a:latin typeface="Arial Nova" panose="020B0504020202020204" pitchFamily="34" charset="0"/>
            </a:endParaRPr>
          </a:p>
        </p:txBody>
      </p:sp>
      <p:sp>
        <p:nvSpPr>
          <p:cNvPr id="49" name="Oval 48">
            <a:extLst>
              <a:ext uri="{FF2B5EF4-FFF2-40B4-BE49-F238E27FC236}">
                <a16:creationId xmlns:a16="http://schemas.microsoft.com/office/drawing/2014/main" id="{CEC2798F-553D-40DE-8744-4AE4E4171245}"/>
              </a:ext>
            </a:extLst>
          </p:cNvPr>
          <p:cNvSpPr/>
          <p:nvPr/>
        </p:nvSpPr>
        <p:spPr>
          <a:xfrm>
            <a:off x="6802720" y="1492646"/>
            <a:ext cx="285135" cy="2654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p>
        </p:txBody>
      </p:sp>
      <p:sp>
        <p:nvSpPr>
          <p:cNvPr id="50" name="Oval 49">
            <a:extLst>
              <a:ext uri="{FF2B5EF4-FFF2-40B4-BE49-F238E27FC236}">
                <a16:creationId xmlns:a16="http://schemas.microsoft.com/office/drawing/2014/main" id="{1F2E3A65-97E8-41DC-9A72-D91BD596D26A}"/>
              </a:ext>
            </a:extLst>
          </p:cNvPr>
          <p:cNvSpPr/>
          <p:nvPr/>
        </p:nvSpPr>
        <p:spPr>
          <a:xfrm>
            <a:off x="8666649" y="1835406"/>
            <a:ext cx="285135" cy="2654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51" name="Oval 50">
            <a:extLst>
              <a:ext uri="{FF2B5EF4-FFF2-40B4-BE49-F238E27FC236}">
                <a16:creationId xmlns:a16="http://schemas.microsoft.com/office/drawing/2014/main" id="{CE952658-E481-41F7-AA7B-224EAF7F7370}"/>
              </a:ext>
            </a:extLst>
          </p:cNvPr>
          <p:cNvSpPr/>
          <p:nvPr/>
        </p:nvSpPr>
        <p:spPr>
          <a:xfrm>
            <a:off x="11171101" y="1851520"/>
            <a:ext cx="285135" cy="2654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52" name="Oval 51">
            <a:extLst>
              <a:ext uri="{FF2B5EF4-FFF2-40B4-BE49-F238E27FC236}">
                <a16:creationId xmlns:a16="http://schemas.microsoft.com/office/drawing/2014/main" id="{33635E82-4CE9-4FCD-B507-F7307174FCEB}"/>
              </a:ext>
            </a:extLst>
          </p:cNvPr>
          <p:cNvSpPr/>
          <p:nvPr/>
        </p:nvSpPr>
        <p:spPr>
          <a:xfrm>
            <a:off x="6494248" y="3524390"/>
            <a:ext cx="285135" cy="26547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56" name="Oval 55">
            <a:extLst>
              <a:ext uri="{FF2B5EF4-FFF2-40B4-BE49-F238E27FC236}">
                <a16:creationId xmlns:a16="http://schemas.microsoft.com/office/drawing/2014/main" id="{F867C1D0-1920-4BBB-81E8-E9B1FA8CB03B}"/>
              </a:ext>
            </a:extLst>
          </p:cNvPr>
          <p:cNvSpPr/>
          <p:nvPr/>
        </p:nvSpPr>
        <p:spPr>
          <a:xfrm>
            <a:off x="6438040" y="5187026"/>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2</a:t>
            </a:r>
          </a:p>
        </p:txBody>
      </p:sp>
      <p:sp>
        <p:nvSpPr>
          <p:cNvPr id="57" name="Oval 56">
            <a:extLst>
              <a:ext uri="{FF2B5EF4-FFF2-40B4-BE49-F238E27FC236}">
                <a16:creationId xmlns:a16="http://schemas.microsoft.com/office/drawing/2014/main" id="{D5B7C23D-99B5-4662-9381-E5FD9A0848CC}"/>
              </a:ext>
            </a:extLst>
          </p:cNvPr>
          <p:cNvSpPr/>
          <p:nvPr/>
        </p:nvSpPr>
        <p:spPr>
          <a:xfrm>
            <a:off x="48405" y="6189258"/>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3</a:t>
            </a:r>
          </a:p>
        </p:txBody>
      </p:sp>
      <p:sp>
        <p:nvSpPr>
          <p:cNvPr id="58" name="Oval 57">
            <a:extLst>
              <a:ext uri="{FF2B5EF4-FFF2-40B4-BE49-F238E27FC236}">
                <a16:creationId xmlns:a16="http://schemas.microsoft.com/office/drawing/2014/main" id="{5D1E4352-5FF0-4056-8D9A-8E40C6F609EF}"/>
              </a:ext>
            </a:extLst>
          </p:cNvPr>
          <p:cNvSpPr/>
          <p:nvPr/>
        </p:nvSpPr>
        <p:spPr>
          <a:xfrm>
            <a:off x="6438040" y="6146247"/>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4</a:t>
            </a:r>
          </a:p>
        </p:txBody>
      </p:sp>
      <p:sp>
        <p:nvSpPr>
          <p:cNvPr id="59" name="Oval 58">
            <a:extLst>
              <a:ext uri="{FF2B5EF4-FFF2-40B4-BE49-F238E27FC236}">
                <a16:creationId xmlns:a16="http://schemas.microsoft.com/office/drawing/2014/main" id="{D61E1152-2F88-4049-BCEE-94641832943D}"/>
              </a:ext>
            </a:extLst>
          </p:cNvPr>
          <p:cNvSpPr/>
          <p:nvPr/>
        </p:nvSpPr>
        <p:spPr>
          <a:xfrm>
            <a:off x="73211" y="5187026"/>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1</a:t>
            </a:r>
          </a:p>
        </p:txBody>
      </p:sp>
      <p:sp>
        <p:nvSpPr>
          <p:cNvPr id="61" name="Oval 60">
            <a:extLst>
              <a:ext uri="{FF2B5EF4-FFF2-40B4-BE49-F238E27FC236}">
                <a16:creationId xmlns:a16="http://schemas.microsoft.com/office/drawing/2014/main" id="{546E7FAF-9CAC-4BB1-924A-94C21AA9D05C}"/>
              </a:ext>
            </a:extLst>
          </p:cNvPr>
          <p:cNvSpPr/>
          <p:nvPr/>
        </p:nvSpPr>
        <p:spPr>
          <a:xfrm>
            <a:off x="5458787" y="1285913"/>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A</a:t>
            </a:r>
          </a:p>
        </p:txBody>
      </p:sp>
      <p:sp>
        <p:nvSpPr>
          <p:cNvPr id="63" name="Rectangle 62">
            <a:hlinkClick r:id="rId5" action="ppaction://hlinksldjump"/>
            <a:extLst>
              <a:ext uri="{FF2B5EF4-FFF2-40B4-BE49-F238E27FC236}">
                <a16:creationId xmlns:a16="http://schemas.microsoft.com/office/drawing/2014/main" id="{D7D90DF4-3B44-4EC3-89C4-7D056D007DE0}"/>
              </a:ext>
            </a:extLst>
          </p:cNvPr>
          <p:cNvSpPr/>
          <p:nvPr/>
        </p:nvSpPr>
        <p:spPr>
          <a:xfrm>
            <a:off x="5438298" y="1256585"/>
            <a:ext cx="748654" cy="1720812"/>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Oval 61">
            <a:extLst>
              <a:ext uri="{FF2B5EF4-FFF2-40B4-BE49-F238E27FC236}">
                <a16:creationId xmlns:a16="http://schemas.microsoft.com/office/drawing/2014/main" id="{2EEC57DF-C972-4B7E-9325-045BF1B0877F}"/>
              </a:ext>
            </a:extLst>
          </p:cNvPr>
          <p:cNvSpPr/>
          <p:nvPr/>
        </p:nvSpPr>
        <p:spPr>
          <a:xfrm>
            <a:off x="8329511" y="2229699"/>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B</a:t>
            </a:r>
          </a:p>
        </p:txBody>
      </p:sp>
      <p:sp>
        <p:nvSpPr>
          <p:cNvPr id="64" name="Rectangle 63">
            <a:hlinkClick r:id="rId6" action="ppaction://hlinksldjump"/>
            <a:extLst>
              <a:ext uri="{FF2B5EF4-FFF2-40B4-BE49-F238E27FC236}">
                <a16:creationId xmlns:a16="http://schemas.microsoft.com/office/drawing/2014/main" id="{4CB4489F-BE71-4186-A8CA-CA23AE1855A7}"/>
              </a:ext>
            </a:extLst>
          </p:cNvPr>
          <p:cNvSpPr/>
          <p:nvPr/>
        </p:nvSpPr>
        <p:spPr>
          <a:xfrm>
            <a:off x="8276523" y="2184596"/>
            <a:ext cx="1065389" cy="839077"/>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Rectangle 54">
            <a:hlinkClick r:id="rId7" action="ppaction://hlinksldjump"/>
            <a:extLst>
              <a:ext uri="{FF2B5EF4-FFF2-40B4-BE49-F238E27FC236}">
                <a16:creationId xmlns:a16="http://schemas.microsoft.com/office/drawing/2014/main" id="{508049B6-2B01-4D01-97EF-0D593124D306}"/>
              </a:ext>
            </a:extLst>
          </p:cNvPr>
          <p:cNvSpPr/>
          <p:nvPr/>
        </p:nvSpPr>
        <p:spPr>
          <a:xfrm>
            <a:off x="6230388" y="3095301"/>
            <a:ext cx="4467926" cy="1210454"/>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Oval 64">
            <a:extLst>
              <a:ext uri="{FF2B5EF4-FFF2-40B4-BE49-F238E27FC236}">
                <a16:creationId xmlns:a16="http://schemas.microsoft.com/office/drawing/2014/main" id="{44F3B850-EA9D-41EF-876D-5399FBDA59AD}"/>
              </a:ext>
            </a:extLst>
          </p:cNvPr>
          <p:cNvSpPr/>
          <p:nvPr/>
        </p:nvSpPr>
        <p:spPr>
          <a:xfrm>
            <a:off x="6263933" y="3153514"/>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C</a:t>
            </a:r>
          </a:p>
        </p:txBody>
      </p:sp>
      <p:sp>
        <p:nvSpPr>
          <p:cNvPr id="60" name="TextBox 59">
            <a:extLst>
              <a:ext uri="{FF2B5EF4-FFF2-40B4-BE49-F238E27FC236}">
                <a16:creationId xmlns:a16="http://schemas.microsoft.com/office/drawing/2014/main" id="{F84D19B9-7F4F-45C1-845B-3CB97DF8B25A}"/>
              </a:ext>
            </a:extLst>
          </p:cNvPr>
          <p:cNvSpPr txBox="1"/>
          <p:nvPr/>
        </p:nvSpPr>
        <p:spPr>
          <a:xfrm>
            <a:off x="8446016" y="4894845"/>
            <a:ext cx="3804888" cy="276999"/>
          </a:xfrm>
          <a:prstGeom prst="rect">
            <a:avLst/>
          </a:prstGeom>
          <a:noFill/>
        </p:spPr>
        <p:txBody>
          <a:bodyPr wrap="none" rtlCol="0">
            <a:spAutoFit/>
          </a:bodyPr>
          <a:lstStyle/>
          <a:p>
            <a:r>
              <a:rPr lang="en-GB" sz="1200" dirty="0">
                <a:solidFill>
                  <a:srgbClr val="FF0000"/>
                </a:solidFill>
                <a:latin typeface="Arial Nova" panose="020B0504020202020204" pitchFamily="34" charset="0"/>
              </a:rPr>
              <a:t>Click red boxes to view alternative conceptual models</a:t>
            </a:r>
          </a:p>
        </p:txBody>
      </p:sp>
      <p:grpSp>
        <p:nvGrpSpPr>
          <p:cNvPr id="87" name="Group 86">
            <a:extLst>
              <a:ext uri="{FF2B5EF4-FFF2-40B4-BE49-F238E27FC236}">
                <a16:creationId xmlns:a16="http://schemas.microsoft.com/office/drawing/2014/main" id="{B4A6EBAE-DAA8-44DB-BCD6-346CDEE88462}"/>
              </a:ext>
            </a:extLst>
          </p:cNvPr>
          <p:cNvGrpSpPr/>
          <p:nvPr/>
        </p:nvGrpSpPr>
        <p:grpSpPr>
          <a:xfrm>
            <a:off x="2805932" y="608409"/>
            <a:ext cx="1947275" cy="2949115"/>
            <a:chOff x="4409981" y="1906568"/>
            <a:chExt cx="1947275" cy="2949115"/>
          </a:xfrm>
        </p:grpSpPr>
        <p:sp>
          <p:nvSpPr>
            <p:cNvPr id="88" name="TextBox 87">
              <a:extLst>
                <a:ext uri="{FF2B5EF4-FFF2-40B4-BE49-F238E27FC236}">
                  <a16:creationId xmlns:a16="http://schemas.microsoft.com/office/drawing/2014/main" id="{5812533E-CA0F-47CA-925C-1892F4D7799C}"/>
                </a:ext>
              </a:extLst>
            </p:cNvPr>
            <p:cNvSpPr txBox="1"/>
            <p:nvPr/>
          </p:nvSpPr>
          <p:spPr>
            <a:xfrm>
              <a:off x="4891238" y="4441035"/>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cxnSp>
          <p:nvCxnSpPr>
            <p:cNvPr id="89" name="Straight Arrow Connector 88">
              <a:extLst>
                <a:ext uri="{FF2B5EF4-FFF2-40B4-BE49-F238E27FC236}">
                  <a16:creationId xmlns:a16="http://schemas.microsoft.com/office/drawing/2014/main" id="{A151B1BE-D76C-4D17-A68F-93943A4D4963}"/>
                </a:ext>
              </a:extLst>
            </p:cNvPr>
            <p:cNvCxnSpPr>
              <a:cxnSpLocks/>
            </p:cNvCxnSpPr>
            <p:nvPr/>
          </p:nvCxnSpPr>
          <p:spPr>
            <a:xfrm>
              <a:off x="4750918" y="3457297"/>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A031D278-23EB-4863-AB2B-9EDA75F679DD}"/>
                </a:ext>
              </a:extLst>
            </p:cNvPr>
            <p:cNvSpPr txBox="1"/>
            <p:nvPr/>
          </p:nvSpPr>
          <p:spPr>
            <a:xfrm>
              <a:off x="4828554" y="3466071"/>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91" name="TextBox 90">
              <a:extLst>
                <a:ext uri="{FF2B5EF4-FFF2-40B4-BE49-F238E27FC236}">
                  <a16:creationId xmlns:a16="http://schemas.microsoft.com/office/drawing/2014/main" id="{A65A360B-64B4-4E55-B658-E7AB97875F3E}"/>
                </a:ext>
              </a:extLst>
            </p:cNvPr>
            <p:cNvSpPr txBox="1"/>
            <p:nvPr/>
          </p:nvSpPr>
          <p:spPr>
            <a:xfrm>
              <a:off x="4828554" y="3759499"/>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92" name="Straight Arrow Connector 91">
              <a:extLst>
                <a:ext uri="{FF2B5EF4-FFF2-40B4-BE49-F238E27FC236}">
                  <a16:creationId xmlns:a16="http://schemas.microsoft.com/office/drawing/2014/main" id="{DD896F72-3D5F-45F3-A35A-BC0BBCA82AD6}"/>
                </a:ext>
              </a:extLst>
            </p:cNvPr>
            <p:cNvCxnSpPr>
              <a:cxnSpLocks/>
            </p:cNvCxnSpPr>
            <p:nvPr/>
          </p:nvCxnSpPr>
          <p:spPr>
            <a:xfrm>
              <a:off x="4750944" y="3760748"/>
              <a:ext cx="0" cy="244972"/>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3" name="Freeform: Shape 92">
              <a:extLst>
                <a:ext uri="{FF2B5EF4-FFF2-40B4-BE49-F238E27FC236}">
                  <a16:creationId xmlns:a16="http://schemas.microsoft.com/office/drawing/2014/main" id="{B41FC478-35DA-402E-AFB2-FF349C7B83A1}"/>
                </a:ext>
              </a:extLst>
            </p:cNvPr>
            <p:cNvSpPr/>
            <p:nvPr/>
          </p:nvSpPr>
          <p:spPr>
            <a:xfrm rot="1490561">
              <a:off x="4633589" y="4441285"/>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94" name="Straight Arrow Connector 93">
              <a:extLst>
                <a:ext uri="{FF2B5EF4-FFF2-40B4-BE49-F238E27FC236}">
                  <a16:creationId xmlns:a16="http://schemas.microsoft.com/office/drawing/2014/main" id="{43EA78E5-42C0-4EBB-A6D3-CF56872DB053}"/>
                </a:ext>
              </a:extLst>
            </p:cNvPr>
            <p:cNvCxnSpPr>
              <a:cxnSpLocks/>
            </p:cNvCxnSpPr>
            <p:nvPr/>
          </p:nvCxnSpPr>
          <p:spPr>
            <a:xfrm>
              <a:off x="4755864" y="4084819"/>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2C983F29-B516-407C-8773-E390BA76D68D}"/>
                </a:ext>
              </a:extLst>
            </p:cNvPr>
            <p:cNvSpPr txBox="1"/>
            <p:nvPr/>
          </p:nvSpPr>
          <p:spPr>
            <a:xfrm>
              <a:off x="4828554" y="4080143"/>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96" name="Rectangle 95">
              <a:extLst>
                <a:ext uri="{FF2B5EF4-FFF2-40B4-BE49-F238E27FC236}">
                  <a16:creationId xmlns:a16="http://schemas.microsoft.com/office/drawing/2014/main" id="{DC69322C-D746-4F98-80E2-3F9E815BC70F}"/>
                </a:ext>
              </a:extLst>
            </p:cNvPr>
            <p:cNvSpPr/>
            <p:nvPr/>
          </p:nvSpPr>
          <p:spPr>
            <a:xfrm>
              <a:off x="4409981" y="1906568"/>
              <a:ext cx="1947275" cy="294911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7" name="Rectangle 96">
              <a:extLst>
                <a:ext uri="{FF2B5EF4-FFF2-40B4-BE49-F238E27FC236}">
                  <a16:creationId xmlns:a16="http://schemas.microsoft.com/office/drawing/2014/main" id="{610C5B42-16D2-495E-97A0-266E19055AA4}"/>
                </a:ext>
              </a:extLst>
            </p:cNvPr>
            <p:cNvSpPr/>
            <p:nvPr/>
          </p:nvSpPr>
          <p:spPr>
            <a:xfrm>
              <a:off x="4648228" y="2052497"/>
              <a:ext cx="254508" cy="166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8" name="TextBox 97">
              <a:extLst>
                <a:ext uri="{FF2B5EF4-FFF2-40B4-BE49-F238E27FC236}">
                  <a16:creationId xmlns:a16="http://schemas.microsoft.com/office/drawing/2014/main" id="{FE731706-BC22-4D38-86D5-A1ADFE4E0921}"/>
                </a:ext>
              </a:extLst>
            </p:cNvPr>
            <p:cNvSpPr txBox="1"/>
            <p:nvPr/>
          </p:nvSpPr>
          <p:spPr>
            <a:xfrm>
              <a:off x="4902736" y="2009912"/>
              <a:ext cx="1168908" cy="246221"/>
            </a:xfrm>
            <a:prstGeom prst="rect">
              <a:avLst/>
            </a:prstGeom>
            <a:noFill/>
          </p:spPr>
          <p:txBody>
            <a:bodyPr wrap="square" rtlCol="0">
              <a:spAutoFit/>
            </a:bodyPr>
            <a:lstStyle/>
            <a:p>
              <a:r>
                <a:rPr lang="en-GB" sz="1000" dirty="0">
                  <a:latin typeface="Arial Nova" panose="020B0504020202020204" pitchFamily="34" charset="0"/>
                </a:rPr>
                <a:t>Alluvium</a:t>
              </a:r>
            </a:p>
          </p:txBody>
        </p:sp>
        <p:sp>
          <p:nvSpPr>
            <p:cNvPr id="99" name="Rectangle 98">
              <a:extLst>
                <a:ext uri="{FF2B5EF4-FFF2-40B4-BE49-F238E27FC236}">
                  <a16:creationId xmlns:a16="http://schemas.microsoft.com/office/drawing/2014/main" id="{A2BA9AB8-1AB1-4EDA-88CB-E685F5FB757F}"/>
                </a:ext>
              </a:extLst>
            </p:cNvPr>
            <p:cNvSpPr/>
            <p:nvPr/>
          </p:nvSpPr>
          <p:spPr>
            <a:xfrm>
              <a:off x="4648228" y="2488547"/>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TextBox 99">
              <a:extLst>
                <a:ext uri="{FF2B5EF4-FFF2-40B4-BE49-F238E27FC236}">
                  <a16:creationId xmlns:a16="http://schemas.microsoft.com/office/drawing/2014/main" id="{3FBC6DE8-C228-4984-B8B1-988191483B02}"/>
                </a:ext>
              </a:extLst>
            </p:cNvPr>
            <p:cNvSpPr txBox="1"/>
            <p:nvPr/>
          </p:nvSpPr>
          <p:spPr>
            <a:xfrm>
              <a:off x="4902736" y="2448536"/>
              <a:ext cx="1298549"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101" name="Rectangle 100">
              <a:extLst>
                <a:ext uri="{FF2B5EF4-FFF2-40B4-BE49-F238E27FC236}">
                  <a16:creationId xmlns:a16="http://schemas.microsoft.com/office/drawing/2014/main" id="{118A164C-285F-45C9-86F3-D0A36E18ECFC}"/>
                </a:ext>
              </a:extLst>
            </p:cNvPr>
            <p:cNvSpPr/>
            <p:nvPr/>
          </p:nvSpPr>
          <p:spPr>
            <a:xfrm>
              <a:off x="4648228" y="2269970"/>
              <a:ext cx="254508" cy="166200"/>
            </a:xfrm>
            <a:prstGeom prst="rect">
              <a:avLst/>
            </a:prstGeom>
            <a:solidFill>
              <a:srgbClr val="F4A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TextBox 101">
              <a:extLst>
                <a:ext uri="{FF2B5EF4-FFF2-40B4-BE49-F238E27FC236}">
                  <a16:creationId xmlns:a16="http://schemas.microsoft.com/office/drawing/2014/main" id="{89D9152F-F529-4D9F-82E0-0C03C31580B4}"/>
                </a:ext>
              </a:extLst>
            </p:cNvPr>
            <p:cNvSpPr txBox="1"/>
            <p:nvPr/>
          </p:nvSpPr>
          <p:spPr>
            <a:xfrm>
              <a:off x="4902736" y="2231586"/>
              <a:ext cx="1454520" cy="246221"/>
            </a:xfrm>
            <a:prstGeom prst="rect">
              <a:avLst/>
            </a:prstGeom>
            <a:noFill/>
          </p:spPr>
          <p:txBody>
            <a:bodyPr wrap="square" rtlCol="0">
              <a:spAutoFit/>
            </a:bodyPr>
            <a:lstStyle/>
            <a:p>
              <a:r>
                <a:rPr lang="en-GB" sz="1000" dirty="0">
                  <a:latin typeface="Arial Nova" panose="020B0504020202020204" pitchFamily="34" charset="0"/>
                </a:rPr>
                <a:t>Glaciofluvial deposits</a:t>
              </a:r>
            </a:p>
          </p:txBody>
        </p:sp>
        <p:sp>
          <p:nvSpPr>
            <p:cNvPr id="103" name="TextBox 102">
              <a:extLst>
                <a:ext uri="{FF2B5EF4-FFF2-40B4-BE49-F238E27FC236}">
                  <a16:creationId xmlns:a16="http://schemas.microsoft.com/office/drawing/2014/main" id="{6EA2B89C-6310-44D7-B5F9-699FD6F2A4CB}"/>
                </a:ext>
              </a:extLst>
            </p:cNvPr>
            <p:cNvSpPr txBox="1"/>
            <p:nvPr/>
          </p:nvSpPr>
          <p:spPr>
            <a:xfrm>
              <a:off x="4902736" y="2896869"/>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104" name="Rectangle 103">
              <a:extLst>
                <a:ext uri="{FF2B5EF4-FFF2-40B4-BE49-F238E27FC236}">
                  <a16:creationId xmlns:a16="http://schemas.microsoft.com/office/drawing/2014/main" id="{12FC48E0-D26E-4C0E-B4F1-D4DD8513ADF7}"/>
                </a:ext>
              </a:extLst>
            </p:cNvPr>
            <p:cNvSpPr/>
            <p:nvPr/>
          </p:nvSpPr>
          <p:spPr>
            <a:xfrm>
              <a:off x="4648228" y="2707124"/>
              <a:ext cx="254508" cy="166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5" name="Straight Connector 104">
              <a:extLst>
                <a:ext uri="{FF2B5EF4-FFF2-40B4-BE49-F238E27FC236}">
                  <a16:creationId xmlns:a16="http://schemas.microsoft.com/office/drawing/2014/main" id="{DD3CB50C-A025-4FE6-AD2D-655786936DC0}"/>
                </a:ext>
              </a:extLst>
            </p:cNvPr>
            <p:cNvCxnSpPr>
              <a:cxnSpLocks/>
            </p:cNvCxnSpPr>
            <p:nvPr/>
          </p:nvCxnSpPr>
          <p:spPr>
            <a:xfrm>
              <a:off x="4662189" y="3172525"/>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3A00E24E-C6AB-4CE1-85FF-5288E4395DD8}"/>
                </a:ext>
              </a:extLst>
            </p:cNvPr>
            <p:cNvSpPr txBox="1"/>
            <p:nvPr/>
          </p:nvSpPr>
          <p:spPr>
            <a:xfrm>
              <a:off x="4902736" y="3138938"/>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107" name="Rectangle 106">
              <a:extLst>
                <a:ext uri="{FF2B5EF4-FFF2-40B4-BE49-F238E27FC236}">
                  <a16:creationId xmlns:a16="http://schemas.microsoft.com/office/drawing/2014/main" id="{EB71237E-3C72-430D-89F7-2D4C9235D04D}"/>
                </a:ext>
              </a:extLst>
            </p:cNvPr>
            <p:cNvSpPr/>
            <p:nvPr/>
          </p:nvSpPr>
          <p:spPr>
            <a:xfrm>
              <a:off x="4648228" y="2929852"/>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8" name="TextBox 107">
              <a:extLst>
                <a:ext uri="{FF2B5EF4-FFF2-40B4-BE49-F238E27FC236}">
                  <a16:creationId xmlns:a16="http://schemas.microsoft.com/office/drawing/2014/main" id="{EC2FFD6D-B8F8-4E73-B6CB-A77995F6F9EF}"/>
                </a:ext>
              </a:extLst>
            </p:cNvPr>
            <p:cNvSpPr txBox="1"/>
            <p:nvPr/>
          </p:nvSpPr>
          <p:spPr>
            <a:xfrm>
              <a:off x="4903165" y="2667113"/>
              <a:ext cx="1342849" cy="246221"/>
            </a:xfrm>
            <a:prstGeom prst="rect">
              <a:avLst/>
            </a:prstGeom>
            <a:noFill/>
          </p:spPr>
          <p:txBody>
            <a:bodyPr wrap="square" rtlCol="0">
              <a:spAutoFit/>
            </a:bodyPr>
            <a:lstStyle/>
            <a:p>
              <a:r>
                <a:rPr lang="en-GB" sz="1000" dirty="0">
                  <a:latin typeface="Arial Nova" panose="020B0504020202020204" pitchFamily="34" charset="0"/>
                </a:rPr>
                <a:t>Weathered bedrock</a:t>
              </a:r>
            </a:p>
          </p:txBody>
        </p:sp>
      </p:grpSp>
    </p:spTree>
    <p:extLst>
      <p:ext uri="{BB962C8B-B14F-4D97-AF65-F5344CB8AC3E}">
        <p14:creationId xmlns:p14="http://schemas.microsoft.com/office/powerpoint/2010/main" val="1722081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A27473-1E45-4B3D-804A-681EFBB4AEBA}"/>
              </a:ext>
            </a:extLst>
          </p:cNvPr>
          <p:cNvPicPr>
            <a:picLocks noChangeAspect="1"/>
          </p:cNvPicPr>
          <p:nvPr/>
        </p:nvPicPr>
        <p:blipFill>
          <a:blip r:embed="rId2"/>
          <a:stretch>
            <a:fillRect/>
          </a:stretch>
        </p:blipFill>
        <p:spPr>
          <a:xfrm>
            <a:off x="4808298" y="398235"/>
            <a:ext cx="7463519" cy="4836664"/>
          </a:xfrm>
          <a:prstGeom prst="rect">
            <a:avLst/>
          </a:prstGeom>
        </p:spPr>
      </p:pic>
      <p:sp>
        <p:nvSpPr>
          <p:cNvPr id="41" name="TextBox 40">
            <a:extLst>
              <a:ext uri="{FF2B5EF4-FFF2-40B4-BE49-F238E27FC236}">
                <a16:creationId xmlns:a16="http://schemas.microsoft.com/office/drawing/2014/main" id="{988F70CA-2718-4FA2-890E-0FB4928DEFB2}"/>
              </a:ext>
            </a:extLst>
          </p:cNvPr>
          <p:cNvSpPr txBox="1"/>
          <p:nvPr/>
        </p:nvSpPr>
        <p:spPr>
          <a:xfrm>
            <a:off x="895792" y="4919"/>
            <a:ext cx="10306042" cy="369332"/>
          </a:xfrm>
          <a:prstGeom prst="rect">
            <a:avLst/>
          </a:prstGeom>
          <a:noFill/>
        </p:spPr>
        <p:txBody>
          <a:bodyPr wrap="square" rtlCol="0">
            <a:spAutoFit/>
          </a:bodyPr>
          <a:lstStyle/>
          <a:p>
            <a:pPr algn="ctr"/>
            <a:r>
              <a:rPr lang="en-GB" b="1" dirty="0">
                <a:latin typeface="Arial Nova" panose="020B0504020202020204" pitchFamily="34" charset="0"/>
              </a:rPr>
              <a:t>River Ythan: deeply weathered Precambrian basement with minimal glacial erosion</a:t>
            </a:r>
          </a:p>
        </p:txBody>
      </p:sp>
      <p:sp>
        <p:nvSpPr>
          <p:cNvPr id="34" name="TextBox 33">
            <a:extLst>
              <a:ext uri="{FF2B5EF4-FFF2-40B4-BE49-F238E27FC236}">
                <a16:creationId xmlns:a16="http://schemas.microsoft.com/office/drawing/2014/main" id="{49845FA0-6004-4A96-981A-04A0721F002A}"/>
              </a:ext>
            </a:extLst>
          </p:cNvPr>
          <p:cNvSpPr txBox="1"/>
          <p:nvPr/>
        </p:nvSpPr>
        <p:spPr>
          <a:xfrm>
            <a:off x="328929" y="5337754"/>
            <a:ext cx="4415122" cy="707886"/>
          </a:xfrm>
          <a:prstGeom prst="rect">
            <a:avLst/>
          </a:prstGeom>
          <a:noFill/>
        </p:spPr>
        <p:txBody>
          <a:bodyPr wrap="square" rtlCol="0">
            <a:spAutoFit/>
          </a:bodyPr>
          <a:lstStyle/>
          <a:p>
            <a:pPr algn="just"/>
            <a:r>
              <a:rPr lang="en-GB" sz="1000" dirty="0">
                <a:latin typeface="Arial Nova" panose="020B0504020202020204" pitchFamily="34" charset="0"/>
              </a:rPr>
              <a:t>Areas of 10-20 m continuous weathering covers support high recharge rates and feature well-mixed oxic groundwaters. Nitrification prevails and high phosphorus sorption is expected where clay mineralogy dependence on parent rock type may be important.</a:t>
            </a:r>
          </a:p>
        </p:txBody>
      </p:sp>
      <p:sp>
        <p:nvSpPr>
          <p:cNvPr id="40" name="TextBox 39">
            <a:extLst>
              <a:ext uri="{FF2B5EF4-FFF2-40B4-BE49-F238E27FC236}">
                <a16:creationId xmlns:a16="http://schemas.microsoft.com/office/drawing/2014/main" id="{F6C8684B-BF68-47CC-9738-A6113CA3C2D6}"/>
              </a:ext>
            </a:extLst>
          </p:cNvPr>
          <p:cNvSpPr txBox="1"/>
          <p:nvPr/>
        </p:nvSpPr>
        <p:spPr>
          <a:xfrm>
            <a:off x="5296089" y="5352310"/>
            <a:ext cx="6878077" cy="553998"/>
          </a:xfrm>
          <a:prstGeom prst="rect">
            <a:avLst/>
          </a:prstGeom>
          <a:noFill/>
        </p:spPr>
        <p:txBody>
          <a:bodyPr wrap="square" rtlCol="0">
            <a:spAutoFit/>
          </a:bodyPr>
          <a:lstStyle/>
          <a:p>
            <a:pPr algn="just"/>
            <a:r>
              <a:rPr lang="en-GB" sz="1000">
                <a:latin typeface="Arial Nova" panose="020B0504020202020204" pitchFamily="34" charset="0"/>
              </a:rPr>
              <a:t>Deep zones of weathering relating to sheared and faulted bedrock are expected to feature high residence time groundwaters where redox conditions depend on connection with near surface weathering zones. Geometry and drainage of these deeply weathered zones is poorly understood, but expected to drain into deeply incised river valleys. </a:t>
            </a:r>
            <a:endParaRPr lang="en-GB" sz="1000" dirty="0">
              <a:latin typeface="Arial Nova" panose="020B0504020202020204" pitchFamily="34" charset="0"/>
            </a:endParaRPr>
          </a:p>
        </p:txBody>
      </p:sp>
      <p:sp>
        <p:nvSpPr>
          <p:cNvPr id="45" name="TextBox 44">
            <a:extLst>
              <a:ext uri="{FF2B5EF4-FFF2-40B4-BE49-F238E27FC236}">
                <a16:creationId xmlns:a16="http://schemas.microsoft.com/office/drawing/2014/main" id="{0597A2E5-2AE2-4D06-BBDD-36691FB50796}"/>
              </a:ext>
            </a:extLst>
          </p:cNvPr>
          <p:cNvSpPr txBox="1"/>
          <p:nvPr/>
        </p:nvSpPr>
        <p:spPr>
          <a:xfrm>
            <a:off x="5296089" y="6126143"/>
            <a:ext cx="6831089" cy="400110"/>
          </a:xfrm>
          <a:prstGeom prst="rect">
            <a:avLst/>
          </a:prstGeom>
          <a:noFill/>
        </p:spPr>
        <p:txBody>
          <a:bodyPr wrap="square" rtlCol="0">
            <a:spAutoFit/>
          </a:bodyPr>
          <a:lstStyle/>
          <a:p>
            <a:pPr algn="just"/>
            <a:r>
              <a:rPr lang="en-GB" sz="1000" dirty="0">
                <a:latin typeface="Arial Nova" panose="020B0504020202020204" pitchFamily="34" charset="0"/>
              </a:rPr>
              <a:t>Nutrient loading to rivers is highly dependent on the sequence of glacial deposits surrounding and underlying the river channel, especially where river straths are used for agriculture.</a:t>
            </a:r>
          </a:p>
        </p:txBody>
      </p:sp>
      <p:sp>
        <p:nvSpPr>
          <p:cNvPr id="56" name="Oval 55">
            <a:extLst>
              <a:ext uri="{FF2B5EF4-FFF2-40B4-BE49-F238E27FC236}">
                <a16:creationId xmlns:a16="http://schemas.microsoft.com/office/drawing/2014/main" id="{4BD9F953-4A72-4F0E-944A-4A90FBC6739B}"/>
              </a:ext>
            </a:extLst>
          </p:cNvPr>
          <p:cNvSpPr/>
          <p:nvPr/>
        </p:nvSpPr>
        <p:spPr>
          <a:xfrm>
            <a:off x="5080912" y="5398635"/>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2</a:t>
            </a:r>
          </a:p>
        </p:txBody>
      </p:sp>
      <p:sp>
        <p:nvSpPr>
          <p:cNvPr id="69" name="Oval 68">
            <a:extLst>
              <a:ext uri="{FF2B5EF4-FFF2-40B4-BE49-F238E27FC236}">
                <a16:creationId xmlns:a16="http://schemas.microsoft.com/office/drawing/2014/main" id="{D61E70C6-A375-4632-B68C-1EA2EDE5C197}"/>
              </a:ext>
            </a:extLst>
          </p:cNvPr>
          <p:cNvSpPr/>
          <p:nvPr/>
        </p:nvSpPr>
        <p:spPr>
          <a:xfrm>
            <a:off x="64822" y="6123273"/>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3</a:t>
            </a:r>
          </a:p>
        </p:txBody>
      </p:sp>
      <p:sp>
        <p:nvSpPr>
          <p:cNvPr id="70" name="Oval 69">
            <a:extLst>
              <a:ext uri="{FF2B5EF4-FFF2-40B4-BE49-F238E27FC236}">
                <a16:creationId xmlns:a16="http://schemas.microsoft.com/office/drawing/2014/main" id="{6610A1CA-091B-44FB-B00C-2D6302CC1884}"/>
              </a:ext>
            </a:extLst>
          </p:cNvPr>
          <p:cNvSpPr/>
          <p:nvPr/>
        </p:nvSpPr>
        <p:spPr>
          <a:xfrm>
            <a:off x="5080912" y="6123273"/>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4</a:t>
            </a:r>
          </a:p>
        </p:txBody>
      </p:sp>
      <p:sp>
        <p:nvSpPr>
          <p:cNvPr id="71" name="Oval 70">
            <a:extLst>
              <a:ext uri="{FF2B5EF4-FFF2-40B4-BE49-F238E27FC236}">
                <a16:creationId xmlns:a16="http://schemas.microsoft.com/office/drawing/2014/main" id="{08314777-C443-4C27-AF7B-394ADFB5CB90}"/>
              </a:ext>
            </a:extLst>
          </p:cNvPr>
          <p:cNvSpPr/>
          <p:nvPr/>
        </p:nvSpPr>
        <p:spPr>
          <a:xfrm>
            <a:off x="64822" y="5398635"/>
            <a:ext cx="233010" cy="1970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1</a:t>
            </a:r>
          </a:p>
        </p:txBody>
      </p:sp>
      <p:sp>
        <p:nvSpPr>
          <p:cNvPr id="72" name="TextBox 71">
            <a:extLst>
              <a:ext uri="{FF2B5EF4-FFF2-40B4-BE49-F238E27FC236}">
                <a16:creationId xmlns:a16="http://schemas.microsoft.com/office/drawing/2014/main" id="{D6993A1E-C7F0-4FDC-95C9-6F888EEDB5C4}"/>
              </a:ext>
            </a:extLst>
          </p:cNvPr>
          <p:cNvSpPr txBox="1"/>
          <p:nvPr/>
        </p:nvSpPr>
        <p:spPr>
          <a:xfrm>
            <a:off x="267413" y="6093880"/>
            <a:ext cx="4463347" cy="707886"/>
          </a:xfrm>
          <a:prstGeom prst="rect">
            <a:avLst/>
          </a:prstGeom>
          <a:noFill/>
        </p:spPr>
        <p:txBody>
          <a:bodyPr wrap="square" rtlCol="0">
            <a:spAutoFit/>
          </a:bodyPr>
          <a:lstStyle/>
          <a:p>
            <a:pPr algn="just"/>
            <a:r>
              <a:rPr lang="en-GB" sz="1000" dirty="0">
                <a:latin typeface="Arial Nova" panose="020B0504020202020204" pitchFamily="34" charset="0"/>
              </a:rPr>
              <a:t>Where weathering profiles have been removed from glaciation, groundwater flow is limited to fractured horizons of bedrock. Metasedimentary rocks are more fractured than igneous intrusions but feature lower abundances of electron donors and iron oxides for nutrient attenuation.</a:t>
            </a:r>
          </a:p>
        </p:txBody>
      </p:sp>
      <p:grpSp>
        <p:nvGrpSpPr>
          <p:cNvPr id="2" name="Group 1">
            <a:extLst>
              <a:ext uri="{FF2B5EF4-FFF2-40B4-BE49-F238E27FC236}">
                <a16:creationId xmlns:a16="http://schemas.microsoft.com/office/drawing/2014/main" id="{FD2F4EB8-0B55-4BE6-880A-85D0647A4434}"/>
              </a:ext>
            </a:extLst>
          </p:cNvPr>
          <p:cNvGrpSpPr/>
          <p:nvPr/>
        </p:nvGrpSpPr>
        <p:grpSpPr>
          <a:xfrm>
            <a:off x="6622536" y="2375158"/>
            <a:ext cx="2313992" cy="1554227"/>
            <a:chOff x="6622536" y="2375158"/>
            <a:chExt cx="2313992" cy="1554227"/>
          </a:xfrm>
        </p:grpSpPr>
        <p:sp>
          <p:nvSpPr>
            <p:cNvPr id="62" name="Rectangle 61">
              <a:hlinkClick r:id="rId3" action="ppaction://hlinksldjump"/>
              <a:extLst>
                <a:ext uri="{FF2B5EF4-FFF2-40B4-BE49-F238E27FC236}">
                  <a16:creationId xmlns:a16="http://schemas.microsoft.com/office/drawing/2014/main" id="{69593CA6-35A7-4EA2-9DA2-CD49B9EF2B02}"/>
                </a:ext>
              </a:extLst>
            </p:cNvPr>
            <p:cNvSpPr/>
            <p:nvPr/>
          </p:nvSpPr>
          <p:spPr>
            <a:xfrm>
              <a:off x="6622536" y="2375158"/>
              <a:ext cx="2313992" cy="1554227"/>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3" name="Oval 72">
              <a:extLst>
                <a:ext uri="{FF2B5EF4-FFF2-40B4-BE49-F238E27FC236}">
                  <a16:creationId xmlns:a16="http://schemas.microsoft.com/office/drawing/2014/main" id="{3411FC73-35DC-4FFF-878D-D21620DF86F6}"/>
                </a:ext>
              </a:extLst>
            </p:cNvPr>
            <p:cNvSpPr/>
            <p:nvPr/>
          </p:nvSpPr>
          <p:spPr>
            <a:xfrm>
              <a:off x="8627540" y="3683435"/>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A</a:t>
              </a:r>
            </a:p>
          </p:txBody>
        </p:sp>
      </p:grpSp>
      <p:grpSp>
        <p:nvGrpSpPr>
          <p:cNvPr id="3" name="Group 2">
            <a:extLst>
              <a:ext uri="{FF2B5EF4-FFF2-40B4-BE49-F238E27FC236}">
                <a16:creationId xmlns:a16="http://schemas.microsoft.com/office/drawing/2014/main" id="{21DB3296-057F-47B8-B7BA-C99FE8C6BA35}"/>
              </a:ext>
            </a:extLst>
          </p:cNvPr>
          <p:cNvGrpSpPr/>
          <p:nvPr/>
        </p:nvGrpSpPr>
        <p:grpSpPr>
          <a:xfrm>
            <a:off x="9489089" y="3096791"/>
            <a:ext cx="1622363" cy="1248054"/>
            <a:chOff x="9489089" y="3096791"/>
            <a:chExt cx="1622363" cy="1248054"/>
          </a:xfrm>
        </p:grpSpPr>
        <p:sp>
          <p:nvSpPr>
            <p:cNvPr id="61" name="Rectangle 60">
              <a:hlinkClick r:id="rId4" action="ppaction://hlinksldjump"/>
              <a:extLst>
                <a:ext uri="{FF2B5EF4-FFF2-40B4-BE49-F238E27FC236}">
                  <a16:creationId xmlns:a16="http://schemas.microsoft.com/office/drawing/2014/main" id="{53923FAD-A549-4FC7-91C8-247452589811}"/>
                </a:ext>
              </a:extLst>
            </p:cNvPr>
            <p:cNvSpPr/>
            <p:nvPr/>
          </p:nvSpPr>
          <p:spPr>
            <a:xfrm>
              <a:off x="9489089" y="3096791"/>
              <a:ext cx="1622363" cy="1248054"/>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4" name="Oval 73">
              <a:extLst>
                <a:ext uri="{FF2B5EF4-FFF2-40B4-BE49-F238E27FC236}">
                  <a16:creationId xmlns:a16="http://schemas.microsoft.com/office/drawing/2014/main" id="{25C35902-E6A8-453B-913D-A712920FE723}"/>
                </a:ext>
              </a:extLst>
            </p:cNvPr>
            <p:cNvSpPr/>
            <p:nvPr/>
          </p:nvSpPr>
          <p:spPr>
            <a:xfrm>
              <a:off x="9517449" y="4077610"/>
              <a:ext cx="233010" cy="19701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latin typeface="Arial Nova" panose="020B0504020202020204" pitchFamily="34" charset="0"/>
                </a:rPr>
                <a:t>B</a:t>
              </a:r>
            </a:p>
          </p:txBody>
        </p:sp>
      </p:grpSp>
      <p:grpSp>
        <p:nvGrpSpPr>
          <p:cNvPr id="54" name="Group 53">
            <a:extLst>
              <a:ext uri="{FF2B5EF4-FFF2-40B4-BE49-F238E27FC236}">
                <a16:creationId xmlns:a16="http://schemas.microsoft.com/office/drawing/2014/main" id="{108311B7-88A5-483D-8DDD-D1217FA9865C}"/>
              </a:ext>
            </a:extLst>
          </p:cNvPr>
          <p:cNvGrpSpPr>
            <a:grpSpLocks noChangeAspect="1"/>
          </p:cNvGrpSpPr>
          <p:nvPr/>
        </p:nvGrpSpPr>
        <p:grpSpPr>
          <a:xfrm>
            <a:off x="39750" y="455760"/>
            <a:ext cx="2852364" cy="4366736"/>
            <a:chOff x="5533737" y="-867051"/>
            <a:chExt cx="4848844" cy="7423185"/>
          </a:xfrm>
        </p:grpSpPr>
        <p:pic>
          <p:nvPicPr>
            <p:cNvPr id="55" name="Picture 54" descr="Map&#10;&#10;Description automatically generated">
              <a:extLst>
                <a:ext uri="{FF2B5EF4-FFF2-40B4-BE49-F238E27FC236}">
                  <a16:creationId xmlns:a16="http://schemas.microsoft.com/office/drawing/2014/main" id="{33C0FBA4-CFCD-4E2D-B245-E02AF72853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3737" y="-867051"/>
              <a:ext cx="4848844" cy="6858000"/>
            </a:xfrm>
            <a:prstGeom prst="rect">
              <a:avLst/>
            </a:prstGeom>
          </p:spPr>
        </p:pic>
        <p:pic>
          <p:nvPicPr>
            <p:cNvPr id="75" name="Picture 74" descr="Map&#10;&#10;Description automatically generated">
              <a:extLst>
                <a:ext uri="{FF2B5EF4-FFF2-40B4-BE49-F238E27FC236}">
                  <a16:creationId xmlns:a16="http://schemas.microsoft.com/office/drawing/2014/main" id="{A758BC89-D792-41D0-99D2-E3CE980E6567}"/>
                </a:ext>
              </a:extLst>
            </p:cNvPr>
            <p:cNvPicPr>
              <a:picLocks noChangeAspect="1"/>
            </p:cNvPicPr>
            <p:nvPr/>
          </p:nvPicPr>
          <p:blipFill rotWithShape="1">
            <a:blip r:embed="rId6">
              <a:extLst>
                <a:ext uri="{28A0092B-C50C-407E-A947-70E740481C1C}">
                  <a14:useLocalDpi xmlns:a14="http://schemas.microsoft.com/office/drawing/2010/main" val="0"/>
                </a:ext>
              </a:extLst>
            </a:blip>
            <a:srcRect l="1362" t="89312" r="9068" b="1107"/>
            <a:stretch/>
          </p:blipFill>
          <p:spPr>
            <a:xfrm>
              <a:off x="5782645" y="5899149"/>
              <a:ext cx="4343099" cy="656985"/>
            </a:xfrm>
            <a:prstGeom prst="rect">
              <a:avLst/>
            </a:prstGeom>
          </p:spPr>
        </p:pic>
      </p:grpSp>
      <p:sp>
        <p:nvSpPr>
          <p:cNvPr id="57" name="TextBox 56">
            <a:extLst>
              <a:ext uri="{FF2B5EF4-FFF2-40B4-BE49-F238E27FC236}">
                <a16:creationId xmlns:a16="http://schemas.microsoft.com/office/drawing/2014/main" id="{4033A4BE-7A37-463B-A125-79AD403A6122}"/>
              </a:ext>
            </a:extLst>
          </p:cNvPr>
          <p:cNvSpPr txBox="1"/>
          <p:nvPr/>
        </p:nvSpPr>
        <p:spPr>
          <a:xfrm>
            <a:off x="8466929" y="5116939"/>
            <a:ext cx="3804888" cy="276999"/>
          </a:xfrm>
          <a:prstGeom prst="rect">
            <a:avLst/>
          </a:prstGeom>
          <a:noFill/>
        </p:spPr>
        <p:txBody>
          <a:bodyPr wrap="none" rtlCol="0">
            <a:spAutoFit/>
          </a:bodyPr>
          <a:lstStyle/>
          <a:p>
            <a:r>
              <a:rPr lang="en-GB" sz="1200" dirty="0">
                <a:solidFill>
                  <a:srgbClr val="FF0000"/>
                </a:solidFill>
                <a:latin typeface="Arial Nova" panose="020B0504020202020204" pitchFamily="34" charset="0"/>
              </a:rPr>
              <a:t>Click red boxes to view alternative conceptual models</a:t>
            </a:r>
          </a:p>
        </p:txBody>
      </p:sp>
      <p:grpSp>
        <p:nvGrpSpPr>
          <p:cNvPr id="76" name="Group 75">
            <a:extLst>
              <a:ext uri="{FF2B5EF4-FFF2-40B4-BE49-F238E27FC236}">
                <a16:creationId xmlns:a16="http://schemas.microsoft.com/office/drawing/2014/main" id="{0E067DA5-BBB3-4BC2-9421-17B66DAE3A71}"/>
              </a:ext>
            </a:extLst>
          </p:cNvPr>
          <p:cNvGrpSpPr/>
          <p:nvPr/>
        </p:nvGrpSpPr>
        <p:grpSpPr>
          <a:xfrm>
            <a:off x="3060967" y="572285"/>
            <a:ext cx="1800768" cy="4200225"/>
            <a:chOff x="4454054" y="1258146"/>
            <a:chExt cx="1800768" cy="4200225"/>
          </a:xfrm>
        </p:grpSpPr>
        <p:sp>
          <p:nvSpPr>
            <p:cNvPr id="77" name="Rectangle 76">
              <a:extLst>
                <a:ext uri="{FF2B5EF4-FFF2-40B4-BE49-F238E27FC236}">
                  <a16:creationId xmlns:a16="http://schemas.microsoft.com/office/drawing/2014/main" id="{9BC879FD-8122-47B4-AFF7-8CC5FE2E2A99}"/>
                </a:ext>
              </a:extLst>
            </p:cNvPr>
            <p:cNvSpPr/>
            <p:nvPr/>
          </p:nvSpPr>
          <p:spPr>
            <a:xfrm>
              <a:off x="4454054" y="1258146"/>
              <a:ext cx="1773413" cy="42002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8" name="TextBox 77">
              <a:extLst>
                <a:ext uri="{FF2B5EF4-FFF2-40B4-BE49-F238E27FC236}">
                  <a16:creationId xmlns:a16="http://schemas.microsoft.com/office/drawing/2014/main" id="{7374AD5A-7855-48C4-825D-8FADFEEB3240}"/>
                </a:ext>
              </a:extLst>
            </p:cNvPr>
            <p:cNvSpPr txBox="1"/>
            <p:nvPr/>
          </p:nvSpPr>
          <p:spPr>
            <a:xfrm>
              <a:off x="4954939" y="4801180"/>
              <a:ext cx="1168908" cy="246221"/>
            </a:xfrm>
            <a:prstGeom prst="rect">
              <a:avLst/>
            </a:prstGeom>
            <a:noFill/>
          </p:spPr>
          <p:txBody>
            <a:bodyPr wrap="square" rtlCol="0">
              <a:spAutoFit/>
            </a:bodyPr>
            <a:lstStyle/>
            <a:p>
              <a:r>
                <a:rPr lang="en-GB" sz="1000" dirty="0">
                  <a:latin typeface="Arial Nova" panose="020B0504020202020204" pitchFamily="34" charset="0"/>
                </a:rPr>
                <a:t>Mixing</a:t>
              </a:r>
            </a:p>
          </p:txBody>
        </p:sp>
        <p:sp>
          <p:nvSpPr>
            <p:cNvPr id="79" name="Rectangle 78">
              <a:extLst>
                <a:ext uri="{FF2B5EF4-FFF2-40B4-BE49-F238E27FC236}">
                  <a16:creationId xmlns:a16="http://schemas.microsoft.com/office/drawing/2014/main" id="{AF3B669D-265C-4DFD-BA25-F08BB2CA5187}"/>
                </a:ext>
              </a:extLst>
            </p:cNvPr>
            <p:cNvSpPr/>
            <p:nvPr/>
          </p:nvSpPr>
          <p:spPr>
            <a:xfrm>
              <a:off x="4626103" y="1439640"/>
              <a:ext cx="254508" cy="166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0" name="TextBox 79">
              <a:extLst>
                <a:ext uri="{FF2B5EF4-FFF2-40B4-BE49-F238E27FC236}">
                  <a16:creationId xmlns:a16="http://schemas.microsoft.com/office/drawing/2014/main" id="{81BD473F-90B2-47F7-9A55-76A27E654F00}"/>
                </a:ext>
              </a:extLst>
            </p:cNvPr>
            <p:cNvSpPr txBox="1"/>
            <p:nvPr/>
          </p:nvSpPr>
          <p:spPr>
            <a:xfrm>
              <a:off x="4933902" y="1399629"/>
              <a:ext cx="1168908" cy="246221"/>
            </a:xfrm>
            <a:prstGeom prst="rect">
              <a:avLst/>
            </a:prstGeom>
            <a:noFill/>
          </p:spPr>
          <p:txBody>
            <a:bodyPr wrap="square" rtlCol="0">
              <a:spAutoFit/>
            </a:bodyPr>
            <a:lstStyle/>
            <a:p>
              <a:r>
                <a:rPr lang="en-GB" sz="1000" dirty="0">
                  <a:latin typeface="Arial Nova" panose="020B0504020202020204" pitchFamily="34" charset="0"/>
                </a:rPr>
                <a:t>Alluvium</a:t>
              </a:r>
            </a:p>
          </p:txBody>
        </p:sp>
        <p:sp>
          <p:nvSpPr>
            <p:cNvPr id="81" name="Rectangle 80">
              <a:extLst>
                <a:ext uri="{FF2B5EF4-FFF2-40B4-BE49-F238E27FC236}">
                  <a16:creationId xmlns:a16="http://schemas.microsoft.com/office/drawing/2014/main" id="{22323E65-3F9F-4959-B5C1-832FB190709F}"/>
                </a:ext>
              </a:extLst>
            </p:cNvPr>
            <p:cNvSpPr/>
            <p:nvPr/>
          </p:nvSpPr>
          <p:spPr>
            <a:xfrm>
              <a:off x="4628379" y="1680143"/>
              <a:ext cx="254508" cy="166200"/>
            </a:xfrm>
            <a:prstGeom prst="rect">
              <a:avLst/>
            </a:prstGeom>
            <a:solidFill>
              <a:srgbClr val="F4A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2" name="TextBox 81">
              <a:extLst>
                <a:ext uri="{FF2B5EF4-FFF2-40B4-BE49-F238E27FC236}">
                  <a16:creationId xmlns:a16="http://schemas.microsoft.com/office/drawing/2014/main" id="{1DA946D9-AE02-47AB-956B-B5D7057936D2}"/>
                </a:ext>
              </a:extLst>
            </p:cNvPr>
            <p:cNvSpPr txBox="1"/>
            <p:nvPr/>
          </p:nvSpPr>
          <p:spPr>
            <a:xfrm>
              <a:off x="4933902" y="1640132"/>
              <a:ext cx="1298549" cy="246221"/>
            </a:xfrm>
            <a:prstGeom prst="rect">
              <a:avLst/>
            </a:prstGeom>
            <a:noFill/>
          </p:spPr>
          <p:txBody>
            <a:bodyPr wrap="square" rtlCol="0">
              <a:spAutoFit/>
            </a:bodyPr>
            <a:lstStyle/>
            <a:p>
              <a:r>
                <a:rPr lang="en-GB" sz="1000" dirty="0">
                  <a:latin typeface="Arial Nova" panose="020B0504020202020204" pitchFamily="34" charset="0"/>
                </a:rPr>
                <a:t>Glaciofluvial</a:t>
              </a:r>
            </a:p>
          </p:txBody>
        </p:sp>
        <p:sp>
          <p:nvSpPr>
            <p:cNvPr id="83" name="Rectangle 82">
              <a:extLst>
                <a:ext uri="{FF2B5EF4-FFF2-40B4-BE49-F238E27FC236}">
                  <a16:creationId xmlns:a16="http://schemas.microsoft.com/office/drawing/2014/main" id="{8FB16404-3A15-44EC-B06A-50626C35CEAC}"/>
                </a:ext>
              </a:extLst>
            </p:cNvPr>
            <p:cNvSpPr/>
            <p:nvPr/>
          </p:nvSpPr>
          <p:spPr>
            <a:xfrm>
              <a:off x="4626103" y="2161149"/>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4" name="TextBox 83">
              <a:extLst>
                <a:ext uri="{FF2B5EF4-FFF2-40B4-BE49-F238E27FC236}">
                  <a16:creationId xmlns:a16="http://schemas.microsoft.com/office/drawing/2014/main" id="{1D8E2736-3855-4215-B801-E7842407B939}"/>
                </a:ext>
              </a:extLst>
            </p:cNvPr>
            <p:cNvSpPr txBox="1"/>
            <p:nvPr/>
          </p:nvSpPr>
          <p:spPr>
            <a:xfrm>
              <a:off x="4928942" y="2605416"/>
              <a:ext cx="1298537" cy="246221"/>
            </a:xfrm>
            <a:prstGeom prst="rect">
              <a:avLst/>
            </a:prstGeom>
            <a:noFill/>
          </p:spPr>
          <p:txBody>
            <a:bodyPr wrap="square" rtlCol="0">
              <a:spAutoFit/>
            </a:bodyPr>
            <a:lstStyle/>
            <a:p>
              <a:r>
                <a:rPr lang="en-GB" sz="1000" dirty="0">
                  <a:latin typeface="Arial Nova" panose="020B0504020202020204" pitchFamily="34" charset="0"/>
                </a:rPr>
                <a:t>Weathering profile</a:t>
              </a:r>
            </a:p>
          </p:txBody>
        </p:sp>
        <p:sp>
          <p:nvSpPr>
            <p:cNvPr id="85" name="TextBox 84">
              <a:extLst>
                <a:ext uri="{FF2B5EF4-FFF2-40B4-BE49-F238E27FC236}">
                  <a16:creationId xmlns:a16="http://schemas.microsoft.com/office/drawing/2014/main" id="{C1D92138-45C2-43C2-B58E-78866C748553}"/>
                </a:ext>
              </a:extLst>
            </p:cNvPr>
            <p:cNvSpPr txBox="1"/>
            <p:nvPr/>
          </p:nvSpPr>
          <p:spPr>
            <a:xfrm>
              <a:off x="4928942" y="2849191"/>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86" name="Rectangle 85">
              <a:extLst>
                <a:ext uri="{FF2B5EF4-FFF2-40B4-BE49-F238E27FC236}">
                  <a16:creationId xmlns:a16="http://schemas.microsoft.com/office/drawing/2014/main" id="{8ED0562D-3440-4719-AFAB-CC4CFA77C837}"/>
                </a:ext>
              </a:extLst>
            </p:cNvPr>
            <p:cNvSpPr/>
            <p:nvPr/>
          </p:nvSpPr>
          <p:spPr>
            <a:xfrm>
              <a:off x="4626103" y="2401512"/>
              <a:ext cx="254508" cy="1662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7" name="Straight Connector 86">
              <a:extLst>
                <a:ext uri="{FF2B5EF4-FFF2-40B4-BE49-F238E27FC236}">
                  <a16:creationId xmlns:a16="http://schemas.microsoft.com/office/drawing/2014/main" id="{F84D9AAA-551E-4485-B3A7-FBE4EE3C5E93}"/>
                </a:ext>
              </a:extLst>
            </p:cNvPr>
            <p:cNvCxnSpPr>
              <a:cxnSpLocks/>
            </p:cNvCxnSpPr>
            <p:nvPr/>
          </p:nvCxnSpPr>
          <p:spPr>
            <a:xfrm>
              <a:off x="4691318" y="3481920"/>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12E17188-2E4E-456C-9C6A-9C18F6E9F478}"/>
                </a:ext>
              </a:extLst>
            </p:cNvPr>
            <p:cNvCxnSpPr>
              <a:cxnSpLocks/>
            </p:cNvCxnSpPr>
            <p:nvPr/>
          </p:nvCxnSpPr>
          <p:spPr>
            <a:xfrm>
              <a:off x="4776665" y="3782652"/>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6B26A11D-E71E-4084-8E9E-B1495821D7B1}"/>
                </a:ext>
              </a:extLst>
            </p:cNvPr>
            <p:cNvSpPr txBox="1"/>
            <p:nvPr/>
          </p:nvSpPr>
          <p:spPr>
            <a:xfrm>
              <a:off x="4914850" y="3788151"/>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90" name="Freeform: Shape 89">
              <a:extLst>
                <a:ext uri="{FF2B5EF4-FFF2-40B4-BE49-F238E27FC236}">
                  <a16:creationId xmlns:a16="http://schemas.microsoft.com/office/drawing/2014/main" id="{BB5CA454-9C13-448F-8FE7-651BA23F8115}"/>
                </a:ext>
              </a:extLst>
            </p:cNvPr>
            <p:cNvSpPr/>
            <p:nvPr/>
          </p:nvSpPr>
          <p:spPr>
            <a:xfrm rot="1490561">
              <a:off x="4624666" y="4809863"/>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TextBox 90">
              <a:extLst>
                <a:ext uri="{FF2B5EF4-FFF2-40B4-BE49-F238E27FC236}">
                  <a16:creationId xmlns:a16="http://schemas.microsoft.com/office/drawing/2014/main" id="{3D791845-377C-4537-87E0-AC89DFC0E903}"/>
                </a:ext>
              </a:extLst>
            </p:cNvPr>
            <p:cNvSpPr txBox="1"/>
            <p:nvPr/>
          </p:nvSpPr>
          <p:spPr>
            <a:xfrm>
              <a:off x="4928942" y="3458922"/>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94" name="Rectangle 93">
              <a:extLst>
                <a:ext uri="{FF2B5EF4-FFF2-40B4-BE49-F238E27FC236}">
                  <a16:creationId xmlns:a16="http://schemas.microsoft.com/office/drawing/2014/main" id="{C10E0643-0159-4788-B857-2109B701D45E}"/>
                </a:ext>
              </a:extLst>
            </p:cNvPr>
            <p:cNvSpPr/>
            <p:nvPr/>
          </p:nvSpPr>
          <p:spPr>
            <a:xfrm>
              <a:off x="4626103" y="2641875"/>
              <a:ext cx="254508" cy="1662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TextBox 94">
              <a:extLst>
                <a:ext uri="{FF2B5EF4-FFF2-40B4-BE49-F238E27FC236}">
                  <a16:creationId xmlns:a16="http://schemas.microsoft.com/office/drawing/2014/main" id="{B8EEBFCF-4114-4365-8A96-38A51C50950C}"/>
                </a:ext>
              </a:extLst>
            </p:cNvPr>
            <p:cNvSpPr txBox="1"/>
            <p:nvPr/>
          </p:nvSpPr>
          <p:spPr>
            <a:xfrm>
              <a:off x="4933902" y="2116668"/>
              <a:ext cx="880554" cy="244973"/>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96" name="TextBox 95">
              <a:extLst>
                <a:ext uri="{FF2B5EF4-FFF2-40B4-BE49-F238E27FC236}">
                  <a16:creationId xmlns:a16="http://schemas.microsoft.com/office/drawing/2014/main" id="{A583784E-D5C8-4220-A028-8B1589291E90}"/>
                </a:ext>
              </a:extLst>
            </p:cNvPr>
            <p:cNvSpPr txBox="1"/>
            <p:nvPr/>
          </p:nvSpPr>
          <p:spPr>
            <a:xfrm>
              <a:off x="4933902" y="2370631"/>
              <a:ext cx="952998" cy="246221"/>
            </a:xfrm>
            <a:prstGeom prst="rect">
              <a:avLst/>
            </a:prstGeom>
            <a:noFill/>
          </p:spPr>
          <p:txBody>
            <a:bodyPr wrap="square" rtlCol="0">
              <a:spAutoFit/>
            </a:bodyPr>
            <a:lstStyle/>
            <a:p>
              <a:r>
                <a:rPr lang="en-GB" sz="1000" dirty="0">
                  <a:latin typeface="Arial Nova" panose="020B0504020202020204" pitchFamily="34" charset="0"/>
                </a:rPr>
                <a:t>Gabbro</a:t>
              </a:r>
            </a:p>
          </p:txBody>
        </p:sp>
        <p:sp>
          <p:nvSpPr>
            <p:cNvPr id="97" name="Rectangle 96">
              <a:extLst>
                <a:ext uri="{FF2B5EF4-FFF2-40B4-BE49-F238E27FC236}">
                  <a16:creationId xmlns:a16="http://schemas.microsoft.com/office/drawing/2014/main" id="{4B40F40F-B166-44ED-BC1E-29541B5F6E23}"/>
                </a:ext>
              </a:extLst>
            </p:cNvPr>
            <p:cNvSpPr/>
            <p:nvPr/>
          </p:nvSpPr>
          <p:spPr>
            <a:xfrm>
              <a:off x="4626103" y="2882238"/>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8" name="TextBox 97">
              <a:extLst>
                <a:ext uri="{FF2B5EF4-FFF2-40B4-BE49-F238E27FC236}">
                  <a16:creationId xmlns:a16="http://schemas.microsoft.com/office/drawing/2014/main" id="{1EEBB8EE-D950-4611-91B1-BB585BF86C12}"/>
                </a:ext>
              </a:extLst>
            </p:cNvPr>
            <p:cNvSpPr txBox="1"/>
            <p:nvPr/>
          </p:nvSpPr>
          <p:spPr>
            <a:xfrm>
              <a:off x="4928942" y="3109005"/>
              <a:ext cx="1325880" cy="246221"/>
            </a:xfrm>
            <a:prstGeom prst="rect">
              <a:avLst/>
            </a:prstGeom>
            <a:noFill/>
          </p:spPr>
          <p:txBody>
            <a:bodyPr wrap="square" rtlCol="0">
              <a:spAutoFit/>
            </a:bodyPr>
            <a:lstStyle/>
            <a:p>
              <a:r>
                <a:rPr lang="en-GB" sz="1000" dirty="0">
                  <a:latin typeface="Arial Nova" panose="020B0504020202020204" pitchFamily="34" charset="0"/>
                </a:rPr>
                <a:t>Basalt dyke</a:t>
              </a:r>
            </a:p>
          </p:txBody>
        </p:sp>
        <p:cxnSp>
          <p:nvCxnSpPr>
            <p:cNvPr id="99" name="Straight Connector 98">
              <a:extLst>
                <a:ext uri="{FF2B5EF4-FFF2-40B4-BE49-F238E27FC236}">
                  <a16:creationId xmlns:a16="http://schemas.microsoft.com/office/drawing/2014/main" id="{F31F8C10-5CFB-4F03-B2E3-E90CF0BC2C76}"/>
                </a:ext>
              </a:extLst>
            </p:cNvPr>
            <p:cNvCxnSpPr>
              <a:cxnSpLocks/>
            </p:cNvCxnSpPr>
            <p:nvPr/>
          </p:nvCxnSpPr>
          <p:spPr>
            <a:xfrm>
              <a:off x="4639124" y="3122601"/>
              <a:ext cx="137541" cy="2326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E4682195-A2F0-40A3-8B3D-BE4FEEE634ED}"/>
                </a:ext>
              </a:extLst>
            </p:cNvPr>
            <p:cNvSpPr/>
            <p:nvPr/>
          </p:nvSpPr>
          <p:spPr>
            <a:xfrm>
              <a:off x="4626103" y="1920646"/>
              <a:ext cx="254508" cy="1662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TextBox 100">
              <a:extLst>
                <a:ext uri="{FF2B5EF4-FFF2-40B4-BE49-F238E27FC236}">
                  <a16:creationId xmlns:a16="http://schemas.microsoft.com/office/drawing/2014/main" id="{0D41100C-E9A6-4C39-A05C-0D2B2AFDD9F4}"/>
                </a:ext>
              </a:extLst>
            </p:cNvPr>
            <p:cNvSpPr txBox="1"/>
            <p:nvPr/>
          </p:nvSpPr>
          <p:spPr>
            <a:xfrm>
              <a:off x="4928942" y="1880635"/>
              <a:ext cx="1298549" cy="246221"/>
            </a:xfrm>
            <a:prstGeom prst="rect">
              <a:avLst/>
            </a:prstGeom>
            <a:noFill/>
          </p:spPr>
          <p:txBody>
            <a:bodyPr wrap="square" rtlCol="0">
              <a:spAutoFit/>
            </a:bodyPr>
            <a:lstStyle/>
            <a:p>
              <a:r>
                <a:rPr lang="en-GB" sz="1000" dirty="0">
                  <a:latin typeface="Arial Nova" panose="020B0504020202020204" pitchFamily="34" charset="0"/>
                </a:rPr>
                <a:t>Glaciolacustrine</a:t>
              </a:r>
            </a:p>
          </p:txBody>
        </p:sp>
        <p:cxnSp>
          <p:nvCxnSpPr>
            <p:cNvPr id="102" name="Straight Arrow Connector 101">
              <a:extLst>
                <a:ext uri="{FF2B5EF4-FFF2-40B4-BE49-F238E27FC236}">
                  <a16:creationId xmlns:a16="http://schemas.microsoft.com/office/drawing/2014/main" id="{1CEFB6F9-E3F3-4430-B11C-6AE134E06514}"/>
                </a:ext>
              </a:extLst>
            </p:cNvPr>
            <p:cNvCxnSpPr>
              <a:cxnSpLocks/>
            </p:cNvCxnSpPr>
            <p:nvPr/>
          </p:nvCxnSpPr>
          <p:spPr>
            <a:xfrm>
              <a:off x="4777785" y="4114861"/>
              <a:ext cx="0" cy="244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6A2A7F01-0F23-429C-8387-B09E68DBDD08}"/>
                </a:ext>
              </a:extLst>
            </p:cNvPr>
            <p:cNvCxnSpPr>
              <a:cxnSpLocks/>
            </p:cNvCxnSpPr>
            <p:nvPr/>
          </p:nvCxnSpPr>
          <p:spPr>
            <a:xfrm>
              <a:off x="4776665" y="4443820"/>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2FE6EF37-B516-4AB9-B566-EB01EA54C865}"/>
                </a:ext>
              </a:extLst>
            </p:cNvPr>
            <p:cNvSpPr txBox="1"/>
            <p:nvPr/>
          </p:nvSpPr>
          <p:spPr>
            <a:xfrm>
              <a:off x="4914850" y="4089389"/>
              <a:ext cx="1168908"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sp>
          <p:nvSpPr>
            <p:cNvPr id="105" name="TextBox 104">
              <a:extLst>
                <a:ext uri="{FF2B5EF4-FFF2-40B4-BE49-F238E27FC236}">
                  <a16:creationId xmlns:a16="http://schemas.microsoft.com/office/drawing/2014/main" id="{7B8FA5E4-9102-4EC5-B155-2FF99CFF2895}"/>
                </a:ext>
              </a:extLst>
            </p:cNvPr>
            <p:cNvSpPr txBox="1"/>
            <p:nvPr/>
          </p:nvSpPr>
          <p:spPr>
            <a:xfrm>
              <a:off x="4909407" y="4456275"/>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grpSp>
      <p:sp>
        <p:nvSpPr>
          <p:cNvPr id="5" name="Rectangle 4">
            <a:extLst>
              <a:ext uri="{FF2B5EF4-FFF2-40B4-BE49-F238E27FC236}">
                <a16:creationId xmlns:a16="http://schemas.microsoft.com/office/drawing/2014/main" id="{978E344E-EC11-4B37-824F-C3864A0B3610}"/>
              </a:ext>
            </a:extLst>
          </p:cNvPr>
          <p:cNvSpPr/>
          <p:nvPr/>
        </p:nvSpPr>
        <p:spPr>
          <a:xfrm>
            <a:off x="3279043" y="4482857"/>
            <a:ext cx="221048" cy="20262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sp>
        <p:nvSpPr>
          <p:cNvPr id="868" name="TextBox 867">
            <a:extLst>
              <a:ext uri="{FF2B5EF4-FFF2-40B4-BE49-F238E27FC236}">
                <a16:creationId xmlns:a16="http://schemas.microsoft.com/office/drawing/2014/main" id="{FB0E1318-EAEC-4203-92B8-68A97A10254A}"/>
              </a:ext>
            </a:extLst>
          </p:cNvPr>
          <p:cNvSpPr txBox="1"/>
          <p:nvPr/>
        </p:nvSpPr>
        <p:spPr>
          <a:xfrm>
            <a:off x="3575143" y="4457733"/>
            <a:ext cx="1168908" cy="246221"/>
          </a:xfrm>
          <a:prstGeom prst="rect">
            <a:avLst/>
          </a:prstGeom>
          <a:noFill/>
        </p:spPr>
        <p:txBody>
          <a:bodyPr wrap="square" rtlCol="0">
            <a:spAutoFit/>
          </a:bodyPr>
          <a:lstStyle/>
          <a:p>
            <a:r>
              <a:rPr lang="en-GB" sz="1000" dirty="0">
                <a:latin typeface="Arial Nova" panose="020B0504020202020204" pitchFamily="34" charset="0"/>
              </a:rPr>
              <a:t>Unknown</a:t>
            </a:r>
          </a:p>
        </p:txBody>
      </p:sp>
      <p:sp>
        <p:nvSpPr>
          <p:cNvPr id="6" name="Oval 5">
            <a:extLst>
              <a:ext uri="{FF2B5EF4-FFF2-40B4-BE49-F238E27FC236}">
                <a16:creationId xmlns:a16="http://schemas.microsoft.com/office/drawing/2014/main" id="{A24AEAAE-9EAD-476C-AFC6-67A65230B252}"/>
              </a:ext>
            </a:extLst>
          </p:cNvPr>
          <p:cNvSpPr/>
          <p:nvPr/>
        </p:nvSpPr>
        <p:spPr>
          <a:xfrm>
            <a:off x="2190750" y="3429000"/>
            <a:ext cx="60325" cy="57150"/>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extLst>
              <a:ext uri="{FF2B5EF4-FFF2-40B4-BE49-F238E27FC236}">
                <a16:creationId xmlns:a16="http://schemas.microsoft.com/office/drawing/2014/main" id="{24C41F9C-D8B7-4544-A90F-2B64762C341C}"/>
              </a:ext>
            </a:extLst>
          </p:cNvPr>
          <p:cNvSpPr/>
          <p:nvPr/>
        </p:nvSpPr>
        <p:spPr>
          <a:xfrm>
            <a:off x="7247098" y="3967996"/>
            <a:ext cx="221048" cy="20262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spTree>
    <p:extLst>
      <p:ext uri="{BB962C8B-B14F-4D97-AF65-F5344CB8AC3E}">
        <p14:creationId xmlns:p14="http://schemas.microsoft.com/office/powerpoint/2010/main" val="2494425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23C015D-72AB-4731-AC28-977140D293CE}"/>
              </a:ext>
            </a:extLst>
          </p:cNvPr>
          <p:cNvSpPr txBox="1">
            <a:spLocks/>
          </p:cNvSpPr>
          <p:nvPr/>
        </p:nvSpPr>
        <p:spPr>
          <a:xfrm>
            <a:off x="4787306" y="54394"/>
            <a:ext cx="2617381" cy="42460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900" b="1" dirty="0">
                <a:latin typeface="Arial Nova" panose="020B0504020202020204" pitchFamily="34" charset="0"/>
              </a:rPr>
              <a:t>Conclusion</a:t>
            </a:r>
          </a:p>
        </p:txBody>
      </p:sp>
      <p:sp>
        <p:nvSpPr>
          <p:cNvPr id="6" name="Content Placeholder 2">
            <a:extLst>
              <a:ext uri="{FF2B5EF4-FFF2-40B4-BE49-F238E27FC236}">
                <a16:creationId xmlns:a16="http://schemas.microsoft.com/office/drawing/2014/main" id="{7FEECE6E-2E5E-4C45-ADD7-08D44E83F6A3}"/>
              </a:ext>
            </a:extLst>
          </p:cNvPr>
          <p:cNvSpPr txBox="1">
            <a:spLocks/>
          </p:cNvSpPr>
          <p:nvPr/>
        </p:nvSpPr>
        <p:spPr>
          <a:xfrm>
            <a:off x="192204" y="3183882"/>
            <a:ext cx="7212482" cy="1173933"/>
          </a:xfrm>
          <a:prstGeom prst="rect">
            <a:avLst/>
          </a:prstGeom>
          <a:ln w="6350">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buFont typeface="Arial" panose="020B0604020202020204" pitchFamily="34" charset="0"/>
              <a:buNone/>
            </a:pPr>
            <a:r>
              <a:rPr lang="en-GB" sz="1800" b="1" dirty="0">
                <a:latin typeface="Arial Nova" panose="020B0504020202020204" pitchFamily="34" charset="0"/>
                <a:ea typeface="Calibri" panose="020F0502020204030204" pitchFamily="34" charset="0"/>
                <a:cs typeface="Times New Roman" panose="02020603050405020304" pitchFamily="18" charset="0"/>
              </a:rPr>
              <a:t>Research aims</a:t>
            </a:r>
          </a:p>
          <a:p>
            <a:pPr marL="342900" indent="-342900" algn="just">
              <a:buFont typeface="+mj-lt"/>
              <a:buAutoNum type="arabicPeriod"/>
            </a:pPr>
            <a:r>
              <a:rPr lang="en-GB" sz="1800" dirty="0">
                <a:latin typeface="Arial Nova" panose="020B0504020202020204" pitchFamily="34" charset="0"/>
              </a:rPr>
              <a:t>Develop conceptual models of groundwater and nutrient dynamics for two contrasting river catchments within the postglacial basement terranes of Scotland and Northern Ireland that are impacted by agricultural nutrient pollution: River Ythan (nitrates); Upper Bann (phosphorus).</a:t>
            </a:r>
          </a:p>
          <a:p>
            <a:pPr marL="342900" indent="-342900" algn="just">
              <a:buFont typeface="+mj-lt"/>
              <a:buAutoNum type="arabicPeriod"/>
            </a:pPr>
            <a:r>
              <a:rPr lang="en-GB" sz="1800" dirty="0">
                <a:latin typeface="Arial Nova" panose="020B0504020202020204" pitchFamily="34" charset="0"/>
              </a:rPr>
              <a:t>Elucidate the role of hydrogeological setting on agricultural nutrient fate and transport to support agri-environmental policy development for river catchment nutrient management.</a:t>
            </a:r>
          </a:p>
          <a:p>
            <a:pPr marL="0" indent="0">
              <a:buNone/>
            </a:pPr>
            <a:endParaRPr lang="en-GB" dirty="0"/>
          </a:p>
        </p:txBody>
      </p:sp>
      <p:sp>
        <p:nvSpPr>
          <p:cNvPr id="7" name="Content Placeholder 2">
            <a:extLst>
              <a:ext uri="{FF2B5EF4-FFF2-40B4-BE49-F238E27FC236}">
                <a16:creationId xmlns:a16="http://schemas.microsoft.com/office/drawing/2014/main" id="{FCC522AD-F47D-4A96-8624-D91056BC5C94}"/>
              </a:ext>
            </a:extLst>
          </p:cNvPr>
          <p:cNvSpPr txBox="1">
            <a:spLocks/>
          </p:cNvSpPr>
          <p:nvPr/>
        </p:nvSpPr>
        <p:spPr>
          <a:xfrm>
            <a:off x="192204" y="557331"/>
            <a:ext cx="7212483" cy="2543103"/>
          </a:xfrm>
          <a:prstGeom prst="rect">
            <a:avLst/>
          </a:prstGeom>
          <a:ln>
            <a:solidFill>
              <a:schemeClr val="tx1"/>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buNone/>
            </a:pPr>
            <a:r>
              <a:rPr lang="en-GB" sz="1200" b="1" dirty="0">
                <a:latin typeface="Arial Nova" panose="020B0504020202020204" pitchFamily="34" charset="0"/>
                <a:ea typeface="Calibri" panose="020F0502020204030204" pitchFamily="34" charset="0"/>
                <a:cs typeface="Times New Roman" panose="02020603050405020304" pitchFamily="18" charset="0"/>
              </a:rPr>
              <a:t>Key Points</a:t>
            </a:r>
          </a:p>
          <a:p>
            <a:pPr algn="just">
              <a:lnSpc>
                <a:spcPct val="107000"/>
              </a:lnSpc>
              <a:buFont typeface="+mj-lt"/>
              <a:buAutoNum type="arabicPeriod"/>
            </a:pPr>
            <a:r>
              <a:rPr lang="en-GB" sz="1200" dirty="0">
                <a:latin typeface="Arial Nova" panose="020B0504020202020204" pitchFamily="34" charset="0"/>
                <a:ea typeface="Calibri" panose="020F0502020204030204" pitchFamily="34" charset="0"/>
                <a:cs typeface="Times New Roman" panose="02020603050405020304" pitchFamily="18" charset="0"/>
              </a:rPr>
              <a:t>Groundwater plays a key role in nutrient fate and transport, yet current agri-environmental policies (e.g., Nitrate Vulnerable Zones) do not fully consider the role of hydrogeological heterogeneity on nutrient loading to rivers.</a:t>
            </a:r>
          </a:p>
          <a:p>
            <a:pPr algn="just">
              <a:lnSpc>
                <a:spcPct val="107000"/>
              </a:lnSpc>
              <a:buFont typeface="+mj-lt"/>
              <a:buAutoNum type="arabicPeriod"/>
            </a:pPr>
            <a:r>
              <a:rPr lang="en-GB" sz="1200" dirty="0">
                <a:latin typeface="Arial Nova" panose="020B0504020202020204" pitchFamily="34" charset="0"/>
                <a:ea typeface="Calibri" panose="020F0502020204030204" pitchFamily="34" charset="0"/>
                <a:cs typeface="Times New Roman" panose="02020603050405020304" pitchFamily="18" charset="0"/>
              </a:rPr>
              <a:t>Weathering profiles increase groundwater and phosphorus storage in river catchments, but associated oxic groundwater circulation results in nitrate transport.</a:t>
            </a:r>
          </a:p>
          <a:p>
            <a:pPr algn="just">
              <a:lnSpc>
                <a:spcPct val="107000"/>
              </a:lnSpc>
              <a:buFont typeface="+mj-lt"/>
              <a:buAutoNum type="arabicPeriod"/>
            </a:pPr>
            <a:r>
              <a:rPr lang="en-GB" sz="1200" dirty="0">
                <a:latin typeface="Arial Nova" panose="020B0504020202020204" pitchFamily="34" charset="0"/>
                <a:ea typeface="Calibri" panose="020F0502020204030204" pitchFamily="34" charset="0"/>
                <a:cs typeface="Times New Roman" panose="02020603050405020304" pitchFamily="18" charset="0"/>
              </a:rPr>
              <a:t>The composition of glacial till determines the extent of phosphorus sorption and denitrification.</a:t>
            </a:r>
          </a:p>
          <a:p>
            <a:pPr algn="just">
              <a:lnSpc>
                <a:spcPct val="107000"/>
              </a:lnSpc>
              <a:buFont typeface="+mj-lt"/>
              <a:buAutoNum type="arabicPeriod"/>
            </a:pPr>
            <a:r>
              <a:rPr lang="en-GB" sz="1200" dirty="0">
                <a:latin typeface="Arial Nova" panose="020B0504020202020204" pitchFamily="34" charset="0"/>
                <a:ea typeface="Calibri" panose="020F0502020204030204" pitchFamily="34" charset="0"/>
                <a:cs typeface="Times New Roman" panose="02020603050405020304" pitchFamily="18" charset="0"/>
              </a:rPr>
              <a:t>Confining conditions of fractured bedrock aquifers determine whether phosphorus is stored or transported and the extent of denitrification along flow pathways.</a:t>
            </a:r>
          </a:p>
          <a:p>
            <a:pPr algn="just">
              <a:lnSpc>
                <a:spcPct val="107000"/>
              </a:lnSpc>
              <a:buFont typeface="+mj-lt"/>
              <a:buAutoNum type="arabicPeriod"/>
            </a:pPr>
            <a:r>
              <a:rPr lang="en-GB" sz="1200" dirty="0">
                <a:latin typeface="Arial Nova" panose="020B0504020202020204" pitchFamily="34" charset="0"/>
                <a:ea typeface="Calibri" panose="020F0502020204030204" pitchFamily="34" charset="0"/>
                <a:cs typeface="Times New Roman" panose="02020603050405020304" pitchFamily="18" charset="0"/>
              </a:rPr>
              <a:t>Riverine aquifers provide a final opportunity for nutrient attenuation before groundwater enters the surface water aquatic environment, where the nature of hypophreatic circulation plays a key role.</a:t>
            </a:r>
          </a:p>
          <a:p>
            <a:pPr marL="0" indent="0">
              <a:lnSpc>
                <a:spcPct val="107000"/>
              </a:lnSpc>
              <a:buFont typeface="Arial" panose="020B0604020202020204" pitchFamily="34" charset="0"/>
              <a:buNone/>
            </a:pPr>
            <a:endParaRPr lang="en-GB" sz="1300" b="1" dirty="0">
              <a:latin typeface="Arial Nova" panose="020B0504020202020204" pitchFamily="34" charset="0"/>
              <a:ea typeface="Calibri" panose="020F050202020403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77040A84-C6A7-4743-8EBC-A5F39E2ADACC}"/>
              </a:ext>
            </a:extLst>
          </p:cNvPr>
          <p:cNvGrpSpPr/>
          <p:nvPr/>
        </p:nvGrpSpPr>
        <p:grpSpPr>
          <a:xfrm>
            <a:off x="7555950" y="557331"/>
            <a:ext cx="4601817" cy="3919289"/>
            <a:chOff x="0" y="407503"/>
            <a:chExt cx="4601817" cy="3919289"/>
          </a:xfrm>
        </p:grpSpPr>
        <p:grpSp>
          <p:nvGrpSpPr>
            <p:cNvPr id="9" name="Group 8">
              <a:extLst>
                <a:ext uri="{FF2B5EF4-FFF2-40B4-BE49-F238E27FC236}">
                  <a16:creationId xmlns:a16="http://schemas.microsoft.com/office/drawing/2014/main" id="{720CDB27-AD9B-4D58-A6A0-F0FAFF84A6BA}"/>
                </a:ext>
              </a:extLst>
            </p:cNvPr>
            <p:cNvGrpSpPr/>
            <p:nvPr/>
          </p:nvGrpSpPr>
          <p:grpSpPr>
            <a:xfrm>
              <a:off x="73214" y="407503"/>
              <a:ext cx="4393096" cy="3647661"/>
              <a:chOff x="3906078" y="705678"/>
              <a:chExt cx="4393096" cy="3647661"/>
            </a:xfrm>
          </p:grpSpPr>
          <p:pic>
            <p:nvPicPr>
              <p:cNvPr id="11" name="Picture 10" descr="Map&#10;&#10;Description automatically generated">
                <a:extLst>
                  <a:ext uri="{FF2B5EF4-FFF2-40B4-BE49-F238E27FC236}">
                    <a16:creationId xmlns:a16="http://schemas.microsoft.com/office/drawing/2014/main" id="{F88A1F8C-D17C-402B-BE4E-BFF3FC8E5F4B}"/>
                  </a:ext>
                </a:extLst>
              </p:cNvPr>
              <p:cNvPicPr>
                <a:picLocks noChangeAspect="1"/>
              </p:cNvPicPr>
              <p:nvPr/>
            </p:nvPicPr>
            <p:blipFill rotWithShape="1">
              <a:blip r:embed="rId2">
                <a:extLst>
                  <a:ext uri="{28A0092B-C50C-407E-A947-70E740481C1C}">
                    <a14:useLocalDpi xmlns:a14="http://schemas.microsoft.com/office/drawing/2010/main" val="0"/>
                  </a:ext>
                </a:extLst>
              </a:blip>
              <a:srcRect l="4836" t="10290" r="4563" b="36522"/>
              <a:stretch/>
            </p:blipFill>
            <p:spPr>
              <a:xfrm>
                <a:off x="3906078" y="705678"/>
                <a:ext cx="4393096" cy="3647661"/>
              </a:xfrm>
              <a:prstGeom prst="rect">
                <a:avLst/>
              </a:prstGeom>
              <a:ln w="12700">
                <a:solidFill>
                  <a:schemeClr val="tx1"/>
                </a:solidFill>
              </a:ln>
            </p:spPr>
          </p:pic>
          <p:pic>
            <p:nvPicPr>
              <p:cNvPr id="12" name="Picture 11">
                <a:extLst>
                  <a:ext uri="{FF2B5EF4-FFF2-40B4-BE49-F238E27FC236}">
                    <a16:creationId xmlns:a16="http://schemas.microsoft.com/office/drawing/2014/main" id="{AE9192D5-1FBE-4251-845C-5EB4668F674A}"/>
                  </a:ext>
                </a:extLst>
              </p:cNvPr>
              <p:cNvPicPr>
                <a:picLocks noChangeAspect="1"/>
              </p:cNvPicPr>
              <p:nvPr/>
            </p:nvPicPr>
            <p:blipFill rotWithShape="1">
              <a:blip r:embed="rId3"/>
              <a:srcRect l="91618" t="34990" r="2130" b="40594"/>
              <a:stretch/>
            </p:blipFill>
            <p:spPr>
              <a:xfrm>
                <a:off x="3906078" y="2584888"/>
                <a:ext cx="1328173" cy="1768451"/>
              </a:xfrm>
              <a:prstGeom prst="rect">
                <a:avLst/>
              </a:prstGeom>
              <a:ln w="12700">
                <a:solidFill>
                  <a:schemeClr val="tx1"/>
                </a:solidFill>
              </a:ln>
            </p:spPr>
          </p:pic>
        </p:grpSp>
        <p:sp>
          <p:nvSpPr>
            <p:cNvPr id="10" name="Content Placeholder 2">
              <a:extLst>
                <a:ext uri="{FF2B5EF4-FFF2-40B4-BE49-F238E27FC236}">
                  <a16:creationId xmlns:a16="http://schemas.microsoft.com/office/drawing/2014/main" id="{E379DD27-8C13-4802-A9FE-FD333513326C}"/>
                </a:ext>
              </a:extLst>
            </p:cNvPr>
            <p:cNvSpPr txBox="1">
              <a:spLocks/>
            </p:cNvSpPr>
            <p:nvPr/>
          </p:nvSpPr>
          <p:spPr>
            <a:xfrm>
              <a:off x="0" y="4055164"/>
              <a:ext cx="4601817" cy="2716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buFont typeface="Arial" panose="020B0604020202020204" pitchFamily="34" charset="0"/>
                <a:buNone/>
              </a:pPr>
              <a:r>
                <a:rPr lang="en-GB" sz="1100" b="1" i="1" dirty="0">
                  <a:solidFill>
                    <a:schemeClr val="accent5">
                      <a:lumMod val="75000"/>
                    </a:schemeClr>
                  </a:solidFill>
                  <a:latin typeface="Arial Nova" panose="020B0504020202020204" pitchFamily="34" charset="0"/>
                  <a:ea typeface="Calibri" panose="020F0502020204030204" pitchFamily="34" charset="0"/>
                  <a:cs typeface="Times New Roman" panose="02020603050405020304" pitchFamily="18" charset="0"/>
                </a:rPr>
                <a:t>Moray, Aberdeenshire, Banff and Buchan Nitrate Vulnerable Zone</a:t>
              </a:r>
              <a:endParaRPr lang="en-GB" sz="1100" b="1" dirty="0">
                <a:latin typeface="Arial Nova" panose="020B0504020202020204" pitchFamily="34" charset="0"/>
              </a:endParaRPr>
            </a:p>
            <a:p>
              <a:endParaRPr lang="en-GB" dirty="0"/>
            </a:p>
          </p:txBody>
        </p:sp>
      </p:grpSp>
      <p:sp>
        <p:nvSpPr>
          <p:cNvPr id="13" name="Content Placeholder 2">
            <a:extLst>
              <a:ext uri="{FF2B5EF4-FFF2-40B4-BE49-F238E27FC236}">
                <a16:creationId xmlns:a16="http://schemas.microsoft.com/office/drawing/2014/main" id="{735FA797-65FB-4AFD-B87E-B4A71A540F52}"/>
              </a:ext>
            </a:extLst>
          </p:cNvPr>
          <p:cNvSpPr txBox="1">
            <a:spLocks/>
          </p:cNvSpPr>
          <p:nvPr/>
        </p:nvSpPr>
        <p:spPr>
          <a:xfrm>
            <a:off x="7608552" y="4612852"/>
            <a:ext cx="4393096" cy="2112418"/>
          </a:xfrm>
          <a:prstGeom prst="rect">
            <a:avLst/>
          </a:prstGeom>
          <a:ln w="6350">
            <a:solidFill>
              <a:schemeClr val="tx1"/>
            </a:solidFill>
          </a:ln>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buFont typeface="Arial" panose="020B0604020202020204" pitchFamily="34" charset="0"/>
              <a:buNone/>
            </a:pPr>
            <a:r>
              <a:rPr lang="en-GB" sz="4400" b="1" dirty="0">
                <a:latin typeface="Arial Nova" panose="020B0504020202020204" pitchFamily="34" charset="0"/>
                <a:ea typeface="Calibri" panose="020F0502020204030204" pitchFamily="34" charset="0"/>
                <a:cs typeface="Times New Roman" panose="02020603050405020304" pitchFamily="18" charset="0"/>
              </a:rPr>
              <a:t>References</a:t>
            </a:r>
          </a:p>
          <a:p>
            <a:pPr marL="0" indent="0" algn="just">
              <a:buFont typeface="Arial" panose="020B0604020202020204" pitchFamily="34" charset="0"/>
              <a:buNone/>
            </a:pPr>
            <a:r>
              <a:rPr lang="en-GB" sz="3200" dirty="0"/>
              <a:t>Anderson, H. 2014. Cenozoic Faulting in North-East Ireland and the Irish Sea. Unpublished PhD thesis, University College Dublin, Ireland.</a:t>
            </a:r>
          </a:p>
          <a:p>
            <a:pPr marL="0" indent="0" algn="just">
              <a:buFont typeface="Arial" panose="020B0604020202020204" pitchFamily="34" charset="0"/>
              <a:buNone/>
            </a:pPr>
            <a:r>
              <a:rPr lang="en-GB" sz="3200" dirty="0"/>
              <a:t>James Hutton Institute: National Water Inventory Scotland (NWIS) nitrate isotope data.</a:t>
            </a:r>
          </a:p>
          <a:p>
            <a:pPr marL="0" indent="0" algn="just">
              <a:buFont typeface="Arial" panose="020B0604020202020204" pitchFamily="34" charset="0"/>
              <a:buNone/>
            </a:pPr>
            <a:r>
              <a:rPr lang="en-GB" sz="3200" dirty="0"/>
              <a:t>Holman, I. Howden, N. Whelan, M. 2008. An Improved Understanding Of Phosphorus Fate And Transport Within Groundwater And The Significance For Associated Receptors. Secure Archive For Environmental Research Data (SAFER) managed by Environmental Protection Agency Ireland.</a:t>
            </a:r>
          </a:p>
          <a:p>
            <a:pPr marL="0" indent="0" algn="just">
              <a:buFont typeface="Arial" panose="020B0604020202020204" pitchFamily="34" charset="0"/>
              <a:buNone/>
            </a:pPr>
            <a:r>
              <a:rPr lang="en-GB" sz="3200" dirty="0"/>
              <a:t>Ó Dochartaigh, B.É, Macdonald, A.M, Fitzsimons, V, &amp; Ward, R. 2015. Scotland's aquifers and groundwater bodies. British Geological Survey Open Report, OR/15/028.</a:t>
            </a:r>
          </a:p>
          <a:p>
            <a:pPr marL="0" indent="0" algn="just">
              <a:buFont typeface="Arial" panose="020B0604020202020204" pitchFamily="34" charset="0"/>
              <a:buNone/>
            </a:pPr>
            <a:r>
              <a:rPr lang="en-GB" sz="3200" dirty="0"/>
              <a:t>Scottish Environmental Protection Agency (SEPA): River Ythan catchment groundwater quality monitoring data.</a:t>
            </a:r>
          </a:p>
          <a:p>
            <a:pPr marL="0" indent="0" algn="just">
              <a:buFont typeface="Arial" panose="020B0604020202020204" pitchFamily="34" charset="0"/>
              <a:buNone/>
            </a:pPr>
            <a:r>
              <a:rPr lang="en-GB" sz="3200" dirty="0"/>
              <a:t>Smedley, P.L, Ó Dochartaigh, B.É, Macdonald, A.M, &amp; Daring, W.G. 2009. Baseline Scotland: groundwater chemistry of Aberdeenshire. British Geological Survey Open Report, OR/09/065</a:t>
            </a:r>
          </a:p>
          <a:p>
            <a:pPr marL="0" indent="0">
              <a:buNone/>
            </a:pPr>
            <a:endParaRPr lang="en-GB" dirty="0"/>
          </a:p>
        </p:txBody>
      </p:sp>
      <p:sp>
        <p:nvSpPr>
          <p:cNvPr id="14" name="Content Placeholder 2">
            <a:extLst>
              <a:ext uri="{FF2B5EF4-FFF2-40B4-BE49-F238E27FC236}">
                <a16:creationId xmlns:a16="http://schemas.microsoft.com/office/drawing/2014/main" id="{5550E796-F88A-4579-BBC3-019A5EA57664}"/>
              </a:ext>
            </a:extLst>
          </p:cNvPr>
          <p:cNvSpPr>
            <a:spLocks noGrp="1"/>
          </p:cNvSpPr>
          <p:nvPr>
            <p:ph idx="1"/>
          </p:nvPr>
        </p:nvSpPr>
        <p:spPr>
          <a:xfrm>
            <a:off x="192205" y="4441263"/>
            <a:ext cx="7212482" cy="2284007"/>
          </a:xfrm>
          <a:ln>
            <a:solidFill>
              <a:schemeClr val="tx1"/>
            </a:solidFill>
          </a:ln>
        </p:spPr>
        <p:txBody>
          <a:bodyPr>
            <a:normAutofit/>
          </a:bodyPr>
          <a:lstStyle/>
          <a:p>
            <a:pPr marL="0" lvl="0" indent="0">
              <a:lnSpc>
                <a:spcPct val="107000"/>
              </a:lnSpc>
              <a:buNone/>
            </a:pPr>
            <a:r>
              <a:rPr lang="en-GB" sz="1100" b="1" dirty="0">
                <a:effectLst/>
                <a:latin typeface="Arial Nova" panose="020B0504020202020204" pitchFamily="34" charset="0"/>
                <a:ea typeface="Calibri" panose="020F0502020204030204" pitchFamily="34" charset="0"/>
                <a:cs typeface="Times New Roman" panose="02020603050405020304" pitchFamily="18" charset="0"/>
              </a:rPr>
              <a:t>Further Work</a:t>
            </a:r>
          </a:p>
          <a:p>
            <a:pPr marL="342900" lvl="0" indent="-342900">
              <a:lnSpc>
                <a:spcPct val="107000"/>
              </a:lnSpc>
              <a:buFont typeface="+mj-lt"/>
              <a:buAutoNum type="arabicPeriod"/>
            </a:pPr>
            <a:r>
              <a:rPr lang="en-GB" sz="1100" dirty="0">
                <a:effectLst/>
                <a:latin typeface="Arial Nova" panose="020B0504020202020204" pitchFamily="34" charset="0"/>
                <a:ea typeface="Calibri" panose="020F0502020204030204" pitchFamily="34" charset="0"/>
                <a:cs typeface="Times New Roman" panose="02020603050405020304" pitchFamily="18" charset="0"/>
              </a:rPr>
              <a:t>Multiscale hydrogeophysical characterisation of fieldistes using the TELLUS airborne geophysics for the Upper Bann and aeromagnetic mineral exploration surveys for the Ythan.</a:t>
            </a:r>
          </a:p>
          <a:p>
            <a:pPr marL="342900" lvl="0" indent="-342900">
              <a:lnSpc>
                <a:spcPct val="107000"/>
              </a:lnSpc>
              <a:buFont typeface="+mj-lt"/>
              <a:buAutoNum type="arabicPeriod"/>
            </a:pPr>
            <a:r>
              <a:rPr lang="en-GB" sz="1100" dirty="0">
                <a:effectLst/>
                <a:latin typeface="Arial Nova" panose="020B0504020202020204" pitchFamily="34" charset="0"/>
                <a:ea typeface="Calibri" panose="020F0502020204030204" pitchFamily="34" charset="0"/>
                <a:cs typeface="Times New Roman" panose="02020603050405020304" pitchFamily="18" charset="0"/>
              </a:rPr>
              <a:t>High-resolution nitrogen and phosphorus nutrient surveys in groundwater and surface water</a:t>
            </a:r>
          </a:p>
          <a:p>
            <a:pPr marL="342900" lvl="0" indent="-342900">
              <a:lnSpc>
                <a:spcPct val="107000"/>
              </a:lnSpc>
              <a:buFont typeface="+mj-lt"/>
              <a:buAutoNum type="arabicPeriod"/>
            </a:pPr>
            <a:r>
              <a:rPr lang="en-GB" sz="1100" dirty="0">
                <a:effectLst/>
                <a:latin typeface="Arial Nova" panose="020B0504020202020204" pitchFamily="34" charset="0"/>
                <a:ea typeface="Calibri" panose="020F0502020204030204" pitchFamily="34" charset="0"/>
                <a:cs typeface="Times New Roman" panose="02020603050405020304" pitchFamily="18" charset="0"/>
              </a:rPr>
              <a:t>Synoptic </a:t>
            </a:r>
            <a:r>
              <a:rPr lang="en-GB" sz="1100" baseline="30000" dirty="0">
                <a:effectLst/>
                <a:latin typeface="Arial Nova" panose="020B0504020202020204" pitchFamily="34" charset="0"/>
                <a:ea typeface="Calibri" panose="020F0502020204030204" pitchFamily="34" charset="0"/>
                <a:cs typeface="Times New Roman" panose="02020603050405020304" pitchFamily="18" charset="0"/>
              </a:rPr>
              <a:t>3</a:t>
            </a:r>
            <a:r>
              <a:rPr lang="en-GB" sz="1100" dirty="0">
                <a:effectLst/>
                <a:latin typeface="Arial Nova" panose="020B0504020202020204" pitchFamily="34" charset="0"/>
                <a:ea typeface="Calibri" panose="020F0502020204030204" pitchFamily="34" charset="0"/>
                <a:cs typeface="Times New Roman" panose="02020603050405020304" pitchFamily="18" charset="0"/>
              </a:rPr>
              <a:t>H and seasonal </a:t>
            </a:r>
            <a:r>
              <a:rPr lang="en-GB" sz="1100" baseline="30000" dirty="0">
                <a:effectLst/>
                <a:latin typeface="Arial Nova" panose="020B0504020202020204" pitchFamily="34" charset="0"/>
                <a:ea typeface="Calibri" panose="020F0502020204030204" pitchFamily="34" charset="0"/>
                <a:cs typeface="Times New Roman" panose="02020603050405020304" pitchFamily="18" charset="0"/>
              </a:rPr>
              <a:t>18</a:t>
            </a:r>
            <a:r>
              <a:rPr lang="en-GB" sz="1100" dirty="0">
                <a:effectLst/>
                <a:latin typeface="Arial Nova" panose="020B0504020202020204" pitchFamily="34" charset="0"/>
                <a:ea typeface="Calibri" panose="020F0502020204030204" pitchFamily="34" charset="0"/>
                <a:cs typeface="Times New Roman" panose="02020603050405020304" pitchFamily="18" charset="0"/>
              </a:rPr>
              <a:t>O and </a:t>
            </a:r>
            <a:r>
              <a:rPr lang="en-GB" sz="1100" baseline="30000" dirty="0">
                <a:effectLst/>
                <a:latin typeface="Arial Nova" panose="020B0504020202020204" pitchFamily="34" charset="0"/>
                <a:ea typeface="Calibri" panose="020F0502020204030204" pitchFamily="34" charset="0"/>
                <a:cs typeface="Times New Roman" panose="02020603050405020304" pitchFamily="18" charset="0"/>
              </a:rPr>
              <a:t>2</a:t>
            </a:r>
            <a:r>
              <a:rPr lang="en-GB" sz="1100" dirty="0">
                <a:effectLst/>
                <a:latin typeface="Arial Nova" panose="020B0504020202020204" pitchFamily="34" charset="0"/>
                <a:ea typeface="Calibri" panose="020F0502020204030204" pitchFamily="34" charset="0"/>
                <a:cs typeface="Times New Roman" panose="02020603050405020304" pitchFamily="18" charset="0"/>
              </a:rPr>
              <a:t>H isotopic dating of groundwaters to establish residence times and infer groundwater flow pathways.</a:t>
            </a:r>
          </a:p>
          <a:p>
            <a:pPr marL="342900" lvl="0" indent="-342900">
              <a:lnSpc>
                <a:spcPct val="107000"/>
              </a:lnSpc>
              <a:buFont typeface="+mj-lt"/>
              <a:buAutoNum type="arabicPeriod"/>
            </a:pPr>
            <a:r>
              <a:rPr lang="en-GB" sz="1100" dirty="0">
                <a:effectLst/>
                <a:latin typeface="Arial Nova" panose="020B0504020202020204" pitchFamily="34" charset="0"/>
                <a:ea typeface="Calibri" panose="020F0502020204030204" pitchFamily="34" charset="0"/>
                <a:cs typeface="Times New Roman" panose="02020603050405020304" pitchFamily="18" charset="0"/>
              </a:rPr>
              <a:t>Generate a suite of robust, plausible conceptual models of groundwater and nutrient dynamics.</a:t>
            </a:r>
          </a:p>
          <a:p>
            <a:pPr marL="342900" lvl="0" indent="-342900">
              <a:lnSpc>
                <a:spcPct val="107000"/>
              </a:lnSpc>
              <a:spcAft>
                <a:spcPts val="800"/>
              </a:spcAft>
              <a:buFont typeface="+mj-lt"/>
              <a:buAutoNum type="arabicPeriod"/>
            </a:pPr>
            <a:r>
              <a:rPr lang="en-GB" sz="1100" dirty="0">
                <a:effectLst/>
                <a:latin typeface="Arial Nova" panose="020B0504020202020204" pitchFamily="34" charset="0"/>
                <a:ea typeface="Calibri" panose="020F0502020204030204" pitchFamily="34" charset="0"/>
                <a:cs typeface="Times New Roman" panose="02020603050405020304" pitchFamily="18" charset="0"/>
              </a:rPr>
              <a:t>Distributed numerical groundwater flow modeling and conceptual model testing (Modflow/Feflow).</a:t>
            </a:r>
            <a:endParaRPr lang="en-GB" sz="1100" dirty="0">
              <a:latin typeface="Arial Nova" panose="020B0504020202020204" pitchFamily="34" charset="0"/>
            </a:endParaRPr>
          </a:p>
        </p:txBody>
      </p:sp>
    </p:spTree>
    <p:extLst>
      <p:ext uri="{BB962C8B-B14F-4D97-AF65-F5344CB8AC3E}">
        <p14:creationId xmlns:p14="http://schemas.microsoft.com/office/powerpoint/2010/main" val="102068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130AAC-476E-4337-9230-6A7AA56B13AC}"/>
              </a:ext>
            </a:extLst>
          </p:cNvPr>
          <p:cNvSpPr txBox="1"/>
          <p:nvPr/>
        </p:nvSpPr>
        <p:spPr>
          <a:xfrm>
            <a:off x="995361" y="0"/>
            <a:ext cx="11484864" cy="369332"/>
          </a:xfrm>
          <a:prstGeom prst="rect">
            <a:avLst/>
          </a:prstGeom>
          <a:noFill/>
        </p:spPr>
        <p:txBody>
          <a:bodyPr wrap="square" rtlCol="0">
            <a:spAutoFit/>
          </a:bodyPr>
          <a:lstStyle/>
          <a:p>
            <a:r>
              <a:rPr lang="en-GB" b="1" dirty="0">
                <a:latin typeface="Arial Nova" panose="020B0504020202020204" pitchFamily="34" charset="0"/>
              </a:rPr>
              <a:t>UB15a: </a:t>
            </a:r>
            <a:r>
              <a:rPr lang="en-GB" dirty="0">
                <a:latin typeface="Arial Nova" panose="020B0504020202020204" pitchFamily="34" charset="0"/>
              </a:rPr>
              <a:t>Fractured metasediments with thick drumlinised clay till – </a:t>
            </a:r>
            <a:r>
              <a:rPr lang="en-GB" b="1" dirty="0">
                <a:latin typeface="Arial Nova" panose="020B0504020202020204" pitchFamily="34" charset="0"/>
              </a:rPr>
              <a:t>alternative conceptual models</a:t>
            </a:r>
          </a:p>
        </p:txBody>
      </p:sp>
      <p:sp>
        <p:nvSpPr>
          <p:cNvPr id="12" name="TextBox 11">
            <a:extLst>
              <a:ext uri="{FF2B5EF4-FFF2-40B4-BE49-F238E27FC236}">
                <a16:creationId xmlns:a16="http://schemas.microsoft.com/office/drawing/2014/main" id="{B3E21E8D-1E76-401C-A849-31FB39FD648A}"/>
              </a:ext>
            </a:extLst>
          </p:cNvPr>
          <p:cNvSpPr txBox="1"/>
          <p:nvPr/>
        </p:nvSpPr>
        <p:spPr>
          <a:xfrm>
            <a:off x="1052512" y="4333803"/>
            <a:ext cx="10086976" cy="1631216"/>
          </a:xfrm>
          <a:prstGeom prst="rect">
            <a:avLst/>
          </a:prstGeom>
          <a:noFill/>
        </p:spPr>
        <p:txBody>
          <a:bodyPr wrap="square" rtlCol="0">
            <a:spAutoFit/>
          </a:bodyPr>
          <a:lstStyle/>
          <a:p>
            <a:pPr algn="just"/>
            <a:r>
              <a:rPr lang="en-GB" sz="2000" b="1" dirty="0">
                <a:latin typeface="Arial Nova" panose="020B0504020202020204" pitchFamily="34" charset="0"/>
              </a:rPr>
              <a:t>Coarse-grained glacial deposits and other preferential flow features are present within the otherwise low permeability clay-rich glacial till: </a:t>
            </a:r>
          </a:p>
          <a:p>
            <a:pPr algn="just"/>
            <a:r>
              <a:rPr lang="en-GB" sz="2000" dirty="0">
                <a:latin typeface="Arial Nova" panose="020B0504020202020204" pitchFamily="34" charset="0"/>
              </a:rPr>
              <a:t>Increased recharge to the fractured bedrock aquifer and delivery of oxic groundwaters along otherwise confined flow pathways reduce denitrification rates but may improve subsurface phosphorus sorption. </a:t>
            </a:r>
          </a:p>
        </p:txBody>
      </p:sp>
      <p:sp>
        <p:nvSpPr>
          <p:cNvPr id="18" name="Arrow: Left 17">
            <a:hlinkClick r:id="rId2" action="ppaction://hlinksldjump"/>
            <a:extLst>
              <a:ext uri="{FF2B5EF4-FFF2-40B4-BE49-F238E27FC236}">
                <a16:creationId xmlns:a16="http://schemas.microsoft.com/office/drawing/2014/main" id="{F0841593-609F-42A8-963C-B28D279C3DF0}"/>
              </a:ext>
            </a:extLst>
          </p:cNvPr>
          <p:cNvSpPr/>
          <p:nvPr/>
        </p:nvSpPr>
        <p:spPr>
          <a:xfrm>
            <a:off x="11191875" y="6060882"/>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83" name="Group 82">
            <a:extLst>
              <a:ext uri="{FF2B5EF4-FFF2-40B4-BE49-F238E27FC236}">
                <a16:creationId xmlns:a16="http://schemas.microsoft.com/office/drawing/2014/main" id="{01D7DF17-5F45-459B-9F1A-F20D6A134CAF}"/>
              </a:ext>
            </a:extLst>
          </p:cNvPr>
          <p:cNvGrpSpPr/>
          <p:nvPr/>
        </p:nvGrpSpPr>
        <p:grpSpPr>
          <a:xfrm>
            <a:off x="1104103" y="898703"/>
            <a:ext cx="9983794" cy="2915411"/>
            <a:chOff x="1104103" y="898703"/>
            <a:chExt cx="9983794" cy="2915411"/>
          </a:xfrm>
        </p:grpSpPr>
        <p:sp>
          <p:nvSpPr>
            <p:cNvPr id="9" name="Oval 8">
              <a:extLst>
                <a:ext uri="{FF2B5EF4-FFF2-40B4-BE49-F238E27FC236}">
                  <a16:creationId xmlns:a16="http://schemas.microsoft.com/office/drawing/2014/main" id="{E3436D6F-9BC1-4075-84A9-8458D688AE60}"/>
                </a:ext>
              </a:extLst>
            </p:cNvPr>
            <p:cNvSpPr/>
            <p:nvPr/>
          </p:nvSpPr>
          <p:spPr>
            <a:xfrm>
              <a:off x="1104103" y="960266"/>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A</a:t>
              </a:r>
            </a:p>
          </p:txBody>
        </p:sp>
        <p:pic>
          <p:nvPicPr>
            <p:cNvPr id="20" name="Picture 19">
              <a:extLst>
                <a:ext uri="{FF2B5EF4-FFF2-40B4-BE49-F238E27FC236}">
                  <a16:creationId xmlns:a16="http://schemas.microsoft.com/office/drawing/2014/main" id="{CAA290B4-9BC6-42EB-B288-CBA1A66FE359}"/>
                </a:ext>
              </a:extLst>
            </p:cNvPr>
            <p:cNvPicPr>
              <a:picLocks noChangeAspect="1"/>
            </p:cNvPicPr>
            <p:nvPr/>
          </p:nvPicPr>
          <p:blipFill rotWithShape="1">
            <a:blip r:embed="rId3"/>
            <a:srcRect l="68704" t="19913" r="12981" b="53274"/>
            <a:stretch/>
          </p:blipFill>
          <p:spPr>
            <a:xfrm>
              <a:off x="1654278" y="898703"/>
              <a:ext cx="5841557" cy="2915411"/>
            </a:xfrm>
            <a:prstGeom prst="rect">
              <a:avLst/>
            </a:prstGeom>
          </p:spPr>
        </p:pic>
        <p:sp>
          <p:nvSpPr>
            <p:cNvPr id="21" name="Freeform: Shape 20">
              <a:extLst>
                <a:ext uri="{FF2B5EF4-FFF2-40B4-BE49-F238E27FC236}">
                  <a16:creationId xmlns:a16="http://schemas.microsoft.com/office/drawing/2014/main" id="{FDE2D8FF-1E31-4FF4-8D90-7AB15466C64B}"/>
                </a:ext>
              </a:extLst>
            </p:cNvPr>
            <p:cNvSpPr/>
            <p:nvPr/>
          </p:nvSpPr>
          <p:spPr>
            <a:xfrm>
              <a:off x="1993561" y="1838764"/>
              <a:ext cx="2708275" cy="987425"/>
            </a:xfrm>
            <a:custGeom>
              <a:avLst/>
              <a:gdLst>
                <a:gd name="connsiteX0" fmla="*/ 2708275 w 2708275"/>
                <a:gd name="connsiteY0" fmla="*/ 987425 h 987425"/>
                <a:gd name="connsiteX1" fmla="*/ 2463800 w 2708275"/>
                <a:gd name="connsiteY1" fmla="*/ 923925 h 987425"/>
                <a:gd name="connsiteX2" fmla="*/ 2095500 w 2708275"/>
                <a:gd name="connsiteY2" fmla="*/ 765175 h 987425"/>
                <a:gd name="connsiteX3" fmla="*/ 1701800 w 2708275"/>
                <a:gd name="connsiteY3" fmla="*/ 587375 h 987425"/>
                <a:gd name="connsiteX4" fmla="*/ 1479550 w 2708275"/>
                <a:gd name="connsiteY4" fmla="*/ 434975 h 987425"/>
                <a:gd name="connsiteX5" fmla="*/ 1260475 w 2708275"/>
                <a:gd name="connsiteY5" fmla="*/ 317500 h 987425"/>
                <a:gd name="connsiteX6" fmla="*/ 962025 w 2708275"/>
                <a:gd name="connsiteY6" fmla="*/ 279400 h 987425"/>
                <a:gd name="connsiteX7" fmla="*/ 577850 w 2708275"/>
                <a:gd name="connsiteY7" fmla="*/ 292100 h 987425"/>
                <a:gd name="connsiteX8" fmla="*/ 314325 w 2708275"/>
                <a:gd name="connsiteY8" fmla="*/ 279400 h 987425"/>
                <a:gd name="connsiteX9" fmla="*/ 82550 w 2708275"/>
                <a:gd name="connsiteY9" fmla="*/ 92075 h 987425"/>
                <a:gd name="connsiteX10" fmla="*/ 0 w 2708275"/>
                <a:gd name="connsiteY10" fmla="*/ 0 h 98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08275" h="987425">
                  <a:moveTo>
                    <a:pt x="2708275" y="987425"/>
                  </a:moveTo>
                  <a:cubicBezTo>
                    <a:pt x="2637102" y="974196"/>
                    <a:pt x="2565929" y="960967"/>
                    <a:pt x="2463800" y="923925"/>
                  </a:cubicBezTo>
                  <a:cubicBezTo>
                    <a:pt x="2361671" y="886883"/>
                    <a:pt x="2095500" y="765175"/>
                    <a:pt x="2095500" y="765175"/>
                  </a:cubicBezTo>
                  <a:cubicBezTo>
                    <a:pt x="1968500" y="709083"/>
                    <a:pt x="1804458" y="642408"/>
                    <a:pt x="1701800" y="587375"/>
                  </a:cubicBezTo>
                  <a:cubicBezTo>
                    <a:pt x="1599142" y="532342"/>
                    <a:pt x="1553104" y="479954"/>
                    <a:pt x="1479550" y="434975"/>
                  </a:cubicBezTo>
                  <a:cubicBezTo>
                    <a:pt x="1405996" y="389996"/>
                    <a:pt x="1346729" y="343429"/>
                    <a:pt x="1260475" y="317500"/>
                  </a:cubicBezTo>
                  <a:cubicBezTo>
                    <a:pt x="1174221" y="291571"/>
                    <a:pt x="1075796" y="283633"/>
                    <a:pt x="962025" y="279400"/>
                  </a:cubicBezTo>
                  <a:cubicBezTo>
                    <a:pt x="848254" y="275167"/>
                    <a:pt x="685800" y="292100"/>
                    <a:pt x="577850" y="292100"/>
                  </a:cubicBezTo>
                  <a:cubicBezTo>
                    <a:pt x="469900" y="292100"/>
                    <a:pt x="396875" y="312737"/>
                    <a:pt x="314325" y="279400"/>
                  </a:cubicBezTo>
                  <a:cubicBezTo>
                    <a:pt x="231775" y="246063"/>
                    <a:pt x="134937" y="138642"/>
                    <a:pt x="82550" y="92075"/>
                  </a:cubicBezTo>
                  <a:cubicBezTo>
                    <a:pt x="30163" y="45508"/>
                    <a:pt x="15081" y="22754"/>
                    <a:pt x="0" y="0"/>
                  </a:cubicBezTo>
                </a:path>
              </a:pathLst>
            </a:custGeom>
            <a:noFill/>
            <a:ln w="22225">
              <a:solidFill>
                <a:srgbClr val="0070C0"/>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2" name="Freeform: Shape 21">
              <a:extLst>
                <a:ext uri="{FF2B5EF4-FFF2-40B4-BE49-F238E27FC236}">
                  <a16:creationId xmlns:a16="http://schemas.microsoft.com/office/drawing/2014/main" id="{7EF57526-4FE2-410D-9A54-B6507F9F6F95}"/>
                </a:ext>
              </a:extLst>
            </p:cNvPr>
            <p:cNvSpPr/>
            <p:nvPr/>
          </p:nvSpPr>
          <p:spPr>
            <a:xfrm>
              <a:off x="1793536" y="2397564"/>
              <a:ext cx="1374775" cy="454025"/>
            </a:xfrm>
            <a:custGeom>
              <a:avLst/>
              <a:gdLst>
                <a:gd name="connsiteX0" fmla="*/ 1374775 w 1374775"/>
                <a:gd name="connsiteY0" fmla="*/ 454025 h 454025"/>
                <a:gd name="connsiteX1" fmla="*/ 1231900 w 1374775"/>
                <a:gd name="connsiteY1" fmla="*/ 377825 h 454025"/>
                <a:gd name="connsiteX2" fmla="*/ 1031875 w 1374775"/>
                <a:gd name="connsiteY2" fmla="*/ 203200 h 454025"/>
                <a:gd name="connsiteX3" fmla="*/ 755650 w 1374775"/>
                <a:gd name="connsiteY3" fmla="*/ 88900 h 454025"/>
                <a:gd name="connsiteX4" fmla="*/ 441325 w 1374775"/>
                <a:gd name="connsiteY4" fmla="*/ 57150 h 454025"/>
                <a:gd name="connsiteX5" fmla="*/ 0 w 1374775"/>
                <a:gd name="connsiteY5" fmla="*/ 0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775" h="454025">
                  <a:moveTo>
                    <a:pt x="1374775" y="454025"/>
                  </a:moveTo>
                  <a:cubicBezTo>
                    <a:pt x="1331912" y="436827"/>
                    <a:pt x="1289050" y="419629"/>
                    <a:pt x="1231900" y="377825"/>
                  </a:cubicBezTo>
                  <a:cubicBezTo>
                    <a:pt x="1174750" y="336021"/>
                    <a:pt x="1111250" y="251354"/>
                    <a:pt x="1031875" y="203200"/>
                  </a:cubicBezTo>
                  <a:cubicBezTo>
                    <a:pt x="952500" y="155046"/>
                    <a:pt x="854075" y="113242"/>
                    <a:pt x="755650" y="88900"/>
                  </a:cubicBezTo>
                  <a:cubicBezTo>
                    <a:pt x="657225" y="64558"/>
                    <a:pt x="567267" y="71967"/>
                    <a:pt x="441325" y="57150"/>
                  </a:cubicBezTo>
                  <a:cubicBezTo>
                    <a:pt x="315383" y="42333"/>
                    <a:pt x="157691" y="21166"/>
                    <a:pt x="0" y="0"/>
                  </a:cubicBezTo>
                </a:path>
              </a:pathLst>
            </a:custGeom>
            <a:noFill/>
            <a:ln w="19050">
              <a:solidFill>
                <a:srgbClr val="0070C0"/>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cxnSp>
          <p:nvCxnSpPr>
            <p:cNvPr id="23" name="Straight Arrow Connector 22">
              <a:extLst>
                <a:ext uri="{FF2B5EF4-FFF2-40B4-BE49-F238E27FC236}">
                  <a16:creationId xmlns:a16="http://schemas.microsoft.com/office/drawing/2014/main" id="{5780C5CA-2639-4961-B396-10762E26C559}"/>
                </a:ext>
              </a:extLst>
            </p:cNvPr>
            <p:cNvCxnSpPr/>
            <p:nvPr/>
          </p:nvCxnSpPr>
          <p:spPr>
            <a:xfrm>
              <a:off x="1977686" y="1499039"/>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A908F06-65E9-4EDA-B993-8875AC2C7306}"/>
                </a:ext>
              </a:extLst>
            </p:cNvPr>
            <p:cNvCxnSpPr/>
            <p:nvPr/>
          </p:nvCxnSpPr>
          <p:spPr>
            <a:xfrm>
              <a:off x="3184186" y="2899640"/>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B2EF5AB-8280-4CC4-A46D-AF91B125F148}"/>
                </a:ext>
              </a:extLst>
            </p:cNvPr>
            <p:cNvCxnSpPr/>
            <p:nvPr/>
          </p:nvCxnSpPr>
          <p:spPr>
            <a:xfrm>
              <a:off x="4739936" y="2802376"/>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E768EA8-D998-4DEA-812D-582E10FDEF63}"/>
                </a:ext>
              </a:extLst>
            </p:cNvPr>
            <p:cNvCxnSpPr/>
            <p:nvPr/>
          </p:nvCxnSpPr>
          <p:spPr>
            <a:xfrm>
              <a:off x="3920786" y="1359339"/>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263F672-E83E-40A1-94AC-D9A41CD7E634}"/>
                </a:ext>
              </a:extLst>
            </p:cNvPr>
            <p:cNvCxnSpPr/>
            <p:nvPr/>
          </p:nvCxnSpPr>
          <p:spPr>
            <a:xfrm>
              <a:off x="3323886" y="1445064"/>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371F447-0040-4481-9412-AA2EB8FF83EA}"/>
                </a:ext>
              </a:extLst>
            </p:cNvPr>
            <p:cNvCxnSpPr/>
            <p:nvPr/>
          </p:nvCxnSpPr>
          <p:spPr>
            <a:xfrm>
              <a:off x="4739936" y="1175189"/>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00432F8-9F8F-490D-90CF-082CD789C9AF}"/>
                </a:ext>
              </a:extLst>
            </p:cNvPr>
            <p:cNvCxnSpPr/>
            <p:nvPr/>
          </p:nvCxnSpPr>
          <p:spPr>
            <a:xfrm>
              <a:off x="5120936" y="1095814"/>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0E6E1E8-29D7-4566-B884-B851FE6BACD4}"/>
                </a:ext>
              </a:extLst>
            </p:cNvPr>
            <p:cNvCxnSpPr/>
            <p:nvPr/>
          </p:nvCxnSpPr>
          <p:spPr>
            <a:xfrm>
              <a:off x="6371886" y="1556189"/>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8E1C89C-4526-4D0F-B260-D001879C6861}"/>
                </a:ext>
              </a:extLst>
            </p:cNvPr>
            <p:cNvCxnSpPr/>
            <p:nvPr/>
          </p:nvCxnSpPr>
          <p:spPr>
            <a:xfrm>
              <a:off x="5463836" y="1095814"/>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7B4E32F-342B-40AF-B134-2F6BE4507DC8}"/>
                </a:ext>
              </a:extLst>
            </p:cNvPr>
            <p:cNvCxnSpPr/>
            <p:nvPr/>
          </p:nvCxnSpPr>
          <p:spPr>
            <a:xfrm>
              <a:off x="6003586" y="1175189"/>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EAB8208-DD76-45BA-850D-092D35195E5D}"/>
                </a:ext>
              </a:extLst>
            </p:cNvPr>
            <p:cNvCxnSpPr/>
            <p:nvPr/>
          </p:nvCxnSpPr>
          <p:spPr>
            <a:xfrm>
              <a:off x="6594136" y="1899089"/>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BBE24D5-C756-4F15-A1D0-CF5D0C944AFF}"/>
                </a:ext>
              </a:extLst>
            </p:cNvPr>
            <p:cNvCxnSpPr/>
            <p:nvPr/>
          </p:nvCxnSpPr>
          <p:spPr>
            <a:xfrm>
              <a:off x="4739936" y="1556189"/>
              <a:ext cx="146050" cy="342900"/>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651E18D-BF71-44A7-AC59-A78D7FC98FF1}"/>
                </a:ext>
              </a:extLst>
            </p:cNvPr>
            <p:cNvCxnSpPr/>
            <p:nvPr/>
          </p:nvCxnSpPr>
          <p:spPr>
            <a:xfrm>
              <a:off x="4892336" y="1708589"/>
              <a:ext cx="146050" cy="342900"/>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718E5A8-EB10-45C9-9EB3-9E7E51888094}"/>
                </a:ext>
              </a:extLst>
            </p:cNvPr>
            <p:cNvCxnSpPr>
              <a:cxnSpLocks/>
            </p:cNvCxnSpPr>
            <p:nvPr/>
          </p:nvCxnSpPr>
          <p:spPr>
            <a:xfrm flipH="1">
              <a:off x="6105185" y="2013389"/>
              <a:ext cx="22225" cy="611187"/>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7962289-0FAB-40F2-863D-7A5E135850CD}"/>
                </a:ext>
              </a:extLst>
            </p:cNvPr>
            <p:cNvCxnSpPr>
              <a:cxnSpLocks/>
            </p:cNvCxnSpPr>
            <p:nvPr/>
          </p:nvCxnSpPr>
          <p:spPr>
            <a:xfrm>
              <a:off x="5422561" y="1451414"/>
              <a:ext cx="34924" cy="409575"/>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2DDF18B-5530-4AC8-9EB9-241B7B19650C}"/>
                </a:ext>
              </a:extLst>
            </p:cNvPr>
            <p:cNvCxnSpPr/>
            <p:nvPr/>
          </p:nvCxnSpPr>
          <p:spPr>
            <a:xfrm>
              <a:off x="5317786" y="2032439"/>
              <a:ext cx="146050" cy="342900"/>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F97035E-582F-463D-AF6E-6A453BFEA54F}"/>
                </a:ext>
              </a:extLst>
            </p:cNvPr>
            <p:cNvCxnSpPr>
              <a:cxnSpLocks/>
            </p:cNvCxnSpPr>
            <p:nvPr/>
          </p:nvCxnSpPr>
          <p:spPr>
            <a:xfrm>
              <a:off x="5095535" y="1450200"/>
              <a:ext cx="133351" cy="563189"/>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A0D8EE9-C810-4180-A481-FF7E827A3041}"/>
                </a:ext>
              </a:extLst>
            </p:cNvPr>
            <p:cNvCxnSpPr>
              <a:cxnSpLocks/>
            </p:cNvCxnSpPr>
            <p:nvPr/>
          </p:nvCxnSpPr>
          <p:spPr>
            <a:xfrm>
              <a:off x="5914685" y="1589526"/>
              <a:ext cx="0" cy="460375"/>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09A8738-42CB-410B-BCBB-7ECB9F254BCA}"/>
                </a:ext>
              </a:extLst>
            </p:cNvPr>
            <p:cNvCxnSpPr>
              <a:cxnSpLocks/>
            </p:cNvCxnSpPr>
            <p:nvPr/>
          </p:nvCxnSpPr>
          <p:spPr>
            <a:xfrm>
              <a:off x="5724185" y="2476939"/>
              <a:ext cx="0" cy="30241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5565A154-AFAB-48C8-9A34-A5BDE6EF5F81}"/>
                </a:ext>
              </a:extLst>
            </p:cNvPr>
            <p:cNvCxnSpPr>
              <a:cxnSpLocks/>
            </p:cNvCxnSpPr>
            <p:nvPr/>
          </p:nvCxnSpPr>
          <p:spPr>
            <a:xfrm flipH="1">
              <a:off x="6460786" y="2170551"/>
              <a:ext cx="57149" cy="454025"/>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20AFA33-31FB-4A9B-9BA9-11026555B4EE}"/>
                </a:ext>
              </a:extLst>
            </p:cNvPr>
            <p:cNvCxnSpPr>
              <a:cxnSpLocks/>
            </p:cNvCxnSpPr>
            <p:nvPr/>
          </p:nvCxnSpPr>
          <p:spPr>
            <a:xfrm flipH="1">
              <a:off x="6295686" y="1932426"/>
              <a:ext cx="76200" cy="386556"/>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E52C2E0-7DF4-434D-8E42-0D857AE1637F}"/>
                </a:ext>
              </a:extLst>
            </p:cNvPr>
            <p:cNvCxnSpPr>
              <a:cxnSpLocks/>
            </p:cNvCxnSpPr>
            <p:nvPr/>
          </p:nvCxnSpPr>
          <p:spPr>
            <a:xfrm>
              <a:off x="3247685" y="1911788"/>
              <a:ext cx="349251" cy="114300"/>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829246F-CE4F-4B7B-931F-4AEE10311585}"/>
                </a:ext>
              </a:extLst>
            </p:cNvPr>
            <p:cNvCxnSpPr>
              <a:cxnSpLocks/>
            </p:cNvCxnSpPr>
            <p:nvPr/>
          </p:nvCxnSpPr>
          <p:spPr>
            <a:xfrm flipV="1">
              <a:off x="3873159" y="1964175"/>
              <a:ext cx="234951" cy="7937"/>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3CB4EE38-61A3-43A4-A635-5082C83770F3}"/>
                </a:ext>
              </a:extLst>
            </p:cNvPr>
            <p:cNvCxnSpPr>
              <a:cxnSpLocks/>
            </p:cNvCxnSpPr>
            <p:nvPr/>
          </p:nvCxnSpPr>
          <p:spPr>
            <a:xfrm>
              <a:off x="4211616" y="1656201"/>
              <a:ext cx="363440" cy="20478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30204956-A75D-4A3A-91BC-14E80957543D}"/>
                </a:ext>
              </a:extLst>
            </p:cNvPr>
            <p:cNvCxnSpPr>
              <a:cxnSpLocks/>
            </p:cNvCxnSpPr>
            <p:nvPr/>
          </p:nvCxnSpPr>
          <p:spPr>
            <a:xfrm>
              <a:off x="4193837" y="2084031"/>
              <a:ext cx="305021" cy="234951"/>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57F31DB-4F88-4F02-A74A-EE9AEDFE70E1}"/>
                </a:ext>
              </a:extLst>
            </p:cNvPr>
            <p:cNvCxnSpPr>
              <a:cxnSpLocks/>
            </p:cNvCxnSpPr>
            <p:nvPr/>
          </p:nvCxnSpPr>
          <p:spPr>
            <a:xfrm>
              <a:off x="3774735" y="2091963"/>
              <a:ext cx="374652" cy="179389"/>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074CAEF-3EA4-4B11-81FC-24259F8081FA}"/>
                </a:ext>
              </a:extLst>
            </p:cNvPr>
            <p:cNvCxnSpPr>
              <a:cxnSpLocks/>
            </p:cNvCxnSpPr>
            <p:nvPr/>
          </p:nvCxnSpPr>
          <p:spPr>
            <a:xfrm>
              <a:off x="3965179" y="1673662"/>
              <a:ext cx="285862" cy="139702"/>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AD925BD3-D319-493A-A582-8BFD09019B60}"/>
                </a:ext>
              </a:extLst>
            </p:cNvPr>
            <p:cNvCxnSpPr>
              <a:cxnSpLocks/>
            </p:cNvCxnSpPr>
            <p:nvPr/>
          </p:nvCxnSpPr>
          <p:spPr>
            <a:xfrm>
              <a:off x="3393735" y="1809394"/>
              <a:ext cx="425451" cy="9683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DBA663F-A57D-4B9E-9B8A-1FDDFE5816B8}"/>
                </a:ext>
              </a:extLst>
            </p:cNvPr>
            <p:cNvCxnSpPr>
              <a:cxnSpLocks/>
            </p:cNvCxnSpPr>
            <p:nvPr/>
          </p:nvCxnSpPr>
          <p:spPr>
            <a:xfrm>
              <a:off x="4406894" y="1980839"/>
              <a:ext cx="222029" cy="20081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A7AE3A10-FE23-4695-A2C4-AC9D59EF5B1D}"/>
                </a:ext>
              </a:extLst>
            </p:cNvPr>
            <p:cNvCxnSpPr/>
            <p:nvPr/>
          </p:nvCxnSpPr>
          <p:spPr>
            <a:xfrm>
              <a:off x="5774986" y="2779357"/>
              <a:ext cx="0" cy="263525"/>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3" name="Freeform: Shape 52">
              <a:extLst>
                <a:ext uri="{FF2B5EF4-FFF2-40B4-BE49-F238E27FC236}">
                  <a16:creationId xmlns:a16="http://schemas.microsoft.com/office/drawing/2014/main" id="{CC482A7C-033B-41CE-8F4A-5FA842EC29B1}"/>
                </a:ext>
              </a:extLst>
            </p:cNvPr>
            <p:cNvSpPr/>
            <p:nvPr/>
          </p:nvSpPr>
          <p:spPr>
            <a:xfrm>
              <a:off x="5286036" y="2927789"/>
              <a:ext cx="1638300" cy="736600"/>
            </a:xfrm>
            <a:custGeom>
              <a:avLst/>
              <a:gdLst>
                <a:gd name="connsiteX0" fmla="*/ 1638300 w 1638300"/>
                <a:gd name="connsiteY0" fmla="*/ 736600 h 736600"/>
                <a:gd name="connsiteX1" fmla="*/ 1136650 w 1638300"/>
                <a:gd name="connsiteY1" fmla="*/ 527050 h 736600"/>
                <a:gd name="connsiteX2" fmla="*/ 292100 w 1638300"/>
                <a:gd name="connsiteY2" fmla="*/ 95250 h 736600"/>
                <a:gd name="connsiteX3" fmla="*/ 0 w 1638300"/>
                <a:gd name="connsiteY3" fmla="*/ 0 h 736600"/>
              </a:gdLst>
              <a:ahLst/>
              <a:cxnLst>
                <a:cxn ang="0">
                  <a:pos x="connsiteX0" y="connsiteY0"/>
                </a:cxn>
                <a:cxn ang="0">
                  <a:pos x="connsiteX1" y="connsiteY1"/>
                </a:cxn>
                <a:cxn ang="0">
                  <a:pos x="connsiteX2" y="connsiteY2"/>
                </a:cxn>
                <a:cxn ang="0">
                  <a:pos x="connsiteX3" y="connsiteY3"/>
                </a:cxn>
              </a:cxnLst>
              <a:rect l="l" t="t" r="r" b="b"/>
              <a:pathLst>
                <a:path w="1638300" h="736600">
                  <a:moveTo>
                    <a:pt x="1638300" y="736600"/>
                  </a:moveTo>
                  <a:cubicBezTo>
                    <a:pt x="1499658" y="685271"/>
                    <a:pt x="1361017" y="633942"/>
                    <a:pt x="1136650" y="527050"/>
                  </a:cubicBezTo>
                  <a:cubicBezTo>
                    <a:pt x="912283" y="420158"/>
                    <a:pt x="481542" y="183092"/>
                    <a:pt x="292100" y="95250"/>
                  </a:cubicBezTo>
                  <a:cubicBezTo>
                    <a:pt x="102658" y="7408"/>
                    <a:pt x="51329" y="3704"/>
                    <a:pt x="0" y="0"/>
                  </a:cubicBezTo>
                </a:path>
              </a:pathLst>
            </a:custGeom>
            <a:noFill/>
            <a:ln w="34925">
              <a:gradFill>
                <a:gsLst>
                  <a:gs pos="72000">
                    <a:srgbClr val="FF0000"/>
                  </a:gs>
                  <a:gs pos="0">
                    <a:schemeClr val="accent5">
                      <a:lumMod val="75000"/>
                    </a:schemeClr>
                  </a:gs>
                </a:gsLst>
                <a:lin ang="5400000" scaled="1"/>
              </a:gra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4" name="Freeform: Shape 53">
              <a:extLst>
                <a:ext uri="{FF2B5EF4-FFF2-40B4-BE49-F238E27FC236}">
                  <a16:creationId xmlns:a16="http://schemas.microsoft.com/office/drawing/2014/main" id="{9C927308-3264-4D69-A11D-75B5624E887B}"/>
                </a:ext>
              </a:extLst>
            </p:cNvPr>
            <p:cNvSpPr/>
            <p:nvPr/>
          </p:nvSpPr>
          <p:spPr>
            <a:xfrm>
              <a:off x="1755435" y="3056592"/>
              <a:ext cx="1320800" cy="129932"/>
            </a:xfrm>
            <a:custGeom>
              <a:avLst/>
              <a:gdLst>
                <a:gd name="connsiteX0" fmla="*/ 1638300 w 1638300"/>
                <a:gd name="connsiteY0" fmla="*/ 736600 h 736600"/>
                <a:gd name="connsiteX1" fmla="*/ 1136650 w 1638300"/>
                <a:gd name="connsiteY1" fmla="*/ 527050 h 736600"/>
                <a:gd name="connsiteX2" fmla="*/ 292100 w 1638300"/>
                <a:gd name="connsiteY2" fmla="*/ 95250 h 736600"/>
                <a:gd name="connsiteX3" fmla="*/ 0 w 1638300"/>
                <a:gd name="connsiteY3" fmla="*/ 0 h 736600"/>
                <a:gd name="connsiteX0" fmla="*/ 1320800 w 1320800"/>
                <a:gd name="connsiteY0" fmla="*/ 50800 h 527165"/>
                <a:gd name="connsiteX1" fmla="*/ 1136650 w 1320800"/>
                <a:gd name="connsiteY1" fmla="*/ 527050 h 527165"/>
                <a:gd name="connsiteX2" fmla="*/ 292100 w 1320800"/>
                <a:gd name="connsiteY2" fmla="*/ 95250 h 527165"/>
                <a:gd name="connsiteX3" fmla="*/ 0 w 1320800"/>
                <a:gd name="connsiteY3" fmla="*/ 0 h 527165"/>
                <a:gd name="connsiteX0" fmla="*/ 1320800 w 1320800"/>
                <a:gd name="connsiteY0" fmla="*/ 50800 h 137835"/>
                <a:gd name="connsiteX1" fmla="*/ 889000 w 1320800"/>
                <a:gd name="connsiteY1" fmla="*/ 101600 h 137835"/>
                <a:gd name="connsiteX2" fmla="*/ 292100 w 1320800"/>
                <a:gd name="connsiteY2" fmla="*/ 95250 h 137835"/>
                <a:gd name="connsiteX3" fmla="*/ 0 w 1320800"/>
                <a:gd name="connsiteY3" fmla="*/ 0 h 137835"/>
                <a:gd name="connsiteX0" fmla="*/ 1320800 w 1320800"/>
                <a:gd name="connsiteY0" fmla="*/ 50800 h 129932"/>
                <a:gd name="connsiteX1" fmla="*/ 831850 w 1320800"/>
                <a:gd name="connsiteY1" fmla="*/ 69850 h 129932"/>
                <a:gd name="connsiteX2" fmla="*/ 292100 w 1320800"/>
                <a:gd name="connsiteY2" fmla="*/ 95250 h 129932"/>
                <a:gd name="connsiteX3" fmla="*/ 0 w 1320800"/>
                <a:gd name="connsiteY3" fmla="*/ 0 h 129932"/>
              </a:gdLst>
              <a:ahLst/>
              <a:cxnLst>
                <a:cxn ang="0">
                  <a:pos x="connsiteX0" y="connsiteY0"/>
                </a:cxn>
                <a:cxn ang="0">
                  <a:pos x="connsiteX1" y="connsiteY1"/>
                </a:cxn>
                <a:cxn ang="0">
                  <a:pos x="connsiteX2" y="connsiteY2"/>
                </a:cxn>
                <a:cxn ang="0">
                  <a:pos x="connsiteX3" y="connsiteY3"/>
                </a:cxn>
              </a:cxnLst>
              <a:rect l="l" t="t" r="r" b="b"/>
              <a:pathLst>
                <a:path w="1320800" h="129932">
                  <a:moveTo>
                    <a:pt x="1320800" y="50800"/>
                  </a:moveTo>
                  <a:cubicBezTo>
                    <a:pt x="1182158" y="-529"/>
                    <a:pt x="1003300" y="62442"/>
                    <a:pt x="831850" y="69850"/>
                  </a:cubicBezTo>
                  <a:cubicBezTo>
                    <a:pt x="660400" y="77258"/>
                    <a:pt x="481542" y="183092"/>
                    <a:pt x="292100" y="95250"/>
                  </a:cubicBezTo>
                  <a:cubicBezTo>
                    <a:pt x="102658" y="7408"/>
                    <a:pt x="51329" y="3704"/>
                    <a:pt x="0" y="0"/>
                  </a:cubicBezTo>
                </a:path>
              </a:pathLst>
            </a:custGeom>
            <a:noFill/>
            <a:ln w="34925">
              <a:gradFill>
                <a:gsLst>
                  <a:gs pos="72000">
                    <a:srgbClr val="FF0000"/>
                  </a:gs>
                  <a:gs pos="0">
                    <a:schemeClr val="accent5">
                      <a:lumMod val="75000"/>
                    </a:schemeClr>
                  </a:gs>
                </a:gsLst>
                <a:lin ang="5400000" scaled="1"/>
              </a:gra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5" name="Freeform: Shape 54">
              <a:extLst>
                <a:ext uri="{FF2B5EF4-FFF2-40B4-BE49-F238E27FC236}">
                  <a16:creationId xmlns:a16="http://schemas.microsoft.com/office/drawing/2014/main" id="{06BD6A1B-68E0-4A4B-B1FF-3FDBB2C0E0B9}"/>
                </a:ext>
              </a:extLst>
            </p:cNvPr>
            <p:cNvSpPr/>
            <p:nvPr/>
          </p:nvSpPr>
          <p:spPr>
            <a:xfrm>
              <a:off x="3359713" y="2924979"/>
              <a:ext cx="1261842" cy="111981"/>
            </a:xfrm>
            <a:custGeom>
              <a:avLst/>
              <a:gdLst>
                <a:gd name="connsiteX0" fmla="*/ 1638300 w 1638300"/>
                <a:gd name="connsiteY0" fmla="*/ 736600 h 736600"/>
                <a:gd name="connsiteX1" fmla="*/ 1136650 w 1638300"/>
                <a:gd name="connsiteY1" fmla="*/ 527050 h 736600"/>
                <a:gd name="connsiteX2" fmla="*/ 292100 w 1638300"/>
                <a:gd name="connsiteY2" fmla="*/ 95250 h 736600"/>
                <a:gd name="connsiteX3" fmla="*/ 0 w 1638300"/>
                <a:gd name="connsiteY3" fmla="*/ 0 h 736600"/>
                <a:gd name="connsiteX0" fmla="*/ 1320800 w 1320800"/>
                <a:gd name="connsiteY0" fmla="*/ 50800 h 527165"/>
                <a:gd name="connsiteX1" fmla="*/ 1136650 w 1320800"/>
                <a:gd name="connsiteY1" fmla="*/ 527050 h 527165"/>
                <a:gd name="connsiteX2" fmla="*/ 292100 w 1320800"/>
                <a:gd name="connsiteY2" fmla="*/ 95250 h 527165"/>
                <a:gd name="connsiteX3" fmla="*/ 0 w 1320800"/>
                <a:gd name="connsiteY3" fmla="*/ 0 h 527165"/>
                <a:gd name="connsiteX0" fmla="*/ 1320800 w 1320800"/>
                <a:gd name="connsiteY0" fmla="*/ 50800 h 137835"/>
                <a:gd name="connsiteX1" fmla="*/ 889000 w 1320800"/>
                <a:gd name="connsiteY1" fmla="*/ 101600 h 137835"/>
                <a:gd name="connsiteX2" fmla="*/ 292100 w 1320800"/>
                <a:gd name="connsiteY2" fmla="*/ 95250 h 137835"/>
                <a:gd name="connsiteX3" fmla="*/ 0 w 1320800"/>
                <a:gd name="connsiteY3" fmla="*/ 0 h 137835"/>
                <a:gd name="connsiteX0" fmla="*/ 1320800 w 1320800"/>
                <a:gd name="connsiteY0" fmla="*/ 50800 h 129932"/>
                <a:gd name="connsiteX1" fmla="*/ 831850 w 1320800"/>
                <a:gd name="connsiteY1" fmla="*/ 69850 h 129932"/>
                <a:gd name="connsiteX2" fmla="*/ 292100 w 1320800"/>
                <a:gd name="connsiteY2" fmla="*/ 95250 h 129932"/>
                <a:gd name="connsiteX3" fmla="*/ 0 w 1320800"/>
                <a:gd name="connsiteY3" fmla="*/ 0 h 129932"/>
              </a:gdLst>
              <a:ahLst/>
              <a:cxnLst>
                <a:cxn ang="0">
                  <a:pos x="connsiteX0" y="connsiteY0"/>
                </a:cxn>
                <a:cxn ang="0">
                  <a:pos x="connsiteX1" y="connsiteY1"/>
                </a:cxn>
                <a:cxn ang="0">
                  <a:pos x="connsiteX2" y="connsiteY2"/>
                </a:cxn>
                <a:cxn ang="0">
                  <a:pos x="connsiteX3" y="connsiteY3"/>
                </a:cxn>
              </a:cxnLst>
              <a:rect l="l" t="t" r="r" b="b"/>
              <a:pathLst>
                <a:path w="1320800" h="129932">
                  <a:moveTo>
                    <a:pt x="1320800" y="50800"/>
                  </a:moveTo>
                  <a:cubicBezTo>
                    <a:pt x="1182158" y="-529"/>
                    <a:pt x="1003300" y="62442"/>
                    <a:pt x="831850" y="69850"/>
                  </a:cubicBezTo>
                  <a:cubicBezTo>
                    <a:pt x="660400" y="77258"/>
                    <a:pt x="481542" y="183092"/>
                    <a:pt x="292100" y="95250"/>
                  </a:cubicBezTo>
                  <a:cubicBezTo>
                    <a:pt x="102658" y="7408"/>
                    <a:pt x="51329" y="3704"/>
                    <a:pt x="0" y="0"/>
                  </a:cubicBezTo>
                </a:path>
              </a:pathLst>
            </a:custGeom>
            <a:noFill/>
            <a:ln w="34925">
              <a:gradFill flip="none" rotWithShape="1">
                <a:gsLst>
                  <a:gs pos="100000">
                    <a:srgbClr val="FF0000"/>
                  </a:gs>
                  <a:gs pos="51000">
                    <a:schemeClr val="accent5">
                      <a:lumMod val="75000"/>
                    </a:schemeClr>
                  </a:gs>
                </a:gsLst>
                <a:lin ang="0" scaled="1"/>
                <a:tileRect/>
              </a:gra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56" name="Freeform: Shape 55">
              <a:extLst>
                <a:ext uri="{FF2B5EF4-FFF2-40B4-BE49-F238E27FC236}">
                  <a16:creationId xmlns:a16="http://schemas.microsoft.com/office/drawing/2014/main" id="{9A680BC5-1EDB-48C0-AA71-495C080B3FDC}"/>
                </a:ext>
              </a:extLst>
            </p:cNvPr>
            <p:cNvSpPr/>
            <p:nvPr/>
          </p:nvSpPr>
          <p:spPr>
            <a:xfrm>
              <a:off x="2098336" y="3391339"/>
              <a:ext cx="4159250" cy="266700"/>
            </a:xfrm>
            <a:custGeom>
              <a:avLst/>
              <a:gdLst>
                <a:gd name="connsiteX0" fmla="*/ 0 w 4159250"/>
                <a:gd name="connsiteY0" fmla="*/ 0 h 266700"/>
                <a:gd name="connsiteX1" fmla="*/ 863600 w 4159250"/>
                <a:gd name="connsiteY1" fmla="*/ 184150 h 266700"/>
                <a:gd name="connsiteX2" fmla="*/ 2298700 w 4159250"/>
                <a:gd name="connsiteY2" fmla="*/ 215900 h 266700"/>
                <a:gd name="connsiteX3" fmla="*/ 3448050 w 4159250"/>
                <a:gd name="connsiteY3" fmla="*/ 165100 h 266700"/>
                <a:gd name="connsiteX4" fmla="*/ 4159250 w 4159250"/>
                <a:gd name="connsiteY4" fmla="*/ 266700 h 26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9250" h="266700">
                  <a:moveTo>
                    <a:pt x="0" y="0"/>
                  </a:moveTo>
                  <a:cubicBezTo>
                    <a:pt x="240241" y="74083"/>
                    <a:pt x="480483" y="148167"/>
                    <a:pt x="863600" y="184150"/>
                  </a:cubicBezTo>
                  <a:cubicBezTo>
                    <a:pt x="1246717" y="220133"/>
                    <a:pt x="1867958" y="219075"/>
                    <a:pt x="2298700" y="215900"/>
                  </a:cubicBezTo>
                  <a:cubicBezTo>
                    <a:pt x="2729442" y="212725"/>
                    <a:pt x="3137958" y="156633"/>
                    <a:pt x="3448050" y="165100"/>
                  </a:cubicBezTo>
                  <a:cubicBezTo>
                    <a:pt x="3758142" y="173567"/>
                    <a:pt x="3958696" y="220133"/>
                    <a:pt x="4159250" y="266700"/>
                  </a:cubicBezTo>
                </a:path>
              </a:pathLst>
            </a:custGeom>
            <a:noFill/>
            <a:ln w="31750">
              <a:gradFill>
                <a:gsLst>
                  <a:gs pos="69000">
                    <a:srgbClr val="FF0000"/>
                  </a:gs>
                  <a:gs pos="23000">
                    <a:schemeClr val="accent5">
                      <a:lumMod val="75000"/>
                    </a:schemeClr>
                  </a:gs>
                </a:gsLst>
                <a:lin ang="5400000" scaled="1"/>
              </a:gra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cxnSp>
          <p:nvCxnSpPr>
            <p:cNvPr id="57" name="Straight Arrow Connector 56">
              <a:extLst>
                <a:ext uri="{FF2B5EF4-FFF2-40B4-BE49-F238E27FC236}">
                  <a16:creationId xmlns:a16="http://schemas.microsoft.com/office/drawing/2014/main" id="{36801415-9136-45AD-958D-3E131C5FA4B7}"/>
                </a:ext>
              </a:extLst>
            </p:cNvPr>
            <p:cNvCxnSpPr>
              <a:cxnSpLocks/>
            </p:cNvCxnSpPr>
            <p:nvPr/>
          </p:nvCxnSpPr>
          <p:spPr>
            <a:xfrm>
              <a:off x="4786656" y="2932551"/>
              <a:ext cx="407303" cy="1587"/>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EE6A7B30-0855-4BFD-AB91-2B795FDF5564}"/>
                </a:ext>
              </a:extLst>
            </p:cNvPr>
            <p:cNvSpPr/>
            <p:nvPr/>
          </p:nvSpPr>
          <p:spPr>
            <a:xfrm>
              <a:off x="8041934" y="1830471"/>
              <a:ext cx="2740366" cy="11791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Rectangle 61">
              <a:extLst>
                <a:ext uri="{FF2B5EF4-FFF2-40B4-BE49-F238E27FC236}">
                  <a16:creationId xmlns:a16="http://schemas.microsoft.com/office/drawing/2014/main" id="{B3887A1F-AF74-4322-BFE4-463DCBCE1E46}"/>
                </a:ext>
              </a:extLst>
            </p:cNvPr>
            <p:cNvSpPr/>
            <p:nvPr/>
          </p:nvSpPr>
          <p:spPr>
            <a:xfrm>
              <a:off x="8171623" y="1972292"/>
              <a:ext cx="254508" cy="1662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TextBox 62">
              <a:extLst>
                <a:ext uri="{FF2B5EF4-FFF2-40B4-BE49-F238E27FC236}">
                  <a16:creationId xmlns:a16="http://schemas.microsoft.com/office/drawing/2014/main" id="{99553BBD-F087-4B76-8352-673B80B98DBB}"/>
                </a:ext>
              </a:extLst>
            </p:cNvPr>
            <p:cNvSpPr txBox="1"/>
            <p:nvPr/>
          </p:nvSpPr>
          <p:spPr>
            <a:xfrm>
              <a:off x="8426131" y="1937319"/>
              <a:ext cx="1168908" cy="246221"/>
            </a:xfrm>
            <a:prstGeom prst="rect">
              <a:avLst/>
            </a:prstGeom>
            <a:noFill/>
          </p:spPr>
          <p:txBody>
            <a:bodyPr wrap="square" rtlCol="0">
              <a:spAutoFit/>
            </a:bodyPr>
            <a:lstStyle/>
            <a:p>
              <a:r>
                <a:rPr lang="en-GB" sz="1000" dirty="0">
                  <a:latin typeface="Arial Nova" panose="020B0504020202020204" pitchFamily="34" charset="0"/>
                </a:rPr>
                <a:t>Alluvium</a:t>
              </a:r>
            </a:p>
          </p:txBody>
        </p:sp>
        <p:sp>
          <p:nvSpPr>
            <p:cNvPr id="64" name="Rectangle 63">
              <a:extLst>
                <a:ext uri="{FF2B5EF4-FFF2-40B4-BE49-F238E27FC236}">
                  <a16:creationId xmlns:a16="http://schemas.microsoft.com/office/drawing/2014/main" id="{79D74F7F-D289-4EE4-85AE-626D827D296C}"/>
                </a:ext>
              </a:extLst>
            </p:cNvPr>
            <p:cNvSpPr/>
            <p:nvPr/>
          </p:nvSpPr>
          <p:spPr>
            <a:xfrm>
              <a:off x="8171623" y="2202548"/>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TextBox 64">
              <a:extLst>
                <a:ext uri="{FF2B5EF4-FFF2-40B4-BE49-F238E27FC236}">
                  <a16:creationId xmlns:a16="http://schemas.microsoft.com/office/drawing/2014/main" id="{1B8DC865-65DC-416E-BA30-77593BE1D086}"/>
                </a:ext>
              </a:extLst>
            </p:cNvPr>
            <p:cNvSpPr txBox="1"/>
            <p:nvPr/>
          </p:nvSpPr>
          <p:spPr>
            <a:xfrm>
              <a:off x="8428364" y="2168479"/>
              <a:ext cx="795528"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68" name="TextBox 67">
              <a:extLst>
                <a:ext uri="{FF2B5EF4-FFF2-40B4-BE49-F238E27FC236}">
                  <a16:creationId xmlns:a16="http://schemas.microsoft.com/office/drawing/2014/main" id="{FC0FAC59-3075-4B41-83DF-903CDC97B444}"/>
                </a:ext>
              </a:extLst>
            </p:cNvPr>
            <p:cNvSpPr txBox="1"/>
            <p:nvPr/>
          </p:nvSpPr>
          <p:spPr>
            <a:xfrm>
              <a:off x="8426131" y="2399639"/>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69" name="Rectangle 68">
              <a:extLst>
                <a:ext uri="{FF2B5EF4-FFF2-40B4-BE49-F238E27FC236}">
                  <a16:creationId xmlns:a16="http://schemas.microsoft.com/office/drawing/2014/main" id="{9DA3B3F5-BF82-4402-8D4B-D193B13F90CE}"/>
                </a:ext>
              </a:extLst>
            </p:cNvPr>
            <p:cNvSpPr/>
            <p:nvPr/>
          </p:nvSpPr>
          <p:spPr>
            <a:xfrm>
              <a:off x="8171623" y="2429542"/>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0" name="Straight Connector 69">
              <a:extLst>
                <a:ext uri="{FF2B5EF4-FFF2-40B4-BE49-F238E27FC236}">
                  <a16:creationId xmlns:a16="http://schemas.microsoft.com/office/drawing/2014/main" id="{559BB8E9-DA1F-45BE-BD9E-010B829B7B02}"/>
                </a:ext>
              </a:extLst>
            </p:cNvPr>
            <p:cNvCxnSpPr>
              <a:cxnSpLocks/>
            </p:cNvCxnSpPr>
            <p:nvPr/>
          </p:nvCxnSpPr>
          <p:spPr>
            <a:xfrm>
              <a:off x="8202238" y="2667303"/>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28AF3DDF-F615-4746-B5DF-65047898323D}"/>
                </a:ext>
              </a:extLst>
            </p:cNvPr>
            <p:cNvCxnSpPr>
              <a:cxnSpLocks/>
            </p:cNvCxnSpPr>
            <p:nvPr/>
          </p:nvCxnSpPr>
          <p:spPr>
            <a:xfrm>
              <a:off x="9757012" y="1957766"/>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F4C058D9-68D9-41DE-9CE6-CF07BA6B0715}"/>
                </a:ext>
              </a:extLst>
            </p:cNvPr>
            <p:cNvSpPr txBox="1"/>
            <p:nvPr/>
          </p:nvSpPr>
          <p:spPr>
            <a:xfrm>
              <a:off x="9834648" y="1966540"/>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73" name="TextBox 72">
              <a:extLst>
                <a:ext uri="{FF2B5EF4-FFF2-40B4-BE49-F238E27FC236}">
                  <a16:creationId xmlns:a16="http://schemas.microsoft.com/office/drawing/2014/main" id="{7A78C683-4FE7-49EE-9849-A34CE23124BE}"/>
                </a:ext>
              </a:extLst>
            </p:cNvPr>
            <p:cNvSpPr txBox="1"/>
            <p:nvPr/>
          </p:nvSpPr>
          <p:spPr>
            <a:xfrm>
              <a:off x="9834648" y="2259968"/>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74" name="Straight Arrow Connector 73">
              <a:extLst>
                <a:ext uri="{FF2B5EF4-FFF2-40B4-BE49-F238E27FC236}">
                  <a16:creationId xmlns:a16="http://schemas.microsoft.com/office/drawing/2014/main" id="{4D088F03-8AA1-4293-B36A-DE5A0EEC0B62}"/>
                </a:ext>
              </a:extLst>
            </p:cNvPr>
            <p:cNvCxnSpPr>
              <a:cxnSpLocks/>
            </p:cNvCxnSpPr>
            <p:nvPr/>
          </p:nvCxnSpPr>
          <p:spPr>
            <a:xfrm>
              <a:off x="9757038" y="2261217"/>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06D64936-C77A-4167-869F-46802BA86185}"/>
                </a:ext>
              </a:extLst>
            </p:cNvPr>
            <p:cNvSpPr txBox="1"/>
            <p:nvPr/>
          </p:nvSpPr>
          <p:spPr>
            <a:xfrm>
              <a:off x="8430469" y="2660505"/>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81" name="TextBox 80">
              <a:extLst>
                <a:ext uri="{FF2B5EF4-FFF2-40B4-BE49-F238E27FC236}">
                  <a16:creationId xmlns:a16="http://schemas.microsoft.com/office/drawing/2014/main" id="{2EBFA8B2-299D-4478-A579-C703D1EEA9AF}"/>
                </a:ext>
              </a:extLst>
            </p:cNvPr>
            <p:cNvSpPr txBox="1"/>
            <p:nvPr/>
          </p:nvSpPr>
          <p:spPr>
            <a:xfrm>
              <a:off x="9834648" y="2571112"/>
              <a:ext cx="1253249" cy="400110"/>
            </a:xfrm>
            <a:prstGeom prst="rect">
              <a:avLst/>
            </a:prstGeom>
            <a:noFill/>
          </p:spPr>
          <p:txBody>
            <a:bodyPr wrap="square" rtlCol="0">
              <a:spAutoFit/>
            </a:bodyPr>
            <a:lstStyle/>
            <a:p>
              <a:r>
                <a:rPr lang="en-GB" sz="1000" dirty="0">
                  <a:latin typeface="Arial Nova" panose="020B0504020202020204" pitchFamily="34" charset="0"/>
                </a:rPr>
                <a:t>Reducing </a:t>
              </a:r>
            </a:p>
            <a:p>
              <a:r>
                <a:rPr lang="en-GB" sz="1000" dirty="0">
                  <a:latin typeface="Arial Nova" panose="020B0504020202020204" pitchFamily="34" charset="0"/>
                </a:rPr>
                <a:t>Flow Pathway</a:t>
              </a:r>
            </a:p>
          </p:txBody>
        </p:sp>
        <p:cxnSp>
          <p:nvCxnSpPr>
            <p:cNvPr id="82" name="Straight Arrow Connector 81">
              <a:extLst>
                <a:ext uri="{FF2B5EF4-FFF2-40B4-BE49-F238E27FC236}">
                  <a16:creationId xmlns:a16="http://schemas.microsoft.com/office/drawing/2014/main" id="{81E7E452-51F7-4943-8F99-69B99494EC61}"/>
                </a:ext>
              </a:extLst>
            </p:cNvPr>
            <p:cNvCxnSpPr>
              <a:cxnSpLocks/>
            </p:cNvCxnSpPr>
            <p:nvPr/>
          </p:nvCxnSpPr>
          <p:spPr>
            <a:xfrm>
              <a:off x="9757012" y="2628445"/>
              <a:ext cx="0" cy="263311"/>
            </a:xfrm>
            <a:prstGeom prst="straightConnector1">
              <a:avLst/>
            </a:prstGeom>
            <a:ln w="28575">
              <a:gradFill flip="none" rotWithShape="1">
                <a:gsLst>
                  <a:gs pos="0">
                    <a:srgbClr val="FF0000"/>
                  </a:gs>
                  <a:gs pos="48000">
                    <a:srgbClr val="FF0000"/>
                  </a:gs>
                  <a:gs pos="100000">
                    <a:srgbClr val="0070C0"/>
                  </a:gs>
                </a:gsLst>
                <a:lin ang="16200000" scaled="1"/>
                <a:tileRect/>
              </a:gra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93627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B95B8BC4-7BD9-4C06-A3F3-5968ED41EFFD}"/>
              </a:ext>
            </a:extLst>
          </p:cNvPr>
          <p:cNvSpPr txBox="1"/>
          <p:nvPr/>
        </p:nvSpPr>
        <p:spPr>
          <a:xfrm>
            <a:off x="995361" y="0"/>
            <a:ext cx="11484864" cy="369332"/>
          </a:xfrm>
          <a:prstGeom prst="rect">
            <a:avLst/>
          </a:prstGeom>
          <a:noFill/>
        </p:spPr>
        <p:txBody>
          <a:bodyPr wrap="square" rtlCol="0">
            <a:spAutoFit/>
          </a:bodyPr>
          <a:lstStyle/>
          <a:p>
            <a:r>
              <a:rPr lang="en-GB" b="1" dirty="0">
                <a:latin typeface="Arial Nova" panose="020B0504020202020204" pitchFamily="34" charset="0"/>
              </a:rPr>
              <a:t>UB15a: </a:t>
            </a:r>
            <a:r>
              <a:rPr lang="en-GB" dirty="0">
                <a:latin typeface="Arial Nova" panose="020B0504020202020204" pitchFamily="34" charset="0"/>
              </a:rPr>
              <a:t>Fractured metasediments with thick drumlinised clay till – </a:t>
            </a:r>
            <a:r>
              <a:rPr lang="en-GB" b="1" dirty="0">
                <a:latin typeface="Arial Nova" panose="020B0504020202020204" pitchFamily="34" charset="0"/>
              </a:rPr>
              <a:t>alternative conceptual models</a:t>
            </a:r>
          </a:p>
        </p:txBody>
      </p:sp>
      <p:sp>
        <p:nvSpPr>
          <p:cNvPr id="27" name="Arrow: Left 26">
            <a:hlinkClick r:id="rId2" action="ppaction://hlinksldjump"/>
            <a:extLst>
              <a:ext uri="{FF2B5EF4-FFF2-40B4-BE49-F238E27FC236}">
                <a16:creationId xmlns:a16="http://schemas.microsoft.com/office/drawing/2014/main" id="{DF405AB1-CEAE-4F78-8741-0601FBB38B7B}"/>
              </a:ext>
            </a:extLst>
          </p:cNvPr>
          <p:cNvSpPr/>
          <p:nvPr/>
        </p:nvSpPr>
        <p:spPr>
          <a:xfrm>
            <a:off x="11144250" y="6038849"/>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pic>
        <p:nvPicPr>
          <p:cNvPr id="29" name="Picture 28">
            <a:extLst>
              <a:ext uri="{FF2B5EF4-FFF2-40B4-BE49-F238E27FC236}">
                <a16:creationId xmlns:a16="http://schemas.microsoft.com/office/drawing/2014/main" id="{0F6CF056-7966-43CD-85F1-9FC4F1708FE4}"/>
              </a:ext>
            </a:extLst>
          </p:cNvPr>
          <p:cNvPicPr>
            <a:picLocks noChangeAspect="1"/>
          </p:cNvPicPr>
          <p:nvPr/>
        </p:nvPicPr>
        <p:blipFill rotWithShape="1">
          <a:blip r:embed="rId3"/>
          <a:srcRect l="5924" t="30741" r="8634" b="34092"/>
          <a:stretch/>
        </p:blipFill>
        <p:spPr>
          <a:xfrm rot="1160430">
            <a:off x="1555556" y="1243475"/>
            <a:ext cx="6305432" cy="2128314"/>
          </a:xfrm>
          <a:prstGeom prst="rect">
            <a:avLst/>
          </a:prstGeom>
        </p:spPr>
      </p:pic>
      <p:grpSp>
        <p:nvGrpSpPr>
          <p:cNvPr id="66" name="Group 65">
            <a:extLst>
              <a:ext uri="{FF2B5EF4-FFF2-40B4-BE49-F238E27FC236}">
                <a16:creationId xmlns:a16="http://schemas.microsoft.com/office/drawing/2014/main" id="{D5700D2C-DAC5-4E20-B923-AD6D08A9E285}"/>
              </a:ext>
            </a:extLst>
          </p:cNvPr>
          <p:cNvGrpSpPr/>
          <p:nvPr/>
        </p:nvGrpSpPr>
        <p:grpSpPr>
          <a:xfrm>
            <a:off x="1141815" y="783097"/>
            <a:ext cx="9908370" cy="3009441"/>
            <a:chOff x="1141815" y="783097"/>
            <a:chExt cx="9908370" cy="3009441"/>
          </a:xfrm>
        </p:grpSpPr>
        <p:sp>
          <p:nvSpPr>
            <p:cNvPr id="18" name="Oval 17">
              <a:extLst>
                <a:ext uri="{FF2B5EF4-FFF2-40B4-BE49-F238E27FC236}">
                  <a16:creationId xmlns:a16="http://schemas.microsoft.com/office/drawing/2014/main" id="{D6BCA653-A470-47CF-B56D-6A1368C634B0}"/>
                </a:ext>
              </a:extLst>
            </p:cNvPr>
            <p:cNvSpPr/>
            <p:nvPr/>
          </p:nvSpPr>
          <p:spPr>
            <a:xfrm>
              <a:off x="1141815" y="783097"/>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B</a:t>
              </a:r>
            </a:p>
          </p:txBody>
        </p:sp>
        <p:cxnSp>
          <p:nvCxnSpPr>
            <p:cNvPr id="30" name="Straight Arrow Connector 29">
              <a:extLst>
                <a:ext uri="{FF2B5EF4-FFF2-40B4-BE49-F238E27FC236}">
                  <a16:creationId xmlns:a16="http://schemas.microsoft.com/office/drawing/2014/main" id="{26175F3C-3C7B-43EF-B3E5-666542E0E19F}"/>
                </a:ext>
              </a:extLst>
            </p:cNvPr>
            <p:cNvCxnSpPr>
              <a:cxnSpLocks/>
            </p:cNvCxnSpPr>
            <p:nvPr/>
          </p:nvCxnSpPr>
          <p:spPr>
            <a:xfrm>
              <a:off x="2184770" y="1524468"/>
              <a:ext cx="4791075" cy="1628775"/>
            </a:xfrm>
            <a:prstGeom prst="straightConnector1">
              <a:avLst/>
            </a:prstGeom>
            <a:ln w="60325">
              <a:gradFill>
                <a:gsLst>
                  <a:gs pos="0">
                    <a:schemeClr val="accent5">
                      <a:lumMod val="75000"/>
                    </a:schemeClr>
                  </a:gs>
                  <a:gs pos="100000">
                    <a:srgbClr val="FF0000"/>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EE96577-D2D4-4402-8B20-51CEBC41E5DA}"/>
                </a:ext>
              </a:extLst>
            </p:cNvPr>
            <p:cNvCxnSpPr/>
            <p:nvPr/>
          </p:nvCxnSpPr>
          <p:spPr>
            <a:xfrm>
              <a:off x="2603870" y="1895943"/>
              <a:ext cx="247650" cy="41910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A07BF4D-9D01-4F25-BFCC-D5A012A1C5F0}"/>
                </a:ext>
              </a:extLst>
            </p:cNvPr>
            <p:cNvCxnSpPr>
              <a:cxnSpLocks/>
            </p:cNvCxnSpPr>
            <p:nvPr/>
          </p:nvCxnSpPr>
          <p:spPr>
            <a:xfrm>
              <a:off x="3407597" y="2078457"/>
              <a:ext cx="0" cy="458349"/>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262D4A3-1705-43A7-B78A-A10D1459D3E6}"/>
                </a:ext>
              </a:extLst>
            </p:cNvPr>
            <p:cNvCxnSpPr>
              <a:cxnSpLocks/>
            </p:cNvCxnSpPr>
            <p:nvPr/>
          </p:nvCxnSpPr>
          <p:spPr>
            <a:xfrm>
              <a:off x="4406532" y="2422506"/>
              <a:ext cx="0" cy="502137"/>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AA0233D-974D-4AA2-95E4-C5786605D842}"/>
                </a:ext>
              </a:extLst>
            </p:cNvPr>
            <p:cNvCxnSpPr>
              <a:cxnSpLocks/>
            </p:cNvCxnSpPr>
            <p:nvPr/>
          </p:nvCxnSpPr>
          <p:spPr>
            <a:xfrm>
              <a:off x="6673482" y="3153243"/>
              <a:ext cx="0" cy="502137"/>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96F6FEC-F7C6-48FF-B19C-9FE4D71C5CD5}"/>
                </a:ext>
              </a:extLst>
            </p:cNvPr>
            <p:cNvCxnSpPr>
              <a:cxnSpLocks/>
            </p:cNvCxnSpPr>
            <p:nvPr/>
          </p:nvCxnSpPr>
          <p:spPr>
            <a:xfrm flipH="1">
              <a:off x="5728070" y="2936856"/>
              <a:ext cx="78637" cy="387837"/>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5125D9A-5F6A-40E4-BD3E-F43466781D1A}"/>
                </a:ext>
              </a:extLst>
            </p:cNvPr>
            <p:cNvCxnSpPr>
              <a:cxnSpLocks/>
            </p:cNvCxnSpPr>
            <p:nvPr/>
          </p:nvCxnSpPr>
          <p:spPr>
            <a:xfrm>
              <a:off x="2010994" y="2163763"/>
              <a:ext cx="4791075" cy="1628775"/>
            </a:xfrm>
            <a:prstGeom prst="straightConnector1">
              <a:avLst/>
            </a:prstGeom>
            <a:ln w="25400">
              <a:gradFill>
                <a:gsLst>
                  <a:gs pos="0">
                    <a:schemeClr val="accent5">
                      <a:lumMod val="75000"/>
                    </a:schemeClr>
                  </a:gs>
                  <a:gs pos="100000">
                    <a:srgbClr val="FF0000"/>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3AE60264-CD7E-4ED0-9191-C5732172C5D2}"/>
                </a:ext>
              </a:extLst>
            </p:cNvPr>
            <p:cNvSpPr/>
            <p:nvPr/>
          </p:nvSpPr>
          <p:spPr>
            <a:xfrm>
              <a:off x="8015453" y="959519"/>
              <a:ext cx="2786061" cy="13282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Rectangle 42">
              <a:extLst>
                <a:ext uri="{FF2B5EF4-FFF2-40B4-BE49-F238E27FC236}">
                  <a16:creationId xmlns:a16="http://schemas.microsoft.com/office/drawing/2014/main" id="{EA01BE8B-FEB6-4793-B2D6-474C0489530A}"/>
                </a:ext>
              </a:extLst>
            </p:cNvPr>
            <p:cNvSpPr/>
            <p:nvPr/>
          </p:nvSpPr>
          <p:spPr>
            <a:xfrm>
              <a:off x="8131678" y="1169630"/>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TextBox 43">
              <a:extLst>
                <a:ext uri="{FF2B5EF4-FFF2-40B4-BE49-F238E27FC236}">
                  <a16:creationId xmlns:a16="http://schemas.microsoft.com/office/drawing/2014/main" id="{81D359BC-46AA-40E2-9371-F1BE723D37E3}"/>
                </a:ext>
              </a:extLst>
            </p:cNvPr>
            <p:cNvSpPr txBox="1"/>
            <p:nvPr/>
          </p:nvSpPr>
          <p:spPr>
            <a:xfrm>
              <a:off x="8388419" y="1135561"/>
              <a:ext cx="795528"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47" name="TextBox 46">
              <a:extLst>
                <a:ext uri="{FF2B5EF4-FFF2-40B4-BE49-F238E27FC236}">
                  <a16:creationId xmlns:a16="http://schemas.microsoft.com/office/drawing/2014/main" id="{D6AAE209-2D0A-42C4-B745-AA5023E256FC}"/>
                </a:ext>
              </a:extLst>
            </p:cNvPr>
            <p:cNvSpPr txBox="1"/>
            <p:nvPr/>
          </p:nvSpPr>
          <p:spPr>
            <a:xfrm>
              <a:off x="8373899" y="1417295"/>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48" name="Rectangle 47">
              <a:extLst>
                <a:ext uri="{FF2B5EF4-FFF2-40B4-BE49-F238E27FC236}">
                  <a16:creationId xmlns:a16="http://schemas.microsoft.com/office/drawing/2014/main" id="{997B5FF8-509F-430E-BB05-72423A2D42E8}"/>
                </a:ext>
              </a:extLst>
            </p:cNvPr>
            <p:cNvSpPr/>
            <p:nvPr/>
          </p:nvSpPr>
          <p:spPr>
            <a:xfrm>
              <a:off x="8119391" y="1441461"/>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9" name="Straight Connector 48">
              <a:extLst>
                <a:ext uri="{FF2B5EF4-FFF2-40B4-BE49-F238E27FC236}">
                  <a16:creationId xmlns:a16="http://schemas.microsoft.com/office/drawing/2014/main" id="{4C46D445-8085-45B0-B1F5-1324714D6897}"/>
                </a:ext>
              </a:extLst>
            </p:cNvPr>
            <p:cNvCxnSpPr>
              <a:cxnSpLocks/>
            </p:cNvCxnSpPr>
            <p:nvPr/>
          </p:nvCxnSpPr>
          <p:spPr>
            <a:xfrm>
              <a:off x="8182439" y="1975069"/>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4E6CE17F-A2CE-4B45-95C9-ADD01948DEB0}"/>
                </a:ext>
              </a:extLst>
            </p:cNvPr>
            <p:cNvCxnSpPr>
              <a:cxnSpLocks/>
            </p:cNvCxnSpPr>
            <p:nvPr/>
          </p:nvCxnSpPr>
          <p:spPr>
            <a:xfrm>
              <a:off x="9719300" y="1126863"/>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D0A20A9-CF4C-4DB1-BB17-BD8461945B63}"/>
                </a:ext>
              </a:extLst>
            </p:cNvPr>
            <p:cNvSpPr txBox="1"/>
            <p:nvPr/>
          </p:nvSpPr>
          <p:spPr>
            <a:xfrm>
              <a:off x="9796936" y="1135637"/>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52" name="TextBox 51">
              <a:extLst>
                <a:ext uri="{FF2B5EF4-FFF2-40B4-BE49-F238E27FC236}">
                  <a16:creationId xmlns:a16="http://schemas.microsoft.com/office/drawing/2014/main" id="{66EE25D6-53E0-4FBB-A539-824249C24E1F}"/>
                </a:ext>
              </a:extLst>
            </p:cNvPr>
            <p:cNvSpPr txBox="1"/>
            <p:nvPr/>
          </p:nvSpPr>
          <p:spPr>
            <a:xfrm>
              <a:off x="9796936" y="1429065"/>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53" name="Straight Arrow Connector 52">
              <a:extLst>
                <a:ext uri="{FF2B5EF4-FFF2-40B4-BE49-F238E27FC236}">
                  <a16:creationId xmlns:a16="http://schemas.microsoft.com/office/drawing/2014/main" id="{A8B77E7A-4E14-43FA-99D0-842453E23BB9}"/>
                </a:ext>
              </a:extLst>
            </p:cNvPr>
            <p:cNvCxnSpPr>
              <a:cxnSpLocks/>
            </p:cNvCxnSpPr>
            <p:nvPr/>
          </p:nvCxnSpPr>
          <p:spPr>
            <a:xfrm>
              <a:off x="9719326" y="1430314"/>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C087DEC2-8736-4F57-9042-631C34FCE761}"/>
                </a:ext>
              </a:extLst>
            </p:cNvPr>
            <p:cNvSpPr txBox="1"/>
            <p:nvPr/>
          </p:nvSpPr>
          <p:spPr>
            <a:xfrm>
              <a:off x="8427568" y="1955346"/>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61" name="TextBox 60">
              <a:extLst>
                <a:ext uri="{FF2B5EF4-FFF2-40B4-BE49-F238E27FC236}">
                  <a16:creationId xmlns:a16="http://schemas.microsoft.com/office/drawing/2014/main" id="{669E0DC2-A8A8-42E0-BA60-31BD4ABD1B3C}"/>
                </a:ext>
              </a:extLst>
            </p:cNvPr>
            <p:cNvSpPr txBox="1"/>
            <p:nvPr/>
          </p:nvSpPr>
          <p:spPr>
            <a:xfrm>
              <a:off x="9783928" y="1745971"/>
              <a:ext cx="1253249" cy="400110"/>
            </a:xfrm>
            <a:prstGeom prst="rect">
              <a:avLst/>
            </a:prstGeom>
            <a:noFill/>
          </p:spPr>
          <p:txBody>
            <a:bodyPr wrap="square" rtlCol="0">
              <a:spAutoFit/>
            </a:bodyPr>
            <a:lstStyle/>
            <a:p>
              <a:r>
                <a:rPr lang="en-GB" sz="1000" dirty="0">
                  <a:latin typeface="Arial Nova" panose="020B0504020202020204" pitchFamily="34" charset="0"/>
                </a:rPr>
                <a:t>Reducing </a:t>
              </a:r>
            </a:p>
            <a:p>
              <a:r>
                <a:rPr lang="en-GB" sz="1000" dirty="0">
                  <a:latin typeface="Arial Nova" panose="020B0504020202020204" pitchFamily="34" charset="0"/>
                </a:rPr>
                <a:t>Flow Pathway</a:t>
              </a:r>
            </a:p>
          </p:txBody>
        </p:sp>
        <p:cxnSp>
          <p:nvCxnSpPr>
            <p:cNvPr id="62" name="Straight Arrow Connector 61">
              <a:extLst>
                <a:ext uri="{FF2B5EF4-FFF2-40B4-BE49-F238E27FC236}">
                  <a16:creationId xmlns:a16="http://schemas.microsoft.com/office/drawing/2014/main" id="{F70FD56E-8CE0-43F5-9AAF-F463819BEED6}"/>
                </a:ext>
              </a:extLst>
            </p:cNvPr>
            <p:cNvCxnSpPr>
              <a:cxnSpLocks/>
            </p:cNvCxnSpPr>
            <p:nvPr/>
          </p:nvCxnSpPr>
          <p:spPr>
            <a:xfrm>
              <a:off x="9706292" y="1803304"/>
              <a:ext cx="0" cy="263311"/>
            </a:xfrm>
            <a:prstGeom prst="straightConnector1">
              <a:avLst/>
            </a:prstGeom>
            <a:ln w="28575">
              <a:gradFill flip="none" rotWithShape="1">
                <a:gsLst>
                  <a:gs pos="0">
                    <a:srgbClr val="FF0000"/>
                  </a:gs>
                  <a:gs pos="48000">
                    <a:srgbClr val="FF0000"/>
                  </a:gs>
                  <a:gs pos="100000">
                    <a:srgbClr val="0070C0"/>
                  </a:gs>
                </a:gsLst>
                <a:lin ang="16200000" scaled="1"/>
                <a:tileRect/>
              </a:gradFill>
              <a:tailEnd type="triangle"/>
            </a:ln>
          </p:spPr>
          <p:style>
            <a:lnRef idx="1">
              <a:schemeClr val="accent1"/>
            </a:lnRef>
            <a:fillRef idx="0">
              <a:schemeClr val="accent1"/>
            </a:fillRef>
            <a:effectRef idx="0">
              <a:schemeClr val="accent1"/>
            </a:effectRef>
            <a:fontRef idx="minor">
              <a:schemeClr val="tx1"/>
            </a:fontRef>
          </p:style>
        </p:cxnSp>
        <p:pic>
          <p:nvPicPr>
            <p:cNvPr id="64" name="Picture 63">
              <a:extLst>
                <a:ext uri="{FF2B5EF4-FFF2-40B4-BE49-F238E27FC236}">
                  <a16:creationId xmlns:a16="http://schemas.microsoft.com/office/drawing/2014/main" id="{D4C3E8E1-0778-41C7-A245-B9D06CC45D91}"/>
                </a:ext>
              </a:extLst>
            </p:cNvPr>
            <p:cNvPicPr>
              <a:picLocks noChangeAspect="1"/>
            </p:cNvPicPr>
            <p:nvPr/>
          </p:nvPicPr>
          <p:blipFill>
            <a:blip r:embed="rId4"/>
            <a:stretch>
              <a:fillRect/>
            </a:stretch>
          </p:blipFill>
          <p:spPr>
            <a:xfrm rot="16200000">
              <a:off x="8174891" y="1668427"/>
              <a:ext cx="166201" cy="252626"/>
            </a:xfrm>
            <a:prstGeom prst="rect">
              <a:avLst/>
            </a:prstGeom>
          </p:spPr>
        </p:pic>
        <p:sp>
          <p:nvSpPr>
            <p:cNvPr id="65" name="TextBox 64">
              <a:extLst>
                <a:ext uri="{FF2B5EF4-FFF2-40B4-BE49-F238E27FC236}">
                  <a16:creationId xmlns:a16="http://schemas.microsoft.com/office/drawing/2014/main" id="{956C286F-664E-4EB8-9BD3-EC47B6A39D05}"/>
                </a:ext>
              </a:extLst>
            </p:cNvPr>
            <p:cNvSpPr txBox="1"/>
            <p:nvPr/>
          </p:nvSpPr>
          <p:spPr>
            <a:xfrm>
              <a:off x="8394003" y="1671629"/>
              <a:ext cx="1089660" cy="246221"/>
            </a:xfrm>
            <a:prstGeom prst="rect">
              <a:avLst/>
            </a:prstGeom>
            <a:noFill/>
          </p:spPr>
          <p:txBody>
            <a:bodyPr wrap="square" rtlCol="0">
              <a:spAutoFit/>
            </a:bodyPr>
            <a:lstStyle/>
            <a:p>
              <a:r>
                <a:rPr lang="en-GB" sz="1000" dirty="0">
                  <a:latin typeface="Arial Nova" panose="020B0504020202020204" pitchFamily="34" charset="0"/>
                </a:rPr>
                <a:t>Transition zone</a:t>
              </a:r>
            </a:p>
          </p:txBody>
        </p:sp>
      </p:grpSp>
      <p:sp>
        <p:nvSpPr>
          <p:cNvPr id="37" name="TextBox 36">
            <a:extLst>
              <a:ext uri="{FF2B5EF4-FFF2-40B4-BE49-F238E27FC236}">
                <a16:creationId xmlns:a16="http://schemas.microsoft.com/office/drawing/2014/main" id="{D5ED2D86-1817-4979-90A6-6B4F7BEC799B}"/>
              </a:ext>
            </a:extLst>
          </p:cNvPr>
          <p:cNvSpPr txBox="1"/>
          <p:nvPr/>
        </p:nvSpPr>
        <p:spPr>
          <a:xfrm>
            <a:off x="1276886" y="4727332"/>
            <a:ext cx="8902368" cy="1754326"/>
          </a:xfrm>
          <a:prstGeom prst="rect">
            <a:avLst/>
          </a:prstGeom>
          <a:noFill/>
        </p:spPr>
        <p:txBody>
          <a:bodyPr wrap="square" rtlCol="0">
            <a:spAutoFit/>
          </a:bodyPr>
          <a:lstStyle/>
          <a:p>
            <a:r>
              <a:rPr lang="en-GB" b="1" dirty="0">
                <a:latin typeface="Arial Nova" panose="020B0504020202020204" pitchFamily="34" charset="0"/>
              </a:rPr>
              <a:t>Transition zones / basal surfaces of weathering have survived glaciation: </a:t>
            </a:r>
          </a:p>
          <a:p>
            <a:endParaRPr lang="en-GB" b="1" dirty="0">
              <a:latin typeface="Arial Nova" panose="020B0504020202020204" pitchFamily="34" charset="0"/>
            </a:endParaRPr>
          </a:p>
          <a:p>
            <a:pPr algn="just"/>
            <a:r>
              <a:rPr lang="en-GB" dirty="0">
                <a:latin typeface="Arial Nova" panose="020B0504020202020204" pitchFamily="34" charset="0"/>
              </a:rPr>
              <a:t>Where laterally connected, transition zones provide greater groundwater flow and nutrient transport rates compared to shallow fractured bedrock alone. Disconnected transition zone aquifers may provide greater groundwater storage increasing residence times and opportunities for nutrient attenuation.</a:t>
            </a:r>
          </a:p>
        </p:txBody>
      </p:sp>
    </p:spTree>
    <p:extLst>
      <p:ext uri="{BB962C8B-B14F-4D97-AF65-F5344CB8AC3E}">
        <p14:creationId xmlns:p14="http://schemas.microsoft.com/office/powerpoint/2010/main" val="2677694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D17377-1626-4B29-A6BB-3A22ABA1A679}"/>
              </a:ext>
            </a:extLst>
          </p:cNvPr>
          <p:cNvSpPr txBox="1"/>
          <p:nvPr/>
        </p:nvSpPr>
        <p:spPr>
          <a:xfrm>
            <a:off x="995361" y="0"/>
            <a:ext cx="11484864" cy="369332"/>
          </a:xfrm>
          <a:prstGeom prst="rect">
            <a:avLst/>
          </a:prstGeom>
          <a:noFill/>
        </p:spPr>
        <p:txBody>
          <a:bodyPr wrap="square" rtlCol="0">
            <a:spAutoFit/>
          </a:bodyPr>
          <a:lstStyle/>
          <a:p>
            <a:r>
              <a:rPr lang="en-GB" b="1" dirty="0">
                <a:latin typeface="Arial Nova" panose="020B0504020202020204" pitchFamily="34" charset="0"/>
              </a:rPr>
              <a:t>UB15a: </a:t>
            </a:r>
            <a:r>
              <a:rPr lang="en-GB" dirty="0">
                <a:latin typeface="Arial Nova" panose="020B0504020202020204" pitchFamily="34" charset="0"/>
              </a:rPr>
              <a:t>Fractured metasediments with thick drumlinised clay till – </a:t>
            </a:r>
            <a:r>
              <a:rPr lang="en-GB" b="1" dirty="0">
                <a:latin typeface="Arial Nova" panose="020B0504020202020204" pitchFamily="34" charset="0"/>
              </a:rPr>
              <a:t>alternative conceptual models</a:t>
            </a:r>
          </a:p>
        </p:txBody>
      </p:sp>
      <p:sp>
        <p:nvSpPr>
          <p:cNvPr id="9" name="TextBox 8">
            <a:extLst>
              <a:ext uri="{FF2B5EF4-FFF2-40B4-BE49-F238E27FC236}">
                <a16:creationId xmlns:a16="http://schemas.microsoft.com/office/drawing/2014/main" id="{C9699A6C-D130-44FD-85A5-C115D3B09A81}"/>
              </a:ext>
            </a:extLst>
          </p:cNvPr>
          <p:cNvSpPr txBox="1"/>
          <p:nvPr/>
        </p:nvSpPr>
        <p:spPr>
          <a:xfrm>
            <a:off x="89591" y="4134580"/>
            <a:ext cx="5021663" cy="2554545"/>
          </a:xfrm>
          <a:prstGeom prst="rect">
            <a:avLst/>
          </a:prstGeom>
          <a:noFill/>
        </p:spPr>
        <p:txBody>
          <a:bodyPr wrap="square" rtlCol="0">
            <a:spAutoFit/>
          </a:bodyPr>
          <a:lstStyle/>
          <a:p>
            <a:r>
              <a:rPr lang="en-GB" sz="1600" b="1" dirty="0">
                <a:latin typeface="Arial Nova" panose="020B0504020202020204" pitchFamily="34" charset="0"/>
              </a:rPr>
              <a:t>Benthic volcaniclastic shale present at the base of the accretionary tracts has not been cut out by thrusting and faulting: </a:t>
            </a:r>
          </a:p>
          <a:p>
            <a:endParaRPr lang="en-GB" sz="1600" b="1" dirty="0">
              <a:latin typeface="Arial Nova" panose="020B0504020202020204" pitchFamily="34" charset="0"/>
            </a:endParaRPr>
          </a:p>
          <a:p>
            <a:r>
              <a:rPr lang="en-GB" sz="1600" dirty="0">
                <a:latin typeface="Arial Nova" panose="020B0504020202020204" pitchFamily="34" charset="0"/>
              </a:rPr>
              <a:t>Argillaceous shale is more susceptible to tectonic deformation and chemical weathering relative to the arenaceous turbidites.  The shale provides a low permeability fractured/weathered zone supporting high denitrification rates due to abundance of electron donors.</a:t>
            </a:r>
          </a:p>
        </p:txBody>
      </p:sp>
      <p:sp>
        <p:nvSpPr>
          <p:cNvPr id="26" name="Oval 25">
            <a:extLst>
              <a:ext uri="{FF2B5EF4-FFF2-40B4-BE49-F238E27FC236}">
                <a16:creationId xmlns:a16="http://schemas.microsoft.com/office/drawing/2014/main" id="{23B9D2A6-7B73-4FD0-9B00-7E0DEC1E8B94}"/>
              </a:ext>
            </a:extLst>
          </p:cNvPr>
          <p:cNvSpPr/>
          <p:nvPr/>
        </p:nvSpPr>
        <p:spPr>
          <a:xfrm>
            <a:off x="89591" y="415958"/>
            <a:ext cx="584051" cy="59237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Nova" panose="020B0504020202020204" pitchFamily="34" charset="0"/>
              </a:rPr>
              <a:t>C1</a:t>
            </a:r>
          </a:p>
        </p:txBody>
      </p:sp>
      <p:sp>
        <p:nvSpPr>
          <p:cNvPr id="27" name="Oval 26">
            <a:extLst>
              <a:ext uri="{FF2B5EF4-FFF2-40B4-BE49-F238E27FC236}">
                <a16:creationId xmlns:a16="http://schemas.microsoft.com/office/drawing/2014/main" id="{1FB0EECB-CA90-4273-9D39-CC8DFBB5FE3D}"/>
              </a:ext>
            </a:extLst>
          </p:cNvPr>
          <p:cNvSpPr/>
          <p:nvPr/>
        </p:nvSpPr>
        <p:spPr>
          <a:xfrm>
            <a:off x="4908462" y="436985"/>
            <a:ext cx="584051" cy="59237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Nova" panose="020B0504020202020204" pitchFamily="34" charset="0"/>
              </a:rPr>
              <a:t>C2</a:t>
            </a:r>
          </a:p>
        </p:txBody>
      </p:sp>
      <p:sp>
        <p:nvSpPr>
          <p:cNvPr id="28" name="Arrow: Left 27">
            <a:hlinkClick r:id="rId2" action="ppaction://hlinksldjump"/>
            <a:extLst>
              <a:ext uri="{FF2B5EF4-FFF2-40B4-BE49-F238E27FC236}">
                <a16:creationId xmlns:a16="http://schemas.microsoft.com/office/drawing/2014/main" id="{062C8032-48E1-406E-8533-E769C6C041C9}"/>
              </a:ext>
            </a:extLst>
          </p:cNvPr>
          <p:cNvSpPr/>
          <p:nvPr/>
        </p:nvSpPr>
        <p:spPr>
          <a:xfrm>
            <a:off x="11201801" y="6059068"/>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29" name="Group 28">
            <a:extLst>
              <a:ext uri="{FF2B5EF4-FFF2-40B4-BE49-F238E27FC236}">
                <a16:creationId xmlns:a16="http://schemas.microsoft.com/office/drawing/2014/main" id="{7EAE1312-E289-4EF0-8E18-E342266A88BA}"/>
              </a:ext>
            </a:extLst>
          </p:cNvPr>
          <p:cNvGrpSpPr/>
          <p:nvPr/>
        </p:nvGrpSpPr>
        <p:grpSpPr>
          <a:xfrm>
            <a:off x="871095" y="415958"/>
            <a:ext cx="3369352" cy="3543233"/>
            <a:chOff x="838201" y="1710041"/>
            <a:chExt cx="3960000" cy="3848515"/>
          </a:xfrm>
        </p:grpSpPr>
        <p:pic>
          <p:nvPicPr>
            <p:cNvPr id="30" name="Picture 29">
              <a:extLst>
                <a:ext uri="{FF2B5EF4-FFF2-40B4-BE49-F238E27FC236}">
                  <a16:creationId xmlns:a16="http://schemas.microsoft.com/office/drawing/2014/main" id="{CFB97338-0B9E-4F52-887A-4C9A392E4084}"/>
                </a:ext>
              </a:extLst>
            </p:cNvPr>
            <p:cNvPicPr>
              <a:picLocks noChangeAspect="1"/>
            </p:cNvPicPr>
            <p:nvPr/>
          </p:nvPicPr>
          <p:blipFill rotWithShape="1">
            <a:blip r:embed="rId3"/>
            <a:srcRect l="68964" t="48324" r="21311" b="23948"/>
            <a:stretch/>
          </p:blipFill>
          <p:spPr>
            <a:xfrm>
              <a:off x="838201" y="1710041"/>
              <a:ext cx="3960000" cy="3848515"/>
            </a:xfrm>
            <a:prstGeom prst="rect">
              <a:avLst/>
            </a:prstGeom>
          </p:spPr>
        </p:pic>
        <p:sp>
          <p:nvSpPr>
            <p:cNvPr id="31" name="Freeform: Shape 30">
              <a:extLst>
                <a:ext uri="{FF2B5EF4-FFF2-40B4-BE49-F238E27FC236}">
                  <a16:creationId xmlns:a16="http://schemas.microsoft.com/office/drawing/2014/main" id="{A737F67C-551D-4625-ACB7-1111BAE78D7E}"/>
                </a:ext>
              </a:extLst>
            </p:cNvPr>
            <p:cNvSpPr/>
            <p:nvPr/>
          </p:nvSpPr>
          <p:spPr>
            <a:xfrm>
              <a:off x="1952625" y="2695575"/>
              <a:ext cx="1543050" cy="2657475"/>
            </a:xfrm>
            <a:custGeom>
              <a:avLst/>
              <a:gdLst>
                <a:gd name="connsiteX0" fmla="*/ 0 w 1543050"/>
                <a:gd name="connsiteY0" fmla="*/ 2657475 h 2657475"/>
                <a:gd name="connsiteX1" fmla="*/ 390525 w 1543050"/>
                <a:gd name="connsiteY1" fmla="*/ 2352675 h 2657475"/>
                <a:gd name="connsiteX2" fmla="*/ 1066800 w 1543050"/>
                <a:gd name="connsiteY2" fmla="*/ 923925 h 2657475"/>
                <a:gd name="connsiteX3" fmla="*/ 1543050 w 1543050"/>
                <a:gd name="connsiteY3" fmla="*/ 0 h 2657475"/>
              </a:gdLst>
              <a:ahLst/>
              <a:cxnLst>
                <a:cxn ang="0">
                  <a:pos x="connsiteX0" y="connsiteY0"/>
                </a:cxn>
                <a:cxn ang="0">
                  <a:pos x="connsiteX1" y="connsiteY1"/>
                </a:cxn>
                <a:cxn ang="0">
                  <a:pos x="connsiteX2" y="connsiteY2"/>
                </a:cxn>
                <a:cxn ang="0">
                  <a:pos x="connsiteX3" y="connsiteY3"/>
                </a:cxn>
              </a:cxnLst>
              <a:rect l="l" t="t" r="r" b="b"/>
              <a:pathLst>
                <a:path w="1543050" h="2657475">
                  <a:moveTo>
                    <a:pt x="0" y="2657475"/>
                  </a:moveTo>
                  <a:cubicBezTo>
                    <a:pt x="106362" y="2649537"/>
                    <a:pt x="212725" y="2641600"/>
                    <a:pt x="390525" y="2352675"/>
                  </a:cubicBezTo>
                  <a:cubicBezTo>
                    <a:pt x="568325" y="2063750"/>
                    <a:pt x="874713" y="1316037"/>
                    <a:pt x="1066800" y="923925"/>
                  </a:cubicBezTo>
                  <a:cubicBezTo>
                    <a:pt x="1258888" y="531812"/>
                    <a:pt x="1400969" y="265906"/>
                    <a:pt x="1543050" y="0"/>
                  </a:cubicBezTo>
                </a:path>
              </a:pathLst>
            </a:custGeom>
            <a:noFill/>
            <a:ln w="4445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cxnSp>
          <p:nvCxnSpPr>
            <p:cNvPr id="32" name="Straight Arrow Connector 31">
              <a:extLst>
                <a:ext uri="{FF2B5EF4-FFF2-40B4-BE49-F238E27FC236}">
                  <a16:creationId xmlns:a16="http://schemas.microsoft.com/office/drawing/2014/main" id="{EA45620B-42D2-4F73-90F5-A7A134020A73}"/>
                </a:ext>
              </a:extLst>
            </p:cNvPr>
            <p:cNvCxnSpPr/>
            <p:nvPr/>
          </p:nvCxnSpPr>
          <p:spPr>
            <a:xfrm flipV="1">
              <a:off x="962025" y="4631319"/>
              <a:ext cx="438150" cy="159756"/>
            </a:xfrm>
            <a:prstGeom prst="straightConnector1">
              <a:avLst/>
            </a:prstGeom>
            <a:ln w="254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F3BB04D-2C93-4E26-B9D0-F09418865CFA}"/>
                </a:ext>
              </a:extLst>
            </p:cNvPr>
            <p:cNvCxnSpPr>
              <a:cxnSpLocks/>
            </p:cNvCxnSpPr>
            <p:nvPr/>
          </p:nvCxnSpPr>
          <p:spPr>
            <a:xfrm flipV="1">
              <a:off x="3176600" y="4487949"/>
              <a:ext cx="1459986" cy="446496"/>
            </a:xfrm>
            <a:prstGeom prst="straightConnector1">
              <a:avLst/>
            </a:prstGeom>
            <a:ln w="254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6821BA14-FC4E-4D2C-9E39-5843B27D637C}"/>
                </a:ext>
              </a:extLst>
            </p:cNvPr>
            <p:cNvSpPr/>
            <p:nvPr/>
          </p:nvSpPr>
          <p:spPr>
            <a:xfrm>
              <a:off x="1200150" y="2886075"/>
              <a:ext cx="1917358" cy="2505075"/>
            </a:xfrm>
            <a:custGeom>
              <a:avLst/>
              <a:gdLst>
                <a:gd name="connsiteX0" fmla="*/ 0 w 1917358"/>
                <a:gd name="connsiteY0" fmla="*/ 2505075 h 2505075"/>
                <a:gd name="connsiteX1" fmla="*/ 381000 w 1917358"/>
                <a:gd name="connsiteY1" fmla="*/ 2228850 h 2505075"/>
                <a:gd name="connsiteX2" fmla="*/ 695325 w 1917358"/>
                <a:gd name="connsiteY2" fmla="*/ 2209800 h 2505075"/>
                <a:gd name="connsiteX3" fmla="*/ 733425 w 1917358"/>
                <a:gd name="connsiteY3" fmla="*/ 1724025 h 2505075"/>
                <a:gd name="connsiteX4" fmla="*/ 866775 w 1917358"/>
                <a:gd name="connsiteY4" fmla="*/ 1371600 h 2505075"/>
                <a:gd name="connsiteX5" fmla="*/ 1219200 w 1917358"/>
                <a:gd name="connsiteY5" fmla="*/ 1276350 h 2505075"/>
                <a:gd name="connsiteX6" fmla="*/ 1371600 w 1917358"/>
                <a:gd name="connsiteY6" fmla="*/ 704850 h 2505075"/>
                <a:gd name="connsiteX7" fmla="*/ 1847850 w 1917358"/>
                <a:gd name="connsiteY7" fmla="*/ 381000 h 2505075"/>
                <a:gd name="connsiteX8" fmla="*/ 1905000 w 1917358"/>
                <a:gd name="connsiteY8" fmla="*/ 0 h 2505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17358" h="2505075">
                  <a:moveTo>
                    <a:pt x="0" y="2505075"/>
                  </a:moveTo>
                  <a:cubicBezTo>
                    <a:pt x="132556" y="2391568"/>
                    <a:pt x="265113" y="2278062"/>
                    <a:pt x="381000" y="2228850"/>
                  </a:cubicBezTo>
                  <a:cubicBezTo>
                    <a:pt x="496888" y="2179637"/>
                    <a:pt x="636588" y="2293937"/>
                    <a:pt x="695325" y="2209800"/>
                  </a:cubicBezTo>
                  <a:cubicBezTo>
                    <a:pt x="754062" y="2125663"/>
                    <a:pt x="704850" y="1863725"/>
                    <a:pt x="733425" y="1724025"/>
                  </a:cubicBezTo>
                  <a:cubicBezTo>
                    <a:pt x="762000" y="1584325"/>
                    <a:pt x="785813" y="1446212"/>
                    <a:pt x="866775" y="1371600"/>
                  </a:cubicBezTo>
                  <a:cubicBezTo>
                    <a:pt x="947737" y="1296988"/>
                    <a:pt x="1135063" y="1387475"/>
                    <a:pt x="1219200" y="1276350"/>
                  </a:cubicBezTo>
                  <a:cubicBezTo>
                    <a:pt x="1303338" y="1165225"/>
                    <a:pt x="1266825" y="854075"/>
                    <a:pt x="1371600" y="704850"/>
                  </a:cubicBezTo>
                  <a:cubicBezTo>
                    <a:pt x="1476375" y="555625"/>
                    <a:pt x="1758950" y="498475"/>
                    <a:pt x="1847850" y="381000"/>
                  </a:cubicBezTo>
                  <a:cubicBezTo>
                    <a:pt x="1936750" y="263525"/>
                    <a:pt x="1920875" y="131762"/>
                    <a:pt x="1905000" y="0"/>
                  </a:cubicBezTo>
                </a:path>
              </a:pathLst>
            </a:custGeom>
            <a:noFill/>
            <a:ln w="3492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cxnSp>
          <p:nvCxnSpPr>
            <p:cNvPr id="35" name="Straight Arrow Connector 34">
              <a:extLst>
                <a:ext uri="{FF2B5EF4-FFF2-40B4-BE49-F238E27FC236}">
                  <a16:creationId xmlns:a16="http://schemas.microsoft.com/office/drawing/2014/main" id="{FE052DE1-72F7-4419-BAB3-4E1E09FEFFD3}"/>
                </a:ext>
              </a:extLst>
            </p:cNvPr>
            <p:cNvCxnSpPr>
              <a:cxnSpLocks/>
            </p:cNvCxnSpPr>
            <p:nvPr/>
          </p:nvCxnSpPr>
          <p:spPr>
            <a:xfrm>
              <a:off x="2741710" y="4631319"/>
              <a:ext cx="233545" cy="546273"/>
            </a:xfrm>
            <a:prstGeom prst="straightConnector1">
              <a:avLst/>
            </a:prstGeom>
            <a:ln w="254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8CDE0D8B-81BC-4F2B-B34A-BAD28DA8991D}"/>
              </a:ext>
            </a:extLst>
          </p:cNvPr>
          <p:cNvGrpSpPr/>
          <p:nvPr/>
        </p:nvGrpSpPr>
        <p:grpSpPr>
          <a:xfrm>
            <a:off x="5650817" y="436985"/>
            <a:ext cx="3685809" cy="3496425"/>
            <a:chOff x="5902591" y="1690689"/>
            <a:chExt cx="3960000" cy="3848515"/>
          </a:xfrm>
        </p:grpSpPr>
        <p:pic>
          <p:nvPicPr>
            <p:cNvPr id="37" name="Picture 36">
              <a:extLst>
                <a:ext uri="{FF2B5EF4-FFF2-40B4-BE49-F238E27FC236}">
                  <a16:creationId xmlns:a16="http://schemas.microsoft.com/office/drawing/2014/main" id="{8DACBBBA-C5EC-4FF1-A41F-22B7D0EE39C1}"/>
                </a:ext>
              </a:extLst>
            </p:cNvPr>
            <p:cNvPicPr>
              <a:picLocks noChangeAspect="1"/>
            </p:cNvPicPr>
            <p:nvPr/>
          </p:nvPicPr>
          <p:blipFill rotWithShape="1">
            <a:blip r:embed="rId4"/>
            <a:srcRect l="69921" t="44181" r="19680" b="26175"/>
            <a:stretch/>
          </p:blipFill>
          <p:spPr>
            <a:xfrm>
              <a:off x="5902591" y="1690689"/>
              <a:ext cx="3960000" cy="3848515"/>
            </a:xfrm>
            <a:prstGeom prst="rect">
              <a:avLst/>
            </a:prstGeom>
          </p:spPr>
        </p:pic>
        <p:cxnSp>
          <p:nvCxnSpPr>
            <p:cNvPr id="38" name="Straight Arrow Connector 37">
              <a:extLst>
                <a:ext uri="{FF2B5EF4-FFF2-40B4-BE49-F238E27FC236}">
                  <a16:creationId xmlns:a16="http://schemas.microsoft.com/office/drawing/2014/main" id="{B16316FF-3D57-490A-B960-45B96E4CAE73}"/>
                </a:ext>
              </a:extLst>
            </p:cNvPr>
            <p:cNvCxnSpPr/>
            <p:nvPr/>
          </p:nvCxnSpPr>
          <p:spPr>
            <a:xfrm flipH="1">
              <a:off x="7458075" y="1838325"/>
              <a:ext cx="1504950" cy="2952750"/>
            </a:xfrm>
            <a:prstGeom prst="straightConnector1">
              <a:avLst/>
            </a:prstGeom>
            <a:ln w="3492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CFDF2985-5B89-414B-A3A2-A7922EA37AA2}"/>
                </a:ext>
              </a:extLst>
            </p:cNvPr>
            <p:cNvSpPr/>
            <p:nvPr/>
          </p:nvSpPr>
          <p:spPr>
            <a:xfrm rot="1490561">
              <a:off x="7654954" y="4730615"/>
              <a:ext cx="604699" cy="599339"/>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04F6BA4D-650E-412E-9142-3B23C6AEFB3E}"/>
                </a:ext>
              </a:extLst>
            </p:cNvPr>
            <p:cNvSpPr/>
            <p:nvPr/>
          </p:nvSpPr>
          <p:spPr>
            <a:xfrm>
              <a:off x="8086725" y="2867025"/>
              <a:ext cx="628650" cy="1695450"/>
            </a:xfrm>
            <a:custGeom>
              <a:avLst/>
              <a:gdLst>
                <a:gd name="connsiteX0" fmla="*/ 0 w 628650"/>
                <a:gd name="connsiteY0" fmla="*/ 1695450 h 1695450"/>
                <a:gd name="connsiteX1" fmla="*/ 628650 w 628650"/>
                <a:gd name="connsiteY1" fmla="*/ 0 h 1695450"/>
                <a:gd name="connsiteX2" fmla="*/ 628650 w 628650"/>
                <a:gd name="connsiteY2" fmla="*/ 0 h 1695450"/>
              </a:gdLst>
              <a:ahLst/>
              <a:cxnLst>
                <a:cxn ang="0">
                  <a:pos x="connsiteX0" y="connsiteY0"/>
                </a:cxn>
                <a:cxn ang="0">
                  <a:pos x="connsiteX1" y="connsiteY1"/>
                </a:cxn>
                <a:cxn ang="0">
                  <a:pos x="connsiteX2" y="connsiteY2"/>
                </a:cxn>
              </a:cxnLst>
              <a:rect l="l" t="t" r="r" b="b"/>
              <a:pathLst>
                <a:path w="628650" h="1695450">
                  <a:moveTo>
                    <a:pt x="0" y="1695450"/>
                  </a:moveTo>
                  <a:lnTo>
                    <a:pt x="628650" y="0"/>
                  </a:lnTo>
                  <a:lnTo>
                    <a:pt x="628650" y="0"/>
                  </a:lnTo>
                </a:path>
              </a:pathLst>
            </a:custGeom>
            <a:noFill/>
            <a:ln w="38100">
              <a:solidFill>
                <a:schemeClr val="accent5">
                  <a:lumMod val="75000"/>
                </a:schemeClr>
              </a:solidFill>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3" name="Group 62">
            <a:extLst>
              <a:ext uri="{FF2B5EF4-FFF2-40B4-BE49-F238E27FC236}">
                <a16:creationId xmlns:a16="http://schemas.microsoft.com/office/drawing/2014/main" id="{B45EEEA2-3A27-407C-AED7-CB6E86DA8411}"/>
              </a:ext>
            </a:extLst>
          </p:cNvPr>
          <p:cNvGrpSpPr/>
          <p:nvPr/>
        </p:nvGrpSpPr>
        <p:grpSpPr>
          <a:xfrm>
            <a:off x="10335582" y="955056"/>
            <a:ext cx="1677482" cy="2641627"/>
            <a:chOff x="9943635" y="787373"/>
            <a:chExt cx="1677482" cy="2641627"/>
          </a:xfrm>
        </p:grpSpPr>
        <p:sp>
          <p:nvSpPr>
            <p:cNvPr id="42" name="Rectangle 41">
              <a:extLst>
                <a:ext uri="{FF2B5EF4-FFF2-40B4-BE49-F238E27FC236}">
                  <a16:creationId xmlns:a16="http://schemas.microsoft.com/office/drawing/2014/main" id="{F8DC8DC3-2EBD-4CD6-ADE6-A42AC0E3ED6F}"/>
                </a:ext>
              </a:extLst>
            </p:cNvPr>
            <p:cNvSpPr/>
            <p:nvPr/>
          </p:nvSpPr>
          <p:spPr>
            <a:xfrm>
              <a:off x="9943635" y="787373"/>
              <a:ext cx="1610416" cy="26416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TextBox 43">
              <a:extLst>
                <a:ext uri="{FF2B5EF4-FFF2-40B4-BE49-F238E27FC236}">
                  <a16:creationId xmlns:a16="http://schemas.microsoft.com/office/drawing/2014/main" id="{CCA380E8-2D99-4BA5-97E8-6FD778CCB323}"/>
                </a:ext>
              </a:extLst>
            </p:cNvPr>
            <p:cNvSpPr txBox="1"/>
            <p:nvPr/>
          </p:nvSpPr>
          <p:spPr>
            <a:xfrm>
              <a:off x="10355867" y="3025432"/>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sp>
          <p:nvSpPr>
            <p:cNvPr id="45" name="Rectangle 44">
              <a:extLst>
                <a:ext uri="{FF2B5EF4-FFF2-40B4-BE49-F238E27FC236}">
                  <a16:creationId xmlns:a16="http://schemas.microsoft.com/office/drawing/2014/main" id="{AFCF6D79-4576-4D5E-9F43-A89C6C7DFB6F}"/>
                </a:ext>
              </a:extLst>
            </p:cNvPr>
            <p:cNvSpPr/>
            <p:nvPr/>
          </p:nvSpPr>
          <p:spPr>
            <a:xfrm>
              <a:off x="10104899" y="904443"/>
              <a:ext cx="254508" cy="1662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6" name="TextBox 45">
              <a:extLst>
                <a:ext uri="{FF2B5EF4-FFF2-40B4-BE49-F238E27FC236}">
                  <a16:creationId xmlns:a16="http://schemas.microsoft.com/office/drawing/2014/main" id="{EF0F1EBB-BB4C-483E-A9AC-7E4BD6266A29}"/>
                </a:ext>
              </a:extLst>
            </p:cNvPr>
            <p:cNvSpPr txBox="1"/>
            <p:nvPr/>
          </p:nvSpPr>
          <p:spPr>
            <a:xfrm>
              <a:off x="10359407" y="844626"/>
              <a:ext cx="1168908" cy="246221"/>
            </a:xfrm>
            <a:prstGeom prst="rect">
              <a:avLst/>
            </a:prstGeom>
            <a:noFill/>
          </p:spPr>
          <p:txBody>
            <a:bodyPr wrap="square" rtlCol="0">
              <a:spAutoFit/>
            </a:bodyPr>
            <a:lstStyle/>
            <a:p>
              <a:r>
                <a:rPr lang="en-GB" sz="1000" dirty="0">
                  <a:latin typeface="Arial Nova" panose="020B0504020202020204" pitchFamily="34" charset="0"/>
                </a:rPr>
                <a:t>Shale</a:t>
              </a:r>
            </a:p>
          </p:txBody>
        </p:sp>
        <p:sp>
          <p:nvSpPr>
            <p:cNvPr id="47" name="Rectangle 46">
              <a:extLst>
                <a:ext uri="{FF2B5EF4-FFF2-40B4-BE49-F238E27FC236}">
                  <a16:creationId xmlns:a16="http://schemas.microsoft.com/office/drawing/2014/main" id="{FFF95BE5-4C5B-4754-BC8A-3C6165951CC7}"/>
                </a:ext>
              </a:extLst>
            </p:cNvPr>
            <p:cNvSpPr/>
            <p:nvPr/>
          </p:nvSpPr>
          <p:spPr>
            <a:xfrm>
              <a:off x="10101939" y="1180089"/>
              <a:ext cx="254508" cy="166200"/>
            </a:xfrm>
            <a:prstGeom prst="rect">
              <a:avLst/>
            </a:prstGeom>
            <a:gradFill flip="none" rotWithShape="1">
              <a:gsLst>
                <a:gs pos="1000">
                  <a:schemeClr val="accent6">
                    <a:lumMod val="40000"/>
                    <a:lumOff val="60000"/>
                  </a:schemeClr>
                </a:gs>
                <a:gs pos="23000">
                  <a:schemeClr val="accent6">
                    <a:lumMod val="40000"/>
                    <a:lumOff val="60000"/>
                  </a:schemeClr>
                </a:gs>
                <a:gs pos="69000">
                  <a:schemeClr val="accent4">
                    <a:lumMod val="75000"/>
                  </a:schemeClr>
                </a:gs>
                <a:gs pos="97000">
                  <a:schemeClr val="accent4">
                    <a:lumMod val="7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B57BA032-0848-47DF-B56E-31406BF9FCB5}"/>
                </a:ext>
              </a:extLst>
            </p:cNvPr>
            <p:cNvSpPr txBox="1"/>
            <p:nvPr/>
          </p:nvSpPr>
          <p:spPr>
            <a:xfrm>
              <a:off x="10356447" y="1391739"/>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52" name="Rectangle 51">
              <a:extLst>
                <a:ext uri="{FF2B5EF4-FFF2-40B4-BE49-F238E27FC236}">
                  <a16:creationId xmlns:a16="http://schemas.microsoft.com/office/drawing/2014/main" id="{A598D8AF-5139-4F46-8C28-420A8DEAA3B1}"/>
                </a:ext>
              </a:extLst>
            </p:cNvPr>
            <p:cNvSpPr/>
            <p:nvPr/>
          </p:nvSpPr>
          <p:spPr>
            <a:xfrm>
              <a:off x="10101939" y="1449450"/>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3" name="Straight Connector 52">
              <a:extLst>
                <a:ext uri="{FF2B5EF4-FFF2-40B4-BE49-F238E27FC236}">
                  <a16:creationId xmlns:a16="http://schemas.microsoft.com/office/drawing/2014/main" id="{BFCAC752-8E66-4ACE-8F0A-32360AD12E7E}"/>
                </a:ext>
              </a:extLst>
            </p:cNvPr>
            <p:cNvCxnSpPr>
              <a:cxnSpLocks/>
            </p:cNvCxnSpPr>
            <p:nvPr/>
          </p:nvCxnSpPr>
          <p:spPr>
            <a:xfrm>
              <a:off x="10154206" y="1719029"/>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921DDCB-E871-42E9-81B6-DE97743F291E}"/>
                </a:ext>
              </a:extLst>
            </p:cNvPr>
            <p:cNvCxnSpPr>
              <a:cxnSpLocks/>
            </p:cNvCxnSpPr>
            <p:nvPr/>
          </p:nvCxnSpPr>
          <p:spPr>
            <a:xfrm>
              <a:off x="10278231" y="2039235"/>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6E3155E-10FF-460A-AA7B-3260F84E17CC}"/>
                </a:ext>
              </a:extLst>
            </p:cNvPr>
            <p:cNvSpPr txBox="1"/>
            <p:nvPr/>
          </p:nvSpPr>
          <p:spPr>
            <a:xfrm>
              <a:off x="10355867" y="2048009"/>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56" name="TextBox 55">
              <a:extLst>
                <a:ext uri="{FF2B5EF4-FFF2-40B4-BE49-F238E27FC236}">
                  <a16:creationId xmlns:a16="http://schemas.microsoft.com/office/drawing/2014/main" id="{9B775E8E-E866-42FA-AC56-ED5E1AE5117A}"/>
                </a:ext>
              </a:extLst>
            </p:cNvPr>
            <p:cNvSpPr txBox="1"/>
            <p:nvPr/>
          </p:nvSpPr>
          <p:spPr>
            <a:xfrm>
              <a:off x="10367868" y="2355045"/>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57" name="Straight Arrow Connector 56">
              <a:extLst>
                <a:ext uri="{FF2B5EF4-FFF2-40B4-BE49-F238E27FC236}">
                  <a16:creationId xmlns:a16="http://schemas.microsoft.com/office/drawing/2014/main" id="{03E82660-7850-41E0-83DC-CDE6E580B833}"/>
                </a:ext>
              </a:extLst>
            </p:cNvPr>
            <p:cNvCxnSpPr>
              <a:cxnSpLocks/>
            </p:cNvCxnSpPr>
            <p:nvPr/>
          </p:nvCxnSpPr>
          <p:spPr>
            <a:xfrm>
              <a:off x="10278257" y="2342686"/>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46EF07B5-B014-4FEB-A4AF-5C5C30646FCB}"/>
                </a:ext>
              </a:extLst>
            </p:cNvPr>
            <p:cNvSpPr/>
            <p:nvPr/>
          </p:nvSpPr>
          <p:spPr>
            <a:xfrm rot="1490561">
              <a:off x="10053430" y="3015761"/>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TextBox 58">
              <a:extLst>
                <a:ext uri="{FF2B5EF4-FFF2-40B4-BE49-F238E27FC236}">
                  <a16:creationId xmlns:a16="http://schemas.microsoft.com/office/drawing/2014/main" id="{38E1CA32-98F3-4ED1-88C4-FDEF758058F2}"/>
                </a:ext>
              </a:extLst>
            </p:cNvPr>
            <p:cNvSpPr txBox="1"/>
            <p:nvPr/>
          </p:nvSpPr>
          <p:spPr>
            <a:xfrm>
              <a:off x="10347320" y="1701542"/>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cxnSp>
          <p:nvCxnSpPr>
            <p:cNvPr id="60" name="Straight Arrow Connector 59">
              <a:extLst>
                <a:ext uri="{FF2B5EF4-FFF2-40B4-BE49-F238E27FC236}">
                  <a16:creationId xmlns:a16="http://schemas.microsoft.com/office/drawing/2014/main" id="{9F487EAF-91C3-4A3B-901E-A717360C30FB}"/>
                </a:ext>
              </a:extLst>
            </p:cNvPr>
            <p:cNvCxnSpPr>
              <a:cxnSpLocks/>
            </p:cNvCxnSpPr>
            <p:nvPr/>
          </p:nvCxnSpPr>
          <p:spPr>
            <a:xfrm>
              <a:off x="10283177" y="2666757"/>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52F5E1D4-DEAC-45C2-961B-D01B1C9BA3F8}"/>
                </a:ext>
              </a:extLst>
            </p:cNvPr>
            <p:cNvSpPr txBox="1"/>
            <p:nvPr/>
          </p:nvSpPr>
          <p:spPr>
            <a:xfrm>
              <a:off x="10355867" y="2662081"/>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62" name="TextBox 61">
              <a:extLst>
                <a:ext uri="{FF2B5EF4-FFF2-40B4-BE49-F238E27FC236}">
                  <a16:creationId xmlns:a16="http://schemas.microsoft.com/office/drawing/2014/main" id="{9EA03DEE-3B09-49AA-8E4C-0A9EEF48B5B4}"/>
                </a:ext>
              </a:extLst>
            </p:cNvPr>
            <p:cNvSpPr txBox="1"/>
            <p:nvPr/>
          </p:nvSpPr>
          <p:spPr>
            <a:xfrm>
              <a:off x="10362140" y="1137335"/>
              <a:ext cx="1168908" cy="246221"/>
            </a:xfrm>
            <a:prstGeom prst="rect">
              <a:avLst/>
            </a:prstGeom>
            <a:noFill/>
          </p:spPr>
          <p:txBody>
            <a:bodyPr wrap="square" rtlCol="0">
              <a:spAutoFit/>
            </a:bodyPr>
            <a:lstStyle/>
            <a:p>
              <a:r>
                <a:rPr lang="en-GB" sz="1000" dirty="0">
                  <a:latin typeface="Arial Nova" panose="020B0504020202020204" pitchFamily="34" charset="0"/>
                </a:rPr>
                <a:t>Weathered Shale</a:t>
              </a:r>
            </a:p>
          </p:txBody>
        </p:sp>
      </p:grpSp>
      <p:sp>
        <p:nvSpPr>
          <p:cNvPr id="41" name="TextBox 40">
            <a:extLst>
              <a:ext uri="{FF2B5EF4-FFF2-40B4-BE49-F238E27FC236}">
                <a16:creationId xmlns:a16="http://schemas.microsoft.com/office/drawing/2014/main" id="{FD7B4510-0738-4051-89E9-BC14FD1D4106}"/>
              </a:ext>
            </a:extLst>
          </p:cNvPr>
          <p:cNvSpPr txBox="1"/>
          <p:nvPr/>
        </p:nvSpPr>
        <p:spPr>
          <a:xfrm>
            <a:off x="5576489" y="4156931"/>
            <a:ext cx="4917397" cy="2308324"/>
          </a:xfrm>
          <a:prstGeom prst="rect">
            <a:avLst/>
          </a:prstGeom>
          <a:noFill/>
        </p:spPr>
        <p:txBody>
          <a:bodyPr wrap="square" rtlCol="0">
            <a:spAutoFit/>
          </a:bodyPr>
          <a:lstStyle/>
          <a:p>
            <a:pPr algn="just"/>
            <a:r>
              <a:rPr lang="en-GB" sz="1600" b="1" dirty="0">
                <a:latin typeface="Arial Nova" panose="020B0504020202020204" pitchFamily="34" charset="0"/>
              </a:rPr>
              <a:t>The bedrock aquifer is poorly fractured: </a:t>
            </a:r>
          </a:p>
          <a:p>
            <a:pPr algn="just"/>
            <a:endParaRPr lang="en-GB" sz="1600" b="1" dirty="0">
              <a:latin typeface="Arial Nova" panose="020B0504020202020204" pitchFamily="34" charset="0"/>
            </a:endParaRPr>
          </a:p>
          <a:p>
            <a:pPr algn="just"/>
            <a:r>
              <a:rPr lang="en-GB" sz="1600" dirty="0">
                <a:latin typeface="Arial Nova" panose="020B0504020202020204" pitchFamily="34" charset="0"/>
              </a:rPr>
              <a:t>Greater proportion of rainfall enters surface water streamflow generation pathways with shorter catchment residence times and lower nutrient attenuation. Groundwater circulation is limited to specific fracture zones relating to spatially limited areas of brittle tectonic deformation and igneous intrusion.</a:t>
            </a:r>
          </a:p>
        </p:txBody>
      </p:sp>
    </p:spTree>
    <p:extLst>
      <p:ext uri="{BB962C8B-B14F-4D97-AF65-F5344CB8AC3E}">
        <p14:creationId xmlns:p14="http://schemas.microsoft.com/office/powerpoint/2010/main" val="2189440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D5D017-8EBA-4318-8111-8442CA4A126B}"/>
              </a:ext>
            </a:extLst>
          </p:cNvPr>
          <p:cNvSpPr txBox="1"/>
          <p:nvPr/>
        </p:nvSpPr>
        <p:spPr>
          <a:xfrm>
            <a:off x="874620" y="4379480"/>
            <a:ext cx="10765797" cy="1323439"/>
          </a:xfrm>
          <a:prstGeom prst="rect">
            <a:avLst/>
          </a:prstGeom>
          <a:noFill/>
        </p:spPr>
        <p:txBody>
          <a:bodyPr wrap="square" rtlCol="0">
            <a:spAutoFit/>
          </a:bodyPr>
          <a:lstStyle/>
          <a:p>
            <a:r>
              <a:rPr lang="en-GB" sz="1600" b="1" dirty="0">
                <a:latin typeface="Arial Nova" panose="020B0504020202020204" pitchFamily="34" charset="0"/>
              </a:rPr>
              <a:t>Deeply weathered granodiorite extends beneath metasedimentary roof in catchment headwaters: </a:t>
            </a:r>
          </a:p>
          <a:p>
            <a:endParaRPr lang="en-GB" sz="1600" dirty="0">
              <a:latin typeface="Arial Nova" panose="020B0504020202020204" pitchFamily="34" charset="0"/>
            </a:endParaRPr>
          </a:p>
          <a:p>
            <a:r>
              <a:rPr lang="en-GB" sz="1600" dirty="0">
                <a:latin typeface="Arial Nova" panose="020B0504020202020204" pitchFamily="34" charset="0"/>
              </a:rPr>
              <a:t>High groundwater storage provided by weathering may recharge the UB15a subcatchment to the north. Greater opportunity for P sorption within a larger weathered zone, but fractures are more likely to be oxic at depth, thus reducing denitrification.</a:t>
            </a:r>
          </a:p>
        </p:txBody>
      </p:sp>
      <p:sp>
        <p:nvSpPr>
          <p:cNvPr id="17" name="TextBox 16">
            <a:extLst>
              <a:ext uri="{FF2B5EF4-FFF2-40B4-BE49-F238E27FC236}">
                <a16:creationId xmlns:a16="http://schemas.microsoft.com/office/drawing/2014/main" id="{2D9059F6-E822-4C27-980D-7F91411BD859}"/>
              </a:ext>
            </a:extLst>
          </p:cNvPr>
          <p:cNvSpPr txBox="1"/>
          <p:nvPr/>
        </p:nvSpPr>
        <p:spPr>
          <a:xfrm>
            <a:off x="759454" y="29032"/>
            <a:ext cx="10277856" cy="369332"/>
          </a:xfrm>
          <a:prstGeom prst="rect">
            <a:avLst/>
          </a:prstGeom>
          <a:noFill/>
        </p:spPr>
        <p:txBody>
          <a:bodyPr wrap="square" rtlCol="0">
            <a:spAutoFit/>
          </a:bodyPr>
          <a:lstStyle/>
          <a:p>
            <a:r>
              <a:rPr lang="en-GB" b="1" dirty="0">
                <a:latin typeface="Arial Nova" panose="020B0504020202020204" pitchFamily="34" charset="0"/>
              </a:rPr>
              <a:t>UB25: </a:t>
            </a:r>
            <a:r>
              <a:rPr lang="en-GB" dirty="0">
                <a:latin typeface="Arial Nova" panose="020B0504020202020204" pitchFamily="34" charset="0"/>
              </a:rPr>
              <a:t>Weathered granodiorite glacial valley with sandy glacial till – </a:t>
            </a:r>
            <a:r>
              <a:rPr lang="en-GB" b="1" dirty="0">
                <a:latin typeface="Arial Nova" panose="020B0504020202020204" pitchFamily="34" charset="0"/>
              </a:rPr>
              <a:t>Alternative conceptual models</a:t>
            </a:r>
            <a:endParaRPr lang="en-GB" dirty="0">
              <a:latin typeface="Arial Nova" panose="020B0504020202020204" pitchFamily="34" charset="0"/>
            </a:endParaRPr>
          </a:p>
        </p:txBody>
      </p:sp>
      <p:sp>
        <p:nvSpPr>
          <p:cNvPr id="21" name="Arrow: Left 20">
            <a:hlinkClick r:id="rId2" action="ppaction://hlinksldjump"/>
            <a:extLst>
              <a:ext uri="{FF2B5EF4-FFF2-40B4-BE49-F238E27FC236}">
                <a16:creationId xmlns:a16="http://schemas.microsoft.com/office/drawing/2014/main" id="{DA176854-6292-4F9E-B5F4-763EA6E76C9B}"/>
              </a:ext>
            </a:extLst>
          </p:cNvPr>
          <p:cNvSpPr/>
          <p:nvPr/>
        </p:nvSpPr>
        <p:spPr>
          <a:xfrm>
            <a:off x="11201400" y="6067648"/>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68" name="Group 67">
            <a:extLst>
              <a:ext uri="{FF2B5EF4-FFF2-40B4-BE49-F238E27FC236}">
                <a16:creationId xmlns:a16="http://schemas.microsoft.com/office/drawing/2014/main" id="{E5B3251D-1B6D-4F45-8B87-84C95C7BCC81}"/>
              </a:ext>
            </a:extLst>
          </p:cNvPr>
          <p:cNvGrpSpPr/>
          <p:nvPr/>
        </p:nvGrpSpPr>
        <p:grpSpPr>
          <a:xfrm>
            <a:off x="1069528" y="709323"/>
            <a:ext cx="10052944" cy="3419333"/>
            <a:chOff x="1052816" y="500510"/>
            <a:chExt cx="10052944" cy="3419333"/>
          </a:xfrm>
        </p:grpSpPr>
        <p:sp>
          <p:nvSpPr>
            <p:cNvPr id="20" name="Oval 19">
              <a:extLst>
                <a:ext uri="{FF2B5EF4-FFF2-40B4-BE49-F238E27FC236}">
                  <a16:creationId xmlns:a16="http://schemas.microsoft.com/office/drawing/2014/main" id="{B991EE56-A3C8-4F24-9D9B-5D33A2327487}"/>
                </a:ext>
              </a:extLst>
            </p:cNvPr>
            <p:cNvSpPr/>
            <p:nvPr/>
          </p:nvSpPr>
          <p:spPr>
            <a:xfrm>
              <a:off x="1052816" y="500510"/>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A</a:t>
              </a:r>
            </a:p>
          </p:txBody>
        </p:sp>
        <p:grpSp>
          <p:nvGrpSpPr>
            <p:cNvPr id="22" name="Group 21">
              <a:extLst>
                <a:ext uri="{FF2B5EF4-FFF2-40B4-BE49-F238E27FC236}">
                  <a16:creationId xmlns:a16="http://schemas.microsoft.com/office/drawing/2014/main" id="{D50B0693-BF52-4C0A-B8AE-1F3CD63AAAD6}"/>
                </a:ext>
              </a:extLst>
            </p:cNvPr>
            <p:cNvGrpSpPr/>
            <p:nvPr/>
          </p:nvGrpSpPr>
          <p:grpSpPr>
            <a:xfrm>
              <a:off x="1701535" y="500510"/>
              <a:ext cx="5478090" cy="3419333"/>
              <a:chOff x="3356955" y="1680042"/>
              <a:chExt cx="5478090" cy="3419333"/>
            </a:xfrm>
          </p:grpSpPr>
          <p:pic>
            <p:nvPicPr>
              <p:cNvPr id="23" name="Picture 22">
                <a:extLst>
                  <a:ext uri="{FF2B5EF4-FFF2-40B4-BE49-F238E27FC236}">
                    <a16:creationId xmlns:a16="http://schemas.microsoft.com/office/drawing/2014/main" id="{2D5CE52B-07D4-4DE8-9846-AACC7B6369EA}"/>
                  </a:ext>
                </a:extLst>
              </p:cNvPr>
              <p:cNvPicPr>
                <a:picLocks noChangeAspect="1"/>
              </p:cNvPicPr>
              <p:nvPr/>
            </p:nvPicPr>
            <p:blipFill rotWithShape="1">
              <a:blip r:embed="rId3"/>
              <a:srcRect l="76719" t="25786" r="4156" b="39197"/>
              <a:stretch/>
            </p:blipFill>
            <p:spPr>
              <a:xfrm>
                <a:off x="3356955" y="1680042"/>
                <a:ext cx="5478090" cy="3419333"/>
              </a:xfrm>
              <a:prstGeom prst="rect">
                <a:avLst/>
              </a:prstGeom>
            </p:spPr>
          </p:pic>
          <p:cxnSp>
            <p:nvCxnSpPr>
              <p:cNvPr id="24" name="Straight Arrow Connector 23">
                <a:extLst>
                  <a:ext uri="{FF2B5EF4-FFF2-40B4-BE49-F238E27FC236}">
                    <a16:creationId xmlns:a16="http://schemas.microsoft.com/office/drawing/2014/main" id="{7657C837-BC09-4F6B-B996-87B6E37CF2C3}"/>
                  </a:ext>
                </a:extLst>
              </p:cNvPr>
              <p:cNvCxnSpPr>
                <a:cxnSpLocks/>
              </p:cNvCxnSpPr>
              <p:nvPr/>
            </p:nvCxnSpPr>
            <p:spPr>
              <a:xfrm>
                <a:off x="6019800" y="2295525"/>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791B07A-D2F6-47BC-9F1B-001EA655E140}"/>
                  </a:ext>
                </a:extLst>
              </p:cNvPr>
              <p:cNvCxnSpPr>
                <a:cxnSpLocks/>
              </p:cNvCxnSpPr>
              <p:nvPr/>
            </p:nvCxnSpPr>
            <p:spPr>
              <a:xfrm>
                <a:off x="7019925" y="2390775"/>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771FB84-9453-4B34-830B-EE9A627BC0EF}"/>
                  </a:ext>
                </a:extLst>
              </p:cNvPr>
              <p:cNvCxnSpPr>
                <a:cxnSpLocks/>
              </p:cNvCxnSpPr>
              <p:nvPr/>
            </p:nvCxnSpPr>
            <p:spPr>
              <a:xfrm>
                <a:off x="7572375" y="2809875"/>
                <a:ext cx="0" cy="180975"/>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6CC7D47-3E8A-4A74-B523-D0620732C587}"/>
                  </a:ext>
                </a:extLst>
              </p:cNvPr>
              <p:cNvCxnSpPr>
                <a:cxnSpLocks/>
              </p:cNvCxnSpPr>
              <p:nvPr/>
            </p:nvCxnSpPr>
            <p:spPr>
              <a:xfrm>
                <a:off x="5314950" y="1876425"/>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D0936C8-1EAF-44C3-8270-06E8A8EAA8B6}"/>
                  </a:ext>
                </a:extLst>
              </p:cNvPr>
              <p:cNvCxnSpPr>
                <a:cxnSpLocks/>
              </p:cNvCxnSpPr>
              <p:nvPr/>
            </p:nvCxnSpPr>
            <p:spPr>
              <a:xfrm>
                <a:off x="4429125" y="1795462"/>
                <a:ext cx="0" cy="433388"/>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6DED667-F0BE-4BD0-914F-2C654B89CD75}"/>
                  </a:ext>
                </a:extLst>
              </p:cNvPr>
              <p:cNvCxnSpPr>
                <a:cxnSpLocks/>
              </p:cNvCxnSpPr>
              <p:nvPr/>
            </p:nvCxnSpPr>
            <p:spPr>
              <a:xfrm>
                <a:off x="3667125" y="1781175"/>
                <a:ext cx="0" cy="352425"/>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5714260A-520D-4779-9128-4010FD5B75E7}"/>
                  </a:ext>
                </a:extLst>
              </p:cNvPr>
              <p:cNvSpPr/>
              <p:nvPr/>
            </p:nvSpPr>
            <p:spPr>
              <a:xfrm>
                <a:off x="3466294" y="2900362"/>
                <a:ext cx="653680" cy="978694"/>
              </a:xfrm>
              <a:custGeom>
                <a:avLst/>
                <a:gdLst>
                  <a:gd name="connsiteX0" fmla="*/ 542925 w 561681"/>
                  <a:gd name="connsiteY0" fmla="*/ 0 h 1390650"/>
                  <a:gd name="connsiteX1" fmla="*/ 495300 w 561681"/>
                  <a:gd name="connsiteY1" fmla="*/ 723900 h 1390650"/>
                  <a:gd name="connsiteX2" fmla="*/ 0 w 561681"/>
                  <a:gd name="connsiteY2" fmla="*/ 1390650 h 1390650"/>
                  <a:gd name="connsiteX0" fmla="*/ 685800 w 688289"/>
                  <a:gd name="connsiteY0" fmla="*/ 0 h 1371600"/>
                  <a:gd name="connsiteX1" fmla="*/ 495300 w 688289"/>
                  <a:gd name="connsiteY1" fmla="*/ 704850 h 1371600"/>
                  <a:gd name="connsiteX2" fmla="*/ 0 w 688289"/>
                  <a:gd name="connsiteY2" fmla="*/ 1371600 h 1371600"/>
                  <a:gd name="connsiteX0" fmla="*/ 781050 w 783539"/>
                  <a:gd name="connsiteY0" fmla="*/ 0 h 1352550"/>
                  <a:gd name="connsiteX1" fmla="*/ 590550 w 783539"/>
                  <a:gd name="connsiteY1" fmla="*/ 704850 h 1352550"/>
                  <a:gd name="connsiteX2" fmla="*/ 0 w 783539"/>
                  <a:gd name="connsiteY2" fmla="*/ 1352550 h 1352550"/>
                  <a:gd name="connsiteX0" fmla="*/ 809625 w 812114"/>
                  <a:gd name="connsiteY0" fmla="*/ 0 h 1304925"/>
                  <a:gd name="connsiteX1" fmla="*/ 619125 w 812114"/>
                  <a:gd name="connsiteY1" fmla="*/ 704850 h 1304925"/>
                  <a:gd name="connsiteX2" fmla="*/ 0 w 812114"/>
                  <a:gd name="connsiteY2" fmla="*/ 1304925 h 1304925"/>
                  <a:gd name="connsiteX0" fmla="*/ 809625 w 812114"/>
                  <a:gd name="connsiteY0" fmla="*/ 0 h 1304925"/>
                  <a:gd name="connsiteX1" fmla="*/ 619125 w 812114"/>
                  <a:gd name="connsiteY1" fmla="*/ 704850 h 1304925"/>
                  <a:gd name="connsiteX2" fmla="*/ 0 w 812114"/>
                  <a:gd name="connsiteY2" fmla="*/ 1304925 h 1304925"/>
                  <a:gd name="connsiteX0" fmla="*/ 809625 w 814264"/>
                  <a:gd name="connsiteY0" fmla="*/ 0 h 1304925"/>
                  <a:gd name="connsiteX1" fmla="*/ 685800 w 814264"/>
                  <a:gd name="connsiteY1" fmla="*/ 762000 h 1304925"/>
                  <a:gd name="connsiteX2" fmla="*/ 0 w 814264"/>
                  <a:gd name="connsiteY2" fmla="*/ 1304925 h 1304925"/>
                </a:gdLst>
                <a:ahLst/>
                <a:cxnLst>
                  <a:cxn ang="0">
                    <a:pos x="connsiteX0" y="connsiteY0"/>
                  </a:cxn>
                  <a:cxn ang="0">
                    <a:pos x="connsiteX1" y="connsiteY1"/>
                  </a:cxn>
                  <a:cxn ang="0">
                    <a:pos x="connsiteX2" y="connsiteY2"/>
                  </a:cxn>
                </a:cxnLst>
                <a:rect l="l" t="t" r="r" b="b"/>
                <a:pathLst>
                  <a:path w="814264" h="1304925">
                    <a:moveTo>
                      <a:pt x="809625" y="0"/>
                    </a:moveTo>
                    <a:cubicBezTo>
                      <a:pt x="831056" y="246062"/>
                      <a:pt x="776287" y="530225"/>
                      <a:pt x="685800" y="762000"/>
                    </a:cubicBezTo>
                    <a:cubicBezTo>
                      <a:pt x="595313" y="993775"/>
                      <a:pt x="402431" y="1125537"/>
                      <a:pt x="0" y="1304925"/>
                    </a:cubicBezTo>
                  </a:path>
                </a:pathLst>
              </a:custGeom>
              <a:noFill/>
              <a:ln w="4445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3CDADFAC-8D6C-4E4A-B416-0DC1C8C9FA5C}"/>
                  </a:ext>
                </a:extLst>
              </p:cNvPr>
              <p:cNvSpPr/>
              <p:nvPr/>
            </p:nvSpPr>
            <p:spPr>
              <a:xfrm flipH="1">
                <a:off x="5162429" y="2328068"/>
                <a:ext cx="2867133" cy="939008"/>
              </a:xfrm>
              <a:custGeom>
                <a:avLst/>
                <a:gdLst>
                  <a:gd name="connsiteX0" fmla="*/ 542925 w 561681"/>
                  <a:gd name="connsiteY0" fmla="*/ 0 h 1390650"/>
                  <a:gd name="connsiteX1" fmla="*/ 495300 w 561681"/>
                  <a:gd name="connsiteY1" fmla="*/ 723900 h 1390650"/>
                  <a:gd name="connsiteX2" fmla="*/ 0 w 561681"/>
                  <a:gd name="connsiteY2" fmla="*/ 1390650 h 1390650"/>
                  <a:gd name="connsiteX0" fmla="*/ 685800 w 688289"/>
                  <a:gd name="connsiteY0" fmla="*/ 0 h 1371600"/>
                  <a:gd name="connsiteX1" fmla="*/ 495300 w 688289"/>
                  <a:gd name="connsiteY1" fmla="*/ 704850 h 1371600"/>
                  <a:gd name="connsiteX2" fmla="*/ 0 w 688289"/>
                  <a:gd name="connsiteY2" fmla="*/ 1371600 h 1371600"/>
                  <a:gd name="connsiteX0" fmla="*/ 781050 w 783539"/>
                  <a:gd name="connsiteY0" fmla="*/ 0 h 1352550"/>
                  <a:gd name="connsiteX1" fmla="*/ 590550 w 783539"/>
                  <a:gd name="connsiteY1" fmla="*/ 704850 h 1352550"/>
                  <a:gd name="connsiteX2" fmla="*/ 0 w 783539"/>
                  <a:gd name="connsiteY2" fmla="*/ 1352550 h 1352550"/>
                  <a:gd name="connsiteX0" fmla="*/ 809625 w 812114"/>
                  <a:gd name="connsiteY0" fmla="*/ 0 h 1304925"/>
                  <a:gd name="connsiteX1" fmla="*/ 619125 w 812114"/>
                  <a:gd name="connsiteY1" fmla="*/ 704850 h 1304925"/>
                  <a:gd name="connsiteX2" fmla="*/ 0 w 812114"/>
                  <a:gd name="connsiteY2" fmla="*/ 1304925 h 1304925"/>
                  <a:gd name="connsiteX0" fmla="*/ 809625 w 812114"/>
                  <a:gd name="connsiteY0" fmla="*/ 0 h 1304925"/>
                  <a:gd name="connsiteX1" fmla="*/ 619125 w 812114"/>
                  <a:gd name="connsiteY1" fmla="*/ 704850 h 1304925"/>
                  <a:gd name="connsiteX2" fmla="*/ 0 w 812114"/>
                  <a:gd name="connsiteY2" fmla="*/ 1304925 h 1304925"/>
                  <a:gd name="connsiteX0" fmla="*/ 809625 w 814264"/>
                  <a:gd name="connsiteY0" fmla="*/ 0 h 1304925"/>
                  <a:gd name="connsiteX1" fmla="*/ 685800 w 814264"/>
                  <a:gd name="connsiteY1" fmla="*/ 762000 h 1304925"/>
                  <a:gd name="connsiteX2" fmla="*/ 0 w 814264"/>
                  <a:gd name="connsiteY2" fmla="*/ 1304925 h 1304925"/>
                </a:gdLst>
                <a:ahLst/>
                <a:cxnLst>
                  <a:cxn ang="0">
                    <a:pos x="connsiteX0" y="connsiteY0"/>
                  </a:cxn>
                  <a:cxn ang="0">
                    <a:pos x="connsiteX1" y="connsiteY1"/>
                  </a:cxn>
                  <a:cxn ang="0">
                    <a:pos x="connsiteX2" y="connsiteY2"/>
                  </a:cxn>
                </a:cxnLst>
                <a:rect l="l" t="t" r="r" b="b"/>
                <a:pathLst>
                  <a:path w="814264" h="1304925">
                    <a:moveTo>
                      <a:pt x="809625" y="0"/>
                    </a:moveTo>
                    <a:cubicBezTo>
                      <a:pt x="831056" y="246062"/>
                      <a:pt x="776287" y="530225"/>
                      <a:pt x="685800" y="762000"/>
                    </a:cubicBezTo>
                    <a:cubicBezTo>
                      <a:pt x="595313" y="993775"/>
                      <a:pt x="402431" y="1125537"/>
                      <a:pt x="0" y="1304925"/>
                    </a:cubicBezTo>
                  </a:path>
                </a:pathLst>
              </a:custGeom>
              <a:noFill/>
              <a:ln w="4445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0F76BAD6-D7BE-4858-BC66-D215AEFAE421}"/>
                  </a:ext>
                </a:extLst>
              </p:cNvPr>
              <p:cNvSpPr/>
              <p:nvPr/>
            </p:nvSpPr>
            <p:spPr>
              <a:xfrm flipH="1">
                <a:off x="5387996" y="3238327"/>
                <a:ext cx="1501321" cy="262112"/>
              </a:xfrm>
              <a:custGeom>
                <a:avLst/>
                <a:gdLst>
                  <a:gd name="connsiteX0" fmla="*/ 542925 w 561681"/>
                  <a:gd name="connsiteY0" fmla="*/ 0 h 1390650"/>
                  <a:gd name="connsiteX1" fmla="*/ 495300 w 561681"/>
                  <a:gd name="connsiteY1" fmla="*/ 723900 h 1390650"/>
                  <a:gd name="connsiteX2" fmla="*/ 0 w 561681"/>
                  <a:gd name="connsiteY2" fmla="*/ 1390650 h 1390650"/>
                  <a:gd name="connsiteX0" fmla="*/ 685800 w 688289"/>
                  <a:gd name="connsiteY0" fmla="*/ 0 h 1371600"/>
                  <a:gd name="connsiteX1" fmla="*/ 495300 w 688289"/>
                  <a:gd name="connsiteY1" fmla="*/ 704850 h 1371600"/>
                  <a:gd name="connsiteX2" fmla="*/ 0 w 688289"/>
                  <a:gd name="connsiteY2" fmla="*/ 1371600 h 1371600"/>
                  <a:gd name="connsiteX0" fmla="*/ 781050 w 783539"/>
                  <a:gd name="connsiteY0" fmla="*/ 0 h 1352550"/>
                  <a:gd name="connsiteX1" fmla="*/ 590550 w 783539"/>
                  <a:gd name="connsiteY1" fmla="*/ 704850 h 1352550"/>
                  <a:gd name="connsiteX2" fmla="*/ 0 w 783539"/>
                  <a:gd name="connsiteY2" fmla="*/ 1352550 h 1352550"/>
                  <a:gd name="connsiteX0" fmla="*/ 809625 w 812114"/>
                  <a:gd name="connsiteY0" fmla="*/ 0 h 1304925"/>
                  <a:gd name="connsiteX1" fmla="*/ 619125 w 812114"/>
                  <a:gd name="connsiteY1" fmla="*/ 704850 h 1304925"/>
                  <a:gd name="connsiteX2" fmla="*/ 0 w 812114"/>
                  <a:gd name="connsiteY2" fmla="*/ 1304925 h 1304925"/>
                  <a:gd name="connsiteX0" fmla="*/ 809625 w 812114"/>
                  <a:gd name="connsiteY0" fmla="*/ 0 h 1304925"/>
                  <a:gd name="connsiteX1" fmla="*/ 619125 w 812114"/>
                  <a:gd name="connsiteY1" fmla="*/ 704850 h 1304925"/>
                  <a:gd name="connsiteX2" fmla="*/ 0 w 812114"/>
                  <a:gd name="connsiteY2" fmla="*/ 1304925 h 1304925"/>
                  <a:gd name="connsiteX0" fmla="*/ 809625 w 814264"/>
                  <a:gd name="connsiteY0" fmla="*/ 0 h 1304925"/>
                  <a:gd name="connsiteX1" fmla="*/ 685800 w 814264"/>
                  <a:gd name="connsiteY1" fmla="*/ 762000 h 1304925"/>
                  <a:gd name="connsiteX2" fmla="*/ 0 w 814264"/>
                  <a:gd name="connsiteY2" fmla="*/ 1304925 h 1304925"/>
                  <a:gd name="connsiteX0" fmla="*/ 823367 w 827320"/>
                  <a:gd name="connsiteY0" fmla="*/ 0 h 1524445"/>
                  <a:gd name="connsiteX1" fmla="*/ 685800 w 827320"/>
                  <a:gd name="connsiteY1" fmla="*/ 981520 h 1524445"/>
                  <a:gd name="connsiteX2" fmla="*/ 0 w 827320"/>
                  <a:gd name="connsiteY2" fmla="*/ 1524445 h 1524445"/>
                  <a:gd name="connsiteX0" fmla="*/ 823367 w 823367"/>
                  <a:gd name="connsiteY0" fmla="*/ 0 h 1524445"/>
                  <a:gd name="connsiteX1" fmla="*/ 685800 w 823367"/>
                  <a:gd name="connsiteY1" fmla="*/ 981520 h 1524445"/>
                  <a:gd name="connsiteX2" fmla="*/ 0 w 823367"/>
                  <a:gd name="connsiteY2" fmla="*/ 1524445 h 1524445"/>
                  <a:gd name="connsiteX0" fmla="*/ 685800 w 685800"/>
                  <a:gd name="connsiteY0" fmla="*/ 0 h 542925"/>
                  <a:gd name="connsiteX1" fmla="*/ 0 w 685800"/>
                  <a:gd name="connsiteY1" fmla="*/ 542925 h 542925"/>
                  <a:gd name="connsiteX0" fmla="*/ 541507 w 541507"/>
                  <a:gd name="connsiteY0" fmla="*/ 0 h 335601"/>
                  <a:gd name="connsiteX1" fmla="*/ 0 w 541507"/>
                  <a:gd name="connsiteY1" fmla="*/ 335601 h 335601"/>
                </a:gdLst>
                <a:ahLst/>
                <a:cxnLst>
                  <a:cxn ang="0">
                    <a:pos x="connsiteX0" y="connsiteY0"/>
                  </a:cxn>
                  <a:cxn ang="0">
                    <a:pos x="connsiteX1" y="connsiteY1"/>
                  </a:cxn>
                </a:cxnLst>
                <a:rect l="l" t="t" r="r" b="b"/>
                <a:pathLst>
                  <a:path w="541507" h="335601">
                    <a:moveTo>
                      <a:pt x="541507" y="0"/>
                    </a:moveTo>
                    <a:cubicBezTo>
                      <a:pt x="451020" y="231775"/>
                      <a:pt x="402431" y="156213"/>
                      <a:pt x="0" y="335601"/>
                    </a:cubicBezTo>
                  </a:path>
                </a:pathLst>
              </a:custGeom>
              <a:noFill/>
              <a:ln w="4445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B09DB8A0-146C-4CBE-A207-D572996AEC34}"/>
                  </a:ext>
                </a:extLst>
              </p:cNvPr>
              <p:cNvSpPr/>
              <p:nvPr/>
            </p:nvSpPr>
            <p:spPr>
              <a:xfrm>
                <a:off x="3466294" y="2012157"/>
                <a:ext cx="505631" cy="978694"/>
              </a:xfrm>
              <a:custGeom>
                <a:avLst/>
                <a:gdLst>
                  <a:gd name="connsiteX0" fmla="*/ 542925 w 561681"/>
                  <a:gd name="connsiteY0" fmla="*/ 0 h 1390650"/>
                  <a:gd name="connsiteX1" fmla="*/ 495300 w 561681"/>
                  <a:gd name="connsiteY1" fmla="*/ 723900 h 1390650"/>
                  <a:gd name="connsiteX2" fmla="*/ 0 w 561681"/>
                  <a:gd name="connsiteY2" fmla="*/ 1390650 h 1390650"/>
                  <a:gd name="connsiteX0" fmla="*/ 685800 w 688289"/>
                  <a:gd name="connsiteY0" fmla="*/ 0 h 1371600"/>
                  <a:gd name="connsiteX1" fmla="*/ 495300 w 688289"/>
                  <a:gd name="connsiteY1" fmla="*/ 704850 h 1371600"/>
                  <a:gd name="connsiteX2" fmla="*/ 0 w 688289"/>
                  <a:gd name="connsiteY2" fmla="*/ 1371600 h 1371600"/>
                  <a:gd name="connsiteX0" fmla="*/ 781050 w 783539"/>
                  <a:gd name="connsiteY0" fmla="*/ 0 h 1352550"/>
                  <a:gd name="connsiteX1" fmla="*/ 590550 w 783539"/>
                  <a:gd name="connsiteY1" fmla="*/ 704850 h 1352550"/>
                  <a:gd name="connsiteX2" fmla="*/ 0 w 783539"/>
                  <a:gd name="connsiteY2" fmla="*/ 1352550 h 1352550"/>
                  <a:gd name="connsiteX0" fmla="*/ 809625 w 812114"/>
                  <a:gd name="connsiteY0" fmla="*/ 0 h 1304925"/>
                  <a:gd name="connsiteX1" fmla="*/ 619125 w 812114"/>
                  <a:gd name="connsiteY1" fmla="*/ 704850 h 1304925"/>
                  <a:gd name="connsiteX2" fmla="*/ 0 w 812114"/>
                  <a:gd name="connsiteY2" fmla="*/ 1304925 h 1304925"/>
                  <a:gd name="connsiteX0" fmla="*/ 809625 w 812114"/>
                  <a:gd name="connsiteY0" fmla="*/ 0 h 1304925"/>
                  <a:gd name="connsiteX1" fmla="*/ 619125 w 812114"/>
                  <a:gd name="connsiteY1" fmla="*/ 704850 h 1304925"/>
                  <a:gd name="connsiteX2" fmla="*/ 0 w 812114"/>
                  <a:gd name="connsiteY2" fmla="*/ 1304925 h 1304925"/>
                  <a:gd name="connsiteX0" fmla="*/ 809625 w 814264"/>
                  <a:gd name="connsiteY0" fmla="*/ 0 h 1304925"/>
                  <a:gd name="connsiteX1" fmla="*/ 685800 w 814264"/>
                  <a:gd name="connsiteY1" fmla="*/ 762000 h 1304925"/>
                  <a:gd name="connsiteX2" fmla="*/ 0 w 814264"/>
                  <a:gd name="connsiteY2" fmla="*/ 1304925 h 1304925"/>
                </a:gdLst>
                <a:ahLst/>
                <a:cxnLst>
                  <a:cxn ang="0">
                    <a:pos x="connsiteX0" y="connsiteY0"/>
                  </a:cxn>
                  <a:cxn ang="0">
                    <a:pos x="connsiteX1" y="connsiteY1"/>
                  </a:cxn>
                  <a:cxn ang="0">
                    <a:pos x="connsiteX2" y="connsiteY2"/>
                  </a:cxn>
                </a:cxnLst>
                <a:rect l="l" t="t" r="r" b="b"/>
                <a:pathLst>
                  <a:path w="814264" h="1304925">
                    <a:moveTo>
                      <a:pt x="809625" y="0"/>
                    </a:moveTo>
                    <a:cubicBezTo>
                      <a:pt x="831056" y="246062"/>
                      <a:pt x="776287" y="530225"/>
                      <a:pt x="685800" y="762000"/>
                    </a:cubicBezTo>
                    <a:cubicBezTo>
                      <a:pt x="595313" y="993775"/>
                      <a:pt x="402431" y="1125537"/>
                      <a:pt x="0" y="1304925"/>
                    </a:cubicBezTo>
                  </a:path>
                </a:pathLst>
              </a:custGeom>
              <a:noFill/>
              <a:ln w="4445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4" name="Straight Arrow Connector 33">
                <a:extLst>
                  <a:ext uri="{FF2B5EF4-FFF2-40B4-BE49-F238E27FC236}">
                    <a16:creationId xmlns:a16="http://schemas.microsoft.com/office/drawing/2014/main" id="{CBA24647-26A6-4C85-93FD-6FDC29C85F4F}"/>
                  </a:ext>
                </a:extLst>
              </p:cNvPr>
              <p:cNvCxnSpPr>
                <a:cxnSpLocks/>
              </p:cNvCxnSpPr>
              <p:nvPr/>
            </p:nvCxnSpPr>
            <p:spPr>
              <a:xfrm flipH="1">
                <a:off x="4200525" y="3500438"/>
                <a:ext cx="95250" cy="1023937"/>
              </a:xfrm>
              <a:prstGeom prst="straightConnector1">
                <a:avLst/>
              </a:prstGeom>
              <a:ln w="412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C3B9C4F-1D12-4992-B041-DBB74D0CB1BF}"/>
                  </a:ext>
                </a:extLst>
              </p:cNvPr>
              <p:cNvCxnSpPr>
                <a:cxnSpLocks/>
              </p:cNvCxnSpPr>
              <p:nvPr/>
            </p:nvCxnSpPr>
            <p:spPr>
              <a:xfrm flipH="1">
                <a:off x="4963544" y="3607593"/>
                <a:ext cx="95250" cy="1023937"/>
              </a:xfrm>
              <a:prstGeom prst="straightConnector1">
                <a:avLst/>
              </a:prstGeom>
              <a:ln w="412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D4FCE31-CEB9-4B6C-B32B-ABB5AAA382EF}"/>
                  </a:ext>
                </a:extLst>
              </p:cNvPr>
              <p:cNvCxnSpPr>
                <a:cxnSpLocks/>
              </p:cNvCxnSpPr>
              <p:nvPr/>
            </p:nvCxnSpPr>
            <p:spPr>
              <a:xfrm>
                <a:off x="6265372" y="3607592"/>
                <a:ext cx="76612" cy="916783"/>
              </a:xfrm>
              <a:prstGeom prst="straightConnector1">
                <a:avLst/>
              </a:prstGeom>
              <a:ln w="412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D78B2DE-ABCC-4A2B-BD69-808C55FC463B}"/>
                  </a:ext>
                </a:extLst>
              </p:cNvPr>
              <p:cNvCxnSpPr>
                <a:cxnSpLocks/>
              </p:cNvCxnSpPr>
              <p:nvPr/>
            </p:nvCxnSpPr>
            <p:spPr>
              <a:xfrm>
                <a:off x="7376712" y="3389709"/>
                <a:ext cx="519515" cy="619919"/>
              </a:xfrm>
              <a:prstGeom prst="straightConnector1">
                <a:avLst/>
              </a:prstGeom>
              <a:ln w="412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B8929C7-2E34-45C5-A7F4-79B33E02CBFB}"/>
                  </a:ext>
                </a:extLst>
              </p:cNvPr>
              <p:cNvCxnSpPr>
                <a:cxnSpLocks/>
              </p:cNvCxnSpPr>
              <p:nvPr/>
            </p:nvCxnSpPr>
            <p:spPr>
              <a:xfrm>
                <a:off x="6781800" y="1813718"/>
                <a:ext cx="0" cy="319882"/>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8C27089C-8934-49A1-A331-44F0F7B24C78}"/>
                  </a:ext>
                </a:extLst>
              </p:cNvPr>
              <p:cNvCxnSpPr>
                <a:cxnSpLocks/>
              </p:cNvCxnSpPr>
              <p:nvPr/>
            </p:nvCxnSpPr>
            <p:spPr>
              <a:xfrm>
                <a:off x="7376712" y="1928018"/>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0DB7BA3-3DDC-4EDB-B25D-2675B6F932C1}"/>
                  </a:ext>
                </a:extLst>
              </p:cNvPr>
              <p:cNvCxnSpPr>
                <a:cxnSpLocks/>
              </p:cNvCxnSpPr>
              <p:nvPr/>
            </p:nvCxnSpPr>
            <p:spPr>
              <a:xfrm flipV="1">
                <a:off x="8160171" y="2868147"/>
                <a:ext cx="329013" cy="354805"/>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82F5FF94-B6D9-4435-8A68-E025C12204DB}"/>
                  </a:ext>
                </a:extLst>
              </p:cNvPr>
              <p:cNvCxnSpPr>
                <a:cxnSpLocks/>
              </p:cNvCxnSpPr>
              <p:nvPr/>
            </p:nvCxnSpPr>
            <p:spPr>
              <a:xfrm>
                <a:off x="6255847" y="4524375"/>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F3F3DDD-72CE-4594-A649-7AE82FF6438F}"/>
                  </a:ext>
                </a:extLst>
              </p:cNvPr>
              <p:cNvCxnSpPr>
                <a:cxnSpLocks/>
              </p:cNvCxnSpPr>
              <p:nvPr/>
            </p:nvCxnSpPr>
            <p:spPr>
              <a:xfrm>
                <a:off x="5400675" y="4119561"/>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4C8D1104-52A0-4D03-B24A-F606AAC109D5}"/>
                  </a:ext>
                </a:extLst>
              </p:cNvPr>
              <p:cNvCxnSpPr>
                <a:cxnSpLocks/>
              </p:cNvCxnSpPr>
              <p:nvPr/>
            </p:nvCxnSpPr>
            <p:spPr>
              <a:xfrm>
                <a:off x="3667125" y="3986211"/>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6AD80DD-2E2C-4295-8513-63B91596E4A9}"/>
                  </a:ext>
                </a:extLst>
              </p:cNvPr>
              <p:cNvCxnSpPr>
                <a:cxnSpLocks/>
              </p:cNvCxnSpPr>
              <p:nvPr/>
            </p:nvCxnSpPr>
            <p:spPr>
              <a:xfrm>
                <a:off x="7572375" y="3952875"/>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09926CC-2732-4CE4-BD5D-DBA399FF18FE}"/>
                  </a:ext>
                </a:extLst>
              </p:cNvPr>
              <p:cNvCxnSpPr>
                <a:cxnSpLocks/>
              </p:cNvCxnSpPr>
              <p:nvPr/>
            </p:nvCxnSpPr>
            <p:spPr>
              <a:xfrm>
                <a:off x="8160171" y="4355305"/>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A13F034-601B-40FF-98EF-C37A5646114F}"/>
                  </a:ext>
                </a:extLst>
              </p:cNvPr>
              <p:cNvCxnSpPr>
                <a:cxnSpLocks/>
              </p:cNvCxnSpPr>
              <p:nvPr/>
            </p:nvCxnSpPr>
            <p:spPr>
              <a:xfrm>
                <a:off x="6889316" y="3862386"/>
                <a:ext cx="0" cy="5143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7" name="Freeform: Shape 46">
                <a:extLst>
                  <a:ext uri="{FF2B5EF4-FFF2-40B4-BE49-F238E27FC236}">
                    <a16:creationId xmlns:a16="http://schemas.microsoft.com/office/drawing/2014/main" id="{AC5C5B91-9AA9-466E-9D6F-9C929845393C}"/>
                  </a:ext>
                </a:extLst>
              </p:cNvPr>
              <p:cNvSpPr/>
              <p:nvPr/>
            </p:nvSpPr>
            <p:spPr>
              <a:xfrm>
                <a:off x="4258338" y="2455934"/>
                <a:ext cx="930107" cy="939007"/>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8" name="Group 47">
              <a:extLst>
                <a:ext uri="{FF2B5EF4-FFF2-40B4-BE49-F238E27FC236}">
                  <a16:creationId xmlns:a16="http://schemas.microsoft.com/office/drawing/2014/main" id="{B03C024F-80E5-44FA-8233-5C7055A28B0A}"/>
                </a:ext>
              </a:extLst>
            </p:cNvPr>
            <p:cNvGrpSpPr/>
            <p:nvPr/>
          </p:nvGrpSpPr>
          <p:grpSpPr>
            <a:xfrm>
              <a:off x="7682424" y="1445643"/>
              <a:ext cx="3423336" cy="1529066"/>
              <a:chOff x="4326708" y="1119131"/>
              <a:chExt cx="3423336" cy="1529066"/>
            </a:xfrm>
          </p:grpSpPr>
          <p:sp>
            <p:nvSpPr>
              <p:cNvPr id="49" name="Rectangle 48">
                <a:extLst>
                  <a:ext uri="{FF2B5EF4-FFF2-40B4-BE49-F238E27FC236}">
                    <a16:creationId xmlns:a16="http://schemas.microsoft.com/office/drawing/2014/main" id="{AB0E978E-F870-4265-BF8D-405CECCC6CCE}"/>
                  </a:ext>
                </a:extLst>
              </p:cNvPr>
              <p:cNvSpPr/>
              <p:nvPr/>
            </p:nvSpPr>
            <p:spPr>
              <a:xfrm>
                <a:off x="4326708" y="1119131"/>
                <a:ext cx="3119121" cy="15290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TextBox 49">
                <a:extLst>
                  <a:ext uri="{FF2B5EF4-FFF2-40B4-BE49-F238E27FC236}">
                    <a16:creationId xmlns:a16="http://schemas.microsoft.com/office/drawing/2014/main" id="{87E89D50-FEB5-4B04-BE54-3B7BDFB8E674}"/>
                  </a:ext>
                </a:extLst>
              </p:cNvPr>
              <p:cNvSpPr txBox="1"/>
              <p:nvPr/>
            </p:nvSpPr>
            <p:spPr>
              <a:xfrm>
                <a:off x="6496795" y="2238487"/>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cxnSp>
            <p:nvCxnSpPr>
              <p:cNvPr id="51" name="Straight Connector 50">
                <a:extLst>
                  <a:ext uri="{FF2B5EF4-FFF2-40B4-BE49-F238E27FC236}">
                    <a16:creationId xmlns:a16="http://schemas.microsoft.com/office/drawing/2014/main" id="{2BDF2B65-C1B5-4FFF-93C7-C43D116C1862}"/>
                  </a:ext>
                </a:extLst>
              </p:cNvPr>
              <p:cNvCxnSpPr>
                <a:cxnSpLocks/>
              </p:cNvCxnSpPr>
              <p:nvPr/>
            </p:nvCxnSpPr>
            <p:spPr>
              <a:xfrm>
                <a:off x="4493636" y="2286528"/>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380DA7FC-87EF-4A79-B0D0-C14B5AC62062}"/>
                  </a:ext>
                </a:extLst>
              </p:cNvPr>
              <p:cNvCxnSpPr>
                <a:cxnSpLocks/>
              </p:cNvCxnSpPr>
              <p:nvPr/>
            </p:nvCxnSpPr>
            <p:spPr>
              <a:xfrm>
                <a:off x="6419159" y="1252290"/>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26FD936A-6374-4C0F-9928-50317901C226}"/>
                  </a:ext>
                </a:extLst>
              </p:cNvPr>
              <p:cNvSpPr txBox="1"/>
              <p:nvPr/>
            </p:nvSpPr>
            <p:spPr>
              <a:xfrm>
                <a:off x="6496795" y="1261064"/>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54" name="TextBox 53">
                <a:extLst>
                  <a:ext uri="{FF2B5EF4-FFF2-40B4-BE49-F238E27FC236}">
                    <a16:creationId xmlns:a16="http://schemas.microsoft.com/office/drawing/2014/main" id="{FB6768E3-03D7-4D65-AB77-7C2E5DCB67D1}"/>
                  </a:ext>
                </a:extLst>
              </p:cNvPr>
              <p:cNvSpPr txBox="1"/>
              <p:nvPr/>
            </p:nvSpPr>
            <p:spPr>
              <a:xfrm>
                <a:off x="6496795" y="1554492"/>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55" name="Straight Arrow Connector 54">
                <a:extLst>
                  <a:ext uri="{FF2B5EF4-FFF2-40B4-BE49-F238E27FC236}">
                    <a16:creationId xmlns:a16="http://schemas.microsoft.com/office/drawing/2014/main" id="{9A211E9B-AD09-42D0-A780-02446A97FCE6}"/>
                  </a:ext>
                </a:extLst>
              </p:cNvPr>
              <p:cNvCxnSpPr>
                <a:cxnSpLocks/>
              </p:cNvCxnSpPr>
              <p:nvPr/>
            </p:nvCxnSpPr>
            <p:spPr>
              <a:xfrm>
                <a:off x="6419185" y="1555741"/>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 name="Freeform: Shape 55">
                <a:extLst>
                  <a:ext uri="{FF2B5EF4-FFF2-40B4-BE49-F238E27FC236}">
                    <a16:creationId xmlns:a16="http://schemas.microsoft.com/office/drawing/2014/main" id="{AA83CAD4-5EDA-43CB-B31E-B14BF9826443}"/>
                  </a:ext>
                </a:extLst>
              </p:cNvPr>
              <p:cNvSpPr/>
              <p:nvPr/>
            </p:nvSpPr>
            <p:spPr>
              <a:xfrm rot="1490561">
                <a:off x="6194358" y="2228816"/>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TextBox 56">
                <a:extLst>
                  <a:ext uri="{FF2B5EF4-FFF2-40B4-BE49-F238E27FC236}">
                    <a16:creationId xmlns:a16="http://schemas.microsoft.com/office/drawing/2014/main" id="{BE1472DD-8212-4ABF-8235-6CC6B63D355C}"/>
                  </a:ext>
                </a:extLst>
              </p:cNvPr>
              <p:cNvSpPr txBox="1"/>
              <p:nvPr/>
            </p:nvSpPr>
            <p:spPr>
              <a:xfrm>
                <a:off x="4686750" y="2269041"/>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cxnSp>
            <p:nvCxnSpPr>
              <p:cNvPr id="58" name="Straight Arrow Connector 57">
                <a:extLst>
                  <a:ext uri="{FF2B5EF4-FFF2-40B4-BE49-F238E27FC236}">
                    <a16:creationId xmlns:a16="http://schemas.microsoft.com/office/drawing/2014/main" id="{942EEDB9-83ED-44AB-B5C6-8F2B8BD5D9F7}"/>
                  </a:ext>
                </a:extLst>
              </p:cNvPr>
              <p:cNvCxnSpPr>
                <a:cxnSpLocks/>
              </p:cNvCxnSpPr>
              <p:nvPr/>
            </p:nvCxnSpPr>
            <p:spPr>
              <a:xfrm>
                <a:off x="6424105" y="1879812"/>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627B341B-0B2F-48A6-88D7-42B605A5DE53}"/>
                  </a:ext>
                </a:extLst>
              </p:cNvPr>
              <p:cNvSpPr txBox="1"/>
              <p:nvPr/>
            </p:nvSpPr>
            <p:spPr>
              <a:xfrm>
                <a:off x="6496795" y="1875136"/>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60" name="Rectangle 59">
                <a:extLst>
                  <a:ext uri="{FF2B5EF4-FFF2-40B4-BE49-F238E27FC236}">
                    <a16:creationId xmlns:a16="http://schemas.microsoft.com/office/drawing/2014/main" id="{B455A687-3915-45C7-9BFC-82F26B9AD4CB}"/>
                  </a:ext>
                </a:extLst>
              </p:cNvPr>
              <p:cNvSpPr/>
              <p:nvPr/>
            </p:nvSpPr>
            <p:spPr>
              <a:xfrm>
                <a:off x="4431969" y="1252691"/>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1" name="TextBox 60">
                <a:extLst>
                  <a:ext uri="{FF2B5EF4-FFF2-40B4-BE49-F238E27FC236}">
                    <a16:creationId xmlns:a16="http://schemas.microsoft.com/office/drawing/2014/main" id="{936E7C69-D243-4406-AAD0-EB2AF3AEFA96}"/>
                  </a:ext>
                </a:extLst>
              </p:cNvPr>
              <p:cNvSpPr txBox="1"/>
              <p:nvPr/>
            </p:nvSpPr>
            <p:spPr>
              <a:xfrm>
                <a:off x="4764112" y="1212680"/>
                <a:ext cx="1168908"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62" name="Rectangle 61">
                <a:extLst>
                  <a:ext uri="{FF2B5EF4-FFF2-40B4-BE49-F238E27FC236}">
                    <a16:creationId xmlns:a16="http://schemas.microsoft.com/office/drawing/2014/main" id="{32003695-0A28-4460-83BF-C38D0D7D1DD6}"/>
                  </a:ext>
                </a:extLst>
              </p:cNvPr>
              <p:cNvSpPr/>
              <p:nvPr/>
            </p:nvSpPr>
            <p:spPr>
              <a:xfrm>
                <a:off x="4430634" y="1509223"/>
                <a:ext cx="254508" cy="166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TextBox 62">
                <a:extLst>
                  <a:ext uri="{FF2B5EF4-FFF2-40B4-BE49-F238E27FC236}">
                    <a16:creationId xmlns:a16="http://schemas.microsoft.com/office/drawing/2014/main" id="{0A5E2AC2-A75A-4AB3-A7F3-C884245F23F6}"/>
                  </a:ext>
                </a:extLst>
              </p:cNvPr>
              <p:cNvSpPr txBox="1"/>
              <p:nvPr/>
            </p:nvSpPr>
            <p:spPr>
              <a:xfrm>
                <a:off x="4762751" y="1477378"/>
                <a:ext cx="1524460" cy="246221"/>
              </a:xfrm>
              <a:prstGeom prst="rect">
                <a:avLst/>
              </a:prstGeom>
              <a:noFill/>
            </p:spPr>
            <p:txBody>
              <a:bodyPr wrap="square" rtlCol="0">
                <a:spAutoFit/>
              </a:bodyPr>
              <a:lstStyle/>
              <a:p>
                <a:r>
                  <a:rPr lang="en-GB" sz="1000" dirty="0">
                    <a:latin typeface="Arial Nova" panose="020B0504020202020204" pitchFamily="34" charset="0"/>
                  </a:rPr>
                  <a:t>Weathered granodiorite</a:t>
                </a:r>
              </a:p>
            </p:txBody>
          </p:sp>
          <p:sp>
            <p:nvSpPr>
              <p:cNvPr id="64" name="Rectangle 63">
                <a:extLst>
                  <a:ext uri="{FF2B5EF4-FFF2-40B4-BE49-F238E27FC236}">
                    <a16:creationId xmlns:a16="http://schemas.microsoft.com/office/drawing/2014/main" id="{A650E48D-2371-45C7-8B8D-B655DBBFFA97}"/>
                  </a:ext>
                </a:extLst>
              </p:cNvPr>
              <p:cNvSpPr/>
              <p:nvPr/>
            </p:nvSpPr>
            <p:spPr>
              <a:xfrm>
                <a:off x="4432242" y="1764798"/>
                <a:ext cx="254508" cy="166200"/>
              </a:xfrm>
              <a:prstGeom prst="rect">
                <a:avLst/>
              </a:prstGeom>
              <a:solidFill>
                <a:srgbClr val="F4A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TextBox 64">
                <a:extLst>
                  <a:ext uri="{FF2B5EF4-FFF2-40B4-BE49-F238E27FC236}">
                    <a16:creationId xmlns:a16="http://schemas.microsoft.com/office/drawing/2014/main" id="{92B68F44-299D-42A9-80CA-A22437C051C0}"/>
                  </a:ext>
                </a:extLst>
              </p:cNvPr>
              <p:cNvSpPr txBox="1"/>
              <p:nvPr/>
            </p:nvSpPr>
            <p:spPr>
              <a:xfrm>
                <a:off x="4759439" y="1740861"/>
                <a:ext cx="952500" cy="246221"/>
              </a:xfrm>
              <a:prstGeom prst="rect">
                <a:avLst/>
              </a:prstGeom>
              <a:noFill/>
            </p:spPr>
            <p:txBody>
              <a:bodyPr wrap="square" rtlCol="0">
                <a:spAutoFit/>
              </a:bodyPr>
              <a:lstStyle/>
              <a:p>
                <a:r>
                  <a:rPr lang="en-GB" sz="1000" dirty="0">
                    <a:latin typeface="Arial Nova" panose="020B0504020202020204" pitchFamily="34" charset="0"/>
                  </a:rPr>
                  <a:t>Granodiorite</a:t>
                </a:r>
              </a:p>
            </p:txBody>
          </p:sp>
          <p:sp>
            <p:nvSpPr>
              <p:cNvPr id="66" name="TextBox 65">
                <a:extLst>
                  <a:ext uri="{FF2B5EF4-FFF2-40B4-BE49-F238E27FC236}">
                    <a16:creationId xmlns:a16="http://schemas.microsoft.com/office/drawing/2014/main" id="{0D14F448-FAFE-44BE-A5E2-92AC2EAC6A2F}"/>
                  </a:ext>
                </a:extLst>
              </p:cNvPr>
              <p:cNvSpPr txBox="1"/>
              <p:nvPr/>
            </p:nvSpPr>
            <p:spPr>
              <a:xfrm>
                <a:off x="4759439" y="2004951"/>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67" name="Rectangle 66">
                <a:extLst>
                  <a:ext uri="{FF2B5EF4-FFF2-40B4-BE49-F238E27FC236}">
                    <a16:creationId xmlns:a16="http://schemas.microsoft.com/office/drawing/2014/main" id="{CA2065B1-FF21-47DD-9287-2980831A8207}"/>
                  </a:ext>
                </a:extLst>
              </p:cNvPr>
              <p:cNvSpPr/>
              <p:nvPr/>
            </p:nvSpPr>
            <p:spPr>
              <a:xfrm>
                <a:off x="4432242" y="2027825"/>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Tree>
    <p:extLst>
      <p:ext uri="{BB962C8B-B14F-4D97-AF65-F5344CB8AC3E}">
        <p14:creationId xmlns:p14="http://schemas.microsoft.com/office/powerpoint/2010/main" val="845108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D45877-E9AE-4BA2-AA1F-C282FA66AA55}"/>
              </a:ext>
            </a:extLst>
          </p:cNvPr>
          <p:cNvSpPr txBox="1"/>
          <p:nvPr/>
        </p:nvSpPr>
        <p:spPr>
          <a:xfrm>
            <a:off x="759454" y="29032"/>
            <a:ext cx="10277856" cy="369332"/>
          </a:xfrm>
          <a:prstGeom prst="rect">
            <a:avLst/>
          </a:prstGeom>
          <a:noFill/>
        </p:spPr>
        <p:txBody>
          <a:bodyPr wrap="square" rtlCol="0">
            <a:spAutoFit/>
          </a:bodyPr>
          <a:lstStyle/>
          <a:p>
            <a:r>
              <a:rPr lang="en-GB" b="1" dirty="0">
                <a:latin typeface="Arial Nova" panose="020B0504020202020204" pitchFamily="34" charset="0"/>
              </a:rPr>
              <a:t>UB25: </a:t>
            </a:r>
            <a:r>
              <a:rPr lang="en-GB" dirty="0">
                <a:latin typeface="Arial Nova" panose="020B0504020202020204" pitchFamily="34" charset="0"/>
              </a:rPr>
              <a:t>Weathered granodiorite glacial valley with sandy glacial till – </a:t>
            </a:r>
            <a:r>
              <a:rPr lang="en-GB" b="1" dirty="0">
                <a:latin typeface="Arial Nova" panose="020B0504020202020204" pitchFamily="34" charset="0"/>
              </a:rPr>
              <a:t>Alternative conceptual models</a:t>
            </a:r>
            <a:endParaRPr lang="en-GB" dirty="0">
              <a:latin typeface="Arial Nova" panose="020B0504020202020204" pitchFamily="34" charset="0"/>
            </a:endParaRPr>
          </a:p>
        </p:txBody>
      </p:sp>
      <p:sp>
        <p:nvSpPr>
          <p:cNvPr id="5" name="TextBox 4">
            <a:extLst>
              <a:ext uri="{FF2B5EF4-FFF2-40B4-BE49-F238E27FC236}">
                <a16:creationId xmlns:a16="http://schemas.microsoft.com/office/drawing/2014/main" id="{E885A64D-BA42-4C75-A2C6-45B1356D7440}"/>
              </a:ext>
            </a:extLst>
          </p:cNvPr>
          <p:cNvSpPr txBox="1"/>
          <p:nvPr/>
        </p:nvSpPr>
        <p:spPr>
          <a:xfrm>
            <a:off x="1273266" y="4667592"/>
            <a:ext cx="9645468" cy="1077218"/>
          </a:xfrm>
          <a:prstGeom prst="rect">
            <a:avLst/>
          </a:prstGeom>
          <a:noFill/>
        </p:spPr>
        <p:txBody>
          <a:bodyPr wrap="square" rtlCol="0">
            <a:spAutoFit/>
          </a:bodyPr>
          <a:lstStyle/>
          <a:p>
            <a:r>
              <a:rPr lang="en-GB" sz="1600" b="1" dirty="0">
                <a:latin typeface="Arial Nova" panose="020B0504020202020204" pitchFamily="34" charset="0"/>
              </a:rPr>
              <a:t>Clay-rich sandstone and shale glacial till confines sandy granitic/saprolitic glacial till in catchment headwaters: </a:t>
            </a:r>
          </a:p>
          <a:p>
            <a:endParaRPr lang="en-GB" sz="1600" b="1" dirty="0">
              <a:latin typeface="Arial Nova" panose="020B0504020202020204" pitchFamily="34" charset="0"/>
            </a:endParaRPr>
          </a:p>
          <a:p>
            <a:r>
              <a:rPr lang="en-GB" sz="1600" dirty="0">
                <a:latin typeface="Arial Nova" panose="020B0504020202020204" pitchFamily="34" charset="0"/>
              </a:rPr>
              <a:t>Confined sandy glacial sediments are now a zone of denitrification, but phosphorus may be transported.</a:t>
            </a:r>
          </a:p>
        </p:txBody>
      </p:sp>
      <p:sp>
        <p:nvSpPr>
          <p:cNvPr id="22" name="Arrow: Left 21">
            <a:hlinkClick r:id="rId2" action="ppaction://hlinksldjump"/>
            <a:extLst>
              <a:ext uri="{FF2B5EF4-FFF2-40B4-BE49-F238E27FC236}">
                <a16:creationId xmlns:a16="http://schemas.microsoft.com/office/drawing/2014/main" id="{80851F62-4553-4E80-94BC-22C59D2F281F}"/>
              </a:ext>
            </a:extLst>
          </p:cNvPr>
          <p:cNvSpPr/>
          <p:nvPr/>
        </p:nvSpPr>
        <p:spPr>
          <a:xfrm>
            <a:off x="11201401" y="6039828"/>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sp>
        <p:nvSpPr>
          <p:cNvPr id="19" name="Oval 18">
            <a:extLst>
              <a:ext uri="{FF2B5EF4-FFF2-40B4-BE49-F238E27FC236}">
                <a16:creationId xmlns:a16="http://schemas.microsoft.com/office/drawing/2014/main" id="{CC170449-23D7-4090-853A-E23850F68E34}"/>
              </a:ext>
            </a:extLst>
          </p:cNvPr>
          <p:cNvSpPr/>
          <p:nvPr/>
        </p:nvSpPr>
        <p:spPr>
          <a:xfrm>
            <a:off x="2441669" y="656563"/>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B</a:t>
            </a:r>
          </a:p>
        </p:txBody>
      </p:sp>
      <p:grpSp>
        <p:nvGrpSpPr>
          <p:cNvPr id="23" name="Group 22">
            <a:extLst>
              <a:ext uri="{FF2B5EF4-FFF2-40B4-BE49-F238E27FC236}">
                <a16:creationId xmlns:a16="http://schemas.microsoft.com/office/drawing/2014/main" id="{F0D235E9-1326-48CB-A7D8-78B56A79E57E}"/>
              </a:ext>
            </a:extLst>
          </p:cNvPr>
          <p:cNvGrpSpPr/>
          <p:nvPr/>
        </p:nvGrpSpPr>
        <p:grpSpPr>
          <a:xfrm>
            <a:off x="3062647" y="596739"/>
            <a:ext cx="4729920" cy="3775106"/>
            <a:chOff x="3537781" y="1387200"/>
            <a:chExt cx="4729920" cy="3775106"/>
          </a:xfrm>
        </p:grpSpPr>
        <p:pic>
          <p:nvPicPr>
            <p:cNvPr id="24" name="Picture 23">
              <a:extLst>
                <a:ext uri="{FF2B5EF4-FFF2-40B4-BE49-F238E27FC236}">
                  <a16:creationId xmlns:a16="http://schemas.microsoft.com/office/drawing/2014/main" id="{0A0EB5FB-074A-49D8-8D43-C3BA70BA325E}"/>
                </a:ext>
              </a:extLst>
            </p:cNvPr>
            <p:cNvPicPr>
              <a:picLocks noChangeAspect="1"/>
            </p:cNvPicPr>
            <p:nvPr/>
          </p:nvPicPr>
          <p:blipFill rotWithShape="1">
            <a:blip r:embed="rId3"/>
            <a:srcRect l="66944" t="41722" r="15749" b="17758"/>
            <a:stretch/>
          </p:blipFill>
          <p:spPr>
            <a:xfrm>
              <a:off x="3537781" y="1387200"/>
              <a:ext cx="4729920" cy="3775106"/>
            </a:xfrm>
            <a:prstGeom prst="rect">
              <a:avLst/>
            </a:prstGeom>
          </p:spPr>
        </p:pic>
        <p:sp>
          <p:nvSpPr>
            <p:cNvPr id="25" name="Freeform: Shape 24">
              <a:extLst>
                <a:ext uri="{FF2B5EF4-FFF2-40B4-BE49-F238E27FC236}">
                  <a16:creationId xmlns:a16="http://schemas.microsoft.com/office/drawing/2014/main" id="{8624FC66-488B-4BAA-98E5-2D07EE84DD9F}"/>
                </a:ext>
              </a:extLst>
            </p:cNvPr>
            <p:cNvSpPr/>
            <p:nvPr/>
          </p:nvSpPr>
          <p:spPr>
            <a:xfrm>
              <a:off x="3619500" y="3105150"/>
              <a:ext cx="3733800" cy="1562100"/>
            </a:xfrm>
            <a:custGeom>
              <a:avLst/>
              <a:gdLst>
                <a:gd name="connsiteX0" fmla="*/ 0 w 3733800"/>
                <a:gd name="connsiteY0" fmla="*/ 0 h 1562100"/>
                <a:gd name="connsiteX1" fmla="*/ 590550 w 3733800"/>
                <a:gd name="connsiteY1" fmla="*/ 409575 h 1562100"/>
                <a:gd name="connsiteX2" fmla="*/ 1895475 w 3733800"/>
                <a:gd name="connsiteY2" fmla="*/ 1038225 h 1562100"/>
                <a:gd name="connsiteX3" fmla="*/ 3733800 w 3733800"/>
                <a:gd name="connsiteY3" fmla="*/ 1562100 h 1562100"/>
              </a:gdLst>
              <a:ahLst/>
              <a:cxnLst>
                <a:cxn ang="0">
                  <a:pos x="connsiteX0" y="connsiteY0"/>
                </a:cxn>
                <a:cxn ang="0">
                  <a:pos x="connsiteX1" y="connsiteY1"/>
                </a:cxn>
                <a:cxn ang="0">
                  <a:pos x="connsiteX2" y="connsiteY2"/>
                </a:cxn>
                <a:cxn ang="0">
                  <a:pos x="connsiteX3" y="connsiteY3"/>
                </a:cxn>
              </a:cxnLst>
              <a:rect l="l" t="t" r="r" b="b"/>
              <a:pathLst>
                <a:path w="3733800" h="1562100">
                  <a:moveTo>
                    <a:pt x="0" y="0"/>
                  </a:moveTo>
                  <a:cubicBezTo>
                    <a:pt x="137319" y="118269"/>
                    <a:pt x="274638" y="236538"/>
                    <a:pt x="590550" y="409575"/>
                  </a:cubicBezTo>
                  <a:cubicBezTo>
                    <a:pt x="906462" y="582612"/>
                    <a:pt x="1371600" y="846138"/>
                    <a:pt x="1895475" y="1038225"/>
                  </a:cubicBezTo>
                  <a:cubicBezTo>
                    <a:pt x="2419350" y="1230312"/>
                    <a:pt x="3076575" y="1396206"/>
                    <a:pt x="3733800" y="1562100"/>
                  </a:cubicBezTo>
                </a:path>
              </a:pathLst>
            </a:custGeom>
            <a:noFill/>
            <a:ln w="38100">
              <a:gradFill>
                <a:gsLst>
                  <a:gs pos="17000">
                    <a:schemeClr val="accent5">
                      <a:lumMod val="75000"/>
                    </a:schemeClr>
                  </a:gs>
                  <a:gs pos="100000">
                    <a:srgbClr val="FF0000"/>
                  </a:gs>
                </a:gsLst>
                <a:lin ang="5400000" scaled="1"/>
              </a:gra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Arrow Connector 25">
              <a:extLst>
                <a:ext uri="{FF2B5EF4-FFF2-40B4-BE49-F238E27FC236}">
                  <a16:creationId xmlns:a16="http://schemas.microsoft.com/office/drawing/2014/main" id="{A18799BB-C1D3-4F7D-BD98-FE69B323108E}"/>
                </a:ext>
              </a:extLst>
            </p:cNvPr>
            <p:cNvCxnSpPr/>
            <p:nvPr/>
          </p:nvCxnSpPr>
          <p:spPr>
            <a:xfrm flipH="1">
              <a:off x="4924425" y="3274753"/>
              <a:ext cx="104775" cy="54292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2049ACD-7BE2-4D09-B9BD-2903D3EE72CC}"/>
                </a:ext>
              </a:extLst>
            </p:cNvPr>
            <p:cNvCxnSpPr/>
            <p:nvPr/>
          </p:nvCxnSpPr>
          <p:spPr>
            <a:xfrm flipH="1">
              <a:off x="5797966" y="3546215"/>
              <a:ext cx="104775" cy="54292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BD9CBCE-A70C-479C-A263-CBC84306A1DF}"/>
                </a:ext>
              </a:extLst>
            </p:cNvPr>
            <p:cNvCxnSpPr>
              <a:cxnSpLocks/>
            </p:cNvCxnSpPr>
            <p:nvPr/>
          </p:nvCxnSpPr>
          <p:spPr>
            <a:xfrm>
              <a:off x="6991351" y="3889115"/>
              <a:ext cx="102015" cy="49714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7F44740-D0EF-4F9D-8255-0A9F7E8AAA72}"/>
                </a:ext>
              </a:extLst>
            </p:cNvPr>
            <p:cNvCxnSpPr/>
            <p:nvPr/>
          </p:nvCxnSpPr>
          <p:spPr>
            <a:xfrm flipH="1">
              <a:off x="7653338" y="4089140"/>
              <a:ext cx="104775" cy="54292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75C9F54A-A7F9-49B9-AB7F-F7E28E07C7E2}"/>
                </a:ext>
              </a:extLst>
            </p:cNvPr>
            <p:cNvSpPr/>
            <p:nvPr/>
          </p:nvSpPr>
          <p:spPr>
            <a:xfrm>
              <a:off x="4371975" y="3162300"/>
              <a:ext cx="3609975" cy="248206"/>
            </a:xfrm>
            <a:custGeom>
              <a:avLst/>
              <a:gdLst>
                <a:gd name="connsiteX0" fmla="*/ 0 w 3609975"/>
                <a:gd name="connsiteY0" fmla="*/ 0 h 248206"/>
                <a:gd name="connsiteX1" fmla="*/ 904875 w 3609975"/>
                <a:gd name="connsiteY1" fmla="*/ 133350 h 248206"/>
                <a:gd name="connsiteX2" fmla="*/ 2476500 w 3609975"/>
                <a:gd name="connsiteY2" fmla="*/ 238125 h 248206"/>
                <a:gd name="connsiteX3" fmla="*/ 3609975 w 3609975"/>
                <a:gd name="connsiteY3" fmla="*/ 238125 h 248206"/>
              </a:gdLst>
              <a:ahLst/>
              <a:cxnLst>
                <a:cxn ang="0">
                  <a:pos x="connsiteX0" y="connsiteY0"/>
                </a:cxn>
                <a:cxn ang="0">
                  <a:pos x="connsiteX1" y="connsiteY1"/>
                </a:cxn>
                <a:cxn ang="0">
                  <a:pos x="connsiteX2" y="connsiteY2"/>
                </a:cxn>
                <a:cxn ang="0">
                  <a:pos x="connsiteX3" y="connsiteY3"/>
                </a:cxn>
              </a:cxnLst>
              <a:rect l="l" t="t" r="r" b="b"/>
              <a:pathLst>
                <a:path w="3609975" h="248206">
                  <a:moveTo>
                    <a:pt x="0" y="0"/>
                  </a:moveTo>
                  <a:cubicBezTo>
                    <a:pt x="246062" y="46831"/>
                    <a:pt x="492125" y="93663"/>
                    <a:pt x="904875" y="133350"/>
                  </a:cubicBezTo>
                  <a:cubicBezTo>
                    <a:pt x="1317625" y="173037"/>
                    <a:pt x="2025650" y="220663"/>
                    <a:pt x="2476500" y="238125"/>
                  </a:cubicBezTo>
                  <a:cubicBezTo>
                    <a:pt x="2927350" y="255587"/>
                    <a:pt x="3268662" y="246856"/>
                    <a:pt x="3609975" y="238125"/>
                  </a:cubicBezTo>
                </a:path>
              </a:pathLst>
            </a:custGeom>
            <a:noFill/>
            <a:ln w="41275">
              <a:gradFill>
                <a:gsLst>
                  <a:gs pos="75000">
                    <a:srgbClr val="FF0000"/>
                  </a:gs>
                  <a:gs pos="13000">
                    <a:schemeClr val="accent5">
                      <a:lumMod val="75000"/>
                    </a:schemeClr>
                  </a:gs>
                </a:gsLst>
                <a:lin ang="5400000" scaled="1"/>
              </a:gra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507B845E-5754-4B1A-B4C5-EC04979BEAAC}"/>
                </a:ext>
              </a:extLst>
            </p:cNvPr>
            <p:cNvSpPr/>
            <p:nvPr/>
          </p:nvSpPr>
          <p:spPr>
            <a:xfrm>
              <a:off x="5703095" y="3422112"/>
              <a:ext cx="2278856" cy="248206"/>
            </a:xfrm>
            <a:custGeom>
              <a:avLst/>
              <a:gdLst>
                <a:gd name="connsiteX0" fmla="*/ 0 w 3609975"/>
                <a:gd name="connsiteY0" fmla="*/ 0 h 248206"/>
                <a:gd name="connsiteX1" fmla="*/ 904875 w 3609975"/>
                <a:gd name="connsiteY1" fmla="*/ 133350 h 248206"/>
                <a:gd name="connsiteX2" fmla="*/ 2476500 w 3609975"/>
                <a:gd name="connsiteY2" fmla="*/ 238125 h 248206"/>
                <a:gd name="connsiteX3" fmla="*/ 3609975 w 3609975"/>
                <a:gd name="connsiteY3" fmla="*/ 238125 h 248206"/>
              </a:gdLst>
              <a:ahLst/>
              <a:cxnLst>
                <a:cxn ang="0">
                  <a:pos x="connsiteX0" y="connsiteY0"/>
                </a:cxn>
                <a:cxn ang="0">
                  <a:pos x="connsiteX1" y="connsiteY1"/>
                </a:cxn>
                <a:cxn ang="0">
                  <a:pos x="connsiteX2" y="connsiteY2"/>
                </a:cxn>
                <a:cxn ang="0">
                  <a:pos x="connsiteX3" y="connsiteY3"/>
                </a:cxn>
              </a:cxnLst>
              <a:rect l="l" t="t" r="r" b="b"/>
              <a:pathLst>
                <a:path w="3609975" h="248206">
                  <a:moveTo>
                    <a:pt x="0" y="0"/>
                  </a:moveTo>
                  <a:cubicBezTo>
                    <a:pt x="246062" y="46831"/>
                    <a:pt x="492125" y="93663"/>
                    <a:pt x="904875" y="133350"/>
                  </a:cubicBezTo>
                  <a:cubicBezTo>
                    <a:pt x="1317625" y="173037"/>
                    <a:pt x="2025650" y="220663"/>
                    <a:pt x="2476500" y="238125"/>
                  </a:cubicBezTo>
                  <a:cubicBezTo>
                    <a:pt x="2927350" y="255587"/>
                    <a:pt x="3268662" y="246856"/>
                    <a:pt x="3609975" y="238125"/>
                  </a:cubicBezTo>
                </a:path>
              </a:pathLst>
            </a:custGeom>
            <a:noFill/>
            <a:ln w="41275">
              <a:gradFill>
                <a:gsLst>
                  <a:gs pos="56000">
                    <a:srgbClr val="FF0000"/>
                  </a:gs>
                  <a:gs pos="13000">
                    <a:schemeClr val="accent5">
                      <a:lumMod val="75000"/>
                    </a:schemeClr>
                  </a:gs>
                </a:gsLst>
                <a:lin ang="5400000" scaled="1"/>
              </a:gra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2" name="Straight Arrow Connector 31">
              <a:extLst>
                <a:ext uri="{FF2B5EF4-FFF2-40B4-BE49-F238E27FC236}">
                  <a16:creationId xmlns:a16="http://schemas.microsoft.com/office/drawing/2014/main" id="{92E4B0AA-D285-4396-86FA-E56EAE002185}"/>
                </a:ext>
              </a:extLst>
            </p:cNvPr>
            <p:cNvCxnSpPr>
              <a:cxnSpLocks/>
            </p:cNvCxnSpPr>
            <p:nvPr/>
          </p:nvCxnSpPr>
          <p:spPr>
            <a:xfrm flipV="1">
              <a:off x="3971925" y="3105150"/>
              <a:ext cx="400050" cy="291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3" name="Freeform: Shape 32">
              <a:extLst>
                <a:ext uri="{FF2B5EF4-FFF2-40B4-BE49-F238E27FC236}">
                  <a16:creationId xmlns:a16="http://schemas.microsoft.com/office/drawing/2014/main" id="{80AC23A4-23E4-44B0-A3BE-269D240770E2}"/>
                </a:ext>
              </a:extLst>
            </p:cNvPr>
            <p:cNvSpPr/>
            <p:nvPr/>
          </p:nvSpPr>
          <p:spPr>
            <a:xfrm>
              <a:off x="3619500" y="3905395"/>
              <a:ext cx="3371851" cy="1170840"/>
            </a:xfrm>
            <a:custGeom>
              <a:avLst/>
              <a:gdLst>
                <a:gd name="connsiteX0" fmla="*/ 0 w 3733800"/>
                <a:gd name="connsiteY0" fmla="*/ 0 h 1562100"/>
                <a:gd name="connsiteX1" fmla="*/ 590550 w 3733800"/>
                <a:gd name="connsiteY1" fmla="*/ 409575 h 1562100"/>
                <a:gd name="connsiteX2" fmla="*/ 1895475 w 3733800"/>
                <a:gd name="connsiteY2" fmla="*/ 1038225 h 1562100"/>
                <a:gd name="connsiteX3" fmla="*/ 3733800 w 3733800"/>
                <a:gd name="connsiteY3" fmla="*/ 1562100 h 1562100"/>
              </a:gdLst>
              <a:ahLst/>
              <a:cxnLst>
                <a:cxn ang="0">
                  <a:pos x="connsiteX0" y="connsiteY0"/>
                </a:cxn>
                <a:cxn ang="0">
                  <a:pos x="connsiteX1" y="connsiteY1"/>
                </a:cxn>
                <a:cxn ang="0">
                  <a:pos x="connsiteX2" y="connsiteY2"/>
                </a:cxn>
                <a:cxn ang="0">
                  <a:pos x="connsiteX3" y="connsiteY3"/>
                </a:cxn>
              </a:cxnLst>
              <a:rect l="l" t="t" r="r" b="b"/>
              <a:pathLst>
                <a:path w="3733800" h="1562100">
                  <a:moveTo>
                    <a:pt x="0" y="0"/>
                  </a:moveTo>
                  <a:cubicBezTo>
                    <a:pt x="137319" y="118269"/>
                    <a:pt x="274638" y="236538"/>
                    <a:pt x="590550" y="409575"/>
                  </a:cubicBezTo>
                  <a:cubicBezTo>
                    <a:pt x="906462" y="582612"/>
                    <a:pt x="1371600" y="846138"/>
                    <a:pt x="1895475" y="1038225"/>
                  </a:cubicBezTo>
                  <a:cubicBezTo>
                    <a:pt x="2419350" y="1230312"/>
                    <a:pt x="3076575" y="1396206"/>
                    <a:pt x="3733800" y="1562100"/>
                  </a:cubicBezTo>
                </a:path>
              </a:pathLst>
            </a:custGeom>
            <a:noFill/>
            <a:ln w="38100">
              <a:gradFill>
                <a:gsLst>
                  <a:gs pos="17000">
                    <a:schemeClr val="accent5">
                      <a:lumMod val="75000"/>
                    </a:schemeClr>
                  </a:gs>
                  <a:gs pos="100000">
                    <a:srgbClr val="FF0000"/>
                  </a:gs>
                </a:gsLst>
                <a:lin ang="5400000" scaled="1"/>
              </a:gra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5" name="Rectangle 34">
            <a:extLst>
              <a:ext uri="{FF2B5EF4-FFF2-40B4-BE49-F238E27FC236}">
                <a16:creationId xmlns:a16="http://schemas.microsoft.com/office/drawing/2014/main" id="{BCDA7168-60D8-46C5-AE1E-8A3E5A062C7F}"/>
              </a:ext>
            </a:extLst>
          </p:cNvPr>
          <p:cNvSpPr/>
          <p:nvPr/>
        </p:nvSpPr>
        <p:spPr>
          <a:xfrm>
            <a:off x="8180711" y="1636234"/>
            <a:ext cx="1382188" cy="19913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7" name="Straight Connector 36">
            <a:extLst>
              <a:ext uri="{FF2B5EF4-FFF2-40B4-BE49-F238E27FC236}">
                <a16:creationId xmlns:a16="http://schemas.microsoft.com/office/drawing/2014/main" id="{CD2E356D-E65F-4757-A5C0-22A1D9271521}"/>
              </a:ext>
            </a:extLst>
          </p:cNvPr>
          <p:cNvCxnSpPr>
            <a:cxnSpLocks/>
          </p:cNvCxnSpPr>
          <p:nvPr/>
        </p:nvCxnSpPr>
        <p:spPr>
          <a:xfrm>
            <a:off x="8349481" y="2523951"/>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A2CBF3A-D9DF-493B-BF52-1C763235BA54}"/>
              </a:ext>
            </a:extLst>
          </p:cNvPr>
          <p:cNvCxnSpPr>
            <a:cxnSpLocks/>
          </p:cNvCxnSpPr>
          <p:nvPr/>
        </p:nvCxnSpPr>
        <p:spPr>
          <a:xfrm>
            <a:off x="8409386" y="2833762"/>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97C5F60-A7D7-4CB1-AF4F-B3C0250CD2ED}"/>
              </a:ext>
            </a:extLst>
          </p:cNvPr>
          <p:cNvSpPr txBox="1"/>
          <p:nvPr/>
        </p:nvSpPr>
        <p:spPr>
          <a:xfrm>
            <a:off x="8487022" y="2842536"/>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40" name="TextBox 39">
            <a:extLst>
              <a:ext uri="{FF2B5EF4-FFF2-40B4-BE49-F238E27FC236}">
                <a16:creationId xmlns:a16="http://schemas.microsoft.com/office/drawing/2014/main" id="{D6D68AD5-672C-46FC-9691-D149CEEC723F}"/>
              </a:ext>
            </a:extLst>
          </p:cNvPr>
          <p:cNvSpPr txBox="1"/>
          <p:nvPr/>
        </p:nvSpPr>
        <p:spPr>
          <a:xfrm>
            <a:off x="8487022" y="3135964"/>
            <a:ext cx="1253249" cy="400110"/>
          </a:xfrm>
          <a:prstGeom prst="rect">
            <a:avLst/>
          </a:prstGeom>
          <a:noFill/>
        </p:spPr>
        <p:txBody>
          <a:bodyPr wrap="square" rtlCol="0">
            <a:spAutoFit/>
          </a:bodyPr>
          <a:lstStyle/>
          <a:p>
            <a:r>
              <a:rPr lang="en-GB" sz="1000" dirty="0">
                <a:latin typeface="Arial Nova" panose="020B0504020202020204" pitchFamily="34" charset="0"/>
              </a:rPr>
              <a:t>Reducing </a:t>
            </a:r>
          </a:p>
          <a:p>
            <a:r>
              <a:rPr lang="en-GB" sz="1000" dirty="0">
                <a:latin typeface="Arial Nova" panose="020B0504020202020204" pitchFamily="34" charset="0"/>
              </a:rPr>
              <a:t>Flow Pathway</a:t>
            </a:r>
          </a:p>
        </p:txBody>
      </p:sp>
      <p:cxnSp>
        <p:nvCxnSpPr>
          <p:cNvPr id="41" name="Straight Arrow Connector 40">
            <a:extLst>
              <a:ext uri="{FF2B5EF4-FFF2-40B4-BE49-F238E27FC236}">
                <a16:creationId xmlns:a16="http://schemas.microsoft.com/office/drawing/2014/main" id="{CF878CB5-FE99-4879-B376-637690DAEF5D}"/>
              </a:ext>
            </a:extLst>
          </p:cNvPr>
          <p:cNvCxnSpPr>
            <a:cxnSpLocks/>
          </p:cNvCxnSpPr>
          <p:nvPr/>
        </p:nvCxnSpPr>
        <p:spPr>
          <a:xfrm>
            <a:off x="8409386" y="3193297"/>
            <a:ext cx="0" cy="263311"/>
          </a:xfrm>
          <a:prstGeom prst="straightConnector1">
            <a:avLst/>
          </a:prstGeom>
          <a:ln w="28575">
            <a:gradFill flip="none" rotWithShape="1">
              <a:gsLst>
                <a:gs pos="0">
                  <a:srgbClr val="FF0000"/>
                </a:gs>
                <a:gs pos="48000">
                  <a:srgbClr val="FF0000"/>
                </a:gs>
                <a:gs pos="100000">
                  <a:srgbClr val="0070C0"/>
                </a:gs>
              </a:gsLst>
              <a:lin ang="16200000" scaled="1"/>
              <a:tileRect/>
            </a:gra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CF802DE-4C45-442B-AAA7-16CF3AE3688C}"/>
              </a:ext>
            </a:extLst>
          </p:cNvPr>
          <p:cNvSpPr txBox="1"/>
          <p:nvPr/>
        </p:nvSpPr>
        <p:spPr>
          <a:xfrm>
            <a:off x="8619329" y="2517332"/>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46" name="Rectangle 45">
            <a:extLst>
              <a:ext uri="{FF2B5EF4-FFF2-40B4-BE49-F238E27FC236}">
                <a16:creationId xmlns:a16="http://schemas.microsoft.com/office/drawing/2014/main" id="{736A48A5-628E-4BE1-A39B-824F84A72F8A}"/>
              </a:ext>
            </a:extLst>
          </p:cNvPr>
          <p:cNvSpPr/>
          <p:nvPr/>
        </p:nvSpPr>
        <p:spPr>
          <a:xfrm>
            <a:off x="8282928" y="1755312"/>
            <a:ext cx="254508" cy="166200"/>
          </a:xfrm>
          <a:prstGeom prst="rect">
            <a:avLst/>
          </a:prstGeom>
          <a:solidFill>
            <a:srgbClr val="8A6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TextBox 46">
            <a:extLst>
              <a:ext uri="{FF2B5EF4-FFF2-40B4-BE49-F238E27FC236}">
                <a16:creationId xmlns:a16="http://schemas.microsoft.com/office/drawing/2014/main" id="{36728BCB-43E7-461B-A1AA-2450D990A65E}"/>
              </a:ext>
            </a:extLst>
          </p:cNvPr>
          <p:cNvSpPr txBox="1"/>
          <p:nvPr/>
        </p:nvSpPr>
        <p:spPr>
          <a:xfrm>
            <a:off x="8615071" y="1715301"/>
            <a:ext cx="1168908" cy="246221"/>
          </a:xfrm>
          <a:prstGeom prst="rect">
            <a:avLst/>
          </a:prstGeom>
          <a:noFill/>
        </p:spPr>
        <p:txBody>
          <a:bodyPr wrap="square" rtlCol="0">
            <a:spAutoFit/>
          </a:bodyPr>
          <a:lstStyle/>
          <a:p>
            <a:r>
              <a:rPr lang="en-GB" sz="1000" dirty="0">
                <a:latin typeface="Arial Nova" panose="020B0504020202020204" pitchFamily="34" charset="0"/>
              </a:rPr>
              <a:t>Clay till</a:t>
            </a:r>
          </a:p>
        </p:txBody>
      </p:sp>
      <p:sp>
        <p:nvSpPr>
          <p:cNvPr id="48" name="Rectangle 47">
            <a:extLst>
              <a:ext uri="{FF2B5EF4-FFF2-40B4-BE49-F238E27FC236}">
                <a16:creationId xmlns:a16="http://schemas.microsoft.com/office/drawing/2014/main" id="{1559DACF-D816-47C8-A42B-C8874D35264C}"/>
              </a:ext>
            </a:extLst>
          </p:cNvPr>
          <p:cNvSpPr/>
          <p:nvPr/>
        </p:nvSpPr>
        <p:spPr>
          <a:xfrm>
            <a:off x="8281593" y="2011844"/>
            <a:ext cx="254508" cy="166200"/>
          </a:xfrm>
          <a:prstGeom prst="rect">
            <a:avLst/>
          </a:prstGeom>
          <a:solidFill>
            <a:srgbClr val="CC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Rectangle 49">
            <a:extLst>
              <a:ext uri="{FF2B5EF4-FFF2-40B4-BE49-F238E27FC236}">
                <a16:creationId xmlns:a16="http://schemas.microsoft.com/office/drawing/2014/main" id="{C88726FA-B0D8-4BC7-8320-E709A88A8C5D}"/>
              </a:ext>
            </a:extLst>
          </p:cNvPr>
          <p:cNvSpPr/>
          <p:nvPr/>
        </p:nvSpPr>
        <p:spPr>
          <a:xfrm>
            <a:off x="8283201" y="2267419"/>
            <a:ext cx="254508" cy="166200"/>
          </a:xfrm>
          <a:prstGeom prst="rect">
            <a:avLst/>
          </a:prstGeom>
          <a:solidFill>
            <a:srgbClr val="F4A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a:extLst>
              <a:ext uri="{FF2B5EF4-FFF2-40B4-BE49-F238E27FC236}">
                <a16:creationId xmlns:a16="http://schemas.microsoft.com/office/drawing/2014/main" id="{F0DA3AD8-C304-4CE9-9B61-1380EFD8F083}"/>
              </a:ext>
            </a:extLst>
          </p:cNvPr>
          <p:cNvSpPr txBox="1"/>
          <p:nvPr/>
        </p:nvSpPr>
        <p:spPr>
          <a:xfrm>
            <a:off x="8610398" y="2243482"/>
            <a:ext cx="952500" cy="246221"/>
          </a:xfrm>
          <a:prstGeom prst="rect">
            <a:avLst/>
          </a:prstGeom>
          <a:noFill/>
        </p:spPr>
        <p:txBody>
          <a:bodyPr wrap="square" rtlCol="0">
            <a:spAutoFit/>
          </a:bodyPr>
          <a:lstStyle/>
          <a:p>
            <a:r>
              <a:rPr lang="en-GB" sz="1000" dirty="0">
                <a:latin typeface="Arial Nova" panose="020B0504020202020204" pitchFamily="34" charset="0"/>
              </a:rPr>
              <a:t>Granodiorite</a:t>
            </a:r>
          </a:p>
        </p:txBody>
      </p:sp>
      <p:sp>
        <p:nvSpPr>
          <p:cNvPr id="54" name="TextBox 53">
            <a:extLst>
              <a:ext uri="{FF2B5EF4-FFF2-40B4-BE49-F238E27FC236}">
                <a16:creationId xmlns:a16="http://schemas.microsoft.com/office/drawing/2014/main" id="{B73A4870-005B-4B1E-A7DA-36972B94092D}"/>
              </a:ext>
            </a:extLst>
          </p:cNvPr>
          <p:cNvSpPr txBox="1"/>
          <p:nvPr/>
        </p:nvSpPr>
        <p:spPr>
          <a:xfrm>
            <a:off x="8613910" y="1977256"/>
            <a:ext cx="1168908" cy="246221"/>
          </a:xfrm>
          <a:prstGeom prst="rect">
            <a:avLst/>
          </a:prstGeom>
          <a:noFill/>
        </p:spPr>
        <p:txBody>
          <a:bodyPr wrap="square" rtlCol="0">
            <a:spAutoFit/>
          </a:bodyPr>
          <a:lstStyle/>
          <a:p>
            <a:r>
              <a:rPr lang="en-GB" sz="1000" dirty="0">
                <a:latin typeface="Arial Nova" panose="020B0504020202020204" pitchFamily="34" charset="0"/>
              </a:rPr>
              <a:t>Sandy till</a:t>
            </a:r>
          </a:p>
        </p:txBody>
      </p:sp>
    </p:spTree>
    <p:extLst>
      <p:ext uri="{BB962C8B-B14F-4D97-AF65-F5344CB8AC3E}">
        <p14:creationId xmlns:p14="http://schemas.microsoft.com/office/powerpoint/2010/main" val="104246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899DF8-5BAE-435D-A98E-13086EF02763}"/>
              </a:ext>
            </a:extLst>
          </p:cNvPr>
          <p:cNvSpPr txBox="1"/>
          <p:nvPr/>
        </p:nvSpPr>
        <p:spPr>
          <a:xfrm>
            <a:off x="759454" y="29032"/>
            <a:ext cx="10277856" cy="369332"/>
          </a:xfrm>
          <a:prstGeom prst="rect">
            <a:avLst/>
          </a:prstGeom>
          <a:noFill/>
        </p:spPr>
        <p:txBody>
          <a:bodyPr wrap="square" rtlCol="0">
            <a:spAutoFit/>
          </a:bodyPr>
          <a:lstStyle/>
          <a:p>
            <a:r>
              <a:rPr lang="en-GB" b="1" dirty="0">
                <a:latin typeface="Arial Nova" panose="020B0504020202020204" pitchFamily="34" charset="0"/>
              </a:rPr>
              <a:t>UB25: </a:t>
            </a:r>
            <a:r>
              <a:rPr lang="en-GB" dirty="0">
                <a:latin typeface="Arial Nova" panose="020B0504020202020204" pitchFamily="34" charset="0"/>
              </a:rPr>
              <a:t>Weathered granodiorite glacial valley with sandy glacial till – </a:t>
            </a:r>
            <a:r>
              <a:rPr lang="en-GB" b="1" dirty="0">
                <a:latin typeface="Arial Nova" panose="020B0504020202020204" pitchFamily="34" charset="0"/>
              </a:rPr>
              <a:t>Alternative conceptual models</a:t>
            </a:r>
            <a:endParaRPr lang="en-GB" dirty="0">
              <a:latin typeface="Arial Nova" panose="020B0504020202020204" pitchFamily="34" charset="0"/>
            </a:endParaRPr>
          </a:p>
        </p:txBody>
      </p:sp>
      <p:sp>
        <p:nvSpPr>
          <p:cNvPr id="8" name="TextBox 7">
            <a:extLst>
              <a:ext uri="{FF2B5EF4-FFF2-40B4-BE49-F238E27FC236}">
                <a16:creationId xmlns:a16="http://schemas.microsoft.com/office/drawing/2014/main" id="{F9B10440-D207-4C0A-A35F-5B71B937C878}"/>
              </a:ext>
            </a:extLst>
          </p:cNvPr>
          <p:cNvSpPr txBox="1"/>
          <p:nvPr/>
        </p:nvSpPr>
        <p:spPr>
          <a:xfrm>
            <a:off x="625196" y="4617008"/>
            <a:ext cx="10851522" cy="1323439"/>
          </a:xfrm>
          <a:prstGeom prst="rect">
            <a:avLst/>
          </a:prstGeom>
          <a:noFill/>
        </p:spPr>
        <p:txBody>
          <a:bodyPr wrap="square" rtlCol="0">
            <a:spAutoFit/>
          </a:bodyPr>
          <a:lstStyle/>
          <a:p>
            <a:pPr algn="just"/>
            <a:r>
              <a:rPr lang="en-GB" sz="2000" b="1" dirty="0">
                <a:latin typeface="Arial Nova" panose="020B0504020202020204" pitchFamily="34" charset="0"/>
              </a:rPr>
              <a:t>UB25 contains a buried valley covered by thick glacial deposits: </a:t>
            </a:r>
          </a:p>
          <a:p>
            <a:pPr algn="just"/>
            <a:endParaRPr lang="en-GB" sz="2000" dirty="0">
              <a:latin typeface="Arial Nova" panose="020B0504020202020204" pitchFamily="34" charset="0"/>
            </a:endParaRPr>
          </a:p>
          <a:p>
            <a:pPr algn="just"/>
            <a:r>
              <a:rPr lang="en-GB" sz="2000" dirty="0">
                <a:latin typeface="Arial Nova" panose="020B0504020202020204" pitchFamily="34" charset="0"/>
              </a:rPr>
              <a:t>Greater groundwater residence times and extent of hypophreatic circulation are expected, leading to greater nutrient storage and attenuation.</a:t>
            </a:r>
          </a:p>
        </p:txBody>
      </p:sp>
      <p:sp>
        <p:nvSpPr>
          <p:cNvPr id="25" name="Arrow: Left 24">
            <a:hlinkClick r:id="rId2" action="ppaction://hlinksldjump"/>
            <a:extLst>
              <a:ext uri="{FF2B5EF4-FFF2-40B4-BE49-F238E27FC236}">
                <a16:creationId xmlns:a16="http://schemas.microsoft.com/office/drawing/2014/main" id="{7E0005DC-418F-44F6-9D9A-4D0DEF75D3D2}"/>
              </a:ext>
            </a:extLst>
          </p:cNvPr>
          <p:cNvSpPr/>
          <p:nvPr/>
        </p:nvSpPr>
        <p:spPr>
          <a:xfrm>
            <a:off x="11151394" y="6038849"/>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63" name="Group 62">
            <a:extLst>
              <a:ext uri="{FF2B5EF4-FFF2-40B4-BE49-F238E27FC236}">
                <a16:creationId xmlns:a16="http://schemas.microsoft.com/office/drawing/2014/main" id="{7436EEC4-85C6-4C2F-988C-654D48CEEBD8}"/>
              </a:ext>
            </a:extLst>
          </p:cNvPr>
          <p:cNvGrpSpPr/>
          <p:nvPr/>
        </p:nvGrpSpPr>
        <p:grpSpPr>
          <a:xfrm>
            <a:off x="994695" y="616557"/>
            <a:ext cx="10270965" cy="3782258"/>
            <a:chOff x="2478013" y="605992"/>
            <a:chExt cx="10270965" cy="3782258"/>
          </a:xfrm>
        </p:grpSpPr>
        <p:sp>
          <p:nvSpPr>
            <p:cNvPr id="23" name="Oval 22">
              <a:extLst>
                <a:ext uri="{FF2B5EF4-FFF2-40B4-BE49-F238E27FC236}">
                  <a16:creationId xmlns:a16="http://schemas.microsoft.com/office/drawing/2014/main" id="{D5D3E7FB-8151-461B-A1D8-64F747C05B0A}"/>
                </a:ext>
              </a:extLst>
            </p:cNvPr>
            <p:cNvSpPr/>
            <p:nvPr/>
          </p:nvSpPr>
          <p:spPr>
            <a:xfrm>
              <a:off x="2478013" y="605992"/>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C</a:t>
              </a:r>
            </a:p>
          </p:txBody>
        </p:sp>
        <p:grpSp>
          <p:nvGrpSpPr>
            <p:cNvPr id="26" name="Group 25">
              <a:extLst>
                <a:ext uri="{FF2B5EF4-FFF2-40B4-BE49-F238E27FC236}">
                  <a16:creationId xmlns:a16="http://schemas.microsoft.com/office/drawing/2014/main" id="{3327EC33-BB14-4093-9327-6D69A8504E4D}"/>
                </a:ext>
              </a:extLst>
            </p:cNvPr>
            <p:cNvGrpSpPr/>
            <p:nvPr/>
          </p:nvGrpSpPr>
          <p:grpSpPr>
            <a:xfrm>
              <a:off x="3156158" y="605992"/>
              <a:ext cx="5879683" cy="3782258"/>
              <a:chOff x="3156158" y="1537871"/>
              <a:chExt cx="5879683" cy="3782258"/>
            </a:xfrm>
          </p:grpSpPr>
          <p:pic>
            <p:nvPicPr>
              <p:cNvPr id="27" name="Picture 26">
                <a:extLst>
                  <a:ext uri="{FF2B5EF4-FFF2-40B4-BE49-F238E27FC236}">
                    <a16:creationId xmlns:a16="http://schemas.microsoft.com/office/drawing/2014/main" id="{2A98F25F-9AD3-4F1A-BB0F-B2A6A95CEF49}"/>
                  </a:ext>
                </a:extLst>
              </p:cNvPr>
              <p:cNvPicPr>
                <a:picLocks noChangeAspect="1"/>
              </p:cNvPicPr>
              <p:nvPr/>
            </p:nvPicPr>
            <p:blipFill rotWithShape="1">
              <a:blip r:embed="rId3"/>
              <a:srcRect l="86641" t="60910" r="4453" b="22284"/>
              <a:stretch/>
            </p:blipFill>
            <p:spPr>
              <a:xfrm>
                <a:off x="3156158" y="1537871"/>
                <a:ext cx="5879683" cy="3782258"/>
              </a:xfrm>
              <a:prstGeom prst="rect">
                <a:avLst/>
              </a:prstGeom>
            </p:spPr>
          </p:pic>
          <p:sp>
            <p:nvSpPr>
              <p:cNvPr id="28" name="Freeform: Shape 27">
                <a:extLst>
                  <a:ext uri="{FF2B5EF4-FFF2-40B4-BE49-F238E27FC236}">
                    <a16:creationId xmlns:a16="http://schemas.microsoft.com/office/drawing/2014/main" id="{29F35F16-D827-4109-8C6C-90886FF711D9}"/>
                  </a:ext>
                </a:extLst>
              </p:cNvPr>
              <p:cNvSpPr/>
              <p:nvPr/>
            </p:nvSpPr>
            <p:spPr>
              <a:xfrm rot="2786982">
                <a:off x="7433428" y="2443703"/>
                <a:ext cx="1189675" cy="1200070"/>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4445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5A67997A-3225-49BA-86DB-DC8475417333}"/>
                  </a:ext>
                </a:extLst>
              </p:cNvPr>
              <p:cNvSpPr/>
              <p:nvPr/>
            </p:nvSpPr>
            <p:spPr>
              <a:xfrm>
                <a:off x="3429000" y="4219575"/>
                <a:ext cx="2990850" cy="864678"/>
              </a:xfrm>
              <a:custGeom>
                <a:avLst/>
                <a:gdLst>
                  <a:gd name="connsiteX0" fmla="*/ 2990850 w 2990850"/>
                  <a:gd name="connsiteY0" fmla="*/ 714375 h 864678"/>
                  <a:gd name="connsiteX1" fmla="*/ 2505075 w 2990850"/>
                  <a:gd name="connsiteY1" fmla="*/ 857250 h 864678"/>
                  <a:gd name="connsiteX2" fmla="*/ 1314450 w 2990850"/>
                  <a:gd name="connsiteY2" fmla="*/ 752475 h 864678"/>
                  <a:gd name="connsiteX3" fmla="*/ 0 w 2990850"/>
                  <a:gd name="connsiteY3" fmla="*/ 0 h 864678"/>
                </a:gdLst>
                <a:ahLst/>
                <a:cxnLst>
                  <a:cxn ang="0">
                    <a:pos x="connsiteX0" y="connsiteY0"/>
                  </a:cxn>
                  <a:cxn ang="0">
                    <a:pos x="connsiteX1" y="connsiteY1"/>
                  </a:cxn>
                  <a:cxn ang="0">
                    <a:pos x="connsiteX2" y="connsiteY2"/>
                  </a:cxn>
                  <a:cxn ang="0">
                    <a:pos x="connsiteX3" y="connsiteY3"/>
                  </a:cxn>
                </a:cxnLst>
                <a:rect l="l" t="t" r="r" b="b"/>
                <a:pathLst>
                  <a:path w="2990850" h="864678">
                    <a:moveTo>
                      <a:pt x="2990850" y="714375"/>
                    </a:moveTo>
                    <a:cubicBezTo>
                      <a:pt x="2887662" y="782637"/>
                      <a:pt x="2784475" y="850900"/>
                      <a:pt x="2505075" y="857250"/>
                    </a:cubicBezTo>
                    <a:cubicBezTo>
                      <a:pt x="2225675" y="863600"/>
                      <a:pt x="1731962" y="895350"/>
                      <a:pt x="1314450" y="752475"/>
                    </a:cubicBezTo>
                    <a:cubicBezTo>
                      <a:pt x="896938" y="609600"/>
                      <a:pt x="448469" y="304800"/>
                      <a:pt x="0" y="0"/>
                    </a:cubicBezTo>
                  </a:path>
                </a:pathLst>
              </a:custGeom>
              <a:noFill/>
              <a:ln w="3810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1496ACA4-D0DB-4A2A-936B-C8E53B614D1E}"/>
                  </a:ext>
                </a:extLst>
              </p:cNvPr>
              <p:cNvSpPr/>
              <p:nvPr/>
            </p:nvSpPr>
            <p:spPr>
              <a:xfrm>
                <a:off x="4714875" y="1690688"/>
                <a:ext cx="2990850" cy="864678"/>
              </a:xfrm>
              <a:custGeom>
                <a:avLst/>
                <a:gdLst>
                  <a:gd name="connsiteX0" fmla="*/ 2990850 w 2990850"/>
                  <a:gd name="connsiteY0" fmla="*/ 714375 h 864678"/>
                  <a:gd name="connsiteX1" fmla="*/ 2505075 w 2990850"/>
                  <a:gd name="connsiteY1" fmla="*/ 857250 h 864678"/>
                  <a:gd name="connsiteX2" fmla="*/ 1314450 w 2990850"/>
                  <a:gd name="connsiteY2" fmla="*/ 752475 h 864678"/>
                  <a:gd name="connsiteX3" fmla="*/ 0 w 2990850"/>
                  <a:gd name="connsiteY3" fmla="*/ 0 h 864678"/>
                </a:gdLst>
                <a:ahLst/>
                <a:cxnLst>
                  <a:cxn ang="0">
                    <a:pos x="connsiteX0" y="connsiteY0"/>
                  </a:cxn>
                  <a:cxn ang="0">
                    <a:pos x="connsiteX1" y="connsiteY1"/>
                  </a:cxn>
                  <a:cxn ang="0">
                    <a:pos x="connsiteX2" y="connsiteY2"/>
                  </a:cxn>
                  <a:cxn ang="0">
                    <a:pos x="connsiteX3" y="connsiteY3"/>
                  </a:cxn>
                </a:cxnLst>
                <a:rect l="l" t="t" r="r" b="b"/>
                <a:pathLst>
                  <a:path w="2990850" h="864678">
                    <a:moveTo>
                      <a:pt x="2990850" y="714375"/>
                    </a:moveTo>
                    <a:cubicBezTo>
                      <a:pt x="2887662" y="782637"/>
                      <a:pt x="2784475" y="850900"/>
                      <a:pt x="2505075" y="857250"/>
                    </a:cubicBezTo>
                    <a:cubicBezTo>
                      <a:pt x="2225675" y="863600"/>
                      <a:pt x="1731962" y="895350"/>
                      <a:pt x="1314450" y="752475"/>
                    </a:cubicBezTo>
                    <a:cubicBezTo>
                      <a:pt x="896938" y="609600"/>
                      <a:pt x="448469" y="304800"/>
                      <a:pt x="0" y="0"/>
                    </a:cubicBezTo>
                  </a:path>
                </a:pathLst>
              </a:custGeom>
              <a:noFill/>
              <a:ln w="3810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07FEBB17-6D0B-4B7C-80D6-DC019EB90F8A}"/>
                  </a:ext>
                </a:extLst>
              </p:cNvPr>
              <p:cNvSpPr/>
              <p:nvPr/>
            </p:nvSpPr>
            <p:spPr>
              <a:xfrm>
                <a:off x="3884507" y="2022567"/>
                <a:ext cx="3402117" cy="1206407"/>
              </a:xfrm>
              <a:custGeom>
                <a:avLst/>
                <a:gdLst>
                  <a:gd name="connsiteX0" fmla="*/ 2990850 w 2990850"/>
                  <a:gd name="connsiteY0" fmla="*/ 714375 h 864678"/>
                  <a:gd name="connsiteX1" fmla="*/ 2505075 w 2990850"/>
                  <a:gd name="connsiteY1" fmla="*/ 857250 h 864678"/>
                  <a:gd name="connsiteX2" fmla="*/ 1314450 w 2990850"/>
                  <a:gd name="connsiteY2" fmla="*/ 752475 h 864678"/>
                  <a:gd name="connsiteX3" fmla="*/ 0 w 2990850"/>
                  <a:gd name="connsiteY3" fmla="*/ 0 h 864678"/>
                </a:gdLst>
                <a:ahLst/>
                <a:cxnLst>
                  <a:cxn ang="0">
                    <a:pos x="connsiteX0" y="connsiteY0"/>
                  </a:cxn>
                  <a:cxn ang="0">
                    <a:pos x="connsiteX1" y="connsiteY1"/>
                  </a:cxn>
                  <a:cxn ang="0">
                    <a:pos x="connsiteX2" y="connsiteY2"/>
                  </a:cxn>
                  <a:cxn ang="0">
                    <a:pos x="connsiteX3" y="connsiteY3"/>
                  </a:cxn>
                </a:cxnLst>
                <a:rect l="l" t="t" r="r" b="b"/>
                <a:pathLst>
                  <a:path w="2990850" h="864678">
                    <a:moveTo>
                      <a:pt x="2990850" y="714375"/>
                    </a:moveTo>
                    <a:cubicBezTo>
                      <a:pt x="2887662" y="782637"/>
                      <a:pt x="2784475" y="850900"/>
                      <a:pt x="2505075" y="857250"/>
                    </a:cubicBezTo>
                    <a:cubicBezTo>
                      <a:pt x="2225675" y="863600"/>
                      <a:pt x="1731962" y="895350"/>
                      <a:pt x="1314450" y="752475"/>
                    </a:cubicBezTo>
                    <a:cubicBezTo>
                      <a:pt x="896938" y="609600"/>
                      <a:pt x="448469" y="304800"/>
                      <a:pt x="0" y="0"/>
                    </a:cubicBezTo>
                  </a:path>
                </a:pathLst>
              </a:custGeom>
              <a:noFill/>
              <a:ln w="3810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47F07133-B24A-431F-9778-FD7EEC3F1066}"/>
                  </a:ext>
                </a:extLst>
              </p:cNvPr>
              <p:cNvSpPr/>
              <p:nvPr/>
            </p:nvSpPr>
            <p:spPr>
              <a:xfrm>
                <a:off x="3811689" y="2847047"/>
                <a:ext cx="3722586" cy="1136651"/>
              </a:xfrm>
              <a:custGeom>
                <a:avLst/>
                <a:gdLst>
                  <a:gd name="connsiteX0" fmla="*/ 2990850 w 2990850"/>
                  <a:gd name="connsiteY0" fmla="*/ 714375 h 864678"/>
                  <a:gd name="connsiteX1" fmla="*/ 2505075 w 2990850"/>
                  <a:gd name="connsiteY1" fmla="*/ 857250 h 864678"/>
                  <a:gd name="connsiteX2" fmla="*/ 1314450 w 2990850"/>
                  <a:gd name="connsiteY2" fmla="*/ 752475 h 864678"/>
                  <a:gd name="connsiteX3" fmla="*/ 0 w 2990850"/>
                  <a:gd name="connsiteY3" fmla="*/ 0 h 864678"/>
                </a:gdLst>
                <a:ahLst/>
                <a:cxnLst>
                  <a:cxn ang="0">
                    <a:pos x="connsiteX0" y="connsiteY0"/>
                  </a:cxn>
                  <a:cxn ang="0">
                    <a:pos x="connsiteX1" y="connsiteY1"/>
                  </a:cxn>
                  <a:cxn ang="0">
                    <a:pos x="connsiteX2" y="connsiteY2"/>
                  </a:cxn>
                  <a:cxn ang="0">
                    <a:pos x="connsiteX3" y="connsiteY3"/>
                  </a:cxn>
                </a:cxnLst>
                <a:rect l="l" t="t" r="r" b="b"/>
                <a:pathLst>
                  <a:path w="2990850" h="864678">
                    <a:moveTo>
                      <a:pt x="2990850" y="714375"/>
                    </a:moveTo>
                    <a:cubicBezTo>
                      <a:pt x="2887662" y="782637"/>
                      <a:pt x="2784475" y="850900"/>
                      <a:pt x="2505075" y="857250"/>
                    </a:cubicBezTo>
                    <a:cubicBezTo>
                      <a:pt x="2225675" y="863600"/>
                      <a:pt x="1731962" y="895350"/>
                      <a:pt x="1314450" y="752475"/>
                    </a:cubicBezTo>
                    <a:cubicBezTo>
                      <a:pt x="896938" y="609600"/>
                      <a:pt x="448469" y="304800"/>
                      <a:pt x="0" y="0"/>
                    </a:cubicBezTo>
                  </a:path>
                </a:pathLst>
              </a:custGeom>
              <a:noFill/>
              <a:ln w="3810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3" name="Straight Arrow Connector 32">
                <a:extLst>
                  <a:ext uri="{FF2B5EF4-FFF2-40B4-BE49-F238E27FC236}">
                    <a16:creationId xmlns:a16="http://schemas.microsoft.com/office/drawing/2014/main" id="{8D9195BC-9E7A-425E-BB7E-41F6FCED693F}"/>
                  </a:ext>
                </a:extLst>
              </p:cNvPr>
              <p:cNvCxnSpPr/>
              <p:nvPr/>
            </p:nvCxnSpPr>
            <p:spPr>
              <a:xfrm flipV="1">
                <a:off x="6848475" y="4219575"/>
                <a:ext cx="952500" cy="561975"/>
              </a:xfrm>
              <a:prstGeom prst="straightConnector1">
                <a:avLst/>
              </a:prstGeom>
              <a:ln w="3492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0EB8D5D6-CD85-4D9C-8724-26D174B6184D}"/>
                  </a:ext>
                </a:extLst>
              </p:cNvPr>
              <p:cNvSpPr/>
              <p:nvPr/>
            </p:nvSpPr>
            <p:spPr>
              <a:xfrm>
                <a:off x="6781800" y="1781175"/>
                <a:ext cx="981075" cy="419100"/>
              </a:xfrm>
              <a:custGeom>
                <a:avLst/>
                <a:gdLst>
                  <a:gd name="connsiteX0" fmla="*/ 981075 w 981075"/>
                  <a:gd name="connsiteY0" fmla="*/ 419100 h 419100"/>
                  <a:gd name="connsiteX1" fmla="*/ 523875 w 981075"/>
                  <a:gd name="connsiteY1" fmla="*/ 342900 h 419100"/>
                  <a:gd name="connsiteX2" fmla="*/ 0 w 981075"/>
                  <a:gd name="connsiteY2" fmla="*/ 0 h 419100"/>
                </a:gdLst>
                <a:ahLst/>
                <a:cxnLst>
                  <a:cxn ang="0">
                    <a:pos x="connsiteX0" y="connsiteY0"/>
                  </a:cxn>
                  <a:cxn ang="0">
                    <a:pos x="connsiteX1" y="connsiteY1"/>
                  </a:cxn>
                  <a:cxn ang="0">
                    <a:pos x="connsiteX2" y="connsiteY2"/>
                  </a:cxn>
                </a:cxnLst>
                <a:rect l="l" t="t" r="r" b="b"/>
                <a:pathLst>
                  <a:path w="981075" h="419100">
                    <a:moveTo>
                      <a:pt x="981075" y="419100"/>
                    </a:moveTo>
                    <a:cubicBezTo>
                      <a:pt x="834231" y="415925"/>
                      <a:pt x="687388" y="412750"/>
                      <a:pt x="523875" y="342900"/>
                    </a:cubicBezTo>
                    <a:cubicBezTo>
                      <a:pt x="360362" y="273050"/>
                      <a:pt x="180181" y="136525"/>
                      <a:pt x="0" y="0"/>
                    </a:cubicBezTo>
                  </a:path>
                </a:pathLst>
              </a:custGeom>
              <a:noFill/>
              <a:ln w="34925">
                <a:solidFill>
                  <a:srgbClr val="0070C0"/>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Straight Arrow Connector 34">
                <a:extLst>
                  <a:ext uri="{FF2B5EF4-FFF2-40B4-BE49-F238E27FC236}">
                    <a16:creationId xmlns:a16="http://schemas.microsoft.com/office/drawing/2014/main" id="{B58012E6-84E2-49E2-92C1-EED2D0AA0922}"/>
                  </a:ext>
                </a:extLst>
              </p:cNvPr>
              <p:cNvCxnSpPr>
                <a:cxnSpLocks/>
              </p:cNvCxnSpPr>
              <p:nvPr/>
            </p:nvCxnSpPr>
            <p:spPr>
              <a:xfrm>
                <a:off x="3590925" y="2952749"/>
                <a:ext cx="0" cy="5524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06D8769-40C6-4048-8B67-BAA6A4249F98}"/>
                  </a:ext>
                </a:extLst>
              </p:cNvPr>
              <p:cNvCxnSpPr>
                <a:cxnSpLocks/>
              </p:cNvCxnSpPr>
              <p:nvPr/>
            </p:nvCxnSpPr>
            <p:spPr>
              <a:xfrm>
                <a:off x="4714875" y="3583477"/>
                <a:ext cx="0" cy="552450"/>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1E4B29F-7619-47DF-95CE-E30D29DA9B6F}"/>
                  </a:ext>
                </a:extLst>
              </p:cNvPr>
              <p:cNvCxnSpPr>
                <a:cxnSpLocks/>
              </p:cNvCxnSpPr>
              <p:nvPr/>
            </p:nvCxnSpPr>
            <p:spPr>
              <a:xfrm>
                <a:off x="7467600" y="1646748"/>
                <a:ext cx="0" cy="375819"/>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5CF8E2B-EC86-495F-968A-3E5F6F2E349F}"/>
                  </a:ext>
                </a:extLst>
              </p:cNvPr>
              <p:cNvCxnSpPr>
                <a:cxnSpLocks/>
              </p:cNvCxnSpPr>
              <p:nvPr/>
            </p:nvCxnSpPr>
            <p:spPr>
              <a:xfrm flipV="1">
                <a:off x="7923107" y="2269406"/>
                <a:ext cx="447675" cy="17973"/>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C95714B-560E-422A-B778-3B329B9B2795}"/>
                  </a:ext>
                </a:extLst>
              </p:cNvPr>
              <p:cNvCxnSpPr>
                <a:cxnSpLocks/>
              </p:cNvCxnSpPr>
              <p:nvPr/>
            </p:nvCxnSpPr>
            <p:spPr>
              <a:xfrm flipV="1">
                <a:off x="8282904" y="2499137"/>
                <a:ext cx="253189" cy="129299"/>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F913225-22B7-458A-B352-F55A297D96EA}"/>
                  </a:ext>
                </a:extLst>
              </p:cNvPr>
              <p:cNvCxnSpPr>
                <a:cxnSpLocks/>
              </p:cNvCxnSpPr>
              <p:nvPr/>
            </p:nvCxnSpPr>
            <p:spPr>
              <a:xfrm flipV="1">
                <a:off x="6483142" y="4808178"/>
                <a:ext cx="342900" cy="106852"/>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1" name="Freeform: Shape 40">
                <a:extLst>
                  <a:ext uri="{FF2B5EF4-FFF2-40B4-BE49-F238E27FC236}">
                    <a16:creationId xmlns:a16="http://schemas.microsoft.com/office/drawing/2014/main" id="{4293B0A1-C0C1-4F8B-941B-862A6705618B}"/>
                  </a:ext>
                </a:extLst>
              </p:cNvPr>
              <p:cNvSpPr/>
              <p:nvPr/>
            </p:nvSpPr>
            <p:spPr>
              <a:xfrm>
                <a:off x="3401805" y="3741076"/>
                <a:ext cx="2360812" cy="1026184"/>
              </a:xfrm>
              <a:custGeom>
                <a:avLst/>
                <a:gdLst>
                  <a:gd name="connsiteX0" fmla="*/ 2990850 w 2990850"/>
                  <a:gd name="connsiteY0" fmla="*/ 714375 h 864678"/>
                  <a:gd name="connsiteX1" fmla="*/ 2505075 w 2990850"/>
                  <a:gd name="connsiteY1" fmla="*/ 857250 h 864678"/>
                  <a:gd name="connsiteX2" fmla="*/ 1314450 w 2990850"/>
                  <a:gd name="connsiteY2" fmla="*/ 752475 h 864678"/>
                  <a:gd name="connsiteX3" fmla="*/ 0 w 2990850"/>
                  <a:gd name="connsiteY3" fmla="*/ 0 h 864678"/>
                </a:gdLst>
                <a:ahLst/>
                <a:cxnLst>
                  <a:cxn ang="0">
                    <a:pos x="connsiteX0" y="connsiteY0"/>
                  </a:cxn>
                  <a:cxn ang="0">
                    <a:pos x="connsiteX1" y="connsiteY1"/>
                  </a:cxn>
                  <a:cxn ang="0">
                    <a:pos x="connsiteX2" y="connsiteY2"/>
                  </a:cxn>
                  <a:cxn ang="0">
                    <a:pos x="connsiteX3" y="connsiteY3"/>
                  </a:cxn>
                </a:cxnLst>
                <a:rect l="l" t="t" r="r" b="b"/>
                <a:pathLst>
                  <a:path w="2990850" h="864678">
                    <a:moveTo>
                      <a:pt x="2990850" y="714375"/>
                    </a:moveTo>
                    <a:cubicBezTo>
                      <a:pt x="2887662" y="782637"/>
                      <a:pt x="2784475" y="850900"/>
                      <a:pt x="2505075" y="857250"/>
                    </a:cubicBezTo>
                    <a:cubicBezTo>
                      <a:pt x="2225675" y="863600"/>
                      <a:pt x="1731962" y="895350"/>
                      <a:pt x="1314450" y="752475"/>
                    </a:cubicBezTo>
                    <a:cubicBezTo>
                      <a:pt x="896938" y="609600"/>
                      <a:pt x="448469" y="304800"/>
                      <a:pt x="0" y="0"/>
                    </a:cubicBezTo>
                  </a:path>
                </a:pathLst>
              </a:custGeom>
              <a:noFill/>
              <a:ln w="3810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2" name="Straight Arrow Connector 41">
                <a:extLst>
                  <a:ext uri="{FF2B5EF4-FFF2-40B4-BE49-F238E27FC236}">
                    <a16:creationId xmlns:a16="http://schemas.microsoft.com/office/drawing/2014/main" id="{FC455BA0-E350-4DE6-BECB-0D67E39E7586}"/>
                  </a:ext>
                </a:extLst>
              </p:cNvPr>
              <p:cNvCxnSpPr>
                <a:cxnSpLocks/>
              </p:cNvCxnSpPr>
              <p:nvPr/>
            </p:nvCxnSpPr>
            <p:spPr>
              <a:xfrm flipV="1">
                <a:off x="5958728" y="4462197"/>
                <a:ext cx="342900" cy="106852"/>
              </a:xfrm>
              <a:prstGeom prst="straightConnector1">
                <a:avLst/>
              </a:prstGeom>
              <a:ln w="41275">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44" name="Rectangle 43">
              <a:extLst>
                <a:ext uri="{FF2B5EF4-FFF2-40B4-BE49-F238E27FC236}">
                  <a16:creationId xmlns:a16="http://schemas.microsoft.com/office/drawing/2014/main" id="{05C1B629-8A91-41C0-8619-CD47B1193318}"/>
                </a:ext>
              </a:extLst>
            </p:cNvPr>
            <p:cNvSpPr/>
            <p:nvPr/>
          </p:nvSpPr>
          <p:spPr>
            <a:xfrm>
              <a:off x="9299868" y="1067833"/>
              <a:ext cx="3119121" cy="15290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TextBox 44">
              <a:extLst>
                <a:ext uri="{FF2B5EF4-FFF2-40B4-BE49-F238E27FC236}">
                  <a16:creationId xmlns:a16="http://schemas.microsoft.com/office/drawing/2014/main" id="{065C42AB-CD68-433D-85E7-31C5CD3680CB}"/>
                </a:ext>
              </a:extLst>
            </p:cNvPr>
            <p:cNvSpPr txBox="1"/>
            <p:nvPr/>
          </p:nvSpPr>
          <p:spPr>
            <a:xfrm>
              <a:off x="11495729" y="2172252"/>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cxnSp>
          <p:nvCxnSpPr>
            <p:cNvPr id="46" name="Straight Connector 45">
              <a:extLst>
                <a:ext uri="{FF2B5EF4-FFF2-40B4-BE49-F238E27FC236}">
                  <a16:creationId xmlns:a16="http://schemas.microsoft.com/office/drawing/2014/main" id="{095F4CA7-5457-4ED8-B106-3BB7C479CB77}"/>
                </a:ext>
              </a:extLst>
            </p:cNvPr>
            <p:cNvCxnSpPr>
              <a:cxnSpLocks/>
            </p:cNvCxnSpPr>
            <p:nvPr/>
          </p:nvCxnSpPr>
          <p:spPr>
            <a:xfrm>
              <a:off x="9568571" y="2018863"/>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250291B-F6FE-4E96-89F5-DE4D360B351B}"/>
                </a:ext>
              </a:extLst>
            </p:cNvPr>
            <p:cNvCxnSpPr>
              <a:cxnSpLocks/>
            </p:cNvCxnSpPr>
            <p:nvPr/>
          </p:nvCxnSpPr>
          <p:spPr>
            <a:xfrm>
              <a:off x="11418093" y="1186055"/>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5D440058-ADCC-49FC-95E8-09DD45D42D71}"/>
                </a:ext>
              </a:extLst>
            </p:cNvPr>
            <p:cNvSpPr txBox="1"/>
            <p:nvPr/>
          </p:nvSpPr>
          <p:spPr>
            <a:xfrm>
              <a:off x="11495729" y="1194829"/>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49" name="TextBox 48">
              <a:extLst>
                <a:ext uri="{FF2B5EF4-FFF2-40B4-BE49-F238E27FC236}">
                  <a16:creationId xmlns:a16="http://schemas.microsoft.com/office/drawing/2014/main" id="{4306B7A2-078E-4568-8F09-A0A73CA91900}"/>
                </a:ext>
              </a:extLst>
            </p:cNvPr>
            <p:cNvSpPr txBox="1"/>
            <p:nvPr/>
          </p:nvSpPr>
          <p:spPr>
            <a:xfrm>
              <a:off x="11495729" y="1488257"/>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50" name="Straight Arrow Connector 49">
              <a:extLst>
                <a:ext uri="{FF2B5EF4-FFF2-40B4-BE49-F238E27FC236}">
                  <a16:creationId xmlns:a16="http://schemas.microsoft.com/office/drawing/2014/main" id="{55FD482C-64C9-4AEA-B1C4-A12A212351EF}"/>
                </a:ext>
              </a:extLst>
            </p:cNvPr>
            <p:cNvCxnSpPr>
              <a:cxnSpLocks/>
            </p:cNvCxnSpPr>
            <p:nvPr/>
          </p:nvCxnSpPr>
          <p:spPr>
            <a:xfrm>
              <a:off x="11418119" y="1489506"/>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1" name="Freeform: Shape 50">
              <a:extLst>
                <a:ext uri="{FF2B5EF4-FFF2-40B4-BE49-F238E27FC236}">
                  <a16:creationId xmlns:a16="http://schemas.microsoft.com/office/drawing/2014/main" id="{8C885F05-FDD2-48DE-8778-3C49B8C38008}"/>
                </a:ext>
              </a:extLst>
            </p:cNvPr>
            <p:cNvSpPr/>
            <p:nvPr/>
          </p:nvSpPr>
          <p:spPr>
            <a:xfrm rot="1490561">
              <a:off x="11193292" y="2162581"/>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TextBox 51">
              <a:extLst>
                <a:ext uri="{FF2B5EF4-FFF2-40B4-BE49-F238E27FC236}">
                  <a16:creationId xmlns:a16="http://schemas.microsoft.com/office/drawing/2014/main" id="{93DF357C-AADD-4E02-9836-32B3CD08BD3A}"/>
                </a:ext>
              </a:extLst>
            </p:cNvPr>
            <p:cNvSpPr txBox="1"/>
            <p:nvPr/>
          </p:nvSpPr>
          <p:spPr>
            <a:xfrm>
              <a:off x="9761685" y="2001376"/>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cxnSp>
          <p:nvCxnSpPr>
            <p:cNvPr id="53" name="Straight Arrow Connector 52">
              <a:extLst>
                <a:ext uri="{FF2B5EF4-FFF2-40B4-BE49-F238E27FC236}">
                  <a16:creationId xmlns:a16="http://schemas.microsoft.com/office/drawing/2014/main" id="{C386CA87-0820-49BD-8652-77FA1A673A48}"/>
                </a:ext>
              </a:extLst>
            </p:cNvPr>
            <p:cNvCxnSpPr>
              <a:cxnSpLocks/>
            </p:cNvCxnSpPr>
            <p:nvPr/>
          </p:nvCxnSpPr>
          <p:spPr>
            <a:xfrm>
              <a:off x="11423039" y="1813577"/>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B4CB4837-DB76-41E1-844A-23F4EB471956}"/>
                </a:ext>
              </a:extLst>
            </p:cNvPr>
            <p:cNvSpPr txBox="1"/>
            <p:nvPr/>
          </p:nvSpPr>
          <p:spPr>
            <a:xfrm>
              <a:off x="11495729" y="1808901"/>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55" name="Rectangle 54">
              <a:extLst>
                <a:ext uri="{FF2B5EF4-FFF2-40B4-BE49-F238E27FC236}">
                  <a16:creationId xmlns:a16="http://schemas.microsoft.com/office/drawing/2014/main" id="{E245B2E3-E7F8-426C-945B-9ADF4914E737}"/>
                </a:ext>
              </a:extLst>
            </p:cNvPr>
            <p:cNvSpPr/>
            <p:nvPr/>
          </p:nvSpPr>
          <p:spPr>
            <a:xfrm>
              <a:off x="9430903" y="1186456"/>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6" name="TextBox 55">
              <a:extLst>
                <a:ext uri="{FF2B5EF4-FFF2-40B4-BE49-F238E27FC236}">
                  <a16:creationId xmlns:a16="http://schemas.microsoft.com/office/drawing/2014/main" id="{B7B5214D-48AD-481F-98A9-F35BE58297BD}"/>
                </a:ext>
              </a:extLst>
            </p:cNvPr>
            <p:cNvSpPr txBox="1"/>
            <p:nvPr/>
          </p:nvSpPr>
          <p:spPr>
            <a:xfrm>
              <a:off x="9763046" y="1146445"/>
              <a:ext cx="1168908"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57" name="Rectangle 56">
              <a:extLst>
                <a:ext uri="{FF2B5EF4-FFF2-40B4-BE49-F238E27FC236}">
                  <a16:creationId xmlns:a16="http://schemas.microsoft.com/office/drawing/2014/main" id="{B4B27DB3-2108-4CC7-8EF6-CAB0F8530B87}"/>
                </a:ext>
              </a:extLst>
            </p:cNvPr>
            <p:cNvSpPr/>
            <p:nvPr/>
          </p:nvSpPr>
          <p:spPr>
            <a:xfrm>
              <a:off x="9429568" y="1442988"/>
              <a:ext cx="254508" cy="166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8" name="TextBox 57">
              <a:extLst>
                <a:ext uri="{FF2B5EF4-FFF2-40B4-BE49-F238E27FC236}">
                  <a16:creationId xmlns:a16="http://schemas.microsoft.com/office/drawing/2014/main" id="{61E9B8EC-C72D-443D-9DFB-ED9B28FE55C7}"/>
                </a:ext>
              </a:extLst>
            </p:cNvPr>
            <p:cNvSpPr txBox="1"/>
            <p:nvPr/>
          </p:nvSpPr>
          <p:spPr>
            <a:xfrm>
              <a:off x="9761685" y="1411143"/>
              <a:ext cx="1524460" cy="246221"/>
            </a:xfrm>
            <a:prstGeom prst="rect">
              <a:avLst/>
            </a:prstGeom>
            <a:noFill/>
          </p:spPr>
          <p:txBody>
            <a:bodyPr wrap="square" rtlCol="0">
              <a:spAutoFit/>
            </a:bodyPr>
            <a:lstStyle/>
            <a:p>
              <a:r>
                <a:rPr lang="en-GB" sz="1000" dirty="0">
                  <a:latin typeface="Arial Nova" panose="020B0504020202020204" pitchFamily="34" charset="0"/>
                </a:rPr>
                <a:t>Weathered granodiorite</a:t>
              </a:r>
            </a:p>
          </p:txBody>
        </p:sp>
        <p:sp>
          <p:nvSpPr>
            <p:cNvPr id="59" name="Rectangle 58">
              <a:extLst>
                <a:ext uri="{FF2B5EF4-FFF2-40B4-BE49-F238E27FC236}">
                  <a16:creationId xmlns:a16="http://schemas.microsoft.com/office/drawing/2014/main" id="{E3578CA0-75AD-4B0E-8E69-771B8DD2259B}"/>
                </a:ext>
              </a:extLst>
            </p:cNvPr>
            <p:cNvSpPr/>
            <p:nvPr/>
          </p:nvSpPr>
          <p:spPr>
            <a:xfrm>
              <a:off x="9431176" y="1698563"/>
              <a:ext cx="254508" cy="166200"/>
            </a:xfrm>
            <a:prstGeom prst="rect">
              <a:avLst/>
            </a:prstGeom>
            <a:solidFill>
              <a:srgbClr val="F4A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TextBox 59">
              <a:extLst>
                <a:ext uri="{FF2B5EF4-FFF2-40B4-BE49-F238E27FC236}">
                  <a16:creationId xmlns:a16="http://schemas.microsoft.com/office/drawing/2014/main" id="{B245F920-1E6F-4B54-85FB-FD345A1F2F37}"/>
                </a:ext>
              </a:extLst>
            </p:cNvPr>
            <p:cNvSpPr txBox="1"/>
            <p:nvPr/>
          </p:nvSpPr>
          <p:spPr>
            <a:xfrm>
              <a:off x="9758373" y="1674626"/>
              <a:ext cx="952500" cy="246221"/>
            </a:xfrm>
            <a:prstGeom prst="rect">
              <a:avLst/>
            </a:prstGeom>
            <a:noFill/>
          </p:spPr>
          <p:txBody>
            <a:bodyPr wrap="square" rtlCol="0">
              <a:spAutoFit/>
            </a:bodyPr>
            <a:lstStyle/>
            <a:p>
              <a:r>
                <a:rPr lang="en-GB" sz="1000" dirty="0">
                  <a:latin typeface="Arial Nova" panose="020B0504020202020204" pitchFamily="34" charset="0"/>
                </a:rPr>
                <a:t>Granodiorite</a:t>
              </a:r>
            </a:p>
          </p:txBody>
        </p:sp>
      </p:grpSp>
    </p:spTree>
    <p:extLst>
      <p:ext uri="{BB962C8B-B14F-4D97-AF65-F5344CB8AC3E}">
        <p14:creationId xmlns:p14="http://schemas.microsoft.com/office/powerpoint/2010/main" val="334347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BB6AD33-E1AB-421F-9495-0FE81D185DA6}"/>
              </a:ext>
            </a:extLst>
          </p:cNvPr>
          <p:cNvSpPr txBox="1"/>
          <p:nvPr/>
        </p:nvSpPr>
        <p:spPr>
          <a:xfrm>
            <a:off x="833818" y="0"/>
            <a:ext cx="10524363" cy="369332"/>
          </a:xfrm>
          <a:prstGeom prst="rect">
            <a:avLst/>
          </a:prstGeom>
          <a:noFill/>
        </p:spPr>
        <p:txBody>
          <a:bodyPr wrap="square" rtlCol="0">
            <a:spAutoFit/>
          </a:bodyPr>
          <a:lstStyle/>
          <a:p>
            <a:r>
              <a:rPr lang="en-GB" b="1" dirty="0">
                <a:latin typeface="Arial Nova" panose="020B0504020202020204" pitchFamily="34" charset="0"/>
              </a:rPr>
              <a:t>River Ythan: </a:t>
            </a:r>
            <a:r>
              <a:rPr lang="en-GB" dirty="0">
                <a:latin typeface="Arial Nova" panose="020B0504020202020204" pitchFamily="34" charset="0"/>
              </a:rPr>
              <a:t>weathered metasediments with modest glacial erosion</a:t>
            </a:r>
            <a:r>
              <a:rPr lang="en-GB" b="1" dirty="0">
                <a:latin typeface="Arial Nova" panose="020B0504020202020204" pitchFamily="34" charset="0"/>
              </a:rPr>
              <a:t> - alternative conceptual models</a:t>
            </a:r>
          </a:p>
        </p:txBody>
      </p:sp>
      <p:sp>
        <p:nvSpPr>
          <p:cNvPr id="14" name="TextBox 13">
            <a:extLst>
              <a:ext uri="{FF2B5EF4-FFF2-40B4-BE49-F238E27FC236}">
                <a16:creationId xmlns:a16="http://schemas.microsoft.com/office/drawing/2014/main" id="{619EA9A3-7F4F-40C8-9902-ACDA99DFD0E9}"/>
              </a:ext>
            </a:extLst>
          </p:cNvPr>
          <p:cNvSpPr txBox="1"/>
          <p:nvPr/>
        </p:nvSpPr>
        <p:spPr>
          <a:xfrm>
            <a:off x="2711824" y="1536439"/>
            <a:ext cx="2933462" cy="3293209"/>
          </a:xfrm>
          <a:prstGeom prst="rect">
            <a:avLst/>
          </a:prstGeom>
          <a:noFill/>
        </p:spPr>
        <p:txBody>
          <a:bodyPr wrap="square" rtlCol="0">
            <a:spAutoFit/>
          </a:bodyPr>
          <a:lstStyle/>
          <a:p>
            <a:r>
              <a:rPr lang="en-GB" sz="1600" b="1" dirty="0">
                <a:latin typeface="Arial Nova" panose="020B0504020202020204" pitchFamily="34" charset="0"/>
              </a:rPr>
              <a:t>Significant depths of weathered bedrock are concealed by periglacial and glacial deposits: </a:t>
            </a:r>
          </a:p>
          <a:p>
            <a:endParaRPr lang="en-GB" sz="1600" b="1" dirty="0">
              <a:latin typeface="Arial Nova" panose="020B0504020202020204" pitchFamily="34" charset="0"/>
            </a:endParaRPr>
          </a:p>
          <a:p>
            <a:pPr algn="just"/>
            <a:r>
              <a:rPr lang="en-GB" sz="1600" dirty="0">
                <a:latin typeface="Arial Nova" panose="020B0504020202020204" pitchFamily="34" charset="0"/>
              </a:rPr>
              <a:t>Provides a high groundwater storage component delivering recharging underlying fractured bedrock. Redox conditions likely to be influenced by obscuring periglacial and glacial deposits.</a:t>
            </a:r>
            <a:endParaRPr lang="en-GB" sz="1600" b="1" dirty="0">
              <a:latin typeface="Arial Nova" panose="020B0504020202020204" pitchFamily="34" charset="0"/>
            </a:endParaRPr>
          </a:p>
        </p:txBody>
      </p:sp>
      <p:sp>
        <p:nvSpPr>
          <p:cNvPr id="32" name="TextBox 31">
            <a:extLst>
              <a:ext uri="{FF2B5EF4-FFF2-40B4-BE49-F238E27FC236}">
                <a16:creationId xmlns:a16="http://schemas.microsoft.com/office/drawing/2014/main" id="{A830567B-B675-43B4-A261-AF19A64A4282}"/>
              </a:ext>
            </a:extLst>
          </p:cNvPr>
          <p:cNvSpPr txBox="1"/>
          <p:nvPr/>
        </p:nvSpPr>
        <p:spPr>
          <a:xfrm>
            <a:off x="8333164" y="1551371"/>
            <a:ext cx="2948134" cy="3293209"/>
          </a:xfrm>
          <a:prstGeom prst="rect">
            <a:avLst/>
          </a:prstGeom>
          <a:noFill/>
        </p:spPr>
        <p:txBody>
          <a:bodyPr wrap="square" rtlCol="0">
            <a:spAutoFit/>
          </a:bodyPr>
          <a:lstStyle/>
          <a:p>
            <a:r>
              <a:rPr lang="en-GB" sz="1600" b="1" dirty="0">
                <a:latin typeface="Arial Nova" panose="020B0504020202020204" pitchFamily="34" charset="0"/>
              </a:rPr>
              <a:t>Fractured bedrock is significantly weathered at depth</a:t>
            </a:r>
            <a:r>
              <a:rPr lang="en-GB" sz="1600" dirty="0">
                <a:latin typeface="Arial Nova" panose="020B0504020202020204" pitchFamily="34" charset="0"/>
              </a:rPr>
              <a:t>: </a:t>
            </a:r>
          </a:p>
          <a:p>
            <a:endParaRPr lang="en-GB" sz="1600" dirty="0">
              <a:latin typeface="Arial Nova" panose="020B0504020202020204" pitchFamily="34" charset="0"/>
            </a:endParaRPr>
          </a:p>
          <a:p>
            <a:pPr algn="just"/>
            <a:r>
              <a:rPr lang="en-GB" sz="1600" dirty="0">
                <a:latin typeface="Arial Nova" panose="020B0504020202020204" pitchFamily="34" charset="0"/>
              </a:rPr>
              <a:t>Weathered fractures facilitate greater groundwater flows than fractured bedrock alone. Deeper bedrock is less likely to be confined, resulting in more opportunities for phosphorus sorption, and reduced denitrification at depth.</a:t>
            </a:r>
          </a:p>
        </p:txBody>
      </p:sp>
      <p:sp>
        <p:nvSpPr>
          <p:cNvPr id="72" name="Oval 71">
            <a:extLst>
              <a:ext uri="{FF2B5EF4-FFF2-40B4-BE49-F238E27FC236}">
                <a16:creationId xmlns:a16="http://schemas.microsoft.com/office/drawing/2014/main" id="{F593C090-9C37-4B2F-BB19-C31076F4424A}"/>
              </a:ext>
            </a:extLst>
          </p:cNvPr>
          <p:cNvSpPr/>
          <p:nvPr/>
        </p:nvSpPr>
        <p:spPr>
          <a:xfrm>
            <a:off x="18068" y="480051"/>
            <a:ext cx="584051" cy="59237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Nova" panose="020B0504020202020204" pitchFamily="34" charset="0"/>
              </a:rPr>
              <a:t>A1</a:t>
            </a:r>
          </a:p>
        </p:txBody>
      </p:sp>
      <p:sp>
        <p:nvSpPr>
          <p:cNvPr id="73" name="Oval 72">
            <a:extLst>
              <a:ext uri="{FF2B5EF4-FFF2-40B4-BE49-F238E27FC236}">
                <a16:creationId xmlns:a16="http://schemas.microsoft.com/office/drawing/2014/main" id="{8F26A283-354D-4F6E-917D-AADF546B09F5}"/>
              </a:ext>
            </a:extLst>
          </p:cNvPr>
          <p:cNvSpPr/>
          <p:nvPr/>
        </p:nvSpPr>
        <p:spPr>
          <a:xfrm>
            <a:off x="5487311" y="450362"/>
            <a:ext cx="584051" cy="59237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Nova" panose="020B0504020202020204" pitchFamily="34" charset="0"/>
              </a:rPr>
              <a:t>A2</a:t>
            </a:r>
          </a:p>
        </p:txBody>
      </p:sp>
      <p:sp>
        <p:nvSpPr>
          <p:cNvPr id="74" name="Arrow: Left 73">
            <a:hlinkClick r:id="rId2" action="ppaction://hlinksldjump"/>
            <a:extLst>
              <a:ext uri="{FF2B5EF4-FFF2-40B4-BE49-F238E27FC236}">
                <a16:creationId xmlns:a16="http://schemas.microsoft.com/office/drawing/2014/main" id="{EEB4088C-85F3-4A63-9DA0-C8BC79815902}"/>
              </a:ext>
            </a:extLst>
          </p:cNvPr>
          <p:cNvSpPr/>
          <p:nvPr/>
        </p:nvSpPr>
        <p:spPr>
          <a:xfrm>
            <a:off x="11137021" y="6058926"/>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75" name="Group 74">
            <a:extLst>
              <a:ext uri="{FF2B5EF4-FFF2-40B4-BE49-F238E27FC236}">
                <a16:creationId xmlns:a16="http://schemas.microsoft.com/office/drawing/2014/main" id="{50EA2B53-3277-4774-8C48-491B8A0CF4E8}"/>
              </a:ext>
            </a:extLst>
          </p:cNvPr>
          <p:cNvGrpSpPr/>
          <p:nvPr/>
        </p:nvGrpSpPr>
        <p:grpSpPr>
          <a:xfrm>
            <a:off x="701313" y="515377"/>
            <a:ext cx="1819657" cy="4944358"/>
            <a:chOff x="1918906" y="780399"/>
            <a:chExt cx="1819657" cy="4944358"/>
          </a:xfrm>
        </p:grpSpPr>
        <p:pic>
          <p:nvPicPr>
            <p:cNvPr id="76" name="Picture 75">
              <a:extLst>
                <a:ext uri="{FF2B5EF4-FFF2-40B4-BE49-F238E27FC236}">
                  <a16:creationId xmlns:a16="http://schemas.microsoft.com/office/drawing/2014/main" id="{C69BDCC1-1A9B-4319-AAE6-F90B8062EA59}"/>
                </a:ext>
              </a:extLst>
            </p:cNvPr>
            <p:cNvPicPr>
              <a:picLocks noChangeAspect="1"/>
            </p:cNvPicPr>
            <p:nvPr/>
          </p:nvPicPr>
          <p:blipFill rotWithShape="1">
            <a:blip r:embed="rId3"/>
            <a:srcRect l="76934" t="14955" r="14375" b="17806"/>
            <a:stretch/>
          </p:blipFill>
          <p:spPr>
            <a:xfrm>
              <a:off x="1918906" y="925154"/>
              <a:ext cx="1819657" cy="4799603"/>
            </a:xfrm>
            <a:prstGeom prst="rect">
              <a:avLst/>
            </a:prstGeom>
          </p:spPr>
        </p:pic>
        <p:cxnSp>
          <p:nvCxnSpPr>
            <p:cNvPr id="77" name="Straight Arrow Connector 76">
              <a:extLst>
                <a:ext uri="{FF2B5EF4-FFF2-40B4-BE49-F238E27FC236}">
                  <a16:creationId xmlns:a16="http://schemas.microsoft.com/office/drawing/2014/main" id="{1A321E1C-77B1-4549-8F30-4B962A9D52EC}"/>
                </a:ext>
              </a:extLst>
            </p:cNvPr>
            <p:cNvCxnSpPr>
              <a:cxnSpLocks/>
            </p:cNvCxnSpPr>
            <p:nvPr/>
          </p:nvCxnSpPr>
          <p:spPr>
            <a:xfrm>
              <a:off x="2066925" y="780399"/>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1EDF02D9-F845-4E13-8CCD-3829AD305848}"/>
                </a:ext>
              </a:extLst>
            </p:cNvPr>
            <p:cNvCxnSpPr>
              <a:cxnSpLocks/>
            </p:cNvCxnSpPr>
            <p:nvPr/>
          </p:nvCxnSpPr>
          <p:spPr>
            <a:xfrm>
              <a:off x="2609850" y="973281"/>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D657DFE0-D966-4441-93B0-815507825152}"/>
                </a:ext>
              </a:extLst>
            </p:cNvPr>
            <p:cNvCxnSpPr>
              <a:cxnSpLocks/>
            </p:cNvCxnSpPr>
            <p:nvPr/>
          </p:nvCxnSpPr>
          <p:spPr>
            <a:xfrm>
              <a:off x="2981325" y="1447149"/>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648DE307-126E-4A05-A184-3321FD650BE8}"/>
                </a:ext>
              </a:extLst>
            </p:cNvPr>
            <p:cNvCxnSpPr>
              <a:cxnSpLocks/>
            </p:cNvCxnSpPr>
            <p:nvPr/>
          </p:nvCxnSpPr>
          <p:spPr>
            <a:xfrm>
              <a:off x="3429000" y="4961874"/>
              <a:ext cx="152400" cy="40070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0079DDC3-EE25-403C-85C7-E8CFE5B8FD0D}"/>
                </a:ext>
              </a:extLst>
            </p:cNvPr>
            <p:cNvCxnSpPr>
              <a:cxnSpLocks/>
            </p:cNvCxnSpPr>
            <p:nvPr/>
          </p:nvCxnSpPr>
          <p:spPr>
            <a:xfrm>
              <a:off x="3619500" y="2181225"/>
              <a:ext cx="0" cy="26128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18462A13-1850-41DC-8843-DD80AC18CBF5}"/>
                </a:ext>
              </a:extLst>
            </p:cNvPr>
            <p:cNvCxnSpPr>
              <a:cxnSpLocks/>
            </p:cNvCxnSpPr>
            <p:nvPr/>
          </p:nvCxnSpPr>
          <p:spPr>
            <a:xfrm flipV="1">
              <a:off x="3429000" y="2056749"/>
              <a:ext cx="120040" cy="2473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3" name="Freeform: Shape 82">
              <a:extLst>
                <a:ext uri="{FF2B5EF4-FFF2-40B4-BE49-F238E27FC236}">
                  <a16:creationId xmlns:a16="http://schemas.microsoft.com/office/drawing/2014/main" id="{DE117786-AD27-4BED-981B-ACF8BE839BF2}"/>
                </a:ext>
              </a:extLst>
            </p:cNvPr>
            <p:cNvSpPr/>
            <p:nvPr/>
          </p:nvSpPr>
          <p:spPr>
            <a:xfrm rot="1490561">
              <a:off x="2193217" y="2074257"/>
              <a:ext cx="726275" cy="661800"/>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Freeform: Shape 83">
              <a:extLst>
                <a:ext uri="{FF2B5EF4-FFF2-40B4-BE49-F238E27FC236}">
                  <a16:creationId xmlns:a16="http://schemas.microsoft.com/office/drawing/2014/main" id="{5C909CD9-E72A-4E39-9D6B-68DB41CEBDE8}"/>
                </a:ext>
              </a:extLst>
            </p:cNvPr>
            <p:cNvSpPr/>
            <p:nvPr/>
          </p:nvSpPr>
          <p:spPr>
            <a:xfrm>
              <a:off x="2428684" y="2876551"/>
              <a:ext cx="800100" cy="1647825"/>
            </a:xfrm>
            <a:custGeom>
              <a:avLst/>
              <a:gdLst>
                <a:gd name="connsiteX0" fmla="*/ 800100 w 800100"/>
                <a:gd name="connsiteY0" fmla="*/ 1647825 h 1647825"/>
                <a:gd name="connsiteX1" fmla="*/ 485775 w 800100"/>
                <a:gd name="connsiteY1" fmla="*/ 1266825 h 1647825"/>
                <a:gd name="connsiteX2" fmla="*/ 114300 w 800100"/>
                <a:gd name="connsiteY2" fmla="*/ 533400 h 1647825"/>
                <a:gd name="connsiteX3" fmla="*/ 0 w 800100"/>
                <a:gd name="connsiteY3" fmla="*/ 0 h 1647825"/>
              </a:gdLst>
              <a:ahLst/>
              <a:cxnLst>
                <a:cxn ang="0">
                  <a:pos x="connsiteX0" y="connsiteY0"/>
                </a:cxn>
                <a:cxn ang="0">
                  <a:pos x="connsiteX1" y="connsiteY1"/>
                </a:cxn>
                <a:cxn ang="0">
                  <a:pos x="connsiteX2" y="connsiteY2"/>
                </a:cxn>
                <a:cxn ang="0">
                  <a:pos x="connsiteX3" y="connsiteY3"/>
                </a:cxn>
              </a:cxnLst>
              <a:rect l="l" t="t" r="r" b="b"/>
              <a:pathLst>
                <a:path w="800100" h="1647825">
                  <a:moveTo>
                    <a:pt x="800100" y="1647825"/>
                  </a:moveTo>
                  <a:cubicBezTo>
                    <a:pt x="700087" y="1550193"/>
                    <a:pt x="600075" y="1452562"/>
                    <a:pt x="485775" y="1266825"/>
                  </a:cubicBezTo>
                  <a:cubicBezTo>
                    <a:pt x="371475" y="1081088"/>
                    <a:pt x="195262" y="744537"/>
                    <a:pt x="114300" y="533400"/>
                  </a:cubicBezTo>
                  <a:cubicBezTo>
                    <a:pt x="33338" y="322263"/>
                    <a:pt x="16669" y="161131"/>
                    <a:pt x="0" y="0"/>
                  </a:cubicBezTo>
                </a:path>
              </a:pathLst>
            </a:custGeom>
            <a:noFill/>
            <a:ln w="31750">
              <a:solidFill>
                <a:srgbClr val="0070C0"/>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Freeform: Shape 84">
              <a:extLst>
                <a:ext uri="{FF2B5EF4-FFF2-40B4-BE49-F238E27FC236}">
                  <a16:creationId xmlns:a16="http://schemas.microsoft.com/office/drawing/2014/main" id="{FA05F569-22B9-491B-A859-D6F7CD2FB585}"/>
                </a:ext>
              </a:extLst>
            </p:cNvPr>
            <p:cNvSpPr/>
            <p:nvPr/>
          </p:nvSpPr>
          <p:spPr>
            <a:xfrm rot="19756106" flipH="1">
              <a:off x="2990546" y="2631433"/>
              <a:ext cx="549644" cy="1767740"/>
            </a:xfrm>
            <a:custGeom>
              <a:avLst/>
              <a:gdLst>
                <a:gd name="connsiteX0" fmla="*/ 800100 w 800100"/>
                <a:gd name="connsiteY0" fmla="*/ 1647825 h 1647825"/>
                <a:gd name="connsiteX1" fmla="*/ 485775 w 800100"/>
                <a:gd name="connsiteY1" fmla="*/ 1266825 h 1647825"/>
                <a:gd name="connsiteX2" fmla="*/ 114300 w 800100"/>
                <a:gd name="connsiteY2" fmla="*/ 533400 h 1647825"/>
                <a:gd name="connsiteX3" fmla="*/ 0 w 800100"/>
                <a:gd name="connsiteY3" fmla="*/ 0 h 1647825"/>
              </a:gdLst>
              <a:ahLst/>
              <a:cxnLst>
                <a:cxn ang="0">
                  <a:pos x="connsiteX0" y="connsiteY0"/>
                </a:cxn>
                <a:cxn ang="0">
                  <a:pos x="connsiteX1" y="connsiteY1"/>
                </a:cxn>
                <a:cxn ang="0">
                  <a:pos x="connsiteX2" y="connsiteY2"/>
                </a:cxn>
                <a:cxn ang="0">
                  <a:pos x="connsiteX3" y="connsiteY3"/>
                </a:cxn>
              </a:cxnLst>
              <a:rect l="l" t="t" r="r" b="b"/>
              <a:pathLst>
                <a:path w="800100" h="1647825">
                  <a:moveTo>
                    <a:pt x="800100" y="1647825"/>
                  </a:moveTo>
                  <a:cubicBezTo>
                    <a:pt x="700087" y="1550193"/>
                    <a:pt x="600075" y="1452562"/>
                    <a:pt x="485775" y="1266825"/>
                  </a:cubicBezTo>
                  <a:cubicBezTo>
                    <a:pt x="371475" y="1081088"/>
                    <a:pt x="195262" y="744537"/>
                    <a:pt x="114300" y="533400"/>
                  </a:cubicBezTo>
                  <a:cubicBezTo>
                    <a:pt x="33338" y="322263"/>
                    <a:pt x="16669" y="161131"/>
                    <a:pt x="0" y="0"/>
                  </a:cubicBezTo>
                </a:path>
              </a:pathLst>
            </a:custGeom>
            <a:noFill/>
            <a:ln w="31750">
              <a:solidFill>
                <a:srgbClr val="0070C0"/>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Freeform: Shape 85">
              <a:extLst>
                <a:ext uri="{FF2B5EF4-FFF2-40B4-BE49-F238E27FC236}">
                  <a16:creationId xmlns:a16="http://schemas.microsoft.com/office/drawing/2014/main" id="{6F324E3F-BD33-4F53-B27A-BF5D88F0F752}"/>
                </a:ext>
              </a:extLst>
            </p:cNvPr>
            <p:cNvSpPr/>
            <p:nvPr/>
          </p:nvSpPr>
          <p:spPr>
            <a:xfrm>
              <a:off x="2981325" y="2209800"/>
              <a:ext cx="590550" cy="571500"/>
            </a:xfrm>
            <a:custGeom>
              <a:avLst/>
              <a:gdLst>
                <a:gd name="connsiteX0" fmla="*/ 590550 w 590550"/>
                <a:gd name="connsiteY0" fmla="*/ 571500 h 571500"/>
                <a:gd name="connsiteX1" fmla="*/ 238125 w 590550"/>
                <a:gd name="connsiteY1" fmla="*/ 371475 h 571500"/>
                <a:gd name="connsiteX2" fmla="*/ 0 w 590550"/>
                <a:gd name="connsiteY2" fmla="*/ 0 h 571500"/>
              </a:gdLst>
              <a:ahLst/>
              <a:cxnLst>
                <a:cxn ang="0">
                  <a:pos x="connsiteX0" y="connsiteY0"/>
                </a:cxn>
                <a:cxn ang="0">
                  <a:pos x="connsiteX1" y="connsiteY1"/>
                </a:cxn>
                <a:cxn ang="0">
                  <a:pos x="connsiteX2" y="connsiteY2"/>
                </a:cxn>
              </a:cxnLst>
              <a:rect l="l" t="t" r="r" b="b"/>
              <a:pathLst>
                <a:path w="590550" h="571500">
                  <a:moveTo>
                    <a:pt x="590550" y="571500"/>
                  </a:moveTo>
                  <a:cubicBezTo>
                    <a:pt x="463550" y="519112"/>
                    <a:pt x="336550" y="466725"/>
                    <a:pt x="238125" y="371475"/>
                  </a:cubicBezTo>
                  <a:cubicBezTo>
                    <a:pt x="139700" y="276225"/>
                    <a:pt x="69850" y="138112"/>
                    <a:pt x="0" y="0"/>
                  </a:cubicBezTo>
                </a:path>
              </a:pathLst>
            </a:custGeom>
            <a:noFill/>
            <a:ln w="34925">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Freeform: Shape 86">
              <a:extLst>
                <a:ext uri="{FF2B5EF4-FFF2-40B4-BE49-F238E27FC236}">
                  <a16:creationId xmlns:a16="http://schemas.microsoft.com/office/drawing/2014/main" id="{52AE59C4-FB9E-4387-949F-54091165ECDA}"/>
                </a:ext>
              </a:extLst>
            </p:cNvPr>
            <p:cNvSpPr/>
            <p:nvPr/>
          </p:nvSpPr>
          <p:spPr>
            <a:xfrm>
              <a:off x="2033588" y="1411702"/>
              <a:ext cx="590550" cy="571500"/>
            </a:xfrm>
            <a:custGeom>
              <a:avLst/>
              <a:gdLst>
                <a:gd name="connsiteX0" fmla="*/ 590550 w 590550"/>
                <a:gd name="connsiteY0" fmla="*/ 571500 h 571500"/>
                <a:gd name="connsiteX1" fmla="*/ 238125 w 590550"/>
                <a:gd name="connsiteY1" fmla="*/ 371475 h 571500"/>
                <a:gd name="connsiteX2" fmla="*/ 0 w 590550"/>
                <a:gd name="connsiteY2" fmla="*/ 0 h 571500"/>
              </a:gdLst>
              <a:ahLst/>
              <a:cxnLst>
                <a:cxn ang="0">
                  <a:pos x="connsiteX0" y="connsiteY0"/>
                </a:cxn>
                <a:cxn ang="0">
                  <a:pos x="connsiteX1" y="connsiteY1"/>
                </a:cxn>
                <a:cxn ang="0">
                  <a:pos x="connsiteX2" y="connsiteY2"/>
                </a:cxn>
              </a:cxnLst>
              <a:rect l="l" t="t" r="r" b="b"/>
              <a:pathLst>
                <a:path w="590550" h="571500">
                  <a:moveTo>
                    <a:pt x="590550" y="571500"/>
                  </a:moveTo>
                  <a:cubicBezTo>
                    <a:pt x="463550" y="519112"/>
                    <a:pt x="336550" y="466725"/>
                    <a:pt x="238125" y="371475"/>
                  </a:cubicBezTo>
                  <a:cubicBezTo>
                    <a:pt x="139700" y="276225"/>
                    <a:pt x="69850" y="138112"/>
                    <a:pt x="0" y="0"/>
                  </a:cubicBezTo>
                </a:path>
              </a:pathLst>
            </a:custGeom>
            <a:noFill/>
            <a:ln w="34925">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8" name="Straight Arrow Connector 87">
              <a:extLst>
                <a:ext uri="{FF2B5EF4-FFF2-40B4-BE49-F238E27FC236}">
                  <a16:creationId xmlns:a16="http://schemas.microsoft.com/office/drawing/2014/main" id="{D3E664C0-B1A5-47C9-87FE-A4DF4A63A50A}"/>
                </a:ext>
              </a:extLst>
            </p:cNvPr>
            <p:cNvCxnSpPr>
              <a:cxnSpLocks/>
            </p:cNvCxnSpPr>
            <p:nvPr/>
          </p:nvCxnSpPr>
          <p:spPr>
            <a:xfrm>
              <a:off x="2743295" y="2892623"/>
              <a:ext cx="476059" cy="143827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9" name="Freeform: Shape 88">
              <a:extLst>
                <a:ext uri="{FF2B5EF4-FFF2-40B4-BE49-F238E27FC236}">
                  <a16:creationId xmlns:a16="http://schemas.microsoft.com/office/drawing/2014/main" id="{A58A8ACE-56C9-4708-A0FC-D42EF3F91F8A}"/>
                </a:ext>
              </a:extLst>
            </p:cNvPr>
            <p:cNvSpPr/>
            <p:nvPr/>
          </p:nvSpPr>
          <p:spPr>
            <a:xfrm>
              <a:off x="2400300" y="1371600"/>
              <a:ext cx="933450" cy="866775"/>
            </a:xfrm>
            <a:custGeom>
              <a:avLst/>
              <a:gdLst>
                <a:gd name="connsiteX0" fmla="*/ 933450 w 933450"/>
                <a:gd name="connsiteY0" fmla="*/ 866775 h 866775"/>
                <a:gd name="connsiteX1" fmla="*/ 657225 w 933450"/>
                <a:gd name="connsiteY1" fmla="*/ 581025 h 866775"/>
                <a:gd name="connsiteX2" fmla="*/ 276225 w 933450"/>
                <a:gd name="connsiteY2" fmla="*/ 161925 h 866775"/>
                <a:gd name="connsiteX3" fmla="*/ 0 w 933450"/>
                <a:gd name="connsiteY3" fmla="*/ 0 h 866775"/>
              </a:gdLst>
              <a:ahLst/>
              <a:cxnLst>
                <a:cxn ang="0">
                  <a:pos x="connsiteX0" y="connsiteY0"/>
                </a:cxn>
                <a:cxn ang="0">
                  <a:pos x="connsiteX1" y="connsiteY1"/>
                </a:cxn>
                <a:cxn ang="0">
                  <a:pos x="connsiteX2" y="connsiteY2"/>
                </a:cxn>
                <a:cxn ang="0">
                  <a:pos x="connsiteX3" y="connsiteY3"/>
                </a:cxn>
              </a:cxnLst>
              <a:rect l="l" t="t" r="r" b="b"/>
              <a:pathLst>
                <a:path w="933450" h="866775">
                  <a:moveTo>
                    <a:pt x="933450" y="866775"/>
                  </a:moveTo>
                  <a:cubicBezTo>
                    <a:pt x="850106" y="782637"/>
                    <a:pt x="766762" y="698500"/>
                    <a:pt x="657225" y="581025"/>
                  </a:cubicBezTo>
                  <a:cubicBezTo>
                    <a:pt x="547687" y="463550"/>
                    <a:pt x="385762" y="258762"/>
                    <a:pt x="276225" y="161925"/>
                  </a:cubicBezTo>
                  <a:cubicBezTo>
                    <a:pt x="166688" y="65088"/>
                    <a:pt x="83344" y="32544"/>
                    <a:pt x="0" y="0"/>
                  </a:cubicBezTo>
                </a:path>
              </a:pathLst>
            </a:custGeom>
            <a:noFill/>
            <a:ln w="3810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0" name="Group 89">
            <a:extLst>
              <a:ext uri="{FF2B5EF4-FFF2-40B4-BE49-F238E27FC236}">
                <a16:creationId xmlns:a16="http://schemas.microsoft.com/office/drawing/2014/main" id="{15751482-A564-4CBF-BA50-50E78133009E}"/>
              </a:ext>
            </a:extLst>
          </p:cNvPr>
          <p:cNvGrpSpPr/>
          <p:nvPr/>
        </p:nvGrpSpPr>
        <p:grpSpPr>
          <a:xfrm>
            <a:off x="6156321" y="481159"/>
            <a:ext cx="1819657" cy="4910536"/>
            <a:chOff x="5924550" y="789611"/>
            <a:chExt cx="1819657" cy="4910536"/>
          </a:xfrm>
        </p:grpSpPr>
        <p:pic>
          <p:nvPicPr>
            <p:cNvPr id="91" name="Picture 90">
              <a:extLst>
                <a:ext uri="{FF2B5EF4-FFF2-40B4-BE49-F238E27FC236}">
                  <a16:creationId xmlns:a16="http://schemas.microsoft.com/office/drawing/2014/main" id="{811014B5-779B-4D0E-BEEF-FDDCE123DC06}"/>
                </a:ext>
              </a:extLst>
            </p:cNvPr>
            <p:cNvPicPr>
              <a:picLocks noChangeAspect="1"/>
            </p:cNvPicPr>
            <p:nvPr/>
          </p:nvPicPr>
          <p:blipFill rotWithShape="1">
            <a:blip r:embed="rId4"/>
            <a:srcRect l="65731" t="8201" r="25562" b="25455"/>
            <a:stretch/>
          </p:blipFill>
          <p:spPr>
            <a:xfrm>
              <a:off x="5924550" y="973281"/>
              <a:ext cx="1819657" cy="4726866"/>
            </a:xfrm>
            <a:prstGeom prst="rect">
              <a:avLst/>
            </a:prstGeom>
          </p:spPr>
        </p:pic>
        <p:cxnSp>
          <p:nvCxnSpPr>
            <p:cNvPr id="92" name="Straight Arrow Connector 91">
              <a:extLst>
                <a:ext uri="{FF2B5EF4-FFF2-40B4-BE49-F238E27FC236}">
                  <a16:creationId xmlns:a16="http://schemas.microsoft.com/office/drawing/2014/main" id="{12660347-6A9A-4CC8-A638-22A2832F0357}"/>
                </a:ext>
              </a:extLst>
            </p:cNvPr>
            <p:cNvCxnSpPr>
              <a:cxnSpLocks/>
            </p:cNvCxnSpPr>
            <p:nvPr/>
          </p:nvCxnSpPr>
          <p:spPr>
            <a:xfrm>
              <a:off x="6229350" y="2180411"/>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C26A49D1-DF95-4A4A-AE7F-2CE8B2B1CBC2}"/>
                </a:ext>
              </a:extLst>
            </p:cNvPr>
            <p:cNvCxnSpPr>
              <a:cxnSpLocks/>
            </p:cNvCxnSpPr>
            <p:nvPr/>
          </p:nvCxnSpPr>
          <p:spPr>
            <a:xfrm>
              <a:off x="6080117" y="789611"/>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56C93429-655D-4A48-BA87-588A47B0C9C2}"/>
                </a:ext>
              </a:extLst>
            </p:cNvPr>
            <p:cNvCxnSpPr>
              <a:cxnSpLocks/>
            </p:cNvCxnSpPr>
            <p:nvPr/>
          </p:nvCxnSpPr>
          <p:spPr>
            <a:xfrm>
              <a:off x="6623042" y="982493"/>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F7563395-3148-4FF1-A56F-AAB21E049129}"/>
                </a:ext>
              </a:extLst>
            </p:cNvPr>
            <p:cNvCxnSpPr>
              <a:cxnSpLocks/>
            </p:cNvCxnSpPr>
            <p:nvPr/>
          </p:nvCxnSpPr>
          <p:spPr>
            <a:xfrm>
              <a:off x="6994517" y="1456361"/>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CF1BC994-1614-4033-BC0A-34E482374996}"/>
                </a:ext>
              </a:extLst>
            </p:cNvPr>
            <p:cNvCxnSpPr>
              <a:cxnSpLocks/>
            </p:cNvCxnSpPr>
            <p:nvPr/>
          </p:nvCxnSpPr>
          <p:spPr>
            <a:xfrm>
              <a:off x="7442192" y="4971086"/>
              <a:ext cx="152400" cy="40070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B52887FD-B12D-48BD-88E6-03DF02476FB5}"/>
                </a:ext>
              </a:extLst>
            </p:cNvPr>
            <p:cNvCxnSpPr>
              <a:cxnSpLocks/>
            </p:cNvCxnSpPr>
            <p:nvPr/>
          </p:nvCxnSpPr>
          <p:spPr>
            <a:xfrm>
              <a:off x="7632692" y="2190437"/>
              <a:ext cx="0" cy="26128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C6531765-C4D2-4600-AE29-B4A1B22CB015}"/>
                </a:ext>
              </a:extLst>
            </p:cNvPr>
            <p:cNvCxnSpPr>
              <a:cxnSpLocks/>
            </p:cNvCxnSpPr>
            <p:nvPr/>
          </p:nvCxnSpPr>
          <p:spPr>
            <a:xfrm flipV="1">
              <a:off x="7442192" y="2065961"/>
              <a:ext cx="120040" cy="2473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9" name="Freeform: Shape 98">
              <a:extLst>
                <a:ext uri="{FF2B5EF4-FFF2-40B4-BE49-F238E27FC236}">
                  <a16:creationId xmlns:a16="http://schemas.microsoft.com/office/drawing/2014/main" id="{5022081D-A870-4E5B-B4F9-58A243D0CFAB}"/>
                </a:ext>
              </a:extLst>
            </p:cNvPr>
            <p:cNvSpPr/>
            <p:nvPr/>
          </p:nvSpPr>
          <p:spPr>
            <a:xfrm>
              <a:off x="6994517" y="2219012"/>
              <a:ext cx="590550" cy="571500"/>
            </a:xfrm>
            <a:custGeom>
              <a:avLst/>
              <a:gdLst>
                <a:gd name="connsiteX0" fmla="*/ 590550 w 590550"/>
                <a:gd name="connsiteY0" fmla="*/ 571500 h 571500"/>
                <a:gd name="connsiteX1" fmla="*/ 238125 w 590550"/>
                <a:gd name="connsiteY1" fmla="*/ 371475 h 571500"/>
                <a:gd name="connsiteX2" fmla="*/ 0 w 590550"/>
                <a:gd name="connsiteY2" fmla="*/ 0 h 571500"/>
              </a:gdLst>
              <a:ahLst/>
              <a:cxnLst>
                <a:cxn ang="0">
                  <a:pos x="connsiteX0" y="connsiteY0"/>
                </a:cxn>
                <a:cxn ang="0">
                  <a:pos x="connsiteX1" y="connsiteY1"/>
                </a:cxn>
                <a:cxn ang="0">
                  <a:pos x="connsiteX2" y="connsiteY2"/>
                </a:cxn>
              </a:cxnLst>
              <a:rect l="l" t="t" r="r" b="b"/>
              <a:pathLst>
                <a:path w="590550" h="571500">
                  <a:moveTo>
                    <a:pt x="590550" y="571500"/>
                  </a:moveTo>
                  <a:cubicBezTo>
                    <a:pt x="463550" y="519112"/>
                    <a:pt x="336550" y="466725"/>
                    <a:pt x="238125" y="371475"/>
                  </a:cubicBezTo>
                  <a:cubicBezTo>
                    <a:pt x="139700" y="276225"/>
                    <a:pt x="69850" y="138112"/>
                    <a:pt x="0" y="0"/>
                  </a:cubicBezTo>
                </a:path>
              </a:pathLst>
            </a:custGeom>
            <a:noFill/>
            <a:ln w="34925">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Freeform: Shape 99">
              <a:extLst>
                <a:ext uri="{FF2B5EF4-FFF2-40B4-BE49-F238E27FC236}">
                  <a16:creationId xmlns:a16="http://schemas.microsoft.com/office/drawing/2014/main" id="{EB5CB47A-F356-42D7-9441-E520535C450B}"/>
                </a:ext>
              </a:extLst>
            </p:cNvPr>
            <p:cNvSpPr/>
            <p:nvPr/>
          </p:nvSpPr>
          <p:spPr>
            <a:xfrm>
              <a:off x="6046780" y="1420914"/>
              <a:ext cx="590550" cy="571500"/>
            </a:xfrm>
            <a:custGeom>
              <a:avLst/>
              <a:gdLst>
                <a:gd name="connsiteX0" fmla="*/ 590550 w 590550"/>
                <a:gd name="connsiteY0" fmla="*/ 571500 h 571500"/>
                <a:gd name="connsiteX1" fmla="*/ 238125 w 590550"/>
                <a:gd name="connsiteY1" fmla="*/ 371475 h 571500"/>
                <a:gd name="connsiteX2" fmla="*/ 0 w 590550"/>
                <a:gd name="connsiteY2" fmla="*/ 0 h 571500"/>
              </a:gdLst>
              <a:ahLst/>
              <a:cxnLst>
                <a:cxn ang="0">
                  <a:pos x="connsiteX0" y="connsiteY0"/>
                </a:cxn>
                <a:cxn ang="0">
                  <a:pos x="connsiteX1" y="connsiteY1"/>
                </a:cxn>
                <a:cxn ang="0">
                  <a:pos x="connsiteX2" y="connsiteY2"/>
                </a:cxn>
              </a:cxnLst>
              <a:rect l="l" t="t" r="r" b="b"/>
              <a:pathLst>
                <a:path w="590550" h="571500">
                  <a:moveTo>
                    <a:pt x="590550" y="571500"/>
                  </a:moveTo>
                  <a:cubicBezTo>
                    <a:pt x="463550" y="519112"/>
                    <a:pt x="336550" y="466725"/>
                    <a:pt x="238125" y="371475"/>
                  </a:cubicBezTo>
                  <a:cubicBezTo>
                    <a:pt x="139700" y="276225"/>
                    <a:pt x="69850" y="138112"/>
                    <a:pt x="0" y="0"/>
                  </a:cubicBezTo>
                </a:path>
              </a:pathLst>
            </a:custGeom>
            <a:noFill/>
            <a:ln w="34925">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1" name="Straight Arrow Connector 100">
              <a:extLst>
                <a:ext uri="{FF2B5EF4-FFF2-40B4-BE49-F238E27FC236}">
                  <a16:creationId xmlns:a16="http://schemas.microsoft.com/office/drawing/2014/main" id="{845F38E6-3D1E-4A0A-AE46-D3AFA280BF27}"/>
                </a:ext>
              </a:extLst>
            </p:cNvPr>
            <p:cNvCxnSpPr>
              <a:cxnSpLocks/>
            </p:cNvCxnSpPr>
            <p:nvPr/>
          </p:nvCxnSpPr>
          <p:spPr>
            <a:xfrm>
              <a:off x="6756487" y="2901835"/>
              <a:ext cx="593624" cy="1928183"/>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AEEA98A4-3E24-4F66-9B4E-B3DBD5AA7019}"/>
                </a:ext>
              </a:extLst>
            </p:cNvPr>
            <p:cNvCxnSpPr>
              <a:cxnSpLocks/>
            </p:cNvCxnSpPr>
            <p:nvPr/>
          </p:nvCxnSpPr>
          <p:spPr>
            <a:xfrm>
              <a:off x="6637330" y="2516072"/>
              <a:ext cx="0" cy="38576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3" name="Freeform: Shape 102">
              <a:extLst>
                <a:ext uri="{FF2B5EF4-FFF2-40B4-BE49-F238E27FC236}">
                  <a16:creationId xmlns:a16="http://schemas.microsoft.com/office/drawing/2014/main" id="{2B05C75B-8C00-4521-891B-E2D195383A05}"/>
                </a:ext>
              </a:extLst>
            </p:cNvPr>
            <p:cNvSpPr/>
            <p:nvPr/>
          </p:nvSpPr>
          <p:spPr>
            <a:xfrm>
              <a:off x="6218242" y="1199186"/>
              <a:ext cx="933450" cy="866775"/>
            </a:xfrm>
            <a:custGeom>
              <a:avLst/>
              <a:gdLst>
                <a:gd name="connsiteX0" fmla="*/ 933450 w 933450"/>
                <a:gd name="connsiteY0" fmla="*/ 866775 h 866775"/>
                <a:gd name="connsiteX1" fmla="*/ 657225 w 933450"/>
                <a:gd name="connsiteY1" fmla="*/ 581025 h 866775"/>
                <a:gd name="connsiteX2" fmla="*/ 276225 w 933450"/>
                <a:gd name="connsiteY2" fmla="*/ 161925 h 866775"/>
                <a:gd name="connsiteX3" fmla="*/ 0 w 933450"/>
                <a:gd name="connsiteY3" fmla="*/ 0 h 866775"/>
              </a:gdLst>
              <a:ahLst/>
              <a:cxnLst>
                <a:cxn ang="0">
                  <a:pos x="connsiteX0" y="connsiteY0"/>
                </a:cxn>
                <a:cxn ang="0">
                  <a:pos x="connsiteX1" y="connsiteY1"/>
                </a:cxn>
                <a:cxn ang="0">
                  <a:pos x="connsiteX2" y="connsiteY2"/>
                </a:cxn>
                <a:cxn ang="0">
                  <a:pos x="connsiteX3" y="connsiteY3"/>
                </a:cxn>
              </a:cxnLst>
              <a:rect l="l" t="t" r="r" b="b"/>
              <a:pathLst>
                <a:path w="933450" h="866775">
                  <a:moveTo>
                    <a:pt x="933450" y="866775"/>
                  </a:moveTo>
                  <a:cubicBezTo>
                    <a:pt x="850106" y="782637"/>
                    <a:pt x="766762" y="698500"/>
                    <a:pt x="657225" y="581025"/>
                  </a:cubicBezTo>
                  <a:cubicBezTo>
                    <a:pt x="547687" y="463550"/>
                    <a:pt x="385762" y="258762"/>
                    <a:pt x="276225" y="161925"/>
                  </a:cubicBezTo>
                  <a:cubicBezTo>
                    <a:pt x="166688" y="65088"/>
                    <a:pt x="83344" y="32544"/>
                    <a:pt x="0" y="0"/>
                  </a:cubicBezTo>
                </a:path>
              </a:pathLst>
            </a:custGeom>
            <a:noFill/>
            <a:ln w="38100">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Freeform: Shape 103">
              <a:extLst>
                <a:ext uri="{FF2B5EF4-FFF2-40B4-BE49-F238E27FC236}">
                  <a16:creationId xmlns:a16="http://schemas.microsoft.com/office/drawing/2014/main" id="{6F6E5D38-C21C-4A78-A54D-F23D8A0FAF84}"/>
                </a:ext>
              </a:extLst>
            </p:cNvPr>
            <p:cNvSpPr/>
            <p:nvPr/>
          </p:nvSpPr>
          <p:spPr>
            <a:xfrm>
              <a:off x="7078649" y="2667001"/>
              <a:ext cx="590550" cy="571500"/>
            </a:xfrm>
            <a:custGeom>
              <a:avLst/>
              <a:gdLst>
                <a:gd name="connsiteX0" fmla="*/ 590550 w 590550"/>
                <a:gd name="connsiteY0" fmla="*/ 571500 h 571500"/>
                <a:gd name="connsiteX1" fmla="*/ 238125 w 590550"/>
                <a:gd name="connsiteY1" fmla="*/ 371475 h 571500"/>
                <a:gd name="connsiteX2" fmla="*/ 0 w 590550"/>
                <a:gd name="connsiteY2" fmla="*/ 0 h 571500"/>
              </a:gdLst>
              <a:ahLst/>
              <a:cxnLst>
                <a:cxn ang="0">
                  <a:pos x="connsiteX0" y="connsiteY0"/>
                </a:cxn>
                <a:cxn ang="0">
                  <a:pos x="connsiteX1" y="connsiteY1"/>
                </a:cxn>
                <a:cxn ang="0">
                  <a:pos x="connsiteX2" y="connsiteY2"/>
                </a:cxn>
              </a:cxnLst>
              <a:rect l="l" t="t" r="r" b="b"/>
              <a:pathLst>
                <a:path w="590550" h="571500">
                  <a:moveTo>
                    <a:pt x="590550" y="571500"/>
                  </a:moveTo>
                  <a:cubicBezTo>
                    <a:pt x="463550" y="519112"/>
                    <a:pt x="336550" y="466725"/>
                    <a:pt x="238125" y="371475"/>
                  </a:cubicBezTo>
                  <a:cubicBezTo>
                    <a:pt x="139700" y="276225"/>
                    <a:pt x="69850" y="138112"/>
                    <a:pt x="0" y="0"/>
                  </a:cubicBezTo>
                </a:path>
              </a:pathLst>
            </a:custGeom>
            <a:noFill/>
            <a:ln w="34925">
              <a:solidFill>
                <a:schemeClr val="accent5">
                  <a:lumMod val="75000"/>
                </a:schemeClr>
              </a:solidFill>
              <a:headEnd type="triangl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7" name="Group 126">
            <a:extLst>
              <a:ext uri="{FF2B5EF4-FFF2-40B4-BE49-F238E27FC236}">
                <a16:creationId xmlns:a16="http://schemas.microsoft.com/office/drawing/2014/main" id="{7ECF851D-7CD3-4B0C-A451-6870B4CEC756}"/>
              </a:ext>
            </a:extLst>
          </p:cNvPr>
          <p:cNvGrpSpPr/>
          <p:nvPr/>
        </p:nvGrpSpPr>
        <p:grpSpPr>
          <a:xfrm>
            <a:off x="2819263" y="5218206"/>
            <a:ext cx="3216417" cy="1488854"/>
            <a:chOff x="3276978" y="4353147"/>
            <a:chExt cx="3216417" cy="1488854"/>
          </a:xfrm>
        </p:grpSpPr>
        <p:sp>
          <p:nvSpPr>
            <p:cNvPr id="106" name="TextBox 105">
              <a:extLst>
                <a:ext uri="{FF2B5EF4-FFF2-40B4-BE49-F238E27FC236}">
                  <a16:creationId xmlns:a16="http://schemas.microsoft.com/office/drawing/2014/main" id="{940735FB-F67B-4DA2-AF61-A41E7B9AAB27}"/>
                </a:ext>
              </a:extLst>
            </p:cNvPr>
            <p:cNvSpPr txBox="1"/>
            <p:nvPr/>
          </p:nvSpPr>
          <p:spPr>
            <a:xfrm>
              <a:off x="5240146" y="5439454"/>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cxnSp>
          <p:nvCxnSpPr>
            <p:cNvPr id="107" name="Straight Arrow Connector 106">
              <a:extLst>
                <a:ext uri="{FF2B5EF4-FFF2-40B4-BE49-F238E27FC236}">
                  <a16:creationId xmlns:a16="http://schemas.microsoft.com/office/drawing/2014/main" id="{C0A06E7E-D9DA-4AE8-BD83-8492B63103A9}"/>
                </a:ext>
              </a:extLst>
            </p:cNvPr>
            <p:cNvCxnSpPr>
              <a:cxnSpLocks/>
            </p:cNvCxnSpPr>
            <p:nvPr/>
          </p:nvCxnSpPr>
          <p:spPr>
            <a:xfrm>
              <a:off x="5162510" y="4453257"/>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030FACFB-71F1-4CD5-8A6F-7F256F2698E1}"/>
                </a:ext>
              </a:extLst>
            </p:cNvPr>
            <p:cNvSpPr txBox="1"/>
            <p:nvPr/>
          </p:nvSpPr>
          <p:spPr>
            <a:xfrm>
              <a:off x="5240146" y="4462031"/>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109" name="TextBox 108">
              <a:extLst>
                <a:ext uri="{FF2B5EF4-FFF2-40B4-BE49-F238E27FC236}">
                  <a16:creationId xmlns:a16="http://schemas.microsoft.com/office/drawing/2014/main" id="{487C118D-0279-4147-A46C-A996D2BC5360}"/>
                </a:ext>
              </a:extLst>
            </p:cNvPr>
            <p:cNvSpPr txBox="1"/>
            <p:nvPr/>
          </p:nvSpPr>
          <p:spPr>
            <a:xfrm>
              <a:off x="5240146" y="4755459"/>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110" name="Straight Arrow Connector 109">
              <a:extLst>
                <a:ext uri="{FF2B5EF4-FFF2-40B4-BE49-F238E27FC236}">
                  <a16:creationId xmlns:a16="http://schemas.microsoft.com/office/drawing/2014/main" id="{B0D07983-4B1C-4800-ADA0-F0C8AC16141C}"/>
                </a:ext>
              </a:extLst>
            </p:cNvPr>
            <p:cNvCxnSpPr>
              <a:cxnSpLocks/>
            </p:cNvCxnSpPr>
            <p:nvPr/>
          </p:nvCxnSpPr>
          <p:spPr>
            <a:xfrm>
              <a:off x="5162536" y="4756708"/>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1" name="Freeform: Shape 110">
              <a:extLst>
                <a:ext uri="{FF2B5EF4-FFF2-40B4-BE49-F238E27FC236}">
                  <a16:creationId xmlns:a16="http://schemas.microsoft.com/office/drawing/2014/main" id="{9026B5C1-797C-4D50-9501-DF5E07486340}"/>
                </a:ext>
              </a:extLst>
            </p:cNvPr>
            <p:cNvSpPr/>
            <p:nvPr/>
          </p:nvSpPr>
          <p:spPr>
            <a:xfrm rot="1490561">
              <a:off x="4937709" y="5429783"/>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2" name="Straight Arrow Connector 111">
              <a:extLst>
                <a:ext uri="{FF2B5EF4-FFF2-40B4-BE49-F238E27FC236}">
                  <a16:creationId xmlns:a16="http://schemas.microsoft.com/office/drawing/2014/main" id="{1226A48E-9A4E-442F-B69F-1DD70C2DF807}"/>
                </a:ext>
              </a:extLst>
            </p:cNvPr>
            <p:cNvCxnSpPr>
              <a:cxnSpLocks/>
            </p:cNvCxnSpPr>
            <p:nvPr/>
          </p:nvCxnSpPr>
          <p:spPr>
            <a:xfrm>
              <a:off x="5167456" y="5080779"/>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939B0269-9AB6-4054-A7BE-546A9947447D}"/>
                </a:ext>
              </a:extLst>
            </p:cNvPr>
            <p:cNvSpPr txBox="1"/>
            <p:nvPr/>
          </p:nvSpPr>
          <p:spPr>
            <a:xfrm>
              <a:off x="5240146" y="5076103"/>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114" name="Rectangle 113">
              <a:extLst>
                <a:ext uri="{FF2B5EF4-FFF2-40B4-BE49-F238E27FC236}">
                  <a16:creationId xmlns:a16="http://schemas.microsoft.com/office/drawing/2014/main" id="{66666D70-079A-4D48-8A69-3B21FD87DA27}"/>
                </a:ext>
              </a:extLst>
            </p:cNvPr>
            <p:cNvSpPr/>
            <p:nvPr/>
          </p:nvSpPr>
          <p:spPr>
            <a:xfrm>
              <a:off x="3276978" y="4353147"/>
              <a:ext cx="2979285" cy="1488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7" name="Rectangle 116">
              <a:extLst>
                <a:ext uri="{FF2B5EF4-FFF2-40B4-BE49-F238E27FC236}">
                  <a16:creationId xmlns:a16="http://schemas.microsoft.com/office/drawing/2014/main" id="{EBC575E9-F6A7-4052-A3B8-572AFA3E055A}"/>
                </a:ext>
              </a:extLst>
            </p:cNvPr>
            <p:cNvSpPr/>
            <p:nvPr/>
          </p:nvSpPr>
          <p:spPr>
            <a:xfrm>
              <a:off x="3392816" y="4502042"/>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8" name="TextBox 117">
              <a:extLst>
                <a:ext uri="{FF2B5EF4-FFF2-40B4-BE49-F238E27FC236}">
                  <a16:creationId xmlns:a16="http://schemas.microsoft.com/office/drawing/2014/main" id="{98469346-DB32-474E-84E1-C60729828A80}"/>
                </a:ext>
              </a:extLst>
            </p:cNvPr>
            <p:cNvSpPr txBox="1"/>
            <p:nvPr/>
          </p:nvSpPr>
          <p:spPr>
            <a:xfrm>
              <a:off x="3647324" y="4462031"/>
              <a:ext cx="1298549"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121" name="TextBox 120">
              <a:extLst>
                <a:ext uri="{FF2B5EF4-FFF2-40B4-BE49-F238E27FC236}">
                  <a16:creationId xmlns:a16="http://schemas.microsoft.com/office/drawing/2014/main" id="{F5E67241-A7F8-4EF8-9163-61D2420EA7BB}"/>
                </a:ext>
              </a:extLst>
            </p:cNvPr>
            <p:cNvSpPr txBox="1"/>
            <p:nvPr/>
          </p:nvSpPr>
          <p:spPr>
            <a:xfrm>
              <a:off x="3647324" y="4910364"/>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122" name="Rectangle 121">
              <a:extLst>
                <a:ext uri="{FF2B5EF4-FFF2-40B4-BE49-F238E27FC236}">
                  <a16:creationId xmlns:a16="http://schemas.microsoft.com/office/drawing/2014/main" id="{8B70BE40-2AC5-4CFB-B39A-36AC355C0F96}"/>
                </a:ext>
              </a:extLst>
            </p:cNvPr>
            <p:cNvSpPr/>
            <p:nvPr/>
          </p:nvSpPr>
          <p:spPr>
            <a:xfrm>
              <a:off x="3392816" y="4720619"/>
              <a:ext cx="254508" cy="166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3" name="Straight Connector 122">
              <a:extLst>
                <a:ext uri="{FF2B5EF4-FFF2-40B4-BE49-F238E27FC236}">
                  <a16:creationId xmlns:a16="http://schemas.microsoft.com/office/drawing/2014/main" id="{AB49518B-97F6-48B2-BF24-6B0D8EA6BC72}"/>
                </a:ext>
              </a:extLst>
            </p:cNvPr>
            <p:cNvCxnSpPr>
              <a:cxnSpLocks/>
            </p:cNvCxnSpPr>
            <p:nvPr/>
          </p:nvCxnSpPr>
          <p:spPr>
            <a:xfrm>
              <a:off x="3406777" y="5186020"/>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A5B8F11D-2B9E-404E-9A4B-1AC134DDA5A2}"/>
                </a:ext>
              </a:extLst>
            </p:cNvPr>
            <p:cNvSpPr txBox="1"/>
            <p:nvPr/>
          </p:nvSpPr>
          <p:spPr>
            <a:xfrm>
              <a:off x="3647324" y="5152433"/>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125" name="Rectangle 124">
              <a:extLst>
                <a:ext uri="{FF2B5EF4-FFF2-40B4-BE49-F238E27FC236}">
                  <a16:creationId xmlns:a16="http://schemas.microsoft.com/office/drawing/2014/main" id="{0AC196CD-596E-4A9E-97A2-29CFCAB86777}"/>
                </a:ext>
              </a:extLst>
            </p:cNvPr>
            <p:cNvSpPr/>
            <p:nvPr/>
          </p:nvSpPr>
          <p:spPr>
            <a:xfrm>
              <a:off x="3392816" y="4943347"/>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6" name="TextBox 125">
              <a:extLst>
                <a:ext uri="{FF2B5EF4-FFF2-40B4-BE49-F238E27FC236}">
                  <a16:creationId xmlns:a16="http://schemas.microsoft.com/office/drawing/2014/main" id="{9E0F00E3-59E2-431F-89F5-7A743FE8332A}"/>
                </a:ext>
              </a:extLst>
            </p:cNvPr>
            <p:cNvSpPr txBox="1"/>
            <p:nvPr/>
          </p:nvSpPr>
          <p:spPr>
            <a:xfrm>
              <a:off x="3647753" y="4680608"/>
              <a:ext cx="1342849" cy="246221"/>
            </a:xfrm>
            <a:prstGeom prst="rect">
              <a:avLst/>
            </a:prstGeom>
            <a:noFill/>
          </p:spPr>
          <p:txBody>
            <a:bodyPr wrap="square" rtlCol="0">
              <a:spAutoFit/>
            </a:bodyPr>
            <a:lstStyle/>
            <a:p>
              <a:r>
                <a:rPr lang="en-GB" sz="1000" dirty="0">
                  <a:latin typeface="Arial Nova" panose="020B0504020202020204" pitchFamily="34" charset="0"/>
                </a:rPr>
                <a:t>Weathered bedrock</a:t>
              </a:r>
            </a:p>
          </p:txBody>
        </p:sp>
      </p:grpSp>
    </p:spTree>
    <p:extLst>
      <p:ext uri="{BB962C8B-B14F-4D97-AF65-F5344CB8AC3E}">
        <p14:creationId xmlns:p14="http://schemas.microsoft.com/office/powerpoint/2010/main" val="1103913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2C68281-25C7-4DA5-8525-352E35EA70BD}"/>
              </a:ext>
            </a:extLst>
          </p:cNvPr>
          <p:cNvSpPr txBox="1"/>
          <p:nvPr/>
        </p:nvSpPr>
        <p:spPr>
          <a:xfrm>
            <a:off x="833818" y="0"/>
            <a:ext cx="10524363" cy="369332"/>
          </a:xfrm>
          <a:prstGeom prst="rect">
            <a:avLst/>
          </a:prstGeom>
          <a:noFill/>
        </p:spPr>
        <p:txBody>
          <a:bodyPr wrap="square" rtlCol="0">
            <a:spAutoFit/>
          </a:bodyPr>
          <a:lstStyle/>
          <a:p>
            <a:r>
              <a:rPr lang="en-GB" b="1" dirty="0">
                <a:latin typeface="Arial Nova" panose="020B0504020202020204" pitchFamily="34" charset="0"/>
              </a:rPr>
              <a:t>River Ythan: </a:t>
            </a:r>
            <a:r>
              <a:rPr lang="en-GB" dirty="0">
                <a:latin typeface="Arial Nova" panose="020B0504020202020204" pitchFamily="34" charset="0"/>
              </a:rPr>
              <a:t>weathered metasediments with modest glacial erosion</a:t>
            </a:r>
            <a:r>
              <a:rPr lang="en-GB" b="1" dirty="0">
                <a:latin typeface="Arial Nova" panose="020B0504020202020204" pitchFamily="34" charset="0"/>
              </a:rPr>
              <a:t> - alternative conceptual models</a:t>
            </a:r>
          </a:p>
        </p:txBody>
      </p:sp>
      <p:sp>
        <p:nvSpPr>
          <p:cNvPr id="8" name="TextBox 7">
            <a:extLst>
              <a:ext uri="{FF2B5EF4-FFF2-40B4-BE49-F238E27FC236}">
                <a16:creationId xmlns:a16="http://schemas.microsoft.com/office/drawing/2014/main" id="{A59FAB9E-4443-4500-8564-4321F53051B7}"/>
              </a:ext>
            </a:extLst>
          </p:cNvPr>
          <p:cNvSpPr txBox="1"/>
          <p:nvPr/>
        </p:nvSpPr>
        <p:spPr>
          <a:xfrm>
            <a:off x="642936" y="4461118"/>
            <a:ext cx="10906125" cy="1938992"/>
          </a:xfrm>
          <a:prstGeom prst="rect">
            <a:avLst/>
          </a:prstGeom>
          <a:noFill/>
        </p:spPr>
        <p:txBody>
          <a:bodyPr wrap="square" rtlCol="0">
            <a:spAutoFit/>
          </a:bodyPr>
          <a:lstStyle/>
          <a:p>
            <a:r>
              <a:rPr lang="en-GB" sz="2000" b="1" dirty="0">
                <a:latin typeface="Arial Nova" panose="020B0504020202020204" pitchFamily="34" charset="0"/>
              </a:rPr>
              <a:t>Accumulation of clay minerals at base of weathering profiles: </a:t>
            </a:r>
          </a:p>
          <a:p>
            <a:endParaRPr lang="en-GB" sz="2000" dirty="0">
              <a:latin typeface="Arial Nova" panose="020B0504020202020204" pitchFamily="34" charset="0"/>
            </a:endParaRPr>
          </a:p>
          <a:p>
            <a:r>
              <a:rPr lang="en-GB" sz="2000" dirty="0">
                <a:latin typeface="Arial Nova" panose="020B0504020202020204" pitchFamily="34" charset="0"/>
              </a:rPr>
              <a:t>Reduced groundwater recharge to deeper fractured bedrock aquifers, which are then confined. Results in: higher P sorption to base of weathered zone, greater P transport through deeper bedrock; greater denitrification rates through both aquifers due to greater abundance of electron donors in the weathered zone and confined conditions in the fractured bedrock.</a:t>
            </a:r>
          </a:p>
        </p:txBody>
      </p:sp>
      <p:sp>
        <p:nvSpPr>
          <p:cNvPr id="27" name="Arrow: Left 26">
            <a:hlinkClick r:id="rId2" action="ppaction://hlinksldjump"/>
            <a:extLst>
              <a:ext uri="{FF2B5EF4-FFF2-40B4-BE49-F238E27FC236}">
                <a16:creationId xmlns:a16="http://schemas.microsoft.com/office/drawing/2014/main" id="{A148A94F-60C4-4E74-B320-EAF95EDE18B8}"/>
              </a:ext>
            </a:extLst>
          </p:cNvPr>
          <p:cNvSpPr/>
          <p:nvPr/>
        </p:nvSpPr>
        <p:spPr>
          <a:xfrm>
            <a:off x="11182350" y="6063462"/>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53" name="Group 52">
            <a:extLst>
              <a:ext uri="{FF2B5EF4-FFF2-40B4-BE49-F238E27FC236}">
                <a16:creationId xmlns:a16="http://schemas.microsoft.com/office/drawing/2014/main" id="{9CDB52CC-DC82-4186-9203-60F75387F76A}"/>
              </a:ext>
            </a:extLst>
          </p:cNvPr>
          <p:cNvGrpSpPr/>
          <p:nvPr/>
        </p:nvGrpSpPr>
        <p:grpSpPr>
          <a:xfrm>
            <a:off x="2554772" y="679095"/>
            <a:ext cx="7082456" cy="3622149"/>
            <a:chOff x="3280744" y="624788"/>
            <a:chExt cx="7082456" cy="3622149"/>
          </a:xfrm>
        </p:grpSpPr>
        <p:sp>
          <p:nvSpPr>
            <p:cNvPr id="26" name="Oval 25">
              <a:extLst>
                <a:ext uri="{FF2B5EF4-FFF2-40B4-BE49-F238E27FC236}">
                  <a16:creationId xmlns:a16="http://schemas.microsoft.com/office/drawing/2014/main" id="{87CA350A-B702-40D8-A59B-C722A8587F3D}"/>
                </a:ext>
              </a:extLst>
            </p:cNvPr>
            <p:cNvSpPr/>
            <p:nvPr/>
          </p:nvSpPr>
          <p:spPr>
            <a:xfrm>
              <a:off x="3280744" y="624788"/>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B</a:t>
              </a:r>
            </a:p>
          </p:txBody>
        </p:sp>
        <p:pic>
          <p:nvPicPr>
            <p:cNvPr id="28" name="Picture 27">
              <a:extLst>
                <a:ext uri="{FF2B5EF4-FFF2-40B4-BE49-F238E27FC236}">
                  <a16:creationId xmlns:a16="http://schemas.microsoft.com/office/drawing/2014/main" id="{6D008391-4D80-4609-9E28-B38C9D74C34D}"/>
                </a:ext>
              </a:extLst>
            </p:cNvPr>
            <p:cNvPicPr>
              <a:picLocks noChangeAspect="1"/>
            </p:cNvPicPr>
            <p:nvPr/>
          </p:nvPicPr>
          <p:blipFill rotWithShape="1">
            <a:blip r:embed="rId3"/>
            <a:srcRect l="63825" t="32225" r="19983" b="28581"/>
            <a:stretch/>
          </p:blipFill>
          <p:spPr>
            <a:xfrm>
              <a:off x="3901324" y="624788"/>
              <a:ext cx="4389350" cy="3622149"/>
            </a:xfrm>
            <a:prstGeom prst="rect">
              <a:avLst/>
            </a:prstGeom>
          </p:spPr>
        </p:pic>
        <p:cxnSp>
          <p:nvCxnSpPr>
            <p:cNvPr id="31" name="Straight Arrow Connector 30">
              <a:extLst>
                <a:ext uri="{FF2B5EF4-FFF2-40B4-BE49-F238E27FC236}">
                  <a16:creationId xmlns:a16="http://schemas.microsoft.com/office/drawing/2014/main" id="{8A9DEC4B-8055-4981-881E-2FC16B80FA12}"/>
                </a:ext>
              </a:extLst>
            </p:cNvPr>
            <p:cNvCxnSpPr>
              <a:cxnSpLocks/>
            </p:cNvCxnSpPr>
            <p:nvPr/>
          </p:nvCxnSpPr>
          <p:spPr>
            <a:xfrm>
              <a:off x="8773735" y="2175517"/>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5EFE0D8-9F4E-41F6-A5DF-E77DCFF9628A}"/>
                </a:ext>
              </a:extLst>
            </p:cNvPr>
            <p:cNvSpPr txBox="1"/>
            <p:nvPr/>
          </p:nvSpPr>
          <p:spPr>
            <a:xfrm>
              <a:off x="8851371" y="2184291"/>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33" name="TextBox 32">
              <a:extLst>
                <a:ext uri="{FF2B5EF4-FFF2-40B4-BE49-F238E27FC236}">
                  <a16:creationId xmlns:a16="http://schemas.microsoft.com/office/drawing/2014/main" id="{E6CFEA2B-B9F5-46DF-809D-6745BB44289A}"/>
                </a:ext>
              </a:extLst>
            </p:cNvPr>
            <p:cNvSpPr txBox="1"/>
            <p:nvPr/>
          </p:nvSpPr>
          <p:spPr>
            <a:xfrm>
              <a:off x="8851371" y="2477719"/>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34" name="Straight Arrow Connector 33">
              <a:extLst>
                <a:ext uri="{FF2B5EF4-FFF2-40B4-BE49-F238E27FC236}">
                  <a16:creationId xmlns:a16="http://schemas.microsoft.com/office/drawing/2014/main" id="{05F052A4-6E23-4AD8-B7EE-16FFAF497DF8}"/>
                </a:ext>
              </a:extLst>
            </p:cNvPr>
            <p:cNvCxnSpPr>
              <a:cxnSpLocks/>
            </p:cNvCxnSpPr>
            <p:nvPr/>
          </p:nvCxnSpPr>
          <p:spPr>
            <a:xfrm>
              <a:off x="8773761" y="2478968"/>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D2309ED7-F3CB-4E35-B780-0A6CB854ACCB}"/>
                </a:ext>
              </a:extLst>
            </p:cNvPr>
            <p:cNvSpPr/>
            <p:nvPr/>
          </p:nvSpPr>
          <p:spPr>
            <a:xfrm>
              <a:off x="8475071" y="1080339"/>
              <a:ext cx="1888129" cy="21835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B5DCC89D-2988-4056-88D3-5834F4EBA2A0}"/>
                </a:ext>
              </a:extLst>
            </p:cNvPr>
            <p:cNvSpPr/>
            <p:nvPr/>
          </p:nvSpPr>
          <p:spPr>
            <a:xfrm>
              <a:off x="8671045" y="1206767"/>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TextBox 41">
              <a:extLst>
                <a:ext uri="{FF2B5EF4-FFF2-40B4-BE49-F238E27FC236}">
                  <a16:creationId xmlns:a16="http://schemas.microsoft.com/office/drawing/2014/main" id="{AB3FBF3F-8E94-441D-A741-189688C10DC1}"/>
                </a:ext>
              </a:extLst>
            </p:cNvPr>
            <p:cNvSpPr txBox="1"/>
            <p:nvPr/>
          </p:nvSpPr>
          <p:spPr>
            <a:xfrm>
              <a:off x="8925553" y="1166756"/>
              <a:ext cx="1298549"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45" name="TextBox 44">
              <a:extLst>
                <a:ext uri="{FF2B5EF4-FFF2-40B4-BE49-F238E27FC236}">
                  <a16:creationId xmlns:a16="http://schemas.microsoft.com/office/drawing/2014/main" id="{A3005C8E-2A99-40DA-9501-C405DFC1B631}"/>
                </a:ext>
              </a:extLst>
            </p:cNvPr>
            <p:cNvSpPr txBox="1"/>
            <p:nvPr/>
          </p:nvSpPr>
          <p:spPr>
            <a:xfrm>
              <a:off x="8925553" y="1615089"/>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46" name="Rectangle 45">
              <a:extLst>
                <a:ext uri="{FF2B5EF4-FFF2-40B4-BE49-F238E27FC236}">
                  <a16:creationId xmlns:a16="http://schemas.microsoft.com/office/drawing/2014/main" id="{BD53BCC7-2A01-4AD0-A83B-892E575267E3}"/>
                </a:ext>
              </a:extLst>
            </p:cNvPr>
            <p:cNvSpPr/>
            <p:nvPr/>
          </p:nvSpPr>
          <p:spPr>
            <a:xfrm>
              <a:off x="8671045" y="1425344"/>
              <a:ext cx="254508" cy="166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7" name="Straight Connector 46">
              <a:extLst>
                <a:ext uri="{FF2B5EF4-FFF2-40B4-BE49-F238E27FC236}">
                  <a16:creationId xmlns:a16="http://schemas.microsoft.com/office/drawing/2014/main" id="{C42AD6E3-241E-446F-B37A-707362550588}"/>
                </a:ext>
              </a:extLst>
            </p:cNvPr>
            <p:cNvCxnSpPr>
              <a:cxnSpLocks/>
            </p:cNvCxnSpPr>
            <p:nvPr/>
          </p:nvCxnSpPr>
          <p:spPr>
            <a:xfrm>
              <a:off x="8685006" y="1890745"/>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86076A1C-903A-451D-933D-38901A4B55DC}"/>
                </a:ext>
              </a:extLst>
            </p:cNvPr>
            <p:cNvSpPr txBox="1"/>
            <p:nvPr/>
          </p:nvSpPr>
          <p:spPr>
            <a:xfrm>
              <a:off x="8925553" y="1857158"/>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49" name="Rectangle 48">
              <a:extLst>
                <a:ext uri="{FF2B5EF4-FFF2-40B4-BE49-F238E27FC236}">
                  <a16:creationId xmlns:a16="http://schemas.microsoft.com/office/drawing/2014/main" id="{FE11C0EE-2918-4130-A3E4-31F0343ED4E1}"/>
                </a:ext>
              </a:extLst>
            </p:cNvPr>
            <p:cNvSpPr/>
            <p:nvPr/>
          </p:nvSpPr>
          <p:spPr>
            <a:xfrm>
              <a:off x="8671045" y="1648072"/>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TextBox 49">
              <a:extLst>
                <a:ext uri="{FF2B5EF4-FFF2-40B4-BE49-F238E27FC236}">
                  <a16:creationId xmlns:a16="http://schemas.microsoft.com/office/drawing/2014/main" id="{765797B4-F1D8-4289-863E-B87BE36A69F1}"/>
                </a:ext>
              </a:extLst>
            </p:cNvPr>
            <p:cNvSpPr txBox="1"/>
            <p:nvPr/>
          </p:nvSpPr>
          <p:spPr>
            <a:xfrm>
              <a:off x="8925982" y="1385333"/>
              <a:ext cx="1342849" cy="246221"/>
            </a:xfrm>
            <a:prstGeom prst="rect">
              <a:avLst/>
            </a:prstGeom>
            <a:noFill/>
          </p:spPr>
          <p:txBody>
            <a:bodyPr wrap="square" rtlCol="0">
              <a:spAutoFit/>
            </a:bodyPr>
            <a:lstStyle/>
            <a:p>
              <a:r>
                <a:rPr lang="en-GB" sz="1000" dirty="0">
                  <a:latin typeface="Arial Nova" panose="020B0504020202020204" pitchFamily="34" charset="0"/>
                </a:rPr>
                <a:t>Weathered bedrock</a:t>
              </a:r>
            </a:p>
          </p:txBody>
        </p:sp>
        <p:sp>
          <p:nvSpPr>
            <p:cNvPr id="51" name="TextBox 50">
              <a:extLst>
                <a:ext uri="{FF2B5EF4-FFF2-40B4-BE49-F238E27FC236}">
                  <a16:creationId xmlns:a16="http://schemas.microsoft.com/office/drawing/2014/main" id="{2106779A-F74E-438F-9837-6102FA4663F3}"/>
                </a:ext>
              </a:extLst>
            </p:cNvPr>
            <p:cNvSpPr txBox="1"/>
            <p:nvPr/>
          </p:nvSpPr>
          <p:spPr>
            <a:xfrm>
              <a:off x="8851371" y="2771103"/>
              <a:ext cx="1253249" cy="400110"/>
            </a:xfrm>
            <a:prstGeom prst="rect">
              <a:avLst/>
            </a:prstGeom>
            <a:noFill/>
          </p:spPr>
          <p:txBody>
            <a:bodyPr wrap="square" rtlCol="0">
              <a:spAutoFit/>
            </a:bodyPr>
            <a:lstStyle/>
            <a:p>
              <a:r>
                <a:rPr lang="en-GB" sz="1000" dirty="0">
                  <a:latin typeface="Arial Nova" panose="020B0504020202020204" pitchFamily="34" charset="0"/>
                </a:rPr>
                <a:t>Reducing </a:t>
              </a:r>
            </a:p>
            <a:p>
              <a:r>
                <a:rPr lang="en-GB" sz="1000" dirty="0">
                  <a:latin typeface="Arial Nova" panose="020B0504020202020204" pitchFamily="34" charset="0"/>
                </a:rPr>
                <a:t>Flow Pathway</a:t>
              </a:r>
            </a:p>
          </p:txBody>
        </p:sp>
        <p:cxnSp>
          <p:nvCxnSpPr>
            <p:cNvPr id="52" name="Straight Arrow Connector 51">
              <a:extLst>
                <a:ext uri="{FF2B5EF4-FFF2-40B4-BE49-F238E27FC236}">
                  <a16:creationId xmlns:a16="http://schemas.microsoft.com/office/drawing/2014/main" id="{31C4BBF8-9029-4643-B204-40EF9AC33EBB}"/>
                </a:ext>
              </a:extLst>
            </p:cNvPr>
            <p:cNvCxnSpPr>
              <a:cxnSpLocks/>
            </p:cNvCxnSpPr>
            <p:nvPr/>
          </p:nvCxnSpPr>
          <p:spPr>
            <a:xfrm>
              <a:off x="8773735" y="2828436"/>
              <a:ext cx="0" cy="263311"/>
            </a:xfrm>
            <a:prstGeom prst="straightConnector1">
              <a:avLst/>
            </a:prstGeom>
            <a:ln w="28575">
              <a:gradFill flip="none" rotWithShape="1">
                <a:gsLst>
                  <a:gs pos="0">
                    <a:srgbClr val="FF0000"/>
                  </a:gs>
                  <a:gs pos="48000">
                    <a:srgbClr val="FF0000"/>
                  </a:gs>
                  <a:gs pos="100000">
                    <a:srgbClr val="0070C0"/>
                  </a:gs>
                </a:gsLst>
                <a:lin ang="16200000" scaled="1"/>
                <a:tileRect/>
              </a:gra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6809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83C818-E106-4CA9-8494-7E1C74E61F9F}"/>
              </a:ext>
            </a:extLst>
          </p:cNvPr>
          <p:cNvSpPr txBox="1"/>
          <p:nvPr/>
        </p:nvSpPr>
        <p:spPr>
          <a:xfrm>
            <a:off x="833818" y="0"/>
            <a:ext cx="10524363" cy="369332"/>
          </a:xfrm>
          <a:prstGeom prst="rect">
            <a:avLst/>
          </a:prstGeom>
          <a:noFill/>
        </p:spPr>
        <p:txBody>
          <a:bodyPr wrap="square" rtlCol="0">
            <a:spAutoFit/>
          </a:bodyPr>
          <a:lstStyle/>
          <a:p>
            <a:r>
              <a:rPr lang="en-GB" b="1" dirty="0">
                <a:latin typeface="Arial Nova" panose="020B0504020202020204" pitchFamily="34" charset="0"/>
              </a:rPr>
              <a:t>River Ythan: </a:t>
            </a:r>
            <a:r>
              <a:rPr lang="en-GB" dirty="0">
                <a:latin typeface="Arial Nova" panose="020B0504020202020204" pitchFamily="34" charset="0"/>
              </a:rPr>
              <a:t>weathered metasediments with modest glacial erosion</a:t>
            </a:r>
            <a:r>
              <a:rPr lang="en-GB" b="1" dirty="0">
                <a:latin typeface="Arial Nova" panose="020B0504020202020204" pitchFamily="34" charset="0"/>
              </a:rPr>
              <a:t> - alternative conceptual models</a:t>
            </a:r>
          </a:p>
        </p:txBody>
      </p:sp>
      <p:sp>
        <p:nvSpPr>
          <p:cNvPr id="7" name="TextBox 6">
            <a:extLst>
              <a:ext uri="{FF2B5EF4-FFF2-40B4-BE49-F238E27FC236}">
                <a16:creationId xmlns:a16="http://schemas.microsoft.com/office/drawing/2014/main" id="{73ED8CE3-F2F5-4E2A-969F-4598CCD15C9E}"/>
              </a:ext>
            </a:extLst>
          </p:cNvPr>
          <p:cNvSpPr txBox="1"/>
          <p:nvPr/>
        </p:nvSpPr>
        <p:spPr>
          <a:xfrm>
            <a:off x="1562776" y="4158945"/>
            <a:ext cx="9148166" cy="1938992"/>
          </a:xfrm>
          <a:prstGeom prst="rect">
            <a:avLst/>
          </a:prstGeom>
          <a:noFill/>
        </p:spPr>
        <p:txBody>
          <a:bodyPr wrap="square" rtlCol="0">
            <a:spAutoFit/>
          </a:bodyPr>
          <a:lstStyle/>
          <a:p>
            <a:r>
              <a:rPr lang="en-GB" sz="2000" b="1" dirty="0">
                <a:latin typeface="Arial Nova" panose="020B0504020202020204" pitchFamily="34" charset="0"/>
              </a:rPr>
              <a:t>Faults are drained by fracture networks transporting groundwater further downgradient across the catchment area: </a:t>
            </a:r>
          </a:p>
          <a:p>
            <a:endParaRPr lang="en-GB" sz="2000" b="1" dirty="0">
              <a:latin typeface="Arial Nova" panose="020B0504020202020204" pitchFamily="34" charset="0"/>
            </a:endParaRPr>
          </a:p>
          <a:p>
            <a:r>
              <a:rPr lang="en-GB" sz="2000" dirty="0">
                <a:latin typeface="Arial Nova" panose="020B0504020202020204" pitchFamily="34" charset="0"/>
              </a:rPr>
              <a:t>Deep fractured bedrock may not drain into local surface water drainage systems, groundwaters are expected to feature longer residence times resulting in greater nutrient attenuation.</a:t>
            </a:r>
          </a:p>
        </p:txBody>
      </p:sp>
      <p:sp>
        <p:nvSpPr>
          <p:cNvPr id="27" name="Arrow: Left 26">
            <a:hlinkClick r:id="rId2" action="ppaction://hlinksldjump"/>
            <a:extLst>
              <a:ext uri="{FF2B5EF4-FFF2-40B4-BE49-F238E27FC236}">
                <a16:creationId xmlns:a16="http://schemas.microsoft.com/office/drawing/2014/main" id="{A02248BA-127C-403B-B8CB-77758DE94A63}"/>
              </a:ext>
            </a:extLst>
          </p:cNvPr>
          <p:cNvSpPr/>
          <p:nvPr/>
        </p:nvSpPr>
        <p:spPr>
          <a:xfrm>
            <a:off x="11216540" y="6021912"/>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88" name="Group 87">
            <a:extLst>
              <a:ext uri="{FF2B5EF4-FFF2-40B4-BE49-F238E27FC236}">
                <a16:creationId xmlns:a16="http://schemas.microsoft.com/office/drawing/2014/main" id="{E595F506-512E-49C6-9987-D1CC7013E78B}"/>
              </a:ext>
            </a:extLst>
          </p:cNvPr>
          <p:cNvGrpSpPr/>
          <p:nvPr/>
        </p:nvGrpSpPr>
        <p:grpSpPr>
          <a:xfrm>
            <a:off x="876894" y="1077811"/>
            <a:ext cx="10438210" cy="2593745"/>
            <a:chOff x="143314" y="1052411"/>
            <a:chExt cx="10438210" cy="2593745"/>
          </a:xfrm>
        </p:grpSpPr>
        <p:sp>
          <p:nvSpPr>
            <p:cNvPr id="26" name="Oval 25">
              <a:extLst>
                <a:ext uri="{FF2B5EF4-FFF2-40B4-BE49-F238E27FC236}">
                  <a16:creationId xmlns:a16="http://schemas.microsoft.com/office/drawing/2014/main" id="{10996D0B-38A6-4447-8F3B-E355C33E5F97}"/>
                </a:ext>
              </a:extLst>
            </p:cNvPr>
            <p:cNvSpPr/>
            <p:nvPr/>
          </p:nvSpPr>
          <p:spPr>
            <a:xfrm>
              <a:off x="143314" y="1055731"/>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C</a:t>
              </a:r>
            </a:p>
          </p:txBody>
        </p:sp>
        <p:grpSp>
          <p:nvGrpSpPr>
            <p:cNvPr id="28" name="Group 27">
              <a:extLst>
                <a:ext uri="{FF2B5EF4-FFF2-40B4-BE49-F238E27FC236}">
                  <a16:creationId xmlns:a16="http://schemas.microsoft.com/office/drawing/2014/main" id="{D4C05DB2-4E5E-4EAE-B349-E4A04397B5BE}"/>
                </a:ext>
              </a:extLst>
            </p:cNvPr>
            <p:cNvGrpSpPr/>
            <p:nvPr/>
          </p:nvGrpSpPr>
          <p:grpSpPr>
            <a:xfrm>
              <a:off x="722667" y="1162703"/>
              <a:ext cx="7863948" cy="2399717"/>
              <a:chOff x="2164026" y="2228849"/>
              <a:chExt cx="7863948" cy="2399717"/>
            </a:xfrm>
          </p:grpSpPr>
          <p:pic>
            <p:nvPicPr>
              <p:cNvPr id="29" name="Picture 28">
                <a:extLst>
                  <a:ext uri="{FF2B5EF4-FFF2-40B4-BE49-F238E27FC236}">
                    <a16:creationId xmlns:a16="http://schemas.microsoft.com/office/drawing/2014/main" id="{156D44F7-69A6-4B11-B44F-E4C795ABB750}"/>
                  </a:ext>
                </a:extLst>
              </p:cNvPr>
              <p:cNvPicPr>
                <a:picLocks noChangeAspect="1"/>
              </p:cNvPicPr>
              <p:nvPr/>
            </p:nvPicPr>
            <p:blipFill rotWithShape="1">
              <a:blip r:embed="rId3"/>
              <a:srcRect l="63048" t="50000" r="8280" b="24335"/>
              <a:stretch/>
            </p:blipFill>
            <p:spPr>
              <a:xfrm>
                <a:off x="2164026" y="2228849"/>
                <a:ext cx="7863948" cy="2399717"/>
              </a:xfrm>
              <a:prstGeom prst="rect">
                <a:avLst/>
              </a:prstGeom>
            </p:spPr>
          </p:pic>
          <p:cxnSp>
            <p:nvCxnSpPr>
              <p:cNvPr id="30" name="Straight Arrow Connector 29">
                <a:extLst>
                  <a:ext uri="{FF2B5EF4-FFF2-40B4-BE49-F238E27FC236}">
                    <a16:creationId xmlns:a16="http://schemas.microsoft.com/office/drawing/2014/main" id="{7C3B48B1-9849-4FF8-87C3-688580477079}"/>
                  </a:ext>
                </a:extLst>
              </p:cNvPr>
              <p:cNvCxnSpPr>
                <a:cxnSpLocks/>
              </p:cNvCxnSpPr>
              <p:nvPr/>
            </p:nvCxnSpPr>
            <p:spPr>
              <a:xfrm>
                <a:off x="4752975" y="2600325"/>
                <a:ext cx="295275" cy="190500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997039F-DEA1-4D94-A65A-DCA5736266A8}"/>
                  </a:ext>
                </a:extLst>
              </p:cNvPr>
              <p:cNvCxnSpPr>
                <a:cxnSpLocks/>
              </p:cNvCxnSpPr>
              <p:nvPr/>
            </p:nvCxnSpPr>
            <p:spPr>
              <a:xfrm>
                <a:off x="2428875" y="2905125"/>
                <a:ext cx="447675" cy="160020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7EE0736-8624-4A29-AC7F-58597B7EE4D3}"/>
                  </a:ext>
                </a:extLst>
              </p:cNvPr>
              <p:cNvCxnSpPr>
                <a:cxnSpLocks/>
              </p:cNvCxnSpPr>
              <p:nvPr/>
            </p:nvCxnSpPr>
            <p:spPr>
              <a:xfrm flipH="1">
                <a:off x="3234663" y="2709717"/>
                <a:ext cx="1189699" cy="1437983"/>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9394B33-C2A1-4B9C-A785-9867282531F1}"/>
                  </a:ext>
                </a:extLst>
              </p:cNvPr>
              <p:cNvCxnSpPr>
                <a:cxnSpLocks/>
              </p:cNvCxnSpPr>
              <p:nvPr/>
            </p:nvCxnSpPr>
            <p:spPr>
              <a:xfrm>
                <a:off x="2552171" y="2501394"/>
                <a:ext cx="488686" cy="1516637"/>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36D92038-001C-4980-A087-D9FEF776D890}"/>
                  </a:ext>
                </a:extLst>
              </p:cNvPr>
              <p:cNvSpPr/>
              <p:nvPr/>
            </p:nvSpPr>
            <p:spPr>
              <a:xfrm>
                <a:off x="5376863" y="3209924"/>
                <a:ext cx="2935550" cy="1119187"/>
              </a:xfrm>
              <a:custGeom>
                <a:avLst/>
                <a:gdLst>
                  <a:gd name="connsiteX0" fmla="*/ 2371725 w 2371725"/>
                  <a:gd name="connsiteY0" fmla="*/ 0 h 1247775"/>
                  <a:gd name="connsiteX1" fmla="*/ 1857375 w 2371725"/>
                  <a:gd name="connsiteY1" fmla="*/ 571500 h 1247775"/>
                  <a:gd name="connsiteX2" fmla="*/ 552450 w 2371725"/>
                  <a:gd name="connsiteY2" fmla="*/ 1133475 h 1247775"/>
                  <a:gd name="connsiteX3" fmla="*/ 0 w 2371725"/>
                  <a:gd name="connsiteY3" fmla="*/ 1247775 h 1247775"/>
                </a:gdLst>
                <a:ahLst/>
                <a:cxnLst>
                  <a:cxn ang="0">
                    <a:pos x="connsiteX0" y="connsiteY0"/>
                  </a:cxn>
                  <a:cxn ang="0">
                    <a:pos x="connsiteX1" y="connsiteY1"/>
                  </a:cxn>
                  <a:cxn ang="0">
                    <a:pos x="connsiteX2" y="connsiteY2"/>
                  </a:cxn>
                  <a:cxn ang="0">
                    <a:pos x="connsiteX3" y="connsiteY3"/>
                  </a:cxn>
                </a:cxnLst>
                <a:rect l="l" t="t" r="r" b="b"/>
                <a:pathLst>
                  <a:path w="2371725" h="1247775">
                    <a:moveTo>
                      <a:pt x="2371725" y="0"/>
                    </a:moveTo>
                    <a:cubicBezTo>
                      <a:pt x="2266156" y="191294"/>
                      <a:pt x="2160587" y="382588"/>
                      <a:pt x="1857375" y="571500"/>
                    </a:cubicBezTo>
                    <a:cubicBezTo>
                      <a:pt x="1554163" y="760412"/>
                      <a:pt x="862012" y="1020763"/>
                      <a:pt x="552450" y="1133475"/>
                    </a:cubicBezTo>
                    <a:cubicBezTo>
                      <a:pt x="242888" y="1246187"/>
                      <a:pt x="121444" y="1246981"/>
                      <a:pt x="0" y="1247775"/>
                    </a:cubicBezTo>
                  </a:path>
                </a:pathLst>
              </a:custGeom>
              <a:noFill/>
              <a:ln w="3492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68F2C38B-DBF3-4BD7-AB3F-FB6D478BC11F}"/>
                  </a:ext>
                </a:extLst>
              </p:cNvPr>
              <p:cNvSpPr/>
              <p:nvPr/>
            </p:nvSpPr>
            <p:spPr>
              <a:xfrm>
                <a:off x="8772525" y="2462213"/>
                <a:ext cx="795337" cy="823912"/>
              </a:xfrm>
              <a:custGeom>
                <a:avLst/>
                <a:gdLst>
                  <a:gd name="connsiteX0" fmla="*/ 2371725 w 2371725"/>
                  <a:gd name="connsiteY0" fmla="*/ 0 h 1247775"/>
                  <a:gd name="connsiteX1" fmla="*/ 1857375 w 2371725"/>
                  <a:gd name="connsiteY1" fmla="*/ 571500 h 1247775"/>
                  <a:gd name="connsiteX2" fmla="*/ 552450 w 2371725"/>
                  <a:gd name="connsiteY2" fmla="*/ 1133475 h 1247775"/>
                  <a:gd name="connsiteX3" fmla="*/ 0 w 2371725"/>
                  <a:gd name="connsiteY3" fmla="*/ 1247775 h 1247775"/>
                </a:gdLst>
                <a:ahLst/>
                <a:cxnLst>
                  <a:cxn ang="0">
                    <a:pos x="connsiteX0" y="connsiteY0"/>
                  </a:cxn>
                  <a:cxn ang="0">
                    <a:pos x="connsiteX1" y="connsiteY1"/>
                  </a:cxn>
                  <a:cxn ang="0">
                    <a:pos x="connsiteX2" y="connsiteY2"/>
                  </a:cxn>
                  <a:cxn ang="0">
                    <a:pos x="connsiteX3" y="connsiteY3"/>
                  </a:cxn>
                </a:cxnLst>
                <a:rect l="l" t="t" r="r" b="b"/>
                <a:pathLst>
                  <a:path w="2371725" h="1247775">
                    <a:moveTo>
                      <a:pt x="2371725" y="0"/>
                    </a:moveTo>
                    <a:cubicBezTo>
                      <a:pt x="2266156" y="191294"/>
                      <a:pt x="2160587" y="382588"/>
                      <a:pt x="1857375" y="571500"/>
                    </a:cubicBezTo>
                    <a:cubicBezTo>
                      <a:pt x="1554163" y="760412"/>
                      <a:pt x="862012" y="1020763"/>
                      <a:pt x="552450" y="1133475"/>
                    </a:cubicBezTo>
                    <a:cubicBezTo>
                      <a:pt x="242888" y="1246187"/>
                      <a:pt x="121444" y="1246981"/>
                      <a:pt x="0" y="1247775"/>
                    </a:cubicBezTo>
                  </a:path>
                </a:pathLst>
              </a:custGeom>
              <a:noFill/>
              <a:ln w="3492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39B26C4B-F1FF-4034-8EC5-4CE4CD0FE564}"/>
                  </a:ext>
                </a:extLst>
              </p:cNvPr>
              <p:cNvSpPr/>
              <p:nvPr/>
            </p:nvSpPr>
            <p:spPr>
              <a:xfrm flipH="1">
                <a:off x="7659951" y="2251290"/>
                <a:ext cx="488686" cy="500208"/>
              </a:xfrm>
              <a:custGeom>
                <a:avLst/>
                <a:gdLst>
                  <a:gd name="connsiteX0" fmla="*/ 2371725 w 2371725"/>
                  <a:gd name="connsiteY0" fmla="*/ 0 h 1247775"/>
                  <a:gd name="connsiteX1" fmla="*/ 1857375 w 2371725"/>
                  <a:gd name="connsiteY1" fmla="*/ 571500 h 1247775"/>
                  <a:gd name="connsiteX2" fmla="*/ 552450 w 2371725"/>
                  <a:gd name="connsiteY2" fmla="*/ 1133475 h 1247775"/>
                  <a:gd name="connsiteX3" fmla="*/ 0 w 2371725"/>
                  <a:gd name="connsiteY3" fmla="*/ 1247775 h 1247775"/>
                </a:gdLst>
                <a:ahLst/>
                <a:cxnLst>
                  <a:cxn ang="0">
                    <a:pos x="connsiteX0" y="connsiteY0"/>
                  </a:cxn>
                  <a:cxn ang="0">
                    <a:pos x="connsiteX1" y="connsiteY1"/>
                  </a:cxn>
                  <a:cxn ang="0">
                    <a:pos x="connsiteX2" y="connsiteY2"/>
                  </a:cxn>
                  <a:cxn ang="0">
                    <a:pos x="connsiteX3" y="connsiteY3"/>
                  </a:cxn>
                </a:cxnLst>
                <a:rect l="l" t="t" r="r" b="b"/>
                <a:pathLst>
                  <a:path w="2371725" h="1247775">
                    <a:moveTo>
                      <a:pt x="2371725" y="0"/>
                    </a:moveTo>
                    <a:cubicBezTo>
                      <a:pt x="2266156" y="191294"/>
                      <a:pt x="2160587" y="382588"/>
                      <a:pt x="1857375" y="571500"/>
                    </a:cubicBezTo>
                    <a:cubicBezTo>
                      <a:pt x="1554163" y="760412"/>
                      <a:pt x="862012" y="1020763"/>
                      <a:pt x="552450" y="1133475"/>
                    </a:cubicBezTo>
                    <a:cubicBezTo>
                      <a:pt x="242888" y="1246187"/>
                      <a:pt x="121444" y="1246981"/>
                      <a:pt x="0" y="1247775"/>
                    </a:cubicBezTo>
                  </a:path>
                </a:pathLst>
              </a:custGeom>
              <a:noFill/>
              <a:ln w="3492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Shape 36">
                <a:extLst>
                  <a:ext uri="{FF2B5EF4-FFF2-40B4-BE49-F238E27FC236}">
                    <a16:creationId xmlns:a16="http://schemas.microsoft.com/office/drawing/2014/main" id="{5608A023-A3DD-4652-BAB2-50CCEF1AE018}"/>
                  </a:ext>
                </a:extLst>
              </p:cNvPr>
              <p:cNvSpPr/>
              <p:nvPr/>
            </p:nvSpPr>
            <p:spPr>
              <a:xfrm rot="1490561">
                <a:off x="8544083" y="2730303"/>
                <a:ext cx="343647" cy="291819"/>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2857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Shape 37">
                <a:extLst>
                  <a:ext uri="{FF2B5EF4-FFF2-40B4-BE49-F238E27FC236}">
                    <a16:creationId xmlns:a16="http://schemas.microsoft.com/office/drawing/2014/main" id="{77492EAA-5920-4217-A69D-E63E7D9C3345}"/>
                  </a:ext>
                </a:extLst>
              </p:cNvPr>
              <p:cNvSpPr/>
              <p:nvPr/>
            </p:nvSpPr>
            <p:spPr>
              <a:xfrm>
                <a:off x="8933131" y="2251290"/>
                <a:ext cx="284686" cy="500208"/>
              </a:xfrm>
              <a:custGeom>
                <a:avLst/>
                <a:gdLst>
                  <a:gd name="connsiteX0" fmla="*/ 2371725 w 2371725"/>
                  <a:gd name="connsiteY0" fmla="*/ 0 h 1247775"/>
                  <a:gd name="connsiteX1" fmla="*/ 1857375 w 2371725"/>
                  <a:gd name="connsiteY1" fmla="*/ 571500 h 1247775"/>
                  <a:gd name="connsiteX2" fmla="*/ 552450 w 2371725"/>
                  <a:gd name="connsiteY2" fmla="*/ 1133475 h 1247775"/>
                  <a:gd name="connsiteX3" fmla="*/ 0 w 2371725"/>
                  <a:gd name="connsiteY3" fmla="*/ 1247775 h 1247775"/>
                </a:gdLst>
                <a:ahLst/>
                <a:cxnLst>
                  <a:cxn ang="0">
                    <a:pos x="connsiteX0" y="connsiteY0"/>
                  </a:cxn>
                  <a:cxn ang="0">
                    <a:pos x="connsiteX1" y="connsiteY1"/>
                  </a:cxn>
                  <a:cxn ang="0">
                    <a:pos x="connsiteX2" y="connsiteY2"/>
                  </a:cxn>
                  <a:cxn ang="0">
                    <a:pos x="connsiteX3" y="connsiteY3"/>
                  </a:cxn>
                </a:cxnLst>
                <a:rect l="l" t="t" r="r" b="b"/>
                <a:pathLst>
                  <a:path w="2371725" h="1247775">
                    <a:moveTo>
                      <a:pt x="2371725" y="0"/>
                    </a:moveTo>
                    <a:cubicBezTo>
                      <a:pt x="2266156" y="191294"/>
                      <a:pt x="2160587" y="382588"/>
                      <a:pt x="1857375" y="571500"/>
                    </a:cubicBezTo>
                    <a:cubicBezTo>
                      <a:pt x="1554163" y="760412"/>
                      <a:pt x="862012" y="1020763"/>
                      <a:pt x="552450" y="1133475"/>
                    </a:cubicBezTo>
                    <a:cubicBezTo>
                      <a:pt x="242888" y="1246187"/>
                      <a:pt x="121444" y="1246981"/>
                      <a:pt x="0" y="1247775"/>
                    </a:cubicBezTo>
                  </a:path>
                </a:pathLst>
              </a:custGeom>
              <a:noFill/>
              <a:ln w="3492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Shape 38">
                <a:extLst>
                  <a:ext uri="{FF2B5EF4-FFF2-40B4-BE49-F238E27FC236}">
                    <a16:creationId xmlns:a16="http://schemas.microsoft.com/office/drawing/2014/main" id="{A3251FC8-9E07-47DB-AFB1-65F0A0487834}"/>
                  </a:ext>
                </a:extLst>
              </p:cNvPr>
              <p:cNvSpPr/>
              <p:nvPr/>
            </p:nvSpPr>
            <p:spPr>
              <a:xfrm flipH="1">
                <a:off x="8072901" y="2252663"/>
                <a:ext cx="434449" cy="457054"/>
              </a:xfrm>
              <a:custGeom>
                <a:avLst/>
                <a:gdLst>
                  <a:gd name="connsiteX0" fmla="*/ 2371725 w 2371725"/>
                  <a:gd name="connsiteY0" fmla="*/ 0 h 1247775"/>
                  <a:gd name="connsiteX1" fmla="*/ 1857375 w 2371725"/>
                  <a:gd name="connsiteY1" fmla="*/ 571500 h 1247775"/>
                  <a:gd name="connsiteX2" fmla="*/ 552450 w 2371725"/>
                  <a:gd name="connsiteY2" fmla="*/ 1133475 h 1247775"/>
                  <a:gd name="connsiteX3" fmla="*/ 0 w 2371725"/>
                  <a:gd name="connsiteY3" fmla="*/ 1247775 h 1247775"/>
                </a:gdLst>
                <a:ahLst/>
                <a:cxnLst>
                  <a:cxn ang="0">
                    <a:pos x="connsiteX0" y="connsiteY0"/>
                  </a:cxn>
                  <a:cxn ang="0">
                    <a:pos x="connsiteX1" y="connsiteY1"/>
                  </a:cxn>
                  <a:cxn ang="0">
                    <a:pos x="connsiteX2" y="connsiteY2"/>
                  </a:cxn>
                  <a:cxn ang="0">
                    <a:pos x="connsiteX3" y="connsiteY3"/>
                  </a:cxn>
                </a:cxnLst>
                <a:rect l="l" t="t" r="r" b="b"/>
                <a:pathLst>
                  <a:path w="2371725" h="1247775">
                    <a:moveTo>
                      <a:pt x="2371725" y="0"/>
                    </a:moveTo>
                    <a:cubicBezTo>
                      <a:pt x="2266156" y="191294"/>
                      <a:pt x="2160587" y="382588"/>
                      <a:pt x="1857375" y="571500"/>
                    </a:cubicBezTo>
                    <a:cubicBezTo>
                      <a:pt x="1554163" y="760412"/>
                      <a:pt x="862012" y="1020763"/>
                      <a:pt x="552450" y="1133475"/>
                    </a:cubicBezTo>
                    <a:cubicBezTo>
                      <a:pt x="242888" y="1246187"/>
                      <a:pt x="121444" y="1246981"/>
                      <a:pt x="0" y="1247775"/>
                    </a:cubicBezTo>
                  </a:path>
                </a:pathLst>
              </a:custGeom>
              <a:noFill/>
              <a:ln w="3492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0" name="Straight Arrow Connector 39">
                <a:extLst>
                  <a:ext uri="{FF2B5EF4-FFF2-40B4-BE49-F238E27FC236}">
                    <a16:creationId xmlns:a16="http://schemas.microsoft.com/office/drawing/2014/main" id="{60B10D1D-17D0-4849-9884-A40F9E3B6933}"/>
                  </a:ext>
                </a:extLst>
              </p:cNvPr>
              <p:cNvCxnSpPr>
                <a:cxnSpLocks/>
              </p:cNvCxnSpPr>
              <p:nvPr/>
            </p:nvCxnSpPr>
            <p:spPr>
              <a:xfrm>
                <a:off x="7994650" y="2347913"/>
                <a:ext cx="0" cy="252412"/>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88516C8F-8EFD-4A59-B05F-A74ED09D68AE}"/>
                  </a:ext>
                </a:extLst>
              </p:cNvPr>
              <p:cNvCxnSpPr>
                <a:cxnSpLocks/>
              </p:cNvCxnSpPr>
              <p:nvPr/>
            </p:nvCxnSpPr>
            <p:spPr>
              <a:xfrm>
                <a:off x="9391650" y="2375188"/>
                <a:ext cx="0" cy="334529"/>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909384F-BB77-4474-9B1E-6E5CE69EDEA5}"/>
                  </a:ext>
                </a:extLst>
              </p:cNvPr>
              <p:cNvCxnSpPr>
                <a:cxnSpLocks/>
              </p:cNvCxnSpPr>
              <p:nvPr/>
            </p:nvCxnSpPr>
            <p:spPr>
              <a:xfrm flipH="1">
                <a:off x="8300468" y="2744318"/>
                <a:ext cx="226687" cy="431005"/>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4B965DE4-15E7-4142-A22A-F314EEEC4EA0}"/>
                  </a:ext>
                </a:extLst>
              </p:cNvPr>
              <p:cNvCxnSpPr>
                <a:cxnSpLocks/>
              </p:cNvCxnSpPr>
              <p:nvPr/>
            </p:nvCxnSpPr>
            <p:spPr>
              <a:xfrm>
                <a:off x="9075474" y="2778919"/>
                <a:ext cx="0" cy="252412"/>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D5E3162-C634-4A78-A9A9-E9678CDF1F65}"/>
                  </a:ext>
                </a:extLst>
              </p:cNvPr>
              <p:cNvCxnSpPr>
                <a:cxnSpLocks/>
              </p:cNvCxnSpPr>
              <p:nvPr/>
            </p:nvCxnSpPr>
            <p:spPr>
              <a:xfrm flipV="1">
                <a:off x="8650024" y="2375188"/>
                <a:ext cx="0" cy="216877"/>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Freeform: Shape 44">
                <a:extLst>
                  <a:ext uri="{FF2B5EF4-FFF2-40B4-BE49-F238E27FC236}">
                    <a16:creationId xmlns:a16="http://schemas.microsoft.com/office/drawing/2014/main" id="{FD313A6C-1597-448B-8EA4-04CA5233E3CD}"/>
                  </a:ext>
                </a:extLst>
              </p:cNvPr>
              <p:cNvSpPr/>
              <p:nvPr/>
            </p:nvSpPr>
            <p:spPr>
              <a:xfrm>
                <a:off x="8229600" y="3111620"/>
                <a:ext cx="480481" cy="388142"/>
              </a:xfrm>
              <a:custGeom>
                <a:avLst/>
                <a:gdLst>
                  <a:gd name="connsiteX0" fmla="*/ 2371725 w 2371725"/>
                  <a:gd name="connsiteY0" fmla="*/ 0 h 1247775"/>
                  <a:gd name="connsiteX1" fmla="*/ 1857375 w 2371725"/>
                  <a:gd name="connsiteY1" fmla="*/ 571500 h 1247775"/>
                  <a:gd name="connsiteX2" fmla="*/ 552450 w 2371725"/>
                  <a:gd name="connsiteY2" fmla="*/ 1133475 h 1247775"/>
                  <a:gd name="connsiteX3" fmla="*/ 0 w 2371725"/>
                  <a:gd name="connsiteY3" fmla="*/ 1247775 h 1247775"/>
                </a:gdLst>
                <a:ahLst/>
                <a:cxnLst>
                  <a:cxn ang="0">
                    <a:pos x="connsiteX0" y="connsiteY0"/>
                  </a:cxn>
                  <a:cxn ang="0">
                    <a:pos x="connsiteX1" y="connsiteY1"/>
                  </a:cxn>
                  <a:cxn ang="0">
                    <a:pos x="connsiteX2" y="connsiteY2"/>
                  </a:cxn>
                  <a:cxn ang="0">
                    <a:pos x="connsiteX3" y="connsiteY3"/>
                  </a:cxn>
                </a:cxnLst>
                <a:rect l="l" t="t" r="r" b="b"/>
                <a:pathLst>
                  <a:path w="2371725" h="1247775">
                    <a:moveTo>
                      <a:pt x="2371725" y="0"/>
                    </a:moveTo>
                    <a:cubicBezTo>
                      <a:pt x="2266156" y="191294"/>
                      <a:pt x="2160587" y="382588"/>
                      <a:pt x="1857375" y="571500"/>
                    </a:cubicBezTo>
                    <a:cubicBezTo>
                      <a:pt x="1554163" y="760412"/>
                      <a:pt x="862012" y="1020763"/>
                      <a:pt x="552450" y="1133475"/>
                    </a:cubicBezTo>
                    <a:cubicBezTo>
                      <a:pt x="242888" y="1246187"/>
                      <a:pt x="121444" y="1246981"/>
                      <a:pt x="0" y="1247775"/>
                    </a:cubicBezTo>
                  </a:path>
                </a:pathLst>
              </a:custGeom>
              <a:noFill/>
              <a:ln w="34925">
                <a:solidFill>
                  <a:schemeClr val="accent5">
                    <a:lumMod val="7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6" name="Straight Arrow Connector 45">
                <a:extLst>
                  <a:ext uri="{FF2B5EF4-FFF2-40B4-BE49-F238E27FC236}">
                    <a16:creationId xmlns:a16="http://schemas.microsoft.com/office/drawing/2014/main" id="{9F4E7379-9CA5-4FC3-A91B-55E6D5D7963D}"/>
                  </a:ext>
                </a:extLst>
              </p:cNvPr>
              <p:cNvCxnSpPr>
                <a:cxnSpLocks/>
              </p:cNvCxnSpPr>
              <p:nvPr/>
            </p:nvCxnSpPr>
            <p:spPr>
              <a:xfrm>
                <a:off x="5077228" y="2390773"/>
                <a:ext cx="140750" cy="1314452"/>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1F39E63E-FCC2-43E5-8D1E-848477C24529}"/>
                  </a:ext>
                </a:extLst>
              </p:cNvPr>
              <p:cNvCxnSpPr>
                <a:cxnSpLocks/>
              </p:cNvCxnSpPr>
              <p:nvPr/>
            </p:nvCxnSpPr>
            <p:spPr>
              <a:xfrm>
                <a:off x="4878135" y="2384822"/>
                <a:ext cx="39147" cy="489347"/>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67" name="TextBox 66">
              <a:extLst>
                <a:ext uri="{FF2B5EF4-FFF2-40B4-BE49-F238E27FC236}">
                  <a16:creationId xmlns:a16="http://schemas.microsoft.com/office/drawing/2014/main" id="{830B85AC-F128-489D-B544-F29C3002CFDC}"/>
                </a:ext>
              </a:extLst>
            </p:cNvPr>
            <p:cNvSpPr txBox="1"/>
            <p:nvPr/>
          </p:nvSpPr>
          <p:spPr>
            <a:xfrm>
              <a:off x="9164064" y="3324324"/>
              <a:ext cx="595952" cy="246221"/>
            </a:xfrm>
            <a:prstGeom prst="rect">
              <a:avLst/>
            </a:prstGeom>
            <a:noFill/>
          </p:spPr>
          <p:txBody>
            <a:bodyPr wrap="square" rtlCol="0">
              <a:spAutoFit/>
            </a:bodyPr>
            <a:lstStyle/>
            <a:p>
              <a:r>
                <a:rPr lang="en-GB" sz="1000" dirty="0">
                  <a:latin typeface="Arial Nova" panose="020B0504020202020204" pitchFamily="34" charset="0"/>
                </a:rPr>
                <a:t>Mixing</a:t>
              </a:r>
            </a:p>
          </p:txBody>
        </p:sp>
        <p:cxnSp>
          <p:nvCxnSpPr>
            <p:cNvPr id="68" name="Straight Arrow Connector 67">
              <a:extLst>
                <a:ext uri="{FF2B5EF4-FFF2-40B4-BE49-F238E27FC236}">
                  <a16:creationId xmlns:a16="http://schemas.microsoft.com/office/drawing/2014/main" id="{C16E7CB6-8E93-4D07-B456-A1426305CB2E}"/>
                </a:ext>
              </a:extLst>
            </p:cNvPr>
            <p:cNvCxnSpPr>
              <a:cxnSpLocks/>
            </p:cNvCxnSpPr>
            <p:nvPr/>
          </p:nvCxnSpPr>
          <p:spPr>
            <a:xfrm>
              <a:off x="9086428" y="2338127"/>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72E77FF5-2370-414D-905A-7BB6FC749F2A}"/>
                </a:ext>
              </a:extLst>
            </p:cNvPr>
            <p:cNvSpPr txBox="1"/>
            <p:nvPr/>
          </p:nvSpPr>
          <p:spPr>
            <a:xfrm>
              <a:off x="9164064" y="2346901"/>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70" name="TextBox 69">
              <a:extLst>
                <a:ext uri="{FF2B5EF4-FFF2-40B4-BE49-F238E27FC236}">
                  <a16:creationId xmlns:a16="http://schemas.microsoft.com/office/drawing/2014/main" id="{08F3DAF5-DA6B-4FE5-8F72-7829F446A31E}"/>
                </a:ext>
              </a:extLst>
            </p:cNvPr>
            <p:cNvSpPr txBox="1"/>
            <p:nvPr/>
          </p:nvSpPr>
          <p:spPr>
            <a:xfrm>
              <a:off x="9164064" y="2640329"/>
              <a:ext cx="1253249"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cxnSp>
          <p:nvCxnSpPr>
            <p:cNvPr id="71" name="Straight Arrow Connector 70">
              <a:extLst>
                <a:ext uri="{FF2B5EF4-FFF2-40B4-BE49-F238E27FC236}">
                  <a16:creationId xmlns:a16="http://schemas.microsoft.com/office/drawing/2014/main" id="{AE47D2CB-6F08-45DF-87D5-F94FBA877A59}"/>
                </a:ext>
              </a:extLst>
            </p:cNvPr>
            <p:cNvCxnSpPr>
              <a:cxnSpLocks/>
            </p:cNvCxnSpPr>
            <p:nvPr/>
          </p:nvCxnSpPr>
          <p:spPr>
            <a:xfrm>
              <a:off x="9086454" y="2641578"/>
              <a:ext cx="0" cy="244972"/>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72" name="Freeform: Shape 71">
              <a:extLst>
                <a:ext uri="{FF2B5EF4-FFF2-40B4-BE49-F238E27FC236}">
                  <a16:creationId xmlns:a16="http://schemas.microsoft.com/office/drawing/2014/main" id="{8F0682A9-2674-4223-966A-CC1B10976A2E}"/>
                </a:ext>
              </a:extLst>
            </p:cNvPr>
            <p:cNvSpPr/>
            <p:nvPr/>
          </p:nvSpPr>
          <p:spPr>
            <a:xfrm rot="1490561">
              <a:off x="8861627" y="3314653"/>
              <a:ext cx="283784"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3" name="Straight Arrow Connector 72">
              <a:extLst>
                <a:ext uri="{FF2B5EF4-FFF2-40B4-BE49-F238E27FC236}">
                  <a16:creationId xmlns:a16="http://schemas.microsoft.com/office/drawing/2014/main" id="{552B9D83-52F3-438F-823C-C08E1E8AB4DC}"/>
                </a:ext>
              </a:extLst>
            </p:cNvPr>
            <p:cNvCxnSpPr>
              <a:cxnSpLocks/>
            </p:cNvCxnSpPr>
            <p:nvPr/>
          </p:nvCxnSpPr>
          <p:spPr>
            <a:xfrm>
              <a:off x="9091374" y="2965649"/>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48D0A4E7-E3D7-489A-8346-7B4304F2CFE7}"/>
                </a:ext>
              </a:extLst>
            </p:cNvPr>
            <p:cNvSpPr txBox="1"/>
            <p:nvPr/>
          </p:nvSpPr>
          <p:spPr>
            <a:xfrm>
              <a:off x="9164064" y="2960973"/>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sp>
          <p:nvSpPr>
            <p:cNvPr id="75" name="Rectangle 74">
              <a:extLst>
                <a:ext uri="{FF2B5EF4-FFF2-40B4-BE49-F238E27FC236}">
                  <a16:creationId xmlns:a16="http://schemas.microsoft.com/office/drawing/2014/main" id="{65FFB9A6-7CAC-4377-93B7-9AE90B1B5DBC}"/>
                </a:ext>
              </a:extLst>
            </p:cNvPr>
            <p:cNvSpPr/>
            <p:nvPr/>
          </p:nvSpPr>
          <p:spPr>
            <a:xfrm>
              <a:off x="8753228" y="1052411"/>
              <a:ext cx="1783567" cy="259374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6" name="Rectangle 75">
              <a:extLst>
                <a:ext uri="{FF2B5EF4-FFF2-40B4-BE49-F238E27FC236}">
                  <a16:creationId xmlns:a16="http://schemas.microsoft.com/office/drawing/2014/main" id="{4723329E-AC64-4070-B753-98798C0082A1}"/>
                </a:ext>
              </a:extLst>
            </p:cNvPr>
            <p:cNvSpPr/>
            <p:nvPr/>
          </p:nvSpPr>
          <p:spPr>
            <a:xfrm>
              <a:off x="8983738" y="1151274"/>
              <a:ext cx="254508" cy="166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7" name="TextBox 76">
              <a:extLst>
                <a:ext uri="{FF2B5EF4-FFF2-40B4-BE49-F238E27FC236}">
                  <a16:creationId xmlns:a16="http://schemas.microsoft.com/office/drawing/2014/main" id="{B1A61D2B-59C6-4D96-B14B-A4EAC3DB7CC1}"/>
                </a:ext>
              </a:extLst>
            </p:cNvPr>
            <p:cNvSpPr txBox="1"/>
            <p:nvPr/>
          </p:nvSpPr>
          <p:spPr>
            <a:xfrm>
              <a:off x="9248405" y="1120047"/>
              <a:ext cx="1168908" cy="246221"/>
            </a:xfrm>
            <a:prstGeom prst="rect">
              <a:avLst/>
            </a:prstGeom>
            <a:noFill/>
          </p:spPr>
          <p:txBody>
            <a:bodyPr wrap="square" rtlCol="0">
              <a:spAutoFit/>
            </a:bodyPr>
            <a:lstStyle/>
            <a:p>
              <a:r>
                <a:rPr lang="en-GB" sz="1000" dirty="0">
                  <a:latin typeface="Arial Nova" panose="020B0504020202020204" pitchFamily="34" charset="0"/>
                </a:rPr>
                <a:t>Alluvium</a:t>
              </a:r>
            </a:p>
          </p:txBody>
        </p:sp>
        <p:sp>
          <p:nvSpPr>
            <p:cNvPr id="78" name="Rectangle 77">
              <a:extLst>
                <a:ext uri="{FF2B5EF4-FFF2-40B4-BE49-F238E27FC236}">
                  <a16:creationId xmlns:a16="http://schemas.microsoft.com/office/drawing/2014/main" id="{32C87E5A-BFD0-42F4-9A2F-9687E582DB7A}"/>
                </a:ext>
              </a:extLst>
            </p:cNvPr>
            <p:cNvSpPr/>
            <p:nvPr/>
          </p:nvSpPr>
          <p:spPr>
            <a:xfrm>
              <a:off x="8983738" y="1369377"/>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9" name="TextBox 78">
              <a:extLst>
                <a:ext uri="{FF2B5EF4-FFF2-40B4-BE49-F238E27FC236}">
                  <a16:creationId xmlns:a16="http://schemas.microsoft.com/office/drawing/2014/main" id="{9762E227-1E25-4B71-ADF4-505883017685}"/>
                </a:ext>
              </a:extLst>
            </p:cNvPr>
            <p:cNvSpPr txBox="1"/>
            <p:nvPr/>
          </p:nvSpPr>
          <p:spPr>
            <a:xfrm>
              <a:off x="9238246" y="1329366"/>
              <a:ext cx="1298549" cy="246221"/>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82" name="TextBox 81">
              <a:extLst>
                <a:ext uri="{FF2B5EF4-FFF2-40B4-BE49-F238E27FC236}">
                  <a16:creationId xmlns:a16="http://schemas.microsoft.com/office/drawing/2014/main" id="{7C56DA13-F9C4-4D19-B032-85DB07326B7B}"/>
                </a:ext>
              </a:extLst>
            </p:cNvPr>
            <p:cNvSpPr txBox="1"/>
            <p:nvPr/>
          </p:nvSpPr>
          <p:spPr>
            <a:xfrm>
              <a:off x="9238246" y="1777699"/>
              <a:ext cx="1089660" cy="246221"/>
            </a:xfrm>
            <a:prstGeom prst="rect">
              <a:avLst/>
            </a:prstGeom>
            <a:noFill/>
          </p:spPr>
          <p:txBody>
            <a:bodyPr wrap="square" rtlCol="0">
              <a:spAutoFit/>
            </a:bodyPr>
            <a:lstStyle/>
            <a:p>
              <a:r>
                <a:rPr lang="en-GB" sz="1000" dirty="0">
                  <a:latin typeface="Arial Nova" panose="020B0504020202020204" pitchFamily="34" charset="0"/>
                </a:rPr>
                <a:t>Metasediments</a:t>
              </a:r>
            </a:p>
          </p:txBody>
        </p:sp>
        <p:sp>
          <p:nvSpPr>
            <p:cNvPr id="83" name="Rectangle 82">
              <a:extLst>
                <a:ext uri="{FF2B5EF4-FFF2-40B4-BE49-F238E27FC236}">
                  <a16:creationId xmlns:a16="http://schemas.microsoft.com/office/drawing/2014/main" id="{58D02618-C77E-4246-9E5B-DC07B4BBE989}"/>
                </a:ext>
              </a:extLst>
            </p:cNvPr>
            <p:cNvSpPr/>
            <p:nvPr/>
          </p:nvSpPr>
          <p:spPr>
            <a:xfrm>
              <a:off x="8983738" y="1587954"/>
              <a:ext cx="254508" cy="166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4" name="Straight Connector 83">
              <a:extLst>
                <a:ext uri="{FF2B5EF4-FFF2-40B4-BE49-F238E27FC236}">
                  <a16:creationId xmlns:a16="http://schemas.microsoft.com/office/drawing/2014/main" id="{5FB30B69-DD89-4615-A76A-924AF66FDBD7}"/>
                </a:ext>
              </a:extLst>
            </p:cNvPr>
            <p:cNvCxnSpPr>
              <a:cxnSpLocks/>
            </p:cNvCxnSpPr>
            <p:nvPr/>
          </p:nvCxnSpPr>
          <p:spPr>
            <a:xfrm>
              <a:off x="8997699" y="2053355"/>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C13C3525-745F-422B-96FA-7ED3F1413E31}"/>
                </a:ext>
              </a:extLst>
            </p:cNvPr>
            <p:cNvSpPr txBox="1"/>
            <p:nvPr/>
          </p:nvSpPr>
          <p:spPr>
            <a:xfrm>
              <a:off x="9238246" y="2019768"/>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86" name="Rectangle 85">
              <a:extLst>
                <a:ext uri="{FF2B5EF4-FFF2-40B4-BE49-F238E27FC236}">
                  <a16:creationId xmlns:a16="http://schemas.microsoft.com/office/drawing/2014/main" id="{DE5DA847-DE0E-4782-836F-498E763E7296}"/>
                </a:ext>
              </a:extLst>
            </p:cNvPr>
            <p:cNvSpPr/>
            <p:nvPr/>
          </p:nvSpPr>
          <p:spPr>
            <a:xfrm>
              <a:off x="8983738" y="1810682"/>
              <a:ext cx="254508" cy="1662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7" name="TextBox 86">
              <a:extLst>
                <a:ext uri="{FF2B5EF4-FFF2-40B4-BE49-F238E27FC236}">
                  <a16:creationId xmlns:a16="http://schemas.microsoft.com/office/drawing/2014/main" id="{32B9F34F-B066-4ABB-9204-4DA649239F86}"/>
                </a:ext>
              </a:extLst>
            </p:cNvPr>
            <p:cNvSpPr txBox="1"/>
            <p:nvPr/>
          </p:nvSpPr>
          <p:spPr>
            <a:xfrm>
              <a:off x="9238675" y="1547943"/>
              <a:ext cx="1342849" cy="246221"/>
            </a:xfrm>
            <a:prstGeom prst="rect">
              <a:avLst/>
            </a:prstGeom>
            <a:noFill/>
          </p:spPr>
          <p:txBody>
            <a:bodyPr wrap="square" rtlCol="0">
              <a:spAutoFit/>
            </a:bodyPr>
            <a:lstStyle/>
            <a:p>
              <a:r>
                <a:rPr lang="en-GB" sz="1000" dirty="0">
                  <a:latin typeface="Arial Nova" panose="020B0504020202020204" pitchFamily="34" charset="0"/>
                </a:rPr>
                <a:t>Weathered bedrock</a:t>
              </a:r>
            </a:p>
          </p:txBody>
        </p:sp>
      </p:grpSp>
    </p:spTree>
    <p:extLst>
      <p:ext uri="{BB962C8B-B14F-4D97-AF65-F5344CB8AC3E}">
        <p14:creationId xmlns:p14="http://schemas.microsoft.com/office/powerpoint/2010/main" val="3659985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B63395D-4609-4E8A-830D-B6A2525A912D}"/>
              </a:ext>
            </a:extLst>
          </p:cNvPr>
          <p:cNvSpPr txBox="1"/>
          <p:nvPr/>
        </p:nvSpPr>
        <p:spPr>
          <a:xfrm>
            <a:off x="0" y="0"/>
            <a:ext cx="12192000" cy="369332"/>
          </a:xfrm>
          <a:prstGeom prst="rect">
            <a:avLst/>
          </a:prstGeom>
          <a:noFill/>
        </p:spPr>
        <p:txBody>
          <a:bodyPr wrap="square" rtlCol="0">
            <a:spAutoFit/>
          </a:bodyPr>
          <a:lstStyle/>
          <a:p>
            <a:pPr algn="ctr"/>
            <a:r>
              <a:rPr lang="en-GB" b="1" dirty="0">
                <a:latin typeface="Arial Nova" panose="020B0504020202020204" pitchFamily="34" charset="0"/>
              </a:rPr>
              <a:t>River Ythan: </a:t>
            </a:r>
            <a:r>
              <a:rPr lang="en-GB" dirty="0">
                <a:latin typeface="Arial Nova" panose="020B0504020202020204" pitchFamily="34" charset="0"/>
              </a:rPr>
              <a:t>deeply weathered Precambrian basement with minimal glacial erosion</a:t>
            </a:r>
            <a:r>
              <a:rPr lang="en-GB" b="1" dirty="0">
                <a:latin typeface="Arial Nova" panose="020B0504020202020204" pitchFamily="34" charset="0"/>
              </a:rPr>
              <a:t> - alternative conceptual models</a:t>
            </a:r>
          </a:p>
        </p:txBody>
      </p:sp>
      <p:sp>
        <p:nvSpPr>
          <p:cNvPr id="9" name="TextBox 8">
            <a:extLst>
              <a:ext uri="{FF2B5EF4-FFF2-40B4-BE49-F238E27FC236}">
                <a16:creationId xmlns:a16="http://schemas.microsoft.com/office/drawing/2014/main" id="{D4127FC7-F497-4A0E-8B39-FE166DB3DAD7}"/>
              </a:ext>
            </a:extLst>
          </p:cNvPr>
          <p:cNvSpPr txBox="1"/>
          <p:nvPr/>
        </p:nvSpPr>
        <p:spPr>
          <a:xfrm>
            <a:off x="674921" y="4574962"/>
            <a:ext cx="10696683" cy="1631216"/>
          </a:xfrm>
          <a:prstGeom prst="rect">
            <a:avLst/>
          </a:prstGeom>
          <a:noFill/>
        </p:spPr>
        <p:txBody>
          <a:bodyPr wrap="square" rtlCol="0">
            <a:spAutoFit/>
          </a:bodyPr>
          <a:lstStyle/>
          <a:p>
            <a:r>
              <a:rPr lang="en-GB" sz="2000" b="1" dirty="0"/>
              <a:t>Pockets of deeply weathered basement are connected at depth by weathered fracture zones</a:t>
            </a:r>
          </a:p>
          <a:p>
            <a:endParaRPr lang="en-GB" sz="2000" dirty="0"/>
          </a:p>
          <a:p>
            <a:r>
              <a:rPr lang="en-GB" sz="2000" dirty="0">
                <a:latin typeface="Arial Nova" panose="020B0504020202020204" pitchFamily="34" charset="0"/>
              </a:rPr>
              <a:t>Less mixing between surface weathered zones and deeply weathered zones as groundwater drains to depth. Groundwater residence time and redox gradients are likely to be complex, with deep pockets of weathering receiving groundwater from different depths of circulation.</a:t>
            </a:r>
          </a:p>
        </p:txBody>
      </p:sp>
      <p:sp>
        <p:nvSpPr>
          <p:cNvPr id="95" name="Arrow: Left 94">
            <a:hlinkClick r:id="rId2" action="ppaction://hlinksldjump"/>
            <a:extLst>
              <a:ext uri="{FF2B5EF4-FFF2-40B4-BE49-F238E27FC236}">
                <a16:creationId xmlns:a16="http://schemas.microsoft.com/office/drawing/2014/main" id="{6879F606-2341-4C04-A82E-A4293E19135D}"/>
              </a:ext>
            </a:extLst>
          </p:cNvPr>
          <p:cNvSpPr/>
          <p:nvPr/>
        </p:nvSpPr>
        <p:spPr>
          <a:xfrm>
            <a:off x="11163409" y="6040962"/>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grpSp>
        <p:nvGrpSpPr>
          <p:cNvPr id="150" name="Group 149">
            <a:extLst>
              <a:ext uri="{FF2B5EF4-FFF2-40B4-BE49-F238E27FC236}">
                <a16:creationId xmlns:a16="http://schemas.microsoft.com/office/drawing/2014/main" id="{AB8FFE58-457F-4BF9-9A96-1CB574631D96}"/>
              </a:ext>
            </a:extLst>
          </p:cNvPr>
          <p:cNvGrpSpPr/>
          <p:nvPr/>
        </p:nvGrpSpPr>
        <p:grpSpPr>
          <a:xfrm>
            <a:off x="1922785" y="529399"/>
            <a:ext cx="8346429" cy="3872066"/>
            <a:chOff x="2493819" y="579759"/>
            <a:chExt cx="8346429" cy="3872066"/>
          </a:xfrm>
        </p:grpSpPr>
        <p:sp>
          <p:nvSpPr>
            <p:cNvPr id="40" name="Oval 39">
              <a:extLst>
                <a:ext uri="{FF2B5EF4-FFF2-40B4-BE49-F238E27FC236}">
                  <a16:creationId xmlns:a16="http://schemas.microsoft.com/office/drawing/2014/main" id="{C802D08E-72EF-45C7-B040-FACD21BA5DA6}"/>
                </a:ext>
              </a:extLst>
            </p:cNvPr>
            <p:cNvSpPr/>
            <p:nvPr/>
          </p:nvSpPr>
          <p:spPr>
            <a:xfrm>
              <a:off x="2493819" y="579759"/>
              <a:ext cx="478456" cy="47844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latin typeface="Arial Nova" panose="020B0504020202020204" pitchFamily="34" charset="0"/>
                </a:rPr>
                <a:t>A</a:t>
              </a:r>
            </a:p>
          </p:txBody>
        </p:sp>
        <p:grpSp>
          <p:nvGrpSpPr>
            <p:cNvPr id="96" name="Group 95">
              <a:extLst>
                <a:ext uri="{FF2B5EF4-FFF2-40B4-BE49-F238E27FC236}">
                  <a16:creationId xmlns:a16="http://schemas.microsoft.com/office/drawing/2014/main" id="{D3E1F624-8863-49F4-A181-AC2284B85663}"/>
                </a:ext>
              </a:extLst>
            </p:cNvPr>
            <p:cNvGrpSpPr/>
            <p:nvPr/>
          </p:nvGrpSpPr>
          <p:grpSpPr>
            <a:xfrm>
              <a:off x="3058017" y="579759"/>
              <a:ext cx="5847080" cy="3872066"/>
              <a:chOff x="3440440" y="1690688"/>
              <a:chExt cx="5847080" cy="3872066"/>
            </a:xfrm>
          </p:grpSpPr>
          <p:pic>
            <p:nvPicPr>
              <p:cNvPr id="97" name="Picture 96">
                <a:extLst>
                  <a:ext uri="{FF2B5EF4-FFF2-40B4-BE49-F238E27FC236}">
                    <a16:creationId xmlns:a16="http://schemas.microsoft.com/office/drawing/2014/main" id="{A833FA75-04BD-49DB-96AE-AF4A7160702A}"/>
                  </a:ext>
                </a:extLst>
              </p:cNvPr>
              <p:cNvPicPr>
                <a:picLocks noChangeAspect="1"/>
              </p:cNvPicPr>
              <p:nvPr/>
            </p:nvPicPr>
            <p:blipFill rotWithShape="1">
              <a:blip r:embed="rId3"/>
              <a:srcRect l="65517" t="38336" r="16905" b="27518"/>
              <a:stretch/>
            </p:blipFill>
            <p:spPr>
              <a:xfrm>
                <a:off x="3440440" y="1690688"/>
                <a:ext cx="5847080" cy="3872066"/>
              </a:xfrm>
              <a:prstGeom prst="rect">
                <a:avLst/>
              </a:prstGeom>
            </p:spPr>
          </p:pic>
          <p:sp>
            <p:nvSpPr>
              <p:cNvPr id="98" name="Freeform: Shape 97">
                <a:extLst>
                  <a:ext uri="{FF2B5EF4-FFF2-40B4-BE49-F238E27FC236}">
                    <a16:creationId xmlns:a16="http://schemas.microsoft.com/office/drawing/2014/main" id="{179A7EA9-457D-4AF9-8E9B-363636B5D31D}"/>
                  </a:ext>
                </a:extLst>
              </p:cNvPr>
              <p:cNvSpPr/>
              <p:nvPr/>
            </p:nvSpPr>
            <p:spPr>
              <a:xfrm rot="1490561">
                <a:off x="4045460" y="2072122"/>
                <a:ext cx="482248" cy="446694"/>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175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Freeform: Shape 98">
                <a:extLst>
                  <a:ext uri="{FF2B5EF4-FFF2-40B4-BE49-F238E27FC236}">
                    <a16:creationId xmlns:a16="http://schemas.microsoft.com/office/drawing/2014/main" id="{483D62B1-8694-4D85-B7D3-8F42C6D0A573}"/>
                  </a:ext>
                </a:extLst>
              </p:cNvPr>
              <p:cNvSpPr/>
              <p:nvPr/>
            </p:nvSpPr>
            <p:spPr>
              <a:xfrm rot="1490561">
                <a:off x="8622859" y="1857618"/>
                <a:ext cx="525628" cy="449708"/>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175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0" name="Straight Arrow Connector 99">
                <a:extLst>
                  <a:ext uri="{FF2B5EF4-FFF2-40B4-BE49-F238E27FC236}">
                    <a16:creationId xmlns:a16="http://schemas.microsoft.com/office/drawing/2014/main" id="{220CDF55-A397-46F1-AE24-AB4EF3898F8B}"/>
                  </a:ext>
                </a:extLst>
              </p:cNvPr>
              <p:cNvCxnSpPr/>
              <p:nvPr/>
            </p:nvCxnSpPr>
            <p:spPr>
              <a:xfrm>
                <a:off x="7800975" y="1768009"/>
                <a:ext cx="0" cy="394983"/>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8B5432B6-435B-4D15-BC10-B6AF20386F39}"/>
                  </a:ext>
                </a:extLst>
              </p:cNvPr>
              <p:cNvCxnSpPr>
                <a:cxnSpLocks/>
              </p:cNvCxnSpPr>
              <p:nvPr/>
            </p:nvCxnSpPr>
            <p:spPr>
              <a:xfrm>
                <a:off x="4562475" y="1768008"/>
                <a:ext cx="0" cy="303984"/>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EB210024-957E-4C16-8333-E8BDB618CD57}"/>
                  </a:ext>
                </a:extLst>
              </p:cNvPr>
              <p:cNvCxnSpPr>
                <a:cxnSpLocks/>
              </p:cNvCxnSpPr>
              <p:nvPr/>
            </p:nvCxnSpPr>
            <p:spPr>
              <a:xfrm>
                <a:off x="3716655" y="1838814"/>
                <a:ext cx="0" cy="303984"/>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903A16AE-E467-4BF1-B11F-524C125527F0}"/>
                  </a:ext>
                </a:extLst>
              </p:cNvPr>
              <p:cNvCxnSpPr>
                <a:cxnSpLocks/>
              </p:cNvCxnSpPr>
              <p:nvPr/>
            </p:nvCxnSpPr>
            <p:spPr>
              <a:xfrm>
                <a:off x="4191000" y="1768008"/>
                <a:ext cx="0" cy="223478"/>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4" name="Freeform: Shape 103">
                <a:extLst>
                  <a:ext uri="{FF2B5EF4-FFF2-40B4-BE49-F238E27FC236}">
                    <a16:creationId xmlns:a16="http://schemas.microsoft.com/office/drawing/2014/main" id="{3916233D-4AAE-4F14-95DD-EEEA0DCEF87D}"/>
                  </a:ext>
                </a:extLst>
              </p:cNvPr>
              <p:cNvSpPr/>
              <p:nvPr/>
            </p:nvSpPr>
            <p:spPr>
              <a:xfrm>
                <a:off x="3819525" y="2337435"/>
                <a:ext cx="838200" cy="1777365"/>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0 w 838200"/>
                  <a:gd name="connsiteY0" fmla="*/ 0 h 1777365"/>
                  <a:gd name="connsiteX1" fmla="*/ 314325 w 838200"/>
                  <a:gd name="connsiteY1" fmla="*/ 672465 h 1777365"/>
                  <a:gd name="connsiteX2" fmla="*/ 638175 w 838200"/>
                  <a:gd name="connsiteY2" fmla="*/ 939165 h 1777365"/>
                  <a:gd name="connsiteX3" fmla="*/ 838200 w 838200"/>
                  <a:gd name="connsiteY3" fmla="*/ 1777365 h 1777365"/>
                </a:gdLst>
                <a:ahLst/>
                <a:cxnLst>
                  <a:cxn ang="0">
                    <a:pos x="connsiteX0" y="connsiteY0"/>
                  </a:cxn>
                  <a:cxn ang="0">
                    <a:pos x="connsiteX1" y="connsiteY1"/>
                  </a:cxn>
                  <a:cxn ang="0">
                    <a:pos x="connsiteX2" y="connsiteY2"/>
                  </a:cxn>
                  <a:cxn ang="0">
                    <a:pos x="connsiteX3" y="connsiteY3"/>
                  </a:cxn>
                </a:cxnLst>
                <a:rect l="l" t="t" r="r" b="b"/>
                <a:pathLst>
                  <a:path w="838200" h="1777365">
                    <a:moveTo>
                      <a:pt x="0" y="0"/>
                    </a:moveTo>
                    <a:cubicBezTo>
                      <a:pt x="56356" y="140494"/>
                      <a:pt x="207963" y="515938"/>
                      <a:pt x="314325" y="672465"/>
                    </a:cubicBezTo>
                    <a:cubicBezTo>
                      <a:pt x="420687" y="828992"/>
                      <a:pt x="550863" y="755015"/>
                      <a:pt x="638175" y="939165"/>
                    </a:cubicBezTo>
                    <a:cubicBezTo>
                      <a:pt x="725487" y="1123315"/>
                      <a:pt x="781843" y="1450340"/>
                      <a:pt x="838200" y="1777365"/>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5" name="Freeform: Shape 104">
                <a:extLst>
                  <a:ext uri="{FF2B5EF4-FFF2-40B4-BE49-F238E27FC236}">
                    <a16:creationId xmlns:a16="http://schemas.microsoft.com/office/drawing/2014/main" id="{02A136AB-F002-42FD-88B1-A06D70142636}"/>
                  </a:ext>
                </a:extLst>
              </p:cNvPr>
              <p:cNvSpPr/>
              <p:nvPr/>
            </p:nvSpPr>
            <p:spPr>
              <a:xfrm>
                <a:off x="4648391" y="1768009"/>
                <a:ext cx="764952" cy="1504950"/>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Lst>
                <a:ahLst/>
                <a:cxnLst>
                  <a:cxn ang="0">
                    <a:pos x="connsiteX0" y="connsiteY0"/>
                  </a:cxn>
                  <a:cxn ang="0">
                    <a:pos x="connsiteX1" y="connsiteY1"/>
                  </a:cxn>
                  <a:cxn ang="0">
                    <a:pos x="connsiteX2" y="connsiteY2"/>
                  </a:cxn>
                  <a:cxn ang="0">
                    <a:pos x="connsiteX3" y="connsiteY3"/>
                  </a:cxn>
                </a:cxnLst>
                <a:rect l="l" t="t" r="r" b="b"/>
                <a:pathLst>
                  <a:path w="764952" h="1504950">
                    <a:moveTo>
                      <a:pt x="750368" y="0"/>
                    </a:moveTo>
                    <a:cubicBezTo>
                      <a:pt x="806724" y="140494"/>
                      <a:pt x="688456" y="179387"/>
                      <a:pt x="588443" y="304800"/>
                    </a:cubicBezTo>
                    <a:cubicBezTo>
                      <a:pt x="488430" y="430213"/>
                      <a:pt x="245543" y="552450"/>
                      <a:pt x="150293" y="752475"/>
                    </a:cubicBezTo>
                    <a:cubicBezTo>
                      <a:pt x="55043" y="952500"/>
                      <a:pt x="-39414" y="1177925"/>
                      <a:pt x="16943" y="1504950"/>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Freeform: Shape 105">
                <a:extLst>
                  <a:ext uri="{FF2B5EF4-FFF2-40B4-BE49-F238E27FC236}">
                    <a16:creationId xmlns:a16="http://schemas.microsoft.com/office/drawing/2014/main" id="{E7668F94-2D11-4A03-808B-AED74A0A9C03}"/>
                  </a:ext>
                </a:extLst>
              </p:cNvPr>
              <p:cNvSpPr/>
              <p:nvPr/>
            </p:nvSpPr>
            <p:spPr>
              <a:xfrm rot="17170419">
                <a:off x="6242028" y="1580679"/>
                <a:ext cx="574086" cy="2810445"/>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 name="connsiteX0" fmla="*/ 748439 w 756830"/>
                  <a:gd name="connsiteY0" fmla="*/ 0 h 1504950"/>
                  <a:gd name="connsiteX1" fmla="*/ 462501 w 756830"/>
                  <a:gd name="connsiteY1" fmla="*/ 259287 h 1504950"/>
                  <a:gd name="connsiteX2" fmla="*/ 148364 w 756830"/>
                  <a:gd name="connsiteY2" fmla="*/ 752475 h 1504950"/>
                  <a:gd name="connsiteX3" fmla="*/ 15014 w 756830"/>
                  <a:gd name="connsiteY3" fmla="*/ 1504950 h 1504950"/>
                  <a:gd name="connsiteX0" fmla="*/ 846809 w 853330"/>
                  <a:gd name="connsiteY0" fmla="*/ 0 h 1510013"/>
                  <a:gd name="connsiteX1" fmla="*/ 462501 w 853330"/>
                  <a:gd name="connsiteY1" fmla="*/ 264350 h 1510013"/>
                  <a:gd name="connsiteX2" fmla="*/ 148364 w 853330"/>
                  <a:gd name="connsiteY2" fmla="*/ 757538 h 1510013"/>
                  <a:gd name="connsiteX3" fmla="*/ 15014 w 853330"/>
                  <a:gd name="connsiteY3" fmla="*/ 1510013 h 1510013"/>
                  <a:gd name="connsiteX0" fmla="*/ 846809 w 846809"/>
                  <a:gd name="connsiteY0" fmla="*/ 0 h 1510013"/>
                  <a:gd name="connsiteX1" fmla="*/ 462501 w 846809"/>
                  <a:gd name="connsiteY1" fmla="*/ 264350 h 1510013"/>
                  <a:gd name="connsiteX2" fmla="*/ 148364 w 846809"/>
                  <a:gd name="connsiteY2" fmla="*/ 757538 h 1510013"/>
                  <a:gd name="connsiteX3" fmla="*/ 15014 w 846809"/>
                  <a:gd name="connsiteY3" fmla="*/ 1510013 h 1510013"/>
                </a:gdLst>
                <a:ahLst/>
                <a:cxnLst>
                  <a:cxn ang="0">
                    <a:pos x="connsiteX0" y="connsiteY0"/>
                  </a:cxn>
                  <a:cxn ang="0">
                    <a:pos x="connsiteX1" y="connsiteY1"/>
                  </a:cxn>
                  <a:cxn ang="0">
                    <a:pos x="connsiteX2" y="connsiteY2"/>
                  </a:cxn>
                  <a:cxn ang="0">
                    <a:pos x="connsiteX3" y="connsiteY3"/>
                  </a:cxn>
                </a:cxnLst>
                <a:rect l="l" t="t" r="r" b="b"/>
                <a:pathLst>
                  <a:path w="846809" h="1510013">
                    <a:moveTo>
                      <a:pt x="846809" y="0"/>
                    </a:moveTo>
                    <a:cubicBezTo>
                      <a:pt x="574585" y="95278"/>
                      <a:pt x="578908" y="138094"/>
                      <a:pt x="462501" y="264350"/>
                    </a:cubicBezTo>
                    <a:cubicBezTo>
                      <a:pt x="346094" y="390606"/>
                      <a:pt x="222945" y="549927"/>
                      <a:pt x="148364" y="757538"/>
                    </a:cubicBezTo>
                    <a:cubicBezTo>
                      <a:pt x="73783" y="965149"/>
                      <a:pt x="-41343" y="1182988"/>
                      <a:pt x="15014" y="1510013"/>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Freeform: Shape 106">
                <a:extLst>
                  <a:ext uri="{FF2B5EF4-FFF2-40B4-BE49-F238E27FC236}">
                    <a16:creationId xmlns:a16="http://schemas.microsoft.com/office/drawing/2014/main" id="{5E158910-7CCC-465A-94EF-F5A29AA6A56A}"/>
                  </a:ext>
                </a:extLst>
              </p:cNvPr>
              <p:cNvSpPr/>
              <p:nvPr/>
            </p:nvSpPr>
            <p:spPr>
              <a:xfrm rot="17170419">
                <a:off x="5802993" y="2247428"/>
                <a:ext cx="1139068" cy="3303359"/>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 name="connsiteX0" fmla="*/ 1010420 w 1025004"/>
                  <a:gd name="connsiteY0" fmla="*/ 0 h 1661401"/>
                  <a:gd name="connsiteX1" fmla="*/ 848495 w 1025004"/>
                  <a:gd name="connsiteY1" fmla="*/ 304800 h 1661401"/>
                  <a:gd name="connsiteX2" fmla="*/ 410345 w 1025004"/>
                  <a:gd name="connsiteY2" fmla="*/ 752475 h 1661401"/>
                  <a:gd name="connsiteX3" fmla="*/ 6587 w 1025004"/>
                  <a:gd name="connsiteY3" fmla="*/ 1661401 h 1661401"/>
                  <a:gd name="connsiteX0" fmla="*/ 1053804 w 1068388"/>
                  <a:gd name="connsiteY0" fmla="*/ 0 h 1698019"/>
                  <a:gd name="connsiteX1" fmla="*/ 891879 w 1068388"/>
                  <a:gd name="connsiteY1" fmla="*/ 304800 h 1698019"/>
                  <a:gd name="connsiteX2" fmla="*/ 453729 w 1068388"/>
                  <a:gd name="connsiteY2" fmla="*/ 752475 h 1698019"/>
                  <a:gd name="connsiteX3" fmla="*/ 5984 w 1068388"/>
                  <a:gd name="connsiteY3" fmla="*/ 1698019 h 1698019"/>
                  <a:gd name="connsiteX0" fmla="*/ 1680187 w 1683685"/>
                  <a:gd name="connsiteY0" fmla="*/ 0 h 1774848"/>
                  <a:gd name="connsiteX1" fmla="*/ 891880 w 1683685"/>
                  <a:gd name="connsiteY1" fmla="*/ 381629 h 1774848"/>
                  <a:gd name="connsiteX2" fmla="*/ 453730 w 1683685"/>
                  <a:gd name="connsiteY2" fmla="*/ 829304 h 1774848"/>
                  <a:gd name="connsiteX3" fmla="*/ 5985 w 1683685"/>
                  <a:gd name="connsiteY3" fmla="*/ 1774848 h 1774848"/>
                  <a:gd name="connsiteX0" fmla="*/ 1680187 w 1680188"/>
                  <a:gd name="connsiteY0" fmla="*/ 0 h 1774848"/>
                  <a:gd name="connsiteX1" fmla="*/ 891880 w 1680188"/>
                  <a:gd name="connsiteY1" fmla="*/ 381629 h 1774848"/>
                  <a:gd name="connsiteX2" fmla="*/ 453730 w 1680188"/>
                  <a:gd name="connsiteY2" fmla="*/ 829304 h 1774848"/>
                  <a:gd name="connsiteX3" fmla="*/ 5985 w 1680188"/>
                  <a:gd name="connsiteY3" fmla="*/ 1774848 h 1774848"/>
                </a:gdLst>
                <a:ahLst/>
                <a:cxnLst>
                  <a:cxn ang="0">
                    <a:pos x="connsiteX0" y="connsiteY0"/>
                  </a:cxn>
                  <a:cxn ang="0">
                    <a:pos x="connsiteX1" y="connsiteY1"/>
                  </a:cxn>
                  <a:cxn ang="0">
                    <a:pos x="connsiteX2" y="connsiteY2"/>
                  </a:cxn>
                  <a:cxn ang="0">
                    <a:pos x="connsiteX3" y="connsiteY3"/>
                  </a:cxn>
                </a:cxnLst>
                <a:rect l="l" t="t" r="r" b="b"/>
                <a:pathLst>
                  <a:path w="1680188" h="1774848">
                    <a:moveTo>
                      <a:pt x="1680187" y="0"/>
                    </a:moveTo>
                    <a:cubicBezTo>
                      <a:pt x="1356147" y="122065"/>
                      <a:pt x="1096289" y="243412"/>
                      <a:pt x="891880" y="381629"/>
                    </a:cubicBezTo>
                    <a:cubicBezTo>
                      <a:pt x="687471" y="519846"/>
                      <a:pt x="601379" y="597101"/>
                      <a:pt x="453730" y="829304"/>
                    </a:cubicBezTo>
                    <a:cubicBezTo>
                      <a:pt x="306081" y="1061507"/>
                      <a:pt x="-50372" y="1447823"/>
                      <a:pt x="5985" y="1774848"/>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Freeform: Shape 107">
                <a:extLst>
                  <a:ext uri="{FF2B5EF4-FFF2-40B4-BE49-F238E27FC236}">
                    <a16:creationId xmlns:a16="http://schemas.microsoft.com/office/drawing/2014/main" id="{64B01ADD-81D1-4437-A8C8-D9F1E58DB511}"/>
                  </a:ext>
                </a:extLst>
              </p:cNvPr>
              <p:cNvSpPr/>
              <p:nvPr/>
            </p:nvSpPr>
            <p:spPr>
              <a:xfrm rot="17170419" flipV="1">
                <a:off x="7433369" y="2019109"/>
                <a:ext cx="1048444" cy="537131"/>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 name="connsiteX0" fmla="*/ 748439 w 756830"/>
                  <a:gd name="connsiteY0" fmla="*/ 0 h 1504950"/>
                  <a:gd name="connsiteX1" fmla="*/ 462501 w 756830"/>
                  <a:gd name="connsiteY1" fmla="*/ 259287 h 1504950"/>
                  <a:gd name="connsiteX2" fmla="*/ 148364 w 756830"/>
                  <a:gd name="connsiteY2" fmla="*/ 752475 h 1504950"/>
                  <a:gd name="connsiteX3" fmla="*/ 15014 w 756830"/>
                  <a:gd name="connsiteY3" fmla="*/ 1504950 h 1504950"/>
                  <a:gd name="connsiteX0" fmla="*/ 846809 w 853330"/>
                  <a:gd name="connsiteY0" fmla="*/ 0 h 1510013"/>
                  <a:gd name="connsiteX1" fmla="*/ 462501 w 853330"/>
                  <a:gd name="connsiteY1" fmla="*/ 264350 h 1510013"/>
                  <a:gd name="connsiteX2" fmla="*/ 148364 w 853330"/>
                  <a:gd name="connsiteY2" fmla="*/ 757538 h 1510013"/>
                  <a:gd name="connsiteX3" fmla="*/ 15014 w 853330"/>
                  <a:gd name="connsiteY3" fmla="*/ 1510013 h 1510013"/>
                  <a:gd name="connsiteX0" fmla="*/ 846809 w 846809"/>
                  <a:gd name="connsiteY0" fmla="*/ 0 h 1510013"/>
                  <a:gd name="connsiteX1" fmla="*/ 462501 w 846809"/>
                  <a:gd name="connsiteY1" fmla="*/ 264350 h 1510013"/>
                  <a:gd name="connsiteX2" fmla="*/ 148364 w 846809"/>
                  <a:gd name="connsiteY2" fmla="*/ 757538 h 1510013"/>
                  <a:gd name="connsiteX3" fmla="*/ 15014 w 846809"/>
                  <a:gd name="connsiteY3" fmla="*/ 1510013 h 1510013"/>
                  <a:gd name="connsiteX0" fmla="*/ 898904 w 898904"/>
                  <a:gd name="connsiteY0" fmla="*/ 0 h 1630132"/>
                  <a:gd name="connsiteX1" fmla="*/ 514596 w 898904"/>
                  <a:gd name="connsiteY1" fmla="*/ 264350 h 1630132"/>
                  <a:gd name="connsiteX2" fmla="*/ 200459 w 898904"/>
                  <a:gd name="connsiteY2" fmla="*/ 757538 h 1630132"/>
                  <a:gd name="connsiteX3" fmla="*/ 11687 w 898904"/>
                  <a:gd name="connsiteY3" fmla="*/ 1630133 h 1630132"/>
                  <a:gd name="connsiteX0" fmla="*/ 887217 w 887217"/>
                  <a:gd name="connsiteY0" fmla="*/ 0 h 1630132"/>
                  <a:gd name="connsiteX1" fmla="*/ 502909 w 887217"/>
                  <a:gd name="connsiteY1" fmla="*/ 264350 h 1630132"/>
                  <a:gd name="connsiteX2" fmla="*/ 188772 w 887217"/>
                  <a:gd name="connsiteY2" fmla="*/ 757538 h 1630132"/>
                  <a:gd name="connsiteX3" fmla="*/ 0 w 887217"/>
                  <a:gd name="connsiteY3" fmla="*/ 1630133 h 1630132"/>
                  <a:gd name="connsiteX0" fmla="*/ 942391 w 942391"/>
                  <a:gd name="connsiteY0" fmla="*/ 0 h 1550136"/>
                  <a:gd name="connsiteX1" fmla="*/ 558083 w 942391"/>
                  <a:gd name="connsiteY1" fmla="*/ 264350 h 1550136"/>
                  <a:gd name="connsiteX2" fmla="*/ 243946 w 942391"/>
                  <a:gd name="connsiteY2" fmla="*/ 757538 h 1550136"/>
                  <a:gd name="connsiteX3" fmla="*/ 0 w 942391"/>
                  <a:gd name="connsiteY3" fmla="*/ 1550135 h 1550136"/>
                </a:gdLst>
                <a:ahLst/>
                <a:cxnLst>
                  <a:cxn ang="0">
                    <a:pos x="connsiteX0" y="connsiteY0"/>
                  </a:cxn>
                  <a:cxn ang="0">
                    <a:pos x="connsiteX1" y="connsiteY1"/>
                  </a:cxn>
                  <a:cxn ang="0">
                    <a:pos x="connsiteX2" y="connsiteY2"/>
                  </a:cxn>
                  <a:cxn ang="0">
                    <a:pos x="connsiteX3" y="connsiteY3"/>
                  </a:cxn>
                </a:cxnLst>
                <a:rect l="l" t="t" r="r" b="b"/>
                <a:pathLst>
                  <a:path w="942391" h="1550136">
                    <a:moveTo>
                      <a:pt x="942391" y="0"/>
                    </a:moveTo>
                    <a:cubicBezTo>
                      <a:pt x="670167" y="95278"/>
                      <a:pt x="674490" y="138094"/>
                      <a:pt x="558083" y="264350"/>
                    </a:cubicBezTo>
                    <a:cubicBezTo>
                      <a:pt x="441676" y="390606"/>
                      <a:pt x="336960" y="543241"/>
                      <a:pt x="243946" y="757538"/>
                    </a:cubicBezTo>
                    <a:cubicBezTo>
                      <a:pt x="150932" y="971835"/>
                      <a:pt x="208333" y="1154753"/>
                      <a:pt x="0" y="1550135"/>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Freeform: Shape 108">
                <a:extLst>
                  <a:ext uri="{FF2B5EF4-FFF2-40B4-BE49-F238E27FC236}">
                    <a16:creationId xmlns:a16="http://schemas.microsoft.com/office/drawing/2014/main" id="{C90045FF-847F-4BF4-B343-785535EC77F5}"/>
                  </a:ext>
                </a:extLst>
              </p:cNvPr>
              <p:cNvSpPr/>
              <p:nvPr/>
            </p:nvSpPr>
            <p:spPr>
              <a:xfrm rot="20498068">
                <a:off x="7519745" y="2759703"/>
                <a:ext cx="832430" cy="2440283"/>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 name="connsiteX0" fmla="*/ 748439 w 756830"/>
                  <a:gd name="connsiteY0" fmla="*/ 0 h 1504950"/>
                  <a:gd name="connsiteX1" fmla="*/ 462501 w 756830"/>
                  <a:gd name="connsiteY1" fmla="*/ 259287 h 1504950"/>
                  <a:gd name="connsiteX2" fmla="*/ 148364 w 756830"/>
                  <a:gd name="connsiteY2" fmla="*/ 752475 h 1504950"/>
                  <a:gd name="connsiteX3" fmla="*/ 15014 w 756830"/>
                  <a:gd name="connsiteY3" fmla="*/ 1504950 h 1504950"/>
                  <a:gd name="connsiteX0" fmla="*/ 846809 w 853330"/>
                  <a:gd name="connsiteY0" fmla="*/ 0 h 1510013"/>
                  <a:gd name="connsiteX1" fmla="*/ 462501 w 853330"/>
                  <a:gd name="connsiteY1" fmla="*/ 264350 h 1510013"/>
                  <a:gd name="connsiteX2" fmla="*/ 148364 w 853330"/>
                  <a:gd name="connsiteY2" fmla="*/ 757538 h 1510013"/>
                  <a:gd name="connsiteX3" fmla="*/ 15014 w 853330"/>
                  <a:gd name="connsiteY3" fmla="*/ 1510013 h 1510013"/>
                  <a:gd name="connsiteX0" fmla="*/ 846809 w 846809"/>
                  <a:gd name="connsiteY0" fmla="*/ 0 h 1510013"/>
                  <a:gd name="connsiteX1" fmla="*/ 462501 w 846809"/>
                  <a:gd name="connsiteY1" fmla="*/ 264350 h 1510013"/>
                  <a:gd name="connsiteX2" fmla="*/ 148364 w 846809"/>
                  <a:gd name="connsiteY2" fmla="*/ 757538 h 1510013"/>
                  <a:gd name="connsiteX3" fmla="*/ 15014 w 846809"/>
                  <a:gd name="connsiteY3" fmla="*/ 1510013 h 1510013"/>
                  <a:gd name="connsiteX0" fmla="*/ 1232784 w 1232784"/>
                  <a:gd name="connsiteY0" fmla="*/ 0 h 1311130"/>
                  <a:gd name="connsiteX1" fmla="*/ 848476 w 1232784"/>
                  <a:gd name="connsiteY1" fmla="*/ 264350 h 1311130"/>
                  <a:gd name="connsiteX2" fmla="*/ 534339 w 1232784"/>
                  <a:gd name="connsiteY2" fmla="*/ 757538 h 1311130"/>
                  <a:gd name="connsiteX3" fmla="*/ 4903 w 1232784"/>
                  <a:gd name="connsiteY3" fmla="*/ 1311130 h 1311130"/>
                  <a:gd name="connsiteX0" fmla="*/ 1227881 w 1227881"/>
                  <a:gd name="connsiteY0" fmla="*/ 0 h 1311130"/>
                  <a:gd name="connsiteX1" fmla="*/ 843573 w 1227881"/>
                  <a:gd name="connsiteY1" fmla="*/ 264350 h 1311130"/>
                  <a:gd name="connsiteX2" fmla="*/ 529436 w 1227881"/>
                  <a:gd name="connsiteY2" fmla="*/ 757538 h 1311130"/>
                  <a:gd name="connsiteX3" fmla="*/ 0 w 1227881"/>
                  <a:gd name="connsiteY3" fmla="*/ 1311130 h 1311130"/>
                  <a:gd name="connsiteX0" fmla="*/ 1227881 w 1227881"/>
                  <a:gd name="connsiteY0" fmla="*/ 0 h 1311130"/>
                  <a:gd name="connsiteX1" fmla="*/ 843573 w 1227881"/>
                  <a:gd name="connsiteY1" fmla="*/ 264350 h 1311130"/>
                  <a:gd name="connsiteX2" fmla="*/ 445004 w 1227881"/>
                  <a:gd name="connsiteY2" fmla="*/ 752720 h 1311130"/>
                  <a:gd name="connsiteX3" fmla="*/ 0 w 1227881"/>
                  <a:gd name="connsiteY3" fmla="*/ 1311130 h 1311130"/>
                </a:gdLst>
                <a:ahLst/>
                <a:cxnLst>
                  <a:cxn ang="0">
                    <a:pos x="connsiteX0" y="connsiteY0"/>
                  </a:cxn>
                  <a:cxn ang="0">
                    <a:pos x="connsiteX1" y="connsiteY1"/>
                  </a:cxn>
                  <a:cxn ang="0">
                    <a:pos x="connsiteX2" y="connsiteY2"/>
                  </a:cxn>
                  <a:cxn ang="0">
                    <a:pos x="connsiteX3" y="connsiteY3"/>
                  </a:cxn>
                </a:cxnLst>
                <a:rect l="l" t="t" r="r" b="b"/>
                <a:pathLst>
                  <a:path w="1227881" h="1311130">
                    <a:moveTo>
                      <a:pt x="1227881" y="0"/>
                    </a:moveTo>
                    <a:cubicBezTo>
                      <a:pt x="955657" y="95278"/>
                      <a:pt x="974052" y="138897"/>
                      <a:pt x="843573" y="264350"/>
                    </a:cubicBezTo>
                    <a:cubicBezTo>
                      <a:pt x="713094" y="389803"/>
                      <a:pt x="585599" y="578257"/>
                      <a:pt x="445004" y="752720"/>
                    </a:cubicBezTo>
                    <a:cubicBezTo>
                      <a:pt x="304409" y="927183"/>
                      <a:pt x="281479" y="1035743"/>
                      <a:pt x="0" y="1311130"/>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Freeform: Shape 109">
                <a:extLst>
                  <a:ext uri="{FF2B5EF4-FFF2-40B4-BE49-F238E27FC236}">
                    <a16:creationId xmlns:a16="http://schemas.microsoft.com/office/drawing/2014/main" id="{90257740-31E8-4B82-9439-67F9AAFD0376}"/>
                  </a:ext>
                </a:extLst>
              </p:cNvPr>
              <p:cNvSpPr/>
              <p:nvPr/>
            </p:nvSpPr>
            <p:spPr>
              <a:xfrm rot="20498068">
                <a:off x="4592270" y="4269485"/>
                <a:ext cx="340479" cy="1146437"/>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 name="connsiteX0" fmla="*/ 748439 w 756830"/>
                  <a:gd name="connsiteY0" fmla="*/ 0 h 1504950"/>
                  <a:gd name="connsiteX1" fmla="*/ 462501 w 756830"/>
                  <a:gd name="connsiteY1" fmla="*/ 259287 h 1504950"/>
                  <a:gd name="connsiteX2" fmla="*/ 148364 w 756830"/>
                  <a:gd name="connsiteY2" fmla="*/ 752475 h 1504950"/>
                  <a:gd name="connsiteX3" fmla="*/ 15014 w 756830"/>
                  <a:gd name="connsiteY3" fmla="*/ 1504950 h 1504950"/>
                  <a:gd name="connsiteX0" fmla="*/ 846809 w 853330"/>
                  <a:gd name="connsiteY0" fmla="*/ 0 h 1510013"/>
                  <a:gd name="connsiteX1" fmla="*/ 462501 w 853330"/>
                  <a:gd name="connsiteY1" fmla="*/ 264350 h 1510013"/>
                  <a:gd name="connsiteX2" fmla="*/ 148364 w 853330"/>
                  <a:gd name="connsiteY2" fmla="*/ 757538 h 1510013"/>
                  <a:gd name="connsiteX3" fmla="*/ 15014 w 853330"/>
                  <a:gd name="connsiteY3" fmla="*/ 1510013 h 1510013"/>
                  <a:gd name="connsiteX0" fmla="*/ 846809 w 846809"/>
                  <a:gd name="connsiteY0" fmla="*/ 0 h 1510013"/>
                  <a:gd name="connsiteX1" fmla="*/ 462501 w 846809"/>
                  <a:gd name="connsiteY1" fmla="*/ 264350 h 1510013"/>
                  <a:gd name="connsiteX2" fmla="*/ 148364 w 846809"/>
                  <a:gd name="connsiteY2" fmla="*/ 757538 h 1510013"/>
                  <a:gd name="connsiteX3" fmla="*/ 15014 w 846809"/>
                  <a:gd name="connsiteY3" fmla="*/ 1510013 h 1510013"/>
                  <a:gd name="connsiteX0" fmla="*/ 1232784 w 1232784"/>
                  <a:gd name="connsiteY0" fmla="*/ 0 h 1311130"/>
                  <a:gd name="connsiteX1" fmla="*/ 848476 w 1232784"/>
                  <a:gd name="connsiteY1" fmla="*/ 264350 h 1311130"/>
                  <a:gd name="connsiteX2" fmla="*/ 534339 w 1232784"/>
                  <a:gd name="connsiteY2" fmla="*/ 757538 h 1311130"/>
                  <a:gd name="connsiteX3" fmla="*/ 4903 w 1232784"/>
                  <a:gd name="connsiteY3" fmla="*/ 1311130 h 1311130"/>
                  <a:gd name="connsiteX0" fmla="*/ 1227881 w 1227881"/>
                  <a:gd name="connsiteY0" fmla="*/ 0 h 1311130"/>
                  <a:gd name="connsiteX1" fmla="*/ 843573 w 1227881"/>
                  <a:gd name="connsiteY1" fmla="*/ 264350 h 1311130"/>
                  <a:gd name="connsiteX2" fmla="*/ 529436 w 1227881"/>
                  <a:gd name="connsiteY2" fmla="*/ 757538 h 1311130"/>
                  <a:gd name="connsiteX3" fmla="*/ 0 w 1227881"/>
                  <a:gd name="connsiteY3" fmla="*/ 1311130 h 1311130"/>
                  <a:gd name="connsiteX0" fmla="*/ 1227881 w 1227881"/>
                  <a:gd name="connsiteY0" fmla="*/ 0 h 1311130"/>
                  <a:gd name="connsiteX1" fmla="*/ 843573 w 1227881"/>
                  <a:gd name="connsiteY1" fmla="*/ 264350 h 1311130"/>
                  <a:gd name="connsiteX2" fmla="*/ 445004 w 1227881"/>
                  <a:gd name="connsiteY2" fmla="*/ 752720 h 1311130"/>
                  <a:gd name="connsiteX3" fmla="*/ 0 w 1227881"/>
                  <a:gd name="connsiteY3" fmla="*/ 1311130 h 1311130"/>
                  <a:gd name="connsiteX0" fmla="*/ 1035349 w 1035349"/>
                  <a:gd name="connsiteY0" fmla="*/ 0 h 1372334"/>
                  <a:gd name="connsiteX1" fmla="*/ 843573 w 1035349"/>
                  <a:gd name="connsiteY1" fmla="*/ 325554 h 1372334"/>
                  <a:gd name="connsiteX2" fmla="*/ 445004 w 1035349"/>
                  <a:gd name="connsiteY2" fmla="*/ 813924 h 1372334"/>
                  <a:gd name="connsiteX3" fmla="*/ 0 w 1035349"/>
                  <a:gd name="connsiteY3" fmla="*/ 1372334 h 1372334"/>
                  <a:gd name="connsiteX0" fmla="*/ 1035349 w 1035349"/>
                  <a:gd name="connsiteY0" fmla="*/ 0 h 1372334"/>
                  <a:gd name="connsiteX1" fmla="*/ 843573 w 1035349"/>
                  <a:gd name="connsiteY1" fmla="*/ 325554 h 1372334"/>
                  <a:gd name="connsiteX2" fmla="*/ 445004 w 1035349"/>
                  <a:gd name="connsiteY2" fmla="*/ 813924 h 1372334"/>
                  <a:gd name="connsiteX3" fmla="*/ 0 w 1035349"/>
                  <a:gd name="connsiteY3" fmla="*/ 1372334 h 1372334"/>
                </a:gdLst>
                <a:ahLst/>
                <a:cxnLst>
                  <a:cxn ang="0">
                    <a:pos x="connsiteX0" y="connsiteY0"/>
                  </a:cxn>
                  <a:cxn ang="0">
                    <a:pos x="connsiteX1" y="connsiteY1"/>
                  </a:cxn>
                  <a:cxn ang="0">
                    <a:pos x="connsiteX2" y="connsiteY2"/>
                  </a:cxn>
                  <a:cxn ang="0">
                    <a:pos x="connsiteX3" y="connsiteY3"/>
                  </a:cxn>
                </a:cxnLst>
                <a:rect l="l" t="t" r="r" b="b"/>
                <a:pathLst>
                  <a:path w="1035349" h="1372334">
                    <a:moveTo>
                      <a:pt x="1035349" y="0"/>
                    </a:moveTo>
                    <a:cubicBezTo>
                      <a:pt x="1001509" y="174486"/>
                      <a:pt x="941964" y="189900"/>
                      <a:pt x="843573" y="325554"/>
                    </a:cubicBezTo>
                    <a:cubicBezTo>
                      <a:pt x="745182" y="461208"/>
                      <a:pt x="585599" y="639461"/>
                      <a:pt x="445004" y="813924"/>
                    </a:cubicBezTo>
                    <a:cubicBezTo>
                      <a:pt x="304409" y="988387"/>
                      <a:pt x="281479" y="1096947"/>
                      <a:pt x="0" y="1372334"/>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Freeform: Shape 110">
                <a:extLst>
                  <a:ext uri="{FF2B5EF4-FFF2-40B4-BE49-F238E27FC236}">
                    <a16:creationId xmlns:a16="http://schemas.microsoft.com/office/drawing/2014/main" id="{021950FC-F34A-453A-ACEA-2E9AA7C8804C}"/>
                  </a:ext>
                </a:extLst>
              </p:cNvPr>
              <p:cNvSpPr/>
              <p:nvPr/>
            </p:nvSpPr>
            <p:spPr>
              <a:xfrm rot="20498068">
                <a:off x="4742052" y="3494160"/>
                <a:ext cx="231625" cy="652607"/>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 name="connsiteX0" fmla="*/ 748439 w 756830"/>
                  <a:gd name="connsiteY0" fmla="*/ 0 h 1504950"/>
                  <a:gd name="connsiteX1" fmla="*/ 462501 w 756830"/>
                  <a:gd name="connsiteY1" fmla="*/ 259287 h 1504950"/>
                  <a:gd name="connsiteX2" fmla="*/ 148364 w 756830"/>
                  <a:gd name="connsiteY2" fmla="*/ 752475 h 1504950"/>
                  <a:gd name="connsiteX3" fmla="*/ 15014 w 756830"/>
                  <a:gd name="connsiteY3" fmla="*/ 1504950 h 1504950"/>
                  <a:gd name="connsiteX0" fmla="*/ 846809 w 853330"/>
                  <a:gd name="connsiteY0" fmla="*/ 0 h 1510013"/>
                  <a:gd name="connsiteX1" fmla="*/ 462501 w 853330"/>
                  <a:gd name="connsiteY1" fmla="*/ 264350 h 1510013"/>
                  <a:gd name="connsiteX2" fmla="*/ 148364 w 853330"/>
                  <a:gd name="connsiteY2" fmla="*/ 757538 h 1510013"/>
                  <a:gd name="connsiteX3" fmla="*/ 15014 w 853330"/>
                  <a:gd name="connsiteY3" fmla="*/ 1510013 h 1510013"/>
                  <a:gd name="connsiteX0" fmla="*/ 846809 w 846809"/>
                  <a:gd name="connsiteY0" fmla="*/ 0 h 1510013"/>
                  <a:gd name="connsiteX1" fmla="*/ 462501 w 846809"/>
                  <a:gd name="connsiteY1" fmla="*/ 264350 h 1510013"/>
                  <a:gd name="connsiteX2" fmla="*/ 148364 w 846809"/>
                  <a:gd name="connsiteY2" fmla="*/ 757538 h 1510013"/>
                  <a:gd name="connsiteX3" fmla="*/ 15014 w 846809"/>
                  <a:gd name="connsiteY3" fmla="*/ 1510013 h 1510013"/>
                  <a:gd name="connsiteX0" fmla="*/ 1232784 w 1232784"/>
                  <a:gd name="connsiteY0" fmla="*/ 0 h 1311130"/>
                  <a:gd name="connsiteX1" fmla="*/ 848476 w 1232784"/>
                  <a:gd name="connsiteY1" fmla="*/ 264350 h 1311130"/>
                  <a:gd name="connsiteX2" fmla="*/ 534339 w 1232784"/>
                  <a:gd name="connsiteY2" fmla="*/ 757538 h 1311130"/>
                  <a:gd name="connsiteX3" fmla="*/ 4903 w 1232784"/>
                  <a:gd name="connsiteY3" fmla="*/ 1311130 h 1311130"/>
                  <a:gd name="connsiteX0" fmla="*/ 1227881 w 1227881"/>
                  <a:gd name="connsiteY0" fmla="*/ 0 h 1311130"/>
                  <a:gd name="connsiteX1" fmla="*/ 843573 w 1227881"/>
                  <a:gd name="connsiteY1" fmla="*/ 264350 h 1311130"/>
                  <a:gd name="connsiteX2" fmla="*/ 529436 w 1227881"/>
                  <a:gd name="connsiteY2" fmla="*/ 757538 h 1311130"/>
                  <a:gd name="connsiteX3" fmla="*/ 0 w 1227881"/>
                  <a:gd name="connsiteY3" fmla="*/ 1311130 h 1311130"/>
                  <a:gd name="connsiteX0" fmla="*/ 1227881 w 1227881"/>
                  <a:gd name="connsiteY0" fmla="*/ 0 h 1311130"/>
                  <a:gd name="connsiteX1" fmla="*/ 843573 w 1227881"/>
                  <a:gd name="connsiteY1" fmla="*/ 264350 h 1311130"/>
                  <a:gd name="connsiteX2" fmla="*/ 445004 w 1227881"/>
                  <a:gd name="connsiteY2" fmla="*/ 752720 h 1311130"/>
                  <a:gd name="connsiteX3" fmla="*/ 0 w 1227881"/>
                  <a:gd name="connsiteY3" fmla="*/ 1311130 h 1311130"/>
                  <a:gd name="connsiteX0" fmla="*/ 1035349 w 1035349"/>
                  <a:gd name="connsiteY0" fmla="*/ 0 h 1372334"/>
                  <a:gd name="connsiteX1" fmla="*/ 843573 w 1035349"/>
                  <a:gd name="connsiteY1" fmla="*/ 325554 h 1372334"/>
                  <a:gd name="connsiteX2" fmla="*/ 445004 w 1035349"/>
                  <a:gd name="connsiteY2" fmla="*/ 813924 h 1372334"/>
                  <a:gd name="connsiteX3" fmla="*/ 0 w 1035349"/>
                  <a:gd name="connsiteY3" fmla="*/ 1372334 h 1372334"/>
                  <a:gd name="connsiteX0" fmla="*/ 1035349 w 1035349"/>
                  <a:gd name="connsiteY0" fmla="*/ 0 h 1372334"/>
                  <a:gd name="connsiteX1" fmla="*/ 843573 w 1035349"/>
                  <a:gd name="connsiteY1" fmla="*/ 325554 h 1372334"/>
                  <a:gd name="connsiteX2" fmla="*/ 445004 w 1035349"/>
                  <a:gd name="connsiteY2" fmla="*/ 813924 h 1372334"/>
                  <a:gd name="connsiteX3" fmla="*/ 0 w 1035349"/>
                  <a:gd name="connsiteY3" fmla="*/ 1372334 h 1372334"/>
                </a:gdLst>
                <a:ahLst/>
                <a:cxnLst>
                  <a:cxn ang="0">
                    <a:pos x="connsiteX0" y="connsiteY0"/>
                  </a:cxn>
                  <a:cxn ang="0">
                    <a:pos x="connsiteX1" y="connsiteY1"/>
                  </a:cxn>
                  <a:cxn ang="0">
                    <a:pos x="connsiteX2" y="connsiteY2"/>
                  </a:cxn>
                  <a:cxn ang="0">
                    <a:pos x="connsiteX3" y="connsiteY3"/>
                  </a:cxn>
                </a:cxnLst>
                <a:rect l="l" t="t" r="r" b="b"/>
                <a:pathLst>
                  <a:path w="1035349" h="1372334">
                    <a:moveTo>
                      <a:pt x="1035349" y="0"/>
                    </a:moveTo>
                    <a:cubicBezTo>
                      <a:pt x="1001509" y="174486"/>
                      <a:pt x="941964" y="189900"/>
                      <a:pt x="843573" y="325554"/>
                    </a:cubicBezTo>
                    <a:cubicBezTo>
                      <a:pt x="745182" y="461208"/>
                      <a:pt x="585599" y="639461"/>
                      <a:pt x="445004" y="813924"/>
                    </a:cubicBezTo>
                    <a:cubicBezTo>
                      <a:pt x="304409" y="988387"/>
                      <a:pt x="281479" y="1096947"/>
                      <a:pt x="0" y="1372334"/>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Freeform: Shape 111">
                <a:extLst>
                  <a:ext uri="{FF2B5EF4-FFF2-40B4-BE49-F238E27FC236}">
                    <a16:creationId xmlns:a16="http://schemas.microsoft.com/office/drawing/2014/main" id="{991D0A38-2470-47ED-939C-36F4D43B8127}"/>
                  </a:ext>
                </a:extLst>
              </p:cNvPr>
              <p:cNvSpPr/>
              <p:nvPr/>
            </p:nvSpPr>
            <p:spPr>
              <a:xfrm rot="20498068">
                <a:off x="6095318" y="2981391"/>
                <a:ext cx="164863" cy="1136377"/>
              </a:xfrm>
              <a:custGeom>
                <a:avLst/>
                <a:gdLst>
                  <a:gd name="connsiteX0" fmla="*/ 0 w 723900"/>
                  <a:gd name="connsiteY0" fmla="*/ 0 h 1495425"/>
                  <a:gd name="connsiteX1" fmla="*/ 200025 w 723900"/>
                  <a:gd name="connsiteY1" fmla="*/ 390525 h 1495425"/>
                  <a:gd name="connsiteX2" fmla="*/ 523875 w 723900"/>
                  <a:gd name="connsiteY2" fmla="*/ 657225 h 1495425"/>
                  <a:gd name="connsiteX3" fmla="*/ 723900 w 723900"/>
                  <a:gd name="connsiteY3" fmla="*/ 1495425 h 1495425"/>
                  <a:gd name="connsiteX0" fmla="*/ 735081 w 1262875"/>
                  <a:gd name="connsiteY0" fmla="*/ 0 h 1504950"/>
                  <a:gd name="connsiteX1" fmla="*/ 935106 w 1262875"/>
                  <a:gd name="connsiteY1" fmla="*/ 390525 h 1504950"/>
                  <a:gd name="connsiteX2" fmla="*/ 1258956 w 1262875"/>
                  <a:gd name="connsiteY2" fmla="*/ 657225 h 1504950"/>
                  <a:gd name="connsiteX3" fmla="*/ 1656 w 1262875"/>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1060 w 964908"/>
                  <a:gd name="connsiteY0" fmla="*/ 0 h 1504950"/>
                  <a:gd name="connsiteX1" fmla="*/ 941085 w 964908"/>
                  <a:gd name="connsiteY1" fmla="*/ 390525 h 1504950"/>
                  <a:gd name="connsiteX2" fmla="*/ 140985 w 964908"/>
                  <a:gd name="connsiteY2" fmla="*/ 752475 h 1504950"/>
                  <a:gd name="connsiteX3" fmla="*/ 7635 w 964908"/>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46974 w 970822"/>
                  <a:gd name="connsiteY0" fmla="*/ 0 h 1504950"/>
                  <a:gd name="connsiteX1" fmla="*/ 946999 w 970822"/>
                  <a:gd name="connsiteY1" fmla="*/ 390525 h 1504950"/>
                  <a:gd name="connsiteX2" fmla="*/ 146899 w 970822"/>
                  <a:gd name="connsiteY2" fmla="*/ 752475 h 1504950"/>
                  <a:gd name="connsiteX3" fmla="*/ 13549 w 970822"/>
                  <a:gd name="connsiteY3" fmla="*/ 1504950 h 1504950"/>
                  <a:gd name="connsiteX0" fmla="*/ 752336 w 976184"/>
                  <a:gd name="connsiteY0" fmla="*/ 0 h 1504950"/>
                  <a:gd name="connsiteX1" fmla="*/ 952361 w 976184"/>
                  <a:gd name="connsiteY1" fmla="*/ 390525 h 1504950"/>
                  <a:gd name="connsiteX2" fmla="*/ 152261 w 976184"/>
                  <a:gd name="connsiteY2" fmla="*/ 752475 h 1504950"/>
                  <a:gd name="connsiteX3" fmla="*/ 18911 w 976184"/>
                  <a:gd name="connsiteY3" fmla="*/ 1504950 h 1504950"/>
                  <a:gd name="connsiteX0" fmla="*/ 750368 w 764952"/>
                  <a:gd name="connsiteY0" fmla="*/ 0 h 1504950"/>
                  <a:gd name="connsiteX1" fmla="*/ 588443 w 764952"/>
                  <a:gd name="connsiteY1" fmla="*/ 304800 h 1504950"/>
                  <a:gd name="connsiteX2" fmla="*/ 150293 w 764952"/>
                  <a:gd name="connsiteY2" fmla="*/ 752475 h 1504950"/>
                  <a:gd name="connsiteX3" fmla="*/ 16943 w 764952"/>
                  <a:gd name="connsiteY3" fmla="*/ 1504950 h 1504950"/>
                  <a:gd name="connsiteX0" fmla="*/ 748439 w 756830"/>
                  <a:gd name="connsiteY0" fmla="*/ 0 h 1504950"/>
                  <a:gd name="connsiteX1" fmla="*/ 462501 w 756830"/>
                  <a:gd name="connsiteY1" fmla="*/ 259287 h 1504950"/>
                  <a:gd name="connsiteX2" fmla="*/ 148364 w 756830"/>
                  <a:gd name="connsiteY2" fmla="*/ 752475 h 1504950"/>
                  <a:gd name="connsiteX3" fmla="*/ 15014 w 756830"/>
                  <a:gd name="connsiteY3" fmla="*/ 1504950 h 1504950"/>
                  <a:gd name="connsiteX0" fmla="*/ 846809 w 853330"/>
                  <a:gd name="connsiteY0" fmla="*/ 0 h 1510013"/>
                  <a:gd name="connsiteX1" fmla="*/ 462501 w 853330"/>
                  <a:gd name="connsiteY1" fmla="*/ 264350 h 1510013"/>
                  <a:gd name="connsiteX2" fmla="*/ 148364 w 853330"/>
                  <a:gd name="connsiteY2" fmla="*/ 757538 h 1510013"/>
                  <a:gd name="connsiteX3" fmla="*/ 15014 w 853330"/>
                  <a:gd name="connsiteY3" fmla="*/ 1510013 h 1510013"/>
                  <a:gd name="connsiteX0" fmla="*/ 846809 w 846809"/>
                  <a:gd name="connsiteY0" fmla="*/ 0 h 1510013"/>
                  <a:gd name="connsiteX1" fmla="*/ 462501 w 846809"/>
                  <a:gd name="connsiteY1" fmla="*/ 264350 h 1510013"/>
                  <a:gd name="connsiteX2" fmla="*/ 148364 w 846809"/>
                  <a:gd name="connsiteY2" fmla="*/ 757538 h 1510013"/>
                  <a:gd name="connsiteX3" fmla="*/ 15014 w 846809"/>
                  <a:gd name="connsiteY3" fmla="*/ 1510013 h 1510013"/>
                  <a:gd name="connsiteX0" fmla="*/ 1232784 w 1232784"/>
                  <a:gd name="connsiteY0" fmla="*/ 0 h 1311130"/>
                  <a:gd name="connsiteX1" fmla="*/ 848476 w 1232784"/>
                  <a:gd name="connsiteY1" fmla="*/ 264350 h 1311130"/>
                  <a:gd name="connsiteX2" fmla="*/ 534339 w 1232784"/>
                  <a:gd name="connsiteY2" fmla="*/ 757538 h 1311130"/>
                  <a:gd name="connsiteX3" fmla="*/ 4903 w 1232784"/>
                  <a:gd name="connsiteY3" fmla="*/ 1311130 h 1311130"/>
                  <a:gd name="connsiteX0" fmla="*/ 1227881 w 1227881"/>
                  <a:gd name="connsiteY0" fmla="*/ 0 h 1311130"/>
                  <a:gd name="connsiteX1" fmla="*/ 843573 w 1227881"/>
                  <a:gd name="connsiteY1" fmla="*/ 264350 h 1311130"/>
                  <a:gd name="connsiteX2" fmla="*/ 529436 w 1227881"/>
                  <a:gd name="connsiteY2" fmla="*/ 757538 h 1311130"/>
                  <a:gd name="connsiteX3" fmla="*/ 0 w 1227881"/>
                  <a:gd name="connsiteY3" fmla="*/ 1311130 h 1311130"/>
                  <a:gd name="connsiteX0" fmla="*/ 1227881 w 1227881"/>
                  <a:gd name="connsiteY0" fmla="*/ 0 h 1311130"/>
                  <a:gd name="connsiteX1" fmla="*/ 843573 w 1227881"/>
                  <a:gd name="connsiteY1" fmla="*/ 264350 h 1311130"/>
                  <a:gd name="connsiteX2" fmla="*/ 445004 w 1227881"/>
                  <a:gd name="connsiteY2" fmla="*/ 752720 h 1311130"/>
                  <a:gd name="connsiteX3" fmla="*/ 0 w 1227881"/>
                  <a:gd name="connsiteY3" fmla="*/ 1311130 h 1311130"/>
                  <a:gd name="connsiteX0" fmla="*/ 1035349 w 1035349"/>
                  <a:gd name="connsiteY0" fmla="*/ 0 h 1372334"/>
                  <a:gd name="connsiteX1" fmla="*/ 843573 w 1035349"/>
                  <a:gd name="connsiteY1" fmla="*/ 325554 h 1372334"/>
                  <a:gd name="connsiteX2" fmla="*/ 445004 w 1035349"/>
                  <a:gd name="connsiteY2" fmla="*/ 813924 h 1372334"/>
                  <a:gd name="connsiteX3" fmla="*/ 0 w 1035349"/>
                  <a:gd name="connsiteY3" fmla="*/ 1372334 h 1372334"/>
                  <a:gd name="connsiteX0" fmla="*/ 1035349 w 1035349"/>
                  <a:gd name="connsiteY0" fmla="*/ 0 h 1372334"/>
                  <a:gd name="connsiteX1" fmla="*/ 843573 w 1035349"/>
                  <a:gd name="connsiteY1" fmla="*/ 325554 h 1372334"/>
                  <a:gd name="connsiteX2" fmla="*/ 445004 w 1035349"/>
                  <a:gd name="connsiteY2" fmla="*/ 813924 h 1372334"/>
                  <a:gd name="connsiteX3" fmla="*/ 0 w 1035349"/>
                  <a:gd name="connsiteY3" fmla="*/ 1372334 h 1372334"/>
                </a:gdLst>
                <a:ahLst/>
                <a:cxnLst>
                  <a:cxn ang="0">
                    <a:pos x="connsiteX0" y="connsiteY0"/>
                  </a:cxn>
                  <a:cxn ang="0">
                    <a:pos x="connsiteX1" y="connsiteY1"/>
                  </a:cxn>
                  <a:cxn ang="0">
                    <a:pos x="connsiteX2" y="connsiteY2"/>
                  </a:cxn>
                  <a:cxn ang="0">
                    <a:pos x="connsiteX3" y="connsiteY3"/>
                  </a:cxn>
                </a:cxnLst>
                <a:rect l="l" t="t" r="r" b="b"/>
                <a:pathLst>
                  <a:path w="1035349" h="1372334">
                    <a:moveTo>
                      <a:pt x="1035349" y="0"/>
                    </a:moveTo>
                    <a:cubicBezTo>
                      <a:pt x="1001509" y="174486"/>
                      <a:pt x="941964" y="189900"/>
                      <a:pt x="843573" y="325554"/>
                    </a:cubicBezTo>
                    <a:cubicBezTo>
                      <a:pt x="745182" y="461208"/>
                      <a:pt x="585599" y="639461"/>
                      <a:pt x="445004" y="813924"/>
                    </a:cubicBezTo>
                    <a:cubicBezTo>
                      <a:pt x="304409" y="988387"/>
                      <a:pt x="281479" y="1096947"/>
                      <a:pt x="0" y="1372334"/>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Freeform: Shape 112">
                <a:extLst>
                  <a:ext uri="{FF2B5EF4-FFF2-40B4-BE49-F238E27FC236}">
                    <a16:creationId xmlns:a16="http://schemas.microsoft.com/office/drawing/2014/main" id="{3710BCED-A7E9-4830-82B2-1C754B7B7D43}"/>
                  </a:ext>
                </a:extLst>
              </p:cNvPr>
              <p:cNvSpPr/>
              <p:nvPr/>
            </p:nvSpPr>
            <p:spPr>
              <a:xfrm>
                <a:off x="6562725" y="3505200"/>
                <a:ext cx="476250" cy="666750"/>
              </a:xfrm>
              <a:custGeom>
                <a:avLst/>
                <a:gdLst>
                  <a:gd name="connsiteX0" fmla="*/ 476250 w 476250"/>
                  <a:gd name="connsiteY0" fmla="*/ 0 h 666750"/>
                  <a:gd name="connsiteX1" fmla="*/ 319088 w 476250"/>
                  <a:gd name="connsiteY1" fmla="*/ 357188 h 666750"/>
                  <a:gd name="connsiteX2" fmla="*/ 0 w 476250"/>
                  <a:gd name="connsiteY2" fmla="*/ 666750 h 666750"/>
                </a:gdLst>
                <a:ahLst/>
                <a:cxnLst>
                  <a:cxn ang="0">
                    <a:pos x="connsiteX0" y="connsiteY0"/>
                  </a:cxn>
                  <a:cxn ang="0">
                    <a:pos x="connsiteX1" y="connsiteY1"/>
                  </a:cxn>
                  <a:cxn ang="0">
                    <a:pos x="connsiteX2" y="connsiteY2"/>
                  </a:cxn>
                </a:cxnLst>
                <a:rect l="l" t="t" r="r" b="b"/>
                <a:pathLst>
                  <a:path w="476250" h="666750">
                    <a:moveTo>
                      <a:pt x="476250" y="0"/>
                    </a:moveTo>
                    <a:cubicBezTo>
                      <a:pt x="437356" y="123031"/>
                      <a:pt x="398463" y="246063"/>
                      <a:pt x="319088" y="357188"/>
                    </a:cubicBezTo>
                    <a:cubicBezTo>
                      <a:pt x="239713" y="468313"/>
                      <a:pt x="119856" y="567531"/>
                      <a:pt x="0" y="666750"/>
                    </a:cubicBezTo>
                  </a:path>
                </a:pathLst>
              </a:custGeom>
              <a:noFill/>
              <a:ln w="3175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Freeform: Shape 113">
                <a:extLst>
                  <a:ext uri="{FF2B5EF4-FFF2-40B4-BE49-F238E27FC236}">
                    <a16:creationId xmlns:a16="http://schemas.microsoft.com/office/drawing/2014/main" id="{CA2206FB-D2DC-4F14-9A74-9D76C428942F}"/>
                  </a:ext>
                </a:extLst>
              </p:cNvPr>
              <p:cNvSpPr/>
              <p:nvPr/>
            </p:nvSpPr>
            <p:spPr>
              <a:xfrm>
                <a:off x="8054353" y="2283952"/>
                <a:ext cx="625292" cy="364688"/>
              </a:xfrm>
              <a:custGeom>
                <a:avLst/>
                <a:gdLst>
                  <a:gd name="connsiteX0" fmla="*/ 476250 w 476250"/>
                  <a:gd name="connsiteY0" fmla="*/ 0 h 666750"/>
                  <a:gd name="connsiteX1" fmla="*/ 319088 w 476250"/>
                  <a:gd name="connsiteY1" fmla="*/ 357188 h 666750"/>
                  <a:gd name="connsiteX2" fmla="*/ 0 w 476250"/>
                  <a:gd name="connsiteY2" fmla="*/ 666750 h 666750"/>
                </a:gdLst>
                <a:ahLst/>
                <a:cxnLst>
                  <a:cxn ang="0">
                    <a:pos x="connsiteX0" y="connsiteY0"/>
                  </a:cxn>
                  <a:cxn ang="0">
                    <a:pos x="connsiteX1" y="connsiteY1"/>
                  </a:cxn>
                  <a:cxn ang="0">
                    <a:pos x="connsiteX2" y="connsiteY2"/>
                  </a:cxn>
                </a:cxnLst>
                <a:rect l="l" t="t" r="r" b="b"/>
                <a:pathLst>
                  <a:path w="476250" h="666750">
                    <a:moveTo>
                      <a:pt x="476250" y="0"/>
                    </a:moveTo>
                    <a:cubicBezTo>
                      <a:pt x="437356" y="123031"/>
                      <a:pt x="398463" y="246063"/>
                      <a:pt x="319088" y="357188"/>
                    </a:cubicBezTo>
                    <a:cubicBezTo>
                      <a:pt x="239713" y="468313"/>
                      <a:pt x="119856" y="567531"/>
                      <a:pt x="0" y="666750"/>
                    </a:cubicBezTo>
                  </a:path>
                </a:pathLst>
              </a:custGeom>
              <a:noFill/>
              <a:ln w="3175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Freeform: Shape 114">
                <a:extLst>
                  <a:ext uri="{FF2B5EF4-FFF2-40B4-BE49-F238E27FC236}">
                    <a16:creationId xmlns:a16="http://schemas.microsoft.com/office/drawing/2014/main" id="{D9E0CE34-1F43-47F1-8C86-112937607E9C}"/>
                  </a:ext>
                </a:extLst>
              </p:cNvPr>
              <p:cNvSpPr/>
              <p:nvPr/>
            </p:nvSpPr>
            <p:spPr>
              <a:xfrm>
                <a:off x="8457268" y="2444865"/>
                <a:ext cx="526314" cy="333375"/>
              </a:xfrm>
              <a:custGeom>
                <a:avLst/>
                <a:gdLst>
                  <a:gd name="connsiteX0" fmla="*/ 476250 w 476250"/>
                  <a:gd name="connsiteY0" fmla="*/ 0 h 666750"/>
                  <a:gd name="connsiteX1" fmla="*/ 319088 w 476250"/>
                  <a:gd name="connsiteY1" fmla="*/ 357188 h 666750"/>
                  <a:gd name="connsiteX2" fmla="*/ 0 w 476250"/>
                  <a:gd name="connsiteY2" fmla="*/ 666750 h 666750"/>
                </a:gdLst>
                <a:ahLst/>
                <a:cxnLst>
                  <a:cxn ang="0">
                    <a:pos x="connsiteX0" y="connsiteY0"/>
                  </a:cxn>
                  <a:cxn ang="0">
                    <a:pos x="connsiteX1" y="connsiteY1"/>
                  </a:cxn>
                  <a:cxn ang="0">
                    <a:pos x="connsiteX2" y="connsiteY2"/>
                  </a:cxn>
                </a:cxnLst>
                <a:rect l="l" t="t" r="r" b="b"/>
                <a:pathLst>
                  <a:path w="476250" h="666750">
                    <a:moveTo>
                      <a:pt x="476250" y="0"/>
                    </a:moveTo>
                    <a:cubicBezTo>
                      <a:pt x="437356" y="123031"/>
                      <a:pt x="398463" y="246063"/>
                      <a:pt x="319088" y="357188"/>
                    </a:cubicBezTo>
                    <a:cubicBezTo>
                      <a:pt x="239713" y="468313"/>
                      <a:pt x="119856" y="567531"/>
                      <a:pt x="0" y="666750"/>
                    </a:cubicBezTo>
                  </a:path>
                </a:pathLst>
              </a:custGeom>
              <a:noFill/>
              <a:ln w="3175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Freeform: Shape 115">
                <a:extLst>
                  <a:ext uri="{FF2B5EF4-FFF2-40B4-BE49-F238E27FC236}">
                    <a16:creationId xmlns:a16="http://schemas.microsoft.com/office/drawing/2014/main" id="{4E9EE446-4D1A-4525-B0B4-156D50F1ED6E}"/>
                  </a:ext>
                </a:extLst>
              </p:cNvPr>
              <p:cNvSpPr/>
              <p:nvPr/>
            </p:nvSpPr>
            <p:spPr>
              <a:xfrm flipH="1">
                <a:off x="6832029" y="4034313"/>
                <a:ext cx="289383" cy="546194"/>
              </a:xfrm>
              <a:custGeom>
                <a:avLst/>
                <a:gdLst>
                  <a:gd name="connsiteX0" fmla="*/ 476250 w 476250"/>
                  <a:gd name="connsiteY0" fmla="*/ 0 h 666750"/>
                  <a:gd name="connsiteX1" fmla="*/ 319088 w 476250"/>
                  <a:gd name="connsiteY1" fmla="*/ 357188 h 666750"/>
                  <a:gd name="connsiteX2" fmla="*/ 0 w 476250"/>
                  <a:gd name="connsiteY2" fmla="*/ 666750 h 666750"/>
                </a:gdLst>
                <a:ahLst/>
                <a:cxnLst>
                  <a:cxn ang="0">
                    <a:pos x="connsiteX0" y="connsiteY0"/>
                  </a:cxn>
                  <a:cxn ang="0">
                    <a:pos x="connsiteX1" y="connsiteY1"/>
                  </a:cxn>
                  <a:cxn ang="0">
                    <a:pos x="connsiteX2" y="connsiteY2"/>
                  </a:cxn>
                </a:cxnLst>
                <a:rect l="l" t="t" r="r" b="b"/>
                <a:pathLst>
                  <a:path w="476250" h="666750">
                    <a:moveTo>
                      <a:pt x="476250" y="0"/>
                    </a:moveTo>
                    <a:cubicBezTo>
                      <a:pt x="437356" y="123031"/>
                      <a:pt x="398463" y="246063"/>
                      <a:pt x="319088" y="357188"/>
                    </a:cubicBezTo>
                    <a:cubicBezTo>
                      <a:pt x="239713" y="468313"/>
                      <a:pt x="119856" y="567531"/>
                      <a:pt x="0" y="666750"/>
                    </a:cubicBezTo>
                  </a:path>
                </a:pathLst>
              </a:custGeom>
              <a:noFill/>
              <a:ln w="3175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7" name="Freeform: Shape 116">
                <a:extLst>
                  <a:ext uri="{FF2B5EF4-FFF2-40B4-BE49-F238E27FC236}">
                    <a16:creationId xmlns:a16="http://schemas.microsoft.com/office/drawing/2014/main" id="{55406D04-F517-48DD-A7F7-1DC2A243E565}"/>
                  </a:ext>
                </a:extLst>
              </p:cNvPr>
              <p:cNvSpPr/>
              <p:nvPr/>
            </p:nvSpPr>
            <p:spPr>
              <a:xfrm flipH="1">
                <a:off x="7128756" y="3626721"/>
                <a:ext cx="569097" cy="268073"/>
              </a:xfrm>
              <a:custGeom>
                <a:avLst/>
                <a:gdLst>
                  <a:gd name="connsiteX0" fmla="*/ 476250 w 476250"/>
                  <a:gd name="connsiteY0" fmla="*/ 0 h 666750"/>
                  <a:gd name="connsiteX1" fmla="*/ 319088 w 476250"/>
                  <a:gd name="connsiteY1" fmla="*/ 357188 h 666750"/>
                  <a:gd name="connsiteX2" fmla="*/ 0 w 476250"/>
                  <a:gd name="connsiteY2" fmla="*/ 666750 h 666750"/>
                </a:gdLst>
                <a:ahLst/>
                <a:cxnLst>
                  <a:cxn ang="0">
                    <a:pos x="connsiteX0" y="connsiteY0"/>
                  </a:cxn>
                  <a:cxn ang="0">
                    <a:pos x="connsiteX1" y="connsiteY1"/>
                  </a:cxn>
                  <a:cxn ang="0">
                    <a:pos x="connsiteX2" y="connsiteY2"/>
                  </a:cxn>
                </a:cxnLst>
                <a:rect l="l" t="t" r="r" b="b"/>
                <a:pathLst>
                  <a:path w="476250" h="666750">
                    <a:moveTo>
                      <a:pt x="476250" y="0"/>
                    </a:moveTo>
                    <a:cubicBezTo>
                      <a:pt x="437356" y="123031"/>
                      <a:pt x="398463" y="246063"/>
                      <a:pt x="319088" y="357188"/>
                    </a:cubicBezTo>
                    <a:cubicBezTo>
                      <a:pt x="239713" y="468313"/>
                      <a:pt x="119856" y="567531"/>
                      <a:pt x="0" y="666750"/>
                    </a:cubicBezTo>
                  </a:path>
                </a:pathLst>
              </a:custGeom>
              <a:noFill/>
              <a:ln w="3175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8" name="Straight Arrow Connector 117">
                <a:extLst>
                  <a:ext uri="{FF2B5EF4-FFF2-40B4-BE49-F238E27FC236}">
                    <a16:creationId xmlns:a16="http://schemas.microsoft.com/office/drawing/2014/main" id="{E5709769-10F2-42C2-9017-173765C37D28}"/>
                  </a:ext>
                </a:extLst>
              </p:cNvPr>
              <p:cNvCxnSpPr>
                <a:cxnSpLocks/>
              </p:cNvCxnSpPr>
              <p:nvPr/>
            </p:nvCxnSpPr>
            <p:spPr>
              <a:xfrm>
                <a:off x="8235315" y="1778295"/>
                <a:ext cx="0" cy="213191"/>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9" name="Group 148">
              <a:extLst>
                <a:ext uri="{FF2B5EF4-FFF2-40B4-BE49-F238E27FC236}">
                  <a16:creationId xmlns:a16="http://schemas.microsoft.com/office/drawing/2014/main" id="{B11878AE-8818-43A8-9A71-C69BF2E5B577}"/>
                </a:ext>
              </a:extLst>
            </p:cNvPr>
            <p:cNvGrpSpPr/>
            <p:nvPr/>
          </p:nvGrpSpPr>
          <p:grpSpPr>
            <a:xfrm>
              <a:off x="9100382" y="1267704"/>
              <a:ext cx="1739866" cy="2191314"/>
              <a:chOff x="3094526" y="1328888"/>
              <a:chExt cx="1739866" cy="2191314"/>
            </a:xfrm>
          </p:grpSpPr>
          <p:sp>
            <p:nvSpPr>
              <p:cNvPr id="120" name="Rectangle 119">
                <a:extLst>
                  <a:ext uri="{FF2B5EF4-FFF2-40B4-BE49-F238E27FC236}">
                    <a16:creationId xmlns:a16="http://schemas.microsoft.com/office/drawing/2014/main" id="{8B4467EF-929A-42E2-AD5F-0B45357CF3B7}"/>
                  </a:ext>
                </a:extLst>
              </p:cNvPr>
              <p:cNvSpPr/>
              <p:nvPr/>
            </p:nvSpPr>
            <p:spPr>
              <a:xfrm>
                <a:off x="3094526" y="1328888"/>
                <a:ext cx="1645422" cy="21913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1" name="TextBox 120">
                <a:extLst>
                  <a:ext uri="{FF2B5EF4-FFF2-40B4-BE49-F238E27FC236}">
                    <a16:creationId xmlns:a16="http://schemas.microsoft.com/office/drawing/2014/main" id="{B3A12788-DA05-4A98-9F11-9DC779AF0750}"/>
                  </a:ext>
                </a:extLst>
              </p:cNvPr>
              <p:cNvSpPr txBox="1"/>
              <p:nvPr/>
            </p:nvSpPr>
            <p:spPr>
              <a:xfrm>
                <a:off x="3610326" y="3215979"/>
                <a:ext cx="1168908" cy="246221"/>
              </a:xfrm>
              <a:prstGeom prst="rect">
                <a:avLst/>
              </a:prstGeom>
              <a:noFill/>
            </p:spPr>
            <p:txBody>
              <a:bodyPr wrap="square" rtlCol="0">
                <a:spAutoFit/>
              </a:bodyPr>
              <a:lstStyle/>
              <a:p>
                <a:r>
                  <a:rPr lang="en-GB" sz="1000" dirty="0">
                    <a:latin typeface="Arial Nova" panose="020B0504020202020204" pitchFamily="34" charset="0"/>
                  </a:rPr>
                  <a:t>Mixing</a:t>
                </a:r>
              </a:p>
            </p:txBody>
          </p:sp>
          <p:sp>
            <p:nvSpPr>
              <p:cNvPr id="126" name="Rectangle 125">
                <a:extLst>
                  <a:ext uri="{FF2B5EF4-FFF2-40B4-BE49-F238E27FC236}">
                    <a16:creationId xmlns:a16="http://schemas.microsoft.com/office/drawing/2014/main" id="{CCADA48F-6304-4614-98E2-0595E50D1639}"/>
                  </a:ext>
                </a:extLst>
              </p:cNvPr>
              <p:cNvSpPr/>
              <p:nvPr/>
            </p:nvSpPr>
            <p:spPr>
              <a:xfrm>
                <a:off x="3233016" y="1475288"/>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7" name="TextBox 126">
                <a:extLst>
                  <a:ext uri="{FF2B5EF4-FFF2-40B4-BE49-F238E27FC236}">
                    <a16:creationId xmlns:a16="http://schemas.microsoft.com/office/drawing/2014/main" id="{49E7E35A-B658-422D-ADE6-C9292DB7EFB5}"/>
                  </a:ext>
                </a:extLst>
              </p:cNvPr>
              <p:cNvSpPr txBox="1"/>
              <p:nvPr/>
            </p:nvSpPr>
            <p:spPr>
              <a:xfrm>
                <a:off x="3535855" y="1919555"/>
                <a:ext cx="1298537" cy="246221"/>
              </a:xfrm>
              <a:prstGeom prst="rect">
                <a:avLst/>
              </a:prstGeom>
              <a:noFill/>
            </p:spPr>
            <p:txBody>
              <a:bodyPr wrap="square" rtlCol="0">
                <a:spAutoFit/>
              </a:bodyPr>
              <a:lstStyle/>
              <a:p>
                <a:r>
                  <a:rPr lang="en-GB" sz="1000" dirty="0">
                    <a:latin typeface="Arial Nova" panose="020B0504020202020204" pitchFamily="34" charset="0"/>
                  </a:rPr>
                  <a:t>Weathering profile</a:t>
                </a:r>
              </a:p>
            </p:txBody>
          </p:sp>
          <p:sp>
            <p:nvSpPr>
              <p:cNvPr id="129" name="Rectangle 128">
                <a:extLst>
                  <a:ext uri="{FF2B5EF4-FFF2-40B4-BE49-F238E27FC236}">
                    <a16:creationId xmlns:a16="http://schemas.microsoft.com/office/drawing/2014/main" id="{DD65CA7E-B5B0-47AA-8A6E-A9EA7DA143F6}"/>
                  </a:ext>
                </a:extLst>
              </p:cNvPr>
              <p:cNvSpPr/>
              <p:nvPr/>
            </p:nvSpPr>
            <p:spPr>
              <a:xfrm>
                <a:off x="3233016" y="1715651"/>
                <a:ext cx="254508" cy="1662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30" name="Straight Connector 129">
                <a:extLst>
                  <a:ext uri="{FF2B5EF4-FFF2-40B4-BE49-F238E27FC236}">
                    <a16:creationId xmlns:a16="http://schemas.microsoft.com/office/drawing/2014/main" id="{2356A150-2FF6-46A6-B029-55A06C7C26B5}"/>
                  </a:ext>
                </a:extLst>
              </p:cNvPr>
              <p:cNvCxnSpPr>
                <a:cxnSpLocks/>
              </p:cNvCxnSpPr>
              <p:nvPr/>
            </p:nvCxnSpPr>
            <p:spPr>
              <a:xfrm>
                <a:off x="3320444" y="2210059"/>
                <a:ext cx="137541" cy="232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2D911E2C-335F-4257-A497-6C60340C9EE9}"/>
                  </a:ext>
                </a:extLst>
              </p:cNvPr>
              <p:cNvCxnSpPr>
                <a:cxnSpLocks/>
              </p:cNvCxnSpPr>
              <p:nvPr/>
            </p:nvCxnSpPr>
            <p:spPr>
              <a:xfrm>
                <a:off x="3381880" y="2471381"/>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65DF4F0D-CF8C-469C-8185-8ED496C15C71}"/>
                  </a:ext>
                </a:extLst>
              </p:cNvPr>
              <p:cNvSpPr txBox="1"/>
              <p:nvPr/>
            </p:nvSpPr>
            <p:spPr>
              <a:xfrm>
                <a:off x="3562425" y="2481572"/>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133" name="Freeform: Shape 132">
                <a:extLst>
                  <a:ext uri="{FF2B5EF4-FFF2-40B4-BE49-F238E27FC236}">
                    <a16:creationId xmlns:a16="http://schemas.microsoft.com/office/drawing/2014/main" id="{0EEEBA0D-82B6-41A4-B4A7-FCA155507D25}"/>
                  </a:ext>
                </a:extLst>
              </p:cNvPr>
              <p:cNvSpPr/>
              <p:nvPr/>
            </p:nvSpPr>
            <p:spPr>
              <a:xfrm rot="1490561">
                <a:off x="3223492" y="3158891"/>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4" name="TextBox 133">
                <a:extLst>
                  <a:ext uri="{FF2B5EF4-FFF2-40B4-BE49-F238E27FC236}">
                    <a16:creationId xmlns:a16="http://schemas.microsoft.com/office/drawing/2014/main" id="{2EC08535-C806-43FF-B8E7-936868A812B0}"/>
                  </a:ext>
                </a:extLst>
              </p:cNvPr>
              <p:cNvSpPr txBox="1"/>
              <p:nvPr/>
            </p:nvSpPr>
            <p:spPr>
              <a:xfrm>
                <a:off x="3557465" y="2185979"/>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137" name="Rectangle 136">
                <a:extLst>
                  <a:ext uri="{FF2B5EF4-FFF2-40B4-BE49-F238E27FC236}">
                    <a16:creationId xmlns:a16="http://schemas.microsoft.com/office/drawing/2014/main" id="{BDAB31C7-6CF2-44BD-8FF6-96AEE59FF3D4}"/>
                  </a:ext>
                </a:extLst>
              </p:cNvPr>
              <p:cNvSpPr/>
              <p:nvPr/>
            </p:nvSpPr>
            <p:spPr>
              <a:xfrm>
                <a:off x="3233016" y="1956014"/>
                <a:ext cx="254508" cy="1662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8" name="TextBox 137">
                <a:extLst>
                  <a:ext uri="{FF2B5EF4-FFF2-40B4-BE49-F238E27FC236}">
                    <a16:creationId xmlns:a16="http://schemas.microsoft.com/office/drawing/2014/main" id="{DF16D3BE-C1F6-453B-87A4-B8E76F64D0F7}"/>
                  </a:ext>
                </a:extLst>
              </p:cNvPr>
              <p:cNvSpPr txBox="1"/>
              <p:nvPr/>
            </p:nvSpPr>
            <p:spPr>
              <a:xfrm>
                <a:off x="3540815" y="1430807"/>
                <a:ext cx="880554" cy="244973"/>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139" name="TextBox 138">
                <a:extLst>
                  <a:ext uri="{FF2B5EF4-FFF2-40B4-BE49-F238E27FC236}">
                    <a16:creationId xmlns:a16="http://schemas.microsoft.com/office/drawing/2014/main" id="{78856D46-DC5F-43BD-8C3D-D38DD7E68DF4}"/>
                  </a:ext>
                </a:extLst>
              </p:cNvPr>
              <p:cNvSpPr txBox="1"/>
              <p:nvPr/>
            </p:nvSpPr>
            <p:spPr>
              <a:xfrm>
                <a:off x="3540815" y="1684770"/>
                <a:ext cx="952998" cy="246221"/>
              </a:xfrm>
              <a:prstGeom prst="rect">
                <a:avLst/>
              </a:prstGeom>
              <a:noFill/>
            </p:spPr>
            <p:txBody>
              <a:bodyPr wrap="square" rtlCol="0">
                <a:spAutoFit/>
              </a:bodyPr>
              <a:lstStyle/>
              <a:p>
                <a:r>
                  <a:rPr lang="en-GB" sz="1000" dirty="0">
                    <a:latin typeface="Arial Nova" panose="020B0504020202020204" pitchFamily="34" charset="0"/>
                  </a:rPr>
                  <a:t>Gabbro</a:t>
                </a:r>
              </a:p>
            </p:txBody>
          </p:sp>
          <p:cxnSp>
            <p:nvCxnSpPr>
              <p:cNvPr id="145" name="Straight Arrow Connector 144">
                <a:extLst>
                  <a:ext uri="{FF2B5EF4-FFF2-40B4-BE49-F238E27FC236}">
                    <a16:creationId xmlns:a16="http://schemas.microsoft.com/office/drawing/2014/main" id="{F5E67A17-12D6-474E-9F92-7CA5A1B5D826}"/>
                  </a:ext>
                </a:extLst>
              </p:cNvPr>
              <p:cNvCxnSpPr>
                <a:cxnSpLocks/>
              </p:cNvCxnSpPr>
              <p:nvPr/>
            </p:nvCxnSpPr>
            <p:spPr>
              <a:xfrm>
                <a:off x="3381880" y="2803014"/>
                <a:ext cx="0" cy="244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E9DC6865-C541-4DC8-9B20-AFD5764D0B74}"/>
                  </a:ext>
                </a:extLst>
              </p:cNvPr>
              <p:cNvSpPr txBox="1"/>
              <p:nvPr/>
            </p:nvSpPr>
            <p:spPr>
              <a:xfrm>
                <a:off x="3571039" y="2792232"/>
                <a:ext cx="1168908"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grpSp>
      </p:grpSp>
    </p:spTree>
    <p:extLst>
      <p:ext uri="{BB962C8B-B14F-4D97-AF65-F5344CB8AC3E}">
        <p14:creationId xmlns:p14="http://schemas.microsoft.com/office/powerpoint/2010/main" val="1163498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08C002-C9F8-4DAE-9460-A48247E4D3DC}"/>
              </a:ext>
            </a:extLst>
          </p:cNvPr>
          <p:cNvSpPr txBox="1"/>
          <p:nvPr/>
        </p:nvSpPr>
        <p:spPr>
          <a:xfrm>
            <a:off x="0" y="0"/>
            <a:ext cx="12192000" cy="369332"/>
          </a:xfrm>
          <a:prstGeom prst="rect">
            <a:avLst/>
          </a:prstGeom>
          <a:noFill/>
        </p:spPr>
        <p:txBody>
          <a:bodyPr wrap="square" rtlCol="0">
            <a:spAutoFit/>
          </a:bodyPr>
          <a:lstStyle/>
          <a:p>
            <a:pPr algn="ctr"/>
            <a:r>
              <a:rPr lang="en-GB" b="1" dirty="0">
                <a:latin typeface="Arial Nova" panose="020B0504020202020204" pitchFamily="34" charset="0"/>
              </a:rPr>
              <a:t>River Ythan: </a:t>
            </a:r>
            <a:r>
              <a:rPr lang="en-GB" dirty="0">
                <a:latin typeface="Arial Nova" panose="020B0504020202020204" pitchFamily="34" charset="0"/>
              </a:rPr>
              <a:t>deeply weathered Precambrian basement with minimal glacial erosion</a:t>
            </a:r>
            <a:r>
              <a:rPr lang="en-GB" b="1" dirty="0">
                <a:latin typeface="Arial Nova" panose="020B0504020202020204" pitchFamily="34" charset="0"/>
              </a:rPr>
              <a:t> - alternative conceptual models</a:t>
            </a:r>
          </a:p>
        </p:txBody>
      </p:sp>
      <p:sp>
        <p:nvSpPr>
          <p:cNvPr id="7" name="Arrow: Left 6">
            <a:hlinkClick r:id="rId2" action="ppaction://hlinksldjump"/>
            <a:extLst>
              <a:ext uri="{FF2B5EF4-FFF2-40B4-BE49-F238E27FC236}">
                <a16:creationId xmlns:a16="http://schemas.microsoft.com/office/drawing/2014/main" id="{8BAE4DC4-FB82-4F97-AAD7-66C872F8ED82}"/>
              </a:ext>
            </a:extLst>
          </p:cNvPr>
          <p:cNvSpPr/>
          <p:nvPr/>
        </p:nvSpPr>
        <p:spPr>
          <a:xfrm>
            <a:off x="11153430" y="6106503"/>
            <a:ext cx="919162" cy="75149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Click to go Back </a:t>
            </a:r>
          </a:p>
        </p:txBody>
      </p:sp>
      <p:sp>
        <p:nvSpPr>
          <p:cNvPr id="12" name="Oval 11">
            <a:extLst>
              <a:ext uri="{FF2B5EF4-FFF2-40B4-BE49-F238E27FC236}">
                <a16:creationId xmlns:a16="http://schemas.microsoft.com/office/drawing/2014/main" id="{416D4739-EFF3-476F-A9FB-34ADEA17CC2E}"/>
              </a:ext>
            </a:extLst>
          </p:cNvPr>
          <p:cNvSpPr/>
          <p:nvPr/>
        </p:nvSpPr>
        <p:spPr>
          <a:xfrm>
            <a:off x="4079737" y="314056"/>
            <a:ext cx="584051" cy="59237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Nova" panose="020B0504020202020204" pitchFamily="34" charset="0"/>
              </a:rPr>
              <a:t>B2</a:t>
            </a:r>
          </a:p>
        </p:txBody>
      </p:sp>
      <p:sp>
        <p:nvSpPr>
          <p:cNvPr id="14" name="Oval 13">
            <a:extLst>
              <a:ext uri="{FF2B5EF4-FFF2-40B4-BE49-F238E27FC236}">
                <a16:creationId xmlns:a16="http://schemas.microsoft.com/office/drawing/2014/main" id="{C421315E-058C-4923-8081-B548C98A320B}"/>
              </a:ext>
            </a:extLst>
          </p:cNvPr>
          <p:cNvSpPr/>
          <p:nvPr/>
        </p:nvSpPr>
        <p:spPr>
          <a:xfrm>
            <a:off x="8110912" y="314056"/>
            <a:ext cx="584051" cy="59237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Nova" panose="020B0504020202020204" pitchFamily="34" charset="0"/>
              </a:rPr>
              <a:t>B3</a:t>
            </a:r>
          </a:p>
        </p:txBody>
      </p:sp>
      <p:sp>
        <p:nvSpPr>
          <p:cNvPr id="34" name="TextBox 33">
            <a:extLst>
              <a:ext uri="{FF2B5EF4-FFF2-40B4-BE49-F238E27FC236}">
                <a16:creationId xmlns:a16="http://schemas.microsoft.com/office/drawing/2014/main" id="{6EAAD927-C903-470C-92CE-A9FE18979278}"/>
              </a:ext>
            </a:extLst>
          </p:cNvPr>
          <p:cNvSpPr txBox="1"/>
          <p:nvPr/>
        </p:nvSpPr>
        <p:spPr>
          <a:xfrm>
            <a:off x="29844" y="3811012"/>
            <a:ext cx="3949209" cy="2462213"/>
          </a:xfrm>
          <a:prstGeom prst="rect">
            <a:avLst/>
          </a:prstGeom>
          <a:noFill/>
        </p:spPr>
        <p:txBody>
          <a:bodyPr wrap="square" rtlCol="0">
            <a:spAutoFit/>
          </a:bodyPr>
          <a:lstStyle/>
          <a:p>
            <a:pPr algn="just"/>
            <a:r>
              <a:rPr lang="en-GB" sz="1400" b="1" dirty="0">
                <a:latin typeface="Arial Nova" panose="020B0504020202020204" pitchFamily="34" charset="0"/>
              </a:rPr>
              <a:t>The deeply incised river channel is dominated by glaciofluvial and alluvial aquifers: </a:t>
            </a:r>
          </a:p>
          <a:p>
            <a:r>
              <a:rPr lang="en-GB" sz="1400" dirty="0">
                <a:latin typeface="Arial Nova" panose="020B0504020202020204" pitchFamily="34" charset="0"/>
              </a:rPr>
              <a:t>Greater extent of oxic hypophreatic circulation but reduced residence times where reduced groundwaters from bedrock aquifers carrying dissolved P are rapidly precipitated where clay minerals and iron oxides are present. Nitrate will be transported into the stream unless high biological activity associated with riparian zones.</a:t>
            </a:r>
          </a:p>
        </p:txBody>
      </p:sp>
      <p:sp>
        <p:nvSpPr>
          <p:cNvPr id="38" name="TextBox 37">
            <a:extLst>
              <a:ext uri="{FF2B5EF4-FFF2-40B4-BE49-F238E27FC236}">
                <a16:creationId xmlns:a16="http://schemas.microsoft.com/office/drawing/2014/main" id="{2883443C-2010-4FDA-853B-324EE5840BCC}"/>
              </a:ext>
            </a:extLst>
          </p:cNvPr>
          <p:cNvSpPr txBox="1"/>
          <p:nvPr/>
        </p:nvSpPr>
        <p:spPr>
          <a:xfrm>
            <a:off x="4259196" y="3808807"/>
            <a:ext cx="3811408" cy="1600438"/>
          </a:xfrm>
          <a:prstGeom prst="rect">
            <a:avLst/>
          </a:prstGeom>
          <a:noFill/>
        </p:spPr>
        <p:txBody>
          <a:bodyPr wrap="square" rtlCol="0">
            <a:spAutoFit/>
          </a:bodyPr>
          <a:lstStyle/>
          <a:p>
            <a:r>
              <a:rPr lang="en-GB" sz="1400" b="1" dirty="0">
                <a:latin typeface="Arial Nova" panose="020B0504020202020204" pitchFamily="34" charset="0"/>
              </a:rPr>
              <a:t>River channel dominated by glaciolacustrine and glacial till deposits: </a:t>
            </a:r>
          </a:p>
          <a:p>
            <a:r>
              <a:rPr lang="en-GB" sz="1400" dirty="0">
                <a:latin typeface="Arial Nova" panose="020B0504020202020204" pitchFamily="34" charset="0"/>
              </a:rPr>
              <a:t>Aquifers in hydraulic connection to river are confined by clay-rich deposits = greater denitrification, but possibly greater P transfer. Greater residence times for nutrients derived from local sources.</a:t>
            </a:r>
          </a:p>
        </p:txBody>
      </p:sp>
      <p:sp>
        <p:nvSpPr>
          <p:cNvPr id="56" name="TextBox 55">
            <a:extLst>
              <a:ext uri="{FF2B5EF4-FFF2-40B4-BE49-F238E27FC236}">
                <a16:creationId xmlns:a16="http://schemas.microsoft.com/office/drawing/2014/main" id="{05C2C0FA-4378-4147-895A-B5106AD56F8B}"/>
              </a:ext>
            </a:extLst>
          </p:cNvPr>
          <p:cNvSpPr txBox="1"/>
          <p:nvPr/>
        </p:nvSpPr>
        <p:spPr>
          <a:xfrm>
            <a:off x="8350748" y="3808289"/>
            <a:ext cx="3811408" cy="954107"/>
          </a:xfrm>
          <a:prstGeom prst="rect">
            <a:avLst/>
          </a:prstGeom>
          <a:noFill/>
        </p:spPr>
        <p:txBody>
          <a:bodyPr wrap="square" rtlCol="0">
            <a:spAutoFit/>
          </a:bodyPr>
          <a:lstStyle/>
          <a:p>
            <a:r>
              <a:rPr lang="en-GB" sz="1400" b="1" dirty="0">
                <a:latin typeface="Arial Nova" panose="020B0504020202020204" pitchFamily="34" charset="0"/>
              </a:rPr>
              <a:t>The deeply incised river channel cuts down to bedrock: </a:t>
            </a:r>
          </a:p>
          <a:p>
            <a:r>
              <a:rPr lang="en-GB" sz="1400" dirty="0">
                <a:latin typeface="Arial Nova" panose="020B0504020202020204" pitchFamily="34" charset="0"/>
              </a:rPr>
              <a:t>Reduced hypophreatic circulation with less opportunities for nutrient attenuation.</a:t>
            </a:r>
          </a:p>
        </p:txBody>
      </p:sp>
      <p:grpSp>
        <p:nvGrpSpPr>
          <p:cNvPr id="67" name="Group 66">
            <a:extLst>
              <a:ext uri="{FF2B5EF4-FFF2-40B4-BE49-F238E27FC236}">
                <a16:creationId xmlns:a16="http://schemas.microsoft.com/office/drawing/2014/main" id="{E46EEB34-5B0A-4D35-B558-EA12FC821D09}"/>
              </a:ext>
            </a:extLst>
          </p:cNvPr>
          <p:cNvGrpSpPr/>
          <p:nvPr/>
        </p:nvGrpSpPr>
        <p:grpSpPr>
          <a:xfrm>
            <a:off x="250191" y="946465"/>
            <a:ext cx="3710043" cy="2846806"/>
            <a:chOff x="309287" y="1792237"/>
            <a:chExt cx="3710043" cy="2846806"/>
          </a:xfrm>
        </p:grpSpPr>
        <p:pic>
          <p:nvPicPr>
            <p:cNvPr id="68" name="Picture 67">
              <a:extLst>
                <a:ext uri="{FF2B5EF4-FFF2-40B4-BE49-F238E27FC236}">
                  <a16:creationId xmlns:a16="http://schemas.microsoft.com/office/drawing/2014/main" id="{B58ABEAA-F621-448F-BB09-CB0B6CBF0F3C}"/>
                </a:ext>
              </a:extLst>
            </p:cNvPr>
            <p:cNvPicPr>
              <a:picLocks noChangeAspect="1"/>
            </p:cNvPicPr>
            <p:nvPr/>
          </p:nvPicPr>
          <p:blipFill rotWithShape="1">
            <a:blip r:embed="rId3"/>
            <a:srcRect l="68875" t="46850" r="19625" b="27266"/>
            <a:stretch/>
          </p:blipFill>
          <p:spPr>
            <a:xfrm>
              <a:off x="309287" y="1792237"/>
              <a:ext cx="3710043" cy="2846806"/>
            </a:xfrm>
            <a:prstGeom prst="rect">
              <a:avLst/>
            </a:prstGeom>
          </p:spPr>
        </p:pic>
        <p:sp>
          <p:nvSpPr>
            <p:cNvPr id="69" name="Freeform: Shape 68">
              <a:extLst>
                <a:ext uri="{FF2B5EF4-FFF2-40B4-BE49-F238E27FC236}">
                  <a16:creationId xmlns:a16="http://schemas.microsoft.com/office/drawing/2014/main" id="{3964137D-D9B9-4509-BF35-8823B301A5FB}"/>
                </a:ext>
              </a:extLst>
            </p:cNvPr>
            <p:cNvSpPr/>
            <p:nvPr/>
          </p:nvSpPr>
          <p:spPr>
            <a:xfrm>
              <a:off x="434340" y="2065020"/>
              <a:ext cx="251460" cy="1150620"/>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Freeform: Shape 69">
              <a:extLst>
                <a:ext uri="{FF2B5EF4-FFF2-40B4-BE49-F238E27FC236}">
                  <a16:creationId xmlns:a16="http://schemas.microsoft.com/office/drawing/2014/main" id="{124C3AD5-E0D7-4A2F-A9A9-CDCCC7E0790A}"/>
                </a:ext>
              </a:extLst>
            </p:cNvPr>
            <p:cNvSpPr/>
            <p:nvPr/>
          </p:nvSpPr>
          <p:spPr>
            <a:xfrm rot="12791935">
              <a:off x="756855" y="2448908"/>
              <a:ext cx="309909" cy="74248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Freeform: Shape 70">
              <a:extLst>
                <a:ext uri="{FF2B5EF4-FFF2-40B4-BE49-F238E27FC236}">
                  <a16:creationId xmlns:a16="http://schemas.microsoft.com/office/drawing/2014/main" id="{2BFFE4A6-9BF8-4B4D-AC6C-8812370259F4}"/>
                </a:ext>
              </a:extLst>
            </p:cNvPr>
            <p:cNvSpPr/>
            <p:nvPr/>
          </p:nvSpPr>
          <p:spPr>
            <a:xfrm>
              <a:off x="1113753" y="2513133"/>
              <a:ext cx="959340" cy="1432828"/>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121415"/>
                <a:gd name="connsiteY0" fmla="*/ 0 h 527927"/>
                <a:gd name="connsiteX1" fmla="*/ 76200 w 121415"/>
                <a:gd name="connsiteY1" fmla="*/ 502920 h 527927"/>
                <a:gd name="connsiteX2" fmla="*/ 121415 w 121415"/>
                <a:gd name="connsiteY2" fmla="*/ 138434 h 527927"/>
                <a:gd name="connsiteX0" fmla="*/ 0 w 345869"/>
                <a:gd name="connsiteY0" fmla="*/ 0 h 1544728"/>
                <a:gd name="connsiteX1" fmla="*/ 300654 w 345869"/>
                <a:gd name="connsiteY1" fmla="*/ 1519721 h 1544728"/>
                <a:gd name="connsiteX2" fmla="*/ 345869 w 345869"/>
                <a:gd name="connsiteY2" fmla="*/ 1155235 h 1544728"/>
                <a:gd name="connsiteX0" fmla="*/ 0 w 345869"/>
                <a:gd name="connsiteY0" fmla="*/ 0 h 1155235"/>
                <a:gd name="connsiteX1" fmla="*/ 195188 w 345869"/>
                <a:gd name="connsiteY1" fmla="*/ 1058194 h 1155235"/>
                <a:gd name="connsiteX2" fmla="*/ 345869 w 345869"/>
                <a:gd name="connsiteY2" fmla="*/ 1155235 h 1155235"/>
                <a:gd name="connsiteX0" fmla="*/ 0 w 340460"/>
                <a:gd name="connsiteY0" fmla="*/ 0 h 1113329"/>
                <a:gd name="connsiteX1" fmla="*/ 195188 w 340460"/>
                <a:gd name="connsiteY1" fmla="*/ 1058194 h 1113329"/>
                <a:gd name="connsiteX2" fmla="*/ 340460 w 340460"/>
                <a:gd name="connsiteY2" fmla="*/ 1111967 h 1113329"/>
                <a:gd name="connsiteX0" fmla="*/ 0 w 340460"/>
                <a:gd name="connsiteY0" fmla="*/ 0 h 1248445"/>
                <a:gd name="connsiteX1" fmla="*/ 195188 w 340460"/>
                <a:gd name="connsiteY1" fmla="*/ 1058194 h 1248445"/>
                <a:gd name="connsiteX2" fmla="*/ 340460 w 340460"/>
                <a:gd name="connsiteY2" fmla="*/ 1111967 h 1248445"/>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360637"/>
                <a:gd name="connsiteX1" fmla="*/ 195188 w 340460"/>
                <a:gd name="connsiteY1" fmla="*/ 1058194 h 1360637"/>
                <a:gd name="connsiteX2" fmla="*/ 243385 w 340460"/>
                <a:gd name="connsiteY2" fmla="*/ 1261986 h 1360637"/>
                <a:gd name="connsiteX3" fmla="*/ 286653 w 340460"/>
                <a:gd name="connsiteY3" fmla="*/ 1355734 h 1360637"/>
                <a:gd name="connsiteX4" fmla="*/ 340460 w 340460"/>
                <a:gd name="connsiteY4" fmla="*/ 1111967 h 1360637"/>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Lst>
              <a:ahLst/>
              <a:cxnLst>
                <a:cxn ang="0">
                  <a:pos x="connsiteX0" y="connsiteY0"/>
                </a:cxn>
                <a:cxn ang="0">
                  <a:pos x="connsiteX1" y="connsiteY1"/>
                </a:cxn>
                <a:cxn ang="0">
                  <a:pos x="connsiteX2" y="connsiteY2"/>
                </a:cxn>
                <a:cxn ang="0">
                  <a:pos x="connsiteX3" y="connsiteY3"/>
                </a:cxn>
              </a:cxnLst>
              <a:rect l="l" t="t" r="r" b="b"/>
              <a:pathLst>
                <a:path w="340460" h="1355988">
                  <a:moveTo>
                    <a:pt x="0" y="0"/>
                  </a:moveTo>
                  <a:cubicBezTo>
                    <a:pt x="20320" y="170815"/>
                    <a:pt x="159628" y="896904"/>
                    <a:pt x="195188" y="1058194"/>
                  </a:cubicBezTo>
                  <a:cubicBezTo>
                    <a:pt x="242964" y="1284150"/>
                    <a:pt x="262441" y="1346772"/>
                    <a:pt x="286653" y="1355734"/>
                  </a:cubicBezTo>
                  <a:cubicBezTo>
                    <a:pt x="310865" y="1364696"/>
                    <a:pt x="331041" y="1134566"/>
                    <a:pt x="340460" y="1111967"/>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2" name="Freeform: Shape 71">
              <a:extLst>
                <a:ext uri="{FF2B5EF4-FFF2-40B4-BE49-F238E27FC236}">
                  <a16:creationId xmlns:a16="http://schemas.microsoft.com/office/drawing/2014/main" id="{B780563D-B156-456C-933A-53948106B0A9}"/>
                </a:ext>
              </a:extLst>
            </p:cNvPr>
            <p:cNvSpPr/>
            <p:nvPr/>
          </p:nvSpPr>
          <p:spPr>
            <a:xfrm flipH="1">
              <a:off x="2179317" y="2712586"/>
              <a:ext cx="638955" cy="1287914"/>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121415"/>
                <a:gd name="connsiteY0" fmla="*/ 0 h 527927"/>
                <a:gd name="connsiteX1" fmla="*/ 76200 w 121415"/>
                <a:gd name="connsiteY1" fmla="*/ 502920 h 527927"/>
                <a:gd name="connsiteX2" fmla="*/ 121415 w 121415"/>
                <a:gd name="connsiteY2" fmla="*/ 138434 h 527927"/>
                <a:gd name="connsiteX0" fmla="*/ 0 w 345869"/>
                <a:gd name="connsiteY0" fmla="*/ 0 h 1544728"/>
                <a:gd name="connsiteX1" fmla="*/ 300654 w 345869"/>
                <a:gd name="connsiteY1" fmla="*/ 1519721 h 1544728"/>
                <a:gd name="connsiteX2" fmla="*/ 345869 w 345869"/>
                <a:gd name="connsiteY2" fmla="*/ 1155235 h 1544728"/>
                <a:gd name="connsiteX0" fmla="*/ 0 w 345869"/>
                <a:gd name="connsiteY0" fmla="*/ 0 h 1155235"/>
                <a:gd name="connsiteX1" fmla="*/ 195188 w 345869"/>
                <a:gd name="connsiteY1" fmla="*/ 1058194 h 1155235"/>
                <a:gd name="connsiteX2" fmla="*/ 345869 w 345869"/>
                <a:gd name="connsiteY2" fmla="*/ 1155235 h 1155235"/>
                <a:gd name="connsiteX0" fmla="*/ 0 w 340460"/>
                <a:gd name="connsiteY0" fmla="*/ 0 h 1113329"/>
                <a:gd name="connsiteX1" fmla="*/ 195188 w 340460"/>
                <a:gd name="connsiteY1" fmla="*/ 1058194 h 1113329"/>
                <a:gd name="connsiteX2" fmla="*/ 340460 w 340460"/>
                <a:gd name="connsiteY2" fmla="*/ 1111967 h 1113329"/>
                <a:gd name="connsiteX0" fmla="*/ 0 w 340460"/>
                <a:gd name="connsiteY0" fmla="*/ 0 h 1248445"/>
                <a:gd name="connsiteX1" fmla="*/ 195188 w 340460"/>
                <a:gd name="connsiteY1" fmla="*/ 1058194 h 1248445"/>
                <a:gd name="connsiteX2" fmla="*/ 340460 w 340460"/>
                <a:gd name="connsiteY2" fmla="*/ 1111967 h 1248445"/>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360637"/>
                <a:gd name="connsiteX1" fmla="*/ 195188 w 340460"/>
                <a:gd name="connsiteY1" fmla="*/ 1058194 h 1360637"/>
                <a:gd name="connsiteX2" fmla="*/ 243385 w 340460"/>
                <a:gd name="connsiteY2" fmla="*/ 1261986 h 1360637"/>
                <a:gd name="connsiteX3" fmla="*/ 286653 w 340460"/>
                <a:gd name="connsiteY3" fmla="*/ 1355734 h 1360637"/>
                <a:gd name="connsiteX4" fmla="*/ 340460 w 340460"/>
                <a:gd name="connsiteY4" fmla="*/ 1111967 h 1360637"/>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Lst>
              <a:ahLst/>
              <a:cxnLst>
                <a:cxn ang="0">
                  <a:pos x="connsiteX0" y="connsiteY0"/>
                </a:cxn>
                <a:cxn ang="0">
                  <a:pos x="connsiteX1" y="connsiteY1"/>
                </a:cxn>
                <a:cxn ang="0">
                  <a:pos x="connsiteX2" y="connsiteY2"/>
                </a:cxn>
                <a:cxn ang="0">
                  <a:pos x="connsiteX3" y="connsiteY3"/>
                </a:cxn>
              </a:cxnLst>
              <a:rect l="l" t="t" r="r" b="b"/>
              <a:pathLst>
                <a:path w="340460" h="1355988">
                  <a:moveTo>
                    <a:pt x="0" y="0"/>
                  </a:moveTo>
                  <a:cubicBezTo>
                    <a:pt x="20320" y="170815"/>
                    <a:pt x="159628" y="896904"/>
                    <a:pt x="195188" y="1058194"/>
                  </a:cubicBezTo>
                  <a:cubicBezTo>
                    <a:pt x="242964" y="1284150"/>
                    <a:pt x="262441" y="1346772"/>
                    <a:pt x="286653" y="1355734"/>
                  </a:cubicBezTo>
                  <a:cubicBezTo>
                    <a:pt x="310865" y="1364696"/>
                    <a:pt x="331041" y="1134566"/>
                    <a:pt x="340460" y="1111967"/>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3" name="Freeform: Shape 72">
              <a:extLst>
                <a:ext uri="{FF2B5EF4-FFF2-40B4-BE49-F238E27FC236}">
                  <a16:creationId xmlns:a16="http://schemas.microsoft.com/office/drawing/2014/main" id="{0C756A17-6AB7-4C75-AC66-6EA84EADCE3A}"/>
                </a:ext>
              </a:extLst>
            </p:cNvPr>
            <p:cNvSpPr/>
            <p:nvPr/>
          </p:nvSpPr>
          <p:spPr>
            <a:xfrm>
              <a:off x="1109265" y="2137276"/>
              <a:ext cx="280013" cy="28738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Freeform: Shape 73">
              <a:extLst>
                <a:ext uri="{FF2B5EF4-FFF2-40B4-BE49-F238E27FC236}">
                  <a16:creationId xmlns:a16="http://schemas.microsoft.com/office/drawing/2014/main" id="{78F6A69E-BCBA-458E-B711-6EEC85D8D3C7}"/>
                </a:ext>
              </a:extLst>
            </p:cNvPr>
            <p:cNvSpPr/>
            <p:nvPr/>
          </p:nvSpPr>
          <p:spPr>
            <a:xfrm flipH="1">
              <a:off x="2808851" y="2033220"/>
              <a:ext cx="665869" cy="479913"/>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213360"/>
                <a:gd name="connsiteY0" fmla="*/ 0 h 967740"/>
                <a:gd name="connsiteX1" fmla="*/ 46900 w 213360"/>
                <a:gd name="connsiteY1" fmla="*/ 518286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11340" y="356996"/>
                    <a:pt x="46900" y="518286"/>
                  </a:cubicBezTo>
                  <a:cubicBezTo>
                    <a:pt x="82460" y="679576"/>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Freeform: Shape 74">
              <a:extLst>
                <a:ext uri="{FF2B5EF4-FFF2-40B4-BE49-F238E27FC236}">
                  <a16:creationId xmlns:a16="http://schemas.microsoft.com/office/drawing/2014/main" id="{0EAF6031-C6E3-48F5-95EE-F69BDAB083EA}"/>
                </a:ext>
              </a:extLst>
            </p:cNvPr>
            <p:cNvSpPr/>
            <p:nvPr/>
          </p:nvSpPr>
          <p:spPr>
            <a:xfrm flipH="1">
              <a:off x="2694796" y="2065020"/>
              <a:ext cx="635390" cy="502773"/>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213360"/>
                <a:gd name="connsiteY0" fmla="*/ 0 h 967740"/>
                <a:gd name="connsiteX1" fmla="*/ 46900 w 213360"/>
                <a:gd name="connsiteY1" fmla="*/ 518286 h 967740"/>
                <a:gd name="connsiteX2" fmla="*/ 213360 w 213360"/>
                <a:gd name="connsiteY2" fmla="*/ 967740 h 967740"/>
                <a:gd name="connsiteX0" fmla="*/ 0 w 213360"/>
                <a:gd name="connsiteY0" fmla="*/ 0 h 967740"/>
                <a:gd name="connsiteX1" fmla="*/ 134799 w 213360"/>
                <a:gd name="connsiteY1" fmla="*/ 180242 h 967740"/>
                <a:gd name="connsiteX2" fmla="*/ 213360 w 213360"/>
                <a:gd name="connsiteY2" fmla="*/ 967740 h 967740"/>
                <a:gd name="connsiteX0" fmla="*/ 0 w 201152"/>
                <a:gd name="connsiteY0" fmla="*/ 0 h 860180"/>
                <a:gd name="connsiteX1" fmla="*/ 134799 w 201152"/>
                <a:gd name="connsiteY1" fmla="*/ 180242 h 860180"/>
                <a:gd name="connsiteX2" fmla="*/ 201152 w 201152"/>
                <a:gd name="connsiteY2" fmla="*/ 860180 h 860180"/>
                <a:gd name="connsiteX0" fmla="*/ 0 w 201152"/>
                <a:gd name="connsiteY0" fmla="*/ 0 h 860180"/>
                <a:gd name="connsiteX1" fmla="*/ 134799 w 201152"/>
                <a:gd name="connsiteY1" fmla="*/ 180242 h 860180"/>
                <a:gd name="connsiteX2" fmla="*/ 201152 w 201152"/>
                <a:gd name="connsiteY2" fmla="*/ 860180 h 860180"/>
                <a:gd name="connsiteX0" fmla="*/ 0 w 203594"/>
                <a:gd name="connsiteY0" fmla="*/ 0 h 1013837"/>
                <a:gd name="connsiteX1" fmla="*/ 134799 w 203594"/>
                <a:gd name="connsiteY1" fmla="*/ 180242 h 1013837"/>
                <a:gd name="connsiteX2" fmla="*/ 203594 w 203594"/>
                <a:gd name="connsiteY2" fmla="*/ 1013837 h 1013837"/>
              </a:gdLst>
              <a:ahLst/>
              <a:cxnLst>
                <a:cxn ang="0">
                  <a:pos x="connsiteX0" y="connsiteY0"/>
                </a:cxn>
                <a:cxn ang="0">
                  <a:pos x="connsiteX1" y="connsiteY1"/>
                </a:cxn>
                <a:cxn ang="0">
                  <a:pos x="connsiteX2" y="connsiteY2"/>
                </a:cxn>
              </a:cxnLst>
              <a:rect l="l" t="t" r="r" b="b"/>
              <a:pathLst>
                <a:path w="203594" h="1013837">
                  <a:moveTo>
                    <a:pt x="0" y="0"/>
                  </a:moveTo>
                  <a:cubicBezTo>
                    <a:pt x="20320" y="170815"/>
                    <a:pt x="99239" y="18952"/>
                    <a:pt x="134799" y="180242"/>
                  </a:cubicBezTo>
                  <a:cubicBezTo>
                    <a:pt x="170359" y="341532"/>
                    <a:pt x="172327" y="708415"/>
                    <a:pt x="203594" y="1013837"/>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Freeform: Shape 75">
              <a:extLst>
                <a:ext uri="{FF2B5EF4-FFF2-40B4-BE49-F238E27FC236}">
                  <a16:creationId xmlns:a16="http://schemas.microsoft.com/office/drawing/2014/main" id="{673C8B61-52A2-4F4B-BD82-5644747427CF}"/>
                </a:ext>
              </a:extLst>
            </p:cNvPr>
            <p:cNvSpPr/>
            <p:nvPr/>
          </p:nvSpPr>
          <p:spPr>
            <a:xfrm rot="21310807" flipH="1">
              <a:off x="3313991" y="2522649"/>
              <a:ext cx="279926" cy="1268880"/>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Freeform: Shape 76">
              <a:extLst>
                <a:ext uri="{FF2B5EF4-FFF2-40B4-BE49-F238E27FC236}">
                  <a16:creationId xmlns:a16="http://schemas.microsoft.com/office/drawing/2014/main" id="{661C2322-B557-48F5-BA02-B53877C3D4C3}"/>
                </a:ext>
              </a:extLst>
            </p:cNvPr>
            <p:cNvSpPr/>
            <p:nvPr/>
          </p:nvSpPr>
          <p:spPr>
            <a:xfrm rot="8346736" flipH="1">
              <a:off x="2849185" y="2792329"/>
              <a:ext cx="478531" cy="97050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Freeform: Shape 77">
              <a:extLst>
                <a:ext uri="{FF2B5EF4-FFF2-40B4-BE49-F238E27FC236}">
                  <a16:creationId xmlns:a16="http://schemas.microsoft.com/office/drawing/2014/main" id="{1852A310-1980-4C18-9FA3-E0A055A2A2A2}"/>
                </a:ext>
              </a:extLst>
            </p:cNvPr>
            <p:cNvSpPr/>
            <p:nvPr/>
          </p:nvSpPr>
          <p:spPr>
            <a:xfrm rot="1490561">
              <a:off x="1946240" y="3407869"/>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Freeform: Shape 78">
              <a:extLst>
                <a:ext uri="{FF2B5EF4-FFF2-40B4-BE49-F238E27FC236}">
                  <a16:creationId xmlns:a16="http://schemas.microsoft.com/office/drawing/2014/main" id="{0B3B347F-B192-4A21-B939-5531C918E1A3}"/>
                </a:ext>
              </a:extLst>
            </p:cNvPr>
            <p:cNvSpPr/>
            <p:nvPr/>
          </p:nvSpPr>
          <p:spPr>
            <a:xfrm rot="1490561">
              <a:off x="3080324" y="2892654"/>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Freeform: Shape 79">
              <a:extLst>
                <a:ext uri="{FF2B5EF4-FFF2-40B4-BE49-F238E27FC236}">
                  <a16:creationId xmlns:a16="http://schemas.microsoft.com/office/drawing/2014/main" id="{6B3F0A76-CFB1-4FA9-B2A2-3F5208EFC794}"/>
                </a:ext>
              </a:extLst>
            </p:cNvPr>
            <p:cNvSpPr/>
            <p:nvPr/>
          </p:nvSpPr>
          <p:spPr>
            <a:xfrm rot="1490561">
              <a:off x="596164" y="2243651"/>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Freeform: Shape 80">
              <a:extLst>
                <a:ext uri="{FF2B5EF4-FFF2-40B4-BE49-F238E27FC236}">
                  <a16:creationId xmlns:a16="http://schemas.microsoft.com/office/drawing/2014/main" id="{6EF7F985-DA81-4501-888B-68EFCAD30347}"/>
                </a:ext>
              </a:extLst>
            </p:cNvPr>
            <p:cNvSpPr/>
            <p:nvPr/>
          </p:nvSpPr>
          <p:spPr>
            <a:xfrm>
              <a:off x="698193" y="1854167"/>
              <a:ext cx="45719" cy="28310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Freeform: Shape 81">
              <a:extLst>
                <a:ext uri="{FF2B5EF4-FFF2-40B4-BE49-F238E27FC236}">
                  <a16:creationId xmlns:a16="http://schemas.microsoft.com/office/drawing/2014/main" id="{E90B2ACD-22C6-4E0D-82D9-B6CE5909602C}"/>
                </a:ext>
              </a:extLst>
            </p:cNvPr>
            <p:cNvSpPr/>
            <p:nvPr/>
          </p:nvSpPr>
          <p:spPr>
            <a:xfrm flipH="1">
              <a:off x="2893185" y="2147166"/>
              <a:ext cx="832995" cy="643388"/>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Freeform: Shape 82">
              <a:extLst>
                <a:ext uri="{FF2B5EF4-FFF2-40B4-BE49-F238E27FC236}">
                  <a16:creationId xmlns:a16="http://schemas.microsoft.com/office/drawing/2014/main" id="{3EC00758-765D-4B6A-BC04-4FE88263E863}"/>
                </a:ext>
              </a:extLst>
            </p:cNvPr>
            <p:cNvSpPr/>
            <p:nvPr/>
          </p:nvSpPr>
          <p:spPr>
            <a:xfrm>
              <a:off x="1258059" y="2692259"/>
              <a:ext cx="282729" cy="14906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Freeform: Shape 83">
              <a:extLst>
                <a:ext uri="{FF2B5EF4-FFF2-40B4-BE49-F238E27FC236}">
                  <a16:creationId xmlns:a16="http://schemas.microsoft.com/office/drawing/2014/main" id="{6757A9D3-6A15-49AD-AEEB-52581E50E908}"/>
                </a:ext>
              </a:extLst>
            </p:cNvPr>
            <p:cNvSpPr/>
            <p:nvPr/>
          </p:nvSpPr>
          <p:spPr>
            <a:xfrm>
              <a:off x="1460794" y="3080220"/>
              <a:ext cx="377991" cy="20723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Freeform: Shape 84">
              <a:extLst>
                <a:ext uri="{FF2B5EF4-FFF2-40B4-BE49-F238E27FC236}">
                  <a16:creationId xmlns:a16="http://schemas.microsoft.com/office/drawing/2014/main" id="{0A21B8F9-D831-4E3F-86CB-1281161D178A}"/>
                </a:ext>
              </a:extLst>
            </p:cNvPr>
            <p:cNvSpPr/>
            <p:nvPr/>
          </p:nvSpPr>
          <p:spPr>
            <a:xfrm flipH="1">
              <a:off x="2515998" y="2728601"/>
              <a:ext cx="253594" cy="18985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Freeform: Shape 85">
              <a:extLst>
                <a:ext uri="{FF2B5EF4-FFF2-40B4-BE49-F238E27FC236}">
                  <a16:creationId xmlns:a16="http://schemas.microsoft.com/office/drawing/2014/main" id="{AA8E7857-AAA4-409B-85BD-2CCAA31BF4C7}"/>
                </a:ext>
              </a:extLst>
            </p:cNvPr>
            <p:cNvSpPr/>
            <p:nvPr/>
          </p:nvSpPr>
          <p:spPr>
            <a:xfrm flipH="1">
              <a:off x="2335336" y="3134617"/>
              <a:ext cx="253594" cy="18985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7" name="Straight Arrow Connector 86">
              <a:extLst>
                <a:ext uri="{FF2B5EF4-FFF2-40B4-BE49-F238E27FC236}">
                  <a16:creationId xmlns:a16="http://schemas.microsoft.com/office/drawing/2014/main" id="{36D8ADB9-35D2-4598-9D74-B25608E31F44}"/>
                </a:ext>
              </a:extLst>
            </p:cNvPr>
            <p:cNvCxnSpPr/>
            <p:nvPr/>
          </p:nvCxnSpPr>
          <p:spPr>
            <a:xfrm>
              <a:off x="1109265" y="2192325"/>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6B4BE630-B187-4CE4-86A9-3BF298361D50}"/>
                </a:ext>
              </a:extLst>
            </p:cNvPr>
            <p:cNvCxnSpPr/>
            <p:nvPr/>
          </p:nvCxnSpPr>
          <p:spPr>
            <a:xfrm>
              <a:off x="3825240" y="1930337"/>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09BAEC09-8468-469A-B274-00CF32D3D237}"/>
                </a:ext>
              </a:extLst>
            </p:cNvPr>
            <p:cNvCxnSpPr/>
            <p:nvPr/>
          </p:nvCxnSpPr>
          <p:spPr>
            <a:xfrm>
              <a:off x="3088450" y="2438574"/>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5181130E-467B-4091-B911-4002A06D198D}"/>
                </a:ext>
              </a:extLst>
            </p:cNvPr>
            <p:cNvCxnSpPr/>
            <p:nvPr/>
          </p:nvCxnSpPr>
          <p:spPr>
            <a:xfrm>
              <a:off x="3427971" y="2217400"/>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82E435FE-C177-4C8E-BC0B-47653E4807E0}"/>
                </a:ext>
              </a:extLst>
            </p:cNvPr>
            <p:cNvCxnSpPr/>
            <p:nvPr/>
          </p:nvCxnSpPr>
          <p:spPr>
            <a:xfrm>
              <a:off x="1374038" y="2461126"/>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BA32DDDE-57E2-40F5-93C7-B8E049998D12}"/>
                </a:ext>
              </a:extLst>
            </p:cNvPr>
            <p:cNvCxnSpPr/>
            <p:nvPr/>
          </p:nvCxnSpPr>
          <p:spPr>
            <a:xfrm>
              <a:off x="1411408" y="2851567"/>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8E44C800-DFEF-4BE4-89A5-0E8AC72484A3}"/>
                </a:ext>
              </a:extLst>
            </p:cNvPr>
            <p:cNvCxnSpPr/>
            <p:nvPr/>
          </p:nvCxnSpPr>
          <p:spPr>
            <a:xfrm>
              <a:off x="1654154" y="3277580"/>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7601C45B-D4CD-42CA-B1FD-2E8AA00FD12B}"/>
                </a:ext>
              </a:extLst>
            </p:cNvPr>
            <p:cNvCxnSpPr/>
            <p:nvPr/>
          </p:nvCxnSpPr>
          <p:spPr>
            <a:xfrm>
              <a:off x="2335336" y="3356543"/>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B57E9B82-5E50-4732-8C82-097B357A5DEC}"/>
                </a:ext>
              </a:extLst>
            </p:cNvPr>
            <p:cNvCxnSpPr>
              <a:cxnSpLocks/>
            </p:cNvCxnSpPr>
            <p:nvPr/>
          </p:nvCxnSpPr>
          <p:spPr>
            <a:xfrm flipV="1">
              <a:off x="2098451" y="3252009"/>
              <a:ext cx="0" cy="222613"/>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E70B369B-FE2D-4C3D-B249-965C7DBB1458}"/>
                </a:ext>
              </a:extLst>
            </p:cNvPr>
            <p:cNvCxnSpPr>
              <a:cxnSpLocks/>
            </p:cNvCxnSpPr>
            <p:nvPr/>
          </p:nvCxnSpPr>
          <p:spPr>
            <a:xfrm flipV="1">
              <a:off x="1832713" y="3100296"/>
              <a:ext cx="159432" cy="10669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4252C895-ECA4-454B-9593-AD9E2351C21E}"/>
                </a:ext>
              </a:extLst>
            </p:cNvPr>
            <p:cNvCxnSpPr>
              <a:cxnSpLocks/>
            </p:cNvCxnSpPr>
            <p:nvPr/>
          </p:nvCxnSpPr>
          <p:spPr>
            <a:xfrm flipH="1" flipV="1">
              <a:off x="2179317" y="3121318"/>
              <a:ext cx="163010" cy="13794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F5392F72-62A0-4575-9857-5E4BF6E2E6DF}"/>
                </a:ext>
              </a:extLst>
            </p:cNvPr>
            <p:cNvCxnSpPr>
              <a:cxnSpLocks/>
            </p:cNvCxnSpPr>
            <p:nvPr/>
          </p:nvCxnSpPr>
          <p:spPr>
            <a:xfrm flipV="1">
              <a:off x="1540788" y="2640330"/>
              <a:ext cx="204192" cy="8827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A5498893-F19A-47F6-8B22-09F7257E782D}"/>
                </a:ext>
              </a:extLst>
            </p:cNvPr>
            <p:cNvCxnSpPr>
              <a:cxnSpLocks/>
            </p:cNvCxnSpPr>
            <p:nvPr/>
          </p:nvCxnSpPr>
          <p:spPr>
            <a:xfrm flipH="1" flipV="1">
              <a:off x="2400300" y="2640330"/>
              <a:ext cx="183961" cy="7225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Oval 9">
            <a:extLst>
              <a:ext uri="{FF2B5EF4-FFF2-40B4-BE49-F238E27FC236}">
                <a16:creationId xmlns:a16="http://schemas.microsoft.com/office/drawing/2014/main" id="{4CFF668B-F8B5-4A13-90F7-FD9922024E4D}"/>
              </a:ext>
            </a:extLst>
          </p:cNvPr>
          <p:cNvSpPr/>
          <p:nvPr/>
        </p:nvSpPr>
        <p:spPr>
          <a:xfrm>
            <a:off x="101053" y="314056"/>
            <a:ext cx="584051" cy="59237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Nova" panose="020B0504020202020204" pitchFamily="34" charset="0"/>
              </a:rPr>
              <a:t>B1</a:t>
            </a:r>
          </a:p>
        </p:txBody>
      </p:sp>
      <p:grpSp>
        <p:nvGrpSpPr>
          <p:cNvPr id="100" name="Group 99">
            <a:extLst>
              <a:ext uri="{FF2B5EF4-FFF2-40B4-BE49-F238E27FC236}">
                <a16:creationId xmlns:a16="http://schemas.microsoft.com/office/drawing/2014/main" id="{BC004B01-1B14-4F37-822C-FF9CD7ADDDCE}"/>
              </a:ext>
            </a:extLst>
          </p:cNvPr>
          <p:cNvGrpSpPr/>
          <p:nvPr/>
        </p:nvGrpSpPr>
        <p:grpSpPr>
          <a:xfrm>
            <a:off x="4280192" y="946465"/>
            <a:ext cx="3767833" cy="2846806"/>
            <a:chOff x="4234235" y="1766885"/>
            <a:chExt cx="3767833" cy="2846806"/>
          </a:xfrm>
        </p:grpSpPr>
        <p:pic>
          <p:nvPicPr>
            <p:cNvPr id="101" name="Picture 100">
              <a:extLst>
                <a:ext uri="{FF2B5EF4-FFF2-40B4-BE49-F238E27FC236}">
                  <a16:creationId xmlns:a16="http://schemas.microsoft.com/office/drawing/2014/main" id="{0A2F8F76-0734-4F5D-88FC-D218CD24C462}"/>
                </a:ext>
              </a:extLst>
            </p:cNvPr>
            <p:cNvPicPr>
              <a:picLocks noChangeAspect="1"/>
            </p:cNvPicPr>
            <p:nvPr/>
          </p:nvPicPr>
          <p:blipFill rotWithShape="1">
            <a:blip r:embed="rId4"/>
            <a:srcRect l="65192" t="39705" r="17500" b="21936"/>
            <a:stretch/>
          </p:blipFill>
          <p:spPr>
            <a:xfrm>
              <a:off x="4234235" y="1766885"/>
              <a:ext cx="3767833" cy="2846806"/>
            </a:xfrm>
            <a:prstGeom prst="rect">
              <a:avLst/>
            </a:prstGeom>
          </p:spPr>
        </p:pic>
        <p:sp>
          <p:nvSpPr>
            <p:cNvPr id="102" name="Freeform: Shape 101">
              <a:extLst>
                <a:ext uri="{FF2B5EF4-FFF2-40B4-BE49-F238E27FC236}">
                  <a16:creationId xmlns:a16="http://schemas.microsoft.com/office/drawing/2014/main" id="{BAA392B5-887F-4467-9FF4-AEB4B82C7C66}"/>
                </a:ext>
              </a:extLst>
            </p:cNvPr>
            <p:cNvSpPr/>
            <p:nvPr/>
          </p:nvSpPr>
          <p:spPr>
            <a:xfrm>
              <a:off x="4366371" y="2029570"/>
              <a:ext cx="251460" cy="1150620"/>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Freeform: Shape 102">
              <a:extLst>
                <a:ext uri="{FF2B5EF4-FFF2-40B4-BE49-F238E27FC236}">
                  <a16:creationId xmlns:a16="http://schemas.microsoft.com/office/drawing/2014/main" id="{FACE8EFE-58A7-49AC-81C6-8D98A4DDE942}"/>
                </a:ext>
              </a:extLst>
            </p:cNvPr>
            <p:cNvSpPr/>
            <p:nvPr/>
          </p:nvSpPr>
          <p:spPr>
            <a:xfrm rot="12791935">
              <a:off x="4688886" y="2413458"/>
              <a:ext cx="309909" cy="74248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Freeform: Shape 103">
              <a:extLst>
                <a:ext uri="{FF2B5EF4-FFF2-40B4-BE49-F238E27FC236}">
                  <a16:creationId xmlns:a16="http://schemas.microsoft.com/office/drawing/2014/main" id="{44E26CF7-CD5E-498E-86E1-A0333B9E0DFC}"/>
                </a:ext>
              </a:extLst>
            </p:cNvPr>
            <p:cNvSpPr/>
            <p:nvPr/>
          </p:nvSpPr>
          <p:spPr>
            <a:xfrm>
              <a:off x="5045784" y="2477682"/>
              <a:ext cx="979659" cy="1491750"/>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121415"/>
                <a:gd name="connsiteY0" fmla="*/ 0 h 527927"/>
                <a:gd name="connsiteX1" fmla="*/ 76200 w 121415"/>
                <a:gd name="connsiteY1" fmla="*/ 502920 h 527927"/>
                <a:gd name="connsiteX2" fmla="*/ 121415 w 121415"/>
                <a:gd name="connsiteY2" fmla="*/ 138434 h 527927"/>
                <a:gd name="connsiteX0" fmla="*/ 0 w 345869"/>
                <a:gd name="connsiteY0" fmla="*/ 0 h 1544728"/>
                <a:gd name="connsiteX1" fmla="*/ 300654 w 345869"/>
                <a:gd name="connsiteY1" fmla="*/ 1519721 h 1544728"/>
                <a:gd name="connsiteX2" fmla="*/ 345869 w 345869"/>
                <a:gd name="connsiteY2" fmla="*/ 1155235 h 1544728"/>
                <a:gd name="connsiteX0" fmla="*/ 0 w 345869"/>
                <a:gd name="connsiteY0" fmla="*/ 0 h 1155235"/>
                <a:gd name="connsiteX1" fmla="*/ 195188 w 345869"/>
                <a:gd name="connsiteY1" fmla="*/ 1058194 h 1155235"/>
                <a:gd name="connsiteX2" fmla="*/ 345869 w 345869"/>
                <a:gd name="connsiteY2" fmla="*/ 1155235 h 1155235"/>
                <a:gd name="connsiteX0" fmla="*/ 0 w 340460"/>
                <a:gd name="connsiteY0" fmla="*/ 0 h 1113329"/>
                <a:gd name="connsiteX1" fmla="*/ 195188 w 340460"/>
                <a:gd name="connsiteY1" fmla="*/ 1058194 h 1113329"/>
                <a:gd name="connsiteX2" fmla="*/ 340460 w 340460"/>
                <a:gd name="connsiteY2" fmla="*/ 1111967 h 1113329"/>
                <a:gd name="connsiteX0" fmla="*/ 0 w 340460"/>
                <a:gd name="connsiteY0" fmla="*/ 0 h 1248445"/>
                <a:gd name="connsiteX1" fmla="*/ 195188 w 340460"/>
                <a:gd name="connsiteY1" fmla="*/ 1058194 h 1248445"/>
                <a:gd name="connsiteX2" fmla="*/ 340460 w 340460"/>
                <a:gd name="connsiteY2" fmla="*/ 1111967 h 1248445"/>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360637"/>
                <a:gd name="connsiteX1" fmla="*/ 195188 w 340460"/>
                <a:gd name="connsiteY1" fmla="*/ 1058194 h 1360637"/>
                <a:gd name="connsiteX2" fmla="*/ 243385 w 340460"/>
                <a:gd name="connsiteY2" fmla="*/ 1261986 h 1360637"/>
                <a:gd name="connsiteX3" fmla="*/ 286653 w 340460"/>
                <a:gd name="connsiteY3" fmla="*/ 1355734 h 1360637"/>
                <a:gd name="connsiteX4" fmla="*/ 340460 w 340460"/>
                <a:gd name="connsiteY4" fmla="*/ 1111967 h 1360637"/>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355988"/>
                <a:gd name="connsiteX1" fmla="*/ 162737 w 340460"/>
                <a:gd name="connsiteY1" fmla="*/ 1072617 h 1355988"/>
                <a:gd name="connsiteX2" fmla="*/ 286653 w 340460"/>
                <a:gd name="connsiteY2" fmla="*/ 1355734 h 1355988"/>
                <a:gd name="connsiteX3" fmla="*/ 340460 w 340460"/>
                <a:gd name="connsiteY3" fmla="*/ 1111967 h 1355988"/>
                <a:gd name="connsiteX0" fmla="*/ 0 w 340460"/>
                <a:gd name="connsiteY0" fmla="*/ 0 h 1543372"/>
                <a:gd name="connsiteX1" fmla="*/ 162737 w 340460"/>
                <a:gd name="connsiteY1" fmla="*/ 1072617 h 1543372"/>
                <a:gd name="connsiteX2" fmla="*/ 286653 w 340460"/>
                <a:gd name="connsiteY2" fmla="*/ 1543230 h 1543372"/>
                <a:gd name="connsiteX3" fmla="*/ 340460 w 340460"/>
                <a:gd name="connsiteY3" fmla="*/ 1111967 h 1543372"/>
                <a:gd name="connsiteX0" fmla="*/ 0 w 343164"/>
                <a:gd name="connsiteY0" fmla="*/ 0 h 1543652"/>
                <a:gd name="connsiteX1" fmla="*/ 162737 w 343164"/>
                <a:gd name="connsiteY1" fmla="*/ 1072617 h 1543652"/>
                <a:gd name="connsiteX2" fmla="*/ 286653 w 343164"/>
                <a:gd name="connsiteY2" fmla="*/ 1543230 h 1543652"/>
                <a:gd name="connsiteX3" fmla="*/ 343164 w 343164"/>
                <a:gd name="connsiteY3" fmla="*/ 1393209 h 1543652"/>
                <a:gd name="connsiteX0" fmla="*/ 0 w 343164"/>
                <a:gd name="connsiteY0" fmla="*/ 0 h 1454225"/>
                <a:gd name="connsiteX1" fmla="*/ 162737 w 343164"/>
                <a:gd name="connsiteY1" fmla="*/ 1072617 h 1454225"/>
                <a:gd name="connsiteX2" fmla="*/ 295667 w 343164"/>
                <a:gd name="connsiteY2" fmla="*/ 1453088 h 1454225"/>
                <a:gd name="connsiteX3" fmla="*/ 343164 w 343164"/>
                <a:gd name="connsiteY3" fmla="*/ 1393209 h 1454225"/>
                <a:gd name="connsiteX0" fmla="*/ 0 w 343164"/>
                <a:gd name="connsiteY0" fmla="*/ 0 h 1454225"/>
                <a:gd name="connsiteX1" fmla="*/ 189780 w 343164"/>
                <a:gd name="connsiteY1" fmla="*/ 1060598 h 1454225"/>
                <a:gd name="connsiteX2" fmla="*/ 295667 w 343164"/>
                <a:gd name="connsiteY2" fmla="*/ 1453088 h 1454225"/>
                <a:gd name="connsiteX3" fmla="*/ 343164 w 343164"/>
                <a:gd name="connsiteY3" fmla="*/ 1393209 h 1454225"/>
                <a:gd name="connsiteX0" fmla="*/ 0 w 343164"/>
                <a:gd name="connsiteY0" fmla="*/ 0 h 1454225"/>
                <a:gd name="connsiteX1" fmla="*/ 189780 w 343164"/>
                <a:gd name="connsiteY1" fmla="*/ 1060598 h 1454225"/>
                <a:gd name="connsiteX2" fmla="*/ 295667 w 343164"/>
                <a:gd name="connsiteY2" fmla="*/ 1453088 h 1454225"/>
                <a:gd name="connsiteX3" fmla="*/ 343164 w 343164"/>
                <a:gd name="connsiteY3" fmla="*/ 1393209 h 1454225"/>
                <a:gd name="connsiteX0" fmla="*/ 0 w 343164"/>
                <a:gd name="connsiteY0" fmla="*/ 0 h 1454225"/>
                <a:gd name="connsiteX1" fmla="*/ 189780 w 343164"/>
                <a:gd name="connsiteY1" fmla="*/ 1060598 h 1454225"/>
                <a:gd name="connsiteX2" fmla="*/ 295667 w 343164"/>
                <a:gd name="connsiteY2" fmla="*/ 1453088 h 1454225"/>
                <a:gd name="connsiteX3" fmla="*/ 343164 w 343164"/>
                <a:gd name="connsiteY3" fmla="*/ 1393209 h 1454225"/>
                <a:gd name="connsiteX0" fmla="*/ 0 w 343164"/>
                <a:gd name="connsiteY0" fmla="*/ 0 h 1454225"/>
                <a:gd name="connsiteX1" fmla="*/ 189780 w 343164"/>
                <a:gd name="connsiteY1" fmla="*/ 1060598 h 1454225"/>
                <a:gd name="connsiteX2" fmla="*/ 295667 w 343164"/>
                <a:gd name="connsiteY2" fmla="*/ 1453088 h 1454225"/>
                <a:gd name="connsiteX3" fmla="*/ 343164 w 343164"/>
                <a:gd name="connsiteY3" fmla="*/ 1393209 h 1454225"/>
                <a:gd name="connsiteX0" fmla="*/ 0 w 343164"/>
                <a:gd name="connsiteY0" fmla="*/ 0 h 1454225"/>
                <a:gd name="connsiteX1" fmla="*/ 189780 w 343164"/>
                <a:gd name="connsiteY1" fmla="*/ 1060598 h 1454225"/>
                <a:gd name="connsiteX2" fmla="*/ 295667 w 343164"/>
                <a:gd name="connsiteY2" fmla="*/ 1453088 h 1454225"/>
                <a:gd name="connsiteX3" fmla="*/ 343164 w 343164"/>
                <a:gd name="connsiteY3" fmla="*/ 1393209 h 1454225"/>
                <a:gd name="connsiteX0" fmla="*/ 0 w 343164"/>
                <a:gd name="connsiteY0" fmla="*/ 0 h 1454225"/>
                <a:gd name="connsiteX1" fmla="*/ 189780 w 343164"/>
                <a:gd name="connsiteY1" fmla="*/ 1060598 h 1454225"/>
                <a:gd name="connsiteX2" fmla="*/ 295667 w 343164"/>
                <a:gd name="connsiteY2" fmla="*/ 1453088 h 1454225"/>
                <a:gd name="connsiteX3" fmla="*/ 343164 w 343164"/>
                <a:gd name="connsiteY3" fmla="*/ 1393209 h 1454225"/>
                <a:gd name="connsiteX0" fmla="*/ 0 w 343164"/>
                <a:gd name="connsiteY0" fmla="*/ 0 h 1454225"/>
                <a:gd name="connsiteX1" fmla="*/ 171751 w 343164"/>
                <a:gd name="connsiteY1" fmla="*/ 1042569 h 1454225"/>
                <a:gd name="connsiteX2" fmla="*/ 295667 w 343164"/>
                <a:gd name="connsiteY2" fmla="*/ 1453088 h 1454225"/>
                <a:gd name="connsiteX3" fmla="*/ 343164 w 343164"/>
                <a:gd name="connsiteY3" fmla="*/ 1393209 h 1454225"/>
                <a:gd name="connsiteX0" fmla="*/ 0 w 343164"/>
                <a:gd name="connsiteY0" fmla="*/ 0 h 1454225"/>
                <a:gd name="connsiteX1" fmla="*/ 171751 w 343164"/>
                <a:gd name="connsiteY1" fmla="*/ 1042569 h 1454225"/>
                <a:gd name="connsiteX2" fmla="*/ 295667 w 343164"/>
                <a:gd name="connsiteY2" fmla="*/ 1453088 h 1454225"/>
                <a:gd name="connsiteX3" fmla="*/ 343164 w 343164"/>
                <a:gd name="connsiteY3" fmla="*/ 1393209 h 1454225"/>
                <a:gd name="connsiteX0" fmla="*/ 0 w 347671"/>
                <a:gd name="connsiteY0" fmla="*/ 0 h 1453571"/>
                <a:gd name="connsiteX1" fmla="*/ 171751 w 347671"/>
                <a:gd name="connsiteY1" fmla="*/ 1042569 h 1453571"/>
                <a:gd name="connsiteX2" fmla="*/ 295667 w 347671"/>
                <a:gd name="connsiteY2" fmla="*/ 1453088 h 1453571"/>
                <a:gd name="connsiteX3" fmla="*/ 347671 w 347671"/>
                <a:gd name="connsiteY3" fmla="*/ 1321095 h 1453571"/>
                <a:gd name="connsiteX0" fmla="*/ 0 w 347671"/>
                <a:gd name="connsiteY0" fmla="*/ 0 h 1411750"/>
                <a:gd name="connsiteX1" fmla="*/ 171751 w 347671"/>
                <a:gd name="connsiteY1" fmla="*/ 1042569 h 1411750"/>
                <a:gd name="connsiteX2" fmla="*/ 273131 w 347671"/>
                <a:gd name="connsiteY2" fmla="*/ 1411022 h 1411750"/>
                <a:gd name="connsiteX3" fmla="*/ 347671 w 347671"/>
                <a:gd name="connsiteY3" fmla="*/ 1321095 h 1411750"/>
              </a:gdLst>
              <a:ahLst/>
              <a:cxnLst>
                <a:cxn ang="0">
                  <a:pos x="connsiteX0" y="connsiteY0"/>
                </a:cxn>
                <a:cxn ang="0">
                  <a:pos x="connsiteX1" y="connsiteY1"/>
                </a:cxn>
                <a:cxn ang="0">
                  <a:pos x="connsiteX2" y="connsiteY2"/>
                </a:cxn>
                <a:cxn ang="0">
                  <a:pos x="connsiteX3" y="connsiteY3"/>
                </a:cxn>
              </a:cxnLst>
              <a:rect l="l" t="t" r="r" b="b"/>
              <a:pathLst>
                <a:path w="347671" h="1411750">
                  <a:moveTo>
                    <a:pt x="0" y="0"/>
                  </a:moveTo>
                  <a:cubicBezTo>
                    <a:pt x="20320" y="170815"/>
                    <a:pt x="126229" y="807399"/>
                    <a:pt x="171751" y="1042569"/>
                  </a:cubicBezTo>
                  <a:cubicBezTo>
                    <a:pt x="217273" y="1277739"/>
                    <a:pt x="212862" y="1329947"/>
                    <a:pt x="273131" y="1411022"/>
                  </a:cubicBezTo>
                  <a:cubicBezTo>
                    <a:pt x="297343" y="1419984"/>
                    <a:pt x="338252" y="1343694"/>
                    <a:pt x="347671" y="1321095"/>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5" name="Freeform: Shape 104">
              <a:extLst>
                <a:ext uri="{FF2B5EF4-FFF2-40B4-BE49-F238E27FC236}">
                  <a16:creationId xmlns:a16="http://schemas.microsoft.com/office/drawing/2014/main" id="{3B60EB7B-E107-49A2-9722-74DD303B9D40}"/>
                </a:ext>
              </a:extLst>
            </p:cNvPr>
            <p:cNvSpPr/>
            <p:nvPr/>
          </p:nvSpPr>
          <p:spPr>
            <a:xfrm flipH="1">
              <a:off x="6085948" y="2677136"/>
              <a:ext cx="664355" cy="1411180"/>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121415"/>
                <a:gd name="connsiteY0" fmla="*/ 0 h 527927"/>
                <a:gd name="connsiteX1" fmla="*/ 76200 w 121415"/>
                <a:gd name="connsiteY1" fmla="*/ 502920 h 527927"/>
                <a:gd name="connsiteX2" fmla="*/ 121415 w 121415"/>
                <a:gd name="connsiteY2" fmla="*/ 138434 h 527927"/>
                <a:gd name="connsiteX0" fmla="*/ 0 w 345869"/>
                <a:gd name="connsiteY0" fmla="*/ 0 h 1544728"/>
                <a:gd name="connsiteX1" fmla="*/ 300654 w 345869"/>
                <a:gd name="connsiteY1" fmla="*/ 1519721 h 1544728"/>
                <a:gd name="connsiteX2" fmla="*/ 345869 w 345869"/>
                <a:gd name="connsiteY2" fmla="*/ 1155235 h 1544728"/>
                <a:gd name="connsiteX0" fmla="*/ 0 w 345869"/>
                <a:gd name="connsiteY0" fmla="*/ 0 h 1155235"/>
                <a:gd name="connsiteX1" fmla="*/ 195188 w 345869"/>
                <a:gd name="connsiteY1" fmla="*/ 1058194 h 1155235"/>
                <a:gd name="connsiteX2" fmla="*/ 345869 w 345869"/>
                <a:gd name="connsiteY2" fmla="*/ 1155235 h 1155235"/>
                <a:gd name="connsiteX0" fmla="*/ 0 w 340460"/>
                <a:gd name="connsiteY0" fmla="*/ 0 h 1113329"/>
                <a:gd name="connsiteX1" fmla="*/ 195188 w 340460"/>
                <a:gd name="connsiteY1" fmla="*/ 1058194 h 1113329"/>
                <a:gd name="connsiteX2" fmla="*/ 340460 w 340460"/>
                <a:gd name="connsiteY2" fmla="*/ 1111967 h 1113329"/>
                <a:gd name="connsiteX0" fmla="*/ 0 w 340460"/>
                <a:gd name="connsiteY0" fmla="*/ 0 h 1248445"/>
                <a:gd name="connsiteX1" fmla="*/ 195188 w 340460"/>
                <a:gd name="connsiteY1" fmla="*/ 1058194 h 1248445"/>
                <a:gd name="connsiteX2" fmla="*/ 340460 w 340460"/>
                <a:gd name="connsiteY2" fmla="*/ 1111967 h 1248445"/>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360637"/>
                <a:gd name="connsiteX1" fmla="*/ 195188 w 340460"/>
                <a:gd name="connsiteY1" fmla="*/ 1058194 h 1360637"/>
                <a:gd name="connsiteX2" fmla="*/ 243385 w 340460"/>
                <a:gd name="connsiteY2" fmla="*/ 1261986 h 1360637"/>
                <a:gd name="connsiteX3" fmla="*/ 286653 w 340460"/>
                <a:gd name="connsiteY3" fmla="*/ 1355734 h 1360637"/>
                <a:gd name="connsiteX4" fmla="*/ 340460 w 340460"/>
                <a:gd name="connsiteY4" fmla="*/ 1111967 h 1360637"/>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572482"/>
                <a:gd name="connsiteX1" fmla="*/ 195188 w 340460"/>
                <a:gd name="connsiteY1" fmla="*/ 1058194 h 1572482"/>
                <a:gd name="connsiteX2" fmla="*/ 278532 w 340460"/>
                <a:gd name="connsiteY2" fmla="*/ 1572349 h 1572482"/>
                <a:gd name="connsiteX3" fmla="*/ 340460 w 340460"/>
                <a:gd name="connsiteY3" fmla="*/ 1111967 h 1572482"/>
                <a:gd name="connsiteX0" fmla="*/ 0 w 360761"/>
                <a:gd name="connsiteY0" fmla="*/ 0 h 1572632"/>
                <a:gd name="connsiteX1" fmla="*/ 195188 w 360761"/>
                <a:gd name="connsiteY1" fmla="*/ 1058194 h 1572632"/>
                <a:gd name="connsiteX2" fmla="*/ 278532 w 360761"/>
                <a:gd name="connsiteY2" fmla="*/ 1572349 h 1572632"/>
                <a:gd name="connsiteX3" fmla="*/ 360761 w 360761"/>
                <a:gd name="connsiteY3" fmla="*/ 1352650 h 1572632"/>
                <a:gd name="connsiteX0" fmla="*/ 0 w 360761"/>
                <a:gd name="connsiteY0" fmla="*/ 0 h 1572632"/>
                <a:gd name="connsiteX1" fmla="*/ 151202 w 360761"/>
                <a:gd name="connsiteY1" fmla="*/ 991337 h 1572632"/>
                <a:gd name="connsiteX2" fmla="*/ 278532 w 360761"/>
                <a:gd name="connsiteY2" fmla="*/ 1572349 h 1572632"/>
                <a:gd name="connsiteX3" fmla="*/ 360761 w 360761"/>
                <a:gd name="connsiteY3" fmla="*/ 1352650 h 1572632"/>
                <a:gd name="connsiteX0" fmla="*/ 0 w 360761"/>
                <a:gd name="connsiteY0" fmla="*/ 0 h 1485915"/>
                <a:gd name="connsiteX1" fmla="*/ 151202 w 360761"/>
                <a:gd name="connsiteY1" fmla="*/ 991337 h 1485915"/>
                <a:gd name="connsiteX2" fmla="*/ 254847 w 360761"/>
                <a:gd name="connsiteY2" fmla="*/ 1485435 h 1485915"/>
                <a:gd name="connsiteX3" fmla="*/ 360761 w 360761"/>
                <a:gd name="connsiteY3" fmla="*/ 1352650 h 1485915"/>
                <a:gd name="connsiteX0" fmla="*/ 0 w 353994"/>
                <a:gd name="connsiteY0" fmla="*/ 0 h 1485771"/>
                <a:gd name="connsiteX1" fmla="*/ 151202 w 353994"/>
                <a:gd name="connsiteY1" fmla="*/ 991337 h 1485771"/>
                <a:gd name="connsiteX2" fmla="*/ 254847 w 353994"/>
                <a:gd name="connsiteY2" fmla="*/ 1485435 h 1485771"/>
                <a:gd name="connsiteX3" fmla="*/ 353994 w 353994"/>
                <a:gd name="connsiteY3" fmla="*/ 1299164 h 1485771"/>
              </a:gdLst>
              <a:ahLst/>
              <a:cxnLst>
                <a:cxn ang="0">
                  <a:pos x="connsiteX0" y="connsiteY0"/>
                </a:cxn>
                <a:cxn ang="0">
                  <a:pos x="connsiteX1" y="connsiteY1"/>
                </a:cxn>
                <a:cxn ang="0">
                  <a:pos x="connsiteX2" y="connsiteY2"/>
                </a:cxn>
                <a:cxn ang="0">
                  <a:pos x="connsiteX3" y="connsiteY3"/>
                </a:cxn>
              </a:cxnLst>
              <a:rect l="l" t="t" r="r" b="b"/>
              <a:pathLst>
                <a:path w="353994" h="1485771">
                  <a:moveTo>
                    <a:pt x="0" y="0"/>
                  </a:moveTo>
                  <a:cubicBezTo>
                    <a:pt x="20320" y="170815"/>
                    <a:pt x="115642" y="830047"/>
                    <a:pt x="151202" y="991337"/>
                  </a:cubicBezTo>
                  <a:cubicBezTo>
                    <a:pt x="198978" y="1217293"/>
                    <a:pt x="230635" y="1476473"/>
                    <a:pt x="254847" y="1485435"/>
                  </a:cubicBezTo>
                  <a:cubicBezTo>
                    <a:pt x="279059" y="1494397"/>
                    <a:pt x="344575" y="1321763"/>
                    <a:pt x="353994" y="1299164"/>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6" name="Freeform: Shape 105">
              <a:extLst>
                <a:ext uri="{FF2B5EF4-FFF2-40B4-BE49-F238E27FC236}">
                  <a16:creationId xmlns:a16="http://schemas.microsoft.com/office/drawing/2014/main" id="{5E63FB4B-724A-49CB-9BA5-63EFFA60F814}"/>
                </a:ext>
              </a:extLst>
            </p:cNvPr>
            <p:cNvSpPr/>
            <p:nvPr/>
          </p:nvSpPr>
          <p:spPr>
            <a:xfrm>
              <a:off x="5109471" y="2101826"/>
              <a:ext cx="804556" cy="1254717"/>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Freeform: Shape 106">
              <a:extLst>
                <a:ext uri="{FF2B5EF4-FFF2-40B4-BE49-F238E27FC236}">
                  <a16:creationId xmlns:a16="http://schemas.microsoft.com/office/drawing/2014/main" id="{108F38BF-BD89-4B81-9684-A4BC2A531F43}"/>
                </a:ext>
              </a:extLst>
            </p:cNvPr>
            <p:cNvSpPr/>
            <p:nvPr/>
          </p:nvSpPr>
          <p:spPr>
            <a:xfrm flipH="1">
              <a:off x="6740882" y="1997770"/>
              <a:ext cx="665869" cy="479913"/>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213360"/>
                <a:gd name="connsiteY0" fmla="*/ 0 h 967740"/>
                <a:gd name="connsiteX1" fmla="*/ 46900 w 213360"/>
                <a:gd name="connsiteY1" fmla="*/ 518286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11340" y="356996"/>
                    <a:pt x="46900" y="518286"/>
                  </a:cubicBezTo>
                  <a:cubicBezTo>
                    <a:pt x="82460" y="679576"/>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Freeform: Shape 107">
              <a:extLst>
                <a:ext uri="{FF2B5EF4-FFF2-40B4-BE49-F238E27FC236}">
                  <a16:creationId xmlns:a16="http://schemas.microsoft.com/office/drawing/2014/main" id="{FBE14364-A8C9-43C0-B572-A62DFC77ECB8}"/>
                </a:ext>
              </a:extLst>
            </p:cNvPr>
            <p:cNvSpPr/>
            <p:nvPr/>
          </p:nvSpPr>
          <p:spPr>
            <a:xfrm flipH="1">
              <a:off x="6626826" y="2036377"/>
              <a:ext cx="635390" cy="502773"/>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213360"/>
                <a:gd name="connsiteY0" fmla="*/ 0 h 967740"/>
                <a:gd name="connsiteX1" fmla="*/ 46900 w 213360"/>
                <a:gd name="connsiteY1" fmla="*/ 518286 h 967740"/>
                <a:gd name="connsiteX2" fmla="*/ 213360 w 213360"/>
                <a:gd name="connsiteY2" fmla="*/ 967740 h 967740"/>
                <a:gd name="connsiteX0" fmla="*/ 0 w 213360"/>
                <a:gd name="connsiteY0" fmla="*/ 0 h 967740"/>
                <a:gd name="connsiteX1" fmla="*/ 134799 w 213360"/>
                <a:gd name="connsiteY1" fmla="*/ 180242 h 967740"/>
                <a:gd name="connsiteX2" fmla="*/ 213360 w 213360"/>
                <a:gd name="connsiteY2" fmla="*/ 967740 h 967740"/>
                <a:gd name="connsiteX0" fmla="*/ 0 w 201152"/>
                <a:gd name="connsiteY0" fmla="*/ 0 h 860180"/>
                <a:gd name="connsiteX1" fmla="*/ 134799 w 201152"/>
                <a:gd name="connsiteY1" fmla="*/ 180242 h 860180"/>
                <a:gd name="connsiteX2" fmla="*/ 201152 w 201152"/>
                <a:gd name="connsiteY2" fmla="*/ 860180 h 860180"/>
                <a:gd name="connsiteX0" fmla="*/ 0 w 201152"/>
                <a:gd name="connsiteY0" fmla="*/ 0 h 860180"/>
                <a:gd name="connsiteX1" fmla="*/ 134799 w 201152"/>
                <a:gd name="connsiteY1" fmla="*/ 180242 h 860180"/>
                <a:gd name="connsiteX2" fmla="*/ 201152 w 201152"/>
                <a:gd name="connsiteY2" fmla="*/ 860180 h 860180"/>
                <a:gd name="connsiteX0" fmla="*/ 0 w 203594"/>
                <a:gd name="connsiteY0" fmla="*/ 0 h 1013837"/>
                <a:gd name="connsiteX1" fmla="*/ 134799 w 203594"/>
                <a:gd name="connsiteY1" fmla="*/ 180242 h 1013837"/>
                <a:gd name="connsiteX2" fmla="*/ 203594 w 203594"/>
                <a:gd name="connsiteY2" fmla="*/ 1013837 h 1013837"/>
              </a:gdLst>
              <a:ahLst/>
              <a:cxnLst>
                <a:cxn ang="0">
                  <a:pos x="connsiteX0" y="connsiteY0"/>
                </a:cxn>
                <a:cxn ang="0">
                  <a:pos x="connsiteX1" y="connsiteY1"/>
                </a:cxn>
                <a:cxn ang="0">
                  <a:pos x="connsiteX2" y="connsiteY2"/>
                </a:cxn>
              </a:cxnLst>
              <a:rect l="l" t="t" r="r" b="b"/>
              <a:pathLst>
                <a:path w="203594" h="1013837">
                  <a:moveTo>
                    <a:pt x="0" y="0"/>
                  </a:moveTo>
                  <a:cubicBezTo>
                    <a:pt x="20320" y="170815"/>
                    <a:pt x="99239" y="18952"/>
                    <a:pt x="134799" y="180242"/>
                  </a:cubicBezTo>
                  <a:cubicBezTo>
                    <a:pt x="170359" y="341532"/>
                    <a:pt x="172327" y="708415"/>
                    <a:pt x="203594" y="1013837"/>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Freeform: Shape 108">
              <a:extLst>
                <a:ext uri="{FF2B5EF4-FFF2-40B4-BE49-F238E27FC236}">
                  <a16:creationId xmlns:a16="http://schemas.microsoft.com/office/drawing/2014/main" id="{53912811-AE8F-499F-9962-1D6204B0FD77}"/>
                </a:ext>
              </a:extLst>
            </p:cNvPr>
            <p:cNvSpPr/>
            <p:nvPr/>
          </p:nvSpPr>
          <p:spPr>
            <a:xfrm rot="21310807" flipH="1">
              <a:off x="7246022" y="2487199"/>
              <a:ext cx="279926" cy="1268880"/>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Freeform: Shape 109">
              <a:extLst>
                <a:ext uri="{FF2B5EF4-FFF2-40B4-BE49-F238E27FC236}">
                  <a16:creationId xmlns:a16="http://schemas.microsoft.com/office/drawing/2014/main" id="{7DCB5204-0DF8-4F26-9595-FA76F81BF8DA}"/>
                </a:ext>
              </a:extLst>
            </p:cNvPr>
            <p:cNvSpPr/>
            <p:nvPr/>
          </p:nvSpPr>
          <p:spPr>
            <a:xfrm rot="8346736" flipH="1">
              <a:off x="6781216" y="2756879"/>
              <a:ext cx="478531" cy="97050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Freeform: Shape 110">
              <a:extLst>
                <a:ext uri="{FF2B5EF4-FFF2-40B4-BE49-F238E27FC236}">
                  <a16:creationId xmlns:a16="http://schemas.microsoft.com/office/drawing/2014/main" id="{744C7D7B-CA44-4239-AD0C-B942BFD1482F}"/>
                </a:ext>
              </a:extLst>
            </p:cNvPr>
            <p:cNvSpPr/>
            <p:nvPr/>
          </p:nvSpPr>
          <p:spPr>
            <a:xfrm rot="1490561">
              <a:off x="5798386" y="3466036"/>
              <a:ext cx="478771" cy="36058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Freeform: Shape 111">
              <a:extLst>
                <a:ext uri="{FF2B5EF4-FFF2-40B4-BE49-F238E27FC236}">
                  <a16:creationId xmlns:a16="http://schemas.microsoft.com/office/drawing/2014/main" id="{F2B86E29-119F-4991-88C4-B1D1860CBD7A}"/>
                </a:ext>
              </a:extLst>
            </p:cNvPr>
            <p:cNvSpPr/>
            <p:nvPr/>
          </p:nvSpPr>
          <p:spPr>
            <a:xfrm rot="1490561">
              <a:off x="7012355" y="2857204"/>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Freeform: Shape 112">
              <a:extLst>
                <a:ext uri="{FF2B5EF4-FFF2-40B4-BE49-F238E27FC236}">
                  <a16:creationId xmlns:a16="http://schemas.microsoft.com/office/drawing/2014/main" id="{3C66D236-69B3-4D9F-8628-F8F40F7C1896}"/>
                </a:ext>
              </a:extLst>
            </p:cNvPr>
            <p:cNvSpPr/>
            <p:nvPr/>
          </p:nvSpPr>
          <p:spPr>
            <a:xfrm rot="1490561">
              <a:off x="4528195" y="2208201"/>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Freeform: Shape 113">
              <a:extLst>
                <a:ext uri="{FF2B5EF4-FFF2-40B4-BE49-F238E27FC236}">
                  <a16:creationId xmlns:a16="http://schemas.microsoft.com/office/drawing/2014/main" id="{D37599AE-3EA8-4D2A-ACF4-B400D4DB60DF}"/>
                </a:ext>
              </a:extLst>
            </p:cNvPr>
            <p:cNvSpPr/>
            <p:nvPr/>
          </p:nvSpPr>
          <p:spPr>
            <a:xfrm>
              <a:off x="4630224" y="1818717"/>
              <a:ext cx="45719" cy="28310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Freeform: Shape 114">
              <a:extLst>
                <a:ext uri="{FF2B5EF4-FFF2-40B4-BE49-F238E27FC236}">
                  <a16:creationId xmlns:a16="http://schemas.microsoft.com/office/drawing/2014/main" id="{3C3C7DF8-AC03-4A6B-86E8-3D4DC9B60214}"/>
                </a:ext>
              </a:extLst>
            </p:cNvPr>
            <p:cNvSpPr/>
            <p:nvPr/>
          </p:nvSpPr>
          <p:spPr>
            <a:xfrm flipH="1">
              <a:off x="6817595" y="2111716"/>
              <a:ext cx="840616" cy="590048"/>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215312"/>
                <a:gd name="connsiteY0" fmla="*/ 0 h 887510"/>
                <a:gd name="connsiteX1" fmla="*/ 76200 w 215312"/>
                <a:gd name="connsiteY1" fmla="*/ 502920 h 887510"/>
                <a:gd name="connsiteX2" fmla="*/ 215312 w 215312"/>
                <a:gd name="connsiteY2" fmla="*/ 887510 h 887510"/>
                <a:gd name="connsiteX0" fmla="*/ 0 w 215312"/>
                <a:gd name="connsiteY0" fmla="*/ 0 h 887510"/>
                <a:gd name="connsiteX1" fmla="*/ 76200 w 215312"/>
                <a:gd name="connsiteY1" fmla="*/ 502920 h 887510"/>
                <a:gd name="connsiteX2" fmla="*/ 215312 w 215312"/>
                <a:gd name="connsiteY2" fmla="*/ 887510 h 887510"/>
              </a:gdLst>
              <a:ahLst/>
              <a:cxnLst>
                <a:cxn ang="0">
                  <a:pos x="connsiteX0" y="connsiteY0"/>
                </a:cxn>
                <a:cxn ang="0">
                  <a:pos x="connsiteX1" y="connsiteY1"/>
                </a:cxn>
                <a:cxn ang="0">
                  <a:pos x="connsiteX2" y="connsiteY2"/>
                </a:cxn>
              </a:cxnLst>
              <a:rect l="l" t="t" r="r" b="b"/>
              <a:pathLst>
                <a:path w="215312" h="887510">
                  <a:moveTo>
                    <a:pt x="0" y="0"/>
                  </a:moveTo>
                  <a:cubicBezTo>
                    <a:pt x="20320" y="170815"/>
                    <a:pt x="40640" y="341630"/>
                    <a:pt x="76200" y="502920"/>
                  </a:cubicBezTo>
                  <a:cubicBezTo>
                    <a:pt x="111760" y="664210"/>
                    <a:pt x="152802" y="838898"/>
                    <a:pt x="215312" y="88751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6" name="Straight Arrow Connector 115">
              <a:extLst>
                <a:ext uri="{FF2B5EF4-FFF2-40B4-BE49-F238E27FC236}">
                  <a16:creationId xmlns:a16="http://schemas.microsoft.com/office/drawing/2014/main" id="{49E8CC93-69F9-4E92-BB99-2A45E866A6DB}"/>
                </a:ext>
              </a:extLst>
            </p:cNvPr>
            <p:cNvCxnSpPr/>
            <p:nvPr/>
          </p:nvCxnSpPr>
          <p:spPr>
            <a:xfrm>
              <a:off x="5075017" y="1850366"/>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a:extLst>
                <a:ext uri="{FF2B5EF4-FFF2-40B4-BE49-F238E27FC236}">
                  <a16:creationId xmlns:a16="http://schemas.microsoft.com/office/drawing/2014/main" id="{AB2751B1-41B0-46B2-A098-5985C5356038}"/>
                </a:ext>
              </a:extLst>
            </p:cNvPr>
            <p:cNvCxnSpPr/>
            <p:nvPr/>
          </p:nvCxnSpPr>
          <p:spPr>
            <a:xfrm>
              <a:off x="7757271" y="1894887"/>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37D61085-2050-4EC0-9FB2-041D7E7CB5F5}"/>
                </a:ext>
              </a:extLst>
            </p:cNvPr>
            <p:cNvCxnSpPr/>
            <p:nvPr/>
          </p:nvCxnSpPr>
          <p:spPr>
            <a:xfrm>
              <a:off x="7020481" y="2403124"/>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DDC22C9C-6493-409D-BD55-A1B3E6341667}"/>
                </a:ext>
              </a:extLst>
            </p:cNvPr>
            <p:cNvCxnSpPr/>
            <p:nvPr/>
          </p:nvCxnSpPr>
          <p:spPr>
            <a:xfrm>
              <a:off x="7360002" y="2181950"/>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4154F306-DEB1-42A4-9B55-51227099F88A}"/>
                </a:ext>
              </a:extLst>
            </p:cNvPr>
            <p:cNvCxnSpPr/>
            <p:nvPr/>
          </p:nvCxnSpPr>
          <p:spPr>
            <a:xfrm>
              <a:off x="5343439" y="2816117"/>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FFAE6337-A1EE-44AE-803C-02B1149BCD4F}"/>
                </a:ext>
              </a:extLst>
            </p:cNvPr>
            <p:cNvCxnSpPr/>
            <p:nvPr/>
          </p:nvCxnSpPr>
          <p:spPr>
            <a:xfrm>
              <a:off x="5586185" y="3242130"/>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F6106E1B-A168-4394-A059-7ED7D651C0BE}"/>
                </a:ext>
              </a:extLst>
            </p:cNvPr>
            <p:cNvCxnSpPr>
              <a:cxnSpLocks/>
            </p:cNvCxnSpPr>
            <p:nvPr/>
          </p:nvCxnSpPr>
          <p:spPr>
            <a:xfrm flipV="1">
              <a:off x="6046769" y="3215640"/>
              <a:ext cx="26479" cy="30707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EDF5C0AE-8AB9-4D0D-9CBC-06196D797EE5}"/>
                </a:ext>
              </a:extLst>
            </p:cNvPr>
            <p:cNvCxnSpPr/>
            <p:nvPr/>
          </p:nvCxnSpPr>
          <p:spPr>
            <a:xfrm>
              <a:off x="5343439" y="2192325"/>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35FEFDCB-7A11-49DD-8C1F-CC18AA603901}"/>
                </a:ext>
              </a:extLst>
            </p:cNvPr>
            <p:cNvCxnSpPr/>
            <p:nvPr/>
          </p:nvCxnSpPr>
          <p:spPr>
            <a:xfrm>
              <a:off x="5586282" y="2705493"/>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081BB889-7337-4A39-8EF2-E4D28E4C4AEF}"/>
                </a:ext>
              </a:extLst>
            </p:cNvPr>
            <p:cNvCxnSpPr/>
            <p:nvPr/>
          </p:nvCxnSpPr>
          <p:spPr>
            <a:xfrm>
              <a:off x="6407607" y="2728601"/>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EDCDC297-3C5A-4B93-AAFC-0DFF80F402D3}"/>
                </a:ext>
              </a:extLst>
            </p:cNvPr>
            <p:cNvCxnSpPr/>
            <p:nvPr/>
          </p:nvCxnSpPr>
          <p:spPr>
            <a:xfrm>
              <a:off x="6626827" y="2137749"/>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06C557FE-20A3-4E20-990C-2B9BC04C3C8C}"/>
                </a:ext>
              </a:extLst>
            </p:cNvPr>
            <p:cNvCxnSpPr/>
            <p:nvPr/>
          </p:nvCxnSpPr>
          <p:spPr>
            <a:xfrm>
              <a:off x="7157043" y="1804607"/>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28" name="Freeform: Shape 127">
              <a:extLst>
                <a:ext uri="{FF2B5EF4-FFF2-40B4-BE49-F238E27FC236}">
                  <a16:creationId xmlns:a16="http://schemas.microsoft.com/office/drawing/2014/main" id="{57E6CA26-E62C-4EC1-8BC2-F847AF9E0B15}"/>
                </a:ext>
              </a:extLst>
            </p:cNvPr>
            <p:cNvSpPr/>
            <p:nvPr/>
          </p:nvSpPr>
          <p:spPr>
            <a:xfrm rot="1490561">
              <a:off x="6897914" y="2138053"/>
              <a:ext cx="211062" cy="175285"/>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254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9" name="Straight Arrow Connector 128">
              <a:extLst>
                <a:ext uri="{FF2B5EF4-FFF2-40B4-BE49-F238E27FC236}">
                  <a16:creationId xmlns:a16="http://schemas.microsoft.com/office/drawing/2014/main" id="{3155B1EF-CB2F-4679-B357-12FA8AC8CD0B}"/>
                </a:ext>
              </a:extLst>
            </p:cNvPr>
            <p:cNvCxnSpPr/>
            <p:nvPr/>
          </p:nvCxnSpPr>
          <p:spPr>
            <a:xfrm>
              <a:off x="6437274" y="3113231"/>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01003D72-DB54-46A2-81E0-AC648809811E}"/>
                </a:ext>
              </a:extLst>
            </p:cNvPr>
            <p:cNvCxnSpPr/>
            <p:nvPr/>
          </p:nvCxnSpPr>
          <p:spPr>
            <a:xfrm>
              <a:off x="6626826" y="2649015"/>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1" name="Freeform: Shape 130">
              <a:extLst>
                <a:ext uri="{FF2B5EF4-FFF2-40B4-BE49-F238E27FC236}">
                  <a16:creationId xmlns:a16="http://schemas.microsoft.com/office/drawing/2014/main" id="{FBA7B07B-F9EA-469E-8749-9F984A4560A6}"/>
                </a:ext>
              </a:extLst>
            </p:cNvPr>
            <p:cNvSpPr/>
            <p:nvPr/>
          </p:nvSpPr>
          <p:spPr>
            <a:xfrm rot="21310807" flipH="1">
              <a:off x="6213143" y="2598956"/>
              <a:ext cx="409122" cy="811588"/>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306103"/>
                <a:gd name="connsiteY0" fmla="*/ 0 h 615816"/>
                <a:gd name="connsiteX1" fmla="*/ 76200 w 306103"/>
                <a:gd name="connsiteY1" fmla="*/ 502920 h 615816"/>
                <a:gd name="connsiteX2" fmla="*/ 306103 w 306103"/>
                <a:gd name="connsiteY2" fmla="*/ 615816 h 615816"/>
                <a:gd name="connsiteX0" fmla="*/ 0 w 306103"/>
                <a:gd name="connsiteY0" fmla="*/ 0 h 615816"/>
                <a:gd name="connsiteX1" fmla="*/ 137773 w 306103"/>
                <a:gd name="connsiteY1" fmla="*/ 334424 h 615816"/>
                <a:gd name="connsiteX2" fmla="*/ 306103 w 306103"/>
                <a:gd name="connsiteY2" fmla="*/ 615816 h 615816"/>
                <a:gd name="connsiteX0" fmla="*/ 0 w 306103"/>
                <a:gd name="connsiteY0" fmla="*/ 0 h 615816"/>
                <a:gd name="connsiteX1" fmla="*/ 137773 w 306103"/>
                <a:gd name="connsiteY1" fmla="*/ 334424 h 615816"/>
                <a:gd name="connsiteX2" fmla="*/ 306103 w 306103"/>
                <a:gd name="connsiteY2" fmla="*/ 615816 h 615816"/>
                <a:gd name="connsiteX0" fmla="*/ 0 w 306103"/>
                <a:gd name="connsiteY0" fmla="*/ 0 h 615816"/>
                <a:gd name="connsiteX1" fmla="*/ 306103 w 306103"/>
                <a:gd name="connsiteY1" fmla="*/ 615816 h 615816"/>
                <a:gd name="connsiteX0" fmla="*/ 0 w 306103"/>
                <a:gd name="connsiteY0" fmla="*/ 0 h 615816"/>
                <a:gd name="connsiteX1" fmla="*/ 143984 w 306103"/>
                <a:gd name="connsiteY1" fmla="*/ 291108 h 615816"/>
                <a:gd name="connsiteX2" fmla="*/ 306103 w 306103"/>
                <a:gd name="connsiteY2" fmla="*/ 615816 h 615816"/>
                <a:gd name="connsiteX0" fmla="*/ 0 w 306103"/>
                <a:gd name="connsiteY0" fmla="*/ 0 h 615816"/>
                <a:gd name="connsiteX1" fmla="*/ 112676 w 306103"/>
                <a:gd name="connsiteY1" fmla="*/ 334575 h 615816"/>
                <a:gd name="connsiteX2" fmla="*/ 306103 w 306103"/>
                <a:gd name="connsiteY2" fmla="*/ 615816 h 615816"/>
                <a:gd name="connsiteX0" fmla="*/ 0 w 306103"/>
                <a:gd name="connsiteY0" fmla="*/ 0 h 615816"/>
                <a:gd name="connsiteX1" fmla="*/ 112676 w 306103"/>
                <a:gd name="connsiteY1" fmla="*/ 334575 h 615816"/>
                <a:gd name="connsiteX2" fmla="*/ 306103 w 306103"/>
                <a:gd name="connsiteY2" fmla="*/ 615816 h 615816"/>
                <a:gd name="connsiteX0" fmla="*/ 0 w 306103"/>
                <a:gd name="connsiteY0" fmla="*/ 0 h 615816"/>
                <a:gd name="connsiteX1" fmla="*/ 112676 w 306103"/>
                <a:gd name="connsiteY1" fmla="*/ 334575 h 615816"/>
                <a:gd name="connsiteX2" fmla="*/ 306103 w 306103"/>
                <a:gd name="connsiteY2" fmla="*/ 615816 h 615816"/>
                <a:gd name="connsiteX0" fmla="*/ 0 w 306103"/>
                <a:gd name="connsiteY0" fmla="*/ 0 h 615816"/>
                <a:gd name="connsiteX1" fmla="*/ 112676 w 306103"/>
                <a:gd name="connsiteY1" fmla="*/ 334575 h 615816"/>
                <a:gd name="connsiteX2" fmla="*/ 306103 w 306103"/>
                <a:gd name="connsiteY2" fmla="*/ 615816 h 615816"/>
                <a:gd name="connsiteX0" fmla="*/ 0 w 306103"/>
                <a:gd name="connsiteY0" fmla="*/ 0 h 615816"/>
                <a:gd name="connsiteX1" fmla="*/ 112676 w 306103"/>
                <a:gd name="connsiteY1" fmla="*/ 334575 h 615816"/>
                <a:gd name="connsiteX2" fmla="*/ 306103 w 306103"/>
                <a:gd name="connsiteY2" fmla="*/ 615816 h 615816"/>
                <a:gd name="connsiteX0" fmla="*/ 0 w 306103"/>
                <a:gd name="connsiteY0" fmla="*/ 0 h 615816"/>
                <a:gd name="connsiteX1" fmla="*/ 130038 w 306103"/>
                <a:gd name="connsiteY1" fmla="*/ 333110 h 615816"/>
                <a:gd name="connsiteX2" fmla="*/ 306103 w 306103"/>
                <a:gd name="connsiteY2" fmla="*/ 615816 h 615816"/>
                <a:gd name="connsiteX0" fmla="*/ 0 w 311833"/>
                <a:gd name="connsiteY0" fmla="*/ 0 h 618976"/>
                <a:gd name="connsiteX1" fmla="*/ 130038 w 311833"/>
                <a:gd name="connsiteY1" fmla="*/ 333110 h 618976"/>
                <a:gd name="connsiteX2" fmla="*/ 311833 w 311833"/>
                <a:gd name="connsiteY2" fmla="*/ 618976 h 618976"/>
                <a:gd name="connsiteX0" fmla="*/ 0 w 311833"/>
                <a:gd name="connsiteY0" fmla="*/ 0 h 618976"/>
                <a:gd name="connsiteX1" fmla="*/ 130038 w 311833"/>
                <a:gd name="connsiteY1" fmla="*/ 333110 h 618976"/>
                <a:gd name="connsiteX2" fmla="*/ 311833 w 311833"/>
                <a:gd name="connsiteY2" fmla="*/ 618976 h 618976"/>
              </a:gdLst>
              <a:ahLst/>
              <a:cxnLst>
                <a:cxn ang="0">
                  <a:pos x="connsiteX0" y="connsiteY0"/>
                </a:cxn>
                <a:cxn ang="0">
                  <a:pos x="connsiteX1" y="connsiteY1"/>
                </a:cxn>
                <a:cxn ang="0">
                  <a:pos x="connsiteX2" y="connsiteY2"/>
                </a:cxn>
              </a:cxnLst>
              <a:rect l="l" t="t" r="r" b="b"/>
              <a:pathLst>
                <a:path w="311833" h="618976">
                  <a:moveTo>
                    <a:pt x="0" y="0"/>
                  </a:moveTo>
                  <a:cubicBezTo>
                    <a:pt x="37559" y="111525"/>
                    <a:pt x="68773" y="147765"/>
                    <a:pt x="130038" y="333110"/>
                  </a:cubicBezTo>
                  <a:cubicBezTo>
                    <a:pt x="190028" y="419470"/>
                    <a:pt x="185699" y="430318"/>
                    <a:pt x="311833" y="618976"/>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2" name="Straight Arrow Connector 131">
              <a:extLst>
                <a:ext uri="{FF2B5EF4-FFF2-40B4-BE49-F238E27FC236}">
                  <a16:creationId xmlns:a16="http://schemas.microsoft.com/office/drawing/2014/main" id="{8AD1EB7D-364A-423D-AA3B-E6D3F033A6B6}"/>
                </a:ext>
              </a:extLst>
            </p:cNvPr>
            <p:cNvCxnSpPr/>
            <p:nvPr/>
          </p:nvCxnSpPr>
          <p:spPr>
            <a:xfrm>
              <a:off x="5024926" y="2181950"/>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3" name="Freeform: Shape 132">
              <a:extLst>
                <a:ext uri="{FF2B5EF4-FFF2-40B4-BE49-F238E27FC236}">
                  <a16:creationId xmlns:a16="http://schemas.microsoft.com/office/drawing/2014/main" id="{883A2979-E1B3-49D5-B1A4-AC70C40B3F0A}"/>
                </a:ext>
              </a:extLst>
            </p:cNvPr>
            <p:cNvSpPr/>
            <p:nvPr/>
          </p:nvSpPr>
          <p:spPr>
            <a:xfrm>
              <a:off x="4782624" y="1971117"/>
              <a:ext cx="185727" cy="28310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4" name="Group 133">
            <a:extLst>
              <a:ext uri="{FF2B5EF4-FFF2-40B4-BE49-F238E27FC236}">
                <a16:creationId xmlns:a16="http://schemas.microsoft.com/office/drawing/2014/main" id="{291596DF-3D06-4A9D-9752-27C3737BE6DB}"/>
              </a:ext>
            </a:extLst>
          </p:cNvPr>
          <p:cNvGrpSpPr/>
          <p:nvPr/>
        </p:nvGrpSpPr>
        <p:grpSpPr>
          <a:xfrm>
            <a:off x="8382891" y="951385"/>
            <a:ext cx="3746501" cy="2846806"/>
            <a:chOff x="8176376" y="1760437"/>
            <a:chExt cx="3746501" cy="2846806"/>
          </a:xfrm>
        </p:grpSpPr>
        <p:pic>
          <p:nvPicPr>
            <p:cNvPr id="135" name="Picture 134">
              <a:extLst>
                <a:ext uri="{FF2B5EF4-FFF2-40B4-BE49-F238E27FC236}">
                  <a16:creationId xmlns:a16="http://schemas.microsoft.com/office/drawing/2014/main" id="{8A782162-3E44-4EF7-B3E0-F8477EF91536}"/>
                </a:ext>
              </a:extLst>
            </p:cNvPr>
            <p:cNvPicPr>
              <a:picLocks noChangeAspect="1"/>
            </p:cNvPicPr>
            <p:nvPr/>
          </p:nvPicPr>
          <p:blipFill rotWithShape="1">
            <a:blip r:embed="rId5"/>
            <a:srcRect l="69046" t="46756" r="19438" b="27577"/>
            <a:stretch/>
          </p:blipFill>
          <p:spPr>
            <a:xfrm>
              <a:off x="8176376" y="1760437"/>
              <a:ext cx="3746501" cy="2846806"/>
            </a:xfrm>
            <a:prstGeom prst="rect">
              <a:avLst/>
            </a:prstGeom>
          </p:spPr>
        </p:pic>
        <p:grpSp>
          <p:nvGrpSpPr>
            <p:cNvPr id="136" name="Group 135">
              <a:extLst>
                <a:ext uri="{FF2B5EF4-FFF2-40B4-BE49-F238E27FC236}">
                  <a16:creationId xmlns:a16="http://schemas.microsoft.com/office/drawing/2014/main" id="{9CCC7349-8C3E-49AB-8447-4FA73E0326A2}"/>
                </a:ext>
              </a:extLst>
            </p:cNvPr>
            <p:cNvGrpSpPr/>
            <p:nvPr/>
          </p:nvGrpSpPr>
          <p:grpSpPr>
            <a:xfrm>
              <a:off x="8322467" y="1817447"/>
              <a:ext cx="3390900" cy="2122427"/>
              <a:chOff x="8322467" y="1817447"/>
              <a:chExt cx="3390900" cy="2122427"/>
            </a:xfrm>
          </p:grpSpPr>
          <p:grpSp>
            <p:nvGrpSpPr>
              <p:cNvPr id="137" name="Group 136">
                <a:extLst>
                  <a:ext uri="{FF2B5EF4-FFF2-40B4-BE49-F238E27FC236}">
                    <a16:creationId xmlns:a16="http://schemas.microsoft.com/office/drawing/2014/main" id="{118D60BD-31A1-456F-89B3-70A30AEA4F38}"/>
                  </a:ext>
                </a:extLst>
              </p:cNvPr>
              <p:cNvGrpSpPr/>
              <p:nvPr/>
            </p:nvGrpSpPr>
            <p:grpSpPr>
              <a:xfrm>
                <a:off x="8322467" y="1817447"/>
                <a:ext cx="3390900" cy="2122427"/>
                <a:chOff x="2894645" y="4783119"/>
                <a:chExt cx="3390900" cy="2122427"/>
              </a:xfrm>
            </p:grpSpPr>
            <p:sp>
              <p:nvSpPr>
                <p:cNvPr id="140" name="Freeform: Shape 139">
                  <a:extLst>
                    <a:ext uri="{FF2B5EF4-FFF2-40B4-BE49-F238E27FC236}">
                      <a16:creationId xmlns:a16="http://schemas.microsoft.com/office/drawing/2014/main" id="{884F7FAD-623D-4323-AD8B-7CDA49BF60A0}"/>
                    </a:ext>
                  </a:extLst>
                </p:cNvPr>
                <p:cNvSpPr/>
                <p:nvPr/>
              </p:nvSpPr>
              <p:spPr>
                <a:xfrm>
                  <a:off x="2894645" y="4993972"/>
                  <a:ext cx="251460" cy="1150620"/>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Freeform: Shape 140">
                  <a:extLst>
                    <a:ext uri="{FF2B5EF4-FFF2-40B4-BE49-F238E27FC236}">
                      <a16:creationId xmlns:a16="http://schemas.microsoft.com/office/drawing/2014/main" id="{7F6A73D8-DFB6-4AEF-B922-C3090ED4F124}"/>
                    </a:ext>
                  </a:extLst>
                </p:cNvPr>
                <p:cNvSpPr/>
                <p:nvPr/>
              </p:nvSpPr>
              <p:spPr>
                <a:xfrm rot="12791935">
                  <a:off x="3217160" y="5377860"/>
                  <a:ext cx="309909" cy="74248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Freeform: Shape 141">
                  <a:extLst>
                    <a:ext uri="{FF2B5EF4-FFF2-40B4-BE49-F238E27FC236}">
                      <a16:creationId xmlns:a16="http://schemas.microsoft.com/office/drawing/2014/main" id="{C0802704-B4E4-493B-8261-6A9B8D013D54}"/>
                    </a:ext>
                  </a:extLst>
                </p:cNvPr>
                <p:cNvSpPr/>
                <p:nvPr/>
              </p:nvSpPr>
              <p:spPr>
                <a:xfrm>
                  <a:off x="3574058" y="5442084"/>
                  <a:ext cx="973629" cy="1432741"/>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121415"/>
                    <a:gd name="connsiteY0" fmla="*/ 0 h 527927"/>
                    <a:gd name="connsiteX1" fmla="*/ 76200 w 121415"/>
                    <a:gd name="connsiteY1" fmla="*/ 502920 h 527927"/>
                    <a:gd name="connsiteX2" fmla="*/ 121415 w 121415"/>
                    <a:gd name="connsiteY2" fmla="*/ 138434 h 527927"/>
                    <a:gd name="connsiteX0" fmla="*/ 0 w 345869"/>
                    <a:gd name="connsiteY0" fmla="*/ 0 h 1544728"/>
                    <a:gd name="connsiteX1" fmla="*/ 300654 w 345869"/>
                    <a:gd name="connsiteY1" fmla="*/ 1519721 h 1544728"/>
                    <a:gd name="connsiteX2" fmla="*/ 345869 w 345869"/>
                    <a:gd name="connsiteY2" fmla="*/ 1155235 h 1544728"/>
                    <a:gd name="connsiteX0" fmla="*/ 0 w 345869"/>
                    <a:gd name="connsiteY0" fmla="*/ 0 h 1155235"/>
                    <a:gd name="connsiteX1" fmla="*/ 195188 w 345869"/>
                    <a:gd name="connsiteY1" fmla="*/ 1058194 h 1155235"/>
                    <a:gd name="connsiteX2" fmla="*/ 345869 w 345869"/>
                    <a:gd name="connsiteY2" fmla="*/ 1155235 h 1155235"/>
                    <a:gd name="connsiteX0" fmla="*/ 0 w 340460"/>
                    <a:gd name="connsiteY0" fmla="*/ 0 h 1113329"/>
                    <a:gd name="connsiteX1" fmla="*/ 195188 w 340460"/>
                    <a:gd name="connsiteY1" fmla="*/ 1058194 h 1113329"/>
                    <a:gd name="connsiteX2" fmla="*/ 340460 w 340460"/>
                    <a:gd name="connsiteY2" fmla="*/ 1111967 h 1113329"/>
                    <a:gd name="connsiteX0" fmla="*/ 0 w 340460"/>
                    <a:gd name="connsiteY0" fmla="*/ 0 h 1248445"/>
                    <a:gd name="connsiteX1" fmla="*/ 195188 w 340460"/>
                    <a:gd name="connsiteY1" fmla="*/ 1058194 h 1248445"/>
                    <a:gd name="connsiteX2" fmla="*/ 340460 w 340460"/>
                    <a:gd name="connsiteY2" fmla="*/ 1111967 h 1248445"/>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360637"/>
                    <a:gd name="connsiteX1" fmla="*/ 195188 w 340460"/>
                    <a:gd name="connsiteY1" fmla="*/ 1058194 h 1360637"/>
                    <a:gd name="connsiteX2" fmla="*/ 243385 w 340460"/>
                    <a:gd name="connsiteY2" fmla="*/ 1261986 h 1360637"/>
                    <a:gd name="connsiteX3" fmla="*/ 286653 w 340460"/>
                    <a:gd name="connsiteY3" fmla="*/ 1355734 h 1360637"/>
                    <a:gd name="connsiteX4" fmla="*/ 340460 w 340460"/>
                    <a:gd name="connsiteY4" fmla="*/ 1111967 h 1360637"/>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5531"/>
                    <a:gd name="connsiteY0" fmla="*/ 0 h 1355906"/>
                    <a:gd name="connsiteX1" fmla="*/ 195188 w 345531"/>
                    <a:gd name="connsiteY1" fmla="*/ 1058194 h 1355906"/>
                    <a:gd name="connsiteX2" fmla="*/ 286653 w 345531"/>
                    <a:gd name="connsiteY2" fmla="*/ 1355734 h 1355906"/>
                    <a:gd name="connsiteX3" fmla="*/ 345531 w 345531"/>
                    <a:gd name="connsiteY3" fmla="*/ 999289 h 1355906"/>
                  </a:gdLst>
                  <a:ahLst/>
                  <a:cxnLst>
                    <a:cxn ang="0">
                      <a:pos x="connsiteX0" y="connsiteY0"/>
                    </a:cxn>
                    <a:cxn ang="0">
                      <a:pos x="connsiteX1" y="connsiteY1"/>
                    </a:cxn>
                    <a:cxn ang="0">
                      <a:pos x="connsiteX2" y="connsiteY2"/>
                    </a:cxn>
                    <a:cxn ang="0">
                      <a:pos x="connsiteX3" y="connsiteY3"/>
                    </a:cxn>
                  </a:cxnLst>
                  <a:rect l="l" t="t" r="r" b="b"/>
                  <a:pathLst>
                    <a:path w="345531" h="1355906">
                      <a:moveTo>
                        <a:pt x="0" y="0"/>
                      </a:moveTo>
                      <a:cubicBezTo>
                        <a:pt x="20320" y="170815"/>
                        <a:pt x="159628" y="896904"/>
                        <a:pt x="195188" y="1058194"/>
                      </a:cubicBezTo>
                      <a:cubicBezTo>
                        <a:pt x="242964" y="1284150"/>
                        <a:pt x="262441" y="1346772"/>
                        <a:pt x="286653" y="1355734"/>
                      </a:cubicBezTo>
                      <a:cubicBezTo>
                        <a:pt x="310865" y="1364696"/>
                        <a:pt x="336112" y="1021888"/>
                        <a:pt x="345531" y="999289"/>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3" name="Freeform: Shape 142">
                  <a:extLst>
                    <a:ext uri="{FF2B5EF4-FFF2-40B4-BE49-F238E27FC236}">
                      <a16:creationId xmlns:a16="http://schemas.microsoft.com/office/drawing/2014/main" id="{266F885C-8119-4602-ACB0-085122F32AB2}"/>
                    </a:ext>
                  </a:extLst>
                </p:cNvPr>
                <p:cNvSpPr/>
                <p:nvPr/>
              </p:nvSpPr>
              <p:spPr>
                <a:xfrm flipH="1">
                  <a:off x="4625334" y="5641537"/>
                  <a:ext cx="653243" cy="1264009"/>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121415"/>
                    <a:gd name="connsiteY0" fmla="*/ 0 h 527927"/>
                    <a:gd name="connsiteX1" fmla="*/ 76200 w 121415"/>
                    <a:gd name="connsiteY1" fmla="*/ 502920 h 527927"/>
                    <a:gd name="connsiteX2" fmla="*/ 121415 w 121415"/>
                    <a:gd name="connsiteY2" fmla="*/ 138434 h 527927"/>
                    <a:gd name="connsiteX0" fmla="*/ 0 w 345869"/>
                    <a:gd name="connsiteY0" fmla="*/ 0 h 1544728"/>
                    <a:gd name="connsiteX1" fmla="*/ 300654 w 345869"/>
                    <a:gd name="connsiteY1" fmla="*/ 1519721 h 1544728"/>
                    <a:gd name="connsiteX2" fmla="*/ 345869 w 345869"/>
                    <a:gd name="connsiteY2" fmla="*/ 1155235 h 1544728"/>
                    <a:gd name="connsiteX0" fmla="*/ 0 w 345869"/>
                    <a:gd name="connsiteY0" fmla="*/ 0 h 1155235"/>
                    <a:gd name="connsiteX1" fmla="*/ 195188 w 345869"/>
                    <a:gd name="connsiteY1" fmla="*/ 1058194 h 1155235"/>
                    <a:gd name="connsiteX2" fmla="*/ 345869 w 345869"/>
                    <a:gd name="connsiteY2" fmla="*/ 1155235 h 1155235"/>
                    <a:gd name="connsiteX0" fmla="*/ 0 w 340460"/>
                    <a:gd name="connsiteY0" fmla="*/ 0 h 1113329"/>
                    <a:gd name="connsiteX1" fmla="*/ 195188 w 340460"/>
                    <a:gd name="connsiteY1" fmla="*/ 1058194 h 1113329"/>
                    <a:gd name="connsiteX2" fmla="*/ 340460 w 340460"/>
                    <a:gd name="connsiteY2" fmla="*/ 1111967 h 1113329"/>
                    <a:gd name="connsiteX0" fmla="*/ 0 w 340460"/>
                    <a:gd name="connsiteY0" fmla="*/ 0 h 1248445"/>
                    <a:gd name="connsiteX1" fmla="*/ 195188 w 340460"/>
                    <a:gd name="connsiteY1" fmla="*/ 1058194 h 1248445"/>
                    <a:gd name="connsiteX2" fmla="*/ 340460 w 340460"/>
                    <a:gd name="connsiteY2" fmla="*/ 1111967 h 1248445"/>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0460"/>
                    <a:gd name="connsiteY0" fmla="*/ 0 h 1360637"/>
                    <a:gd name="connsiteX1" fmla="*/ 195188 w 340460"/>
                    <a:gd name="connsiteY1" fmla="*/ 1058194 h 1360637"/>
                    <a:gd name="connsiteX2" fmla="*/ 243385 w 340460"/>
                    <a:gd name="connsiteY2" fmla="*/ 1261986 h 1360637"/>
                    <a:gd name="connsiteX3" fmla="*/ 286653 w 340460"/>
                    <a:gd name="connsiteY3" fmla="*/ 1355734 h 1360637"/>
                    <a:gd name="connsiteX4" fmla="*/ 340460 w 340460"/>
                    <a:gd name="connsiteY4" fmla="*/ 1111967 h 1360637"/>
                    <a:gd name="connsiteX0" fmla="*/ 0 w 340460"/>
                    <a:gd name="connsiteY0" fmla="*/ 0 h 1355988"/>
                    <a:gd name="connsiteX1" fmla="*/ 195188 w 340460"/>
                    <a:gd name="connsiteY1" fmla="*/ 1058194 h 1355988"/>
                    <a:gd name="connsiteX2" fmla="*/ 286653 w 340460"/>
                    <a:gd name="connsiteY2" fmla="*/ 1355734 h 1355988"/>
                    <a:gd name="connsiteX3" fmla="*/ 340460 w 340460"/>
                    <a:gd name="connsiteY3" fmla="*/ 1111967 h 1355988"/>
                    <a:gd name="connsiteX0" fmla="*/ 0 w 348073"/>
                    <a:gd name="connsiteY0" fmla="*/ 0 h 1355882"/>
                    <a:gd name="connsiteX1" fmla="*/ 195188 w 348073"/>
                    <a:gd name="connsiteY1" fmla="*/ 1058194 h 1355882"/>
                    <a:gd name="connsiteX2" fmla="*/ 286653 w 348073"/>
                    <a:gd name="connsiteY2" fmla="*/ 1355734 h 1355882"/>
                    <a:gd name="connsiteX3" fmla="*/ 348073 w 348073"/>
                    <a:gd name="connsiteY3" fmla="*/ 941484 h 1355882"/>
                    <a:gd name="connsiteX0" fmla="*/ 0 w 348073"/>
                    <a:gd name="connsiteY0" fmla="*/ 0 h 1330820"/>
                    <a:gd name="connsiteX1" fmla="*/ 195188 w 348073"/>
                    <a:gd name="connsiteY1" fmla="*/ 1058194 h 1330820"/>
                    <a:gd name="connsiteX2" fmla="*/ 279041 w 348073"/>
                    <a:gd name="connsiteY2" fmla="*/ 1330663 h 1330820"/>
                    <a:gd name="connsiteX3" fmla="*/ 348073 w 348073"/>
                    <a:gd name="connsiteY3" fmla="*/ 941484 h 1330820"/>
                  </a:gdLst>
                  <a:ahLst/>
                  <a:cxnLst>
                    <a:cxn ang="0">
                      <a:pos x="connsiteX0" y="connsiteY0"/>
                    </a:cxn>
                    <a:cxn ang="0">
                      <a:pos x="connsiteX1" y="connsiteY1"/>
                    </a:cxn>
                    <a:cxn ang="0">
                      <a:pos x="connsiteX2" y="connsiteY2"/>
                    </a:cxn>
                    <a:cxn ang="0">
                      <a:pos x="connsiteX3" y="connsiteY3"/>
                    </a:cxn>
                  </a:cxnLst>
                  <a:rect l="l" t="t" r="r" b="b"/>
                  <a:pathLst>
                    <a:path w="348073" h="1330820">
                      <a:moveTo>
                        <a:pt x="0" y="0"/>
                      </a:moveTo>
                      <a:cubicBezTo>
                        <a:pt x="20320" y="170815"/>
                        <a:pt x="159628" y="896904"/>
                        <a:pt x="195188" y="1058194"/>
                      </a:cubicBezTo>
                      <a:cubicBezTo>
                        <a:pt x="242964" y="1284150"/>
                        <a:pt x="254829" y="1321701"/>
                        <a:pt x="279041" y="1330663"/>
                      </a:cubicBezTo>
                      <a:cubicBezTo>
                        <a:pt x="303253" y="1339625"/>
                        <a:pt x="338654" y="964083"/>
                        <a:pt x="348073" y="941484"/>
                      </a:cubicBezTo>
                    </a:path>
                  </a:pathLst>
                </a:custGeom>
                <a:noFill/>
                <a:ln w="38100">
                  <a:solidFill>
                    <a:schemeClr val="accent5">
                      <a:lumMod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4" name="Freeform: Shape 143">
                  <a:extLst>
                    <a:ext uri="{FF2B5EF4-FFF2-40B4-BE49-F238E27FC236}">
                      <a16:creationId xmlns:a16="http://schemas.microsoft.com/office/drawing/2014/main" id="{C5B133A9-6EFA-4B38-A409-F7EC2D9A8A11}"/>
                    </a:ext>
                  </a:extLst>
                </p:cNvPr>
                <p:cNvSpPr/>
                <p:nvPr/>
              </p:nvSpPr>
              <p:spPr>
                <a:xfrm>
                  <a:off x="3569570" y="5066228"/>
                  <a:ext cx="280013" cy="28738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5" name="Freeform: Shape 144">
                  <a:extLst>
                    <a:ext uri="{FF2B5EF4-FFF2-40B4-BE49-F238E27FC236}">
                      <a16:creationId xmlns:a16="http://schemas.microsoft.com/office/drawing/2014/main" id="{2394175C-D97F-4354-A064-BA104957F7B8}"/>
                    </a:ext>
                  </a:extLst>
                </p:cNvPr>
                <p:cNvSpPr/>
                <p:nvPr/>
              </p:nvSpPr>
              <p:spPr>
                <a:xfrm flipH="1">
                  <a:off x="5269156" y="4962172"/>
                  <a:ext cx="665869" cy="479913"/>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213360"/>
                    <a:gd name="connsiteY0" fmla="*/ 0 h 967740"/>
                    <a:gd name="connsiteX1" fmla="*/ 46900 w 213360"/>
                    <a:gd name="connsiteY1" fmla="*/ 518286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11340" y="356996"/>
                        <a:pt x="46900" y="518286"/>
                      </a:cubicBezTo>
                      <a:cubicBezTo>
                        <a:pt x="82460" y="679576"/>
                        <a:pt x="162560" y="815975"/>
                        <a:pt x="213360" y="967740"/>
                      </a:cubicBezTo>
                    </a:path>
                  </a:pathLst>
                </a:custGeom>
                <a:noFill/>
                <a:ln w="38100">
                  <a:solidFill>
                    <a:schemeClr val="accent1">
                      <a:shade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6" name="Freeform: Shape 145">
                  <a:extLst>
                    <a:ext uri="{FF2B5EF4-FFF2-40B4-BE49-F238E27FC236}">
                      <a16:creationId xmlns:a16="http://schemas.microsoft.com/office/drawing/2014/main" id="{F1B94D35-E08A-49C3-9ECC-D0D32A564CF8}"/>
                    </a:ext>
                  </a:extLst>
                </p:cNvPr>
                <p:cNvSpPr/>
                <p:nvPr/>
              </p:nvSpPr>
              <p:spPr>
                <a:xfrm flipH="1">
                  <a:off x="5155101" y="4993972"/>
                  <a:ext cx="635390" cy="502773"/>
                </a:xfrm>
                <a:custGeom>
                  <a:avLst/>
                  <a:gdLst>
                    <a:gd name="connsiteX0" fmla="*/ 0 w 213360"/>
                    <a:gd name="connsiteY0" fmla="*/ 0 h 967740"/>
                    <a:gd name="connsiteX1" fmla="*/ 76200 w 213360"/>
                    <a:gd name="connsiteY1" fmla="*/ 502920 h 967740"/>
                    <a:gd name="connsiteX2" fmla="*/ 213360 w 213360"/>
                    <a:gd name="connsiteY2" fmla="*/ 967740 h 967740"/>
                    <a:gd name="connsiteX0" fmla="*/ 0 w 213360"/>
                    <a:gd name="connsiteY0" fmla="*/ 0 h 967740"/>
                    <a:gd name="connsiteX1" fmla="*/ 46900 w 213360"/>
                    <a:gd name="connsiteY1" fmla="*/ 518286 h 967740"/>
                    <a:gd name="connsiteX2" fmla="*/ 213360 w 213360"/>
                    <a:gd name="connsiteY2" fmla="*/ 967740 h 967740"/>
                    <a:gd name="connsiteX0" fmla="*/ 0 w 213360"/>
                    <a:gd name="connsiteY0" fmla="*/ 0 h 967740"/>
                    <a:gd name="connsiteX1" fmla="*/ 134799 w 213360"/>
                    <a:gd name="connsiteY1" fmla="*/ 180242 h 967740"/>
                    <a:gd name="connsiteX2" fmla="*/ 213360 w 213360"/>
                    <a:gd name="connsiteY2" fmla="*/ 967740 h 967740"/>
                    <a:gd name="connsiteX0" fmla="*/ 0 w 201152"/>
                    <a:gd name="connsiteY0" fmla="*/ 0 h 860180"/>
                    <a:gd name="connsiteX1" fmla="*/ 134799 w 201152"/>
                    <a:gd name="connsiteY1" fmla="*/ 180242 h 860180"/>
                    <a:gd name="connsiteX2" fmla="*/ 201152 w 201152"/>
                    <a:gd name="connsiteY2" fmla="*/ 860180 h 860180"/>
                    <a:gd name="connsiteX0" fmla="*/ 0 w 201152"/>
                    <a:gd name="connsiteY0" fmla="*/ 0 h 860180"/>
                    <a:gd name="connsiteX1" fmla="*/ 134799 w 201152"/>
                    <a:gd name="connsiteY1" fmla="*/ 180242 h 860180"/>
                    <a:gd name="connsiteX2" fmla="*/ 201152 w 201152"/>
                    <a:gd name="connsiteY2" fmla="*/ 860180 h 860180"/>
                    <a:gd name="connsiteX0" fmla="*/ 0 w 203594"/>
                    <a:gd name="connsiteY0" fmla="*/ 0 h 1013837"/>
                    <a:gd name="connsiteX1" fmla="*/ 134799 w 203594"/>
                    <a:gd name="connsiteY1" fmla="*/ 180242 h 1013837"/>
                    <a:gd name="connsiteX2" fmla="*/ 203594 w 203594"/>
                    <a:gd name="connsiteY2" fmla="*/ 1013837 h 1013837"/>
                  </a:gdLst>
                  <a:ahLst/>
                  <a:cxnLst>
                    <a:cxn ang="0">
                      <a:pos x="connsiteX0" y="connsiteY0"/>
                    </a:cxn>
                    <a:cxn ang="0">
                      <a:pos x="connsiteX1" y="connsiteY1"/>
                    </a:cxn>
                    <a:cxn ang="0">
                      <a:pos x="connsiteX2" y="connsiteY2"/>
                    </a:cxn>
                  </a:cxnLst>
                  <a:rect l="l" t="t" r="r" b="b"/>
                  <a:pathLst>
                    <a:path w="203594" h="1013837">
                      <a:moveTo>
                        <a:pt x="0" y="0"/>
                      </a:moveTo>
                      <a:cubicBezTo>
                        <a:pt x="20320" y="170815"/>
                        <a:pt x="99239" y="18952"/>
                        <a:pt x="134799" y="180242"/>
                      </a:cubicBezTo>
                      <a:cubicBezTo>
                        <a:pt x="170359" y="341532"/>
                        <a:pt x="172327" y="708415"/>
                        <a:pt x="203594" y="1013837"/>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7" name="Freeform: Shape 146">
                  <a:extLst>
                    <a:ext uri="{FF2B5EF4-FFF2-40B4-BE49-F238E27FC236}">
                      <a16:creationId xmlns:a16="http://schemas.microsoft.com/office/drawing/2014/main" id="{6D595258-7F44-4326-AB6C-FAC1B6E2BC6C}"/>
                    </a:ext>
                  </a:extLst>
                </p:cNvPr>
                <p:cNvSpPr/>
                <p:nvPr/>
              </p:nvSpPr>
              <p:spPr>
                <a:xfrm rot="21310807" flipH="1">
                  <a:off x="5774296" y="5451601"/>
                  <a:ext cx="279926" cy="1268880"/>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Freeform: Shape 147">
                  <a:extLst>
                    <a:ext uri="{FF2B5EF4-FFF2-40B4-BE49-F238E27FC236}">
                      <a16:creationId xmlns:a16="http://schemas.microsoft.com/office/drawing/2014/main" id="{FEE42DF4-FBA6-42CA-8428-5B0C6B1DA4F3}"/>
                    </a:ext>
                  </a:extLst>
                </p:cNvPr>
                <p:cNvSpPr/>
                <p:nvPr/>
              </p:nvSpPr>
              <p:spPr>
                <a:xfrm rot="8346736" flipH="1">
                  <a:off x="5309490" y="5721281"/>
                  <a:ext cx="478531" cy="970503"/>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Freeform: Shape 148">
                  <a:extLst>
                    <a:ext uri="{FF2B5EF4-FFF2-40B4-BE49-F238E27FC236}">
                      <a16:creationId xmlns:a16="http://schemas.microsoft.com/office/drawing/2014/main" id="{A3FD5C95-51BE-4DD0-B472-FFA7BDDB9103}"/>
                    </a:ext>
                  </a:extLst>
                </p:cNvPr>
                <p:cNvSpPr/>
                <p:nvPr/>
              </p:nvSpPr>
              <p:spPr>
                <a:xfrm rot="1490561">
                  <a:off x="5540629" y="5821606"/>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Freeform: Shape 149">
                  <a:extLst>
                    <a:ext uri="{FF2B5EF4-FFF2-40B4-BE49-F238E27FC236}">
                      <a16:creationId xmlns:a16="http://schemas.microsoft.com/office/drawing/2014/main" id="{767ABD52-5B11-4D12-947B-BAC7A8DF0EE0}"/>
                    </a:ext>
                  </a:extLst>
                </p:cNvPr>
                <p:cNvSpPr/>
                <p:nvPr/>
              </p:nvSpPr>
              <p:spPr>
                <a:xfrm rot="1490561">
                  <a:off x="3056469" y="5172603"/>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Freeform: Shape 150">
                  <a:extLst>
                    <a:ext uri="{FF2B5EF4-FFF2-40B4-BE49-F238E27FC236}">
                      <a16:creationId xmlns:a16="http://schemas.microsoft.com/office/drawing/2014/main" id="{99B8324A-7057-4E04-9A7E-4EAB9BAF647A}"/>
                    </a:ext>
                  </a:extLst>
                </p:cNvPr>
                <p:cNvSpPr/>
                <p:nvPr/>
              </p:nvSpPr>
              <p:spPr>
                <a:xfrm>
                  <a:off x="3158498" y="4783119"/>
                  <a:ext cx="45719" cy="28310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Freeform: Shape 151">
                  <a:extLst>
                    <a:ext uri="{FF2B5EF4-FFF2-40B4-BE49-F238E27FC236}">
                      <a16:creationId xmlns:a16="http://schemas.microsoft.com/office/drawing/2014/main" id="{2BF8E91C-D4EA-46A6-A481-94866E051053}"/>
                    </a:ext>
                  </a:extLst>
                </p:cNvPr>
                <p:cNvSpPr/>
                <p:nvPr/>
              </p:nvSpPr>
              <p:spPr>
                <a:xfrm flipH="1">
                  <a:off x="5353490" y="5076118"/>
                  <a:ext cx="832995" cy="643388"/>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3" name="Freeform: Shape 152">
                  <a:extLst>
                    <a:ext uri="{FF2B5EF4-FFF2-40B4-BE49-F238E27FC236}">
                      <a16:creationId xmlns:a16="http://schemas.microsoft.com/office/drawing/2014/main" id="{EB772027-B881-4541-A93B-94F5C1C35E4A}"/>
                    </a:ext>
                  </a:extLst>
                </p:cNvPr>
                <p:cNvSpPr/>
                <p:nvPr/>
              </p:nvSpPr>
              <p:spPr>
                <a:xfrm>
                  <a:off x="3718364" y="5621211"/>
                  <a:ext cx="282729" cy="14906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Freeform: Shape 153">
                  <a:extLst>
                    <a:ext uri="{FF2B5EF4-FFF2-40B4-BE49-F238E27FC236}">
                      <a16:creationId xmlns:a16="http://schemas.microsoft.com/office/drawing/2014/main" id="{351605B9-2FC8-4DE4-9B5D-0046A404297A}"/>
                    </a:ext>
                  </a:extLst>
                </p:cNvPr>
                <p:cNvSpPr/>
                <p:nvPr/>
              </p:nvSpPr>
              <p:spPr>
                <a:xfrm>
                  <a:off x="3921100" y="6009173"/>
                  <a:ext cx="370918" cy="197360"/>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solidFill>
                    <a:schemeClr val="accent1">
                      <a:shade val="50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Freeform: Shape 154">
                  <a:extLst>
                    <a:ext uri="{FF2B5EF4-FFF2-40B4-BE49-F238E27FC236}">
                      <a16:creationId xmlns:a16="http://schemas.microsoft.com/office/drawing/2014/main" id="{1CE43F0E-A3DC-4A40-BD4C-27DDFA495BAF}"/>
                    </a:ext>
                  </a:extLst>
                </p:cNvPr>
                <p:cNvSpPr/>
                <p:nvPr/>
              </p:nvSpPr>
              <p:spPr>
                <a:xfrm flipH="1">
                  <a:off x="4976303" y="5657553"/>
                  <a:ext cx="253594" cy="18985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Freeform: Shape 155">
                  <a:extLst>
                    <a:ext uri="{FF2B5EF4-FFF2-40B4-BE49-F238E27FC236}">
                      <a16:creationId xmlns:a16="http://schemas.microsoft.com/office/drawing/2014/main" id="{3B65B7CD-1E5C-44C0-8B77-8772881FBF24}"/>
                    </a:ext>
                  </a:extLst>
                </p:cNvPr>
                <p:cNvSpPr/>
                <p:nvPr/>
              </p:nvSpPr>
              <p:spPr>
                <a:xfrm flipH="1">
                  <a:off x="4758150" y="6258086"/>
                  <a:ext cx="253594" cy="18985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7" name="Straight Arrow Connector 156">
                  <a:extLst>
                    <a:ext uri="{FF2B5EF4-FFF2-40B4-BE49-F238E27FC236}">
                      <a16:creationId xmlns:a16="http://schemas.microsoft.com/office/drawing/2014/main" id="{9DE91E20-1300-495C-ADB7-3CE1F13144D4}"/>
                    </a:ext>
                  </a:extLst>
                </p:cNvPr>
                <p:cNvCxnSpPr/>
                <p:nvPr/>
              </p:nvCxnSpPr>
              <p:spPr>
                <a:xfrm>
                  <a:off x="3567152" y="5153092"/>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EF5FD805-BFD3-4A5F-9291-704FDB21089B}"/>
                    </a:ext>
                  </a:extLst>
                </p:cNvPr>
                <p:cNvCxnSpPr/>
                <p:nvPr/>
              </p:nvCxnSpPr>
              <p:spPr>
                <a:xfrm>
                  <a:off x="6285545" y="4859289"/>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CC1D6DBB-524F-4FC6-92AD-28AC1ACD3AC2}"/>
                    </a:ext>
                  </a:extLst>
                </p:cNvPr>
                <p:cNvCxnSpPr/>
                <p:nvPr/>
              </p:nvCxnSpPr>
              <p:spPr>
                <a:xfrm>
                  <a:off x="5548755" y="5367526"/>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a:extLst>
                    <a:ext uri="{FF2B5EF4-FFF2-40B4-BE49-F238E27FC236}">
                      <a16:creationId xmlns:a16="http://schemas.microsoft.com/office/drawing/2014/main" id="{2E1DF421-5D80-495C-AD48-111911D3D768}"/>
                    </a:ext>
                  </a:extLst>
                </p:cNvPr>
                <p:cNvCxnSpPr/>
                <p:nvPr/>
              </p:nvCxnSpPr>
              <p:spPr>
                <a:xfrm>
                  <a:off x="5888276" y="5146352"/>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E019E7F3-D73E-43A5-9344-A7D432CFE66C}"/>
                    </a:ext>
                  </a:extLst>
                </p:cNvPr>
                <p:cNvCxnSpPr/>
                <p:nvPr/>
              </p:nvCxnSpPr>
              <p:spPr>
                <a:xfrm>
                  <a:off x="3834343" y="5390078"/>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EB0A280C-4D67-4F2E-B535-597EE5F8EB74}"/>
                    </a:ext>
                  </a:extLst>
                </p:cNvPr>
                <p:cNvCxnSpPr/>
                <p:nvPr/>
              </p:nvCxnSpPr>
              <p:spPr>
                <a:xfrm>
                  <a:off x="3865418" y="5796895"/>
                  <a:ext cx="0" cy="251460"/>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53570E9B-2CCF-4A13-BABE-DDE60845954C}"/>
                    </a:ext>
                  </a:extLst>
                </p:cNvPr>
                <p:cNvCxnSpPr>
                  <a:cxnSpLocks/>
                </p:cNvCxnSpPr>
                <p:nvPr/>
              </p:nvCxnSpPr>
              <p:spPr>
                <a:xfrm flipV="1">
                  <a:off x="4558756" y="6029248"/>
                  <a:ext cx="0" cy="37432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A59E05C1-EDCD-4208-AA82-F972F46FFDF4}"/>
                    </a:ext>
                  </a:extLst>
                </p:cNvPr>
                <p:cNvCxnSpPr>
                  <a:cxnSpLocks/>
                </p:cNvCxnSpPr>
                <p:nvPr/>
              </p:nvCxnSpPr>
              <p:spPr>
                <a:xfrm flipV="1">
                  <a:off x="4293018" y="6029248"/>
                  <a:ext cx="159432" cy="10669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F4F80B7-0CD8-4CF8-ACD8-38C17C4EC6C0}"/>
                    </a:ext>
                  </a:extLst>
                </p:cNvPr>
                <p:cNvCxnSpPr>
                  <a:cxnSpLocks/>
                </p:cNvCxnSpPr>
                <p:nvPr/>
              </p:nvCxnSpPr>
              <p:spPr>
                <a:xfrm flipH="1" flipV="1">
                  <a:off x="4639622" y="6050270"/>
                  <a:ext cx="163010" cy="13794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A3179166-BE13-43FD-8818-670E99FA27C3}"/>
                    </a:ext>
                  </a:extLst>
                </p:cNvPr>
                <p:cNvCxnSpPr>
                  <a:cxnSpLocks/>
                </p:cNvCxnSpPr>
                <p:nvPr/>
              </p:nvCxnSpPr>
              <p:spPr>
                <a:xfrm flipV="1">
                  <a:off x="4001093" y="5569282"/>
                  <a:ext cx="204192" cy="8827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4F986E81-8636-4670-B96E-5452205B8C2D}"/>
                    </a:ext>
                  </a:extLst>
                </p:cNvPr>
                <p:cNvCxnSpPr>
                  <a:cxnSpLocks/>
                </p:cNvCxnSpPr>
                <p:nvPr/>
              </p:nvCxnSpPr>
              <p:spPr>
                <a:xfrm flipH="1" flipV="1">
                  <a:off x="4906061" y="5428678"/>
                  <a:ext cx="183961" cy="7225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38" name="Freeform: Shape 137">
                <a:extLst>
                  <a:ext uri="{FF2B5EF4-FFF2-40B4-BE49-F238E27FC236}">
                    <a16:creationId xmlns:a16="http://schemas.microsoft.com/office/drawing/2014/main" id="{D5BE1BDA-6359-464E-AEC0-3BA418B7D859}"/>
                  </a:ext>
                </a:extLst>
              </p:cNvPr>
              <p:cNvSpPr/>
              <p:nvPr/>
            </p:nvSpPr>
            <p:spPr>
              <a:xfrm>
                <a:off x="9520864" y="3358488"/>
                <a:ext cx="282729" cy="149069"/>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Freeform: Shape 138">
                <a:extLst>
                  <a:ext uri="{FF2B5EF4-FFF2-40B4-BE49-F238E27FC236}">
                    <a16:creationId xmlns:a16="http://schemas.microsoft.com/office/drawing/2014/main" id="{DCAD5F73-E85D-40AD-98ED-55FD03BCD7D3}"/>
                  </a:ext>
                </a:extLst>
              </p:cNvPr>
              <p:cNvSpPr/>
              <p:nvPr/>
            </p:nvSpPr>
            <p:spPr>
              <a:xfrm flipH="1">
                <a:off x="10332045" y="2986642"/>
                <a:ext cx="185799" cy="177141"/>
              </a:xfrm>
              <a:custGeom>
                <a:avLst/>
                <a:gdLst>
                  <a:gd name="connsiteX0" fmla="*/ 0 w 213360"/>
                  <a:gd name="connsiteY0" fmla="*/ 0 h 967740"/>
                  <a:gd name="connsiteX1" fmla="*/ 76200 w 213360"/>
                  <a:gd name="connsiteY1" fmla="*/ 502920 h 967740"/>
                  <a:gd name="connsiteX2" fmla="*/ 213360 w 213360"/>
                  <a:gd name="connsiteY2" fmla="*/ 967740 h 967740"/>
                </a:gdLst>
                <a:ahLst/>
                <a:cxnLst>
                  <a:cxn ang="0">
                    <a:pos x="connsiteX0" y="connsiteY0"/>
                  </a:cxn>
                  <a:cxn ang="0">
                    <a:pos x="connsiteX1" y="connsiteY1"/>
                  </a:cxn>
                  <a:cxn ang="0">
                    <a:pos x="connsiteX2" y="connsiteY2"/>
                  </a:cxn>
                </a:cxnLst>
                <a:rect l="l" t="t" r="r" b="b"/>
                <a:pathLst>
                  <a:path w="213360" h="967740">
                    <a:moveTo>
                      <a:pt x="0" y="0"/>
                    </a:moveTo>
                    <a:cubicBezTo>
                      <a:pt x="20320" y="170815"/>
                      <a:pt x="40640" y="341630"/>
                      <a:pt x="76200" y="502920"/>
                    </a:cubicBezTo>
                    <a:cubicBezTo>
                      <a:pt x="111760" y="664210"/>
                      <a:pt x="162560" y="815975"/>
                      <a:pt x="213360" y="967740"/>
                    </a:cubicBezTo>
                  </a:path>
                </a:pathLst>
              </a:custGeom>
              <a:noFill/>
              <a:ln w="3810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04" name="Group 203">
            <a:extLst>
              <a:ext uri="{FF2B5EF4-FFF2-40B4-BE49-F238E27FC236}">
                <a16:creationId xmlns:a16="http://schemas.microsoft.com/office/drawing/2014/main" id="{D66C5428-592C-4055-95DB-B444D8E769B3}"/>
              </a:ext>
            </a:extLst>
          </p:cNvPr>
          <p:cNvGrpSpPr/>
          <p:nvPr/>
        </p:nvGrpSpPr>
        <p:grpSpPr>
          <a:xfrm>
            <a:off x="7957885" y="5006590"/>
            <a:ext cx="3279914" cy="1746762"/>
            <a:chOff x="7007625" y="5233122"/>
            <a:chExt cx="3279914" cy="1746762"/>
          </a:xfrm>
        </p:grpSpPr>
        <p:sp>
          <p:nvSpPr>
            <p:cNvPr id="169" name="Rectangle 168">
              <a:extLst>
                <a:ext uri="{FF2B5EF4-FFF2-40B4-BE49-F238E27FC236}">
                  <a16:creationId xmlns:a16="http://schemas.microsoft.com/office/drawing/2014/main" id="{7FB2C319-F1AF-4CDD-839F-39CF5E08F567}"/>
                </a:ext>
              </a:extLst>
            </p:cNvPr>
            <p:cNvSpPr/>
            <p:nvPr/>
          </p:nvSpPr>
          <p:spPr>
            <a:xfrm>
              <a:off x="7007625" y="5233122"/>
              <a:ext cx="3071786" cy="17467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0" name="TextBox 169">
              <a:extLst>
                <a:ext uri="{FF2B5EF4-FFF2-40B4-BE49-F238E27FC236}">
                  <a16:creationId xmlns:a16="http://schemas.microsoft.com/office/drawing/2014/main" id="{AC665C95-1D6C-401C-AD08-7B7E5A479DC5}"/>
                </a:ext>
              </a:extLst>
            </p:cNvPr>
            <p:cNvSpPr txBox="1"/>
            <p:nvPr/>
          </p:nvSpPr>
          <p:spPr>
            <a:xfrm>
              <a:off x="9118631" y="6712829"/>
              <a:ext cx="1168908" cy="246221"/>
            </a:xfrm>
            <a:prstGeom prst="rect">
              <a:avLst/>
            </a:prstGeom>
            <a:noFill/>
          </p:spPr>
          <p:txBody>
            <a:bodyPr wrap="square" rtlCol="0">
              <a:spAutoFit/>
            </a:bodyPr>
            <a:lstStyle/>
            <a:p>
              <a:r>
                <a:rPr lang="en-GB" sz="1000" dirty="0">
                  <a:latin typeface="Arial Nova" panose="020B0504020202020204" pitchFamily="34" charset="0"/>
                </a:rPr>
                <a:t>Mixing</a:t>
              </a:r>
            </a:p>
          </p:txBody>
        </p:sp>
        <p:sp>
          <p:nvSpPr>
            <p:cNvPr id="171" name="Rectangle 170">
              <a:extLst>
                <a:ext uri="{FF2B5EF4-FFF2-40B4-BE49-F238E27FC236}">
                  <a16:creationId xmlns:a16="http://schemas.microsoft.com/office/drawing/2014/main" id="{E6DF0775-9937-415E-B404-CC36DAAB6829}"/>
                </a:ext>
              </a:extLst>
            </p:cNvPr>
            <p:cNvSpPr/>
            <p:nvPr/>
          </p:nvSpPr>
          <p:spPr>
            <a:xfrm>
              <a:off x="7178780" y="5370870"/>
              <a:ext cx="254508" cy="166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2" name="TextBox 171">
              <a:extLst>
                <a:ext uri="{FF2B5EF4-FFF2-40B4-BE49-F238E27FC236}">
                  <a16:creationId xmlns:a16="http://schemas.microsoft.com/office/drawing/2014/main" id="{2049FBD2-2B64-4BD0-A845-798698A74FC6}"/>
                </a:ext>
              </a:extLst>
            </p:cNvPr>
            <p:cNvSpPr txBox="1"/>
            <p:nvPr/>
          </p:nvSpPr>
          <p:spPr>
            <a:xfrm>
              <a:off x="7486579" y="5330859"/>
              <a:ext cx="1168908" cy="246221"/>
            </a:xfrm>
            <a:prstGeom prst="rect">
              <a:avLst/>
            </a:prstGeom>
            <a:noFill/>
          </p:spPr>
          <p:txBody>
            <a:bodyPr wrap="square" rtlCol="0">
              <a:spAutoFit/>
            </a:bodyPr>
            <a:lstStyle/>
            <a:p>
              <a:r>
                <a:rPr lang="en-GB" sz="1000" dirty="0">
                  <a:latin typeface="Arial Nova" panose="020B0504020202020204" pitchFamily="34" charset="0"/>
                </a:rPr>
                <a:t>Alluvium</a:t>
              </a:r>
            </a:p>
          </p:txBody>
        </p:sp>
        <p:sp>
          <p:nvSpPr>
            <p:cNvPr id="173" name="Rectangle 172">
              <a:extLst>
                <a:ext uri="{FF2B5EF4-FFF2-40B4-BE49-F238E27FC236}">
                  <a16:creationId xmlns:a16="http://schemas.microsoft.com/office/drawing/2014/main" id="{5D5C202D-AE9B-4EDB-B7BB-C870141CDD26}"/>
                </a:ext>
              </a:extLst>
            </p:cNvPr>
            <p:cNvSpPr/>
            <p:nvPr/>
          </p:nvSpPr>
          <p:spPr>
            <a:xfrm>
              <a:off x="7181056" y="5611373"/>
              <a:ext cx="254508" cy="166200"/>
            </a:xfrm>
            <a:prstGeom prst="rect">
              <a:avLst/>
            </a:prstGeom>
            <a:solidFill>
              <a:srgbClr val="F4A8E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4" name="TextBox 173">
              <a:extLst>
                <a:ext uri="{FF2B5EF4-FFF2-40B4-BE49-F238E27FC236}">
                  <a16:creationId xmlns:a16="http://schemas.microsoft.com/office/drawing/2014/main" id="{40453798-A55E-4D18-9F3E-8F481AA85B8E}"/>
                </a:ext>
              </a:extLst>
            </p:cNvPr>
            <p:cNvSpPr txBox="1"/>
            <p:nvPr/>
          </p:nvSpPr>
          <p:spPr>
            <a:xfrm>
              <a:off x="7486579" y="5571362"/>
              <a:ext cx="1298549" cy="246221"/>
            </a:xfrm>
            <a:prstGeom prst="rect">
              <a:avLst/>
            </a:prstGeom>
            <a:noFill/>
          </p:spPr>
          <p:txBody>
            <a:bodyPr wrap="square" rtlCol="0">
              <a:spAutoFit/>
            </a:bodyPr>
            <a:lstStyle/>
            <a:p>
              <a:r>
                <a:rPr lang="en-GB" sz="1000" dirty="0">
                  <a:latin typeface="Arial Nova" panose="020B0504020202020204" pitchFamily="34" charset="0"/>
                </a:rPr>
                <a:t>Glaciofluvial</a:t>
              </a:r>
            </a:p>
          </p:txBody>
        </p:sp>
        <p:sp>
          <p:nvSpPr>
            <p:cNvPr id="175" name="Rectangle 174">
              <a:extLst>
                <a:ext uri="{FF2B5EF4-FFF2-40B4-BE49-F238E27FC236}">
                  <a16:creationId xmlns:a16="http://schemas.microsoft.com/office/drawing/2014/main" id="{B4FBAA61-45C8-4CE2-B695-45FF8D46453E}"/>
                </a:ext>
              </a:extLst>
            </p:cNvPr>
            <p:cNvSpPr/>
            <p:nvPr/>
          </p:nvSpPr>
          <p:spPr>
            <a:xfrm>
              <a:off x="7178780" y="6092379"/>
              <a:ext cx="254508" cy="166200"/>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6" name="TextBox 175">
              <a:extLst>
                <a:ext uri="{FF2B5EF4-FFF2-40B4-BE49-F238E27FC236}">
                  <a16:creationId xmlns:a16="http://schemas.microsoft.com/office/drawing/2014/main" id="{CE0850E1-0EAD-49B3-BB7D-D4FB4232AE6D}"/>
                </a:ext>
              </a:extLst>
            </p:cNvPr>
            <p:cNvSpPr txBox="1"/>
            <p:nvPr/>
          </p:nvSpPr>
          <p:spPr>
            <a:xfrm>
              <a:off x="7481619" y="6536646"/>
              <a:ext cx="1298537" cy="246221"/>
            </a:xfrm>
            <a:prstGeom prst="rect">
              <a:avLst/>
            </a:prstGeom>
            <a:noFill/>
          </p:spPr>
          <p:txBody>
            <a:bodyPr wrap="square" rtlCol="0">
              <a:spAutoFit/>
            </a:bodyPr>
            <a:lstStyle/>
            <a:p>
              <a:r>
                <a:rPr lang="en-GB" sz="1000" dirty="0">
                  <a:latin typeface="Arial Nova" panose="020B0504020202020204" pitchFamily="34" charset="0"/>
                </a:rPr>
                <a:t>Weathering profile</a:t>
              </a:r>
            </a:p>
          </p:txBody>
        </p:sp>
        <p:sp>
          <p:nvSpPr>
            <p:cNvPr id="178" name="Rectangle 177">
              <a:extLst>
                <a:ext uri="{FF2B5EF4-FFF2-40B4-BE49-F238E27FC236}">
                  <a16:creationId xmlns:a16="http://schemas.microsoft.com/office/drawing/2014/main" id="{AC42F85B-4AC7-4244-9C19-CB4FAA0AB5D8}"/>
                </a:ext>
              </a:extLst>
            </p:cNvPr>
            <p:cNvSpPr/>
            <p:nvPr/>
          </p:nvSpPr>
          <p:spPr>
            <a:xfrm>
              <a:off x="7178780" y="6332742"/>
              <a:ext cx="254508" cy="1662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9" name="Straight Connector 178">
              <a:extLst>
                <a:ext uri="{FF2B5EF4-FFF2-40B4-BE49-F238E27FC236}">
                  <a16:creationId xmlns:a16="http://schemas.microsoft.com/office/drawing/2014/main" id="{F3A7DAE4-B2EF-4CB4-9FCC-C7BEEDAB8F6F}"/>
                </a:ext>
              </a:extLst>
            </p:cNvPr>
            <p:cNvCxnSpPr>
              <a:cxnSpLocks/>
            </p:cNvCxnSpPr>
            <p:nvPr/>
          </p:nvCxnSpPr>
          <p:spPr>
            <a:xfrm>
              <a:off x="8868036" y="5352827"/>
              <a:ext cx="137541" cy="232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F1CEBEC1-2236-4A60-8933-59B05ECCAE75}"/>
                </a:ext>
              </a:extLst>
            </p:cNvPr>
            <p:cNvCxnSpPr>
              <a:cxnSpLocks/>
            </p:cNvCxnSpPr>
            <p:nvPr/>
          </p:nvCxnSpPr>
          <p:spPr>
            <a:xfrm>
              <a:off x="8929472" y="5614149"/>
              <a:ext cx="0" cy="24497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93C46C64-4CE3-43C5-8134-A47F6CD359A4}"/>
                </a:ext>
              </a:extLst>
            </p:cNvPr>
            <p:cNvSpPr txBox="1"/>
            <p:nvPr/>
          </p:nvSpPr>
          <p:spPr>
            <a:xfrm>
              <a:off x="9110017" y="5624340"/>
              <a:ext cx="1168908" cy="246221"/>
            </a:xfrm>
            <a:prstGeom prst="rect">
              <a:avLst/>
            </a:prstGeom>
            <a:noFill/>
          </p:spPr>
          <p:txBody>
            <a:bodyPr wrap="square" rtlCol="0">
              <a:spAutoFit/>
            </a:bodyPr>
            <a:lstStyle/>
            <a:p>
              <a:r>
                <a:rPr lang="en-GB" sz="1000" dirty="0">
                  <a:latin typeface="Arial Nova" panose="020B0504020202020204" pitchFamily="34" charset="0"/>
                </a:rPr>
                <a:t>Recharge</a:t>
              </a:r>
            </a:p>
          </p:txBody>
        </p:sp>
        <p:sp>
          <p:nvSpPr>
            <p:cNvPr id="182" name="Freeform: Shape 181">
              <a:extLst>
                <a:ext uri="{FF2B5EF4-FFF2-40B4-BE49-F238E27FC236}">
                  <a16:creationId xmlns:a16="http://schemas.microsoft.com/office/drawing/2014/main" id="{0B5F6208-3DFC-4A7A-BC49-1065039F7F7F}"/>
                </a:ext>
              </a:extLst>
            </p:cNvPr>
            <p:cNvSpPr/>
            <p:nvPr/>
          </p:nvSpPr>
          <p:spPr>
            <a:xfrm rot="1490561">
              <a:off x="8731797" y="6655741"/>
              <a:ext cx="304423" cy="272816"/>
            </a:xfrm>
            <a:custGeom>
              <a:avLst/>
              <a:gdLst>
                <a:gd name="connsiteX0" fmla="*/ 348918 w 663333"/>
                <a:gd name="connsiteY0" fmla="*/ 0 h 678190"/>
                <a:gd name="connsiteX1" fmla="*/ 465123 w 663333"/>
                <a:gd name="connsiteY1" fmla="*/ 26670 h 678190"/>
                <a:gd name="connsiteX2" fmla="*/ 577518 w 663333"/>
                <a:gd name="connsiteY2" fmla="*/ 116205 h 678190"/>
                <a:gd name="connsiteX3" fmla="*/ 659433 w 663333"/>
                <a:gd name="connsiteY3" fmla="*/ 281940 h 678190"/>
                <a:gd name="connsiteX4" fmla="*/ 636573 w 663333"/>
                <a:gd name="connsiteY4" fmla="*/ 472440 h 678190"/>
                <a:gd name="connsiteX5" fmla="*/ 518463 w 663333"/>
                <a:gd name="connsiteY5" fmla="*/ 615315 h 678190"/>
                <a:gd name="connsiteX6" fmla="*/ 324153 w 663333"/>
                <a:gd name="connsiteY6" fmla="*/ 678180 h 678190"/>
                <a:gd name="connsiteX7" fmla="*/ 133653 w 663333"/>
                <a:gd name="connsiteY7" fmla="*/ 611505 h 678190"/>
                <a:gd name="connsiteX8" fmla="*/ 7923 w 663333"/>
                <a:gd name="connsiteY8" fmla="*/ 419100 h 678190"/>
                <a:gd name="connsiteX9" fmla="*/ 30783 w 663333"/>
                <a:gd name="connsiteY9" fmla="*/ 184785 h 678190"/>
                <a:gd name="connsiteX10" fmla="*/ 175563 w 663333"/>
                <a:gd name="connsiteY10" fmla="*/ 47625 h 67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3333" h="678190">
                  <a:moveTo>
                    <a:pt x="348918" y="0"/>
                  </a:moveTo>
                  <a:cubicBezTo>
                    <a:pt x="387970" y="3651"/>
                    <a:pt x="427023" y="7303"/>
                    <a:pt x="465123" y="26670"/>
                  </a:cubicBezTo>
                  <a:cubicBezTo>
                    <a:pt x="503223" y="46037"/>
                    <a:pt x="545133" y="73660"/>
                    <a:pt x="577518" y="116205"/>
                  </a:cubicBezTo>
                  <a:cubicBezTo>
                    <a:pt x="609903" y="158750"/>
                    <a:pt x="649591" y="222568"/>
                    <a:pt x="659433" y="281940"/>
                  </a:cubicBezTo>
                  <a:cubicBezTo>
                    <a:pt x="669275" y="341312"/>
                    <a:pt x="660068" y="416878"/>
                    <a:pt x="636573" y="472440"/>
                  </a:cubicBezTo>
                  <a:cubicBezTo>
                    <a:pt x="613078" y="528002"/>
                    <a:pt x="570533" y="581025"/>
                    <a:pt x="518463" y="615315"/>
                  </a:cubicBezTo>
                  <a:cubicBezTo>
                    <a:pt x="466393" y="649605"/>
                    <a:pt x="388288" y="678815"/>
                    <a:pt x="324153" y="678180"/>
                  </a:cubicBezTo>
                  <a:cubicBezTo>
                    <a:pt x="260018" y="677545"/>
                    <a:pt x="186358" y="654685"/>
                    <a:pt x="133653" y="611505"/>
                  </a:cubicBezTo>
                  <a:cubicBezTo>
                    <a:pt x="80948" y="568325"/>
                    <a:pt x="25068" y="490220"/>
                    <a:pt x="7923" y="419100"/>
                  </a:cubicBezTo>
                  <a:cubicBezTo>
                    <a:pt x="-9222" y="347980"/>
                    <a:pt x="2843" y="246698"/>
                    <a:pt x="30783" y="184785"/>
                  </a:cubicBezTo>
                  <a:cubicBezTo>
                    <a:pt x="58723" y="122872"/>
                    <a:pt x="117143" y="85248"/>
                    <a:pt x="175563" y="47625"/>
                  </a:cubicBezTo>
                </a:path>
              </a:pathLst>
            </a:custGeom>
            <a:noFill/>
            <a:ln w="19050">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3" name="TextBox 182">
              <a:extLst>
                <a:ext uri="{FF2B5EF4-FFF2-40B4-BE49-F238E27FC236}">
                  <a16:creationId xmlns:a16="http://schemas.microsoft.com/office/drawing/2014/main" id="{AB01F375-D7C7-41D2-ABEB-7D99A48EB9DA}"/>
                </a:ext>
              </a:extLst>
            </p:cNvPr>
            <p:cNvSpPr txBox="1"/>
            <p:nvPr/>
          </p:nvSpPr>
          <p:spPr>
            <a:xfrm>
              <a:off x="9105057" y="5328747"/>
              <a:ext cx="1089660" cy="246221"/>
            </a:xfrm>
            <a:prstGeom prst="rect">
              <a:avLst/>
            </a:prstGeom>
            <a:noFill/>
          </p:spPr>
          <p:txBody>
            <a:bodyPr wrap="square" rtlCol="0">
              <a:spAutoFit/>
            </a:bodyPr>
            <a:lstStyle/>
            <a:p>
              <a:r>
                <a:rPr lang="en-GB" sz="1000" dirty="0">
                  <a:latin typeface="Arial Nova" panose="020B0504020202020204" pitchFamily="34" charset="0"/>
                </a:rPr>
                <a:t>Fractures</a:t>
              </a:r>
            </a:p>
          </p:txBody>
        </p:sp>
        <p:sp>
          <p:nvSpPr>
            <p:cNvPr id="186" name="Rectangle 185">
              <a:extLst>
                <a:ext uri="{FF2B5EF4-FFF2-40B4-BE49-F238E27FC236}">
                  <a16:creationId xmlns:a16="http://schemas.microsoft.com/office/drawing/2014/main" id="{9B888F7A-B2AF-40EB-A788-906DD4FF1D4D}"/>
                </a:ext>
              </a:extLst>
            </p:cNvPr>
            <p:cNvSpPr/>
            <p:nvPr/>
          </p:nvSpPr>
          <p:spPr>
            <a:xfrm>
              <a:off x="7178780" y="6573105"/>
              <a:ext cx="254508" cy="1662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7" name="TextBox 186">
              <a:extLst>
                <a:ext uri="{FF2B5EF4-FFF2-40B4-BE49-F238E27FC236}">
                  <a16:creationId xmlns:a16="http://schemas.microsoft.com/office/drawing/2014/main" id="{30056C79-0116-4882-998C-271305A7BBE9}"/>
                </a:ext>
              </a:extLst>
            </p:cNvPr>
            <p:cNvSpPr txBox="1"/>
            <p:nvPr/>
          </p:nvSpPr>
          <p:spPr>
            <a:xfrm>
              <a:off x="7486579" y="6047898"/>
              <a:ext cx="880554" cy="244973"/>
            </a:xfrm>
            <a:prstGeom prst="rect">
              <a:avLst/>
            </a:prstGeom>
            <a:noFill/>
          </p:spPr>
          <p:txBody>
            <a:bodyPr wrap="square" rtlCol="0">
              <a:spAutoFit/>
            </a:bodyPr>
            <a:lstStyle/>
            <a:p>
              <a:r>
                <a:rPr lang="en-GB" sz="1000" dirty="0">
                  <a:latin typeface="Arial Nova" panose="020B0504020202020204" pitchFamily="34" charset="0"/>
                </a:rPr>
                <a:t>Glacial till</a:t>
              </a:r>
            </a:p>
          </p:txBody>
        </p:sp>
        <p:sp>
          <p:nvSpPr>
            <p:cNvPr id="188" name="TextBox 187">
              <a:extLst>
                <a:ext uri="{FF2B5EF4-FFF2-40B4-BE49-F238E27FC236}">
                  <a16:creationId xmlns:a16="http://schemas.microsoft.com/office/drawing/2014/main" id="{C01B2ED3-CE10-44D2-A335-5390AAF0D878}"/>
                </a:ext>
              </a:extLst>
            </p:cNvPr>
            <p:cNvSpPr txBox="1"/>
            <p:nvPr/>
          </p:nvSpPr>
          <p:spPr>
            <a:xfrm>
              <a:off x="7486579" y="6301861"/>
              <a:ext cx="952998" cy="246221"/>
            </a:xfrm>
            <a:prstGeom prst="rect">
              <a:avLst/>
            </a:prstGeom>
            <a:noFill/>
          </p:spPr>
          <p:txBody>
            <a:bodyPr wrap="square" rtlCol="0">
              <a:spAutoFit/>
            </a:bodyPr>
            <a:lstStyle/>
            <a:p>
              <a:r>
                <a:rPr lang="en-GB" sz="1000" dirty="0">
                  <a:latin typeface="Arial Nova" panose="020B0504020202020204" pitchFamily="34" charset="0"/>
                </a:rPr>
                <a:t>Gabbro</a:t>
              </a:r>
            </a:p>
          </p:txBody>
        </p:sp>
        <p:sp>
          <p:nvSpPr>
            <p:cNvPr id="192" name="Rectangle 191">
              <a:extLst>
                <a:ext uri="{FF2B5EF4-FFF2-40B4-BE49-F238E27FC236}">
                  <a16:creationId xmlns:a16="http://schemas.microsoft.com/office/drawing/2014/main" id="{615015AE-E9A9-437E-B8DB-7434AA463141}"/>
                </a:ext>
              </a:extLst>
            </p:cNvPr>
            <p:cNvSpPr/>
            <p:nvPr/>
          </p:nvSpPr>
          <p:spPr>
            <a:xfrm>
              <a:off x="7178780" y="5851876"/>
              <a:ext cx="254508" cy="166200"/>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3" name="TextBox 192">
              <a:extLst>
                <a:ext uri="{FF2B5EF4-FFF2-40B4-BE49-F238E27FC236}">
                  <a16:creationId xmlns:a16="http://schemas.microsoft.com/office/drawing/2014/main" id="{F6048DD4-EB77-4024-AA4C-50ECA7CD2024}"/>
                </a:ext>
              </a:extLst>
            </p:cNvPr>
            <p:cNvSpPr txBox="1"/>
            <p:nvPr/>
          </p:nvSpPr>
          <p:spPr>
            <a:xfrm>
              <a:off x="7481619" y="5811865"/>
              <a:ext cx="1298549" cy="246221"/>
            </a:xfrm>
            <a:prstGeom prst="rect">
              <a:avLst/>
            </a:prstGeom>
            <a:noFill/>
          </p:spPr>
          <p:txBody>
            <a:bodyPr wrap="square" rtlCol="0">
              <a:spAutoFit/>
            </a:bodyPr>
            <a:lstStyle/>
            <a:p>
              <a:r>
                <a:rPr lang="en-GB" sz="1000" dirty="0">
                  <a:latin typeface="Arial Nova" panose="020B0504020202020204" pitchFamily="34" charset="0"/>
                </a:rPr>
                <a:t>Glaciolacustrine</a:t>
              </a:r>
            </a:p>
          </p:txBody>
        </p:sp>
        <p:cxnSp>
          <p:nvCxnSpPr>
            <p:cNvPr id="194" name="Straight Arrow Connector 193">
              <a:extLst>
                <a:ext uri="{FF2B5EF4-FFF2-40B4-BE49-F238E27FC236}">
                  <a16:creationId xmlns:a16="http://schemas.microsoft.com/office/drawing/2014/main" id="{26D84546-761D-4444-807E-AEDD4B4F7285}"/>
                </a:ext>
              </a:extLst>
            </p:cNvPr>
            <p:cNvCxnSpPr>
              <a:cxnSpLocks/>
            </p:cNvCxnSpPr>
            <p:nvPr/>
          </p:nvCxnSpPr>
          <p:spPr>
            <a:xfrm>
              <a:off x="8929472" y="5945782"/>
              <a:ext cx="0" cy="244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7FC27CFB-F1BD-4BDA-946A-6FE82CB15D6F}"/>
                </a:ext>
              </a:extLst>
            </p:cNvPr>
            <p:cNvCxnSpPr>
              <a:cxnSpLocks/>
            </p:cNvCxnSpPr>
            <p:nvPr/>
          </p:nvCxnSpPr>
          <p:spPr>
            <a:xfrm>
              <a:off x="8929472" y="6297632"/>
              <a:ext cx="0" cy="244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6" name="TextBox 195">
              <a:extLst>
                <a:ext uri="{FF2B5EF4-FFF2-40B4-BE49-F238E27FC236}">
                  <a16:creationId xmlns:a16="http://schemas.microsoft.com/office/drawing/2014/main" id="{3313E656-CDA9-44D0-9CE7-2C912DECD201}"/>
                </a:ext>
              </a:extLst>
            </p:cNvPr>
            <p:cNvSpPr txBox="1"/>
            <p:nvPr/>
          </p:nvSpPr>
          <p:spPr>
            <a:xfrm>
              <a:off x="9118631" y="5935000"/>
              <a:ext cx="1168908" cy="246221"/>
            </a:xfrm>
            <a:prstGeom prst="rect">
              <a:avLst/>
            </a:prstGeom>
            <a:noFill/>
          </p:spPr>
          <p:txBody>
            <a:bodyPr wrap="square" rtlCol="0">
              <a:spAutoFit/>
            </a:bodyPr>
            <a:lstStyle/>
            <a:p>
              <a:r>
                <a:rPr lang="en-GB" sz="1000" dirty="0">
                  <a:latin typeface="Arial Nova" panose="020B0504020202020204" pitchFamily="34" charset="0"/>
                </a:rPr>
                <a:t>Flow Pathway</a:t>
              </a:r>
            </a:p>
          </p:txBody>
        </p:sp>
        <p:sp>
          <p:nvSpPr>
            <p:cNvPr id="197" name="TextBox 196">
              <a:extLst>
                <a:ext uri="{FF2B5EF4-FFF2-40B4-BE49-F238E27FC236}">
                  <a16:creationId xmlns:a16="http://schemas.microsoft.com/office/drawing/2014/main" id="{5D5B864D-13C6-457E-8522-EA9474760082}"/>
                </a:ext>
              </a:extLst>
            </p:cNvPr>
            <p:cNvSpPr txBox="1"/>
            <p:nvPr/>
          </p:nvSpPr>
          <p:spPr>
            <a:xfrm>
              <a:off x="9117021" y="6258579"/>
              <a:ext cx="1168908" cy="246221"/>
            </a:xfrm>
            <a:prstGeom prst="rect">
              <a:avLst/>
            </a:prstGeom>
            <a:noFill/>
          </p:spPr>
          <p:txBody>
            <a:bodyPr wrap="square" rtlCol="0">
              <a:spAutoFit/>
            </a:bodyPr>
            <a:lstStyle/>
            <a:p>
              <a:r>
                <a:rPr lang="en-GB" sz="1000" dirty="0">
                  <a:latin typeface="Arial Nova" panose="020B0504020202020204" pitchFamily="34" charset="0"/>
                </a:rPr>
                <a:t>Discharge</a:t>
              </a:r>
            </a:p>
          </p:txBody>
        </p:sp>
      </p:grpSp>
    </p:spTree>
    <p:extLst>
      <p:ext uri="{BB962C8B-B14F-4D97-AF65-F5344CB8AC3E}">
        <p14:creationId xmlns:p14="http://schemas.microsoft.com/office/powerpoint/2010/main" val="633096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4008</TotalTime>
  <Words>2862</Words>
  <Application>Microsoft Office PowerPoint</Application>
  <PresentationFormat>Widescreen</PresentationFormat>
  <Paragraphs>384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Abadi</vt:lpstr>
      <vt:lpstr>Arial</vt:lpstr>
      <vt:lpstr>Arial Nova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Hamish Johnson</dc:creator>
  <cp:lastModifiedBy>Hamish Johnson</cp:lastModifiedBy>
  <cp:revision>194</cp:revision>
  <dcterms:created xsi:type="dcterms:W3CDTF">2021-04-20T17:21:16Z</dcterms:created>
  <dcterms:modified xsi:type="dcterms:W3CDTF">2021-04-27T10:49:59Z</dcterms:modified>
</cp:coreProperties>
</file>