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8" r:id="rId5"/>
    <p:sldId id="267" r:id="rId6"/>
    <p:sldId id="269" r:id="rId7"/>
    <p:sldId id="270" r:id="rId8"/>
    <p:sldId id="271" r:id="rId9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495758-C9C9-42E6-A949-EACCC329313F}" v="14" dt="2021-03-16T15:26:01.0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>
      <p:cViewPr varScale="1">
        <p:scale>
          <a:sx n="104" d="100"/>
          <a:sy n="104" d="100"/>
        </p:scale>
        <p:origin x="174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6B9AA-012A-4750-9085-7D0B4EB7DC02}" type="datetimeFigureOut">
              <a:rPr lang="el-GR" smtClean="0"/>
              <a:pPr/>
              <a:t>16/3/2021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3D254-20CA-47BA-BF84-EE8938AFD8C7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6B9AA-012A-4750-9085-7D0B4EB7DC02}" type="datetimeFigureOut">
              <a:rPr lang="el-GR" smtClean="0"/>
              <a:pPr/>
              <a:t>16/3/2021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3D254-20CA-47BA-BF84-EE8938AFD8C7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6B9AA-012A-4750-9085-7D0B4EB7DC02}" type="datetimeFigureOut">
              <a:rPr lang="el-GR" smtClean="0"/>
              <a:pPr/>
              <a:t>16/3/2021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3D254-20CA-47BA-BF84-EE8938AFD8C7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6B9AA-012A-4750-9085-7D0B4EB7DC02}" type="datetimeFigureOut">
              <a:rPr lang="el-GR" smtClean="0"/>
              <a:pPr/>
              <a:t>16/3/2021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3D254-20CA-47BA-BF84-EE8938AFD8C7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6B9AA-012A-4750-9085-7D0B4EB7DC02}" type="datetimeFigureOut">
              <a:rPr lang="el-GR" smtClean="0"/>
              <a:pPr/>
              <a:t>16/3/2021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3D254-20CA-47BA-BF84-EE8938AFD8C7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6B9AA-012A-4750-9085-7D0B4EB7DC02}" type="datetimeFigureOut">
              <a:rPr lang="el-GR" smtClean="0"/>
              <a:pPr/>
              <a:t>16/3/2021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3D254-20CA-47BA-BF84-EE8938AFD8C7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6B9AA-012A-4750-9085-7D0B4EB7DC02}" type="datetimeFigureOut">
              <a:rPr lang="el-GR" smtClean="0"/>
              <a:pPr/>
              <a:t>16/3/2021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3D254-20CA-47BA-BF84-EE8938AFD8C7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6B9AA-012A-4750-9085-7D0B4EB7DC02}" type="datetimeFigureOut">
              <a:rPr lang="el-GR" smtClean="0"/>
              <a:pPr/>
              <a:t>16/3/2021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3D254-20CA-47BA-BF84-EE8938AFD8C7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6B9AA-012A-4750-9085-7D0B4EB7DC02}" type="datetimeFigureOut">
              <a:rPr lang="el-GR" smtClean="0"/>
              <a:pPr/>
              <a:t>16/3/2021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3D254-20CA-47BA-BF84-EE8938AFD8C7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6B9AA-012A-4750-9085-7D0B4EB7DC02}" type="datetimeFigureOut">
              <a:rPr lang="el-GR" smtClean="0"/>
              <a:pPr/>
              <a:t>16/3/2021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3D254-20CA-47BA-BF84-EE8938AFD8C7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6B9AA-012A-4750-9085-7D0B4EB7DC02}" type="datetimeFigureOut">
              <a:rPr lang="el-GR" smtClean="0"/>
              <a:pPr/>
              <a:t>16/3/2021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3D254-20CA-47BA-BF84-EE8938AFD8C7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E6B9AA-012A-4750-9085-7D0B4EB7DC02}" type="datetimeFigureOut">
              <a:rPr lang="el-GR" smtClean="0"/>
              <a:pPr/>
              <a:t>16/3/2021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A3D254-20CA-47BA-BF84-EE8938AFD8C7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.png"/><Relationship Id="rId5" Type="http://schemas.openxmlformats.org/officeDocument/2006/relationships/hyperlink" Target="mailto:tasmal@aua.gr" TargetMode="External"/><Relationship Id="rId4" Type="http://schemas.openxmlformats.org/officeDocument/2006/relationships/hyperlink" Target="mailto:cvc@enveng.tuc.gr" TargetMode="External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4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10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9">
            <a:extLst>
              <a:ext uri="{FF2B5EF4-FFF2-40B4-BE49-F238E27FC236}">
                <a16:creationId xmlns:a16="http://schemas.microsoft.com/office/drawing/2014/main" id="{18D773BC-505A-4830-8C5B-A69DB27E588A}"/>
              </a:ext>
            </a:extLst>
          </p:cNvPr>
          <p:cNvSpPr/>
          <p:nvPr/>
        </p:nvSpPr>
        <p:spPr>
          <a:xfrm>
            <a:off x="107504" y="83765"/>
            <a:ext cx="9000999" cy="6585595"/>
          </a:xfrm>
          <a:prstGeom prst="roundRect">
            <a:avLst>
              <a:gd name="adj" fmla="val 3391"/>
            </a:avLst>
          </a:prstGeom>
          <a:solidFill>
            <a:schemeClr val="tx2">
              <a:alpha val="43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19FC61C1-8F57-40CF-A59C-118E8CD98785}"/>
              </a:ext>
            </a:extLst>
          </p:cNvPr>
          <p:cNvSpPr/>
          <p:nvPr/>
        </p:nvSpPr>
        <p:spPr>
          <a:xfrm>
            <a:off x="324549" y="620688"/>
            <a:ext cx="8494902" cy="86409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61D1DA-4B58-4104-9AC5-13AF420CD8D4}"/>
              </a:ext>
            </a:extLst>
          </p:cNvPr>
          <p:cNvSpPr txBox="1">
            <a:spLocks/>
          </p:cNvSpPr>
          <p:nvPr/>
        </p:nvSpPr>
        <p:spPr>
          <a:xfrm>
            <a:off x="467544" y="2492896"/>
            <a:ext cx="8051037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Silver nanoparticles used to counter 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Monilinia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fructicola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fungicide-resistance and reduce fungicide environmental footprint</a:t>
            </a:r>
            <a:endParaRPr lang="el-G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0">
            <a:extLst>
              <a:ext uri="{FF2B5EF4-FFF2-40B4-BE49-F238E27FC236}">
                <a16:creationId xmlns:a16="http://schemas.microsoft.com/office/drawing/2014/main" id="{061639CB-F406-4DB8-A2F1-F6EF3CE7E7A1}"/>
              </a:ext>
            </a:extLst>
          </p:cNvPr>
          <p:cNvSpPr/>
          <p:nvPr/>
        </p:nvSpPr>
        <p:spPr>
          <a:xfrm>
            <a:off x="681472" y="4437112"/>
            <a:ext cx="8051037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  <a:buSzPct val="100000"/>
            </a:pPr>
            <a:r>
              <a:rPr lang="en-US" altLang="en-US" sz="1400" b="1" dirty="0">
                <a:solidFill>
                  <a:srgbClr val="474747"/>
                </a:solidFill>
                <a:latin typeface="Helvetica" charset="0"/>
              </a:rPr>
              <a:t>Constantinos V. Chrysikopoulos </a:t>
            </a:r>
            <a:r>
              <a:rPr lang="en-US" altLang="en-US" sz="1400" b="1" baseline="30000" dirty="0">
                <a:solidFill>
                  <a:srgbClr val="474747"/>
                </a:solidFill>
                <a:latin typeface="Helvetica" charset="0"/>
              </a:rPr>
              <a:t>(1)</a:t>
            </a:r>
            <a:r>
              <a:rPr lang="en-US" altLang="en-US" sz="1400" b="1" dirty="0">
                <a:solidFill>
                  <a:srgbClr val="474747"/>
                </a:solidFill>
                <a:latin typeface="Helvetica" charset="0"/>
              </a:rPr>
              <a:t>,</a:t>
            </a:r>
            <a:r>
              <a:rPr lang="en-US" altLang="en-US" sz="1400" b="1" baseline="30000" dirty="0">
                <a:solidFill>
                  <a:srgbClr val="474747"/>
                </a:solidFill>
                <a:latin typeface="Helvetica" charset="0"/>
              </a:rPr>
              <a:t> </a:t>
            </a:r>
            <a:r>
              <a:rPr lang="en-US" altLang="en-US" sz="1400" b="1" u="sng" dirty="0">
                <a:solidFill>
                  <a:srgbClr val="474747"/>
                </a:solidFill>
                <a:latin typeface="Helvetica" charset="0"/>
              </a:rPr>
              <a:t>Anastasios </a:t>
            </a:r>
            <a:r>
              <a:rPr lang="en-US" altLang="en-US" sz="1400" b="1" u="sng" dirty="0" err="1">
                <a:solidFill>
                  <a:srgbClr val="474747"/>
                </a:solidFill>
                <a:latin typeface="Helvetica" charset="0"/>
              </a:rPr>
              <a:t>Malandrakis</a:t>
            </a:r>
            <a:r>
              <a:rPr lang="en-US" altLang="en-US" sz="1400" b="1" u="sng" dirty="0">
                <a:solidFill>
                  <a:srgbClr val="474747"/>
                </a:solidFill>
                <a:latin typeface="Helvetica" charset="0"/>
              </a:rPr>
              <a:t> </a:t>
            </a:r>
            <a:r>
              <a:rPr lang="en-US" altLang="en-US" sz="1400" b="1" baseline="30000" dirty="0">
                <a:solidFill>
                  <a:srgbClr val="474747"/>
                </a:solidFill>
                <a:latin typeface="Helvetica" charset="0"/>
              </a:rPr>
              <a:t>(1,2)</a:t>
            </a:r>
            <a:r>
              <a:rPr lang="en-US" altLang="en-US" sz="1400" b="1" dirty="0">
                <a:solidFill>
                  <a:srgbClr val="474747"/>
                </a:solidFill>
                <a:latin typeface="Helvetica" charset="0"/>
              </a:rPr>
              <a:t>, Nektarios Kavroulakis </a:t>
            </a:r>
            <a:r>
              <a:rPr lang="en-US" altLang="en-US" sz="1400" b="1" baseline="30000" dirty="0">
                <a:solidFill>
                  <a:srgbClr val="474747"/>
                </a:solidFill>
                <a:latin typeface="Helvetica" charset="0"/>
              </a:rPr>
              <a:t>(3)</a:t>
            </a:r>
            <a:r>
              <a:rPr lang="en-US" altLang="en-US" sz="1400" b="1" dirty="0">
                <a:solidFill>
                  <a:srgbClr val="474747"/>
                </a:solidFill>
                <a:latin typeface="Helvetica" charset="0"/>
              </a:rPr>
              <a:t> and </a:t>
            </a:r>
            <a:r>
              <a:rPr lang="en-US" altLang="en-US" sz="1400" b="1" dirty="0" err="1">
                <a:solidFill>
                  <a:srgbClr val="474747"/>
                </a:solidFill>
                <a:latin typeface="Helvetica" charset="0"/>
              </a:rPr>
              <a:t>Anthi</a:t>
            </a:r>
            <a:r>
              <a:rPr lang="en-US" altLang="en-US" sz="1400" b="1" dirty="0">
                <a:solidFill>
                  <a:srgbClr val="474747"/>
                </a:solidFill>
                <a:latin typeface="Helvetica" charset="0"/>
              </a:rPr>
              <a:t> </a:t>
            </a:r>
            <a:r>
              <a:rPr lang="en-US" altLang="en-US" sz="1400" b="1" dirty="0" err="1">
                <a:solidFill>
                  <a:srgbClr val="474747"/>
                </a:solidFill>
                <a:latin typeface="Helvetica" charset="0"/>
              </a:rPr>
              <a:t>Stefanarou</a:t>
            </a:r>
            <a:r>
              <a:rPr lang="en-US" altLang="en-US" sz="1400" b="1" dirty="0">
                <a:solidFill>
                  <a:srgbClr val="474747"/>
                </a:solidFill>
                <a:latin typeface="Helvetica" charset="0"/>
              </a:rPr>
              <a:t> </a:t>
            </a:r>
            <a:r>
              <a:rPr lang="en-US" altLang="en-US" sz="1400" b="1" baseline="30000" dirty="0">
                <a:solidFill>
                  <a:srgbClr val="474747"/>
                </a:solidFill>
                <a:latin typeface="Helvetica" charset="0"/>
              </a:rPr>
              <a:t>(1)</a:t>
            </a:r>
            <a:endParaRPr lang="en-US" altLang="en-US" sz="900" b="1" dirty="0">
              <a:solidFill>
                <a:srgbClr val="474747"/>
              </a:solidFill>
              <a:latin typeface="Helvetica" charset="0"/>
            </a:endParaRPr>
          </a:p>
          <a:p>
            <a:pPr algn="ctr">
              <a:buSzPct val="100000"/>
            </a:pPr>
            <a:endParaRPr lang="en-US" altLang="en-US" sz="500" dirty="0">
              <a:solidFill>
                <a:srgbClr val="474747"/>
              </a:solidFill>
              <a:latin typeface="Helvetica" charset="0"/>
            </a:endParaRPr>
          </a:p>
          <a:p>
            <a:pPr algn="ctr">
              <a:buSzPct val="100000"/>
            </a:pPr>
            <a:endParaRPr lang="en-US" altLang="en-US" sz="1050" dirty="0">
              <a:solidFill>
                <a:srgbClr val="474747"/>
              </a:solidFill>
              <a:latin typeface="Helvetica" charset="0"/>
            </a:endParaRPr>
          </a:p>
          <a:p>
            <a:pPr algn="ctr">
              <a:buSzPct val="100000"/>
            </a:pPr>
            <a:r>
              <a:rPr lang="en-US" altLang="en-US" sz="1050" dirty="0">
                <a:solidFill>
                  <a:srgbClr val="474747"/>
                </a:solidFill>
                <a:latin typeface="Helvetica" charset="0"/>
              </a:rPr>
              <a:t>(1)School of Environmental Engineering, Technical University of Crete, 73100 Chania, Greece (</a:t>
            </a:r>
            <a:r>
              <a:rPr lang="en-US" altLang="en-US" sz="1050" dirty="0">
                <a:solidFill>
                  <a:srgbClr val="474747"/>
                </a:solidFill>
                <a:latin typeface="Helvetica" charset="0"/>
                <a:hlinkClick r:id="rId4"/>
              </a:rPr>
              <a:t>cvc@enveng.tuc.gr</a:t>
            </a:r>
            <a:r>
              <a:rPr lang="en-US" altLang="en-US" sz="1050" dirty="0">
                <a:solidFill>
                  <a:srgbClr val="474747"/>
                </a:solidFill>
                <a:latin typeface="Helvetica" charset="0"/>
              </a:rPr>
              <a:t>)</a:t>
            </a:r>
          </a:p>
          <a:p>
            <a:pPr algn="ctr">
              <a:buSzPct val="100000"/>
            </a:pPr>
            <a:r>
              <a:rPr lang="en-US" altLang="en-US" sz="1050" dirty="0">
                <a:solidFill>
                  <a:srgbClr val="474747"/>
                </a:solidFill>
                <a:latin typeface="Helvetica" charset="0"/>
              </a:rPr>
              <a:t> (2) Pesticide Science Laboratory, Department of Crop Science, Agricultural University of Athens, 75 </a:t>
            </a:r>
            <a:r>
              <a:rPr lang="en-US" altLang="en-US" sz="1050" dirty="0" err="1">
                <a:solidFill>
                  <a:srgbClr val="474747"/>
                </a:solidFill>
                <a:latin typeface="Helvetica" charset="0"/>
              </a:rPr>
              <a:t>Iera</a:t>
            </a:r>
            <a:r>
              <a:rPr lang="en-US" altLang="en-US" sz="1050" dirty="0">
                <a:solidFill>
                  <a:srgbClr val="474747"/>
                </a:solidFill>
                <a:latin typeface="Helvetica" charset="0"/>
              </a:rPr>
              <a:t> </a:t>
            </a:r>
            <a:r>
              <a:rPr lang="en-US" altLang="en-US" sz="1050" dirty="0" err="1">
                <a:solidFill>
                  <a:srgbClr val="474747"/>
                </a:solidFill>
                <a:latin typeface="Helvetica" charset="0"/>
              </a:rPr>
              <a:t>Odos</a:t>
            </a:r>
            <a:r>
              <a:rPr lang="en-US" altLang="en-US" sz="1050" dirty="0">
                <a:solidFill>
                  <a:srgbClr val="474747"/>
                </a:solidFill>
                <a:latin typeface="Helvetica" charset="0"/>
              </a:rPr>
              <a:t>, 118 55 Athens, Greece(</a:t>
            </a:r>
            <a:r>
              <a:rPr lang="en-US" altLang="en-US" sz="1050" dirty="0">
                <a:solidFill>
                  <a:srgbClr val="474747"/>
                </a:solidFill>
                <a:latin typeface="Helvetica" charset="0"/>
                <a:hlinkClick r:id="rId5"/>
              </a:rPr>
              <a:t>tasmal@aua.gr</a:t>
            </a:r>
            <a:r>
              <a:rPr lang="en-US" altLang="en-US" sz="1050" dirty="0">
                <a:solidFill>
                  <a:srgbClr val="474747"/>
                </a:solidFill>
                <a:latin typeface="Helvetica" charset="0"/>
              </a:rPr>
              <a:t>)</a:t>
            </a:r>
          </a:p>
          <a:p>
            <a:pPr algn="ctr">
              <a:buSzPct val="100000"/>
            </a:pPr>
            <a:r>
              <a:rPr lang="en-US" altLang="en-US" sz="1050" dirty="0">
                <a:solidFill>
                  <a:srgbClr val="474747"/>
                </a:solidFill>
                <a:latin typeface="Helvetica" charset="0"/>
              </a:rPr>
              <a:t> (3) Hellenic Agricultural Organization “Demeter”, Institute for Olive Tree, Subtropical Plants and Viticulture, </a:t>
            </a:r>
            <a:r>
              <a:rPr lang="en-US" altLang="en-US" sz="1050" dirty="0" err="1">
                <a:solidFill>
                  <a:srgbClr val="474747"/>
                </a:solidFill>
                <a:latin typeface="Helvetica" charset="0"/>
              </a:rPr>
              <a:t>Agrokipio-Souda</a:t>
            </a:r>
            <a:r>
              <a:rPr lang="en-US" altLang="en-US" sz="1050" dirty="0">
                <a:solidFill>
                  <a:srgbClr val="474747"/>
                </a:solidFill>
                <a:latin typeface="Helvetica" charset="0"/>
              </a:rPr>
              <a:t>, 73164 Chania, Greece (nkavroulakis@nagref-cha.gr)</a:t>
            </a:r>
            <a:endParaRPr lang="el-GR" sz="1050" dirty="0"/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5EDC854A-E56C-4BC5-BFF3-444EEE215C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474" y="494356"/>
            <a:ext cx="1300297" cy="19003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6">
            <a:extLst>
              <a:ext uri="{FF2B5EF4-FFF2-40B4-BE49-F238E27FC236}">
                <a16:creationId xmlns:a16="http://schemas.microsoft.com/office/drawing/2014/main" id="{D0F41308-9DCC-4550-BC48-F1EDC184EA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2598" y="692696"/>
            <a:ext cx="5507754" cy="648512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en-US" altLang="en-US" sz="1200" b="1" dirty="0">
                <a:solidFill>
                  <a:srgbClr val="FFFF00"/>
                </a:solidFill>
                <a:latin typeface="Helvetica" panose="020B0604020202020204" pitchFamily="34" charset="0"/>
              </a:rPr>
              <a:t>EGU21-9285</a:t>
            </a:r>
          </a:p>
          <a:p>
            <a:pPr algn="ctr" eaLnBrk="1" hangingPunct="1">
              <a:buSzPct val="100000"/>
              <a:defRPr/>
            </a:pPr>
            <a:r>
              <a:rPr lang="el-GR" altLang="en-US" sz="1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Session</a:t>
            </a:r>
            <a:r>
              <a:rPr lang="el-GR" altLang="en-US" sz="1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HS8.1.</a:t>
            </a:r>
            <a:r>
              <a:rPr lang="en-GB" altLang="en-US" sz="1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</a:rPr>
              <a:t>8 “</a:t>
            </a:r>
            <a:r>
              <a:rPr lang="en-US" altLang="en-US" sz="1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</a:rPr>
              <a:t>Emerging particles and </a:t>
            </a:r>
            <a:r>
              <a:rPr lang="en-US" altLang="en-US" sz="1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</a:rPr>
              <a:t>biocolloids</a:t>
            </a:r>
            <a:r>
              <a:rPr lang="en-US" altLang="en-US" sz="1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</a:rPr>
              <a:t> in terrestrial and aquatic systems”</a:t>
            </a:r>
            <a:endParaRPr lang="el-GR" altLang="en-US" sz="1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0F083E58-B0E5-479A-97C0-E16E82CE547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948" y="332656"/>
            <a:ext cx="1541772" cy="13324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85">
            <a:extLst>
              <a:ext uri="{FF2B5EF4-FFF2-40B4-BE49-F238E27FC236}">
                <a16:creationId xmlns:a16="http://schemas.microsoft.com/office/drawing/2014/main" id="{2FF6AEC3-58A5-43D0-8226-3698EA5F0B5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6660" y="2348880"/>
            <a:ext cx="615853" cy="539987"/>
          </a:xfrm>
          <a:prstGeom prst="rect">
            <a:avLst/>
          </a:prstGeom>
        </p:spPr>
      </p:pic>
      <p:pic>
        <p:nvPicPr>
          <p:cNvPr id="7" name="Intro">
            <a:hlinkClick r:id="" action="ppaction://media"/>
            <a:extLst>
              <a:ext uri="{FF2B5EF4-FFF2-40B4-BE49-F238E27FC236}">
                <a16:creationId xmlns:a16="http://schemas.microsoft.com/office/drawing/2014/main" id="{874D1748-9E7C-42F7-8ABE-9CFF97E386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303202" y="601046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91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200"/>
    </mc:Choice>
    <mc:Fallback xmlns="">
      <p:transition advClick="0" advTm="12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5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71500" y="1704264"/>
            <a:ext cx="9000999" cy="4823081"/>
          </a:xfrm>
          <a:prstGeom prst="roundRect">
            <a:avLst>
              <a:gd name="adj" fmla="val 3391"/>
            </a:avLst>
          </a:prstGeom>
          <a:solidFill>
            <a:schemeClr val="tx2">
              <a:alpha val="43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4276" y="-27384"/>
            <a:ext cx="7878164" cy="1143000"/>
          </a:xfrm>
        </p:spPr>
        <p:txBody>
          <a:bodyPr>
            <a:noAutofit/>
          </a:bodyPr>
          <a:lstStyle/>
          <a:p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Silver nanoparticles used to counter </a:t>
            </a:r>
            <a:r>
              <a:rPr lang="en-US" sz="20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Monilinia</a:t>
            </a:r>
            <a:r>
              <a:rPr lang="en-US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fructicola</a:t>
            </a:r>
            <a:r>
              <a:rPr lang="en-US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fungicide-resistance and reduce fungicide environmental footprint</a:t>
            </a:r>
            <a:endParaRPr lang="el-G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5039" y="2636912"/>
            <a:ext cx="3558058" cy="936104"/>
          </a:xfr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1800" b="1" spc="50" dirty="0">
                <a:ln w="12700" cmpd="sng">
                  <a:solidFill>
                    <a:srgbClr val="F79646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F79646">
                    <a:tint val="1000"/>
                  </a:srgbClr>
                </a:solidFill>
                <a:effectLst>
                  <a:glow rad="53100">
                    <a:srgbClr val="F79646">
                      <a:satMod val="180000"/>
                      <a:alpha val="30000"/>
                    </a:srgbClr>
                  </a:glow>
                </a:effectLst>
              </a:rPr>
              <a:t>Effective </a:t>
            </a:r>
            <a:r>
              <a:rPr lang="en-US" sz="1800" dirty="0">
                <a:solidFill>
                  <a:prstClr val="black"/>
                </a:solidFill>
              </a:rPr>
              <a:t>against </a:t>
            </a:r>
            <a:r>
              <a:rPr lang="en-US" sz="1800" i="1" dirty="0">
                <a:solidFill>
                  <a:prstClr val="black"/>
                </a:solidFill>
              </a:rPr>
              <a:t>M. </a:t>
            </a:r>
            <a:r>
              <a:rPr lang="en-US" sz="1800" i="1" dirty="0" err="1">
                <a:solidFill>
                  <a:prstClr val="black"/>
                </a:solidFill>
              </a:rPr>
              <a:t>fructicola</a:t>
            </a:r>
            <a:r>
              <a:rPr lang="en-US" sz="1800" dirty="0">
                <a:solidFill>
                  <a:prstClr val="black"/>
                </a:solidFill>
              </a:rPr>
              <a:t> benzimidazole resistant/sensitive isolates </a:t>
            </a:r>
          </a:p>
          <a:p>
            <a:pPr marL="0" indent="0">
              <a:buNone/>
            </a:pPr>
            <a:endParaRPr lang="el-GR" sz="1800" dirty="0"/>
          </a:p>
        </p:txBody>
      </p:sp>
      <p:grpSp>
        <p:nvGrpSpPr>
          <p:cNvPr id="14" name="Ομάδα 13">
            <a:extLst>
              <a:ext uri="{FF2B5EF4-FFF2-40B4-BE49-F238E27FC236}">
                <a16:creationId xmlns:a16="http://schemas.microsoft.com/office/drawing/2014/main" id="{9AA9C390-5A80-4862-B725-EB9F4F2DE008}"/>
              </a:ext>
            </a:extLst>
          </p:cNvPr>
          <p:cNvGrpSpPr/>
          <p:nvPr/>
        </p:nvGrpSpPr>
        <p:grpSpPr>
          <a:xfrm>
            <a:off x="179512" y="1927952"/>
            <a:ext cx="2880320" cy="636952"/>
            <a:chOff x="425637" y="1695314"/>
            <a:chExt cx="2880320" cy="636952"/>
          </a:xfrm>
        </p:grpSpPr>
        <p:sp>
          <p:nvSpPr>
            <p:cNvPr id="9" name="Rounded Rectangle 8"/>
            <p:cNvSpPr/>
            <p:nvPr/>
          </p:nvSpPr>
          <p:spPr>
            <a:xfrm>
              <a:off x="425637" y="1695314"/>
              <a:ext cx="2880320" cy="636952"/>
            </a:xfrm>
            <a:prstGeom prst="roundRect">
              <a:avLst/>
            </a:prstGeom>
            <a:gradFill flip="none" rotWithShape="1">
              <a:gsLst>
                <a:gs pos="0">
                  <a:schemeClr val="tx1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pic>
          <p:nvPicPr>
            <p:cNvPr id="7" name="Picture 285">
              <a:extLst>
                <a:ext uri="{FF2B5EF4-FFF2-40B4-BE49-F238E27FC236}">
                  <a16:creationId xmlns:a16="http://schemas.microsoft.com/office/drawing/2014/main" id="{7F3E134C-0F38-4E13-9CA2-C5C1309D7C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2323" y="1719131"/>
              <a:ext cx="615853" cy="539987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1168176" y="1747636"/>
              <a:ext cx="210768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/>
                <a:t>PVP-coated Ag-NPs:</a:t>
              </a:r>
              <a:endParaRPr lang="el-GR" dirty="0"/>
            </a:p>
          </p:txBody>
        </p:sp>
      </p:grpSp>
      <p:sp>
        <p:nvSpPr>
          <p:cNvPr id="21" name="Rectangle 20"/>
          <p:cNvSpPr/>
          <p:nvPr/>
        </p:nvSpPr>
        <p:spPr>
          <a:xfrm>
            <a:off x="467544" y="818709"/>
            <a:ext cx="7992889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SzPct val="100000"/>
            </a:pPr>
            <a:r>
              <a:rPr lang="en-US" altLang="en-US" sz="1100" b="1" dirty="0">
                <a:solidFill>
                  <a:srgbClr val="474747"/>
                </a:solidFill>
                <a:latin typeface="Helvetica" charset="0"/>
              </a:rPr>
              <a:t>Constantinos V. Chrysikopoulos </a:t>
            </a:r>
            <a:r>
              <a:rPr lang="en-US" altLang="en-US" sz="1100" b="1" baseline="30000" dirty="0">
                <a:solidFill>
                  <a:srgbClr val="474747"/>
                </a:solidFill>
                <a:latin typeface="Helvetica" charset="0"/>
              </a:rPr>
              <a:t>(1)</a:t>
            </a:r>
            <a:r>
              <a:rPr lang="en-US" altLang="en-US" sz="1100" b="1" dirty="0">
                <a:solidFill>
                  <a:srgbClr val="474747"/>
                </a:solidFill>
                <a:latin typeface="Helvetica" charset="0"/>
              </a:rPr>
              <a:t>,</a:t>
            </a:r>
            <a:r>
              <a:rPr lang="en-US" altLang="en-US" sz="1100" b="1" baseline="30000" dirty="0">
                <a:solidFill>
                  <a:srgbClr val="474747"/>
                </a:solidFill>
                <a:latin typeface="Helvetica" charset="0"/>
              </a:rPr>
              <a:t> </a:t>
            </a:r>
            <a:r>
              <a:rPr lang="en-US" altLang="en-US" sz="1100" b="1" dirty="0">
                <a:solidFill>
                  <a:srgbClr val="474747"/>
                </a:solidFill>
                <a:latin typeface="Helvetica" charset="0"/>
              </a:rPr>
              <a:t>Anastasios </a:t>
            </a:r>
            <a:r>
              <a:rPr lang="en-US" altLang="en-US" sz="1100" b="1" dirty="0" err="1">
                <a:solidFill>
                  <a:srgbClr val="474747"/>
                </a:solidFill>
                <a:latin typeface="Helvetica" charset="0"/>
              </a:rPr>
              <a:t>Malandrakis</a:t>
            </a:r>
            <a:r>
              <a:rPr lang="en-US" altLang="en-US" sz="1100" b="1" dirty="0">
                <a:solidFill>
                  <a:srgbClr val="474747"/>
                </a:solidFill>
                <a:latin typeface="Helvetica" charset="0"/>
              </a:rPr>
              <a:t> </a:t>
            </a:r>
            <a:r>
              <a:rPr lang="en-US" altLang="en-US" sz="1100" b="1" baseline="30000" dirty="0">
                <a:solidFill>
                  <a:srgbClr val="474747"/>
                </a:solidFill>
                <a:latin typeface="Helvetica" charset="0"/>
              </a:rPr>
              <a:t>(1,2)</a:t>
            </a:r>
            <a:r>
              <a:rPr lang="en-US" altLang="en-US" sz="1100" b="1" dirty="0">
                <a:solidFill>
                  <a:srgbClr val="474747"/>
                </a:solidFill>
                <a:latin typeface="Helvetica" charset="0"/>
              </a:rPr>
              <a:t>, Nektarios Kavroulakis </a:t>
            </a:r>
            <a:r>
              <a:rPr lang="en-US" altLang="en-US" sz="1100" b="1" baseline="30000" dirty="0">
                <a:solidFill>
                  <a:srgbClr val="474747"/>
                </a:solidFill>
                <a:latin typeface="Helvetica" charset="0"/>
              </a:rPr>
              <a:t>(3)</a:t>
            </a:r>
            <a:r>
              <a:rPr lang="en-US" altLang="en-US" sz="1100" b="1" dirty="0">
                <a:solidFill>
                  <a:srgbClr val="474747"/>
                </a:solidFill>
                <a:latin typeface="Helvetica" charset="0"/>
              </a:rPr>
              <a:t> </a:t>
            </a:r>
          </a:p>
          <a:p>
            <a:pPr algn="ctr">
              <a:buSzPct val="100000"/>
            </a:pPr>
            <a:r>
              <a:rPr lang="en-US" altLang="en-US" sz="1100" b="1" dirty="0">
                <a:solidFill>
                  <a:srgbClr val="474747"/>
                </a:solidFill>
                <a:latin typeface="Helvetica" charset="0"/>
              </a:rPr>
              <a:t>and </a:t>
            </a:r>
            <a:r>
              <a:rPr lang="en-US" altLang="en-US" sz="1100" b="1" dirty="0" err="1">
                <a:solidFill>
                  <a:srgbClr val="474747"/>
                </a:solidFill>
                <a:latin typeface="Helvetica" charset="0"/>
              </a:rPr>
              <a:t>Anthi</a:t>
            </a:r>
            <a:r>
              <a:rPr lang="en-US" altLang="en-US" sz="1100" b="1" dirty="0">
                <a:solidFill>
                  <a:srgbClr val="474747"/>
                </a:solidFill>
                <a:latin typeface="Helvetica" charset="0"/>
              </a:rPr>
              <a:t> </a:t>
            </a:r>
            <a:r>
              <a:rPr lang="en-US" altLang="en-US" sz="1100" b="1" dirty="0" err="1">
                <a:solidFill>
                  <a:srgbClr val="474747"/>
                </a:solidFill>
                <a:latin typeface="Helvetica" charset="0"/>
              </a:rPr>
              <a:t>Stefanarou</a:t>
            </a:r>
            <a:r>
              <a:rPr lang="en-US" altLang="en-US" sz="1100" b="1" dirty="0">
                <a:solidFill>
                  <a:srgbClr val="474747"/>
                </a:solidFill>
                <a:latin typeface="Helvetica" charset="0"/>
              </a:rPr>
              <a:t> </a:t>
            </a:r>
            <a:r>
              <a:rPr lang="en-US" altLang="en-US" sz="1100" b="1" baseline="30000" dirty="0">
                <a:solidFill>
                  <a:srgbClr val="474747"/>
                </a:solidFill>
                <a:latin typeface="Helvetica" charset="0"/>
              </a:rPr>
              <a:t>(1)</a:t>
            </a:r>
            <a:endParaRPr lang="en-US" altLang="en-US" sz="800" b="1" dirty="0">
              <a:solidFill>
                <a:srgbClr val="474747"/>
              </a:solidFill>
              <a:latin typeface="Helvetica" charset="0"/>
            </a:endParaRPr>
          </a:p>
          <a:p>
            <a:pPr algn="ctr">
              <a:buSzPct val="100000"/>
            </a:pPr>
            <a:endParaRPr lang="en-US" altLang="en-US" sz="200" b="1" dirty="0">
              <a:solidFill>
                <a:srgbClr val="474747"/>
              </a:solidFill>
              <a:latin typeface="Helvetica" charset="0"/>
            </a:endParaRPr>
          </a:p>
          <a:p>
            <a:pPr algn="ctr">
              <a:buSzPct val="100000"/>
            </a:pPr>
            <a:r>
              <a:rPr lang="en-US" altLang="en-US" sz="900" dirty="0">
                <a:solidFill>
                  <a:srgbClr val="474747"/>
                </a:solidFill>
                <a:latin typeface="Helvetica" charset="0"/>
              </a:rPr>
              <a:t>(1)School of Environmental Engineering, Technical University of Crete, 73100 </a:t>
            </a:r>
            <a:r>
              <a:rPr lang="en-US" altLang="en-US" sz="900" dirty="0" err="1">
                <a:solidFill>
                  <a:srgbClr val="474747"/>
                </a:solidFill>
                <a:latin typeface="Helvetica" charset="0"/>
              </a:rPr>
              <a:t>Chania</a:t>
            </a:r>
            <a:r>
              <a:rPr lang="en-US" altLang="en-US" sz="900" dirty="0">
                <a:solidFill>
                  <a:srgbClr val="474747"/>
                </a:solidFill>
                <a:latin typeface="Helvetica" charset="0"/>
              </a:rPr>
              <a:t>, Greece (cvc@enveng.tuc.gr) (2) Pesticide Science Laboratory, Department of Crop Science, Agricultural University of Athens, 75 </a:t>
            </a:r>
            <a:r>
              <a:rPr lang="en-US" altLang="en-US" sz="900" dirty="0" err="1">
                <a:solidFill>
                  <a:srgbClr val="474747"/>
                </a:solidFill>
                <a:latin typeface="Helvetica" charset="0"/>
              </a:rPr>
              <a:t>Iera</a:t>
            </a:r>
            <a:r>
              <a:rPr lang="en-US" altLang="en-US" sz="900" dirty="0">
                <a:solidFill>
                  <a:srgbClr val="474747"/>
                </a:solidFill>
                <a:latin typeface="Helvetica" charset="0"/>
              </a:rPr>
              <a:t> </a:t>
            </a:r>
            <a:r>
              <a:rPr lang="en-US" altLang="en-US" sz="900" dirty="0" err="1">
                <a:solidFill>
                  <a:srgbClr val="474747"/>
                </a:solidFill>
                <a:latin typeface="Helvetica" charset="0"/>
              </a:rPr>
              <a:t>Odos</a:t>
            </a:r>
            <a:r>
              <a:rPr lang="en-US" altLang="en-US" sz="900" dirty="0">
                <a:solidFill>
                  <a:srgbClr val="474747"/>
                </a:solidFill>
                <a:latin typeface="Helvetica" charset="0"/>
              </a:rPr>
              <a:t>, 118 55 Athens, Greece(tasmal@aua.gr), (3) Hellenic Agricultural Organization “Demeter”, Institute for Olive Tree, Subtropical Plants and Viticulture, </a:t>
            </a:r>
            <a:r>
              <a:rPr lang="en-US" altLang="en-US" sz="900" dirty="0" err="1">
                <a:solidFill>
                  <a:srgbClr val="474747"/>
                </a:solidFill>
                <a:latin typeface="Helvetica" charset="0"/>
              </a:rPr>
              <a:t>Agrokipio-Souda</a:t>
            </a:r>
            <a:r>
              <a:rPr lang="en-US" altLang="en-US" sz="900" dirty="0">
                <a:solidFill>
                  <a:srgbClr val="474747"/>
                </a:solidFill>
                <a:latin typeface="Helvetica" charset="0"/>
              </a:rPr>
              <a:t>, 73164 </a:t>
            </a:r>
            <a:r>
              <a:rPr lang="en-US" altLang="en-US" sz="900" dirty="0" err="1">
                <a:solidFill>
                  <a:srgbClr val="474747"/>
                </a:solidFill>
                <a:latin typeface="Helvetica" charset="0"/>
              </a:rPr>
              <a:t>Chania</a:t>
            </a:r>
            <a:r>
              <a:rPr lang="en-US" altLang="en-US" sz="900" dirty="0">
                <a:solidFill>
                  <a:srgbClr val="474747"/>
                </a:solidFill>
                <a:latin typeface="Helvetica" charset="0"/>
              </a:rPr>
              <a:t>, Greece (nkavroulakis@nagref-cha.gr)</a:t>
            </a:r>
            <a:endParaRPr lang="el-GR" sz="900" dirty="0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83765"/>
            <a:ext cx="862070" cy="1401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Text Box 16"/>
          <p:cNvSpPr txBox="1">
            <a:spLocks noChangeArrowheads="1"/>
          </p:cNvSpPr>
          <p:nvPr/>
        </p:nvSpPr>
        <p:spPr bwMode="auto">
          <a:xfrm>
            <a:off x="107504" y="784274"/>
            <a:ext cx="1403198" cy="510012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buSzPct val="100000"/>
              <a:defRPr/>
            </a:pPr>
            <a:r>
              <a:rPr lang="en-US" altLang="en-US" sz="900" b="1" dirty="0">
                <a:solidFill>
                  <a:schemeClr val="accent4"/>
                </a:solidFill>
                <a:latin typeface="Helvetica" panose="020B0604020202020204" pitchFamily="34" charset="0"/>
              </a:rPr>
              <a:t>EGU21-9285</a:t>
            </a:r>
          </a:p>
          <a:p>
            <a:pPr eaLnBrk="1" hangingPunct="1">
              <a:buSzPct val="100000"/>
              <a:buFont typeface="Times New Roman" panose="02020603050405020304" pitchFamily="18" charset="0"/>
              <a:buNone/>
              <a:defRPr/>
            </a:pPr>
            <a:r>
              <a:rPr lang="el-GR" altLang="en-US" sz="900" b="1" dirty="0">
                <a:solidFill>
                  <a:schemeClr val="accent4"/>
                </a:solidFill>
                <a:latin typeface="Arial" panose="020B0604020202020204" pitchFamily="34" charset="0"/>
              </a:rPr>
              <a:t>Session HS8.1.</a:t>
            </a:r>
            <a:r>
              <a:rPr lang="en-GB" altLang="en-US" sz="900" b="1" dirty="0">
                <a:solidFill>
                  <a:schemeClr val="accent4"/>
                </a:solidFill>
                <a:latin typeface="Helvetica" panose="020B0604020202020204" pitchFamily="34" charset="0"/>
              </a:rPr>
              <a:t>8</a:t>
            </a:r>
            <a:endParaRPr lang="el-GR" altLang="en-US" sz="900" b="1" dirty="0">
              <a:solidFill>
                <a:schemeClr val="accent4"/>
              </a:solidFill>
              <a:latin typeface="Arial" panose="020B0604020202020204" pitchFamily="34" charset="0"/>
            </a:endParaRPr>
          </a:p>
          <a:p>
            <a:pPr eaLnBrk="1" hangingPunct="1">
              <a:buSzPct val="100000"/>
              <a:defRPr/>
            </a:pPr>
            <a:endParaRPr lang="el-GR" altLang="en-US" sz="900" b="1" dirty="0">
              <a:solidFill>
                <a:schemeClr val="accent4"/>
              </a:solidFill>
              <a:latin typeface="Arial" panose="020B0604020202020204" pitchFamily="34" charset="0"/>
            </a:endParaRPr>
          </a:p>
        </p:txBody>
      </p:sp>
      <p:pic>
        <p:nvPicPr>
          <p:cNvPr id="39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94" y="200831"/>
            <a:ext cx="745858" cy="603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Slide1">
            <a:hlinkClick r:id="" action="ppaction://media"/>
            <a:extLst>
              <a:ext uri="{FF2B5EF4-FFF2-40B4-BE49-F238E27FC236}">
                <a16:creationId xmlns:a16="http://schemas.microsoft.com/office/drawing/2014/main" id="{342D911B-D812-4DB4-8F25-A6580806E3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969226" y="5610800"/>
            <a:ext cx="609600" cy="60960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D731C525-F102-4248-A4AB-174E65317E24}"/>
              </a:ext>
            </a:extLst>
          </p:cNvPr>
          <p:cNvGrpSpPr/>
          <p:nvPr/>
        </p:nvGrpSpPr>
        <p:grpSpPr>
          <a:xfrm>
            <a:off x="3938216" y="2697812"/>
            <a:ext cx="4774893" cy="2990463"/>
            <a:chOff x="4100725" y="2827715"/>
            <a:chExt cx="4774893" cy="299046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8E57E6C-4A83-49D7-8B4B-4AF2C68DA71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100725" y="2855265"/>
              <a:ext cx="4572396" cy="296291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36195" dist="12700" dir="11400000" algn="tl" rotWithShape="0">
                <a:srgbClr val="000000">
                  <a:alpha val="33000"/>
                </a:srgbClr>
              </a:outerShdw>
            </a:effectLst>
            <a:scene3d>
              <a:camera prst="perspectiveContrastingLeftFacing">
                <a:rot lat="540000" lon="2100000" rev="0"/>
              </a:camera>
              <a:lightRig rig="soft" dir="t"/>
            </a:scene3d>
            <a:sp3d contourW="12700" prstMaterial="matte">
              <a:bevelT w="63500" h="50800"/>
              <a:contourClr>
                <a:srgbClr val="C0C0C0"/>
              </a:contourClr>
            </a:sp3d>
          </p:spPr>
        </p:pic>
        <p:sp>
          <p:nvSpPr>
            <p:cNvPr id="18" name="Content Placeholder 2">
              <a:extLst>
                <a:ext uri="{FF2B5EF4-FFF2-40B4-BE49-F238E27FC236}">
                  <a16:creationId xmlns:a16="http://schemas.microsoft.com/office/drawing/2014/main" id="{94E17383-1ACC-4B3B-BB14-E1D25FA8C9C5}"/>
                </a:ext>
              </a:extLst>
            </p:cNvPr>
            <p:cNvSpPr txBox="1">
              <a:spLocks/>
            </p:cNvSpPr>
            <p:nvPr/>
          </p:nvSpPr>
          <p:spPr>
            <a:xfrm rot="171388">
              <a:off x="5733421" y="2827715"/>
              <a:ext cx="3142197" cy="451263"/>
            </a:xfrm>
            <a:prstGeom prst="rect">
              <a:avLst/>
            </a:prstGeom>
            <a:ln w="38100"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400" b="1" dirty="0" err="1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Sesitivity</a:t>
              </a:r>
              <a:r>
                <a:rPr lang="en-US" sz="1400" b="1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 </a:t>
              </a:r>
              <a:r>
                <a:rPr lang="en-US" sz="1400" b="1" i="1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distribution</a:t>
              </a:r>
              <a:endParaRPr lang="el-GR" sz="1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8660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150"/>
    </mc:Choice>
    <mc:Fallback xmlns="">
      <p:transition advClick="0" advTm="11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815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9">
            <a:extLst>
              <a:ext uri="{FF2B5EF4-FFF2-40B4-BE49-F238E27FC236}">
                <a16:creationId xmlns:a16="http://schemas.microsoft.com/office/drawing/2014/main" id="{83CDB641-247C-4D0D-988C-17D0029F9D2A}"/>
              </a:ext>
            </a:extLst>
          </p:cNvPr>
          <p:cNvSpPr/>
          <p:nvPr/>
        </p:nvSpPr>
        <p:spPr>
          <a:xfrm>
            <a:off x="107504" y="1846279"/>
            <a:ext cx="9000999" cy="4823081"/>
          </a:xfrm>
          <a:prstGeom prst="roundRect">
            <a:avLst>
              <a:gd name="adj" fmla="val 3391"/>
            </a:avLst>
          </a:prstGeom>
          <a:solidFill>
            <a:schemeClr val="tx2">
              <a:alpha val="43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A45D4C-F627-414C-B2C3-D5AF2CD64319}"/>
              </a:ext>
            </a:extLst>
          </p:cNvPr>
          <p:cNvSpPr txBox="1">
            <a:spLocks/>
          </p:cNvSpPr>
          <p:nvPr/>
        </p:nvSpPr>
        <p:spPr>
          <a:xfrm>
            <a:off x="654276" y="197768"/>
            <a:ext cx="7878164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Silver nanoparticles used to counter </a:t>
            </a:r>
            <a:r>
              <a:rPr lang="en-US" sz="20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Monilinia</a:t>
            </a:r>
            <a:r>
              <a:rPr lang="en-US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fructicola</a:t>
            </a:r>
            <a:r>
              <a:rPr lang="en-US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fungicide-resistance and reduce fungicide environmental footprint</a:t>
            </a:r>
            <a:endParaRPr lang="el-G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0AE9722-1876-49B5-9A43-42BB6C7D20E8}"/>
              </a:ext>
            </a:extLst>
          </p:cNvPr>
          <p:cNvSpPr txBox="1">
            <a:spLocks/>
          </p:cNvSpPr>
          <p:nvPr/>
        </p:nvSpPr>
        <p:spPr>
          <a:xfrm>
            <a:off x="285039" y="2636913"/>
            <a:ext cx="3558058" cy="93610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Effective </a:t>
            </a:r>
            <a:r>
              <a:rPr lang="en-US" sz="1800" dirty="0"/>
              <a:t>against </a:t>
            </a:r>
            <a:r>
              <a:rPr lang="en-US" sz="1800" i="1" dirty="0"/>
              <a:t>M. </a:t>
            </a:r>
            <a:r>
              <a:rPr lang="en-US" sz="1800" i="1" dirty="0" err="1"/>
              <a:t>fructicola</a:t>
            </a:r>
            <a:r>
              <a:rPr lang="en-US" sz="1800" dirty="0"/>
              <a:t> benzimidazole resistant/sensitive isolates </a:t>
            </a:r>
          </a:p>
          <a:p>
            <a:pPr marL="0" indent="0">
              <a:buFont typeface="Arial" pitchFamily="34" charset="0"/>
              <a:buNone/>
            </a:pPr>
            <a:endParaRPr lang="el-GR" sz="1800" dirty="0"/>
          </a:p>
        </p:txBody>
      </p:sp>
      <p:grpSp>
        <p:nvGrpSpPr>
          <p:cNvPr id="8" name="Ομάδα 7">
            <a:extLst>
              <a:ext uri="{FF2B5EF4-FFF2-40B4-BE49-F238E27FC236}">
                <a16:creationId xmlns:a16="http://schemas.microsoft.com/office/drawing/2014/main" id="{CE85B115-865C-43A2-930D-700D2CD81957}"/>
              </a:ext>
            </a:extLst>
          </p:cNvPr>
          <p:cNvGrpSpPr/>
          <p:nvPr/>
        </p:nvGrpSpPr>
        <p:grpSpPr>
          <a:xfrm>
            <a:off x="179512" y="1927952"/>
            <a:ext cx="2880320" cy="636952"/>
            <a:chOff x="425637" y="1695314"/>
            <a:chExt cx="2880320" cy="636952"/>
          </a:xfrm>
        </p:grpSpPr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42BE2D1B-F5CE-42B5-B74D-3BF287A8F8AF}"/>
                </a:ext>
              </a:extLst>
            </p:cNvPr>
            <p:cNvSpPr/>
            <p:nvPr/>
          </p:nvSpPr>
          <p:spPr>
            <a:xfrm>
              <a:off x="425637" y="1695314"/>
              <a:ext cx="2880320" cy="636952"/>
            </a:xfrm>
            <a:prstGeom prst="roundRect">
              <a:avLst/>
            </a:prstGeom>
            <a:gradFill flip="none" rotWithShape="1">
              <a:gsLst>
                <a:gs pos="0">
                  <a:schemeClr val="tx1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pic>
          <p:nvPicPr>
            <p:cNvPr id="10" name="Picture 285">
              <a:extLst>
                <a:ext uri="{FF2B5EF4-FFF2-40B4-BE49-F238E27FC236}">
                  <a16:creationId xmlns:a16="http://schemas.microsoft.com/office/drawing/2014/main" id="{A0D8499E-246D-4C58-A0DE-AC6D196F32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2323" y="1719131"/>
              <a:ext cx="615853" cy="539987"/>
            </a:xfrm>
            <a:prstGeom prst="rect">
              <a:avLst/>
            </a:prstGeom>
          </p:spPr>
        </p:pic>
        <p:sp>
          <p:nvSpPr>
            <p:cNvPr id="11" name="Rectangle 7">
              <a:extLst>
                <a:ext uri="{FF2B5EF4-FFF2-40B4-BE49-F238E27FC236}">
                  <a16:creationId xmlns:a16="http://schemas.microsoft.com/office/drawing/2014/main" id="{12C035D2-3D7B-4BFA-836C-BA1EED0427F8}"/>
                </a:ext>
              </a:extLst>
            </p:cNvPr>
            <p:cNvSpPr/>
            <p:nvPr/>
          </p:nvSpPr>
          <p:spPr>
            <a:xfrm>
              <a:off x="1168176" y="1747636"/>
              <a:ext cx="210768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/>
                <a:t>PVP-coated Ag-NPs:</a:t>
              </a:r>
              <a:endParaRPr lang="el-GR" dirty="0"/>
            </a:p>
          </p:txBody>
        </p:sp>
      </p:grp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366B7502-BACC-4037-8D1F-51D7B6A88C62}"/>
              </a:ext>
            </a:extLst>
          </p:cNvPr>
          <p:cNvSpPr txBox="1">
            <a:spLocks/>
          </p:cNvSpPr>
          <p:nvPr/>
        </p:nvSpPr>
        <p:spPr>
          <a:xfrm>
            <a:off x="293862" y="3573016"/>
            <a:ext cx="3558058" cy="936104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Synergistic action </a:t>
            </a:r>
            <a:r>
              <a:rPr lang="en-US" sz="1800" dirty="0"/>
              <a:t>with </a:t>
            </a:r>
            <a:r>
              <a:rPr lang="en-US" sz="1800" dirty="0" err="1"/>
              <a:t>thiophanate</a:t>
            </a:r>
            <a:r>
              <a:rPr lang="en-US" sz="1800" dirty="0"/>
              <a:t> methyl and </a:t>
            </a:r>
            <a:r>
              <a:rPr lang="en-US" sz="1800" dirty="0" err="1"/>
              <a:t>fluazinam</a:t>
            </a:r>
            <a:endParaRPr lang="el-GR" sz="1800" dirty="0"/>
          </a:p>
          <a:p>
            <a:pPr marL="0" indent="0">
              <a:buNone/>
            </a:pPr>
            <a:endParaRPr lang="el-GR" sz="1800" dirty="0"/>
          </a:p>
        </p:txBody>
      </p:sp>
      <p:pic>
        <p:nvPicPr>
          <p:cNvPr id="17" name="Picture 8">
            <a:extLst>
              <a:ext uri="{FF2B5EF4-FFF2-40B4-BE49-F238E27FC236}">
                <a16:creationId xmlns:a16="http://schemas.microsoft.com/office/drawing/2014/main" id="{0B36122F-8ADD-433D-8A5D-1911313F84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83765"/>
            <a:ext cx="862070" cy="1401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2">
            <a:extLst>
              <a:ext uri="{FF2B5EF4-FFF2-40B4-BE49-F238E27FC236}">
                <a16:creationId xmlns:a16="http://schemas.microsoft.com/office/drawing/2014/main" id="{A73B7EA7-C195-45B3-B874-373134EFB48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94" y="200831"/>
            <a:ext cx="745858" cy="603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6">
            <a:extLst>
              <a:ext uri="{FF2B5EF4-FFF2-40B4-BE49-F238E27FC236}">
                <a16:creationId xmlns:a16="http://schemas.microsoft.com/office/drawing/2014/main" id="{93AC85C0-376E-4FDB-A294-1A9FE6A7AE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7567" y="1935187"/>
            <a:ext cx="3323377" cy="468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Slide2b">
            <a:hlinkClick r:id="" action="ppaction://media"/>
            <a:extLst>
              <a:ext uri="{FF2B5EF4-FFF2-40B4-BE49-F238E27FC236}">
                <a16:creationId xmlns:a16="http://schemas.microsoft.com/office/drawing/2014/main" id="{25A2D4DC-52E3-41B1-A1AA-081ACBF034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A4E4DC7E-4FFD-4ABC-B01A-AA583102D2FE}"/>
              </a:ext>
            </a:extLst>
          </p:cNvPr>
          <p:cNvSpPr/>
          <p:nvPr/>
        </p:nvSpPr>
        <p:spPr>
          <a:xfrm>
            <a:off x="467544" y="836712"/>
            <a:ext cx="799288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SzPct val="100000"/>
            </a:pPr>
            <a:r>
              <a:rPr lang="en-US" altLang="en-US" sz="1100" b="1" dirty="0">
                <a:solidFill>
                  <a:srgbClr val="474747"/>
                </a:solidFill>
                <a:latin typeface="Helvetica" charset="0"/>
              </a:rPr>
              <a:t>Constantinos V. Chrysikopoulos </a:t>
            </a:r>
            <a:r>
              <a:rPr lang="en-US" altLang="en-US" sz="1100" b="1" baseline="30000" dirty="0">
                <a:solidFill>
                  <a:srgbClr val="474747"/>
                </a:solidFill>
                <a:latin typeface="Helvetica" charset="0"/>
              </a:rPr>
              <a:t>(1), </a:t>
            </a:r>
            <a:r>
              <a:rPr lang="en-US" altLang="en-US" sz="1100" b="1" dirty="0">
                <a:solidFill>
                  <a:srgbClr val="474747"/>
                </a:solidFill>
                <a:latin typeface="Helvetica" charset="0"/>
              </a:rPr>
              <a:t>Anastasios </a:t>
            </a:r>
            <a:r>
              <a:rPr lang="en-US" altLang="en-US" sz="1100" b="1" dirty="0" err="1">
                <a:solidFill>
                  <a:srgbClr val="474747"/>
                </a:solidFill>
                <a:latin typeface="Helvetica" charset="0"/>
              </a:rPr>
              <a:t>Malandrakis</a:t>
            </a:r>
            <a:r>
              <a:rPr lang="en-US" altLang="en-US" sz="1100" b="1" dirty="0">
                <a:solidFill>
                  <a:srgbClr val="474747"/>
                </a:solidFill>
                <a:latin typeface="Helvetica" charset="0"/>
              </a:rPr>
              <a:t> </a:t>
            </a:r>
            <a:r>
              <a:rPr lang="en-US" altLang="en-US" sz="1100" b="1" baseline="30000" dirty="0">
                <a:solidFill>
                  <a:srgbClr val="474747"/>
                </a:solidFill>
                <a:latin typeface="Helvetica" charset="0"/>
              </a:rPr>
              <a:t>(1,2)</a:t>
            </a:r>
            <a:r>
              <a:rPr lang="en-US" altLang="en-US" sz="1100" b="1" dirty="0">
                <a:solidFill>
                  <a:srgbClr val="474747"/>
                </a:solidFill>
                <a:latin typeface="Helvetica" charset="0"/>
              </a:rPr>
              <a:t>, Nektarios Kavroulakis </a:t>
            </a:r>
            <a:r>
              <a:rPr lang="en-US" altLang="en-US" sz="1100" b="1" baseline="30000" dirty="0">
                <a:solidFill>
                  <a:srgbClr val="474747"/>
                </a:solidFill>
                <a:latin typeface="Helvetica" charset="0"/>
              </a:rPr>
              <a:t>(3)</a:t>
            </a:r>
            <a:r>
              <a:rPr lang="en-US" altLang="en-US" sz="1100" b="1" dirty="0">
                <a:solidFill>
                  <a:srgbClr val="474747"/>
                </a:solidFill>
                <a:latin typeface="Helvetica" charset="0"/>
              </a:rPr>
              <a:t> </a:t>
            </a:r>
          </a:p>
          <a:p>
            <a:pPr algn="ctr">
              <a:buSzPct val="100000"/>
            </a:pPr>
            <a:r>
              <a:rPr lang="en-US" altLang="en-US" sz="1100" b="1" dirty="0">
                <a:solidFill>
                  <a:srgbClr val="474747"/>
                </a:solidFill>
                <a:latin typeface="Helvetica" charset="0"/>
              </a:rPr>
              <a:t>and </a:t>
            </a:r>
            <a:r>
              <a:rPr lang="en-US" altLang="en-US" sz="1100" b="1" dirty="0" err="1">
                <a:solidFill>
                  <a:srgbClr val="474747"/>
                </a:solidFill>
                <a:latin typeface="Helvetica" charset="0"/>
              </a:rPr>
              <a:t>Anthi</a:t>
            </a:r>
            <a:r>
              <a:rPr lang="en-US" altLang="en-US" sz="1100" b="1" dirty="0">
                <a:solidFill>
                  <a:srgbClr val="474747"/>
                </a:solidFill>
                <a:latin typeface="Helvetica" charset="0"/>
              </a:rPr>
              <a:t> </a:t>
            </a:r>
            <a:r>
              <a:rPr lang="en-US" altLang="en-US" sz="1100" b="1" dirty="0" err="1">
                <a:solidFill>
                  <a:srgbClr val="474747"/>
                </a:solidFill>
                <a:latin typeface="Helvetica" charset="0"/>
              </a:rPr>
              <a:t>Stefanarou</a:t>
            </a:r>
            <a:r>
              <a:rPr lang="en-US" altLang="en-US" sz="1100" b="1" dirty="0">
                <a:solidFill>
                  <a:srgbClr val="474747"/>
                </a:solidFill>
                <a:latin typeface="Helvetica" charset="0"/>
              </a:rPr>
              <a:t> </a:t>
            </a:r>
            <a:r>
              <a:rPr lang="en-US" altLang="en-US" sz="1100" b="1" baseline="30000" dirty="0">
                <a:solidFill>
                  <a:srgbClr val="474747"/>
                </a:solidFill>
                <a:latin typeface="Helvetica" charset="0"/>
              </a:rPr>
              <a:t>(1)</a:t>
            </a:r>
            <a:endParaRPr lang="en-US" altLang="en-US" sz="800" b="1" dirty="0">
              <a:solidFill>
                <a:srgbClr val="474747"/>
              </a:solidFill>
              <a:latin typeface="Helvetica" charset="0"/>
            </a:endParaRPr>
          </a:p>
          <a:p>
            <a:pPr algn="ctr">
              <a:buSzPct val="100000"/>
            </a:pPr>
            <a:endParaRPr lang="en-US" altLang="en-US" sz="700" b="1" dirty="0">
              <a:solidFill>
                <a:srgbClr val="474747"/>
              </a:solidFill>
              <a:latin typeface="Helvetica" charset="0"/>
            </a:endParaRPr>
          </a:p>
          <a:p>
            <a:pPr algn="ctr">
              <a:buSzPct val="100000"/>
            </a:pPr>
            <a:r>
              <a:rPr lang="en-US" altLang="en-US" sz="900" dirty="0">
                <a:solidFill>
                  <a:srgbClr val="474747"/>
                </a:solidFill>
                <a:latin typeface="Helvetica" charset="0"/>
              </a:rPr>
              <a:t>(1)School of Environmental Engineering, Technical University of Crete, 73100 </a:t>
            </a:r>
            <a:r>
              <a:rPr lang="en-US" altLang="en-US" sz="900" dirty="0" err="1">
                <a:solidFill>
                  <a:srgbClr val="474747"/>
                </a:solidFill>
                <a:latin typeface="Helvetica" charset="0"/>
              </a:rPr>
              <a:t>Chania</a:t>
            </a:r>
            <a:r>
              <a:rPr lang="en-US" altLang="en-US" sz="900" dirty="0">
                <a:solidFill>
                  <a:srgbClr val="474747"/>
                </a:solidFill>
                <a:latin typeface="Helvetica" charset="0"/>
              </a:rPr>
              <a:t>, Greece (cvc@enveng.tuc.gr) (2) Pesticide Science Laboratory, Department of Crop Science, Agricultural University of Athens, 75 </a:t>
            </a:r>
            <a:r>
              <a:rPr lang="en-US" altLang="en-US" sz="900" dirty="0" err="1">
                <a:solidFill>
                  <a:srgbClr val="474747"/>
                </a:solidFill>
                <a:latin typeface="Helvetica" charset="0"/>
              </a:rPr>
              <a:t>Iera</a:t>
            </a:r>
            <a:r>
              <a:rPr lang="en-US" altLang="en-US" sz="900" dirty="0">
                <a:solidFill>
                  <a:srgbClr val="474747"/>
                </a:solidFill>
                <a:latin typeface="Helvetica" charset="0"/>
              </a:rPr>
              <a:t> </a:t>
            </a:r>
            <a:r>
              <a:rPr lang="en-US" altLang="en-US" sz="900" dirty="0" err="1">
                <a:solidFill>
                  <a:srgbClr val="474747"/>
                </a:solidFill>
                <a:latin typeface="Helvetica" charset="0"/>
              </a:rPr>
              <a:t>Odos</a:t>
            </a:r>
            <a:r>
              <a:rPr lang="en-US" altLang="en-US" sz="900" dirty="0">
                <a:solidFill>
                  <a:srgbClr val="474747"/>
                </a:solidFill>
                <a:latin typeface="Helvetica" charset="0"/>
              </a:rPr>
              <a:t>, 118 55 Athens, Greece(tasmal@aua.gr), (3) Hellenic Agricultural Organization “Demeter”, Institute for Olive Tree, Subtropical Plants and Viticulture, </a:t>
            </a:r>
            <a:r>
              <a:rPr lang="en-US" altLang="en-US" sz="900" dirty="0" err="1">
                <a:solidFill>
                  <a:srgbClr val="474747"/>
                </a:solidFill>
                <a:latin typeface="Helvetica" charset="0"/>
              </a:rPr>
              <a:t>Agrokipio-Souda</a:t>
            </a:r>
            <a:r>
              <a:rPr lang="en-US" altLang="en-US" sz="900" dirty="0">
                <a:solidFill>
                  <a:srgbClr val="474747"/>
                </a:solidFill>
                <a:latin typeface="Helvetica" charset="0"/>
              </a:rPr>
              <a:t>, 73164 </a:t>
            </a:r>
            <a:r>
              <a:rPr lang="en-US" altLang="en-US" sz="900" dirty="0" err="1">
                <a:solidFill>
                  <a:srgbClr val="474747"/>
                </a:solidFill>
                <a:latin typeface="Helvetica" charset="0"/>
              </a:rPr>
              <a:t>Chania</a:t>
            </a:r>
            <a:r>
              <a:rPr lang="en-US" altLang="en-US" sz="900" dirty="0">
                <a:solidFill>
                  <a:srgbClr val="474747"/>
                </a:solidFill>
                <a:latin typeface="Helvetica" charset="0"/>
              </a:rPr>
              <a:t>, Greece (nkavroulakis@nagref-cha.gr)</a:t>
            </a:r>
            <a:endParaRPr lang="el-GR" sz="900" dirty="0"/>
          </a:p>
        </p:txBody>
      </p:sp>
      <p:sp>
        <p:nvSpPr>
          <p:cNvPr id="23" name="Text Box 16">
            <a:extLst>
              <a:ext uri="{FF2B5EF4-FFF2-40B4-BE49-F238E27FC236}">
                <a16:creationId xmlns:a16="http://schemas.microsoft.com/office/drawing/2014/main" id="{55AD3B5A-0406-42BD-9CE9-5C1BBBA3BE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784274"/>
            <a:ext cx="1403198" cy="510012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buSzPct val="100000"/>
              <a:defRPr/>
            </a:pPr>
            <a:r>
              <a:rPr lang="en-US" altLang="en-US" sz="900" b="1" dirty="0">
                <a:solidFill>
                  <a:schemeClr val="accent4"/>
                </a:solidFill>
                <a:latin typeface="Helvetica" panose="020B0604020202020204" pitchFamily="34" charset="0"/>
              </a:rPr>
              <a:t>EGU21-9285</a:t>
            </a:r>
          </a:p>
          <a:p>
            <a:pPr eaLnBrk="1" hangingPunct="1">
              <a:buSzPct val="100000"/>
              <a:buFont typeface="Times New Roman" panose="02020603050405020304" pitchFamily="18" charset="0"/>
              <a:buNone/>
              <a:defRPr/>
            </a:pPr>
            <a:r>
              <a:rPr lang="el-GR" altLang="en-US" sz="900" b="1" dirty="0">
                <a:solidFill>
                  <a:schemeClr val="accent4"/>
                </a:solidFill>
                <a:latin typeface="Arial" panose="020B0604020202020204" pitchFamily="34" charset="0"/>
              </a:rPr>
              <a:t>Session HS8.1.</a:t>
            </a:r>
            <a:r>
              <a:rPr lang="en-US" altLang="en-US" sz="900" b="1" dirty="0">
                <a:solidFill>
                  <a:schemeClr val="accent4"/>
                </a:solidFill>
                <a:latin typeface="Arial" panose="020B0604020202020204" pitchFamily="34" charset="0"/>
              </a:rPr>
              <a:t>8</a:t>
            </a:r>
            <a:endParaRPr lang="el-GR" altLang="en-US" sz="900" b="1" dirty="0">
              <a:solidFill>
                <a:schemeClr val="accent4"/>
              </a:solidFill>
              <a:latin typeface="Arial" panose="020B0604020202020204" pitchFamily="34" charset="0"/>
            </a:endParaRPr>
          </a:p>
          <a:p>
            <a:pPr eaLnBrk="1" hangingPunct="1">
              <a:buSzPct val="100000"/>
              <a:defRPr/>
            </a:pPr>
            <a:endParaRPr lang="el-GR" altLang="en-US" sz="900" b="1" dirty="0">
              <a:solidFill>
                <a:schemeClr val="accent4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800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250"/>
    </mc:Choice>
    <mc:Fallback xmlns="">
      <p:transition advClick="0" advTm="12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97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9">
            <a:extLst>
              <a:ext uri="{FF2B5EF4-FFF2-40B4-BE49-F238E27FC236}">
                <a16:creationId xmlns:a16="http://schemas.microsoft.com/office/drawing/2014/main" id="{AF8B0641-643B-459B-A4CF-659C4A736B5B}"/>
              </a:ext>
            </a:extLst>
          </p:cNvPr>
          <p:cNvSpPr/>
          <p:nvPr/>
        </p:nvSpPr>
        <p:spPr>
          <a:xfrm>
            <a:off x="107504" y="1846279"/>
            <a:ext cx="9000999" cy="4823081"/>
          </a:xfrm>
          <a:prstGeom prst="roundRect">
            <a:avLst>
              <a:gd name="adj" fmla="val 3391"/>
            </a:avLst>
          </a:prstGeom>
          <a:solidFill>
            <a:schemeClr val="tx2">
              <a:alpha val="43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1BFDEB6-36F9-4D91-A1F4-79A7DBB75268}"/>
              </a:ext>
            </a:extLst>
          </p:cNvPr>
          <p:cNvSpPr txBox="1">
            <a:spLocks/>
          </p:cNvSpPr>
          <p:nvPr/>
        </p:nvSpPr>
        <p:spPr>
          <a:xfrm>
            <a:off x="654276" y="188640"/>
            <a:ext cx="7878164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Silver nanoparticles used to counter </a:t>
            </a:r>
            <a:r>
              <a:rPr lang="en-US" sz="20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Monilinia</a:t>
            </a:r>
            <a:r>
              <a:rPr lang="en-US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fructicola</a:t>
            </a:r>
            <a:r>
              <a:rPr lang="en-US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fungicide-resistance and reduce fungicide environmental footprint</a:t>
            </a:r>
            <a:endParaRPr lang="el-G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6B07B54-A0FC-4A09-A53F-80FC67AD3CDB}"/>
              </a:ext>
            </a:extLst>
          </p:cNvPr>
          <p:cNvSpPr txBox="1">
            <a:spLocks/>
          </p:cNvSpPr>
          <p:nvPr/>
        </p:nvSpPr>
        <p:spPr>
          <a:xfrm>
            <a:off x="285039" y="2564905"/>
            <a:ext cx="3558058" cy="93610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Effective </a:t>
            </a:r>
            <a:r>
              <a:rPr lang="en-US" sz="1800" dirty="0"/>
              <a:t>against </a:t>
            </a:r>
            <a:r>
              <a:rPr lang="en-US" sz="1800" i="1" dirty="0"/>
              <a:t>M. </a:t>
            </a:r>
            <a:r>
              <a:rPr lang="en-US" sz="1800" i="1" dirty="0" err="1"/>
              <a:t>fructicola</a:t>
            </a:r>
            <a:r>
              <a:rPr lang="en-US" sz="1800" dirty="0"/>
              <a:t> benzimidazole resistant/sensitive isolates </a:t>
            </a:r>
          </a:p>
          <a:p>
            <a:pPr marL="0" indent="0">
              <a:buFont typeface="Arial" pitchFamily="34" charset="0"/>
              <a:buNone/>
            </a:pPr>
            <a:endParaRPr lang="el-GR" sz="1800" dirty="0"/>
          </a:p>
        </p:txBody>
      </p:sp>
      <p:grpSp>
        <p:nvGrpSpPr>
          <p:cNvPr id="5" name="Ομάδα 4">
            <a:extLst>
              <a:ext uri="{FF2B5EF4-FFF2-40B4-BE49-F238E27FC236}">
                <a16:creationId xmlns:a16="http://schemas.microsoft.com/office/drawing/2014/main" id="{CC8C6628-99DC-4C46-B44C-EDA09060BEE5}"/>
              </a:ext>
            </a:extLst>
          </p:cNvPr>
          <p:cNvGrpSpPr/>
          <p:nvPr/>
        </p:nvGrpSpPr>
        <p:grpSpPr>
          <a:xfrm>
            <a:off x="179512" y="1916832"/>
            <a:ext cx="2880320" cy="636952"/>
            <a:chOff x="425637" y="1695314"/>
            <a:chExt cx="2880320" cy="636952"/>
          </a:xfrm>
        </p:grpSpPr>
        <p:sp>
          <p:nvSpPr>
            <p:cNvPr id="6" name="Rounded Rectangle 8">
              <a:extLst>
                <a:ext uri="{FF2B5EF4-FFF2-40B4-BE49-F238E27FC236}">
                  <a16:creationId xmlns:a16="http://schemas.microsoft.com/office/drawing/2014/main" id="{F270DB02-80F2-4A80-B870-C049D30B378C}"/>
                </a:ext>
              </a:extLst>
            </p:cNvPr>
            <p:cNvSpPr/>
            <p:nvPr/>
          </p:nvSpPr>
          <p:spPr>
            <a:xfrm>
              <a:off x="425637" y="1695314"/>
              <a:ext cx="2880320" cy="636952"/>
            </a:xfrm>
            <a:prstGeom prst="roundRect">
              <a:avLst/>
            </a:prstGeom>
            <a:gradFill flip="none" rotWithShape="1">
              <a:gsLst>
                <a:gs pos="0">
                  <a:schemeClr val="tx1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pic>
          <p:nvPicPr>
            <p:cNvPr id="7" name="Picture 285">
              <a:extLst>
                <a:ext uri="{FF2B5EF4-FFF2-40B4-BE49-F238E27FC236}">
                  <a16:creationId xmlns:a16="http://schemas.microsoft.com/office/drawing/2014/main" id="{C2246249-5C01-4610-B414-69EC2F176E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2323" y="1719131"/>
              <a:ext cx="615853" cy="539987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C243692-237A-4321-B3BD-726B96C5AA18}"/>
                </a:ext>
              </a:extLst>
            </p:cNvPr>
            <p:cNvSpPr/>
            <p:nvPr/>
          </p:nvSpPr>
          <p:spPr>
            <a:xfrm>
              <a:off x="1168176" y="1747636"/>
              <a:ext cx="210768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/>
                <a:t>PVP-coated Ag-NPs:</a:t>
              </a:r>
              <a:endParaRPr lang="el-GR" dirty="0"/>
            </a:p>
          </p:txBody>
        </p:sp>
      </p:grp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C8ED9E3-30CB-47E2-9EAC-C2DF0569C949}"/>
              </a:ext>
            </a:extLst>
          </p:cNvPr>
          <p:cNvSpPr txBox="1">
            <a:spLocks/>
          </p:cNvSpPr>
          <p:nvPr/>
        </p:nvSpPr>
        <p:spPr>
          <a:xfrm>
            <a:off x="293862" y="3501008"/>
            <a:ext cx="3558058" cy="9361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Synergistic action </a:t>
            </a:r>
            <a:r>
              <a:rPr lang="en-US" sz="1800" dirty="0"/>
              <a:t>with </a:t>
            </a:r>
            <a:r>
              <a:rPr lang="en-US" sz="1800" dirty="0" err="1"/>
              <a:t>thiophanate</a:t>
            </a:r>
            <a:r>
              <a:rPr lang="en-US" sz="1800" dirty="0"/>
              <a:t> methyl and </a:t>
            </a:r>
            <a:r>
              <a:rPr lang="en-US" sz="1800" dirty="0" err="1"/>
              <a:t>fluazinam</a:t>
            </a:r>
            <a:endParaRPr lang="el-GR" sz="1800" dirty="0"/>
          </a:p>
          <a:p>
            <a:pPr marL="0" indent="0">
              <a:buNone/>
            </a:pPr>
            <a:endParaRPr lang="el-GR" sz="180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D2C2470-EE80-4868-8BA6-34B257013096}"/>
              </a:ext>
            </a:extLst>
          </p:cNvPr>
          <p:cNvSpPr txBox="1">
            <a:spLocks/>
          </p:cNvSpPr>
          <p:nvPr/>
        </p:nvSpPr>
        <p:spPr>
          <a:xfrm>
            <a:off x="307930" y="4383106"/>
            <a:ext cx="3558058" cy="846094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ATP metabolism </a:t>
            </a:r>
            <a:r>
              <a:rPr lang="en-US" sz="1800" dirty="0"/>
              <a:t>rather than silver ion release is probably involved in mode of action </a:t>
            </a:r>
            <a:endParaRPr lang="el-GR" sz="1800" dirty="0"/>
          </a:p>
          <a:p>
            <a:pPr marL="0" indent="0">
              <a:buNone/>
            </a:pPr>
            <a:endParaRPr lang="el-GR" sz="1800" dirty="0"/>
          </a:p>
        </p:txBody>
      </p:sp>
      <p:pic>
        <p:nvPicPr>
          <p:cNvPr id="14" name="Picture 8">
            <a:extLst>
              <a:ext uri="{FF2B5EF4-FFF2-40B4-BE49-F238E27FC236}">
                <a16:creationId xmlns:a16="http://schemas.microsoft.com/office/drawing/2014/main" id="{273439CC-FFF6-422B-8C70-6E6D43D46F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83765"/>
            <a:ext cx="862070" cy="1401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0C494543-18EF-4220-B91B-276851AAE8B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94" y="200831"/>
            <a:ext cx="745858" cy="603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7">
            <a:extLst>
              <a:ext uri="{FF2B5EF4-FFF2-40B4-BE49-F238E27FC236}">
                <a16:creationId xmlns:a16="http://schemas.microsoft.com/office/drawing/2014/main" id="{7DCBF974-9865-4FAF-A3C5-4AC9DF8963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5593" y="1823604"/>
            <a:ext cx="3931858" cy="5030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02555C4-2FE6-4062-AF73-64ECC1049830}"/>
              </a:ext>
            </a:extLst>
          </p:cNvPr>
          <p:cNvSpPr/>
          <p:nvPr/>
        </p:nvSpPr>
        <p:spPr>
          <a:xfrm>
            <a:off x="467544" y="836712"/>
            <a:ext cx="799288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SzPct val="100000"/>
            </a:pPr>
            <a:r>
              <a:rPr lang="en-US" altLang="en-US" sz="1100" b="1" dirty="0">
                <a:solidFill>
                  <a:srgbClr val="474747"/>
                </a:solidFill>
                <a:latin typeface="Helvetica" charset="0"/>
              </a:rPr>
              <a:t>Constantinos V. Chrysikopoulos </a:t>
            </a:r>
            <a:r>
              <a:rPr lang="en-US" altLang="en-US" sz="1100" b="1" baseline="30000" dirty="0">
                <a:solidFill>
                  <a:srgbClr val="474747"/>
                </a:solidFill>
                <a:latin typeface="Helvetica" charset="0"/>
              </a:rPr>
              <a:t>(1)</a:t>
            </a:r>
            <a:r>
              <a:rPr lang="en-US" altLang="en-US" sz="1100" b="1" dirty="0">
                <a:solidFill>
                  <a:srgbClr val="474747"/>
                </a:solidFill>
                <a:latin typeface="Helvetica" charset="0"/>
              </a:rPr>
              <a:t>,</a:t>
            </a:r>
            <a:r>
              <a:rPr lang="en-US" altLang="en-US" sz="1100" b="1" baseline="30000" dirty="0">
                <a:solidFill>
                  <a:srgbClr val="474747"/>
                </a:solidFill>
                <a:latin typeface="Helvetica" charset="0"/>
              </a:rPr>
              <a:t> </a:t>
            </a:r>
            <a:r>
              <a:rPr lang="en-US" altLang="en-US" sz="1100" b="1" dirty="0">
                <a:solidFill>
                  <a:srgbClr val="474747"/>
                </a:solidFill>
                <a:latin typeface="Helvetica" charset="0"/>
              </a:rPr>
              <a:t>Anastasios </a:t>
            </a:r>
            <a:r>
              <a:rPr lang="en-US" altLang="en-US" sz="1100" b="1" dirty="0" err="1">
                <a:solidFill>
                  <a:srgbClr val="474747"/>
                </a:solidFill>
                <a:latin typeface="Helvetica" charset="0"/>
              </a:rPr>
              <a:t>Malandrakis</a:t>
            </a:r>
            <a:r>
              <a:rPr lang="en-US" altLang="en-US" sz="1100" b="1" dirty="0">
                <a:solidFill>
                  <a:srgbClr val="474747"/>
                </a:solidFill>
                <a:latin typeface="Helvetica" charset="0"/>
              </a:rPr>
              <a:t> </a:t>
            </a:r>
            <a:r>
              <a:rPr lang="en-US" altLang="en-US" sz="1100" b="1" baseline="30000" dirty="0">
                <a:solidFill>
                  <a:srgbClr val="474747"/>
                </a:solidFill>
                <a:latin typeface="Helvetica" charset="0"/>
              </a:rPr>
              <a:t>(1,2)</a:t>
            </a:r>
            <a:r>
              <a:rPr lang="en-US" altLang="en-US" sz="1100" b="1" dirty="0">
                <a:solidFill>
                  <a:srgbClr val="474747"/>
                </a:solidFill>
                <a:latin typeface="Helvetica" charset="0"/>
              </a:rPr>
              <a:t>, Nektarios Kavroulakis </a:t>
            </a:r>
            <a:r>
              <a:rPr lang="en-US" altLang="en-US" sz="1100" b="1" baseline="30000" dirty="0">
                <a:solidFill>
                  <a:srgbClr val="474747"/>
                </a:solidFill>
                <a:latin typeface="Helvetica" charset="0"/>
              </a:rPr>
              <a:t>(3)</a:t>
            </a:r>
            <a:r>
              <a:rPr lang="en-US" altLang="en-US" sz="1100" b="1" dirty="0">
                <a:solidFill>
                  <a:srgbClr val="474747"/>
                </a:solidFill>
                <a:latin typeface="Helvetica" charset="0"/>
              </a:rPr>
              <a:t> </a:t>
            </a:r>
          </a:p>
          <a:p>
            <a:pPr algn="ctr">
              <a:buSzPct val="100000"/>
            </a:pPr>
            <a:r>
              <a:rPr lang="en-US" altLang="en-US" sz="1100" b="1" dirty="0">
                <a:solidFill>
                  <a:srgbClr val="474747"/>
                </a:solidFill>
                <a:latin typeface="Helvetica" charset="0"/>
              </a:rPr>
              <a:t>and </a:t>
            </a:r>
            <a:r>
              <a:rPr lang="en-US" altLang="en-US" sz="1100" b="1" dirty="0" err="1">
                <a:solidFill>
                  <a:srgbClr val="474747"/>
                </a:solidFill>
                <a:latin typeface="Helvetica" charset="0"/>
              </a:rPr>
              <a:t>Anthi</a:t>
            </a:r>
            <a:r>
              <a:rPr lang="en-US" altLang="en-US" sz="1100" b="1" dirty="0">
                <a:solidFill>
                  <a:srgbClr val="474747"/>
                </a:solidFill>
                <a:latin typeface="Helvetica" charset="0"/>
              </a:rPr>
              <a:t> </a:t>
            </a:r>
            <a:r>
              <a:rPr lang="en-US" altLang="en-US" sz="1100" b="1" dirty="0" err="1">
                <a:solidFill>
                  <a:srgbClr val="474747"/>
                </a:solidFill>
                <a:latin typeface="Helvetica" charset="0"/>
              </a:rPr>
              <a:t>Stefanarou</a:t>
            </a:r>
            <a:r>
              <a:rPr lang="en-US" altLang="en-US" sz="1100" b="1" dirty="0">
                <a:solidFill>
                  <a:srgbClr val="474747"/>
                </a:solidFill>
                <a:latin typeface="Helvetica" charset="0"/>
              </a:rPr>
              <a:t> </a:t>
            </a:r>
            <a:r>
              <a:rPr lang="en-US" altLang="en-US" sz="1100" b="1" baseline="30000" dirty="0">
                <a:solidFill>
                  <a:srgbClr val="474747"/>
                </a:solidFill>
                <a:latin typeface="Helvetica" charset="0"/>
              </a:rPr>
              <a:t>(1)</a:t>
            </a:r>
            <a:endParaRPr lang="en-US" altLang="en-US" sz="800" b="1" dirty="0">
              <a:solidFill>
                <a:srgbClr val="474747"/>
              </a:solidFill>
              <a:latin typeface="Helvetica" charset="0"/>
            </a:endParaRPr>
          </a:p>
          <a:p>
            <a:pPr algn="ctr">
              <a:buSzPct val="100000"/>
            </a:pPr>
            <a:endParaRPr lang="en-US" altLang="en-US" sz="700" b="1" dirty="0">
              <a:solidFill>
                <a:srgbClr val="474747"/>
              </a:solidFill>
              <a:latin typeface="Helvetica" charset="0"/>
            </a:endParaRPr>
          </a:p>
          <a:p>
            <a:pPr algn="ctr">
              <a:buSzPct val="100000"/>
            </a:pPr>
            <a:r>
              <a:rPr lang="en-US" altLang="en-US" sz="900" dirty="0">
                <a:solidFill>
                  <a:srgbClr val="474747"/>
                </a:solidFill>
                <a:latin typeface="Helvetica" charset="0"/>
              </a:rPr>
              <a:t>(1)School of Environmental Engineering, Technical University of Crete, 73100 </a:t>
            </a:r>
            <a:r>
              <a:rPr lang="en-US" altLang="en-US" sz="900" dirty="0" err="1">
                <a:solidFill>
                  <a:srgbClr val="474747"/>
                </a:solidFill>
                <a:latin typeface="Helvetica" charset="0"/>
              </a:rPr>
              <a:t>Chania</a:t>
            </a:r>
            <a:r>
              <a:rPr lang="en-US" altLang="en-US" sz="900" dirty="0">
                <a:solidFill>
                  <a:srgbClr val="474747"/>
                </a:solidFill>
                <a:latin typeface="Helvetica" charset="0"/>
              </a:rPr>
              <a:t>, Greece (cvc@enveng.tuc.gr) (2) Pesticide Science Laboratory, Department of Crop Science, Agricultural University of Athens, 75 </a:t>
            </a:r>
            <a:r>
              <a:rPr lang="en-US" altLang="en-US" sz="900" dirty="0" err="1">
                <a:solidFill>
                  <a:srgbClr val="474747"/>
                </a:solidFill>
                <a:latin typeface="Helvetica" charset="0"/>
              </a:rPr>
              <a:t>Iera</a:t>
            </a:r>
            <a:r>
              <a:rPr lang="en-US" altLang="en-US" sz="900" dirty="0">
                <a:solidFill>
                  <a:srgbClr val="474747"/>
                </a:solidFill>
                <a:latin typeface="Helvetica" charset="0"/>
              </a:rPr>
              <a:t> </a:t>
            </a:r>
            <a:r>
              <a:rPr lang="en-US" altLang="en-US" sz="900" dirty="0" err="1">
                <a:solidFill>
                  <a:srgbClr val="474747"/>
                </a:solidFill>
                <a:latin typeface="Helvetica" charset="0"/>
              </a:rPr>
              <a:t>Odos</a:t>
            </a:r>
            <a:r>
              <a:rPr lang="en-US" altLang="en-US" sz="900" dirty="0">
                <a:solidFill>
                  <a:srgbClr val="474747"/>
                </a:solidFill>
                <a:latin typeface="Helvetica" charset="0"/>
              </a:rPr>
              <a:t>, 118 55 Athens, Greece(tasmal@aua.gr), (3) Hellenic Agricultural Organization “Demeter”, Institute for Olive Tree, Subtropical Plants and Viticulture, </a:t>
            </a:r>
            <a:r>
              <a:rPr lang="en-US" altLang="en-US" sz="900" dirty="0" err="1">
                <a:solidFill>
                  <a:srgbClr val="474747"/>
                </a:solidFill>
                <a:latin typeface="Helvetica" charset="0"/>
              </a:rPr>
              <a:t>Agrokipio-Souda</a:t>
            </a:r>
            <a:r>
              <a:rPr lang="en-US" altLang="en-US" sz="900" dirty="0">
                <a:solidFill>
                  <a:srgbClr val="474747"/>
                </a:solidFill>
                <a:latin typeface="Helvetica" charset="0"/>
              </a:rPr>
              <a:t>, 73164 </a:t>
            </a:r>
            <a:r>
              <a:rPr lang="en-US" altLang="en-US" sz="900" dirty="0" err="1">
                <a:solidFill>
                  <a:srgbClr val="474747"/>
                </a:solidFill>
                <a:latin typeface="Helvetica" charset="0"/>
              </a:rPr>
              <a:t>Chania</a:t>
            </a:r>
            <a:r>
              <a:rPr lang="en-US" altLang="en-US" sz="900" dirty="0">
                <a:solidFill>
                  <a:srgbClr val="474747"/>
                </a:solidFill>
                <a:latin typeface="Helvetica" charset="0"/>
              </a:rPr>
              <a:t>, Greece (nkavroulakis@nagref-cha.gr)</a:t>
            </a:r>
            <a:endParaRPr lang="el-GR" sz="900" dirty="0"/>
          </a:p>
        </p:txBody>
      </p:sp>
      <p:sp>
        <p:nvSpPr>
          <p:cNvPr id="22" name="Text Box 16">
            <a:extLst>
              <a:ext uri="{FF2B5EF4-FFF2-40B4-BE49-F238E27FC236}">
                <a16:creationId xmlns:a16="http://schemas.microsoft.com/office/drawing/2014/main" id="{2D66AF99-3196-4DDD-A3EA-5C79681ACD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784274"/>
            <a:ext cx="1403198" cy="510012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buSzPct val="100000"/>
              <a:defRPr/>
            </a:pPr>
            <a:r>
              <a:rPr lang="en-US" altLang="en-US" sz="900" b="1" dirty="0">
                <a:solidFill>
                  <a:schemeClr val="accent4"/>
                </a:solidFill>
                <a:latin typeface="Helvetica" panose="020B0604020202020204" pitchFamily="34" charset="0"/>
              </a:rPr>
              <a:t>EGU21-9285</a:t>
            </a:r>
          </a:p>
          <a:p>
            <a:pPr eaLnBrk="1" hangingPunct="1">
              <a:buSzPct val="100000"/>
              <a:buFont typeface="Times New Roman" panose="02020603050405020304" pitchFamily="18" charset="0"/>
              <a:buNone/>
              <a:defRPr/>
            </a:pPr>
            <a:r>
              <a:rPr lang="el-GR" altLang="en-US" sz="900" b="1" dirty="0">
                <a:solidFill>
                  <a:schemeClr val="accent4"/>
                </a:solidFill>
                <a:latin typeface="Arial" panose="020B0604020202020204" pitchFamily="34" charset="0"/>
              </a:rPr>
              <a:t>Session HS8.1.</a:t>
            </a:r>
            <a:r>
              <a:rPr lang="en-GB" altLang="en-US" sz="900" b="1" dirty="0">
                <a:solidFill>
                  <a:schemeClr val="accent4"/>
                </a:solidFill>
                <a:latin typeface="Helvetica" panose="020B0604020202020204" pitchFamily="34" charset="0"/>
              </a:rPr>
              <a:t>8</a:t>
            </a:r>
            <a:endParaRPr lang="el-GR" altLang="en-US" sz="900" b="1" dirty="0">
              <a:solidFill>
                <a:schemeClr val="accent4"/>
              </a:solidFill>
              <a:latin typeface="Arial" panose="020B0604020202020204" pitchFamily="34" charset="0"/>
            </a:endParaRPr>
          </a:p>
          <a:p>
            <a:pPr eaLnBrk="1" hangingPunct="1">
              <a:buSzPct val="100000"/>
              <a:defRPr/>
            </a:pPr>
            <a:endParaRPr lang="el-GR" altLang="en-US" sz="900" b="1" dirty="0">
              <a:solidFill>
                <a:schemeClr val="accent4"/>
              </a:solidFill>
              <a:latin typeface="Arial" panose="020B0604020202020204" pitchFamily="34" charset="0"/>
            </a:endParaRPr>
          </a:p>
        </p:txBody>
      </p:sp>
      <p:pic>
        <p:nvPicPr>
          <p:cNvPr id="11" name="Slide4b">
            <a:hlinkClick r:id="" action="ppaction://media"/>
            <a:extLst>
              <a:ext uri="{FF2B5EF4-FFF2-40B4-BE49-F238E27FC236}">
                <a16:creationId xmlns:a16="http://schemas.microsoft.com/office/drawing/2014/main" id="{851E3703-D5B0-4FE0-9B53-B8BD128BD4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97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4249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9">
            <a:extLst>
              <a:ext uri="{FF2B5EF4-FFF2-40B4-BE49-F238E27FC236}">
                <a16:creationId xmlns:a16="http://schemas.microsoft.com/office/drawing/2014/main" id="{6C3885F3-D648-40AF-8116-BF24235D1B53}"/>
              </a:ext>
            </a:extLst>
          </p:cNvPr>
          <p:cNvSpPr/>
          <p:nvPr/>
        </p:nvSpPr>
        <p:spPr>
          <a:xfrm>
            <a:off x="107504" y="1846279"/>
            <a:ext cx="9000999" cy="4823081"/>
          </a:xfrm>
          <a:prstGeom prst="roundRect">
            <a:avLst>
              <a:gd name="adj" fmla="val 3391"/>
            </a:avLst>
          </a:prstGeom>
          <a:solidFill>
            <a:schemeClr val="tx2">
              <a:alpha val="43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C1DBE22-573E-46E1-A296-4D16EB7A6B26}"/>
              </a:ext>
            </a:extLst>
          </p:cNvPr>
          <p:cNvSpPr txBox="1">
            <a:spLocks/>
          </p:cNvSpPr>
          <p:nvPr/>
        </p:nvSpPr>
        <p:spPr>
          <a:xfrm>
            <a:off x="654276" y="197768"/>
            <a:ext cx="7878164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Silver nanoparticles used to counter </a:t>
            </a:r>
            <a:r>
              <a:rPr lang="en-US" sz="20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Monilinia</a:t>
            </a:r>
            <a:r>
              <a:rPr lang="en-US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fructicola</a:t>
            </a:r>
            <a:r>
              <a:rPr lang="en-US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fungicide-resistance and reduce fungicide environmental footprint</a:t>
            </a:r>
            <a:endParaRPr lang="el-G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8E1D5E4-3DB3-4951-8F27-AD3E96EFFD97}"/>
              </a:ext>
            </a:extLst>
          </p:cNvPr>
          <p:cNvSpPr txBox="1">
            <a:spLocks/>
          </p:cNvSpPr>
          <p:nvPr/>
        </p:nvSpPr>
        <p:spPr>
          <a:xfrm>
            <a:off x="285039" y="2564904"/>
            <a:ext cx="3558058" cy="93610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Effective </a:t>
            </a:r>
            <a:r>
              <a:rPr lang="en-US" sz="1800"/>
              <a:t>against </a:t>
            </a:r>
            <a:r>
              <a:rPr lang="en-US" sz="1800" i="1"/>
              <a:t>M. fructicola</a:t>
            </a:r>
            <a:r>
              <a:rPr lang="en-US" sz="1800"/>
              <a:t> benzimidazole resistant/sensitive isolates </a:t>
            </a:r>
          </a:p>
          <a:p>
            <a:pPr marL="0" indent="0">
              <a:buFont typeface="Arial" pitchFamily="34" charset="0"/>
              <a:buNone/>
            </a:pPr>
            <a:endParaRPr lang="el-GR" sz="1800" dirty="0"/>
          </a:p>
        </p:txBody>
      </p:sp>
      <p:grpSp>
        <p:nvGrpSpPr>
          <p:cNvPr id="5" name="Ομάδα 4">
            <a:extLst>
              <a:ext uri="{FF2B5EF4-FFF2-40B4-BE49-F238E27FC236}">
                <a16:creationId xmlns:a16="http://schemas.microsoft.com/office/drawing/2014/main" id="{3BC314F8-E7D5-4C66-A648-4A93082D3F7F}"/>
              </a:ext>
            </a:extLst>
          </p:cNvPr>
          <p:cNvGrpSpPr/>
          <p:nvPr/>
        </p:nvGrpSpPr>
        <p:grpSpPr>
          <a:xfrm>
            <a:off x="179512" y="1916832"/>
            <a:ext cx="2880320" cy="636952"/>
            <a:chOff x="425637" y="1695314"/>
            <a:chExt cx="2880320" cy="636952"/>
          </a:xfrm>
        </p:grpSpPr>
        <p:sp>
          <p:nvSpPr>
            <p:cNvPr id="6" name="Rounded Rectangle 8">
              <a:extLst>
                <a:ext uri="{FF2B5EF4-FFF2-40B4-BE49-F238E27FC236}">
                  <a16:creationId xmlns:a16="http://schemas.microsoft.com/office/drawing/2014/main" id="{3C944691-620F-40EE-96F7-F7DA5FD73022}"/>
                </a:ext>
              </a:extLst>
            </p:cNvPr>
            <p:cNvSpPr/>
            <p:nvPr/>
          </p:nvSpPr>
          <p:spPr>
            <a:xfrm>
              <a:off x="425637" y="1695314"/>
              <a:ext cx="2880320" cy="636952"/>
            </a:xfrm>
            <a:prstGeom prst="roundRect">
              <a:avLst/>
            </a:prstGeom>
            <a:gradFill flip="none" rotWithShape="1">
              <a:gsLst>
                <a:gs pos="0">
                  <a:schemeClr val="tx1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pic>
          <p:nvPicPr>
            <p:cNvPr id="7" name="Picture 285">
              <a:extLst>
                <a:ext uri="{FF2B5EF4-FFF2-40B4-BE49-F238E27FC236}">
                  <a16:creationId xmlns:a16="http://schemas.microsoft.com/office/drawing/2014/main" id="{0785F5A9-6807-4CE1-82A4-78350F892A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2323" y="1719131"/>
              <a:ext cx="615853" cy="539987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054F0CB-D150-4A94-B317-5ABDE3CEA516}"/>
                </a:ext>
              </a:extLst>
            </p:cNvPr>
            <p:cNvSpPr/>
            <p:nvPr/>
          </p:nvSpPr>
          <p:spPr>
            <a:xfrm>
              <a:off x="1168176" y="1747636"/>
              <a:ext cx="210768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/>
                <a:t>PVP-coated Ag-NPs:</a:t>
              </a:r>
              <a:endParaRPr lang="el-GR" dirty="0"/>
            </a:p>
          </p:txBody>
        </p:sp>
      </p:grp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24EB979-D447-4C7C-AF96-EAFD8248D45B}"/>
              </a:ext>
            </a:extLst>
          </p:cNvPr>
          <p:cNvSpPr txBox="1">
            <a:spLocks/>
          </p:cNvSpPr>
          <p:nvPr/>
        </p:nvSpPr>
        <p:spPr>
          <a:xfrm>
            <a:off x="293862" y="3501007"/>
            <a:ext cx="3558058" cy="9361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Synergistic action </a:t>
            </a:r>
            <a:r>
              <a:rPr lang="en-US" sz="1800" dirty="0"/>
              <a:t>with </a:t>
            </a:r>
            <a:r>
              <a:rPr lang="en-US" sz="1800" dirty="0" err="1"/>
              <a:t>thiophanate</a:t>
            </a:r>
            <a:r>
              <a:rPr lang="en-US" sz="1800" dirty="0"/>
              <a:t> methyl and </a:t>
            </a:r>
            <a:r>
              <a:rPr lang="en-US" sz="1800" dirty="0" err="1"/>
              <a:t>fluazinam</a:t>
            </a:r>
            <a:endParaRPr lang="el-GR" sz="1800" dirty="0"/>
          </a:p>
          <a:p>
            <a:pPr marL="0" indent="0">
              <a:buNone/>
            </a:pPr>
            <a:endParaRPr lang="el-GR" sz="180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F04E3B3-53DD-4783-BA1A-A4B0A64D87E8}"/>
              </a:ext>
            </a:extLst>
          </p:cNvPr>
          <p:cNvSpPr txBox="1">
            <a:spLocks/>
          </p:cNvSpPr>
          <p:nvPr/>
        </p:nvSpPr>
        <p:spPr>
          <a:xfrm>
            <a:off x="317376" y="4383105"/>
            <a:ext cx="3558058" cy="84609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ATP metabolism </a:t>
            </a:r>
            <a:r>
              <a:rPr lang="en-US" sz="1800" dirty="0"/>
              <a:t>rather than silver ion release is probably involved in mode of action </a:t>
            </a:r>
            <a:endParaRPr lang="el-GR" sz="1800" dirty="0"/>
          </a:p>
          <a:p>
            <a:pPr marL="0" indent="0">
              <a:buNone/>
            </a:pPr>
            <a:endParaRPr lang="el-GR" sz="180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8336364-B245-4217-95D8-86F2A3AFDBCD}"/>
              </a:ext>
            </a:extLst>
          </p:cNvPr>
          <p:cNvSpPr txBox="1">
            <a:spLocks/>
          </p:cNvSpPr>
          <p:nvPr/>
        </p:nvSpPr>
        <p:spPr>
          <a:xfrm>
            <a:off x="317376" y="5301778"/>
            <a:ext cx="3558058" cy="115155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Great potential for </a:t>
            </a:r>
            <a:r>
              <a:rPr lang="en-US" sz="18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combating resistance and reducing fungicide footprint </a:t>
            </a:r>
            <a:r>
              <a:rPr lang="en-US" sz="1800" dirty="0"/>
              <a:t>in the environment</a:t>
            </a:r>
            <a:endParaRPr lang="el-GR" sz="1800" dirty="0"/>
          </a:p>
          <a:p>
            <a:endParaRPr lang="el-GR" sz="1800" dirty="0"/>
          </a:p>
        </p:txBody>
      </p:sp>
      <p:pic>
        <p:nvPicPr>
          <p:cNvPr id="12" name="Picture 6">
            <a:extLst>
              <a:ext uri="{FF2B5EF4-FFF2-40B4-BE49-F238E27FC236}">
                <a16:creationId xmlns:a16="http://schemas.microsoft.com/office/drawing/2014/main" id="{F15117D3-7933-408C-85E2-9A1DD172CE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8697" y="1916832"/>
            <a:ext cx="2249487" cy="468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8">
            <a:extLst>
              <a:ext uri="{FF2B5EF4-FFF2-40B4-BE49-F238E27FC236}">
                <a16:creationId xmlns:a16="http://schemas.microsoft.com/office/drawing/2014/main" id="{B0440B6C-6332-437B-9FA5-FAC4AF9FCE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83765"/>
            <a:ext cx="862070" cy="1401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EC9AE0A8-EEC2-4F7E-95D7-F7095C43088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94" y="200831"/>
            <a:ext cx="745858" cy="603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7">
            <a:extLst>
              <a:ext uri="{FF2B5EF4-FFF2-40B4-BE49-F238E27FC236}">
                <a16:creationId xmlns:a16="http://schemas.microsoft.com/office/drawing/2014/main" id="{CDDA3725-021D-4C51-942A-6B23B5BB9E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212976"/>
            <a:ext cx="2773363" cy="3548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1" name="Group 21">
            <a:extLst>
              <a:ext uri="{FF2B5EF4-FFF2-40B4-BE49-F238E27FC236}">
                <a16:creationId xmlns:a16="http://schemas.microsoft.com/office/drawing/2014/main" id="{BD17D0D0-B98E-4547-B1EF-CC25313D486C}"/>
              </a:ext>
            </a:extLst>
          </p:cNvPr>
          <p:cNvGrpSpPr/>
          <p:nvPr/>
        </p:nvGrpSpPr>
        <p:grpSpPr>
          <a:xfrm>
            <a:off x="6372200" y="1913325"/>
            <a:ext cx="2952328" cy="1227642"/>
            <a:chOff x="4659967" y="1592112"/>
            <a:chExt cx="2161967" cy="1308707"/>
          </a:xfrm>
        </p:grpSpPr>
        <p:pic>
          <p:nvPicPr>
            <p:cNvPr id="22" name="Picture 4">
              <a:extLst>
                <a:ext uri="{FF2B5EF4-FFF2-40B4-BE49-F238E27FC236}">
                  <a16:creationId xmlns:a16="http://schemas.microsoft.com/office/drawing/2014/main" id="{EF21B72F-ED1B-461B-9C07-575D31F4C43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13" t="4845" r="7407" b="6301"/>
            <a:stretch/>
          </p:blipFill>
          <p:spPr bwMode="auto">
            <a:xfrm>
              <a:off x="4659967" y="1665320"/>
              <a:ext cx="1845581" cy="1235499"/>
            </a:xfrm>
            <a:prstGeom prst="rect">
              <a:avLst/>
            </a:prstGeom>
            <a:ln w="127000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Content Placeholder 2">
              <a:extLst>
                <a:ext uri="{FF2B5EF4-FFF2-40B4-BE49-F238E27FC236}">
                  <a16:creationId xmlns:a16="http://schemas.microsoft.com/office/drawing/2014/main" id="{39B11FC0-5BF4-4E0F-A10E-906BC536B739}"/>
                </a:ext>
              </a:extLst>
            </p:cNvPr>
            <p:cNvSpPr txBox="1">
              <a:spLocks/>
            </p:cNvSpPr>
            <p:nvPr/>
          </p:nvSpPr>
          <p:spPr>
            <a:xfrm>
              <a:off x="5522979" y="1592112"/>
              <a:ext cx="1298955" cy="234026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100" b="1" dirty="0" err="1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</a:rPr>
                <a:t>Sesitivity</a:t>
              </a:r>
              <a:r>
                <a:rPr lang="en-US" sz="1100" b="1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</a:rPr>
                <a:t> </a:t>
              </a:r>
              <a:r>
                <a:rPr lang="en-US" sz="1100" b="1" i="1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</a:rPr>
                <a:t>distribution</a:t>
              </a:r>
              <a:endParaRPr lang="el-GR" sz="11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endParaRPr>
            </a:p>
          </p:txBody>
        </p:sp>
      </p:grpSp>
      <p:pic>
        <p:nvPicPr>
          <p:cNvPr id="18" name="Conclusion">
            <a:hlinkClick r:id="" action="ppaction://media"/>
            <a:extLst>
              <a:ext uri="{FF2B5EF4-FFF2-40B4-BE49-F238E27FC236}">
                <a16:creationId xmlns:a16="http://schemas.microsoft.com/office/drawing/2014/main" id="{131EE878-0DC6-45C3-A552-1CA21DF687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sp>
        <p:nvSpPr>
          <p:cNvPr id="24" name="Rectangle 20">
            <a:extLst>
              <a:ext uri="{FF2B5EF4-FFF2-40B4-BE49-F238E27FC236}">
                <a16:creationId xmlns:a16="http://schemas.microsoft.com/office/drawing/2014/main" id="{20C5CC15-0851-4A00-96E5-8E53B763F117}"/>
              </a:ext>
            </a:extLst>
          </p:cNvPr>
          <p:cNvSpPr/>
          <p:nvPr/>
        </p:nvSpPr>
        <p:spPr>
          <a:xfrm>
            <a:off x="438251" y="836712"/>
            <a:ext cx="802218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SzPct val="100000"/>
            </a:pPr>
            <a:r>
              <a:rPr lang="en-US" altLang="en-US" sz="1100" b="1" dirty="0">
                <a:solidFill>
                  <a:srgbClr val="474747"/>
                </a:solidFill>
                <a:latin typeface="Helvetica" charset="0"/>
              </a:rPr>
              <a:t>Constantinos V. Chrysikopoulos </a:t>
            </a:r>
            <a:r>
              <a:rPr lang="en-US" altLang="en-US" sz="1100" b="1" baseline="30000" dirty="0">
                <a:solidFill>
                  <a:srgbClr val="474747"/>
                </a:solidFill>
                <a:latin typeface="Helvetica" charset="0"/>
              </a:rPr>
              <a:t>(1)</a:t>
            </a:r>
            <a:r>
              <a:rPr lang="en-US" altLang="en-US" sz="1100" b="1" dirty="0">
                <a:solidFill>
                  <a:srgbClr val="474747"/>
                </a:solidFill>
                <a:latin typeface="Helvetica" charset="0"/>
              </a:rPr>
              <a:t>,</a:t>
            </a:r>
            <a:r>
              <a:rPr lang="en-US" altLang="en-US" sz="1100" b="1" baseline="30000" dirty="0">
                <a:solidFill>
                  <a:srgbClr val="474747"/>
                </a:solidFill>
                <a:latin typeface="Helvetica" charset="0"/>
              </a:rPr>
              <a:t> </a:t>
            </a:r>
            <a:r>
              <a:rPr lang="en-US" altLang="en-US" sz="1100" b="1" dirty="0">
                <a:solidFill>
                  <a:srgbClr val="474747"/>
                </a:solidFill>
                <a:latin typeface="Helvetica" charset="0"/>
              </a:rPr>
              <a:t>Anastasios </a:t>
            </a:r>
            <a:r>
              <a:rPr lang="en-US" altLang="en-US" sz="1100" b="1" dirty="0" err="1">
                <a:solidFill>
                  <a:srgbClr val="474747"/>
                </a:solidFill>
                <a:latin typeface="Helvetica" charset="0"/>
              </a:rPr>
              <a:t>Malandrakis</a:t>
            </a:r>
            <a:r>
              <a:rPr lang="en-US" altLang="en-US" sz="1100" b="1" dirty="0">
                <a:solidFill>
                  <a:srgbClr val="474747"/>
                </a:solidFill>
                <a:latin typeface="Helvetica" charset="0"/>
              </a:rPr>
              <a:t> </a:t>
            </a:r>
            <a:r>
              <a:rPr lang="en-US" altLang="en-US" sz="1100" b="1" baseline="30000" dirty="0">
                <a:solidFill>
                  <a:srgbClr val="474747"/>
                </a:solidFill>
                <a:latin typeface="Helvetica" charset="0"/>
              </a:rPr>
              <a:t>(1,2)</a:t>
            </a:r>
            <a:r>
              <a:rPr lang="en-US" altLang="en-US" sz="1100" b="1" dirty="0">
                <a:solidFill>
                  <a:srgbClr val="474747"/>
                </a:solidFill>
                <a:latin typeface="Helvetica" charset="0"/>
              </a:rPr>
              <a:t>, Nektarios Kavroulakis </a:t>
            </a:r>
            <a:r>
              <a:rPr lang="en-US" altLang="en-US" sz="1100" b="1" baseline="30000" dirty="0">
                <a:solidFill>
                  <a:srgbClr val="474747"/>
                </a:solidFill>
                <a:latin typeface="Helvetica" charset="0"/>
              </a:rPr>
              <a:t>(3)</a:t>
            </a:r>
            <a:r>
              <a:rPr lang="en-US" altLang="en-US" sz="1100" b="1" dirty="0">
                <a:solidFill>
                  <a:srgbClr val="474747"/>
                </a:solidFill>
                <a:latin typeface="Helvetica" charset="0"/>
              </a:rPr>
              <a:t> </a:t>
            </a:r>
          </a:p>
          <a:p>
            <a:pPr algn="ctr">
              <a:buSzPct val="100000"/>
            </a:pPr>
            <a:r>
              <a:rPr lang="en-US" altLang="en-US" sz="1100" b="1" dirty="0">
                <a:solidFill>
                  <a:srgbClr val="474747"/>
                </a:solidFill>
                <a:latin typeface="Helvetica" charset="0"/>
              </a:rPr>
              <a:t>and </a:t>
            </a:r>
            <a:r>
              <a:rPr lang="en-US" altLang="en-US" sz="1100" b="1" dirty="0" err="1">
                <a:solidFill>
                  <a:srgbClr val="474747"/>
                </a:solidFill>
                <a:latin typeface="Helvetica" charset="0"/>
              </a:rPr>
              <a:t>Anthi</a:t>
            </a:r>
            <a:r>
              <a:rPr lang="en-US" altLang="en-US" sz="1100" b="1" dirty="0">
                <a:solidFill>
                  <a:srgbClr val="474747"/>
                </a:solidFill>
                <a:latin typeface="Helvetica" charset="0"/>
              </a:rPr>
              <a:t> </a:t>
            </a:r>
            <a:r>
              <a:rPr lang="en-US" altLang="en-US" sz="1100" b="1" dirty="0" err="1">
                <a:solidFill>
                  <a:srgbClr val="474747"/>
                </a:solidFill>
                <a:latin typeface="Helvetica" charset="0"/>
              </a:rPr>
              <a:t>Stefanarou</a:t>
            </a:r>
            <a:r>
              <a:rPr lang="en-US" altLang="en-US" sz="1100" b="1" dirty="0">
                <a:solidFill>
                  <a:srgbClr val="474747"/>
                </a:solidFill>
                <a:latin typeface="Helvetica" charset="0"/>
              </a:rPr>
              <a:t> </a:t>
            </a:r>
            <a:r>
              <a:rPr lang="en-US" altLang="en-US" sz="1100" b="1" baseline="30000" dirty="0">
                <a:solidFill>
                  <a:srgbClr val="474747"/>
                </a:solidFill>
                <a:latin typeface="Helvetica" charset="0"/>
              </a:rPr>
              <a:t>(1)</a:t>
            </a:r>
            <a:endParaRPr lang="en-US" altLang="en-US" sz="800" b="1" dirty="0">
              <a:solidFill>
                <a:srgbClr val="474747"/>
              </a:solidFill>
              <a:latin typeface="Helvetica" charset="0"/>
            </a:endParaRPr>
          </a:p>
          <a:p>
            <a:pPr algn="ctr">
              <a:buSzPct val="100000"/>
            </a:pPr>
            <a:endParaRPr lang="en-US" altLang="en-US" sz="700" b="1" dirty="0">
              <a:solidFill>
                <a:srgbClr val="474747"/>
              </a:solidFill>
              <a:latin typeface="Helvetica" charset="0"/>
            </a:endParaRPr>
          </a:p>
          <a:p>
            <a:pPr algn="ctr">
              <a:buSzPct val="100000"/>
            </a:pPr>
            <a:r>
              <a:rPr lang="en-US" altLang="en-US" sz="900" dirty="0">
                <a:solidFill>
                  <a:srgbClr val="474747"/>
                </a:solidFill>
                <a:latin typeface="Helvetica" charset="0"/>
              </a:rPr>
              <a:t>(1)School of Environmental Engineering, Technical University of Crete, 73100 </a:t>
            </a:r>
            <a:r>
              <a:rPr lang="en-US" altLang="en-US" sz="900" dirty="0" err="1">
                <a:solidFill>
                  <a:srgbClr val="474747"/>
                </a:solidFill>
                <a:latin typeface="Helvetica" charset="0"/>
              </a:rPr>
              <a:t>Chania</a:t>
            </a:r>
            <a:r>
              <a:rPr lang="en-US" altLang="en-US" sz="900" dirty="0">
                <a:solidFill>
                  <a:srgbClr val="474747"/>
                </a:solidFill>
                <a:latin typeface="Helvetica" charset="0"/>
              </a:rPr>
              <a:t>, Greece (cvc@enveng.tuc.gr) (2) Pesticide Science Laboratory, Department of Crop Science, Agricultural University of Athens, 75 </a:t>
            </a:r>
            <a:r>
              <a:rPr lang="en-US" altLang="en-US" sz="900" dirty="0" err="1">
                <a:solidFill>
                  <a:srgbClr val="474747"/>
                </a:solidFill>
                <a:latin typeface="Helvetica" charset="0"/>
              </a:rPr>
              <a:t>Iera</a:t>
            </a:r>
            <a:r>
              <a:rPr lang="en-US" altLang="en-US" sz="900" dirty="0">
                <a:solidFill>
                  <a:srgbClr val="474747"/>
                </a:solidFill>
                <a:latin typeface="Helvetica" charset="0"/>
              </a:rPr>
              <a:t> </a:t>
            </a:r>
            <a:r>
              <a:rPr lang="en-US" altLang="en-US" sz="900" dirty="0" err="1">
                <a:solidFill>
                  <a:srgbClr val="474747"/>
                </a:solidFill>
                <a:latin typeface="Helvetica" charset="0"/>
              </a:rPr>
              <a:t>Odos</a:t>
            </a:r>
            <a:r>
              <a:rPr lang="en-US" altLang="en-US" sz="900" dirty="0">
                <a:solidFill>
                  <a:srgbClr val="474747"/>
                </a:solidFill>
                <a:latin typeface="Helvetica" charset="0"/>
              </a:rPr>
              <a:t>, 118 55 Athens, Greece(tasmal@aua.gr), (3) Hellenic Agricultural Organization “Demeter”, Institute for Olive Tree, Subtropical Plants and Viticulture, </a:t>
            </a:r>
            <a:r>
              <a:rPr lang="en-US" altLang="en-US" sz="900" dirty="0" err="1">
                <a:solidFill>
                  <a:srgbClr val="474747"/>
                </a:solidFill>
                <a:latin typeface="Helvetica" charset="0"/>
              </a:rPr>
              <a:t>Agrokipio-Souda</a:t>
            </a:r>
            <a:r>
              <a:rPr lang="en-US" altLang="en-US" sz="900" dirty="0">
                <a:solidFill>
                  <a:srgbClr val="474747"/>
                </a:solidFill>
                <a:latin typeface="Helvetica" charset="0"/>
              </a:rPr>
              <a:t>, 73164 </a:t>
            </a:r>
            <a:r>
              <a:rPr lang="en-US" altLang="en-US" sz="900" dirty="0" err="1">
                <a:solidFill>
                  <a:srgbClr val="474747"/>
                </a:solidFill>
                <a:latin typeface="Helvetica" charset="0"/>
              </a:rPr>
              <a:t>Chania</a:t>
            </a:r>
            <a:r>
              <a:rPr lang="en-US" altLang="en-US" sz="900" dirty="0">
                <a:solidFill>
                  <a:srgbClr val="474747"/>
                </a:solidFill>
                <a:latin typeface="Helvetica" charset="0"/>
              </a:rPr>
              <a:t>, Greece (nkavroulakis@nagref-cha.gr)</a:t>
            </a:r>
            <a:endParaRPr lang="el-GR" sz="900" dirty="0"/>
          </a:p>
        </p:txBody>
      </p:sp>
      <p:sp>
        <p:nvSpPr>
          <p:cNvPr id="25" name="Text Box 16">
            <a:extLst>
              <a:ext uri="{FF2B5EF4-FFF2-40B4-BE49-F238E27FC236}">
                <a16:creationId xmlns:a16="http://schemas.microsoft.com/office/drawing/2014/main" id="{F059AF54-6F99-42BC-9A6A-1D1ABADE29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784274"/>
            <a:ext cx="1403198" cy="510012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buSzPct val="100000"/>
              <a:defRPr/>
            </a:pPr>
            <a:r>
              <a:rPr lang="en-US" altLang="en-US" sz="900" b="1" dirty="0">
                <a:solidFill>
                  <a:schemeClr val="accent4"/>
                </a:solidFill>
                <a:latin typeface="Helvetica" panose="020B0604020202020204" pitchFamily="34" charset="0"/>
              </a:rPr>
              <a:t>EGU21-9285</a:t>
            </a:r>
          </a:p>
          <a:p>
            <a:pPr eaLnBrk="1" hangingPunct="1">
              <a:buSzPct val="100000"/>
              <a:buFont typeface="Times New Roman" panose="02020603050405020304" pitchFamily="18" charset="0"/>
              <a:buNone/>
              <a:defRPr/>
            </a:pPr>
            <a:r>
              <a:rPr lang="el-GR" altLang="en-US" sz="900" b="1" dirty="0">
                <a:solidFill>
                  <a:schemeClr val="accent4"/>
                </a:solidFill>
                <a:latin typeface="Arial" panose="020B0604020202020204" pitchFamily="34" charset="0"/>
              </a:rPr>
              <a:t>Session HS8.1.</a:t>
            </a:r>
            <a:r>
              <a:rPr lang="en-GB" altLang="en-US" sz="900" b="1" dirty="0">
                <a:solidFill>
                  <a:schemeClr val="accent4"/>
                </a:solidFill>
                <a:latin typeface="Helvetica" panose="020B0604020202020204" pitchFamily="34" charset="0"/>
              </a:rPr>
              <a:t>8</a:t>
            </a:r>
            <a:endParaRPr lang="el-GR" altLang="en-US" sz="900" b="1" dirty="0">
              <a:solidFill>
                <a:schemeClr val="accent4"/>
              </a:solidFill>
              <a:latin typeface="Arial" panose="020B0604020202020204" pitchFamily="34" charset="0"/>
            </a:endParaRPr>
          </a:p>
          <a:p>
            <a:pPr eaLnBrk="1" hangingPunct="1">
              <a:buSzPct val="100000"/>
              <a:defRPr/>
            </a:pPr>
            <a:endParaRPr lang="el-GR" altLang="en-US" sz="900" b="1" dirty="0">
              <a:solidFill>
                <a:schemeClr val="accent4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7662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150"/>
    </mc:Choice>
    <mc:Fallback xmlns="">
      <p:transition advClick="0" advTm="11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486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C103C9AD04A548B4DA0E12F1060062" ma:contentTypeVersion="4" ma:contentTypeDescription="Create a new document." ma:contentTypeScope="" ma:versionID="fcb986061ee6ce963a282828d849c6bc">
  <xsd:schema xmlns:xsd="http://www.w3.org/2001/XMLSchema" xmlns:xs="http://www.w3.org/2001/XMLSchema" xmlns:p="http://schemas.microsoft.com/office/2006/metadata/properties" xmlns:ns3="69da1baf-3a2b-48dc-8614-71686b1af072" targetNamespace="http://schemas.microsoft.com/office/2006/metadata/properties" ma:root="true" ma:fieldsID="0686c79e05439432c5483977e15417e4" ns3:_="">
    <xsd:import namespace="69da1baf-3a2b-48dc-8614-71686b1af07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da1baf-3a2b-48dc-8614-71686b1af0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7414DF0-466E-4124-A1EC-646E1EE6FBE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9da1baf-3a2b-48dc-8614-71686b1af07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4DEBE45-A006-456F-A52A-D60B4F52A5D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1F37CD8-E36C-41B9-A61A-C354897077EA}">
  <ds:schemaRefs>
    <ds:schemaRef ds:uri="69da1baf-3a2b-48dc-8614-71686b1af072"/>
    <ds:schemaRef ds:uri="http://www.w3.org/XML/1998/namespace"/>
    <ds:schemaRef ds:uri="http://purl.org/dc/dcmitype/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1116</TotalTime>
  <Words>786</Words>
  <Application>Microsoft Office PowerPoint</Application>
  <PresentationFormat>On-screen Show (4:3)</PresentationFormat>
  <Paragraphs>53</Paragraphs>
  <Slides>5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Helvetica</vt:lpstr>
      <vt:lpstr>Times New Roman</vt:lpstr>
      <vt:lpstr>Θέμα του Office</vt:lpstr>
      <vt:lpstr>PowerPoint Presentation</vt:lpstr>
      <vt:lpstr>Silver nanoparticles used to counter Monilinia fructicola fungicide-resistance and reduce fungicide environmental footprint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Adreas</dc:creator>
  <cp:lastModifiedBy>TasosMal</cp:lastModifiedBy>
  <cp:revision>94</cp:revision>
  <dcterms:created xsi:type="dcterms:W3CDTF">2019-09-27T08:31:27Z</dcterms:created>
  <dcterms:modified xsi:type="dcterms:W3CDTF">2021-03-16T15:43:04Z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0x010100C9C103C9AD04A548B4DA0E12F1060062</vt:lpwstr>
  </property>
</Properties>
</file>