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3" r:id="rId1"/>
  </p:sldMasterIdLst>
  <p:notesMasterIdLst>
    <p:notesMasterId r:id="rId29"/>
  </p:notesMasterIdLst>
  <p:sldIdLst>
    <p:sldId id="301" r:id="rId2"/>
    <p:sldId id="375" r:id="rId3"/>
    <p:sldId id="289" r:id="rId4"/>
    <p:sldId id="303" r:id="rId5"/>
    <p:sldId id="302" r:id="rId6"/>
    <p:sldId id="378" r:id="rId7"/>
    <p:sldId id="306" r:id="rId8"/>
    <p:sldId id="309" r:id="rId9"/>
    <p:sldId id="339" r:id="rId10"/>
    <p:sldId id="304" r:id="rId11"/>
    <p:sldId id="312" r:id="rId12"/>
    <p:sldId id="338" r:id="rId13"/>
    <p:sldId id="315" r:id="rId14"/>
    <p:sldId id="314" r:id="rId15"/>
    <p:sldId id="317" r:id="rId16"/>
    <p:sldId id="318" r:id="rId17"/>
    <p:sldId id="319" r:id="rId18"/>
    <p:sldId id="323" r:id="rId19"/>
    <p:sldId id="326" r:id="rId20"/>
    <p:sldId id="327" r:id="rId21"/>
    <p:sldId id="328" r:id="rId22"/>
    <p:sldId id="332" r:id="rId23"/>
    <p:sldId id="377" r:id="rId24"/>
    <p:sldId id="376" r:id="rId25"/>
    <p:sldId id="337" r:id="rId26"/>
    <p:sldId id="359" r:id="rId27"/>
    <p:sldId id="356" r:id="rId28"/>
  </p:sldIdLst>
  <p:sldSz cx="9144000" cy="51450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53" autoAdjust="0"/>
    <p:restoredTop sz="96807" autoAdjust="0"/>
  </p:normalViewPr>
  <p:slideViewPr>
    <p:cSldViewPr snapToGrid="0">
      <p:cViewPr varScale="1">
        <p:scale>
          <a:sx n="109" d="100"/>
          <a:sy n="109" d="100"/>
        </p:scale>
        <p:origin x="672" y="82"/>
      </p:cViewPr>
      <p:guideLst>
        <p:guide orient="horz" pos="1620"/>
        <p:guide pos="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8F02CA-77CB-4E54-B712-21E588799EE8}" type="datetimeFigureOut">
              <a:rPr lang="de-DE" smtClean="0"/>
              <a:t>23.04.2021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3F729A-0AF0-4995-B32B-9504BC6896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10794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68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840" algn="l" defTabSz="68568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680" algn="l" defTabSz="68568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520" algn="l" defTabSz="68568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360" algn="l" defTabSz="68568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200" algn="l" defTabSz="68568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040" algn="l" defTabSz="68568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399880" algn="l" defTabSz="68568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2720" algn="l" defTabSz="68568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18"/>
          <p:cNvSpPr>
            <a:spLocks noGrp="1"/>
          </p:cNvSpPr>
          <p:nvPr>
            <p:ph type="body" sz="quarter" idx="11" hasCustomPrompt="1"/>
          </p:nvPr>
        </p:nvSpPr>
        <p:spPr>
          <a:xfrm>
            <a:off x="365443" y="1445896"/>
            <a:ext cx="8524557" cy="285114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2600" b="1"/>
            </a:lvl1pPr>
            <a:lvl2pPr marL="355600" indent="0">
              <a:buFont typeface="Arial" panose="020B0604020202020204" pitchFamily="34" charset="0"/>
              <a:buNone/>
              <a:defRPr sz="2600" b="1"/>
            </a:lvl2pPr>
            <a:lvl3pPr marL="717550" indent="0">
              <a:buFont typeface="Arial" panose="020B0604020202020204" pitchFamily="34" charset="0"/>
              <a:buNone/>
              <a:defRPr sz="2600" b="1"/>
            </a:lvl3pPr>
            <a:lvl4pPr marL="1073150" indent="0">
              <a:buFont typeface="Arial" panose="020B0604020202020204" pitchFamily="34" charset="0"/>
              <a:buNone/>
              <a:defRPr sz="2600" b="1"/>
            </a:lvl4pPr>
            <a:lvl5pPr marL="1435100" indent="0">
              <a:buFont typeface="Arial" panose="020B0604020202020204" pitchFamily="34" charset="0"/>
              <a:buNone/>
              <a:defRPr sz="2600" b="1"/>
            </a:lvl5pPr>
          </a:lstStyle>
          <a:p>
            <a:pPr lvl="0"/>
            <a:r>
              <a:rPr lang="de-DE" dirty="0"/>
              <a:t>Click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add</a:t>
            </a:r>
            <a:endParaRPr lang="de-DE" dirty="0"/>
          </a:p>
        </p:txBody>
      </p:sp>
      <p:sp>
        <p:nvSpPr>
          <p:cNvPr id="9" name="Textplatzhalter 25"/>
          <p:cNvSpPr>
            <a:spLocks noGrp="1"/>
          </p:cNvSpPr>
          <p:nvPr>
            <p:ph type="body" sz="quarter" idx="13" hasCustomPrompt="1"/>
          </p:nvPr>
        </p:nvSpPr>
        <p:spPr>
          <a:xfrm>
            <a:off x="380675" y="1979930"/>
            <a:ext cx="8515675" cy="509905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 b="1" i="0" baseline="0"/>
            </a:lvl1pPr>
            <a:lvl2pPr marL="355600" indent="0">
              <a:buFont typeface="Arial" panose="020B0604020202020204" pitchFamily="34" charset="0"/>
              <a:buNone/>
              <a:defRPr sz="1800" b="1" i="0"/>
            </a:lvl2pPr>
            <a:lvl3pPr marL="717550" indent="0">
              <a:buFont typeface="Arial" panose="020B0604020202020204" pitchFamily="34" charset="0"/>
              <a:buNone/>
              <a:defRPr sz="1800" b="1" i="0"/>
            </a:lvl3pPr>
            <a:lvl4pPr marL="1073150" indent="0">
              <a:buFont typeface="Arial" panose="020B0604020202020204" pitchFamily="34" charset="0"/>
              <a:buNone/>
              <a:defRPr sz="1800" b="1" i="0"/>
            </a:lvl4pPr>
            <a:lvl5pPr marL="1435100" indent="0">
              <a:buFont typeface="Arial" panose="020B0604020202020204" pitchFamily="34" charset="0"/>
              <a:buNone/>
              <a:defRPr sz="1800" b="1" i="0"/>
            </a:lvl5pPr>
          </a:lstStyle>
          <a:p>
            <a:pPr lvl="0"/>
            <a:r>
              <a:rPr lang="de-DE" dirty="0"/>
              <a:t>Click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add</a:t>
            </a:r>
            <a:r>
              <a:rPr lang="de-DE" dirty="0"/>
              <a:t> </a:t>
            </a:r>
            <a:r>
              <a:rPr lang="de-DE" dirty="0" err="1"/>
              <a:t>subline</a:t>
            </a:r>
            <a:br>
              <a:rPr lang="de-DE" dirty="0"/>
            </a:br>
            <a:r>
              <a:rPr lang="de-DE" dirty="0"/>
              <a:t>(</a:t>
            </a:r>
            <a:r>
              <a:rPr lang="en-US" dirty="0"/>
              <a:t>Also possible in two columns</a:t>
            </a:r>
            <a:r>
              <a:rPr lang="de-DE" dirty="0"/>
              <a:t>)</a:t>
            </a:r>
          </a:p>
        </p:txBody>
      </p:sp>
      <p:sp>
        <p:nvSpPr>
          <p:cNvPr id="10" name="Text Box 14">
            <a:extLst>
              <a:ext uri="{FF2B5EF4-FFF2-40B4-BE49-F238E27FC236}">
                <a16:creationId xmlns:a16="http://schemas.microsoft.com/office/drawing/2014/main" id="{537A5579-09BA-4663-B67D-33B15420579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6600" y="4895776"/>
            <a:ext cx="3606670" cy="126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r>
              <a:rPr lang="en-US" sz="825" noProof="0" dirty="0"/>
              <a:t>KIT – The Research University in the Helmholtz Association</a:t>
            </a:r>
          </a:p>
        </p:txBody>
      </p:sp>
      <p:sp>
        <p:nvSpPr>
          <p:cNvPr id="11" name="Text Box 14">
            <a:extLst>
              <a:ext uri="{FF2B5EF4-FFF2-40B4-BE49-F238E27FC236}">
                <a16:creationId xmlns:a16="http://schemas.microsoft.com/office/drawing/2014/main" id="{6C188393-F356-4F5D-80C7-5DAA7302CAF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318375" y="4826105"/>
            <a:ext cx="1727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r>
              <a:rPr lang="de-DE" altLang="de-DE" sz="1600" b="1" dirty="0">
                <a:solidFill>
                  <a:schemeClr val="tx1"/>
                </a:solidFill>
              </a:rPr>
              <a:t>www.kit.edu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F170E65B-29E8-4B34-8C2D-4A01E1FD96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" y="360000"/>
            <a:ext cx="1621550" cy="751280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FB77B3D3-941A-4AD4-AD36-BD6AEC9E66A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8" t="12690" r="5516" b="53933"/>
          <a:stretch/>
        </p:blipFill>
        <p:spPr>
          <a:xfrm>
            <a:off x="368910" y="2416887"/>
            <a:ext cx="8218500" cy="240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24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00050" y="1188000"/>
            <a:ext cx="8343900" cy="336589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 sz="1600"/>
            </a:lvl5pPr>
          </a:lstStyle>
          <a:p>
            <a:pPr lvl="0"/>
            <a:r>
              <a:rPr lang="en-US" altLang="de-DE" dirty="0"/>
              <a:t>Click to add text</a:t>
            </a:r>
          </a:p>
          <a:p>
            <a:pPr lvl="1"/>
            <a:r>
              <a:rPr lang="en-US" altLang="de-DE" dirty="0"/>
              <a:t>Second level</a:t>
            </a:r>
          </a:p>
          <a:p>
            <a:pPr lvl="2"/>
            <a:r>
              <a:rPr lang="en-US" altLang="de-DE" dirty="0"/>
              <a:t>Third level</a:t>
            </a:r>
          </a:p>
          <a:p>
            <a:pPr lvl="3"/>
            <a:r>
              <a:rPr lang="en-US" altLang="de-DE" dirty="0"/>
              <a:t>Fourth level</a:t>
            </a:r>
          </a:p>
          <a:p>
            <a:pPr lvl="4"/>
            <a:r>
              <a:rPr lang="en-US" altLang="de-DE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7234" y="4748824"/>
            <a:ext cx="1027755" cy="396264"/>
          </a:xfrm>
          <a:prstGeom prst="rect">
            <a:avLst/>
          </a:prstGeom>
        </p:spPr>
        <p:txBody>
          <a:bodyPr/>
          <a:lstStyle/>
          <a:p>
            <a:fld id="{0A9BFA6A-9A63-4E2D-92C0-C77BFA750EDB}" type="datetime1">
              <a:rPr lang="de-DE" noProof="0" smtClean="0"/>
              <a:t>23.04.2021</a:t>
            </a:fld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6000" y="4748824"/>
            <a:ext cx="326368" cy="39626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1696EC4-B4CF-4701-AD06-A8439D6D8E12}" type="slidenum">
              <a:rPr lang="en-US" noProof="0" smtClean="0"/>
              <a:t>‹Nr.›</a:t>
            </a:fld>
            <a:endParaRPr lang="en-US" noProof="0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340BE303-A4F2-4BCB-AF82-DC9DDFB7C7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6000" y="296244"/>
            <a:ext cx="6869178" cy="575989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/>
            </a:lvl1pPr>
          </a:lstStyle>
          <a:p>
            <a:r>
              <a:rPr lang="en-US" altLang="de-DE" dirty="0"/>
              <a:t>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395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00050" y="1188000"/>
            <a:ext cx="4114800" cy="344615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de-DE" dirty="0"/>
              <a:t>Click to add text</a:t>
            </a:r>
          </a:p>
          <a:p>
            <a:pPr lvl="1"/>
            <a:r>
              <a:rPr lang="en-US" altLang="de-DE" dirty="0"/>
              <a:t>Second level</a:t>
            </a:r>
          </a:p>
          <a:p>
            <a:pPr lvl="2"/>
            <a:r>
              <a:rPr lang="en-US" altLang="de-DE" dirty="0"/>
              <a:t>Third level</a:t>
            </a:r>
          </a:p>
          <a:p>
            <a:pPr lvl="3"/>
            <a:r>
              <a:rPr lang="en-US" altLang="de-DE" dirty="0"/>
              <a:t>Fourth level</a:t>
            </a:r>
          </a:p>
          <a:p>
            <a:pPr lvl="4"/>
            <a:r>
              <a:rPr lang="en-US" altLang="de-DE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29150" y="1188000"/>
            <a:ext cx="4114799" cy="344615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de-DE" dirty="0"/>
              <a:t>Click to add text</a:t>
            </a:r>
          </a:p>
          <a:p>
            <a:pPr lvl="1"/>
            <a:r>
              <a:rPr lang="en-US" altLang="de-DE" dirty="0"/>
              <a:t>Second level</a:t>
            </a:r>
          </a:p>
          <a:p>
            <a:pPr lvl="2"/>
            <a:r>
              <a:rPr lang="en-US" altLang="de-DE" dirty="0"/>
              <a:t>Third level</a:t>
            </a:r>
          </a:p>
          <a:p>
            <a:pPr lvl="3"/>
            <a:r>
              <a:rPr lang="en-US" altLang="de-DE" dirty="0"/>
              <a:t>Fourth level</a:t>
            </a:r>
          </a:p>
          <a:p>
            <a:pPr lvl="4"/>
            <a:r>
              <a:rPr lang="en-US" altLang="de-DE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234" y="4748824"/>
            <a:ext cx="1027755" cy="396264"/>
          </a:xfrm>
          <a:prstGeom prst="rect">
            <a:avLst/>
          </a:prstGeom>
        </p:spPr>
        <p:txBody>
          <a:bodyPr/>
          <a:lstStyle/>
          <a:p>
            <a:fld id="{43A9179C-E631-47AA-B9CB-ABFD8F596650}" type="datetime1">
              <a:rPr lang="de-DE" smtClean="0"/>
              <a:t>23.04.2021</a:t>
            </a:fld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16000" y="4748824"/>
            <a:ext cx="326368" cy="396264"/>
          </a:xfrm>
          <a:prstGeom prst="rect">
            <a:avLst/>
          </a:prstGeom>
        </p:spPr>
        <p:txBody>
          <a:bodyPr/>
          <a:lstStyle/>
          <a:p>
            <a:fld id="{61696EC4-B4CF-4701-AD06-A8439D6D8E12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6862948F-D5FC-499A-8B74-0B5A4CF727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6000" y="296244"/>
            <a:ext cx="6869178" cy="575989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/>
            </a:lvl1pPr>
          </a:lstStyle>
          <a:p>
            <a:r>
              <a:rPr lang="en-US" altLang="de-DE" dirty="0"/>
              <a:t>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386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4"/>
          <p:cNvSpPr>
            <a:spLocks noGrp="1"/>
          </p:cNvSpPr>
          <p:nvPr>
            <p:ph type="pic" sz="quarter" idx="13" hasCustomPrompt="1"/>
          </p:nvPr>
        </p:nvSpPr>
        <p:spPr>
          <a:xfrm>
            <a:off x="4655819" y="1188720"/>
            <a:ext cx="4100831" cy="3459481"/>
          </a:xfrm>
          <a:prstGeom prst="round2DiagRect">
            <a:avLst>
              <a:gd name="adj1" fmla="val 0"/>
              <a:gd name="adj2" fmla="val 8317"/>
            </a:avLst>
          </a:prstGeom>
          <a:solidFill>
            <a:srgbClr val="FF99FF"/>
          </a:solidFill>
          <a:ln w="12700">
            <a:solidFill>
              <a:schemeClr val="bg2"/>
            </a:solidFill>
          </a:ln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baseline="0"/>
            </a:lvl1pPr>
          </a:lstStyle>
          <a:p>
            <a:r>
              <a:rPr lang="en-US" dirty="0"/>
              <a:t>Please insert a picture in the master slide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00050" y="1188000"/>
            <a:ext cx="4114800" cy="344615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de-DE" dirty="0"/>
              <a:t>Click to add text</a:t>
            </a:r>
          </a:p>
          <a:p>
            <a:pPr lvl="1"/>
            <a:r>
              <a:rPr lang="en-US" altLang="de-DE" dirty="0"/>
              <a:t>Second level</a:t>
            </a:r>
          </a:p>
          <a:p>
            <a:pPr lvl="2"/>
            <a:r>
              <a:rPr lang="en-US" altLang="de-DE" dirty="0"/>
              <a:t>Third level</a:t>
            </a:r>
          </a:p>
          <a:p>
            <a:pPr lvl="3"/>
            <a:r>
              <a:rPr lang="en-US" altLang="de-DE" dirty="0"/>
              <a:t>Fourth level</a:t>
            </a:r>
          </a:p>
          <a:p>
            <a:pPr lvl="4"/>
            <a:r>
              <a:rPr lang="en-US" altLang="de-DE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234" y="4748824"/>
            <a:ext cx="1027755" cy="396264"/>
          </a:xfrm>
          <a:prstGeom prst="rect">
            <a:avLst/>
          </a:prstGeom>
        </p:spPr>
        <p:txBody>
          <a:bodyPr/>
          <a:lstStyle/>
          <a:p>
            <a:fld id="{43A9179C-E631-47AA-B9CB-ABFD8F596650}" type="datetime1">
              <a:rPr lang="de-DE" smtClean="0"/>
              <a:t>23.04.2021</a:t>
            </a:fld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16000" y="4748824"/>
            <a:ext cx="326368" cy="396264"/>
          </a:xfrm>
          <a:prstGeom prst="rect">
            <a:avLst/>
          </a:prstGeom>
        </p:spPr>
        <p:txBody>
          <a:bodyPr/>
          <a:lstStyle/>
          <a:p>
            <a:fld id="{61696EC4-B4CF-4701-AD06-A8439D6D8E12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6862948F-D5FC-499A-8B74-0B5A4CF727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6000" y="296244"/>
            <a:ext cx="6869178" cy="575989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/>
            </a:lvl1pPr>
          </a:lstStyle>
          <a:p>
            <a:r>
              <a:rPr lang="en-US" altLang="de-DE" dirty="0"/>
              <a:t>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113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00050" y="1188000"/>
            <a:ext cx="4098132" cy="618125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91" indent="0">
              <a:buNone/>
              <a:defRPr sz="1500" b="1"/>
            </a:lvl2pPr>
            <a:lvl3pPr marL="685983" indent="0">
              <a:buNone/>
              <a:defRPr sz="1350" b="1"/>
            </a:lvl3pPr>
            <a:lvl4pPr marL="1028974" indent="0">
              <a:buNone/>
              <a:defRPr sz="1200" b="1"/>
            </a:lvl4pPr>
            <a:lvl5pPr marL="1371966" indent="0">
              <a:buNone/>
              <a:defRPr sz="1200" b="1"/>
            </a:lvl5pPr>
            <a:lvl6pPr marL="1714957" indent="0">
              <a:buNone/>
              <a:defRPr sz="1200" b="1"/>
            </a:lvl6pPr>
            <a:lvl7pPr marL="2057949" indent="0">
              <a:buNone/>
              <a:defRPr sz="1200" b="1"/>
            </a:lvl7pPr>
            <a:lvl8pPr marL="2400940" indent="0">
              <a:buNone/>
              <a:defRPr sz="1200" b="1"/>
            </a:lvl8pPr>
            <a:lvl9pPr marL="2743932" indent="0">
              <a:buNone/>
              <a:defRPr sz="1200" b="1"/>
            </a:lvl9pPr>
          </a:lstStyle>
          <a:p>
            <a:pPr lvl="0"/>
            <a:r>
              <a:rPr lang="en-US" altLang="de-DE" dirty="0"/>
              <a:t>Click to add subline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00050" y="1937441"/>
            <a:ext cx="4098132" cy="270623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de-DE" dirty="0"/>
              <a:t>Click to add text</a:t>
            </a:r>
          </a:p>
          <a:p>
            <a:pPr lvl="1"/>
            <a:r>
              <a:rPr lang="en-US" altLang="de-DE" dirty="0"/>
              <a:t>Second level</a:t>
            </a:r>
          </a:p>
          <a:p>
            <a:pPr lvl="2"/>
            <a:r>
              <a:rPr lang="en-US" altLang="de-DE" dirty="0"/>
              <a:t>Third level</a:t>
            </a:r>
          </a:p>
          <a:p>
            <a:pPr lvl="3"/>
            <a:r>
              <a:rPr lang="en-US" altLang="de-DE" dirty="0"/>
              <a:t>Fourth level</a:t>
            </a:r>
          </a:p>
          <a:p>
            <a:pPr lvl="4"/>
            <a:r>
              <a:rPr lang="en-US" altLang="de-DE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45818" y="1188000"/>
            <a:ext cx="4098132" cy="618125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91" indent="0">
              <a:buNone/>
              <a:defRPr sz="1500" b="1"/>
            </a:lvl2pPr>
            <a:lvl3pPr marL="685983" indent="0">
              <a:buNone/>
              <a:defRPr sz="1350" b="1"/>
            </a:lvl3pPr>
            <a:lvl4pPr marL="1028974" indent="0">
              <a:buNone/>
              <a:defRPr sz="1200" b="1"/>
            </a:lvl4pPr>
            <a:lvl5pPr marL="1371966" indent="0">
              <a:buNone/>
              <a:defRPr sz="1200" b="1"/>
            </a:lvl5pPr>
            <a:lvl6pPr marL="1714957" indent="0">
              <a:buNone/>
              <a:defRPr sz="1200" b="1"/>
            </a:lvl6pPr>
            <a:lvl7pPr marL="2057949" indent="0">
              <a:buNone/>
              <a:defRPr sz="1200" b="1"/>
            </a:lvl7pPr>
            <a:lvl8pPr marL="2400940" indent="0">
              <a:buNone/>
              <a:defRPr sz="1200" b="1"/>
            </a:lvl8pPr>
            <a:lvl9pPr marL="2743932" indent="0">
              <a:buNone/>
              <a:defRPr sz="1200" b="1"/>
            </a:lvl9pPr>
          </a:lstStyle>
          <a:p>
            <a:pPr lvl="0"/>
            <a:r>
              <a:rPr lang="en-US" altLang="de-DE" dirty="0"/>
              <a:t>Click to add subline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45818" y="1937441"/>
            <a:ext cx="4098132" cy="270624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de-DE" dirty="0"/>
              <a:t>Click to add text</a:t>
            </a:r>
          </a:p>
          <a:p>
            <a:pPr lvl="1"/>
            <a:r>
              <a:rPr lang="en-US" altLang="de-DE" dirty="0"/>
              <a:t>Second level</a:t>
            </a:r>
          </a:p>
          <a:p>
            <a:pPr lvl="2"/>
            <a:r>
              <a:rPr lang="en-US" altLang="de-DE" dirty="0"/>
              <a:t>Third level</a:t>
            </a:r>
          </a:p>
          <a:p>
            <a:pPr lvl="3"/>
            <a:r>
              <a:rPr lang="en-US" altLang="de-DE" dirty="0"/>
              <a:t>Fourth level</a:t>
            </a:r>
          </a:p>
          <a:p>
            <a:pPr lvl="4"/>
            <a:r>
              <a:rPr lang="en-US" altLang="de-DE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7234" y="4748824"/>
            <a:ext cx="1027755" cy="396264"/>
          </a:xfrm>
          <a:prstGeom prst="rect">
            <a:avLst/>
          </a:prstGeom>
        </p:spPr>
        <p:txBody>
          <a:bodyPr/>
          <a:lstStyle/>
          <a:p>
            <a:fld id="{88C61DB6-D53F-456D-8864-56CE29C6E6BA}" type="datetime1">
              <a:rPr lang="de-DE" smtClean="0"/>
              <a:t>23.04.2021</a:t>
            </a:fld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216000" y="4748824"/>
            <a:ext cx="326368" cy="396264"/>
          </a:xfrm>
          <a:prstGeom prst="rect">
            <a:avLst/>
          </a:prstGeom>
        </p:spPr>
        <p:txBody>
          <a:bodyPr/>
          <a:lstStyle/>
          <a:p>
            <a:fld id="{61696EC4-B4CF-4701-AD06-A8439D6D8E12}" type="slidenum">
              <a:rPr lang="de-DE" smtClean="0"/>
              <a:t>‹Nr.›</a:t>
            </a:fld>
            <a:endParaRPr lang="de-DE"/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7E438375-C357-462F-AB62-257249F8E3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6000" y="296244"/>
            <a:ext cx="6869178" cy="575989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/>
            </a:lvl1pPr>
          </a:lstStyle>
          <a:p>
            <a:r>
              <a:rPr lang="en-US" altLang="de-DE" dirty="0"/>
              <a:t>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445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platzhalter 4"/>
          <p:cNvSpPr>
            <a:spLocks noGrp="1"/>
          </p:cNvSpPr>
          <p:nvPr>
            <p:ph type="pic" sz="quarter" idx="13" hasCustomPrompt="1"/>
          </p:nvPr>
        </p:nvSpPr>
        <p:spPr>
          <a:xfrm>
            <a:off x="4655819" y="1943101"/>
            <a:ext cx="4100831" cy="2705099"/>
          </a:xfrm>
          <a:prstGeom prst="round2DiagRect">
            <a:avLst>
              <a:gd name="adj1" fmla="val 0"/>
              <a:gd name="adj2" fmla="val 8317"/>
            </a:avLst>
          </a:prstGeom>
          <a:solidFill>
            <a:srgbClr val="FF99FF"/>
          </a:solidFill>
          <a:ln w="12700">
            <a:solidFill>
              <a:schemeClr val="bg2"/>
            </a:solidFill>
          </a:ln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baseline="0"/>
            </a:lvl1pPr>
          </a:lstStyle>
          <a:p>
            <a:r>
              <a:rPr lang="en-US" dirty="0"/>
              <a:t>Please insert a picture in the master slide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00050" y="1188000"/>
            <a:ext cx="4098132" cy="618125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91" indent="0">
              <a:buNone/>
              <a:defRPr sz="1500" b="1"/>
            </a:lvl2pPr>
            <a:lvl3pPr marL="685983" indent="0">
              <a:buNone/>
              <a:defRPr sz="1350" b="1"/>
            </a:lvl3pPr>
            <a:lvl4pPr marL="1028974" indent="0">
              <a:buNone/>
              <a:defRPr sz="1200" b="1"/>
            </a:lvl4pPr>
            <a:lvl5pPr marL="1371966" indent="0">
              <a:buNone/>
              <a:defRPr sz="1200" b="1"/>
            </a:lvl5pPr>
            <a:lvl6pPr marL="1714957" indent="0">
              <a:buNone/>
              <a:defRPr sz="1200" b="1"/>
            </a:lvl6pPr>
            <a:lvl7pPr marL="2057949" indent="0">
              <a:buNone/>
              <a:defRPr sz="1200" b="1"/>
            </a:lvl7pPr>
            <a:lvl8pPr marL="2400940" indent="0">
              <a:buNone/>
              <a:defRPr sz="1200" b="1"/>
            </a:lvl8pPr>
            <a:lvl9pPr marL="2743932" indent="0">
              <a:buNone/>
              <a:defRPr sz="1200" b="1"/>
            </a:lvl9pPr>
          </a:lstStyle>
          <a:p>
            <a:pPr lvl="0"/>
            <a:r>
              <a:rPr lang="en-US" altLang="de-DE" dirty="0"/>
              <a:t>Click to add subline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00050" y="1937441"/>
            <a:ext cx="4098132" cy="270623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de-DE" dirty="0"/>
              <a:t>Click to add text</a:t>
            </a:r>
          </a:p>
          <a:p>
            <a:pPr lvl="1"/>
            <a:r>
              <a:rPr lang="en-US" altLang="de-DE" dirty="0"/>
              <a:t>Second level</a:t>
            </a:r>
          </a:p>
          <a:p>
            <a:pPr lvl="2"/>
            <a:r>
              <a:rPr lang="en-US" altLang="de-DE" dirty="0"/>
              <a:t>Third level</a:t>
            </a:r>
          </a:p>
          <a:p>
            <a:pPr lvl="3"/>
            <a:r>
              <a:rPr lang="en-US" altLang="de-DE" dirty="0"/>
              <a:t>Fourth level</a:t>
            </a:r>
          </a:p>
          <a:p>
            <a:pPr lvl="4"/>
            <a:r>
              <a:rPr lang="en-US" altLang="de-DE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45818" y="1188000"/>
            <a:ext cx="4098132" cy="618125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91" indent="0">
              <a:buNone/>
              <a:defRPr sz="1500" b="1"/>
            </a:lvl2pPr>
            <a:lvl3pPr marL="685983" indent="0">
              <a:buNone/>
              <a:defRPr sz="1350" b="1"/>
            </a:lvl3pPr>
            <a:lvl4pPr marL="1028974" indent="0">
              <a:buNone/>
              <a:defRPr sz="1200" b="1"/>
            </a:lvl4pPr>
            <a:lvl5pPr marL="1371966" indent="0">
              <a:buNone/>
              <a:defRPr sz="1200" b="1"/>
            </a:lvl5pPr>
            <a:lvl6pPr marL="1714957" indent="0">
              <a:buNone/>
              <a:defRPr sz="1200" b="1"/>
            </a:lvl6pPr>
            <a:lvl7pPr marL="2057949" indent="0">
              <a:buNone/>
              <a:defRPr sz="1200" b="1"/>
            </a:lvl7pPr>
            <a:lvl8pPr marL="2400940" indent="0">
              <a:buNone/>
              <a:defRPr sz="1200" b="1"/>
            </a:lvl8pPr>
            <a:lvl9pPr marL="2743932" indent="0">
              <a:buNone/>
              <a:defRPr sz="1200" b="1"/>
            </a:lvl9pPr>
          </a:lstStyle>
          <a:p>
            <a:pPr lvl="0"/>
            <a:r>
              <a:rPr lang="en-US" altLang="de-DE" dirty="0"/>
              <a:t>Click to add subline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7234" y="4748824"/>
            <a:ext cx="1027755" cy="396264"/>
          </a:xfrm>
          <a:prstGeom prst="rect">
            <a:avLst/>
          </a:prstGeom>
        </p:spPr>
        <p:txBody>
          <a:bodyPr/>
          <a:lstStyle/>
          <a:p>
            <a:fld id="{88C61DB6-D53F-456D-8864-56CE29C6E6BA}" type="datetime1">
              <a:rPr lang="de-DE" smtClean="0"/>
              <a:t>23.04.2021</a:t>
            </a:fld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216000" y="4748824"/>
            <a:ext cx="326368" cy="396264"/>
          </a:xfrm>
          <a:prstGeom prst="rect">
            <a:avLst/>
          </a:prstGeom>
        </p:spPr>
        <p:txBody>
          <a:bodyPr/>
          <a:lstStyle/>
          <a:p>
            <a:fld id="{61696EC4-B4CF-4701-AD06-A8439D6D8E12}" type="slidenum">
              <a:rPr lang="de-DE" smtClean="0"/>
              <a:t>‹Nr.›</a:t>
            </a:fld>
            <a:endParaRPr lang="de-DE"/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7E438375-C357-462F-AB62-257249F8E3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6000" y="296244"/>
            <a:ext cx="6869178" cy="575989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/>
            </a:lvl1pPr>
          </a:lstStyle>
          <a:p>
            <a:r>
              <a:rPr lang="en-US" altLang="de-DE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947471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7234" y="4748824"/>
            <a:ext cx="1027755" cy="396264"/>
          </a:xfrm>
          <a:prstGeom prst="rect">
            <a:avLst/>
          </a:prstGeom>
        </p:spPr>
        <p:txBody>
          <a:bodyPr/>
          <a:lstStyle/>
          <a:p>
            <a:fld id="{0A1BF2A7-198D-4BCD-8375-CAC66677F609}" type="datetime1">
              <a:rPr lang="de-DE" smtClean="0"/>
              <a:t>23.04.2021</a:t>
            </a:fld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216000" y="4748824"/>
            <a:ext cx="326368" cy="396264"/>
          </a:xfrm>
          <a:prstGeom prst="rect">
            <a:avLst/>
          </a:prstGeom>
        </p:spPr>
        <p:txBody>
          <a:bodyPr/>
          <a:lstStyle/>
          <a:p>
            <a:fld id="{61696EC4-B4CF-4701-AD06-A8439D6D8E12}" type="slidenum">
              <a:rPr lang="de-DE" smtClean="0"/>
              <a:t>‹Nr.›</a:t>
            </a:fld>
            <a:endParaRPr lang="de-DE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910E8322-A2A9-45EC-9F17-A3F73D42D1C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6000" y="296244"/>
            <a:ext cx="6869178" cy="575989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/>
            </a:lvl1pPr>
          </a:lstStyle>
          <a:p>
            <a:r>
              <a:rPr lang="en-US" altLang="de-DE" dirty="0"/>
              <a:t>Click to add title</a:t>
            </a:r>
            <a:endParaRPr lang="en-US" dirty="0"/>
          </a:p>
        </p:txBody>
      </p:sp>
      <p:sp>
        <p:nvSpPr>
          <p:cNvPr id="8" name="Bildplatzhalter 3"/>
          <p:cNvSpPr>
            <a:spLocks noGrp="1"/>
          </p:cNvSpPr>
          <p:nvPr>
            <p:ph type="pic" sz="quarter" idx="14"/>
          </p:nvPr>
        </p:nvSpPr>
        <p:spPr>
          <a:xfrm>
            <a:off x="0" y="1328420"/>
            <a:ext cx="9144000" cy="3304540"/>
          </a:xfrm>
          <a:solidFill>
            <a:srgbClr val="FF99FF"/>
          </a:solidFill>
        </p:spPr>
        <p:txBody>
          <a:bodyPr anchor="t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endParaRPr lang="de-DE" dirty="0"/>
          </a:p>
          <a:p>
            <a:r>
              <a:rPr lang="en-US" dirty="0"/>
              <a:t>Please insert a picture in the master slide</a:t>
            </a:r>
          </a:p>
        </p:txBody>
      </p:sp>
    </p:spTree>
    <p:extLst>
      <p:ext uri="{BB962C8B-B14F-4D97-AF65-F5344CB8AC3E}">
        <p14:creationId xmlns:p14="http://schemas.microsoft.com/office/powerpoint/2010/main" val="969953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7234" y="4748824"/>
            <a:ext cx="1027755" cy="396264"/>
          </a:xfrm>
          <a:prstGeom prst="rect">
            <a:avLst/>
          </a:prstGeom>
        </p:spPr>
        <p:txBody>
          <a:bodyPr/>
          <a:lstStyle/>
          <a:p>
            <a:fld id="{0A1BF2A7-198D-4BCD-8375-CAC66677F609}" type="datetime1">
              <a:rPr lang="de-DE" smtClean="0"/>
              <a:t>23.04.2021</a:t>
            </a:fld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216000" y="4748824"/>
            <a:ext cx="326368" cy="396264"/>
          </a:xfrm>
          <a:prstGeom prst="rect">
            <a:avLst/>
          </a:prstGeom>
        </p:spPr>
        <p:txBody>
          <a:bodyPr/>
          <a:lstStyle/>
          <a:p>
            <a:fld id="{61696EC4-B4CF-4701-AD06-A8439D6D8E12}" type="slidenum">
              <a:rPr lang="de-DE" smtClean="0"/>
              <a:t>‹Nr.›</a:t>
            </a:fld>
            <a:endParaRPr lang="de-DE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910E8322-A2A9-45EC-9F17-A3F73D42D1C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6000" y="296244"/>
            <a:ext cx="6869178" cy="575989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/>
            </a:lvl1pPr>
          </a:lstStyle>
          <a:p>
            <a:r>
              <a:rPr lang="en-US" altLang="de-DE" dirty="0"/>
              <a:t>Click to add title</a:t>
            </a:r>
            <a:endParaRPr lang="en-US" dirty="0"/>
          </a:p>
        </p:txBody>
      </p:sp>
      <p:sp>
        <p:nvSpPr>
          <p:cNvPr id="2" name="Rechteck 1"/>
          <p:cNvSpPr/>
          <p:nvPr userDrawn="1"/>
        </p:nvSpPr>
        <p:spPr>
          <a:xfrm>
            <a:off x="0" y="4652492"/>
            <a:ext cx="9144000" cy="182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Bildplatzhalter 3"/>
          <p:cNvSpPr>
            <a:spLocks noGrp="1"/>
          </p:cNvSpPr>
          <p:nvPr>
            <p:ph type="pic" sz="quarter" idx="14"/>
          </p:nvPr>
        </p:nvSpPr>
        <p:spPr>
          <a:xfrm>
            <a:off x="0" y="1328419"/>
            <a:ext cx="9144000" cy="3419793"/>
          </a:xfrm>
          <a:solidFill>
            <a:srgbClr val="FF99FF"/>
          </a:solidFill>
        </p:spPr>
        <p:txBody>
          <a:bodyPr anchor="t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endParaRPr lang="de-DE" dirty="0"/>
          </a:p>
          <a:p>
            <a:r>
              <a:rPr lang="en-US" dirty="0"/>
              <a:t>Please insert a picture in the master slide</a:t>
            </a:r>
          </a:p>
        </p:txBody>
      </p:sp>
    </p:spTree>
    <p:extLst>
      <p:ext uri="{BB962C8B-B14F-4D97-AF65-F5344CB8AC3E}">
        <p14:creationId xmlns:p14="http://schemas.microsoft.com/office/powerpoint/2010/main" val="3671066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7234" y="4748824"/>
            <a:ext cx="1027755" cy="396264"/>
          </a:xfrm>
          <a:prstGeom prst="rect">
            <a:avLst/>
          </a:prstGeom>
        </p:spPr>
        <p:txBody>
          <a:bodyPr/>
          <a:lstStyle/>
          <a:p>
            <a:fld id="{0A1BF2A7-198D-4BCD-8375-CAC66677F609}" type="datetime1">
              <a:rPr lang="de-DE" smtClean="0"/>
              <a:t>23.04.2021</a:t>
            </a:fld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216000" y="4748824"/>
            <a:ext cx="326368" cy="396264"/>
          </a:xfrm>
          <a:prstGeom prst="rect">
            <a:avLst/>
          </a:prstGeom>
        </p:spPr>
        <p:txBody>
          <a:bodyPr/>
          <a:lstStyle/>
          <a:p>
            <a:fld id="{61696EC4-B4CF-4701-AD06-A8439D6D8E12}" type="slidenum">
              <a:rPr lang="de-DE" smtClean="0"/>
              <a:t>‹Nr.›</a:t>
            </a:fld>
            <a:endParaRPr lang="de-DE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910E8322-A2A9-45EC-9F17-A3F73D42D1C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6000" y="296244"/>
            <a:ext cx="6869178" cy="575989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/>
            </a:lvl1pPr>
          </a:lstStyle>
          <a:p>
            <a:r>
              <a:rPr lang="en-US" altLang="de-DE" dirty="0"/>
              <a:t>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3164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7234" y="4748824"/>
            <a:ext cx="1027755" cy="396264"/>
          </a:xfrm>
          <a:prstGeom prst="rect">
            <a:avLst/>
          </a:prstGeom>
        </p:spPr>
        <p:txBody>
          <a:bodyPr/>
          <a:lstStyle/>
          <a:p>
            <a:fld id="{EF9F2463-8150-4DAA-877D-A146C8C8C60A}" type="datetime1">
              <a:rPr lang="de-DE" smtClean="0"/>
              <a:t>23.04.2021</a:t>
            </a:fld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216000" y="4748824"/>
            <a:ext cx="326368" cy="396264"/>
          </a:xfrm>
          <a:prstGeom prst="rect">
            <a:avLst/>
          </a:prstGeom>
        </p:spPr>
        <p:txBody>
          <a:bodyPr/>
          <a:lstStyle/>
          <a:p>
            <a:fld id="{61696EC4-B4CF-4701-AD06-A8439D6D8E1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60272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861640" y="1188000"/>
            <a:ext cx="4882310" cy="3209146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 marL="1076612" indent="0">
              <a:buNone/>
              <a:defRPr sz="12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altLang="de-DE" dirty="0"/>
              <a:t>Click to add text</a:t>
            </a:r>
          </a:p>
          <a:p>
            <a:pPr lvl="1"/>
            <a:r>
              <a:rPr lang="en-US" altLang="de-DE" dirty="0"/>
              <a:t>Second level</a:t>
            </a:r>
          </a:p>
          <a:p>
            <a:pPr lvl="2"/>
            <a:r>
              <a:rPr lang="en-US" altLang="de-DE" dirty="0"/>
              <a:t>Third level</a:t>
            </a:r>
          </a:p>
          <a:p>
            <a:pPr lvl="3"/>
            <a:r>
              <a:rPr lang="en-US" altLang="de-DE" dirty="0"/>
              <a:t>Fourth level</a:t>
            </a:r>
          </a:p>
          <a:p>
            <a:pPr lvl="4"/>
            <a:r>
              <a:rPr lang="en-US" altLang="de-DE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00051" y="1188001"/>
            <a:ext cx="3178969" cy="3209146"/>
          </a:xfrm>
        </p:spPr>
        <p:txBody>
          <a:bodyPr/>
          <a:lstStyle>
            <a:lvl1pPr marL="0" indent="0">
              <a:buNone/>
              <a:defRPr sz="1200"/>
            </a:lvl1pPr>
            <a:lvl2pPr marL="342991" indent="0">
              <a:buNone/>
              <a:defRPr sz="1050"/>
            </a:lvl2pPr>
            <a:lvl3pPr marL="685983" indent="0">
              <a:buNone/>
              <a:defRPr sz="900"/>
            </a:lvl3pPr>
            <a:lvl4pPr marL="1028974" indent="0">
              <a:buNone/>
              <a:defRPr sz="750"/>
            </a:lvl4pPr>
            <a:lvl5pPr marL="1371966" indent="0">
              <a:buNone/>
              <a:defRPr sz="750"/>
            </a:lvl5pPr>
            <a:lvl6pPr marL="1714957" indent="0">
              <a:buNone/>
              <a:defRPr sz="750"/>
            </a:lvl6pPr>
            <a:lvl7pPr marL="2057949" indent="0">
              <a:buNone/>
              <a:defRPr sz="750"/>
            </a:lvl7pPr>
            <a:lvl8pPr marL="2400940" indent="0">
              <a:buNone/>
              <a:defRPr sz="750"/>
            </a:lvl8pPr>
            <a:lvl9pPr marL="2743932" indent="0">
              <a:buNone/>
              <a:defRPr sz="750"/>
            </a:lvl9pPr>
          </a:lstStyle>
          <a:p>
            <a:pPr lvl="0"/>
            <a:r>
              <a:rPr lang="en-US" altLang="de-DE" dirty="0"/>
              <a:t>Click to add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234" y="4748824"/>
            <a:ext cx="1027755" cy="396264"/>
          </a:xfrm>
          <a:prstGeom prst="rect">
            <a:avLst/>
          </a:prstGeom>
        </p:spPr>
        <p:txBody>
          <a:bodyPr/>
          <a:lstStyle/>
          <a:p>
            <a:fld id="{224C4683-D191-47F3-8302-BB2B36B1C86A}" type="datetime1">
              <a:rPr lang="de-DE" smtClean="0"/>
              <a:t>23.04.2021</a:t>
            </a:fld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16000" y="4748824"/>
            <a:ext cx="326368" cy="396264"/>
          </a:xfrm>
          <a:prstGeom prst="rect">
            <a:avLst/>
          </a:prstGeom>
        </p:spPr>
        <p:txBody>
          <a:bodyPr/>
          <a:lstStyle/>
          <a:p>
            <a:fld id="{61696EC4-B4CF-4701-AD06-A8439D6D8E12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47D9EC-E3C8-4173-84B3-DB5A91069C3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6000" y="296244"/>
            <a:ext cx="6869178" cy="575989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/>
            </a:lvl1pPr>
          </a:lstStyle>
          <a:p>
            <a:r>
              <a:rPr lang="en-US" altLang="de-DE" dirty="0"/>
              <a:t>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0203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43915" y="468662"/>
            <a:ext cx="5471285" cy="3112861"/>
          </a:xfrm>
        </p:spPr>
        <p:txBody>
          <a:bodyPr anchor="t"/>
          <a:lstStyle>
            <a:lvl1pPr marL="0" indent="0">
              <a:buNone/>
              <a:defRPr sz="2401"/>
            </a:lvl1pPr>
            <a:lvl2pPr marL="342991" indent="0">
              <a:buNone/>
              <a:defRPr sz="2101"/>
            </a:lvl2pPr>
            <a:lvl3pPr marL="685983" indent="0">
              <a:buNone/>
              <a:defRPr sz="1800"/>
            </a:lvl3pPr>
            <a:lvl4pPr marL="1028974" indent="0">
              <a:buNone/>
              <a:defRPr sz="1500"/>
            </a:lvl4pPr>
            <a:lvl5pPr marL="1371966" indent="0">
              <a:buNone/>
              <a:defRPr sz="1500"/>
            </a:lvl5pPr>
            <a:lvl6pPr marL="1714957" indent="0">
              <a:buNone/>
              <a:defRPr sz="1500"/>
            </a:lvl6pPr>
            <a:lvl7pPr marL="2057949" indent="0">
              <a:buNone/>
              <a:defRPr sz="1500"/>
            </a:lvl7pPr>
            <a:lvl8pPr marL="2400940" indent="0">
              <a:buNone/>
              <a:defRPr sz="1500"/>
            </a:lvl8pPr>
            <a:lvl9pPr marL="2743932" indent="0">
              <a:buNone/>
              <a:defRPr sz="1500"/>
            </a:lvl9pPr>
          </a:lstStyle>
          <a:p>
            <a:r>
              <a:rPr lang="de-DE" dirty="0"/>
              <a:t>Bild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234" y="4748824"/>
            <a:ext cx="1027755" cy="396264"/>
          </a:xfrm>
          <a:prstGeom prst="rect">
            <a:avLst/>
          </a:prstGeom>
        </p:spPr>
        <p:txBody>
          <a:bodyPr/>
          <a:lstStyle/>
          <a:p>
            <a:fld id="{5E89BE91-4B1C-4025-AE57-60317864A3F3}" type="datetime1">
              <a:rPr lang="de-DE" smtClean="0"/>
              <a:t>23.04.2021</a:t>
            </a:fld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16000" y="4748824"/>
            <a:ext cx="326368" cy="396264"/>
          </a:xfrm>
          <a:prstGeom prst="rect">
            <a:avLst/>
          </a:prstGeom>
        </p:spPr>
        <p:txBody>
          <a:bodyPr/>
          <a:lstStyle/>
          <a:p>
            <a:fld id="{61696EC4-B4CF-4701-AD06-A8439D6D8E12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74D6481-F98B-45EE-B6D0-BF8C42A11F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43914" y="3628492"/>
            <a:ext cx="5468677" cy="425214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n-US" altLang="de-DE" dirty="0"/>
              <a:t>Click to add title</a:t>
            </a:r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85119134-5DDA-43C1-B0D4-2BD9056B0D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846522" y="4099062"/>
            <a:ext cx="5468677" cy="577364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91" indent="0">
              <a:buNone/>
              <a:defRPr sz="1050"/>
            </a:lvl2pPr>
            <a:lvl3pPr marL="685983" indent="0">
              <a:buNone/>
              <a:defRPr sz="900"/>
            </a:lvl3pPr>
            <a:lvl4pPr marL="1028974" indent="0">
              <a:buNone/>
              <a:defRPr sz="750"/>
            </a:lvl4pPr>
            <a:lvl5pPr marL="1371966" indent="0">
              <a:buNone/>
              <a:defRPr sz="750"/>
            </a:lvl5pPr>
            <a:lvl6pPr marL="1714957" indent="0">
              <a:buNone/>
              <a:defRPr sz="750"/>
            </a:lvl6pPr>
            <a:lvl7pPr marL="2057949" indent="0">
              <a:buNone/>
              <a:defRPr sz="750"/>
            </a:lvl7pPr>
            <a:lvl8pPr marL="2400940" indent="0">
              <a:buNone/>
              <a:defRPr sz="750"/>
            </a:lvl8pPr>
            <a:lvl9pPr marL="2743932" indent="0">
              <a:buNone/>
              <a:defRPr sz="750"/>
            </a:lvl9pPr>
          </a:lstStyle>
          <a:p>
            <a:pPr lvl="0"/>
            <a:r>
              <a:rPr lang="en-US" altLang="de-DE" dirty="0" err="1"/>
              <a:t>Mastertextformat</a:t>
            </a:r>
            <a:r>
              <a:rPr lang="en-US" altLang="de-DE" dirty="0"/>
              <a:t> </a:t>
            </a:r>
            <a:r>
              <a:rPr lang="en-US" altLang="de-DE" dirty="0" err="1"/>
              <a:t>bearbeiten</a:t>
            </a:r>
            <a:endParaRPr lang="en-US" altLang="de-DE" dirty="0"/>
          </a:p>
        </p:txBody>
      </p:sp>
    </p:spTree>
    <p:extLst>
      <p:ext uri="{BB962C8B-B14F-4D97-AF65-F5344CB8AC3E}">
        <p14:creationId xmlns:p14="http://schemas.microsoft.com/office/powerpoint/2010/main" val="14367431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400050" y="1068308"/>
            <a:ext cx="8343900" cy="3512663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de-DE" dirty="0"/>
              <a:t>Click to add text</a:t>
            </a:r>
          </a:p>
          <a:p>
            <a:pPr lvl="1"/>
            <a:r>
              <a:rPr lang="en-US" altLang="de-DE" dirty="0"/>
              <a:t>Second level</a:t>
            </a:r>
          </a:p>
          <a:p>
            <a:pPr lvl="2"/>
            <a:r>
              <a:rPr lang="en-US" altLang="de-DE" dirty="0"/>
              <a:t>Third level</a:t>
            </a:r>
          </a:p>
          <a:p>
            <a:pPr lvl="3"/>
            <a:r>
              <a:rPr lang="en-US" altLang="de-DE" dirty="0"/>
              <a:t>Fourth level</a:t>
            </a:r>
          </a:p>
          <a:p>
            <a:pPr lvl="4"/>
            <a:r>
              <a:rPr lang="en-US" altLang="de-DE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7234" y="4748824"/>
            <a:ext cx="1027755" cy="396264"/>
          </a:xfrm>
          <a:prstGeom prst="rect">
            <a:avLst/>
          </a:prstGeom>
        </p:spPr>
        <p:txBody>
          <a:bodyPr/>
          <a:lstStyle/>
          <a:p>
            <a:fld id="{3AD15D93-083F-4B89-951E-D5F35A1BBEC8}" type="datetime1">
              <a:rPr lang="de-DE" smtClean="0"/>
              <a:t>23.04.2021</a:t>
            </a:fld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6000" y="4748824"/>
            <a:ext cx="326368" cy="396264"/>
          </a:xfrm>
          <a:prstGeom prst="rect">
            <a:avLst/>
          </a:prstGeom>
        </p:spPr>
        <p:txBody>
          <a:bodyPr/>
          <a:lstStyle/>
          <a:p>
            <a:fld id="{61696EC4-B4CF-4701-AD06-A8439D6D8E12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A0AF9471-6F4B-417A-9B82-1D3AC42AE9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6000" y="296244"/>
            <a:ext cx="6869178" cy="575989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/>
            </a:lvl1pPr>
          </a:lstStyle>
          <a:p>
            <a:r>
              <a:rPr lang="en-US" altLang="de-DE" dirty="0"/>
              <a:t>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2667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6770387" y="273928"/>
            <a:ext cx="1971675" cy="4360224"/>
          </a:xfrm>
          <a:prstGeom prst="rect">
            <a:avLst/>
          </a:prstGeom>
        </p:spPr>
        <p:txBody>
          <a:bodyPr vert="eaVert"/>
          <a:lstStyle>
            <a:lvl1pPr>
              <a:defRPr/>
            </a:lvl1pPr>
          </a:lstStyle>
          <a:p>
            <a:r>
              <a:rPr lang="en-US" altLang="de-DE" dirty="0"/>
              <a:t>Click to add title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401940" y="273928"/>
            <a:ext cx="6225572" cy="436022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de-DE" dirty="0"/>
              <a:t>Click to add text</a:t>
            </a:r>
          </a:p>
          <a:p>
            <a:pPr lvl="1"/>
            <a:r>
              <a:rPr lang="en-US" altLang="de-DE" dirty="0"/>
              <a:t>Second level</a:t>
            </a:r>
          </a:p>
          <a:p>
            <a:pPr lvl="2"/>
            <a:r>
              <a:rPr lang="en-US" altLang="de-DE" dirty="0"/>
              <a:t>Third level</a:t>
            </a:r>
          </a:p>
          <a:p>
            <a:pPr lvl="3"/>
            <a:r>
              <a:rPr lang="en-US" altLang="de-DE" dirty="0"/>
              <a:t>Fourth level</a:t>
            </a:r>
          </a:p>
          <a:p>
            <a:pPr lvl="4"/>
            <a:r>
              <a:rPr lang="en-US" altLang="de-DE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7234" y="4748824"/>
            <a:ext cx="1027755" cy="396264"/>
          </a:xfrm>
          <a:prstGeom prst="rect">
            <a:avLst/>
          </a:prstGeom>
        </p:spPr>
        <p:txBody>
          <a:bodyPr/>
          <a:lstStyle/>
          <a:p>
            <a:fld id="{90C3E158-F33A-4782-AFB5-03A3FD6F0AB2}" type="datetime1">
              <a:rPr lang="de-DE" smtClean="0"/>
              <a:t>23.04.2021</a:t>
            </a:fld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6000" y="4748824"/>
            <a:ext cx="326368" cy="396264"/>
          </a:xfrm>
          <a:prstGeom prst="rect">
            <a:avLst/>
          </a:prstGeom>
        </p:spPr>
        <p:txBody>
          <a:bodyPr/>
          <a:lstStyle/>
          <a:p>
            <a:fld id="{61696EC4-B4CF-4701-AD06-A8439D6D8E1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22369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96000" y="296244"/>
            <a:ext cx="6869178" cy="575989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 altLang="de-DE" dirty="0"/>
              <a:t>Click to add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6000" y="1187341"/>
            <a:ext cx="8351999" cy="339363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e-DE" altLang="de-DE" dirty="0"/>
              <a:t>Karlsruher Institute </a:t>
            </a:r>
            <a:r>
              <a:rPr lang="de-DE" altLang="de-DE" dirty="0" err="1"/>
              <a:t>for</a:t>
            </a:r>
            <a:r>
              <a:rPr lang="de-DE" altLang="de-DE" dirty="0"/>
              <a:t> Technology (KIT).</a:t>
            </a:r>
          </a:p>
          <a:p>
            <a:pPr lvl="1"/>
            <a:r>
              <a:rPr lang="en-US" altLang="de-DE" dirty="0"/>
              <a:t>Second level</a:t>
            </a:r>
          </a:p>
          <a:p>
            <a:pPr lvl="2"/>
            <a:r>
              <a:rPr lang="en-US" altLang="de-DE" dirty="0"/>
              <a:t>Third level</a:t>
            </a:r>
          </a:p>
          <a:p>
            <a:pPr lvl="3"/>
            <a:r>
              <a:rPr lang="en-US" altLang="de-DE" dirty="0"/>
              <a:t>Fourth level           </a:t>
            </a:r>
          </a:p>
        </p:txBody>
      </p:sp>
      <p:cxnSp>
        <p:nvCxnSpPr>
          <p:cNvPr id="12" name="Gerade Verbindung 11"/>
          <p:cNvCxnSpPr/>
          <p:nvPr userDrawn="1"/>
        </p:nvCxnSpPr>
        <p:spPr>
          <a:xfrm>
            <a:off x="107947" y="4741374"/>
            <a:ext cx="8928107" cy="745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Grafik 13">
            <a:extLst>
              <a:ext uri="{FF2B5EF4-FFF2-40B4-BE49-F238E27FC236}">
                <a16:creationId xmlns:a16="http://schemas.microsoft.com/office/drawing/2014/main" id="{49C6492B-9F9B-4588-8AB6-62DBF42A6EA9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331200"/>
            <a:ext cx="1079999" cy="500374"/>
          </a:xfrm>
          <a:prstGeom prst="rect">
            <a:avLst/>
          </a:prstGeom>
        </p:spPr>
      </p:pic>
      <p:sp>
        <p:nvSpPr>
          <p:cNvPr id="15" name="Date Placeholder 3"/>
          <p:cNvSpPr>
            <a:spLocks noGrp="1"/>
          </p:cNvSpPr>
          <p:nvPr>
            <p:ph type="dt" sz="half" idx="2"/>
          </p:nvPr>
        </p:nvSpPr>
        <p:spPr>
          <a:xfrm>
            <a:off x="468210" y="4748824"/>
            <a:ext cx="1027755" cy="39626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D440409C-9897-4940-8DB3-931E759C1E19}" type="datetime3">
              <a:rPr lang="en-US" smtClean="0"/>
              <a:pPr/>
              <a:t>23 April 2021</a:t>
            </a:fld>
            <a:endParaRPr lang="en-US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6000" y="4748824"/>
            <a:ext cx="326368" cy="39626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61696EC4-B4CF-4701-AD06-A8439D6D8E12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74D87B36-D57F-487F-9086-156B2F77E750}"/>
              </a:ext>
            </a:extLst>
          </p:cNvPr>
          <p:cNvSpPr txBox="1">
            <a:spLocks/>
          </p:cNvSpPr>
          <p:nvPr userDrawn="1"/>
        </p:nvSpPr>
        <p:spPr>
          <a:xfrm>
            <a:off x="1203378" y="4748824"/>
            <a:ext cx="3681295" cy="396264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l" defTabSz="4572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900" dirty="0"/>
              <a:t>Christian Scharun - </a:t>
            </a:r>
            <a:r>
              <a:rPr lang="de-DE" dirty="0"/>
              <a:t>EGU21-9290</a:t>
            </a:r>
            <a:endParaRPr lang="de-DE" sz="900" dirty="0"/>
          </a:p>
        </p:txBody>
      </p:sp>
      <p:sp>
        <p:nvSpPr>
          <p:cNvPr id="18" name="Fußzeilenplatzhalter 4">
            <a:extLst>
              <a:ext uri="{FF2B5EF4-FFF2-40B4-BE49-F238E27FC236}">
                <a16:creationId xmlns:a16="http://schemas.microsoft.com/office/drawing/2014/main" id="{AE6A56DB-B5EE-4225-952A-4A1FEE4F4716}"/>
              </a:ext>
            </a:extLst>
          </p:cNvPr>
          <p:cNvSpPr txBox="1">
            <a:spLocks/>
          </p:cNvSpPr>
          <p:nvPr userDrawn="1"/>
        </p:nvSpPr>
        <p:spPr>
          <a:xfrm>
            <a:off x="5505450" y="4748824"/>
            <a:ext cx="3245053" cy="396264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de-DE"/>
            </a:defPPr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/>
              <a:t>Institute of Meteorology and Climate Research</a:t>
            </a:r>
          </a:p>
          <a:p>
            <a:r>
              <a:rPr lang="en-US" sz="900">
                <a:effectLst/>
              </a:rPr>
              <a:t>Atmospheric Trace Gases and Remote Sensing (IMK-ASF)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3503340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7" r:id="rId3"/>
    <p:sldLayoutId id="2147483687" r:id="rId4"/>
    <p:sldLayoutId id="2147483678" r:id="rId5"/>
    <p:sldLayoutId id="2147483686" r:id="rId6"/>
    <p:sldLayoutId id="2147483688" r:id="rId7"/>
    <p:sldLayoutId id="2147483689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</p:sldLayoutIdLst>
  <p:hf hdr="0" ftr="0"/>
  <p:txStyles>
    <p:titleStyle>
      <a:lvl1pPr algn="l" defTabSz="685983" rtl="0" eaLnBrk="1" latinLnBrk="0" hangingPunct="1">
        <a:lnSpc>
          <a:spcPct val="90000"/>
        </a:lnSpc>
        <a:spcBef>
          <a:spcPct val="0"/>
        </a:spcBef>
        <a:buNone/>
        <a:defRPr lang="en-US" sz="2400" b="1" kern="1200" dirty="0">
          <a:solidFill>
            <a:schemeClr val="tx1"/>
          </a:solidFill>
          <a:latin typeface="+mj-lt"/>
          <a:ea typeface="+mj-ea"/>
          <a:cs typeface="Arial" panose="020B0604020202020204" pitchFamily="34" charset="0"/>
        </a:defRPr>
      </a:lvl1pPr>
    </p:titleStyle>
    <p:bodyStyle>
      <a:lvl1pPr marL="203652" indent="-203652" algn="l" defTabSz="685983" rtl="0" eaLnBrk="1" latinLnBrk="0" hangingPunct="1">
        <a:lnSpc>
          <a:spcPct val="90000"/>
        </a:lnSpc>
        <a:spcBef>
          <a:spcPts val="360"/>
        </a:spcBef>
        <a:buSzPct val="88000"/>
        <a:buFontTx/>
        <a:buBlip>
          <a:blip r:embed="rId17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70423" indent="-203652" algn="l" defTabSz="685983" rtl="0" eaLnBrk="1" latinLnBrk="0" hangingPunct="1">
        <a:lnSpc>
          <a:spcPct val="90000"/>
        </a:lnSpc>
        <a:spcBef>
          <a:spcPts val="360"/>
        </a:spcBef>
        <a:buSzPct val="88000"/>
        <a:buFontTx/>
        <a:buBlip>
          <a:blip r:embed="rId17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7194" indent="-198888" algn="l" defTabSz="674073" rtl="0" eaLnBrk="1" latinLnBrk="0" hangingPunct="1">
        <a:lnSpc>
          <a:spcPct val="90000"/>
        </a:lnSpc>
        <a:spcBef>
          <a:spcPts val="360"/>
        </a:spcBef>
        <a:buSzPct val="88000"/>
        <a:buFontTx/>
        <a:buBlip>
          <a:blip r:embed="rId17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8729" indent="-203652" algn="l" defTabSz="685983" rtl="0" eaLnBrk="1" latinLnBrk="0" hangingPunct="1">
        <a:lnSpc>
          <a:spcPct val="90000"/>
        </a:lnSpc>
        <a:spcBef>
          <a:spcPts val="360"/>
        </a:spcBef>
        <a:buSzPct val="88000"/>
        <a:buFontTx/>
        <a:buBlip>
          <a:blip r:embed="rId17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75500" indent="-198888" algn="l" defTabSz="685983" rtl="0" eaLnBrk="1" latinLnBrk="0" hangingPunct="1">
        <a:lnSpc>
          <a:spcPct val="90000"/>
        </a:lnSpc>
        <a:spcBef>
          <a:spcPts val="360"/>
        </a:spcBef>
        <a:buSzPct val="88000"/>
        <a:buFontTx/>
        <a:buBlip>
          <a:blip r:embed="rId17"/>
        </a:buBlip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453" indent="-171496" algn="l" defTabSz="6859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44" indent="-171496" algn="l" defTabSz="6859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436" indent="-171496" algn="l" defTabSz="6859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427" indent="-171496" algn="l" defTabSz="6859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9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91" algn="l" defTabSz="6859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983" algn="l" defTabSz="6859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974" algn="l" defTabSz="6859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966" algn="l" defTabSz="6859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957" algn="l" defTabSz="6859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949" algn="l" defTabSz="6859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40" algn="l" defTabSz="6859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932" algn="l" defTabSz="6859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00" userDrawn="1">
          <p15:clr>
            <a:srgbClr val="F26B43"/>
          </p15:clr>
        </p15:guide>
        <p15:guide id="3" orient="horz" pos="464" userDrawn="1">
          <p15:clr>
            <a:srgbClr val="F26B43"/>
          </p15:clr>
        </p15:guide>
        <p15:guide id="4" pos="45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c.kit.edu/en/services/hpc.php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scc.kit.edu/en/research/11843.php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odims.ospar.org/" TargetMode="External"/><Relationship Id="rId2" Type="http://schemas.openxmlformats.org/officeDocument/2006/relationships/hyperlink" Target="https://visibleearth.nasa.gov/collection/1484/blue-marble" TargetMode="Externa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scc.kit.edu/en/index.ph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8D3B015-CE71-4269-A833-EF735FFC90E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71793" y="1479211"/>
            <a:ext cx="8524557" cy="509905"/>
          </a:xfrm>
        </p:spPr>
        <p:txBody>
          <a:bodyPr>
            <a:normAutofit fontScale="77500" lnSpcReduction="20000"/>
          </a:bodyPr>
          <a:lstStyle/>
          <a:p>
            <a:br>
              <a:rPr lang="de-DE" sz="2300" dirty="0"/>
            </a:br>
            <a:r>
              <a:rPr lang="de-DE" sz="2800" dirty="0"/>
              <a:t>Modeling </a:t>
            </a:r>
            <a:r>
              <a:rPr lang="de-DE" sz="2800" dirty="0" err="1"/>
              <a:t>methane</a:t>
            </a:r>
            <a:r>
              <a:rPr lang="de-DE" sz="2800" dirty="0"/>
              <a:t> </a:t>
            </a:r>
            <a:r>
              <a:rPr lang="de-DE" sz="2800" dirty="0" err="1"/>
              <a:t>from</a:t>
            </a:r>
            <a:r>
              <a:rPr lang="de-DE" sz="2800" dirty="0"/>
              <a:t> </a:t>
            </a:r>
            <a:r>
              <a:rPr lang="de-DE" sz="2800" dirty="0" err="1"/>
              <a:t>the</a:t>
            </a:r>
            <a:r>
              <a:rPr lang="de-DE" sz="2800" dirty="0"/>
              <a:t> North </a:t>
            </a:r>
            <a:r>
              <a:rPr lang="de-DE" sz="2800" dirty="0" err="1"/>
              <a:t>Sea</a:t>
            </a:r>
            <a:r>
              <a:rPr lang="de-DE" sz="2800" dirty="0"/>
              <a:t> </a:t>
            </a:r>
            <a:r>
              <a:rPr lang="de-DE" sz="2800" dirty="0" err="1"/>
              <a:t>region</a:t>
            </a:r>
            <a:r>
              <a:rPr lang="de-DE" sz="2800" dirty="0"/>
              <a:t> </a:t>
            </a:r>
            <a:r>
              <a:rPr lang="de-DE" sz="2800" dirty="0" err="1"/>
              <a:t>with</a:t>
            </a:r>
            <a:r>
              <a:rPr lang="de-DE" sz="2800" dirty="0"/>
              <a:t> ICON-ART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819A828-3714-4BAC-98B0-8E0946B30E2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80675" y="2190950"/>
            <a:ext cx="8515675" cy="509905"/>
          </a:xfrm>
        </p:spPr>
        <p:txBody>
          <a:bodyPr>
            <a:normAutofit/>
          </a:bodyPr>
          <a:lstStyle/>
          <a:p>
            <a:r>
              <a:rPr lang="de-DE" sz="1400" dirty="0"/>
              <a:t>Christian Scharun, Roland Ruhnke, Michael Weimer, Peter </a:t>
            </a:r>
            <a:r>
              <a:rPr lang="de-DE" sz="1400" dirty="0" err="1"/>
              <a:t>Braesicke</a:t>
            </a:r>
            <a:endParaRPr lang="de-DE" sz="1400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6F1DDABB-6437-438A-A815-8AD3803E0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290" y="391089"/>
            <a:ext cx="1956267" cy="830016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894BB035-CD5B-40F8-92BB-35C30E3B09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635" b="18747"/>
          <a:stretch/>
        </p:blipFill>
        <p:spPr>
          <a:xfrm>
            <a:off x="2922043" y="315888"/>
            <a:ext cx="3299913" cy="78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659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2</a:t>
            </a:fld>
            <a:endParaRPr lang="de-DE" dirty="0"/>
          </a:p>
        </p:txBody>
      </p:sp>
      <p:sp>
        <p:nvSpPr>
          <p:cNvPr id="7" name="CustomShape 2">
            <a:extLst>
              <a:ext uri="{FF2B5EF4-FFF2-40B4-BE49-F238E27FC236}">
                <a16:creationId xmlns:a16="http://schemas.microsoft.com/office/drawing/2014/main" id="{5E6A0B26-7160-48C1-9FCE-C0DEECF23657}"/>
              </a:ext>
            </a:extLst>
          </p:cNvPr>
          <p:cNvSpPr/>
          <p:nvPr/>
        </p:nvSpPr>
        <p:spPr>
          <a:xfrm>
            <a:off x="216000" y="61023"/>
            <a:ext cx="9244080" cy="403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b"/>
          <a:lstStyle/>
          <a:p>
            <a:pPr>
              <a:lnSpc>
                <a:spcPct val="90000"/>
              </a:lnSpc>
            </a:pPr>
            <a:r>
              <a:rPr lang="en-GB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Motivation: Methane fluxes and offshore platforms</a:t>
            </a:r>
            <a:endParaRPr lang="en-GB" sz="2400" b="0" strike="noStrike" spc="-1" dirty="0">
              <a:latin typeface="Arial"/>
            </a:endParaRP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8514DB89-0DC8-4014-8B49-97CF39FA6BCB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2268118" y="508083"/>
            <a:ext cx="4607764" cy="568516"/>
          </a:xfrm>
          <a:prstGeom prst="rect">
            <a:avLst/>
          </a:prstGeom>
          <a:ln>
            <a:noFill/>
          </a:ln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85B768EF-D9B7-4792-AA8F-F48B238F798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9" t="11127" r="7884" b="5297"/>
          <a:stretch/>
        </p:blipFill>
        <p:spPr>
          <a:xfrm>
            <a:off x="4730996" y="1071275"/>
            <a:ext cx="4048577" cy="2910292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5605A2C4-DF56-4AC5-BF72-0109CF3B4C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28" y="1071276"/>
            <a:ext cx="4048577" cy="2910291"/>
          </a:xfrm>
          <a:prstGeom prst="rect">
            <a:avLst/>
          </a:prstGeom>
        </p:spPr>
      </p:pic>
      <p:sp>
        <p:nvSpPr>
          <p:cNvPr id="10" name="Rechteck 9">
            <a:extLst>
              <a:ext uri="{FF2B5EF4-FFF2-40B4-BE49-F238E27FC236}">
                <a16:creationId xmlns:a16="http://schemas.microsoft.com/office/drawing/2014/main" id="{359B4812-D9B3-4ECB-A0CD-21FBBBFA110C}"/>
              </a:ext>
            </a:extLst>
          </p:cNvPr>
          <p:cNvSpPr/>
          <p:nvPr/>
        </p:nvSpPr>
        <p:spPr>
          <a:xfrm>
            <a:off x="2961249" y="4757398"/>
            <a:ext cx="23141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GB" sz="900" spc="-1" dirty="0">
                <a:solidFill>
                  <a:schemeClr val="bg1">
                    <a:lumMod val="75000"/>
                  </a:schemeClr>
                </a:solidFill>
                <a:ea typeface="DejaVu Sans"/>
              </a:rPr>
              <a:t>Janssens-</a:t>
            </a:r>
            <a:r>
              <a:rPr lang="en-GB" sz="900" spc="-1" dirty="0" err="1">
                <a:solidFill>
                  <a:schemeClr val="bg1">
                    <a:lumMod val="75000"/>
                  </a:schemeClr>
                </a:solidFill>
                <a:ea typeface="DejaVu Sans"/>
              </a:rPr>
              <a:t>Maenhout</a:t>
            </a:r>
            <a:r>
              <a:rPr lang="en-GB" sz="900" spc="-1" dirty="0">
                <a:solidFill>
                  <a:schemeClr val="bg1">
                    <a:lumMod val="75000"/>
                  </a:schemeClr>
                </a:solidFill>
                <a:ea typeface="DejaVu Sans"/>
              </a:rPr>
              <a:t> et al., NAS, 2010</a:t>
            </a:r>
            <a:br>
              <a:rPr lang="en-GB" sz="900" dirty="0">
                <a:solidFill>
                  <a:schemeClr val="bg1">
                    <a:lumMod val="75000"/>
                  </a:schemeClr>
                </a:solidFill>
              </a:rPr>
            </a:br>
            <a:r>
              <a:rPr lang="en-GB" sz="900" spc="-1" dirty="0">
                <a:solidFill>
                  <a:schemeClr val="bg1">
                    <a:lumMod val="75000"/>
                  </a:schemeClr>
                </a:solidFill>
                <a:ea typeface="DejaVu Sans"/>
              </a:rPr>
              <a:t>OSPAR, 2017</a:t>
            </a:r>
            <a:endParaRPr lang="en-GB" sz="900" spc="-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3" name="CustomShape 3">
            <a:extLst>
              <a:ext uri="{FF2B5EF4-FFF2-40B4-BE49-F238E27FC236}">
                <a16:creationId xmlns:a16="http://schemas.microsoft.com/office/drawing/2014/main" id="{B338D8AD-493F-4A62-83CC-B8EC427C3ACA}"/>
              </a:ext>
            </a:extLst>
          </p:cNvPr>
          <p:cNvSpPr/>
          <p:nvPr/>
        </p:nvSpPr>
        <p:spPr>
          <a:xfrm>
            <a:off x="216000" y="4006089"/>
            <a:ext cx="9644040" cy="66608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16000" indent="-212040">
              <a:lnSpc>
                <a:spcPct val="100000"/>
              </a:lnSpc>
              <a:buClr>
                <a:srgbClr val="000000"/>
              </a:buClr>
              <a:buFont typeface="StarSymbol"/>
              <a:buAutoNum type="arabicParenR"/>
            </a:pPr>
            <a:r>
              <a:rPr lang="en-GB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High methane fluxes are fitting with platform locations in the North Sea Region </a:t>
            </a:r>
            <a:endParaRPr lang="en-GB" b="0" strike="noStrike" spc="-1" dirty="0">
              <a:latin typeface="Arial"/>
            </a:endParaRPr>
          </a:p>
          <a:p>
            <a:pPr marL="216000" indent="-212040">
              <a:lnSpc>
                <a:spcPct val="100000"/>
              </a:lnSpc>
              <a:buClr>
                <a:srgbClr val="000000"/>
              </a:buClr>
              <a:buFont typeface="StarSymbol"/>
              <a:buAutoNum type="arabicParenR"/>
            </a:pPr>
            <a:r>
              <a:rPr lang="en-GB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In the southern part: Many platforms but very low methane fluxes</a:t>
            </a:r>
            <a:endParaRPr lang="en-GB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045029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3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108269"/>
            <a:ext cx="6869178" cy="575989"/>
          </a:xfrm>
        </p:spPr>
        <p:txBody>
          <a:bodyPr/>
          <a:lstStyle/>
          <a:p>
            <a:r>
              <a:rPr lang="de-DE" dirty="0"/>
              <a:t>Agenda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51383ACD-9B11-47B0-AF09-FA650EC8F2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ICON-ART </a:t>
            </a:r>
            <a:r>
              <a:rPr lang="de-DE" dirty="0" err="1"/>
              <a:t>setup</a:t>
            </a:r>
            <a:endParaRPr lang="de-DE" dirty="0"/>
          </a:p>
          <a:p>
            <a:endParaRPr lang="de-DE" dirty="0"/>
          </a:p>
          <a:p>
            <a:r>
              <a:rPr lang="de-DE" dirty="0"/>
              <a:t>Simulation </a:t>
            </a:r>
            <a:r>
              <a:rPr lang="de-DE" dirty="0" err="1"/>
              <a:t>results</a:t>
            </a:r>
            <a:endParaRPr lang="de-DE" dirty="0"/>
          </a:p>
          <a:p>
            <a:endParaRPr lang="de-DE" dirty="0"/>
          </a:p>
          <a:p>
            <a:r>
              <a:rPr lang="de-DE" dirty="0"/>
              <a:t>The Pattern </a:t>
            </a:r>
            <a:r>
              <a:rPr lang="de-DE" dirty="0" err="1"/>
              <a:t>Algorithm</a:t>
            </a:r>
            <a:endParaRPr lang="de-DE" dirty="0"/>
          </a:p>
        </p:txBody>
      </p:sp>
      <p:sp>
        <p:nvSpPr>
          <p:cNvPr id="7" name="Datumsplatzhalter 1">
            <a:extLst>
              <a:ext uri="{FF2B5EF4-FFF2-40B4-BE49-F238E27FC236}">
                <a16:creationId xmlns:a16="http://schemas.microsoft.com/office/drawing/2014/main" id="{C68EC7DA-67FB-4806-9755-C4A474D2119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51705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4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108269"/>
            <a:ext cx="6869178" cy="575989"/>
          </a:xfrm>
        </p:spPr>
        <p:txBody>
          <a:bodyPr/>
          <a:lstStyle/>
          <a:p>
            <a:r>
              <a:rPr lang="de-DE" dirty="0"/>
              <a:t>Agenda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51383ACD-9B11-47B0-AF09-FA650EC8F2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/>
              <a:t>ICON-ART </a:t>
            </a:r>
            <a:r>
              <a:rPr lang="de-DE" b="1" dirty="0" err="1"/>
              <a:t>setup</a:t>
            </a:r>
            <a:endParaRPr lang="de-DE" b="1" dirty="0"/>
          </a:p>
          <a:p>
            <a:endParaRPr lang="de-DE" dirty="0"/>
          </a:p>
          <a:p>
            <a:r>
              <a:rPr lang="de-DE" dirty="0"/>
              <a:t>Simulation </a:t>
            </a:r>
            <a:r>
              <a:rPr lang="de-DE" dirty="0" err="1"/>
              <a:t>results</a:t>
            </a:r>
            <a:endParaRPr lang="de-DE" dirty="0"/>
          </a:p>
          <a:p>
            <a:endParaRPr lang="de-DE" dirty="0"/>
          </a:p>
          <a:p>
            <a:r>
              <a:rPr lang="de-DE" dirty="0"/>
              <a:t>The Pattern </a:t>
            </a:r>
            <a:r>
              <a:rPr lang="de-DE" dirty="0" err="1"/>
              <a:t>Algorithm</a:t>
            </a:r>
            <a:endParaRPr lang="de-DE" dirty="0"/>
          </a:p>
        </p:txBody>
      </p:sp>
      <p:sp>
        <p:nvSpPr>
          <p:cNvPr id="7" name="Datumsplatzhalter 1">
            <a:extLst>
              <a:ext uri="{FF2B5EF4-FFF2-40B4-BE49-F238E27FC236}">
                <a16:creationId xmlns:a16="http://schemas.microsoft.com/office/drawing/2014/main" id="{D6495AF0-B03B-4029-A05C-EA4B79ADC4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69844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5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108269"/>
            <a:ext cx="6869178" cy="575989"/>
          </a:xfrm>
        </p:spPr>
        <p:txBody>
          <a:bodyPr/>
          <a:lstStyle/>
          <a:p>
            <a:r>
              <a:rPr lang="de-DE" dirty="0"/>
              <a:t>ICON-ART </a:t>
            </a:r>
            <a:r>
              <a:rPr lang="de-DE" dirty="0" err="1"/>
              <a:t>setup</a:t>
            </a:r>
            <a:endParaRPr lang="de-DE" dirty="0"/>
          </a:p>
        </p:txBody>
      </p:sp>
      <p:pic>
        <p:nvPicPr>
          <p:cNvPr id="8" name="Bild 18">
            <a:extLst>
              <a:ext uri="{FF2B5EF4-FFF2-40B4-BE49-F238E27FC236}">
                <a16:creationId xmlns:a16="http://schemas.microsoft.com/office/drawing/2014/main" id="{869302C4-5DEB-4C3C-8F66-4EEEDBE31F1A}"/>
              </a:ext>
            </a:extLst>
          </p:cNvPr>
          <p:cNvPicPr/>
          <p:nvPr/>
        </p:nvPicPr>
        <p:blipFill rotWithShape="1">
          <a:blip r:embed="rId2"/>
          <a:srcRect r="35902"/>
          <a:stretch/>
        </p:blipFill>
        <p:spPr>
          <a:xfrm>
            <a:off x="3470632" y="2273123"/>
            <a:ext cx="5532715" cy="2406960"/>
          </a:xfrm>
          <a:prstGeom prst="rect">
            <a:avLst/>
          </a:prstGeom>
          <a:ln>
            <a:noFill/>
          </a:ln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E8505E09-4E36-44CB-8DA1-23DFB14F57D7}"/>
              </a:ext>
            </a:extLst>
          </p:cNvPr>
          <p:cNvSpPr/>
          <p:nvPr/>
        </p:nvSpPr>
        <p:spPr>
          <a:xfrm>
            <a:off x="433302" y="1028236"/>
            <a:ext cx="83590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600" spc="-1" dirty="0">
                <a:solidFill>
                  <a:srgbClr val="000000"/>
                </a:solidFill>
                <a:ea typeface="DejaVu Sans"/>
              </a:rPr>
              <a:t>Simulations made with the atmospheric chemistry model</a:t>
            </a:r>
            <a:br>
              <a:rPr lang="en-US" sz="1600" spc="-1" dirty="0">
                <a:solidFill>
                  <a:srgbClr val="000000"/>
                </a:solidFill>
                <a:ea typeface="DejaVu Sans"/>
              </a:rPr>
            </a:br>
            <a:br>
              <a:rPr lang="en-US" sz="1600" b="1" spc="-1" dirty="0">
                <a:solidFill>
                  <a:srgbClr val="000000"/>
                </a:solidFill>
                <a:ea typeface="DejaVu Sans"/>
              </a:rPr>
            </a:br>
            <a:r>
              <a:rPr lang="en-US" sz="1600" b="1" spc="-1" dirty="0">
                <a:solidFill>
                  <a:srgbClr val="000000"/>
                </a:solidFill>
                <a:ea typeface="DejaVu Sans"/>
              </a:rPr>
              <a:t>ICON-ART </a:t>
            </a:r>
            <a:r>
              <a:rPr lang="en-US" sz="1600" spc="-1" dirty="0">
                <a:solidFill>
                  <a:srgbClr val="000000"/>
                </a:solidFill>
                <a:ea typeface="DejaVu Sans"/>
              </a:rPr>
              <a:t>(</a:t>
            </a:r>
            <a:r>
              <a:rPr lang="en-US" sz="1600" b="1" spc="-1" dirty="0" err="1">
                <a:solidFill>
                  <a:srgbClr val="000000"/>
                </a:solidFill>
                <a:ea typeface="DejaVu Sans"/>
              </a:rPr>
              <a:t>ICO</a:t>
            </a:r>
            <a:r>
              <a:rPr lang="en-US" sz="1600" spc="-1" dirty="0" err="1">
                <a:solidFill>
                  <a:srgbClr val="000000"/>
                </a:solidFill>
                <a:ea typeface="DejaVu Sans"/>
              </a:rPr>
              <a:t>sahedral</a:t>
            </a:r>
            <a:r>
              <a:rPr lang="en-US" sz="1600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en-US" sz="1600" b="1" spc="-1" dirty="0">
                <a:solidFill>
                  <a:srgbClr val="000000"/>
                </a:solidFill>
                <a:ea typeface="DejaVu Sans"/>
              </a:rPr>
              <a:t>N</a:t>
            </a:r>
            <a:r>
              <a:rPr lang="en-US" sz="1600" spc="-1" dirty="0">
                <a:solidFill>
                  <a:srgbClr val="000000"/>
                </a:solidFill>
                <a:ea typeface="DejaVu Sans"/>
              </a:rPr>
              <a:t>onhydrostatic model with </a:t>
            </a:r>
            <a:r>
              <a:rPr lang="en-US" sz="1600" b="1" spc="-1" dirty="0">
                <a:solidFill>
                  <a:srgbClr val="000000"/>
                </a:solidFill>
                <a:ea typeface="DejaVu Sans"/>
              </a:rPr>
              <a:t>A</a:t>
            </a:r>
            <a:r>
              <a:rPr lang="en-US" sz="1600" spc="-1" dirty="0">
                <a:solidFill>
                  <a:srgbClr val="000000"/>
                </a:solidFill>
                <a:ea typeface="DejaVu Sans"/>
              </a:rPr>
              <a:t>erosols and </a:t>
            </a:r>
            <a:r>
              <a:rPr lang="en-US" sz="1600" b="1" spc="-1" dirty="0">
                <a:solidFill>
                  <a:srgbClr val="000000"/>
                </a:solidFill>
                <a:ea typeface="DejaVu Sans"/>
              </a:rPr>
              <a:t>R</a:t>
            </a:r>
            <a:r>
              <a:rPr lang="en-US" sz="1600" spc="-1" dirty="0">
                <a:solidFill>
                  <a:srgbClr val="000000"/>
                </a:solidFill>
                <a:ea typeface="DejaVu Sans"/>
              </a:rPr>
              <a:t>eactive </a:t>
            </a:r>
            <a:r>
              <a:rPr lang="en-US" sz="1600" b="1" spc="-1" dirty="0">
                <a:solidFill>
                  <a:srgbClr val="000000"/>
                </a:solidFill>
                <a:ea typeface="DejaVu Sans"/>
              </a:rPr>
              <a:t>T</a:t>
            </a:r>
            <a:r>
              <a:rPr lang="en-US" sz="1600" spc="-1" dirty="0">
                <a:solidFill>
                  <a:srgbClr val="000000"/>
                </a:solidFill>
                <a:ea typeface="DejaVu Sans"/>
              </a:rPr>
              <a:t>race gases)</a:t>
            </a:r>
            <a:endParaRPr lang="en-US" sz="1600" spc="-1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2B6F311-8899-49F4-9A79-5BD0419C1B32}"/>
              </a:ext>
            </a:extLst>
          </p:cNvPr>
          <p:cNvSpPr/>
          <p:nvPr/>
        </p:nvSpPr>
        <p:spPr>
          <a:xfrm>
            <a:off x="433302" y="2572544"/>
            <a:ext cx="2802267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600" spc="-1" dirty="0">
                <a:solidFill>
                  <a:srgbClr val="000000"/>
                </a:solidFill>
                <a:ea typeface="DejaVu Sans"/>
              </a:rPr>
              <a:t>Can be used with a global domain (left)</a:t>
            </a:r>
          </a:p>
          <a:p>
            <a:pPr>
              <a:lnSpc>
                <a:spcPct val="100000"/>
              </a:lnSpc>
            </a:pPr>
            <a:endParaRPr lang="en-US" sz="1600" spc="-1" dirty="0"/>
          </a:p>
          <a:p>
            <a:pPr>
              <a:lnSpc>
                <a:spcPct val="100000"/>
              </a:lnSpc>
            </a:pPr>
            <a:r>
              <a:rPr lang="en-US" sz="1600" spc="-1" dirty="0"/>
              <a:t>and</a:t>
            </a:r>
          </a:p>
          <a:p>
            <a:pPr>
              <a:lnSpc>
                <a:spcPct val="100000"/>
              </a:lnSpc>
            </a:pPr>
            <a:endParaRPr lang="en-US" sz="1600" spc="-1" dirty="0"/>
          </a:p>
          <a:p>
            <a:pPr>
              <a:lnSpc>
                <a:spcPct val="100000"/>
              </a:lnSpc>
            </a:pPr>
            <a:r>
              <a:rPr lang="en-US" sz="1600" spc="-1" dirty="0"/>
              <a:t>with local grid refinements (right).</a:t>
            </a:r>
          </a:p>
          <a:p>
            <a:pPr marL="285750" indent="-285750">
              <a:lnSpc>
                <a:spcPct val="100000"/>
              </a:lnSpc>
              <a:buFontTx/>
              <a:buChar char="-"/>
            </a:pPr>
            <a:endParaRPr lang="en-US" spc="-1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0D5D0962-225A-4356-901E-7454BF9D3F11}"/>
              </a:ext>
            </a:extLst>
          </p:cNvPr>
          <p:cNvSpPr/>
          <p:nvPr/>
        </p:nvSpPr>
        <p:spPr>
          <a:xfrm>
            <a:off x="2961249" y="4831540"/>
            <a:ext cx="2314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GB" sz="900" spc="-1" dirty="0" err="1">
                <a:solidFill>
                  <a:schemeClr val="bg1">
                    <a:lumMod val="75000"/>
                  </a:schemeClr>
                </a:solidFill>
              </a:rPr>
              <a:t>Prill</a:t>
            </a:r>
            <a:r>
              <a:rPr lang="en-GB" sz="900" spc="-1" dirty="0">
                <a:solidFill>
                  <a:schemeClr val="bg1">
                    <a:lumMod val="75000"/>
                  </a:schemeClr>
                </a:solidFill>
              </a:rPr>
              <a:t> et al., 2019</a:t>
            </a:r>
          </a:p>
        </p:txBody>
      </p:sp>
      <p:sp>
        <p:nvSpPr>
          <p:cNvPr id="11" name="Datumsplatzhalter 1">
            <a:extLst>
              <a:ext uri="{FF2B5EF4-FFF2-40B4-BE49-F238E27FC236}">
                <a16:creationId xmlns:a16="http://schemas.microsoft.com/office/drawing/2014/main" id="{CFC1D1DD-81C7-4C35-BBA5-C7F6FD54ED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23893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6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108269"/>
            <a:ext cx="6869178" cy="575989"/>
          </a:xfrm>
        </p:spPr>
        <p:txBody>
          <a:bodyPr/>
          <a:lstStyle/>
          <a:p>
            <a:r>
              <a:rPr lang="de-DE" dirty="0"/>
              <a:t>ICON-ART </a:t>
            </a:r>
            <a:r>
              <a:rPr lang="de-DE" dirty="0" err="1"/>
              <a:t>setup</a:t>
            </a:r>
            <a:endParaRPr lang="de-DE" dirty="0"/>
          </a:p>
        </p:txBody>
      </p:sp>
      <p:graphicFrame>
        <p:nvGraphicFramePr>
          <p:cNvPr id="7" name="Table 5">
            <a:extLst>
              <a:ext uri="{FF2B5EF4-FFF2-40B4-BE49-F238E27FC236}">
                <a16:creationId xmlns:a16="http://schemas.microsoft.com/office/drawing/2014/main" id="{B962FFCD-848A-4AC0-BE89-D5C45B7CD536}"/>
              </a:ext>
            </a:extLst>
          </p:cNvPr>
          <p:cNvGraphicFramePr/>
          <p:nvPr>
            <p:extLst/>
          </p:nvPr>
        </p:nvGraphicFramePr>
        <p:xfrm>
          <a:off x="505986" y="1141949"/>
          <a:ext cx="8286515" cy="2898153"/>
        </p:xfrm>
        <a:graphic>
          <a:graphicData uri="http://schemas.openxmlformats.org/drawingml/2006/table">
            <a:tbl>
              <a:tblPr/>
              <a:tblGrid>
                <a:gridCol w="41592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272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28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500" b="0" strike="noStrike" spc="-1" dirty="0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Initialisation of chemical tracers</a:t>
                      </a:r>
                      <a:endParaRPr lang="en-GB" sz="1500" b="0" strike="noStrike" spc="-1" dirty="0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de-DE" sz="1500" b="0" strike="noStrike" spc="-1" dirty="0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EMAC 2018-01-01</a:t>
                      </a:r>
                      <a:endParaRPr lang="en-GB" sz="1500" b="0" strike="noStrike" spc="-1" dirty="0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355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500" b="0" strike="noStrike" spc="-1" dirty="0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Simulation period</a:t>
                      </a:r>
                      <a:endParaRPr lang="en-GB" sz="1500" b="0" strike="noStrike" spc="-1" dirty="0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500" b="0" strike="noStrike" spc="-1" dirty="0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2018-01-01 to 2019-01-01</a:t>
                      </a:r>
                      <a:endParaRPr lang="en-GB" sz="1500" b="0" strike="noStrike" spc="-1" dirty="0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59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500" b="0" strike="noStrike" spc="-1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Global grid resolution</a:t>
                      </a:r>
                      <a:endParaRPr lang="en-GB" sz="15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noFill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500" b="0" strike="noStrike" spc="-1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R2B05: Δx ~80 km</a:t>
                      </a:r>
                      <a:endParaRPr lang="en-GB" sz="15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12700" cmpd="sng">
                      <a:noFill/>
                      <a:prstDash val="soli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21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500" b="0" strike="noStrike" spc="-1" dirty="0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Input emission inventory</a:t>
                      </a:r>
                      <a:endParaRPr lang="en-GB" sz="1500" b="0" strike="noStrike" spc="-1" dirty="0">
                        <a:latin typeface="Arial"/>
                      </a:endParaRPr>
                    </a:p>
                  </a:txBody>
                  <a:tcPr marL="90000" marR="90000">
                    <a:lnL w="720">
                      <a:noFill/>
                    </a:lnL>
                    <a:lnR w="12700" cmpd="sng">
                      <a:noFill/>
                      <a:prstDash val="solid"/>
                    </a:lnR>
                    <a:lnT w="720">
                      <a:noFill/>
                    </a:lnT>
                    <a:lnB w="720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500" b="0" strike="noStrike" spc="-1" dirty="0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EDGARv4.3.2 (monthly mean, 0.1°x0.1°)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en-GB" sz="1500" b="0" strike="noStrike" spc="-1" dirty="0">
                          <a:solidFill>
                            <a:srgbClr val="000000"/>
                          </a:solidFill>
                          <a:latin typeface="Arial"/>
                        </a:rPr>
                        <a:t>Methane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en-GB" sz="1500" b="0" strike="noStrike" spc="-1" dirty="0">
                          <a:solidFill>
                            <a:srgbClr val="000000"/>
                          </a:solidFill>
                          <a:latin typeface="Arial"/>
                        </a:rPr>
                        <a:t>Ethane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en-GB" sz="1500" b="0" strike="noStrike" spc="-1" dirty="0">
                          <a:solidFill>
                            <a:srgbClr val="000000"/>
                          </a:solidFill>
                          <a:latin typeface="Arial"/>
                        </a:rPr>
                        <a:t>Propane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en-GB" sz="1500" b="0" strike="noStrike" spc="-1" dirty="0">
                          <a:solidFill>
                            <a:srgbClr val="000000"/>
                          </a:solidFill>
                          <a:latin typeface="Arial"/>
                        </a:rPr>
                        <a:t>Carbon monoxide</a:t>
                      </a:r>
                    </a:p>
                  </a:txBody>
                  <a:tcPr marL="90000" marR="90000">
                    <a:lnL w="12700" cmpd="sng">
                      <a:noFill/>
                      <a:prstDash val="solid"/>
                    </a:lnL>
                    <a:lnR w="720">
                      <a:noFill/>
                    </a:lnR>
                    <a:lnT w="12700" cmpd="sng">
                      <a:noFill/>
                      <a:prstDash val="solid"/>
                    </a:lnT>
                    <a:lnB w="720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707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500" b="0" strike="noStrike" spc="-1" dirty="0">
                          <a:solidFill>
                            <a:srgbClr val="000000"/>
                          </a:solidFill>
                          <a:latin typeface="Arial"/>
                        </a:rPr>
                        <a:t>Output</a:t>
                      </a:r>
                      <a:endParaRPr lang="en-GB" sz="1500" b="0" strike="noStrike" spc="-1" dirty="0">
                        <a:latin typeface="Arial"/>
                      </a:endParaRPr>
                    </a:p>
                  </a:txBody>
                  <a:tcPr marL="90000" marR="90000">
                    <a:lnL w="720">
                      <a:noFill/>
                    </a:lnL>
                    <a:lnR w="12700" cmpd="sng">
                      <a:noFill/>
                      <a:prstDash val="solid"/>
                    </a:lnR>
                    <a:lnT w="720">
                      <a:noFill/>
                    </a:lnT>
                    <a:lnB w="720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500" b="0" strike="noStrike" spc="-1" dirty="0">
                          <a:solidFill>
                            <a:srgbClr val="000000"/>
                          </a:solidFill>
                          <a:latin typeface="Arial"/>
                        </a:rPr>
                        <a:t>0.5°x0.5°, </a:t>
                      </a:r>
                      <a:r>
                        <a:rPr lang="en-GB" sz="1500" b="0" strike="noStrike" spc="-1" dirty="0" err="1">
                          <a:solidFill>
                            <a:srgbClr val="000000"/>
                          </a:solidFill>
                          <a:latin typeface="Arial"/>
                        </a:rPr>
                        <a:t>Δt</a:t>
                      </a:r>
                      <a:r>
                        <a:rPr lang="en-GB" sz="1500" b="0" strike="noStrike" spc="-1" dirty="0">
                          <a:solidFill>
                            <a:srgbClr val="000000"/>
                          </a:solidFill>
                          <a:latin typeface="Arial"/>
                        </a:rPr>
                        <a:t>= 12 hours</a:t>
                      </a:r>
                      <a:endParaRPr lang="en-GB" sz="1500" b="0" strike="noStrike" spc="-1" dirty="0">
                        <a:latin typeface="Arial"/>
                      </a:endParaRPr>
                    </a:p>
                  </a:txBody>
                  <a:tcPr marL="90000" marR="90000">
                    <a:lnL w="12700" cmpd="sng">
                      <a:noFill/>
                      <a:prstDash val="solid"/>
                    </a:lnL>
                    <a:lnR w="720">
                      <a:noFill/>
                    </a:lnR>
                    <a:lnT w="720">
                      <a:noFill/>
                    </a:lnT>
                    <a:lnB w="720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963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500" b="0" strike="noStrike" spc="-1" dirty="0">
                          <a:solidFill>
                            <a:srgbClr val="000000"/>
                          </a:solidFill>
                          <a:latin typeface="Arial"/>
                        </a:rPr>
                        <a:t>ICON-ART chemistry mode</a:t>
                      </a:r>
                      <a:endParaRPr lang="en-GB" sz="1500" b="0" strike="noStrike" spc="-1" dirty="0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noFill/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500" b="0" strike="noStrike" spc="-1" dirty="0">
                          <a:solidFill>
                            <a:srgbClr val="000000"/>
                          </a:solidFill>
                          <a:latin typeface="Arial"/>
                        </a:rPr>
                        <a:t>Tracers with simplified OH chemistry</a:t>
                      </a:r>
                      <a:endParaRPr lang="en-GB" sz="1500" b="0" strike="noStrike" spc="-1" dirty="0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Datumsplatzhalter 1">
            <a:extLst>
              <a:ext uri="{FF2B5EF4-FFF2-40B4-BE49-F238E27FC236}">
                <a16:creationId xmlns:a16="http://schemas.microsoft.com/office/drawing/2014/main" id="{436C4C19-745D-4AF6-839A-FDED970015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55221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7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108269"/>
            <a:ext cx="6869178" cy="575989"/>
          </a:xfrm>
        </p:spPr>
        <p:txBody>
          <a:bodyPr/>
          <a:lstStyle/>
          <a:p>
            <a:r>
              <a:rPr lang="de-DE" dirty="0"/>
              <a:t>ICON-ART </a:t>
            </a:r>
            <a:r>
              <a:rPr lang="de-DE" dirty="0" err="1"/>
              <a:t>setup</a:t>
            </a:r>
            <a:endParaRPr lang="de-DE" dirty="0"/>
          </a:p>
        </p:txBody>
      </p:sp>
      <p:sp>
        <p:nvSpPr>
          <p:cNvPr id="11" name="Inhaltsplatzhalter 4">
            <a:extLst>
              <a:ext uri="{FF2B5EF4-FFF2-40B4-BE49-F238E27FC236}">
                <a16:creationId xmlns:a16="http://schemas.microsoft.com/office/drawing/2014/main" id="{C77B8C49-BB05-42AE-BF21-FE7F25C764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050" y="1188000"/>
            <a:ext cx="8343900" cy="3365893"/>
          </a:xfrm>
        </p:spPr>
        <p:txBody>
          <a:bodyPr/>
          <a:lstStyle/>
          <a:p>
            <a:pPr marL="0" indent="0">
              <a:buNone/>
            </a:pPr>
            <a:r>
              <a:rPr lang="de-DE" dirty="0" err="1"/>
              <a:t>Simulations</a:t>
            </a:r>
            <a:br>
              <a:rPr lang="de-DE" dirty="0"/>
            </a:br>
            <a:endParaRPr lang="de-DE" dirty="0"/>
          </a:p>
          <a:p>
            <a:pPr lvl="1"/>
            <a:r>
              <a:rPr lang="de-DE" dirty="0"/>
              <a:t>GRIDDED</a:t>
            </a:r>
          </a:p>
          <a:p>
            <a:pPr marL="266771" lvl="1" indent="0">
              <a:buNone/>
            </a:pPr>
            <a:endParaRPr 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E9CE3B4B-01BA-442C-BB07-14221E5FB012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3940575" y="1188000"/>
            <a:ext cx="4423320" cy="3234240"/>
          </a:xfrm>
          <a:prstGeom prst="rect">
            <a:avLst/>
          </a:prstGeom>
          <a:ln>
            <a:noFill/>
          </a:ln>
        </p:spPr>
      </p:pic>
      <p:sp>
        <p:nvSpPr>
          <p:cNvPr id="4" name="Pfeil: nach rechts 3">
            <a:extLst>
              <a:ext uri="{FF2B5EF4-FFF2-40B4-BE49-F238E27FC236}">
                <a16:creationId xmlns:a16="http://schemas.microsoft.com/office/drawing/2014/main" id="{03E7EE6B-9E6B-43C9-86C1-4510FDD25764}"/>
              </a:ext>
            </a:extLst>
          </p:cNvPr>
          <p:cNvSpPr/>
          <p:nvPr/>
        </p:nvSpPr>
        <p:spPr>
          <a:xfrm>
            <a:off x="2609557" y="1751428"/>
            <a:ext cx="900332" cy="3305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028069D4-212B-429C-AFC6-1949BA204EE4}"/>
              </a:ext>
            </a:extLst>
          </p:cNvPr>
          <p:cNvSpPr/>
          <p:nvPr/>
        </p:nvSpPr>
        <p:spPr>
          <a:xfrm>
            <a:off x="2961249" y="4757398"/>
            <a:ext cx="23141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GB" sz="900" spc="-1" dirty="0">
                <a:solidFill>
                  <a:schemeClr val="bg1">
                    <a:lumMod val="75000"/>
                  </a:schemeClr>
                </a:solidFill>
                <a:ea typeface="DejaVu Sans"/>
              </a:rPr>
              <a:t>Janssens-</a:t>
            </a:r>
            <a:r>
              <a:rPr lang="en-GB" sz="900" spc="-1" dirty="0" err="1">
                <a:solidFill>
                  <a:schemeClr val="bg1">
                    <a:lumMod val="75000"/>
                  </a:schemeClr>
                </a:solidFill>
                <a:ea typeface="DejaVu Sans"/>
              </a:rPr>
              <a:t>Maenhout</a:t>
            </a:r>
            <a:r>
              <a:rPr lang="en-GB" sz="900" spc="-1" dirty="0">
                <a:solidFill>
                  <a:schemeClr val="bg1">
                    <a:lumMod val="75000"/>
                  </a:schemeClr>
                </a:solidFill>
                <a:ea typeface="DejaVu Sans"/>
              </a:rPr>
              <a:t> et al., NAS, 2010</a:t>
            </a:r>
            <a:br>
              <a:rPr lang="en-GB" sz="900" dirty="0">
                <a:solidFill>
                  <a:schemeClr val="bg1">
                    <a:lumMod val="75000"/>
                  </a:schemeClr>
                </a:solidFill>
              </a:rPr>
            </a:br>
            <a:r>
              <a:rPr lang="en-GB" sz="900" spc="-1" dirty="0">
                <a:solidFill>
                  <a:schemeClr val="bg1">
                    <a:lumMod val="75000"/>
                  </a:schemeClr>
                </a:solidFill>
                <a:ea typeface="DejaVu Sans"/>
              </a:rPr>
              <a:t>OSPAR, 2017</a:t>
            </a:r>
            <a:endParaRPr lang="en-GB" sz="900" spc="-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Datumsplatzhalter 1">
            <a:extLst>
              <a:ext uri="{FF2B5EF4-FFF2-40B4-BE49-F238E27FC236}">
                <a16:creationId xmlns:a16="http://schemas.microsoft.com/office/drawing/2014/main" id="{055261F4-516A-497C-8699-EF7C76F41E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60305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8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108269"/>
            <a:ext cx="6869178" cy="575989"/>
          </a:xfrm>
        </p:spPr>
        <p:txBody>
          <a:bodyPr/>
          <a:lstStyle/>
          <a:p>
            <a:r>
              <a:rPr lang="de-DE" dirty="0"/>
              <a:t>ICON-ART </a:t>
            </a:r>
            <a:r>
              <a:rPr lang="de-DE" dirty="0" err="1"/>
              <a:t>setup</a:t>
            </a:r>
            <a:endParaRPr lang="de-DE" dirty="0"/>
          </a:p>
        </p:txBody>
      </p:sp>
      <p:sp>
        <p:nvSpPr>
          <p:cNvPr id="11" name="Inhaltsplatzhalter 4">
            <a:extLst>
              <a:ext uri="{FF2B5EF4-FFF2-40B4-BE49-F238E27FC236}">
                <a16:creationId xmlns:a16="http://schemas.microsoft.com/office/drawing/2014/main" id="{C77B8C49-BB05-42AE-BF21-FE7F25C764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050" y="1188000"/>
            <a:ext cx="8343900" cy="3365893"/>
          </a:xfrm>
        </p:spPr>
        <p:txBody>
          <a:bodyPr/>
          <a:lstStyle/>
          <a:p>
            <a:pPr marL="0" indent="0">
              <a:buNone/>
            </a:pPr>
            <a:r>
              <a:rPr lang="de-DE" dirty="0" err="1"/>
              <a:t>Simulations</a:t>
            </a:r>
            <a:br>
              <a:rPr lang="de-DE" dirty="0"/>
            </a:br>
            <a:endParaRPr lang="de-DE" dirty="0"/>
          </a:p>
          <a:p>
            <a:pPr lvl="1"/>
            <a:r>
              <a:rPr lang="de-DE" dirty="0"/>
              <a:t>GRIDDED</a:t>
            </a:r>
          </a:p>
          <a:p>
            <a:pPr lvl="1"/>
            <a:endParaRPr lang="de-DE" dirty="0"/>
          </a:p>
          <a:p>
            <a:pPr lvl="1"/>
            <a:r>
              <a:rPr lang="de-DE" dirty="0"/>
              <a:t>ZERO</a:t>
            </a:r>
          </a:p>
          <a:p>
            <a:pPr marL="266771" lvl="1" indent="0">
              <a:buNone/>
            </a:pPr>
            <a:endParaRPr 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ECD1643F-27BB-4929-8DD9-2C8659F3B936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3940575" y="1188000"/>
            <a:ext cx="4421160" cy="3232080"/>
          </a:xfrm>
          <a:prstGeom prst="rect">
            <a:avLst/>
          </a:prstGeom>
          <a:ln>
            <a:noFill/>
          </a:ln>
        </p:spPr>
      </p:pic>
      <p:sp>
        <p:nvSpPr>
          <p:cNvPr id="10" name="Pfeil: nach rechts 9">
            <a:extLst>
              <a:ext uri="{FF2B5EF4-FFF2-40B4-BE49-F238E27FC236}">
                <a16:creationId xmlns:a16="http://schemas.microsoft.com/office/drawing/2014/main" id="{3680E297-3470-4499-80D1-4B01AB251AEA}"/>
              </a:ext>
            </a:extLst>
          </p:cNvPr>
          <p:cNvSpPr/>
          <p:nvPr/>
        </p:nvSpPr>
        <p:spPr>
          <a:xfrm>
            <a:off x="2609557" y="2314136"/>
            <a:ext cx="900332" cy="3305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1A76E3F0-DFE2-4397-86F9-5DDAD1677FD1}"/>
              </a:ext>
            </a:extLst>
          </p:cNvPr>
          <p:cNvSpPr/>
          <p:nvPr/>
        </p:nvSpPr>
        <p:spPr>
          <a:xfrm>
            <a:off x="2961249" y="4757398"/>
            <a:ext cx="23141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GB" sz="900" spc="-1" dirty="0">
                <a:solidFill>
                  <a:schemeClr val="bg1">
                    <a:lumMod val="75000"/>
                  </a:schemeClr>
                </a:solidFill>
                <a:ea typeface="DejaVu Sans"/>
              </a:rPr>
              <a:t>Janssens-</a:t>
            </a:r>
            <a:r>
              <a:rPr lang="en-GB" sz="900" spc="-1" dirty="0" err="1">
                <a:solidFill>
                  <a:schemeClr val="bg1">
                    <a:lumMod val="75000"/>
                  </a:schemeClr>
                </a:solidFill>
                <a:ea typeface="DejaVu Sans"/>
              </a:rPr>
              <a:t>Maenhout</a:t>
            </a:r>
            <a:r>
              <a:rPr lang="en-GB" sz="900" spc="-1" dirty="0">
                <a:solidFill>
                  <a:schemeClr val="bg1">
                    <a:lumMod val="75000"/>
                  </a:schemeClr>
                </a:solidFill>
                <a:ea typeface="DejaVu Sans"/>
              </a:rPr>
              <a:t> et al., NAS, 2010</a:t>
            </a:r>
            <a:br>
              <a:rPr lang="en-GB" sz="900" dirty="0">
                <a:solidFill>
                  <a:schemeClr val="bg1">
                    <a:lumMod val="75000"/>
                  </a:schemeClr>
                </a:solidFill>
              </a:rPr>
            </a:br>
            <a:r>
              <a:rPr lang="en-GB" sz="900" spc="-1" dirty="0">
                <a:solidFill>
                  <a:schemeClr val="bg1">
                    <a:lumMod val="75000"/>
                  </a:schemeClr>
                </a:solidFill>
                <a:ea typeface="DejaVu Sans"/>
              </a:rPr>
              <a:t>OSPAR, 2017</a:t>
            </a:r>
            <a:endParaRPr lang="en-GB" sz="900" spc="-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Datumsplatzhalter 1">
            <a:extLst>
              <a:ext uri="{FF2B5EF4-FFF2-40B4-BE49-F238E27FC236}">
                <a16:creationId xmlns:a16="http://schemas.microsoft.com/office/drawing/2014/main" id="{2FEF0A89-C3F4-4EF8-AB95-9BBEE1BA9F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61909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9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108269"/>
            <a:ext cx="6869178" cy="575989"/>
          </a:xfrm>
        </p:spPr>
        <p:txBody>
          <a:bodyPr/>
          <a:lstStyle/>
          <a:p>
            <a:r>
              <a:rPr lang="de-DE" dirty="0"/>
              <a:t>ICON-ART </a:t>
            </a:r>
            <a:r>
              <a:rPr lang="de-DE" dirty="0" err="1"/>
              <a:t>setup</a:t>
            </a:r>
            <a:endParaRPr lang="de-DE" dirty="0"/>
          </a:p>
        </p:txBody>
      </p:sp>
      <p:sp>
        <p:nvSpPr>
          <p:cNvPr id="11" name="Inhaltsplatzhalter 4">
            <a:extLst>
              <a:ext uri="{FF2B5EF4-FFF2-40B4-BE49-F238E27FC236}">
                <a16:creationId xmlns:a16="http://schemas.microsoft.com/office/drawing/2014/main" id="{C77B8C49-BB05-42AE-BF21-FE7F25C764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050" y="1188000"/>
            <a:ext cx="8343900" cy="3365893"/>
          </a:xfrm>
        </p:spPr>
        <p:txBody>
          <a:bodyPr/>
          <a:lstStyle/>
          <a:p>
            <a:pPr marL="0" indent="0">
              <a:buNone/>
            </a:pPr>
            <a:r>
              <a:rPr lang="de-DE" dirty="0" err="1"/>
              <a:t>Simulations</a:t>
            </a:r>
            <a:br>
              <a:rPr lang="de-DE" dirty="0"/>
            </a:br>
            <a:endParaRPr lang="de-DE" dirty="0"/>
          </a:p>
          <a:p>
            <a:pPr lvl="1"/>
            <a:r>
              <a:rPr lang="de-DE" dirty="0"/>
              <a:t>GRIDDED</a:t>
            </a:r>
          </a:p>
          <a:p>
            <a:pPr lvl="1"/>
            <a:endParaRPr lang="de-DE" dirty="0"/>
          </a:p>
          <a:p>
            <a:pPr lvl="1"/>
            <a:r>
              <a:rPr lang="de-DE" dirty="0"/>
              <a:t>ZERO</a:t>
            </a:r>
          </a:p>
          <a:p>
            <a:pPr lvl="1"/>
            <a:endParaRPr lang="de-DE" dirty="0"/>
          </a:p>
          <a:p>
            <a:pPr lvl="1"/>
            <a:r>
              <a:rPr lang="de-DE" dirty="0"/>
              <a:t>PNTSRC</a:t>
            </a:r>
          </a:p>
          <a:p>
            <a:pPr marL="266771" lvl="1" indent="0">
              <a:buNone/>
            </a:pPr>
            <a:endParaRPr 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ECD1643F-27BB-4929-8DD9-2C8659F3B93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988" y="1188000"/>
            <a:ext cx="4431323" cy="3232080"/>
          </a:xfrm>
          <a:prstGeom prst="rect">
            <a:avLst/>
          </a:prstGeom>
          <a:ln>
            <a:noFill/>
          </a:ln>
        </p:spPr>
      </p:pic>
      <p:sp>
        <p:nvSpPr>
          <p:cNvPr id="7" name="Pfeil: nach rechts 6">
            <a:extLst>
              <a:ext uri="{FF2B5EF4-FFF2-40B4-BE49-F238E27FC236}">
                <a16:creationId xmlns:a16="http://schemas.microsoft.com/office/drawing/2014/main" id="{2FC07CF3-4404-46DC-8474-B4B0EB97F3D4}"/>
              </a:ext>
            </a:extLst>
          </p:cNvPr>
          <p:cNvSpPr/>
          <p:nvPr/>
        </p:nvSpPr>
        <p:spPr>
          <a:xfrm>
            <a:off x="2609557" y="2926078"/>
            <a:ext cx="900332" cy="3305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33ED0AED-9920-435F-B7FF-DEC3FE617B34}"/>
              </a:ext>
            </a:extLst>
          </p:cNvPr>
          <p:cNvSpPr/>
          <p:nvPr/>
        </p:nvSpPr>
        <p:spPr>
          <a:xfrm>
            <a:off x="2961249" y="4757398"/>
            <a:ext cx="23141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GB" sz="900" spc="-1" dirty="0">
                <a:solidFill>
                  <a:schemeClr val="bg1">
                    <a:lumMod val="75000"/>
                  </a:schemeClr>
                </a:solidFill>
                <a:ea typeface="DejaVu Sans"/>
              </a:rPr>
              <a:t>Janssens-</a:t>
            </a:r>
            <a:r>
              <a:rPr lang="en-GB" sz="900" spc="-1" dirty="0" err="1">
                <a:solidFill>
                  <a:schemeClr val="bg1">
                    <a:lumMod val="75000"/>
                  </a:schemeClr>
                </a:solidFill>
                <a:ea typeface="DejaVu Sans"/>
              </a:rPr>
              <a:t>Maenhout</a:t>
            </a:r>
            <a:r>
              <a:rPr lang="en-GB" sz="900" spc="-1" dirty="0">
                <a:solidFill>
                  <a:schemeClr val="bg1">
                    <a:lumMod val="75000"/>
                  </a:schemeClr>
                </a:solidFill>
                <a:ea typeface="DejaVu Sans"/>
              </a:rPr>
              <a:t> et al., NAS, 2010</a:t>
            </a:r>
            <a:br>
              <a:rPr lang="en-GB" sz="900" dirty="0">
                <a:solidFill>
                  <a:schemeClr val="bg1">
                    <a:lumMod val="75000"/>
                  </a:schemeClr>
                </a:solidFill>
              </a:rPr>
            </a:br>
            <a:r>
              <a:rPr lang="en-GB" sz="900" spc="-1" dirty="0">
                <a:solidFill>
                  <a:schemeClr val="bg1">
                    <a:lumMod val="75000"/>
                  </a:schemeClr>
                </a:solidFill>
                <a:ea typeface="DejaVu Sans"/>
              </a:rPr>
              <a:t>OSPAR, 2017</a:t>
            </a:r>
            <a:endParaRPr lang="en-GB" sz="900" spc="-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Datumsplatzhalter 1">
            <a:extLst>
              <a:ext uri="{FF2B5EF4-FFF2-40B4-BE49-F238E27FC236}">
                <a16:creationId xmlns:a16="http://schemas.microsoft.com/office/drawing/2014/main" id="{5305BBD3-C81F-48D9-837E-FF28FA0F59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64D88933-594E-4812-89BD-5B3B59482794}"/>
              </a:ext>
            </a:extLst>
          </p:cNvPr>
          <p:cNvSpPr txBox="1"/>
          <p:nvPr/>
        </p:nvSpPr>
        <p:spPr>
          <a:xfrm>
            <a:off x="131435" y="3582115"/>
            <a:ext cx="40831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err="1"/>
              <a:t>Each</a:t>
            </a:r>
            <a:r>
              <a:rPr lang="de-DE" dirty="0"/>
              <a:t> </a:t>
            </a:r>
            <a:r>
              <a:rPr lang="de-DE" dirty="0" err="1"/>
              <a:t>point</a:t>
            </a:r>
            <a:r>
              <a:rPr lang="de-DE" dirty="0"/>
              <a:t> source </a:t>
            </a:r>
            <a:r>
              <a:rPr lang="de-DE" dirty="0" err="1"/>
              <a:t>emits</a:t>
            </a:r>
            <a:r>
              <a:rPr lang="de-DE" dirty="0"/>
              <a:t> </a:t>
            </a:r>
            <a:r>
              <a:rPr lang="de-DE" dirty="0" err="1"/>
              <a:t>methane</a:t>
            </a:r>
            <a:br>
              <a:rPr lang="de-DE" dirty="0"/>
            </a:br>
            <a:r>
              <a:rPr lang="de-DE" dirty="0" err="1"/>
              <a:t>with</a:t>
            </a:r>
            <a:r>
              <a:rPr lang="de-DE" dirty="0"/>
              <a:t> a source </a:t>
            </a:r>
            <a:r>
              <a:rPr lang="de-DE" dirty="0" err="1"/>
              <a:t>strenght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0.0223 kg/s</a:t>
            </a:r>
          </a:p>
        </p:txBody>
      </p:sp>
    </p:spTree>
    <p:extLst>
      <p:ext uri="{BB962C8B-B14F-4D97-AF65-F5344CB8AC3E}">
        <p14:creationId xmlns:p14="http://schemas.microsoft.com/office/powerpoint/2010/main" val="22820002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10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108269"/>
            <a:ext cx="6869178" cy="575989"/>
          </a:xfrm>
        </p:spPr>
        <p:txBody>
          <a:bodyPr/>
          <a:lstStyle/>
          <a:p>
            <a:r>
              <a:rPr lang="de-DE" dirty="0"/>
              <a:t>Agenda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51383ACD-9B11-47B0-AF09-FA650EC8F2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ICON-ART </a:t>
            </a:r>
            <a:r>
              <a:rPr lang="de-DE" dirty="0" err="1"/>
              <a:t>setup</a:t>
            </a:r>
            <a:endParaRPr lang="de-DE" dirty="0"/>
          </a:p>
          <a:p>
            <a:endParaRPr lang="de-DE" dirty="0"/>
          </a:p>
          <a:p>
            <a:r>
              <a:rPr lang="de-DE" b="1" dirty="0"/>
              <a:t>Simulation </a:t>
            </a:r>
            <a:r>
              <a:rPr lang="de-DE" b="1" dirty="0" err="1"/>
              <a:t>results</a:t>
            </a:r>
            <a:endParaRPr lang="de-DE" b="1" dirty="0"/>
          </a:p>
          <a:p>
            <a:endParaRPr lang="de-DE" dirty="0"/>
          </a:p>
          <a:p>
            <a:r>
              <a:rPr lang="de-DE" dirty="0"/>
              <a:t>The Pattern </a:t>
            </a:r>
            <a:r>
              <a:rPr lang="de-DE" dirty="0" err="1"/>
              <a:t>Algorithm</a:t>
            </a:r>
            <a:endParaRPr lang="de-DE" dirty="0"/>
          </a:p>
        </p:txBody>
      </p:sp>
      <p:sp>
        <p:nvSpPr>
          <p:cNvPr id="7" name="Datumsplatzhalter 1">
            <a:extLst>
              <a:ext uri="{FF2B5EF4-FFF2-40B4-BE49-F238E27FC236}">
                <a16:creationId xmlns:a16="http://schemas.microsoft.com/office/drawing/2014/main" id="{0DF36FAF-180E-48D7-8ABF-A5D1B2181BD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608258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11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-102751"/>
            <a:ext cx="6869178" cy="575989"/>
          </a:xfrm>
        </p:spPr>
        <p:txBody>
          <a:bodyPr/>
          <a:lstStyle/>
          <a:p>
            <a:r>
              <a:rPr lang="de-DE" dirty="0"/>
              <a:t>Simulation </a:t>
            </a:r>
            <a:r>
              <a:rPr lang="de-DE" dirty="0" err="1"/>
              <a:t>results</a:t>
            </a:r>
            <a:endParaRPr lang="de-DE" dirty="0"/>
          </a:p>
        </p:txBody>
      </p:sp>
      <p:pic>
        <p:nvPicPr>
          <p:cNvPr id="9" name="Horizontal_GRIDDED-ZERO_CH4">
            <a:hlinkClick r:id="" action="ppaction://media"/>
            <a:extLst>
              <a:ext uri="{FF2B5EF4-FFF2-40B4-BE49-F238E27FC236}">
                <a16:creationId xmlns:a16="http://schemas.microsoft.com/office/drawing/2014/main" id="{F5BD2B45-B064-4C99-BF62-EFCBB2C213B6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54989" y="434751"/>
            <a:ext cx="5614099" cy="4275586"/>
          </a:xfrm>
        </p:spPr>
      </p:pic>
      <p:sp>
        <p:nvSpPr>
          <p:cNvPr id="7" name="Rechteck 6">
            <a:extLst>
              <a:ext uri="{FF2B5EF4-FFF2-40B4-BE49-F238E27FC236}">
                <a16:creationId xmlns:a16="http://schemas.microsoft.com/office/drawing/2014/main" id="{6904D439-BBF0-48FE-BB78-C5EACDF2FB56}"/>
              </a:ext>
            </a:extLst>
          </p:cNvPr>
          <p:cNvSpPr/>
          <p:nvPr/>
        </p:nvSpPr>
        <p:spPr>
          <a:xfrm>
            <a:off x="2961249" y="4831540"/>
            <a:ext cx="2314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GB" sz="900" spc="-1" dirty="0">
                <a:solidFill>
                  <a:schemeClr val="bg1">
                    <a:lumMod val="75000"/>
                  </a:schemeClr>
                </a:solidFill>
              </a:rPr>
              <a:t>NASA visible earth, 2021</a:t>
            </a:r>
          </a:p>
        </p:txBody>
      </p:sp>
      <p:sp>
        <p:nvSpPr>
          <p:cNvPr id="8" name="Datumsplatzhalter 1">
            <a:extLst>
              <a:ext uri="{FF2B5EF4-FFF2-40B4-BE49-F238E27FC236}">
                <a16:creationId xmlns:a16="http://schemas.microsoft.com/office/drawing/2014/main" id="{4A8A16B5-3248-4033-AB12-0B171E18F0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16471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6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12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-102751"/>
            <a:ext cx="6869178" cy="575989"/>
          </a:xfrm>
        </p:spPr>
        <p:txBody>
          <a:bodyPr/>
          <a:lstStyle/>
          <a:p>
            <a:r>
              <a:rPr lang="de-DE" dirty="0"/>
              <a:t>Simulation </a:t>
            </a:r>
            <a:r>
              <a:rPr lang="de-DE" dirty="0" err="1"/>
              <a:t>results</a:t>
            </a:r>
            <a:endParaRPr lang="de-DE" dirty="0"/>
          </a:p>
        </p:txBody>
      </p:sp>
      <p:pic>
        <p:nvPicPr>
          <p:cNvPr id="7" name="Inhaltsplatzhalter 6">
            <a:extLst>
              <a:ext uri="{FF2B5EF4-FFF2-40B4-BE49-F238E27FC236}">
                <a16:creationId xmlns:a16="http://schemas.microsoft.com/office/drawing/2014/main" id="{6EF3A41F-E689-4162-A7D9-F42DC06A32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3"/>
          <a:stretch/>
        </p:blipFill>
        <p:spPr>
          <a:xfrm>
            <a:off x="315879" y="941128"/>
            <a:ext cx="3679561" cy="2770769"/>
          </a:xfrm>
        </p:spPr>
      </p:pic>
      <p:sp>
        <p:nvSpPr>
          <p:cNvPr id="8" name="Inhaltsplatzhalter 4">
            <a:extLst>
              <a:ext uri="{FF2B5EF4-FFF2-40B4-BE49-F238E27FC236}">
                <a16:creationId xmlns:a16="http://schemas.microsoft.com/office/drawing/2014/main" id="{97EE906F-9CD5-4792-B9A9-451AFF168ECE}"/>
              </a:ext>
            </a:extLst>
          </p:cNvPr>
          <p:cNvSpPr txBox="1">
            <a:spLocks/>
          </p:cNvSpPr>
          <p:nvPr/>
        </p:nvSpPr>
        <p:spPr>
          <a:xfrm>
            <a:off x="542368" y="547950"/>
            <a:ext cx="4213725" cy="30863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03652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0423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7194" indent="-198888" algn="l" defTabSz="67407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8729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5500" indent="-198888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453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44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436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427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800" b="1" spc="-1" dirty="0" err="1">
                <a:solidFill>
                  <a:srgbClr val="000000"/>
                </a:solidFill>
                <a:ea typeface="DejaVu Sans"/>
              </a:rPr>
              <a:t>Comparison</a:t>
            </a:r>
            <a:r>
              <a:rPr lang="de-DE" sz="1800" b="1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de-DE" sz="1800" b="1" spc="-1" dirty="0" err="1">
                <a:solidFill>
                  <a:srgbClr val="000000"/>
                </a:solidFill>
                <a:ea typeface="DejaVu Sans"/>
              </a:rPr>
              <a:t>of</a:t>
            </a:r>
            <a:r>
              <a:rPr lang="de-DE" sz="1800" b="1" spc="-1" dirty="0">
                <a:solidFill>
                  <a:srgbClr val="000000"/>
                </a:solidFill>
                <a:ea typeface="DejaVu Sans"/>
              </a:rPr>
              <a:t> GRIDDED and PNTSRC</a:t>
            </a:r>
            <a:endParaRPr lang="en-US" sz="1800" b="1" spc="-1" dirty="0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0A153782-30C2-4C31-A134-62F59A319C2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38"/>
          <a:stretch/>
        </p:blipFill>
        <p:spPr>
          <a:xfrm>
            <a:off x="4399584" y="912115"/>
            <a:ext cx="3876252" cy="279978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hteck 10">
                <a:extLst>
                  <a:ext uri="{FF2B5EF4-FFF2-40B4-BE49-F238E27FC236}">
                    <a16:creationId xmlns:a16="http://schemas.microsoft.com/office/drawing/2014/main" id="{9511DE1D-0305-4FD4-9FE3-977035E5C049}"/>
                  </a:ext>
                </a:extLst>
              </p:cNvPr>
              <p:cNvSpPr/>
              <p:nvPr/>
            </p:nvSpPr>
            <p:spPr>
              <a:xfrm>
                <a:off x="2733636" y="3796440"/>
                <a:ext cx="7529208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>
                              <a:latin typeface="Cambria Math" panose="02040503050406030204" pitchFamily="18" charset="0"/>
                            </a:rPr>
                            <m:t>| </m:t>
                          </m:r>
                          <m:r>
                            <m:rPr>
                              <m:sty m:val="p"/>
                            </m:rPr>
                            <a:rPr lang="de-DE">
                              <a:latin typeface="Cambria Math" panose="02040503050406030204" pitchFamily="18" charset="0"/>
                            </a:rPr>
                            <m:t>Δ</m:t>
                          </m:r>
                        </m:e>
                        <m:sub>
                          <m:r>
                            <a:rPr lang="de-DE" i="1">
                              <a:latin typeface="Cambria Math" panose="02040503050406030204" pitchFamily="18" charset="0"/>
                            </a:rPr>
                            <m:t>𝑚𝑎𝑥</m:t>
                          </m:r>
                        </m:sub>
                      </m:sSub>
                      <m:r>
                        <a:rPr lang="de-DE" i="1">
                          <a:latin typeface="Cambria Math" panose="02040503050406030204" pitchFamily="18" charset="0"/>
                        </a:rPr>
                        <m:t> |</m:t>
                      </m:r>
                      <m:r>
                        <a:rPr lang="de-DE" b="0" i="1" smtClean="0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de-DE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de-DE" b="0" i="1" smtClean="0">
                          <a:latin typeface="Cambria Math" panose="02040503050406030204" pitchFamily="18" charset="0"/>
                        </a:rPr>
                        <m:t>.217</m:t>
                      </m:r>
                      <m:sSup>
                        <m:sSupPr>
                          <m:ctrlPr>
                            <a:rPr lang="de-DE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de-DE" b="0" i="1" smtClean="0">
                              <a:latin typeface="Cambria Math" panose="02040503050406030204" pitchFamily="18" charset="0"/>
                            </a:rPr>
                            <m:t> ∗10</m:t>
                          </m:r>
                        </m:e>
                        <m:sup>
                          <m:r>
                            <a:rPr lang="de-DE" b="0" i="1" smtClean="0">
                              <a:latin typeface="Cambria Math" panose="02040503050406030204" pitchFamily="18" charset="0"/>
                            </a:rPr>
                            <m:t>−11</m:t>
                          </m:r>
                        </m:sup>
                      </m:sSup>
                      <m:r>
                        <a:rPr lang="de-DE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de-DE" b="0" i="1" smtClean="0">
                          <a:latin typeface="Cambria Math" panose="02040503050406030204" pitchFamily="18" charset="0"/>
                        </a:rPr>
                        <m:t>𝑚𝑜𝑙</m:t>
                      </m:r>
                      <m:r>
                        <a:rPr lang="de-DE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de-DE" b="0" i="1" smtClean="0">
                          <a:latin typeface="Cambria Math" panose="02040503050406030204" pitchFamily="18" charset="0"/>
                        </a:rPr>
                        <m:t>𝑚𝑜𝑙</m:t>
                      </m:r>
                    </m:oMath>
                  </m:oMathPara>
                </a14:m>
                <a:br>
                  <a:rPr lang="de-DE" b="0" i="1" dirty="0">
                    <a:latin typeface="Cambria Math" panose="02040503050406030204" pitchFamily="18" charset="0"/>
                  </a:rPr>
                </a:br>
                <a:br>
                  <a:rPr lang="de-DE" b="0" i="1" dirty="0">
                    <a:latin typeface="Cambria Math" panose="02040503050406030204" pitchFamily="18" charset="0"/>
                  </a:rPr>
                </a:br>
                <a:r>
                  <a:rPr lang="de-DE" b="0" i="1" dirty="0">
                    <a:latin typeface="Cambria Math" panose="02040503050406030204" pitchFamily="18" charset="0"/>
                  </a:rPr>
                  <a:t>				</a:t>
                </a:r>
                <a:r>
                  <a:rPr lang="de-DE" i="1" dirty="0">
                    <a:latin typeface="Cambria Math" panose="02040503050406030204" pitchFamily="18" charset="0"/>
                  </a:rPr>
                  <a:t>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DE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de-DE">
                            <a:latin typeface="Cambria Math" panose="02040503050406030204" pitchFamily="18" charset="0"/>
                          </a:rPr>
                          <m:t>Δ</m:t>
                        </m:r>
                      </m:e>
                      <m:sub>
                        <m:r>
                          <a:rPr lang="de-DE" i="1">
                            <a:latin typeface="Cambria Math" panose="02040503050406030204" pitchFamily="18" charset="0"/>
                          </a:rPr>
                          <m:t>𝑚𝑒𝑎𝑛</m:t>
                        </m:r>
                      </m:sub>
                    </m:sSub>
                    <m:r>
                      <a:rPr lang="de-DE" b="0" i="1" smtClean="0">
                        <a:latin typeface="Cambria Math" panose="02040503050406030204" pitchFamily="18" charset="0"/>
                      </a:rPr>
                      <m:t> =</m:t>
                    </m:r>
                    <m:r>
                      <a:rPr lang="de-DE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de-DE" b="0" i="1" smtClean="0">
                        <a:latin typeface="Cambria Math" panose="02040503050406030204" pitchFamily="18" charset="0"/>
                      </a:rPr>
                      <m:t>.221</m:t>
                    </m:r>
                    <m:sSup>
                      <m:sSupPr>
                        <m:ctrlPr>
                          <a:rPr lang="de-DE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de-DE" i="1">
                            <a:latin typeface="Cambria Math" panose="02040503050406030204" pitchFamily="18" charset="0"/>
                          </a:rPr>
                          <m:t> ∗10</m:t>
                        </m:r>
                      </m:e>
                      <m:sup>
                        <m:r>
                          <a:rPr lang="de-DE" i="1">
                            <a:latin typeface="Cambria Math" panose="02040503050406030204" pitchFamily="18" charset="0"/>
                          </a:rPr>
                          <m:t>−11</m:t>
                        </m:r>
                      </m:sup>
                    </m:sSup>
                    <m:r>
                      <a:rPr lang="de-DE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de-DE" b="0" i="1" smtClean="0">
                        <a:latin typeface="Cambria Math" panose="02040503050406030204" pitchFamily="18" charset="0"/>
                      </a:rPr>
                      <m:t>𝑚𝑜𝑙</m:t>
                    </m:r>
                    <m:r>
                      <a:rPr lang="de-DE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de-DE" b="0" i="1" smtClean="0">
                        <a:latin typeface="Cambria Math" panose="02040503050406030204" pitchFamily="18" charset="0"/>
                      </a:rPr>
                      <m:t>𝑚𝑜𝑙</m:t>
                    </m:r>
                  </m:oMath>
                </a14:m>
                <a:endParaRPr lang="de-DE" dirty="0"/>
              </a:p>
            </p:txBody>
          </p:sp>
        </mc:Choice>
        <mc:Fallback xmlns="">
          <p:sp>
            <p:nvSpPr>
              <p:cNvPr id="11" name="Rechteck 10">
                <a:extLst>
                  <a:ext uri="{FF2B5EF4-FFF2-40B4-BE49-F238E27FC236}">
                    <a16:creationId xmlns:a16="http://schemas.microsoft.com/office/drawing/2014/main" id="{9511DE1D-0305-4FD4-9FE3-977035E5C04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3636" y="3796440"/>
                <a:ext cx="7529208" cy="923330"/>
              </a:xfrm>
              <a:prstGeom prst="rect">
                <a:avLst/>
              </a:prstGeom>
              <a:blipFill>
                <a:blip r:embed="rId5"/>
                <a:stretch>
                  <a:fillRect b="-5298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Inhaltsplatzhalter 4">
            <a:extLst>
              <a:ext uri="{FF2B5EF4-FFF2-40B4-BE49-F238E27FC236}">
                <a16:creationId xmlns:a16="http://schemas.microsoft.com/office/drawing/2014/main" id="{8A3868C0-CACC-4C40-96C9-903A2E63520B}"/>
              </a:ext>
            </a:extLst>
          </p:cNvPr>
          <p:cNvSpPr txBox="1">
            <a:spLocks/>
          </p:cNvSpPr>
          <p:nvPr/>
        </p:nvSpPr>
        <p:spPr>
          <a:xfrm>
            <a:off x="157296" y="3828681"/>
            <a:ext cx="4414704" cy="858848"/>
          </a:xfrm>
          <a:prstGeom prst="rect">
            <a:avLst/>
          </a:prstGeom>
        </p:spPr>
        <p:txBody>
          <a:bodyPr vert="horz" lIns="0" tIns="0" rIns="0" bIns="0" rtlCol="0">
            <a:normAutofit fontScale="92500" lnSpcReduction="10000"/>
          </a:bodyPr>
          <a:lstStyle>
            <a:lvl1pPr marL="203652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0423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7194" indent="-198888" algn="l" defTabSz="67407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8729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5500" indent="-198888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453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44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436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427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de-DE" sz="1800" dirty="0" err="1"/>
              <a:t>Gridded</a:t>
            </a:r>
            <a:r>
              <a:rPr lang="de-DE" sz="1800" dirty="0"/>
              <a:t> and </a:t>
            </a:r>
            <a:r>
              <a:rPr lang="de-DE" sz="1800" dirty="0" err="1"/>
              <a:t>point</a:t>
            </a:r>
            <a:r>
              <a:rPr lang="de-DE" sz="1800" dirty="0"/>
              <a:t> source </a:t>
            </a:r>
            <a:r>
              <a:rPr lang="de-DE" sz="1800" dirty="0" err="1"/>
              <a:t>emissions</a:t>
            </a:r>
            <a:r>
              <a:rPr lang="de-DE" sz="1800" dirty="0"/>
              <a:t> </a:t>
            </a:r>
            <a:r>
              <a:rPr lang="de-DE" sz="1800" dirty="0" err="1"/>
              <a:t>lead</a:t>
            </a:r>
            <a:r>
              <a:rPr lang="de-DE" sz="1800" dirty="0"/>
              <a:t> </a:t>
            </a:r>
            <a:r>
              <a:rPr lang="de-DE" sz="1800" dirty="0" err="1"/>
              <a:t>to</a:t>
            </a:r>
            <a:r>
              <a:rPr lang="de-DE" sz="1800" dirty="0"/>
              <a:t> (</a:t>
            </a:r>
            <a:r>
              <a:rPr lang="de-DE" sz="1800" dirty="0" err="1"/>
              <a:t>almost</a:t>
            </a:r>
            <a:r>
              <a:rPr lang="de-DE" sz="1800" dirty="0"/>
              <a:t>) </a:t>
            </a:r>
            <a:r>
              <a:rPr lang="de-DE" sz="1800" dirty="0" err="1"/>
              <a:t>equal</a:t>
            </a:r>
            <a:r>
              <a:rPr lang="de-DE" sz="1800" dirty="0"/>
              <a:t> </a:t>
            </a:r>
            <a:r>
              <a:rPr lang="de-DE" sz="1800" dirty="0" err="1"/>
              <a:t>results</a:t>
            </a:r>
            <a:r>
              <a:rPr lang="de-DE" sz="1800" dirty="0"/>
              <a:t> in </a:t>
            </a:r>
            <a:r>
              <a:rPr lang="de-DE" sz="1800" dirty="0" err="1"/>
              <a:t>methane</a:t>
            </a:r>
            <a:r>
              <a:rPr lang="de-DE" sz="1800" dirty="0"/>
              <a:t> </a:t>
            </a:r>
            <a:r>
              <a:rPr lang="de-DE" sz="1800" dirty="0" err="1"/>
              <a:t>volume</a:t>
            </a:r>
            <a:r>
              <a:rPr lang="de-DE" sz="1800" dirty="0"/>
              <a:t> </a:t>
            </a:r>
            <a:r>
              <a:rPr lang="de-DE" sz="1800" dirty="0" err="1"/>
              <a:t>mixing</a:t>
            </a:r>
            <a:r>
              <a:rPr lang="de-DE" sz="1800" dirty="0"/>
              <a:t> </a:t>
            </a:r>
            <a:r>
              <a:rPr lang="de-DE" sz="1800" dirty="0" err="1"/>
              <a:t>ratio</a:t>
            </a:r>
            <a:r>
              <a:rPr lang="de-DE" sz="1800" dirty="0"/>
              <a:t>. The </a:t>
            </a:r>
            <a:r>
              <a:rPr lang="de-DE" sz="1800" dirty="0" err="1"/>
              <a:t>latter</a:t>
            </a:r>
            <a:r>
              <a:rPr lang="de-DE" sz="1800" dirty="0"/>
              <a:t> </a:t>
            </a:r>
            <a:r>
              <a:rPr lang="de-DE" sz="1800" dirty="0" err="1"/>
              <a:t>slightly</a:t>
            </a:r>
            <a:r>
              <a:rPr lang="de-DE" sz="1800" dirty="0"/>
              <a:t> </a:t>
            </a:r>
            <a:r>
              <a:rPr lang="de-DE" sz="1800" dirty="0" err="1"/>
              <a:t>underestimates</a:t>
            </a:r>
            <a:r>
              <a:rPr lang="de-DE" sz="1800" dirty="0"/>
              <a:t> </a:t>
            </a:r>
            <a:r>
              <a:rPr lang="de-DE" sz="1800" dirty="0" err="1"/>
              <a:t>gridded</a:t>
            </a:r>
            <a:r>
              <a:rPr lang="de-DE" sz="1800" dirty="0"/>
              <a:t> </a:t>
            </a:r>
            <a:r>
              <a:rPr lang="de-DE" sz="1800" dirty="0" err="1"/>
              <a:t>emission</a:t>
            </a:r>
            <a:r>
              <a:rPr lang="de-DE" sz="1800" dirty="0"/>
              <a:t> </a:t>
            </a:r>
            <a:r>
              <a:rPr lang="de-DE" sz="1800" dirty="0" err="1"/>
              <a:t>input</a:t>
            </a:r>
            <a:r>
              <a:rPr lang="de-DE" sz="1800" dirty="0"/>
              <a:t> in ICON-ART.</a:t>
            </a:r>
          </a:p>
        </p:txBody>
      </p:sp>
      <p:sp>
        <p:nvSpPr>
          <p:cNvPr id="12" name="Datumsplatzhalter 1">
            <a:extLst>
              <a:ext uri="{FF2B5EF4-FFF2-40B4-BE49-F238E27FC236}">
                <a16:creationId xmlns:a16="http://schemas.microsoft.com/office/drawing/2014/main" id="{C4B97265-F13C-4499-BC91-3B4DF4B9E9B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214897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13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-102751"/>
            <a:ext cx="6869178" cy="575989"/>
          </a:xfrm>
        </p:spPr>
        <p:txBody>
          <a:bodyPr/>
          <a:lstStyle/>
          <a:p>
            <a:r>
              <a:rPr lang="de-DE" dirty="0"/>
              <a:t>Simulation </a:t>
            </a:r>
            <a:r>
              <a:rPr lang="de-DE" dirty="0" err="1"/>
              <a:t>results</a:t>
            </a:r>
            <a:endParaRPr lang="de-DE" dirty="0"/>
          </a:p>
        </p:txBody>
      </p:sp>
      <p:pic>
        <p:nvPicPr>
          <p:cNvPr id="8" name="Inhaltsplatzhalter 7">
            <a:extLst>
              <a:ext uri="{FF2B5EF4-FFF2-40B4-BE49-F238E27FC236}">
                <a16:creationId xmlns:a16="http://schemas.microsoft.com/office/drawing/2014/main" id="{83FACAFD-D5DD-4A7F-B349-6CAF285176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2360"/>
            <a:ext cx="4412926" cy="3367088"/>
          </a:xfr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C9A2DE11-728B-45BF-90DA-DE218CE4B8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102360"/>
            <a:ext cx="4412926" cy="3367088"/>
          </a:xfrm>
          <a:prstGeom prst="rect">
            <a:avLst/>
          </a:prstGeom>
        </p:spPr>
      </p:pic>
      <p:sp>
        <p:nvSpPr>
          <p:cNvPr id="12" name="Inhaltsplatzhalter 4">
            <a:extLst>
              <a:ext uri="{FF2B5EF4-FFF2-40B4-BE49-F238E27FC236}">
                <a16:creationId xmlns:a16="http://schemas.microsoft.com/office/drawing/2014/main" id="{55F3F1F6-3D78-4A41-8A37-03B2A7A0AAAA}"/>
              </a:ext>
            </a:extLst>
          </p:cNvPr>
          <p:cNvSpPr txBox="1">
            <a:spLocks/>
          </p:cNvSpPr>
          <p:nvPr/>
        </p:nvSpPr>
        <p:spPr>
          <a:xfrm>
            <a:off x="542368" y="547950"/>
            <a:ext cx="4213725" cy="30863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03652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0423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7194" indent="-198888" algn="l" defTabSz="67407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8729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5500" indent="-198888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453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44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436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427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800" b="1" spc="-1" dirty="0" err="1">
                <a:solidFill>
                  <a:srgbClr val="000000"/>
                </a:solidFill>
                <a:ea typeface="DejaVu Sans"/>
              </a:rPr>
              <a:t>Comparison</a:t>
            </a:r>
            <a:r>
              <a:rPr lang="de-DE" sz="1800" b="1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de-DE" sz="1800" b="1" spc="-1" dirty="0" err="1">
                <a:solidFill>
                  <a:srgbClr val="000000"/>
                </a:solidFill>
                <a:ea typeface="DejaVu Sans"/>
              </a:rPr>
              <a:t>of</a:t>
            </a:r>
            <a:r>
              <a:rPr lang="de-DE" sz="1800" b="1" spc="-1" dirty="0">
                <a:solidFill>
                  <a:srgbClr val="000000"/>
                </a:solidFill>
                <a:ea typeface="DejaVu Sans"/>
              </a:rPr>
              <a:t> GRIDDED and PNTSRC</a:t>
            </a:r>
            <a:endParaRPr lang="en-US" sz="1800" b="1" spc="-1" dirty="0"/>
          </a:p>
        </p:txBody>
      </p:sp>
      <p:sp>
        <p:nvSpPr>
          <p:cNvPr id="9" name="Datumsplatzhalter 1">
            <a:extLst>
              <a:ext uri="{FF2B5EF4-FFF2-40B4-BE49-F238E27FC236}">
                <a16:creationId xmlns:a16="http://schemas.microsoft.com/office/drawing/2014/main" id="{62CA2EC9-117D-4C37-804E-D88976A88F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631896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14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-102751"/>
            <a:ext cx="6869178" cy="575989"/>
          </a:xfrm>
        </p:spPr>
        <p:txBody>
          <a:bodyPr/>
          <a:lstStyle/>
          <a:p>
            <a:r>
              <a:rPr lang="de-DE" dirty="0"/>
              <a:t>Simulation </a:t>
            </a:r>
            <a:r>
              <a:rPr lang="de-DE" dirty="0" err="1"/>
              <a:t>results</a:t>
            </a:r>
            <a:endParaRPr lang="de-DE" dirty="0"/>
          </a:p>
        </p:txBody>
      </p:sp>
      <p:pic>
        <p:nvPicPr>
          <p:cNvPr id="8" name="Inhaltsplatzhalter 7">
            <a:extLst>
              <a:ext uri="{FF2B5EF4-FFF2-40B4-BE49-F238E27FC236}">
                <a16:creationId xmlns:a16="http://schemas.microsoft.com/office/drawing/2014/main" id="{83FACAFD-D5DD-4A7F-B349-6CAF285176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6186"/>
            <a:ext cx="4412926" cy="3359435"/>
          </a:xfr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C9A2DE11-728B-45BF-90DA-DE218CE4B8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106186"/>
            <a:ext cx="4412926" cy="3359435"/>
          </a:xfrm>
          <a:prstGeom prst="rect">
            <a:avLst/>
          </a:prstGeom>
        </p:spPr>
      </p:pic>
      <p:sp>
        <p:nvSpPr>
          <p:cNvPr id="12" name="Inhaltsplatzhalter 4">
            <a:extLst>
              <a:ext uri="{FF2B5EF4-FFF2-40B4-BE49-F238E27FC236}">
                <a16:creationId xmlns:a16="http://schemas.microsoft.com/office/drawing/2014/main" id="{55F3F1F6-3D78-4A41-8A37-03B2A7A0AAAA}"/>
              </a:ext>
            </a:extLst>
          </p:cNvPr>
          <p:cNvSpPr txBox="1">
            <a:spLocks/>
          </p:cNvSpPr>
          <p:nvPr/>
        </p:nvSpPr>
        <p:spPr>
          <a:xfrm>
            <a:off x="542368" y="547950"/>
            <a:ext cx="4213725" cy="30863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03652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0423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7194" indent="-198888" algn="l" defTabSz="67407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8729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5500" indent="-198888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453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44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436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427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800" b="1" spc="-1" dirty="0" err="1">
                <a:solidFill>
                  <a:srgbClr val="000000"/>
                </a:solidFill>
                <a:ea typeface="DejaVu Sans"/>
              </a:rPr>
              <a:t>Comparison</a:t>
            </a:r>
            <a:r>
              <a:rPr lang="de-DE" sz="1800" b="1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de-DE" sz="1800" b="1" spc="-1" dirty="0" err="1">
                <a:solidFill>
                  <a:srgbClr val="000000"/>
                </a:solidFill>
                <a:ea typeface="DejaVu Sans"/>
              </a:rPr>
              <a:t>of</a:t>
            </a:r>
            <a:r>
              <a:rPr lang="de-DE" sz="1800" b="1" spc="-1" dirty="0">
                <a:solidFill>
                  <a:srgbClr val="000000"/>
                </a:solidFill>
                <a:ea typeface="DejaVu Sans"/>
              </a:rPr>
              <a:t> GRIDDED and PNTSRC</a:t>
            </a:r>
            <a:endParaRPr lang="en-US" sz="1800" b="1" spc="-1" dirty="0"/>
          </a:p>
        </p:txBody>
      </p:sp>
      <p:sp>
        <p:nvSpPr>
          <p:cNvPr id="9" name="Datumsplatzhalter 1">
            <a:extLst>
              <a:ext uri="{FF2B5EF4-FFF2-40B4-BE49-F238E27FC236}">
                <a16:creationId xmlns:a16="http://schemas.microsoft.com/office/drawing/2014/main" id="{C98E83A9-7B4D-4BE6-82E6-2D1276109F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659942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15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108269"/>
            <a:ext cx="6869178" cy="575989"/>
          </a:xfrm>
        </p:spPr>
        <p:txBody>
          <a:bodyPr/>
          <a:lstStyle/>
          <a:p>
            <a:r>
              <a:rPr lang="de-DE" dirty="0"/>
              <a:t>Agenda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51383ACD-9B11-47B0-AF09-FA650EC8F2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ICON-ART </a:t>
            </a:r>
            <a:r>
              <a:rPr lang="de-DE" dirty="0" err="1"/>
              <a:t>setup</a:t>
            </a:r>
            <a:endParaRPr lang="de-DE" dirty="0"/>
          </a:p>
          <a:p>
            <a:endParaRPr lang="de-DE" dirty="0"/>
          </a:p>
          <a:p>
            <a:r>
              <a:rPr lang="de-DE" dirty="0"/>
              <a:t>Simulation </a:t>
            </a:r>
            <a:r>
              <a:rPr lang="de-DE" dirty="0" err="1"/>
              <a:t>results</a:t>
            </a:r>
            <a:endParaRPr lang="de-DE" dirty="0"/>
          </a:p>
          <a:p>
            <a:endParaRPr lang="de-DE" dirty="0"/>
          </a:p>
          <a:p>
            <a:r>
              <a:rPr lang="de-DE" b="1" dirty="0"/>
              <a:t>The Pattern </a:t>
            </a:r>
            <a:r>
              <a:rPr lang="de-DE" b="1" dirty="0" err="1"/>
              <a:t>Algorithm</a:t>
            </a:r>
            <a:endParaRPr lang="de-DE" b="1" dirty="0"/>
          </a:p>
        </p:txBody>
      </p:sp>
      <p:sp>
        <p:nvSpPr>
          <p:cNvPr id="7" name="Datumsplatzhalter 1">
            <a:extLst>
              <a:ext uri="{FF2B5EF4-FFF2-40B4-BE49-F238E27FC236}">
                <a16:creationId xmlns:a16="http://schemas.microsoft.com/office/drawing/2014/main" id="{F1BF0F50-162B-4BB6-A11D-15AB0F9A55D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143539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16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-102751"/>
            <a:ext cx="6869178" cy="575989"/>
          </a:xfrm>
        </p:spPr>
        <p:txBody>
          <a:bodyPr/>
          <a:lstStyle/>
          <a:p>
            <a:r>
              <a:rPr lang="de-DE" dirty="0"/>
              <a:t>The Pattern </a:t>
            </a:r>
            <a:r>
              <a:rPr lang="de-DE" dirty="0" err="1"/>
              <a:t>Algorithm</a:t>
            </a:r>
            <a:endParaRPr lang="de-DE" dirty="0"/>
          </a:p>
        </p:txBody>
      </p:sp>
      <p:pic>
        <p:nvPicPr>
          <p:cNvPr id="9" name="Inhaltsplatzhalter 8">
            <a:extLst>
              <a:ext uri="{FF2B5EF4-FFF2-40B4-BE49-F238E27FC236}">
                <a16:creationId xmlns:a16="http://schemas.microsoft.com/office/drawing/2014/main" id="{FB68B992-AA77-4E2F-BE21-B42B493DA6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74" y="929640"/>
            <a:ext cx="3546732" cy="3640138"/>
          </a:xfr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9DE515D9-8A14-4C31-9ECF-174E78A30D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894" y="929640"/>
            <a:ext cx="3546732" cy="3640138"/>
          </a:xfrm>
          <a:prstGeom prst="rect">
            <a:avLst/>
          </a:prstGeom>
        </p:spPr>
      </p:pic>
      <p:sp>
        <p:nvSpPr>
          <p:cNvPr id="14" name="Inhaltsplatzhalter 4">
            <a:extLst>
              <a:ext uri="{FF2B5EF4-FFF2-40B4-BE49-F238E27FC236}">
                <a16:creationId xmlns:a16="http://schemas.microsoft.com/office/drawing/2014/main" id="{6A9BD953-B6A6-49C3-BA91-ECD9B41158A5}"/>
              </a:ext>
            </a:extLst>
          </p:cNvPr>
          <p:cNvSpPr txBox="1">
            <a:spLocks/>
          </p:cNvSpPr>
          <p:nvPr/>
        </p:nvSpPr>
        <p:spPr>
          <a:xfrm>
            <a:off x="542368" y="547950"/>
            <a:ext cx="4213725" cy="30863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03652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0423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7194" indent="-198888" algn="l" defTabSz="67407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8729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5500" indent="-198888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453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44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436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427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800" b="1" spc="-1" dirty="0">
                <a:solidFill>
                  <a:srgbClr val="000000"/>
                </a:solidFill>
                <a:ea typeface="DejaVu Sans"/>
              </a:rPr>
              <a:t>PNTSRC – annual </a:t>
            </a:r>
            <a:r>
              <a:rPr lang="de-DE" sz="1800" b="1" spc="-1" dirty="0" err="1">
                <a:solidFill>
                  <a:srgbClr val="000000"/>
                </a:solidFill>
                <a:ea typeface="DejaVu Sans"/>
              </a:rPr>
              <a:t>mean</a:t>
            </a:r>
            <a:endParaRPr lang="en-US" sz="1800" b="1" spc="-1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767F2E67-DB25-49AD-B780-7751F3F5E475}"/>
              </a:ext>
            </a:extLst>
          </p:cNvPr>
          <p:cNvSpPr/>
          <p:nvPr/>
        </p:nvSpPr>
        <p:spPr>
          <a:xfrm>
            <a:off x="2961249" y="4831540"/>
            <a:ext cx="2314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GB" sz="900" spc="-1" dirty="0">
                <a:solidFill>
                  <a:schemeClr val="bg1">
                    <a:lumMod val="75000"/>
                  </a:schemeClr>
                </a:solidFill>
                <a:ea typeface="DejaVu Sans"/>
              </a:rPr>
              <a:t>OSPAR, 2017</a:t>
            </a:r>
            <a:endParaRPr lang="en-GB" sz="900" spc="-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Datumsplatzhalter 1">
            <a:extLst>
              <a:ext uri="{FF2B5EF4-FFF2-40B4-BE49-F238E27FC236}">
                <a16:creationId xmlns:a16="http://schemas.microsoft.com/office/drawing/2014/main" id="{3E1C2724-C848-4AB8-876B-3338566B0D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755063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17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-102751"/>
            <a:ext cx="6869178" cy="575989"/>
          </a:xfrm>
        </p:spPr>
        <p:txBody>
          <a:bodyPr/>
          <a:lstStyle/>
          <a:p>
            <a:r>
              <a:rPr lang="de-DE" dirty="0"/>
              <a:t>The Pattern </a:t>
            </a:r>
            <a:r>
              <a:rPr lang="de-DE" dirty="0" err="1"/>
              <a:t>Algorithm</a:t>
            </a:r>
            <a:endParaRPr lang="de-DE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9DE515D9-8A14-4C31-9ECF-174E78A30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894" y="929640"/>
            <a:ext cx="3546732" cy="3640138"/>
          </a:xfrm>
          <a:prstGeom prst="rect">
            <a:avLst/>
          </a:prstGeom>
        </p:spPr>
      </p:pic>
      <p:sp>
        <p:nvSpPr>
          <p:cNvPr id="14" name="Inhaltsplatzhalter 4">
            <a:extLst>
              <a:ext uri="{FF2B5EF4-FFF2-40B4-BE49-F238E27FC236}">
                <a16:creationId xmlns:a16="http://schemas.microsoft.com/office/drawing/2014/main" id="{6A9BD953-B6A6-49C3-BA91-ECD9B41158A5}"/>
              </a:ext>
            </a:extLst>
          </p:cNvPr>
          <p:cNvSpPr txBox="1">
            <a:spLocks/>
          </p:cNvSpPr>
          <p:nvPr/>
        </p:nvSpPr>
        <p:spPr>
          <a:xfrm>
            <a:off x="542368" y="547950"/>
            <a:ext cx="4213725" cy="30863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03652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0423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7194" indent="-198888" algn="l" defTabSz="67407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8729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5500" indent="-198888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453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44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436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427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800" b="1" spc="-1" dirty="0">
                <a:solidFill>
                  <a:srgbClr val="000000"/>
                </a:solidFill>
                <a:ea typeface="DejaVu Sans"/>
              </a:rPr>
              <a:t>PNTSRC – annual </a:t>
            </a:r>
            <a:r>
              <a:rPr lang="de-DE" sz="1800" b="1" spc="-1" dirty="0" err="1">
                <a:solidFill>
                  <a:srgbClr val="000000"/>
                </a:solidFill>
                <a:ea typeface="DejaVu Sans"/>
              </a:rPr>
              <a:t>mean</a:t>
            </a:r>
            <a:endParaRPr lang="en-US" sz="1800" b="1" spc="-1" dirty="0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01DCC91E-41C3-4005-9E10-A3202BD0AF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051" y="1188000"/>
            <a:ext cx="4171950" cy="3365893"/>
          </a:xfrm>
        </p:spPr>
        <p:txBody>
          <a:bodyPr/>
          <a:lstStyle/>
          <a:p>
            <a:pPr marL="0" indent="0">
              <a:buNone/>
            </a:pPr>
            <a:r>
              <a:rPr lang="de-DE" dirty="0" err="1"/>
              <a:t>We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see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shape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platforms</a:t>
            </a:r>
            <a:r>
              <a:rPr lang="de-DE" dirty="0"/>
              <a:t> in </a:t>
            </a:r>
            <a:r>
              <a:rPr lang="de-DE" dirty="0" err="1"/>
              <a:t>the</a:t>
            </a:r>
            <a:r>
              <a:rPr lang="de-DE" dirty="0"/>
              <a:t> annual </a:t>
            </a:r>
            <a:r>
              <a:rPr lang="de-DE" dirty="0" err="1"/>
              <a:t>mean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simulation</a:t>
            </a:r>
            <a:r>
              <a:rPr lang="de-DE" dirty="0"/>
              <a:t>.</a:t>
            </a:r>
          </a:p>
          <a:p>
            <a:endParaRPr lang="de-DE" dirty="0"/>
          </a:p>
          <a:p>
            <a:pPr marL="0" indent="0">
              <a:buNone/>
            </a:pPr>
            <a:r>
              <a:rPr lang="de-DE" dirty="0"/>
              <a:t>But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we</a:t>
            </a:r>
            <a:r>
              <a:rPr lang="de-DE" dirty="0"/>
              <a:t> </a:t>
            </a:r>
            <a:r>
              <a:rPr lang="de-DE" dirty="0" err="1"/>
              <a:t>go</a:t>
            </a:r>
            <a:r>
              <a:rPr lang="de-DE" dirty="0"/>
              <a:t> </a:t>
            </a:r>
            <a:r>
              <a:rPr lang="de-DE" dirty="0" err="1"/>
              <a:t>better</a:t>
            </a:r>
            <a:r>
              <a:rPr lang="de-DE" dirty="0"/>
              <a:t>?</a:t>
            </a:r>
          </a:p>
          <a:p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31750962-03CA-48A3-87A4-CB423F37A316}"/>
              </a:ext>
            </a:extLst>
          </p:cNvPr>
          <p:cNvGrpSpPr/>
          <p:nvPr/>
        </p:nvGrpSpPr>
        <p:grpSpPr>
          <a:xfrm>
            <a:off x="464763" y="2749709"/>
            <a:ext cx="3475812" cy="461665"/>
            <a:chOff x="437020" y="3396838"/>
            <a:chExt cx="3475812" cy="461665"/>
          </a:xfrm>
        </p:grpSpPr>
        <p:sp>
          <p:nvSpPr>
            <p:cNvPr id="10" name="Pfeil: nach rechts 9">
              <a:extLst>
                <a:ext uri="{FF2B5EF4-FFF2-40B4-BE49-F238E27FC236}">
                  <a16:creationId xmlns:a16="http://schemas.microsoft.com/office/drawing/2014/main" id="{C22C2457-DFF3-46D5-AA45-29F87748A275}"/>
                </a:ext>
              </a:extLst>
            </p:cNvPr>
            <p:cNvSpPr/>
            <p:nvPr/>
          </p:nvSpPr>
          <p:spPr>
            <a:xfrm>
              <a:off x="437020" y="3427206"/>
              <a:ext cx="562708" cy="40093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7" name="Rechteck 6">
              <a:extLst>
                <a:ext uri="{FF2B5EF4-FFF2-40B4-BE49-F238E27FC236}">
                  <a16:creationId xmlns:a16="http://schemas.microsoft.com/office/drawing/2014/main" id="{E3390A29-CB5F-44BF-BBE6-37621227204F}"/>
                </a:ext>
              </a:extLst>
            </p:cNvPr>
            <p:cNvSpPr/>
            <p:nvPr/>
          </p:nvSpPr>
          <p:spPr>
            <a:xfrm>
              <a:off x="1141111" y="3396838"/>
              <a:ext cx="277172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sz="2400" b="1" dirty="0"/>
                <a:t>Pattern </a:t>
              </a:r>
              <a:r>
                <a:rPr lang="de-DE" sz="2400" b="1" dirty="0" err="1"/>
                <a:t>Algorithm</a:t>
              </a:r>
              <a:endParaRPr lang="de-DE" sz="2400" b="1" dirty="0"/>
            </a:p>
          </p:txBody>
        </p:sp>
      </p:grpSp>
      <p:sp>
        <p:nvSpPr>
          <p:cNvPr id="11" name="Rechteck 10">
            <a:extLst>
              <a:ext uri="{FF2B5EF4-FFF2-40B4-BE49-F238E27FC236}">
                <a16:creationId xmlns:a16="http://schemas.microsoft.com/office/drawing/2014/main" id="{192FFE21-59EE-4686-A47A-812D16B7D26B}"/>
              </a:ext>
            </a:extLst>
          </p:cNvPr>
          <p:cNvSpPr/>
          <p:nvPr/>
        </p:nvSpPr>
        <p:spPr>
          <a:xfrm>
            <a:off x="2961249" y="4831540"/>
            <a:ext cx="2314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GB" sz="900" spc="-1" dirty="0">
                <a:solidFill>
                  <a:schemeClr val="bg1">
                    <a:lumMod val="75000"/>
                  </a:schemeClr>
                </a:solidFill>
                <a:ea typeface="DejaVu Sans"/>
              </a:rPr>
              <a:t>OSPAR, 2017</a:t>
            </a:r>
            <a:endParaRPr lang="en-GB" sz="900" spc="-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Inhaltsplatzhalter 4">
            <a:extLst>
              <a:ext uri="{FF2B5EF4-FFF2-40B4-BE49-F238E27FC236}">
                <a16:creationId xmlns:a16="http://schemas.microsoft.com/office/drawing/2014/main" id="{22420B62-F24A-4998-948B-52D333F7B73E}"/>
              </a:ext>
            </a:extLst>
          </p:cNvPr>
          <p:cNvSpPr txBox="1">
            <a:spLocks/>
          </p:cNvSpPr>
          <p:nvPr/>
        </p:nvSpPr>
        <p:spPr>
          <a:xfrm>
            <a:off x="400050" y="3525504"/>
            <a:ext cx="4171950" cy="113309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03652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0423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7194" indent="-198888" algn="l" defTabSz="67407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8729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5500" indent="-198888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453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44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436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427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de-DE" dirty="0" err="1"/>
              <a:t>Aims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highlight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hotspot</a:t>
            </a:r>
            <a:r>
              <a:rPr lang="de-DE" dirty="0"/>
              <a:t> </a:t>
            </a:r>
            <a:r>
              <a:rPr lang="de-DE" dirty="0" err="1"/>
              <a:t>area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platforms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selecting</a:t>
            </a:r>
            <a:r>
              <a:rPr lang="de-DE" dirty="0"/>
              <a:t> </a:t>
            </a:r>
            <a:r>
              <a:rPr lang="de-DE" dirty="0" err="1"/>
              <a:t>single</a:t>
            </a:r>
            <a:r>
              <a:rPr lang="de-DE" dirty="0"/>
              <a:t> </a:t>
            </a:r>
            <a:r>
              <a:rPr lang="de-DE" dirty="0" err="1"/>
              <a:t>frames</a:t>
            </a:r>
            <a:r>
              <a:rPr lang="de-DE" dirty="0"/>
              <a:t> </a:t>
            </a:r>
            <a:r>
              <a:rPr lang="de-DE" dirty="0" err="1"/>
              <a:t>from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annual </a:t>
            </a:r>
            <a:r>
              <a:rPr lang="de-DE" dirty="0" err="1"/>
              <a:t>mean</a:t>
            </a:r>
            <a:r>
              <a:rPr lang="de-DE" dirty="0"/>
              <a:t>.</a:t>
            </a:r>
          </a:p>
          <a:p>
            <a:endParaRPr lang="de-DE" dirty="0"/>
          </a:p>
          <a:p>
            <a:pPr marL="0" indent="0">
              <a:buFontTx/>
              <a:buNone/>
            </a:pPr>
            <a:endParaRPr lang="de-DE" dirty="0"/>
          </a:p>
        </p:txBody>
      </p:sp>
      <p:sp>
        <p:nvSpPr>
          <p:cNvPr id="15" name="Datumsplatzhalter 1">
            <a:extLst>
              <a:ext uri="{FF2B5EF4-FFF2-40B4-BE49-F238E27FC236}">
                <a16:creationId xmlns:a16="http://schemas.microsoft.com/office/drawing/2014/main" id="{8D17B0D3-A0EE-49FB-9469-3C6B3CC169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9814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18</a:t>
            </a:fld>
            <a:endParaRPr lang="de-DE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33466C27-6602-4F1C-B017-53D3C63BB8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85" r="-5234" b="-104"/>
          <a:stretch/>
        </p:blipFill>
        <p:spPr>
          <a:xfrm>
            <a:off x="4060774" y="845828"/>
            <a:ext cx="4455992" cy="3874860"/>
          </a:xfrm>
          <a:prstGeom prst="rect">
            <a:avLst/>
          </a:prstGeom>
        </p:spPr>
      </p:pic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3BCF4DCC-DE5E-49D8-A58A-5BA3FBE91804}"/>
              </a:ext>
            </a:extLst>
          </p:cNvPr>
          <p:cNvGrpSpPr/>
          <p:nvPr/>
        </p:nvGrpSpPr>
        <p:grpSpPr>
          <a:xfrm>
            <a:off x="334409" y="797893"/>
            <a:ext cx="3174474" cy="3874860"/>
            <a:chOff x="334409" y="797893"/>
            <a:chExt cx="3174474" cy="3874860"/>
          </a:xfrm>
        </p:grpSpPr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10A8DE09-1435-46A4-8E0B-44C0BD1F04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4409" y="797893"/>
              <a:ext cx="3174474" cy="3874860"/>
            </a:xfrm>
            <a:prstGeom prst="rect">
              <a:avLst/>
            </a:prstGeom>
          </p:spPr>
        </p:pic>
        <p:sp>
          <p:nvSpPr>
            <p:cNvPr id="21" name="Textfeld 20">
              <a:extLst>
                <a:ext uri="{FF2B5EF4-FFF2-40B4-BE49-F238E27FC236}">
                  <a16:creationId xmlns:a16="http://schemas.microsoft.com/office/drawing/2014/main" id="{E0281255-6F2E-40EF-B692-10294BB14A43}"/>
                </a:ext>
              </a:extLst>
            </p:cNvPr>
            <p:cNvSpPr txBox="1"/>
            <p:nvPr/>
          </p:nvSpPr>
          <p:spPr>
            <a:xfrm>
              <a:off x="1003951" y="2443004"/>
              <a:ext cx="4667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P1</a:t>
              </a:r>
            </a:p>
          </p:txBody>
        </p:sp>
        <p:sp>
          <p:nvSpPr>
            <p:cNvPr id="22" name="Textfeld 21">
              <a:extLst>
                <a:ext uri="{FF2B5EF4-FFF2-40B4-BE49-F238E27FC236}">
                  <a16:creationId xmlns:a16="http://schemas.microsoft.com/office/drawing/2014/main" id="{B181351C-7D7A-4861-A11A-FF17EDB65A42}"/>
                </a:ext>
              </a:extLst>
            </p:cNvPr>
            <p:cNvSpPr txBox="1"/>
            <p:nvPr/>
          </p:nvSpPr>
          <p:spPr>
            <a:xfrm>
              <a:off x="1688249" y="3563144"/>
              <a:ext cx="4667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P2</a:t>
              </a:r>
            </a:p>
          </p:txBody>
        </p:sp>
      </p:grpSp>
      <p:sp>
        <p:nvSpPr>
          <p:cNvPr id="23" name="Titel 5">
            <a:extLst>
              <a:ext uri="{FF2B5EF4-FFF2-40B4-BE49-F238E27FC236}">
                <a16:creationId xmlns:a16="http://schemas.microsoft.com/office/drawing/2014/main" id="{5D4CD183-BCE6-48A8-B356-CF999A364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986" y="-102751"/>
            <a:ext cx="6869178" cy="575989"/>
          </a:xfrm>
        </p:spPr>
        <p:txBody>
          <a:bodyPr/>
          <a:lstStyle/>
          <a:p>
            <a:r>
              <a:rPr lang="de-DE" dirty="0"/>
              <a:t>The Pattern </a:t>
            </a:r>
            <a:r>
              <a:rPr lang="de-DE" dirty="0" err="1"/>
              <a:t>Algorithm</a:t>
            </a:r>
            <a:endParaRPr lang="de-DE" dirty="0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E8E0FE75-61ED-46AE-A0D3-CDE6B3F1CE8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20" r="18055" b="91395"/>
          <a:stretch/>
        </p:blipFill>
        <p:spPr>
          <a:xfrm>
            <a:off x="4957029" y="416333"/>
            <a:ext cx="2663482" cy="381560"/>
          </a:xfrm>
          <a:prstGeom prst="rect">
            <a:avLst/>
          </a:prstGeom>
        </p:spPr>
      </p:pic>
      <p:sp>
        <p:nvSpPr>
          <p:cNvPr id="11" name="Datumsplatzhalter 1">
            <a:extLst>
              <a:ext uri="{FF2B5EF4-FFF2-40B4-BE49-F238E27FC236}">
                <a16:creationId xmlns:a16="http://schemas.microsoft.com/office/drawing/2014/main" id="{3D25E954-2E25-494D-8ED9-ADA1E908C2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613658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19</a:t>
            </a:fld>
            <a:endParaRPr lang="de-DE" dirty="0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5020C424-4A04-48F3-97EA-7F072472D10B}"/>
              </a:ext>
            </a:extLst>
          </p:cNvPr>
          <p:cNvGrpSpPr/>
          <p:nvPr/>
        </p:nvGrpSpPr>
        <p:grpSpPr>
          <a:xfrm>
            <a:off x="505449" y="100064"/>
            <a:ext cx="2899453" cy="723900"/>
            <a:chOff x="4160520" y="123604"/>
            <a:chExt cx="3530878" cy="922020"/>
          </a:xfrm>
        </p:grpSpPr>
        <p:pic>
          <p:nvPicPr>
            <p:cNvPr id="8" name="Grafik 7">
              <a:extLst>
                <a:ext uri="{FF2B5EF4-FFF2-40B4-BE49-F238E27FC236}">
                  <a16:creationId xmlns:a16="http://schemas.microsoft.com/office/drawing/2014/main" id="{33466C27-6602-4F1C-B017-53D3C63BB8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022" t="72672" r="-5235" b="11804"/>
            <a:stretch/>
          </p:blipFill>
          <p:spPr>
            <a:xfrm>
              <a:off x="4640579" y="185243"/>
              <a:ext cx="3050819" cy="798743"/>
            </a:xfrm>
            <a:prstGeom prst="rect">
              <a:avLst/>
            </a:prstGeom>
          </p:spPr>
        </p:pic>
        <p:sp>
          <p:nvSpPr>
            <p:cNvPr id="4" name="Rechteck 3">
              <a:extLst>
                <a:ext uri="{FF2B5EF4-FFF2-40B4-BE49-F238E27FC236}">
                  <a16:creationId xmlns:a16="http://schemas.microsoft.com/office/drawing/2014/main" id="{7C451763-44DD-43FB-ABB4-3C8E5AD1E2EC}"/>
                </a:ext>
              </a:extLst>
            </p:cNvPr>
            <p:cNvSpPr/>
            <p:nvPr/>
          </p:nvSpPr>
          <p:spPr>
            <a:xfrm>
              <a:off x="4160520" y="123604"/>
              <a:ext cx="3383280" cy="922020"/>
            </a:xfrm>
            <a:prstGeom prst="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1" name="Grafik 10">
              <a:extLst>
                <a:ext uri="{FF2B5EF4-FFF2-40B4-BE49-F238E27FC236}">
                  <a16:creationId xmlns:a16="http://schemas.microsoft.com/office/drawing/2014/main" id="{63C7778F-A05A-4202-86CA-F66B3E7B74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64" t="76523" r="93961" b="15628"/>
            <a:stretch/>
          </p:blipFill>
          <p:spPr>
            <a:xfrm>
              <a:off x="4213860" y="382684"/>
              <a:ext cx="358140" cy="403860"/>
            </a:xfrm>
            <a:prstGeom prst="rect">
              <a:avLst/>
            </a:prstGeom>
          </p:spPr>
        </p:pic>
      </p:grpSp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D875541F-4424-48EC-9EE8-1D2C267667D8}"/>
              </a:ext>
            </a:extLst>
          </p:cNvPr>
          <p:cNvGrpSpPr/>
          <p:nvPr/>
        </p:nvGrpSpPr>
        <p:grpSpPr>
          <a:xfrm>
            <a:off x="505449" y="1257297"/>
            <a:ext cx="1856121" cy="2895600"/>
            <a:chOff x="542368" y="1309410"/>
            <a:chExt cx="1856121" cy="2895600"/>
          </a:xfrm>
        </p:grpSpPr>
        <p:sp>
          <p:nvSpPr>
            <p:cNvPr id="6" name="Textfeld 5">
              <a:extLst>
                <a:ext uri="{FF2B5EF4-FFF2-40B4-BE49-F238E27FC236}">
                  <a16:creationId xmlns:a16="http://schemas.microsoft.com/office/drawing/2014/main" id="{1E3EFD58-E203-44CD-BB07-CE61EE28AF45}"/>
                </a:ext>
              </a:extLst>
            </p:cNvPr>
            <p:cNvSpPr txBox="1"/>
            <p:nvPr/>
          </p:nvSpPr>
          <p:spPr>
            <a:xfrm>
              <a:off x="542368" y="2572544"/>
              <a:ext cx="4283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 err="1"/>
                <a:t>sq</a:t>
              </a:r>
              <a:endParaRPr lang="de-DE" dirty="0"/>
            </a:p>
          </p:txBody>
        </p:sp>
        <p:sp>
          <p:nvSpPr>
            <p:cNvPr id="7" name="Geschweifte Klammer links 6">
              <a:extLst>
                <a:ext uri="{FF2B5EF4-FFF2-40B4-BE49-F238E27FC236}">
                  <a16:creationId xmlns:a16="http://schemas.microsoft.com/office/drawing/2014/main" id="{ECAA54DE-BDE2-4824-8D7C-DE091128B92E}"/>
                </a:ext>
              </a:extLst>
            </p:cNvPr>
            <p:cNvSpPr/>
            <p:nvPr/>
          </p:nvSpPr>
          <p:spPr>
            <a:xfrm>
              <a:off x="1303020" y="1309410"/>
              <a:ext cx="251460" cy="2895600"/>
            </a:xfrm>
            <a:prstGeom prst="leftBrace">
              <a:avLst>
                <a:gd name="adj1" fmla="val 8333"/>
                <a:gd name="adj2" fmla="val 50526"/>
              </a:avLst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5" name="Textfeld 14">
              <a:extLst>
                <a:ext uri="{FF2B5EF4-FFF2-40B4-BE49-F238E27FC236}">
                  <a16:creationId xmlns:a16="http://schemas.microsoft.com/office/drawing/2014/main" id="{DCBE75F6-ECD3-4A88-AB88-3B2C782C9219}"/>
                </a:ext>
              </a:extLst>
            </p:cNvPr>
            <p:cNvSpPr txBox="1"/>
            <p:nvPr/>
          </p:nvSpPr>
          <p:spPr>
            <a:xfrm>
              <a:off x="1886810" y="1464548"/>
              <a:ext cx="511679" cy="2585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&lt; 1</a:t>
              </a:r>
            </a:p>
            <a:p>
              <a:pPr marL="285750" indent="-285750">
                <a:buFont typeface="Wingdings" panose="05000000000000000000" pitchFamily="2" charset="2"/>
                <a:buChar char="Ø"/>
              </a:pPr>
              <a:endParaRPr lang="de-DE" dirty="0"/>
            </a:p>
            <a:p>
              <a:pPr marL="285750" indent="-285750">
                <a:buFont typeface="Wingdings" panose="05000000000000000000" pitchFamily="2" charset="2"/>
                <a:buChar char="Ø"/>
              </a:pPr>
              <a:endParaRPr lang="de-DE" dirty="0"/>
            </a:p>
            <a:p>
              <a:pPr marL="285750" indent="-285750">
                <a:buFont typeface="Wingdings" panose="05000000000000000000" pitchFamily="2" charset="2"/>
                <a:buChar char="Ø"/>
              </a:pPr>
              <a:endParaRPr lang="de-DE" dirty="0"/>
            </a:p>
            <a:p>
              <a:r>
                <a:rPr lang="de-DE" dirty="0"/>
                <a:t>~ 1</a:t>
              </a:r>
            </a:p>
            <a:p>
              <a:pPr marL="285750" indent="-285750">
                <a:buFont typeface="Wingdings" panose="05000000000000000000" pitchFamily="2" charset="2"/>
                <a:buChar char="Ø"/>
              </a:pPr>
              <a:endParaRPr lang="de-DE" dirty="0"/>
            </a:p>
            <a:p>
              <a:pPr marL="285750" indent="-285750">
                <a:buFont typeface="Wingdings" panose="05000000000000000000" pitchFamily="2" charset="2"/>
                <a:buChar char="Ø"/>
              </a:pPr>
              <a:endParaRPr lang="de-DE" dirty="0"/>
            </a:p>
            <a:p>
              <a:endParaRPr lang="de-DE" dirty="0"/>
            </a:p>
            <a:p>
              <a:r>
                <a:rPr lang="de-DE" dirty="0"/>
                <a:t>&gt; 1</a:t>
              </a:r>
            </a:p>
          </p:txBody>
        </p:sp>
      </p:grpSp>
      <p:pic>
        <p:nvPicPr>
          <p:cNvPr id="10" name="Grafik 9">
            <a:extLst>
              <a:ext uri="{FF2B5EF4-FFF2-40B4-BE49-F238E27FC236}">
                <a16:creationId xmlns:a16="http://schemas.microsoft.com/office/drawing/2014/main" id="{5CC49A87-CFAE-4E8C-89D4-AEDF30E25B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836"/>
          <a:stretch/>
        </p:blipFill>
        <p:spPr>
          <a:xfrm>
            <a:off x="3404902" y="303473"/>
            <a:ext cx="5445904" cy="2081002"/>
          </a:xfrm>
          <a:prstGeom prst="rect">
            <a:avLst/>
          </a:prstGeom>
        </p:spPr>
      </p:pic>
      <p:sp>
        <p:nvSpPr>
          <p:cNvPr id="9" name="Pfeil: nach rechts 8">
            <a:extLst>
              <a:ext uri="{FF2B5EF4-FFF2-40B4-BE49-F238E27FC236}">
                <a16:creationId xmlns:a16="http://schemas.microsoft.com/office/drawing/2014/main" id="{92EC9CAA-DC8D-48CB-AAA0-818A2806F6A6}"/>
              </a:ext>
            </a:extLst>
          </p:cNvPr>
          <p:cNvSpPr/>
          <p:nvPr/>
        </p:nvSpPr>
        <p:spPr>
          <a:xfrm>
            <a:off x="2643619" y="1452744"/>
            <a:ext cx="640080" cy="2819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haltsplatzhalter 4">
            <a:extLst>
              <a:ext uri="{FF2B5EF4-FFF2-40B4-BE49-F238E27FC236}">
                <a16:creationId xmlns:a16="http://schemas.microsoft.com/office/drawing/2014/main" id="{03A50135-3A4F-4345-BBFF-E1FFD67BDBEE}"/>
              </a:ext>
            </a:extLst>
          </p:cNvPr>
          <p:cNvSpPr txBox="1">
            <a:spLocks/>
          </p:cNvSpPr>
          <p:nvPr/>
        </p:nvSpPr>
        <p:spPr>
          <a:xfrm>
            <a:off x="4176732" y="2520431"/>
            <a:ext cx="4674074" cy="29383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03652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0423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7194" indent="-198888" algn="l" defTabSz="67407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8729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5500" indent="-198888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453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44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436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427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de-DE" sz="1600" dirty="0" err="1">
                <a:solidFill>
                  <a:srgbClr val="FF0000"/>
                </a:solidFill>
              </a:rPr>
              <a:t>values</a:t>
            </a:r>
            <a:r>
              <a:rPr lang="de-DE" sz="1600" dirty="0">
                <a:solidFill>
                  <a:srgbClr val="FF0000"/>
                </a:solidFill>
              </a:rPr>
              <a:t> in P2 </a:t>
            </a:r>
            <a:r>
              <a:rPr lang="de-DE" sz="1600" dirty="0" err="1">
                <a:solidFill>
                  <a:srgbClr val="FF0000"/>
                </a:solidFill>
              </a:rPr>
              <a:t>are</a:t>
            </a:r>
            <a:r>
              <a:rPr lang="de-DE" sz="1600" dirty="0">
                <a:solidFill>
                  <a:srgbClr val="FF0000"/>
                </a:solidFill>
              </a:rPr>
              <a:t> </a:t>
            </a:r>
            <a:r>
              <a:rPr lang="de-DE" sz="1600" dirty="0" err="1">
                <a:solidFill>
                  <a:srgbClr val="FF0000"/>
                </a:solidFill>
              </a:rPr>
              <a:t>higher</a:t>
            </a:r>
            <a:r>
              <a:rPr lang="de-DE" sz="1600" dirty="0">
                <a:solidFill>
                  <a:srgbClr val="FF0000"/>
                </a:solidFill>
              </a:rPr>
              <a:t> </a:t>
            </a:r>
            <a:r>
              <a:rPr lang="de-DE" sz="1600" dirty="0">
                <a:solidFill>
                  <a:srgbClr val="FF0000"/>
                </a:solidFill>
                <a:sym typeface="Wingdings" panose="05000000000000000000" pitchFamily="2" charset="2"/>
              </a:rPr>
              <a:t> not </a:t>
            </a:r>
            <a:r>
              <a:rPr lang="de-DE" sz="1600" dirty="0" err="1">
                <a:solidFill>
                  <a:srgbClr val="FF0000"/>
                </a:solidFill>
                <a:sym typeface="Wingdings" panose="05000000000000000000" pitchFamily="2" charset="2"/>
              </a:rPr>
              <a:t>of</a:t>
            </a:r>
            <a:r>
              <a:rPr lang="de-DE" sz="160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de-DE" sz="1600" dirty="0" err="1">
                <a:solidFill>
                  <a:srgbClr val="FF0000"/>
                </a:solidFill>
                <a:sym typeface="Wingdings" panose="05000000000000000000" pitchFamily="2" charset="2"/>
              </a:rPr>
              <a:t>interest</a:t>
            </a:r>
            <a:endParaRPr lang="de-DE" sz="1600" dirty="0">
              <a:solidFill>
                <a:srgbClr val="FF0000"/>
              </a:solidFill>
            </a:endParaRPr>
          </a:p>
          <a:p>
            <a:endParaRPr lang="de-DE" dirty="0"/>
          </a:p>
          <a:p>
            <a:pPr marL="0" indent="0">
              <a:buFontTx/>
              <a:buNone/>
            </a:pPr>
            <a:endParaRPr lang="de-DE" dirty="0"/>
          </a:p>
        </p:txBody>
      </p:sp>
      <p:sp>
        <p:nvSpPr>
          <p:cNvPr id="16" name="Datumsplatzhalter 1">
            <a:extLst>
              <a:ext uri="{FF2B5EF4-FFF2-40B4-BE49-F238E27FC236}">
                <a16:creationId xmlns:a16="http://schemas.microsoft.com/office/drawing/2014/main" id="{21BCCF10-BFFB-4CBE-BC34-A3FED05C91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708241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20</a:t>
            </a:fld>
            <a:endParaRPr lang="de-DE" dirty="0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5020C424-4A04-48F3-97EA-7F072472D10B}"/>
              </a:ext>
            </a:extLst>
          </p:cNvPr>
          <p:cNvGrpSpPr/>
          <p:nvPr/>
        </p:nvGrpSpPr>
        <p:grpSpPr>
          <a:xfrm>
            <a:off x="505449" y="100064"/>
            <a:ext cx="2899453" cy="723900"/>
            <a:chOff x="4160520" y="123604"/>
            <a:chExt cx="3530878" cy="922020"/>
          </a:xfrm>
        </p:grpSpPr>
        <p:pic>
          <p:nvPicPr>
            <p:cNvPr id="8" name="Grafik 7">
              <a:extLst>
                <a:ext uri="{FF2B5EF4-FFF2-40B4-BE49-F238E27FC236}">
                  <a16:creationId xmlns:a16="http://schemas.microsoft.com/office/drawing/2014/main" id="{33466C27-6602-4F1C-B017-53D3C63BB8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022" t="72672" r="-5235" b="11804"/>
            <a:stretch/>
          </p:blipFill>
          <p:spPr>
            <a:xfrm>
              <a:off x="4640579" y="185243"/>
              <a:ext cx="3050819" cy="798743"/>
            </a:xfrm>
            <a:prstGeom prst="rect">
              <a:avLst/>
            </a:prstGeom>
          </p:spPr>
        </p:pic>
        <p:sp>
          <p:nvSpPr>
            <p:cNvPr id="4" name="Rechteck 3">
              <a:extLst>
                <a:ext uri="{FF2B5EF4-FFF2-40B4-BE49-F238E27FC236}">
                  <a16:creationId xmlns:a16="http://schemas.microsoft.com/office/drawing/2014/main" id="{7C451763-44DD-43FB-ABB4-3C8E5AD1E2EC}"/>
                </a:ext>
              </a:extLst>
            </p:cNvPr>
            <p:cNvSpPr/>
            <p:nvPr/>
          </p:nvSpPr>
          <p:spPr>
            <a:xfrm>
              <a:off x="4160520" y="123604"/>
              <a:ext cx="3383280" cy="922020"/>
            </a:xfrm>
            <a:prstGeom prst="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1" name="Grafik 10">
              <a:extLst>
                <a:ext uri="{FF2B5EF4-FFF2-40B4-BE49-F238E27FC236}">
                  <a16:creationId xmlns:a16="http://schemas.microsoft.com/office/drawing/2014/main" id="{63C7778F-A05A-4202-86CA-F66B3E7B74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64" t="76523" r="93961" b="15628"/>
            <a:stretch/>
          </p:blipFill>
          <p:spPr>
            <a:xfrm>
              <a:off x="4213860" y="382684"/>
              <a:ext cx="358140" cy="403860"/>
            </a:xfrm>
            <a:prstGeom prst="rect">
              <a:avLst/>
            </a:prstGeom>
          </p:spPr>
        </p:pic>
      </p:grpSp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D875541F-4424-48EC-9EE8-1D2C267667D8}"/>
              </a:ext>
            </a:extLst>
          </p:cNvPr>
          <p:cNvGrpSpPr/>
          <p:nvPr/>
        </p:nvGrpSpPr>
        <p:grpSpPr>
          <a:xfrm>
            <a:off x="505449" y="1257299"/>
            <a:ext cx="1856121" cy="2895600"/>
            <a:chOff x="542368" y="1309410"/>
            <a:chExt cx="1856121" cy="2895600"/>
          </a:xfrm>
        </p:grpSpPr>
        <p:sp>
          <p:nvSpPr>
            <p:cNvPr id="6" name="Textfeld 5">
              <a:extLst>
                <a:ext uri="{FF2B5EF4-FFF2-40B4-BE49-F238E27FC236}">
                  <a16:creationId xmlns:a16="http://schemas.microsoft.com/office/drawing/2014/main" id="{1E3EFD58-E203-44CD-BB07-CE61EE28AF45}"/>
                </a:ext>
              </a:extLst>
            </p:cNvPr>
            <p:cNvSpPr txBox="1"/>
            <p:nvPr/>
          </p:nvSpPr>
          <p:spPr>
            <a:xfrm>
              <a:off x="542368" y="2572544"/>
              <a:ext cx="4283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 err="1"/>
                <a:t>sq</a:t>
              </a:r>
              <a:endParaRPr lang="de-DE" dirty="0"/>
            </a:p>
          </p:txBody>
        </p:sp>
        <p:sp>
          <p:nvSpPr>
            <p:cNvPr id="7" name="Geschweifte Klammer links 6">
              <a:extLst>
                <a:ext uri="{FF2B5EF4-FFF2-40B4-BE49-F238E27FC236}">
                  <a16:creationId xmlns:a16="http://schemas.microsoft.com/office/drawing/2014/main" id="{ECAA54DE-BDE2-4824-8D7C-DE091128B92E}"/>
                </a:ext>
              </a:extLst>
            </p:cNvPr>
            <p:cNvSpPr/>
            <p:nvPr/>
          </p:nvSpPr>
          <p:spPr>
            <a:xfrm>
              <a:off x="1303020" y="1309410"/>
              <a:ext cx="251460" cy="2895600"/>
            </a:xfrm>
            <a:prstGeom prst="leftBrace">
              <a:avLst>
                <a:gd name="adj1" fmla="val 8333"/>
                <a:gd name="adj2" fmla="val 50526"/>
              </a:avLst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5" name="Textfeld 14">
              <a:extLst>
                <a:ext uri="{FF2B5EF4-FFF2-40B4-BE49-F238E27FC236}">
                  <a16:creationId xmlns:a16="http://schemas.microsoft.com/office/drawing/2014/main" id="{DCBE75F6-ECD3-4A88-AB88-3B2C782C9219}"/>
                </a:ext>
              </a:extLst>
            </p:cNvPr>
            <p:cNvSpPr txBox="1"/>
            <p:nvPr/>
          </p:nvSpPr>
          <p:spPr>
            <a:xfrm>
              <a:off x="1886810" y="1464548"/>
              <a:ext cx="511679" cy="2585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&lt; 1</a:t>
              </a:r>
            </a:p>
            <a:p>
              <a:pPr marL="285750" indent="-285750">
                <a:buFont typeface="Wingdings" panose="05000000000000000000" pitchFamily="2" charset="2"/>
                <a:buChar char="Ø"/>
              </a:pPr>
              <a:endParaRPr lang="de-DE" dirty="0"/>
            </a:p>
            <a:p>
              <a:pPr marL="285750" indent="-285750">
                <a:buFont typeface="Wingdings" panose="05000000000000000000" pitchFamily="2" charset="2"/>
                <a:buChar char="Ø"/>
              </a:pPr>
              <a:endParaRPr lang="de-DE" dirty="0"/>
            </a:p>
            <a:p>
              <a:pPr marL="285750" indent="-285750">
                <a:buFont typeface="Wingdings" panose="05000000000000000000" pitchFamily="2" charset="2"/>
                <a:buChar char="Ø"/>
              </a:pPr>
              <a:endParaRPr lang="de-DE" dirty="0"/>
            </a:p>
            <a:p>
              <a:r>
                <a:rPr lang="de-DE" dirty="0"/>
                <a:t>~ 1</a:t>
              </a:r>
            </a:p>
            <a:p>
              <a:pPr marL="285750" indent="-285750">
                <a:buFont typeface="Wingdings" panose="05000000000000000000" pitchFamily="2" charset="2"/>
                <a:buChar char="Ø"/>
              </a:pPr>
              <a:endParaRPr lang="de-DE" dirty="0"/>
            </a:p>
            <a:p>
              <a:pPr marL="285750" indent="-285750">
                <a:buFont typeface="Wingdings" panose="05000000000000000000" pitchFamily="2" charset="2"/>
                <a:buChar char="Ø"/>
              </a:pPr>
              <a:endParaRPr lang="de-DE" dirty="0"/>
            </a:p>
            <a:p>
              <a:endParaRPr lang="de-DE" dirty="0"/>
            </a:p>
            <a:p>
              <a:r>
                <a:rPr lang="de-DE" dirty="0"/>
                <a:t>&gt; 1</a:t>
              </a:r>
            </a:p>
          </p:txBody>
        </p:sp>
      </p:grpSp>
      <p:pic>
        <p:nvPicPr>
          <p:cNvPr id="10" name="Grafik 9">
            <a:extLst>
              <a:ext uri="{FF2B5EF4-FFF2-40B4-BE49-F238E27FC236}">
                <a16:creationId xmlns:a16="http://schemas.microsoft.com/office/drawing/2014/main" id="{5CC49A87-CFAE-4E8C-89D4-AEDF30E25B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674"/>
          <a:stretch/>
        </p:blipFill>
        <p:spPr>
          <a:xfrm>
            <a:off x="3404902" y="1412437"/>
            <a:ext cx="5445904" cy="2088033"/>
          </a:xfrm>
          <a:prstGeom prst="rect">
            <a:avLst/>
          </a:prstGeom>
        </p:spPr>
      </p:pic>
      <p:sp>
        <p:nvSpPr>
          <p:cNvPr id="9" name="Pfeil: nach rechts 8">
            <a:extLst>
              <a:ext uri="{FF2B5EF4-FFF2-40B4-BE49-F238E27FC236}">
                <a16:creationId xmlns:a16="http://schemas.microsoft.com/office/drawing/2014/main" id="{92EC9CAA-DC8D-48CB-AAA0-818A2806F6A6}"/>
              </a:ext>
            </a:extLst>
          </p:cNvPr>
          <p:cNvSpPr/>
          <p:nvPr/>
        </p:nvSpPr>
        <p:spPr>
          <a:xfrm>
            <a:off x="2501072" y="2558911"/>
            <a:ext cx="640080" cy="2819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haltsplatzhalter 4">
            <a:extLst>
              <a:ext uri="{FF2B5EF4-FFF2-40B4-BE49-F238E27FC236}">
                <a16:creationId xmlns:a16="http://schemas.microsoft.com/office/drawing/2014/main" id="{9A1F8885-6D9C-4413-A05F-F8861DB794E9}"/>
              </a:ext>
            </a:extLst>
          </p:cNvPr>
          <p:cNvSpPr txBox="1">
            <a:spLocks/>
          </p:cNvSpPr>
          <p:nvPr/>
        </p:nvSpPr>
        <p:spPr>
          <a:xfrm>
            <a:off x="3686570" y="3581905"/>
            <a:ext cx="5106725" cy="29383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03652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0423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7194" indent="-198888" algn="l" defTabSz="67407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8729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5500" indent="-198888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453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44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436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427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de-DE" sz="1600" dirty="0" err="1">
                <a:solidFill>
                  <a:srgbClr val="FF0000"/>
                </a:solidFill>
              </a:rPr>
              <a:t>values</a:t>
            </a:r>
            <a:r>
              <a:rPr lang="de-DE" sz="1600" dirty="0">
                <a:solidFill>
                  <a:srgbClr val="FF0000"/>
                </a:solidFill>
              </a:rPr>
              <a:t> in P1 and P2 </a:t>
            </a:r>
            <a:r>
              <a:rPr lang="de-DE" sz="1600" dirty="0" err="1">
                <a:solidFill>
                  <a:srgbClr val="FF0000"/>
                </a:solidFill>
              </a:rPr>
              <a:t>are</a:t>
            </a:r>
            <a:r>
              <a:rPr lang="de-DE" sz="1600" dirty="0">
                <a:solidFill>
                  <a:srgbClr val="FF0000"/>
                </a:solidFill>
              </a:rPr>
              <a:t> </a:t>
            </a:r>
            <a:r>
              <a:rPr lang="de-DE" sz="1600" dirty="0" err="1">
                <a:solidFill>
                  <a:srgbClr val="FF0000"/>
                </a:solidFill>
              </a:rPr>
              <a:t>almost</a:t>
            </a:r>
            <a:r>
              <a:rPr lang="de-DE" sz="1600" dirty="0">
                <a:solidFill>
                  <a:srgbClr val="FF0000"/>
                </a:solidFill>
              </a:rPr>
              <a:t> </a:t>
            </a:r>
            <a:r>
              <a:rPr lang="de-DE" sz="1600" dirty="0" err="1">
                <a:solidFill>
                  <a:srgbClr val="FF0000"/>
                </a:solidFill>
              </a:rPr>
              <a:t>equal</a:t>
            </a:r>
            <a:r>
              <a:rPr lang="de-DE" sz="1600" dirty="0">
                <a:solidFill>
                  <a:srgbClr val="FF0000"/>
                </a:solidFill>
              </a:rPr>
              <a:t> </a:t>
            </a:r>
            <a:r>
              <a:rPr lang="de-DE" sz="1600" dirty="0">
                <a:solidFill>
                  <a:srgbClr val="FF0000"/>
                </a:solidFill>
                <a:sym typeface="Wingdings" panose="05000000000000000000" pitchFamily="2" charset="2"/>
              </a:rPr>
              <a:t> not </a:t>
            </a:r>
            <a:r>
              <a:rPr lang="de-DE" sz="1600" dirty="0" err="1">
                <a:solidFill>
                  <a:srgbClr val="FF0000"/>
                </a:solidFill>
                <a:sym typeface="Wingdings" panose="05000000000000000000" pitchFamily="2" charset="2"/>
              </a:rPr>
              <a:t>of</a:t>
            </a:r>
            <a:r>
              <a:rPr lang="de-DE" sz="160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de-DE" sz="1600" dirty="0" err="1">
                <a:solidFill>
                  <a:srgbClr val="FF0000"/>
                </a:solidFill>
                <a:sym typeface="Wingdings" panose="05000000000000000000" pitchFamily="2" charset="2"/>
              </a:rPr>
              <a:t>interest</a:t>
            </a:r>
            <a:endParaRPr lang="de-DE" sz="1600" dirty="0">
              <a:solidFill>
                <a:srgbClr val="FF0000"/>
              </a:solidFill>
            </a:endParaRPr>
          </a:p>
          <a:p>
            <a:endParaRPr lang="de-DE" dirty="0"/>
          </a:p>
          <a:p>
            <a:pPr marL="0" indent="0">
              <a:buFontTx/>
              <a:buNone/>
            </a:pPr>
            <a:endParaRPr lang="de-DE" dirty="0"/>
          </a:p>
        </p:txBody>
      </p:sp>
      <p:sp>
        <p:nvSpPr>
          <p:cNvPr id="16" name="Datumsplatzhalter 1">
            <a:extLst>
              <a:ext uri="{FF2B5EF4-FFF2-40B4-BE49-F238E27FC236}">
                <a16:creationId xmlns:a16="http://schemas.microsoft.com/office/drawing/2014/main" id="{ABFB3734-8BCD-4654-9EA0-286E267C7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704180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21</a:t>
            </a:fld>
            <a:endParaRPr lang="de-DE" dirty="0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5020C424-4A04-48F3-97EA-7F072472D10B}"/>
              </a:ext>
            </a:extLst>
          </p:cNvPr>
          <p:cNvGrpSpPr/>
          <p:nvPr/>
        </p:nvGrpSpPr>
        <p:grpSpPr>
          <a:xfrm>
            <a:off x="505449" y="100064"/>
            <a:ext cx="2899453" cy="723900"/>
            <a:chOff x="4160520" y="123604"/>
            <a:chExt cx="3530878" cy="922020"/>
          </a:xfrm>
        </p:grpSpPr>
        <p:pic>
          <p:nvPicPr>
            <p:cNvPr id="8" name="Grafik 7">
              <a:extLst>
                <a:ext uri="{FF2B5EF4-FFF2-40B4-BE49-F238E27FC236}">
                  <a16:creationId xmlns:a16="http://schemas.microsoft.com/office/drawing/2014/main" id="{33466C27-6602-4F1C-B017-53D3C63BB8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022" t="72672" r="-5235" b="11804"/>
            <a:stretch/>
          </p:blipFill>
          <p:spPr>
            <a:xfrm>
              <a:off x="4640579" y="185243"/>
              <a:ext cx="3050819" cy="798743"/>
            </a:xfrm>
            <a:prstGeom prst="rect">
              <a:avLst/>
            </a:prstGeom>
          </p:spPr>
        </p:pic>
        <p:sp>
          <p:nvSpPr>
            <p:cNvPr id="4" name="Rechteck 3">
              <a:extLst>
                <a:ext uri="{FF2B5EF4-FFF2-40B4-BE49-F238E27FC236}">
                  <a16:creationId xmlns:a16="http://schemas.microsoft.com/office/drawing/2014/main" id="{7C451763-44DD-43FB-ABB4-3C8E5AD1E2EC}"/>
                </a:ext>
              </a:extLst>
            </p:cNvPr>
            <p:cNvSpPr/>
            <p:nvPr/>
          </p:nvSpPr>
          <p:spPr>
            <a:xfrm>
              <a:off x="4160520" y="123604"/>
              <a:ext cx="3383280" cy="922020"/>
            </a:xfrm>
            <a:prstGeom prst="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1" name="Grafik 10">
              <a:extLst>
                <a:ext uri="{FF2B5EF4-FFF2-40B4-BE49-F238E27FC236}">
                  <a16:creationId xmlns:a16="http://schemas.microsoft.com/office/drawing/2014/main" id="{63C7778F-A05A-4202-86CA-F66B3E7B74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64" t="76523" r="93961" b="15628"/>
            <a:stretch/>
          </p:blipFill>
          <p:spPr>
            <a:xfrm>
              <a:off x="4213860" y="382684"/>
              <a:ext cx="358140" cy="403860"/>
            </a:xfrm>
            <a:prstGeom prst="rect">
              <a:avLst/>
            </a:prstGeom>
          </p:spPr>
        </p:pic>
      </p:grpSp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D875541F-4424-48EC-9EE8-1D2C267667D8}"/>
              </a:ext>
            </a:extLst>
          </p:cNvPr>
          <p:cNvGrpSpPr/>
          <p:nvPr/>
        </p:nvGrpSpPr>
        <p:grpSpPr>
          <a:xfrm>
            <a:off x="505449" y="1257299"/>
            <a:ext cx="1856121" cy="2895600"/>
            <a:chOff x="542368" y="1309410"/>
            <a:chExt cx="1856121" cy="2895600"/>
          </a:xfrm>
        </p:grpSpPr>
        <p:sp>
          <p:nvSpPr>
            <p:cNvPr id="6" name="Textfeld 5">
              <a:extLst>
                <a:ext uri="{FF2B5EF4-FFF2-40B4-BE49-F238E27FC236}">
                  <a16:creationId xmlns:a16="http://schemas.microsoft.com/office/drawing/2014/main" id="{1E3EFD58-E203-44CD-BB07-CE61EE28AF45}"/>
                </a:ext>
              </a:extLst>
            </p:cNvPr>
            <p:cNvSpPr txBox="1"/>
            <p:nvPr/>
          </p:nvSpPr>
          <p:spPr>
            <a:xfrm>
              <a:off x="542368" y="2572544"/>
              <a:ext cx="4283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 err="1"/>
                <a:t>sq</a:t>
              </a:r>
              <a:endParaRPr lang="de-DE" dirty="0"/>
            </a:p>
          </p:txBody>
        </p:sp>
        <p:sp>
          <p:nvSpPr>
            <p:cNvPr id="7" name="Geschweifte Klammer links 6">
              <a:extLst>
                <a:ext uri="{FF2B5EF4-FFF2-40B4-BE49-F238E27FC236}">
                  <a16:creationId xmlns:a16="http://schemas.microsoft.com/office/drawing/2014/main" id="{ECAA54DE-BDE2-4824-8D7C-DE091128B92E}"/>
                </a:ext>
              </a:extLst>
            </p:cNvPr>
            <p:cNvSpPr/>
            <p:nvPr/>
          </p:nvSpPr>
          <p:spPr>
            <a:xfrm>
              <a:off x="1303020" y="1309410"/>
              <a:ext cx="251460" cy="2895600"/>
            </a:xfrm>
            <a:prstGeom prst="leftBrace">
              <a:avLst>
                <a:gd name="adj1" fmla="val 8333"/>
                <a:gd name="adj2" fmla="val 50526"/>
              </a:avLst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5" name="Textfeld 14">
              <a:extLst>
                <a:ext uri="{FF2B5EF4-FFF2-40B4-BE49-F238E27FC236}">
                  <a16:creationId xmlns:a16="http://schemas.microsoft.com/office/drawing/2014/main" id="{DCBE75F6-ECD3-4A88-AB88-3B2C782C9219}"/>
                </a:ext>
              </a:extLst>
            </p:cNvPr>
            <p:cNvSpPr txBox="1"/>
            <p:nvPr/>
          </p:nvSpPr>
          <p:spPr>
            <a:xfrm>
              <a:off x="1886810" y="1464548"/>
              <a:ext cx="511679" cy="2585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&lt; 1</a:t>
              </a:r>
            </a:p>
            <a:p>
              <a:pPr marL="285750" indent="-285750">
                <a:buFont typeface="Wingdings" panose="05000000000000000000" pitchFamily="2" charset="2"/>
                <a:buChar char="Ø"/>
              </a:pPr>
              <a:endParaRPr lang="de-DE" dirty="0"/>
            </a:p>
            <a:p>
              <a:pPr marL="285750" indent="-285750">
                <a:buFont typeface="Wingdings" panose="05000000000000000000" pitchFamily="2" charset="2"/>
                <a:buChar char="Ø"/>
              </a:pPr>
              <a:endParaRPr lang="de-DE" dirty="0"/>
            </a:p>
            <a:p>
              <a:pPr marL="285750" indent="-285750">
                <a:buFont typeface="Wingdings" panose="05000000000000000000" pitchFamily="2" charset="2"/>
                <a:buChar char="Ø"/>
              </a:pPr>
              <a:endParaRPr lang="de-DE" dirty="0"/>
            </a:p>
            <a:p>
              <a:r>
                <a:rPr lang="de-DE" dirty="0"/>
                <a:t>~ 1</a:t>
              </a:r>
            </a:p>
            <a:p>
              <a:pPr marL="285750" indent="-285750">
                <a:buFont typeface="Wingdings" panose="05000000000000000000" pitchFamily="2" charset="2"/>
                <a:buChar char="Ø"/>
              </a:pPr>
              <a:endParaRPr lang="de-DE" dirty="0"/>
            </a:p>
            <a:p>
              <a:pPr marL="285750" indent="-285750">
                <a:buFont typeface="Wingdings" panose="05000000000000000000" pitchFamily="2" charset="2"/>
                <a:buChar char="Ø"/>
              </a:pPr>
              <a:endParaRPr lang="de-DE" dirty="0"/>
            </a:p>
            <a:p>
              <a:endParaRPr lang="de-DE" dirty="0"/>
            </a:p>
            <a:p>
              <a:r>
                <a:rPr lang="de-DE" dirty="0"/>
                <a:t>&gt; 1</a:t>
              </a:r>
            </a:p>
          </p:txBody>
        </p:sp>
      </p:grpSp>
      <p:pic>
        <p:nvPicPr>
          <p:cNvPr id="10" name="Grafik 9">
            <a:extLst>
              <a:ext uri="{FF2B5EF4-FFF2-40B4-BE49-F238E27FC236}">
                <a16:creationId xmlns:a16="http://schemas.microsoft.com/office/drawing/2014/main" id="{5CC49A87-CFAE-4E8C-89D4-AEDF30E25B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763"/>
          <a:stretch/>
        </p:blipFill>
        <p:spPr>
          <a:xfrm>
            <a:off x="3244056" y="2557110"/>
            <a:ext cx="5445904" cy="2073966"/>
          </a:xfrm>
          <a:prstGeom prst="rect">
            <a:avLst/>
          </a:prstGeom>
        </p:spPr>
      </p:pic>
      <p:sp>
        <p:nvSpPr>
          <p:cNvPr id="9" name="Pfeil: nach rechts 8">
            <a:extLst>
              <a:ext uri="{FF2B5EF4-FFF2-40B4-BE49-F238E27FC236}">
                <a16:creationId xmlns:a16="http://schemas.microsoft.com/office/drawing/2014/main" id="{92EC9CAA-DC8D-48CB-AAA0-818A2806F6A6}"/>
              </a:ext>
            </a:extLst>
          </p:cNvPr>
          <p:cNvSpPr/>
          <p:nvPr/>
        </p:nvSpPr>
        <p:spPr>
          <a:xfrm>
            <a:off x="2482773" y="3640951"/>
            <a:ext cx="640080" cy="2819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haltsplatzhalter 4">
            <a:extLst>
              <a:ext uri="{FF2B5EF4-FFF2-40B4-BE49-F238E27FC236}">
                <a16:creationId xmlns:a16="http://schemas.microsoft.com/office/drawing/2014/main" id="{FAF104DE-A15E-446E-B275-104C9EA812E9}"/>
              </a:ext>
            </a:extLst>
          </p:cNvPr>
          <p:cNvSpPr txBox="1">
            <a:spLocks/>
          </p:cNvSpPr>
          <p:nvPr/>
        </p:nvSpPr>
        <p:spPr>
          <a:xfrm>
            <a:off x="3739393" y="2118865"/>
            <a:ext cx="4674074" cy="29383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03652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0423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7194" indent="-198888" algn="l" defTabSz="67407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8729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5500" indent="-198888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4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453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44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436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427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de-DE" sz="1600" dirty="0" err="1">
                <a:solidFill>
                  <a:srgbClr val="FF0000"/>
                </a:solidFill>
              </a:rPr>
              <a:t>values</a:t>
            </a:r>
            <a:r>
              <a:rPr lang="de-DE" sz="1600" dirty="0">
                <a:solidFill>
                  <a:srgbClr val="FF0000"/>
                </a:solidFill>
              </a:rPr>
              <a:t> in P1 </a:t>
            </a:r>
            <a:r>
              <a:rPr lang="de-DE" sz="1600" dirty="0" err="1">
                <a:solidFill>
                  <a:srgbClr val="FF0000"/>
                </a:solidFill>
              </a:rPr>
              <a:t>are</a:t>
            </a:r>
            <a:r>
              <a:rPr lang="de-DE" sz="1600" dirty="0">
                <a:solidFill>
                  <a:srgbClr val="FF0000"/>
                </a:solidFill>
              </a:rPr>
              <a:t> </a:t>
            </a:r>
            <a:r>
              <a:rPr lang="de-DE" sz="1600" dirty="0" err="1">
                <a:solidFill>
                  <a:srgbClr val="FF0000"/>
                </a:solidFill>
              </a:rPr>
              <a:t>higher</a:t>
            </a:r>
            <a:r>
              <a:rPr lang="de-DE" sz="1600" dirty="0">
                <a:solidFill>
                  <a:srgbClr val="FF0000"/>
                </a:solidFill>
              </a:rPr>
              <a:t> </a:t>
            </a:r>
            <a:r>
              <a:rPr lang="de-DE" sz="1600" dirty="0">
                <a:solidFill>
                  <a:srgbClr val="FF0000"/>
                </a:solidFill>
                <a:sym typeface="Wingdings" panose="05000000000000000000" pitchFamily="2" charset="2"/>
              </a:rPr>
              <a:t> </a:t>
            </a:r>
            <a:r>
              <a:rPr lang="de-DE" sz="1600" dirty="0" err="1">
                <a:solidFill>
                  <a:srgbClr val="FF0000"/>
                </a:solidFill>
                <a:sym typeface="Wingdings" panose="05000000000000000000" pitchFamily="2" charset="2"/>
              </a:rPr>
              <a:t>this</a:t>
            </a:r>
            <a:r>
              <a:rPr lang="de-DE" sz="160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de-DE" sz="1600" dirty="0" err="1">
                <a:solidFill>
                  <a:srgbClr val="FF0000"/>
                </a:solidFill>
                <a:sym typeface="Wingdings" panose="05000000000000000000" pitchFamily="2" charset="2"/>
              </a:rPr>
              <a:t>is</a:t>
            </a:r>
            <a:r>
              <a:rPr lang="de-DE" sz="160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de-DE" sz="1600" dirty="0" err="1">
                <a:solidFill>
                  <a:srgbClr val="FF0000"/>
                </a:solidFill>
                <a:sym typeface="Wingdings" panose="05000000000000000000" pitchFamily="2" charset="2"/>
              </a:rPr>
              <a:t>what</a:t>
            </a:r>
            <a:r>
              <a:rPr lang="de-DE" sz="160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de-DE" sz="1600" dirty="0" err="1">
                <a:solidFill>
                  <a:srgbClr val="FF0000"/>
                </a:solidFill>
                <a:sym typeface="Wingdings" panose="05000000000000000000" pitchFamily="2" charset="2"/>
              </a:rPr>
              <a:t>we</a:t>
            </a:r>
            <a:r>
              <a:rPr lang="de-DE" sz="160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de-DE" sz="1600" dirty="0" err="1">
                <a:solidFill>
                  <a:srgbClr val="FF0000"/>
                </a:solidFill>
                <a:sym typeface="Wingdings" panose="05000000000000000000" pitchFamily="2" charset="2"/>
              </a:rPr>
              <a:t>want</a:t>
            </a:r>
            <a:r>
              <a:rPr lang="de-DE" sz="1600" dirty="0">
                <a:solidFill>
                  <a:srgbClr val="FF0000"/>
                </a:solidFill>
                <a:sym typeface="Wingdings" panose="05000000000000000000" pitchFamily="2" charset="2"/>
              </a:rPr>
              <a:t>!</a:t>
            </a:r>
            <a:endParaRPr lang="de-DE" sz="1600" dirty="0">
              <a:solidFill>
                <a:srgbClr val="FF0000"/>
              </a:solidFill>
            </a:endParaRPr>
          </a:p>
          <a:p>
            <a:endParaRPr lang="de-DE" dirty="0"/>
          </a:p>
          <a:p>
            <a:pPr marL="0" indent="0">
              <a:buFontTx/>
              <a:buNone/>
            </a:pPr>
            <a:endParaRPr lang="de-DE" dirty="0"/>
          </a:p>
        </p:txBody>
      </p:sp>
      <p:sp>
        <p:nvSpPr>
          <p:cNvPr id="16" name="Datumsplatzhalter 1">
            <a:extLst>
              <a:ext uri="{FF2B5EF4-FFF2-40B4-BE49-F238E27FC236}">
                <a16:creationId xmlns:a16="http://schemas.microsoft.com/office/drawing/2014/main" id="{F7937DB0-E5EF-45FA-84D8-E3ABE50DC5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094604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22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-102751"/>
            <a:ext cx="6869178" cy="575989"/>
          </a:xfrm>
        </p:spPr>
        <p:txBody>
          <a:bodyPr/>
          <a:lstStyle/>
          <a:p>
            <a:r>
              <a:rPr lang="de-DE" dirty="0"/>
              <a:t>The Pattern </a:t>
            </a:r>
            <a:r>
              <a:rPr lang="de-DE" dirty="0" err="1"/>
              <a:t>Algorithm</a:t>
            </a:r>
            <a:endParaRPr lang="de-DE" dirty="0"/>
          </a:p>
        </p:txBody>
      </p:sp>
      <p:sp>
        <p:nvSpPr>
          <p:cNvPr id="14" name="Inhaltsplatzhalter 4">
            <a:extLst>
              <a:ext uri="{FF2B5EF4-FFF2-40B4-BE49-F238E27FC236}">
                <a16:creationId xmlns:a16="http://schemas.microsoft.com/office/drawing/2014/main" id="{6A9BD953-B6A6-49C3-BA91-ECD9B41158A5}"/>
              </a:ext>
            </a:extLst>
          </p:cNvPr>
          <p:cNvSpPr txBox="1">
            <a:spLocks/>
          </p:cNvSpPr>
          <p:nvPr/>
        </p:nvSpPr>
        <p:spPr>
          <a:xfrm>
            <a:off x="542368" y="547950"/>
            <a:ext cx="5789852" cy="30863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03652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2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0423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7194" indent="-198888" algn="l" defTabSz="67407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2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8729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2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5500" indent="-198888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2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453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44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436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427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600" b="1" spc="-1" dirty="0">
                <a:solidFill>
                  <a:srgbClr val="000000"/>
                </a:solidFill>
                <a:ea typeface="DejaVu Sans"/>
              </a:rPr>
              <a:t>PNTSRC – </a:t>
            </a:r>
            <a:r>
              <a:rPr lang="de-DE" sz="1600" b="1" spc="-1" dirty="0" err="1">
                <a:solidFill>
                  <a:srgbClr val="000000"/>
                </a:solidFill>
                <a:ea typeface="DejaVu Sans"/>
              </a:rPr>
              <a:t>selection</a:t>
            </a:r>
            <a:r>
              <a:rPr lang="de-DE" sz="1600" b="1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de-DE" sz="1600" b="1" spc="-1" dirty="0" err="1">
                <a:solidFill>
                  <a:srgbClr val="000000"/>
                </a:solidFill>
                <a:ea typeface="DejaVu Sans"/>
              </a:rPr>
              <a:t>of</a:t>
            </a:r>
            <a:r>
              <a:rPr lang="de-DE" sz="1600" b="1" spc="-1" dirty="0">
                <a:solidFill>
                  <a:srgbClr val="000000"/>
                </a:solidFill>
                <a:ea typeface="DejaVu Sans"/>
              </a:rPr>
              <a:t> Pattern </a:t>
            </a:r>
            <a:r>
              <a:rPr lang="de-DE" sz="1600" b="1" spc="-1" dirty="0" err="1">
                <a:solidFill>
                  <a:srgbClr val="000000"/>
                </a:solidFill>
                <a:ea typeface="DejaVu Sans"/>
              </a:rPr>
              <a:t>Algorithm</a:t>
            </a:r>
            <a:r>
              <a:rPr lang="de-DE" sz="1600" b="1" spc="-1" dirty="0">
                <a:solidFill>
                  <a:srgbClr val="000000"/>
                </a:solidFill>
                <a:ea typeface="DejaVu Sans"/>
              </a:rPr>
              <a:t> (</a:t>
            </a:r>
            <a:r>
              <a:rPr lang="de-DE" sz="1600" b="1" spc="-1" dirty="0" err="1">
                <a:solidFill>
                  <a:srgbClr val="000000"/>
                </a:solidFill>
                <a:ea typeface="DejaVu Sans"/>
              </a:rPr>
              <a:t>sq</a:t>
            </a:r>
            <a:r>
              <a:rPr lang="de-DE" sz="1600" b="1" spc="-1" dirty="0">
                <a:solidFill>
                  <a:srgbClr val="000000"/>
                </a:solidFill>
                <a:ea typeface="DejaVu Sans"/>
              </a:rPr>
              <a:t> &gt; 2)</a:t>
            </a:r>
            <a:endParaRPr lang="en-US" sz="1600" b="1" spc="-1" dirty="0"/>
          </a:p>
        </p:txBody>
      </p:sp>
      <p:pic>
        <p:nvPicPr>
          <p:cNvPr id="10" name="Inhaltsplatzhalter 8">
            <a:extLst>
              <a:ext uri="{FF2B5EF4-FFF2-40B4-BE49-F238E27FC236}">
                <a16:creationId xmlns:a16="http://schemas.microsoft.com/office/drawing/2014/main" id="{7A4A4536-3B5E-4388-802F-162C60B603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09" y="929640"/>
            <a:ext cx="3406861" cy="3640138"/>
          </a:xfrm>
          <a:prstGeom prst="rect">
            <a:avLst/>
          </a:prstGeom>
        </p:spPr>
      </p:pic>
      <p:sp>
        <p:nvSpPr>
          <p:cNvPr id="12" name="Inhaltsplatzhalter 4">
            <a:extLst>
              <a:ext uri="{FF2B5EF4-FFF2-40B4-BE49-F238E27FC236}">
                <a16:creationId xmlns:a16="http://schemas.microsoft.com/office/drawing/2014/main" id="{0B584098-3865-4E20-8536-58A0348CACD8}"/>
              </a:ext>
            </a:extLst>
          </p:cNvPr>
          <p:cNvSpPr txBox="1">
            <a:spLocks/>
          </p:cNvSpPr>
          <p:nvPr/>
        </p:nvSpPr>
        <p:spPr>
          <a:xfrm>
            <a:off x="4856497" y="1363896"/>
            <a:ext cx="3499194" cy="320588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03652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2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0423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7194" indent="-198888" algn="l" defTabSz="67407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2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8729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2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5500" indent="-198888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2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453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44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436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427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pc="-1" dirty="0" err="1">
                <a:solidFill>
                  <a:srgbClr val="000000"/>
                </a:solidFill>
                <a:ea typeface="DejaVu Sans"/>
              </a:rPr>
              <a:t>Compared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to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the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annual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mean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,</a:t>
            </a:r>
            <a:br>
              <a:rPr lang="de-DE" spc="-1" dirty="0">
                <a:solidFill>
                  <a:srgbClr val="000000"/>
                </a:solidFill>
                <a:ea typeface="DejaVu Sans"/>
              </a:rPr>
            </a:br>
            <a:br>
              <a:rPr lang="de-DE" spc="-1" dirty="0">
                <a:solidFill>
                  <a:srgbClr val="000000"/>
                </a:solidFill>
                <a:ea typeface="DejaVu Sans"/>
              </a:rPr>
            </a:br>
            <a:r>
              <a:rPr lang="de-DE" spc="-1" dirty="0" err="1">
                <a:solidFill>
                  <a:srgbClr val="000000"/>
                </a:solidFill>
                <a:ea typeface="DejaVu Sans"/>
              </a:rPr>
              <a:t>the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shape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of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the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platforms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is</a:t>
            </a:r>
            <a:br>
              <a:rPr lang="de-DE" spc="-1" dirty="0">
                <a:solidFill>
                  <a:srgbClr val="000000"/>
                </a:solidFill>
                <a:ea typeface="DejaVu Sans"/>
              </a:rPr>
            </a:br>
            <a:br>
              <a:rPr lang="de-DE" spc="-1" dirty="0">
                <a:solidFill>
                  <a:srgbClr val="000000"/>
                </a:solidFill>
                <a:ea typeface="DejaVu Sans"/>
              </a:rPr>
            </a:br>
            <a:r>
              <a:rPr lang="de-DE" spc="-1" dirty="0" err="1">
                <a:solidFill>
                  <a:srgbClr val="000000"/>
                </a:solidFill>
                <a:ea typeface="DejaVu Sans"/>
              </a:rPr>
              <a:t>clearly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visible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as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a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hotspot</a:t>
            </a:r>
            <a:br>
              <a:rPr lang="de-DE" spc="-1" dirty="0">
                <a:solidFill>
                  <a:srgbClr val="000000"/>
                </a:solidFill>
                <a:ea typeface="DejaVu Sans"/>
              </a:rPr>
            </a:br>
            <a:br>
              <a:rPr lang="de-DE" spc="-1" dirty="0">
                <a:solidFill>
                  <a:srgbClr val="000000"/>
                </a:solidFill>
                <a:ea typeface="DejaVu Sans"/>
              </a:rPr>
            </a:br>
            <a:r>
              <a:rPr lang="de-DE" spc="-1" dirty="0" err="1">
                <a:solidFill>
                  <a:srgbClr val="000000"/>
                </a:solidFill>
                <a:ea typeface="DejaVu Sans"/>
              </a:rPr>
              <a:t>area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in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the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North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Sea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Region</a:t>
            </a:r>
            <a:br>
              <a:rPr lang="de-DE" spc="-1" dirty="0">
                <a:solidFill>
                  <a:srgbClr val="000000"/>
                </a:solidFill>
                <a:ea typeface="DejaVu Sans"/>
              </a:rPr>
            </a:br>
            <a:br>
              <a:rPr lang="de-DE" spc="-1" dirty="0">
                <a:solidFill>
                  <a:srgbClr val="000000"/>
                </a:solidFill>
                <a:ea typeface="DejaVu Sans"/>
              </a:rPr>
            </a:br>
            <a:r>
              <a:rPr lang="de-DE" spc="-1" dirty="0">
                <a:solidFill>
                  <a:srgbClr val="000000"/>
                </a:solidFill>
                <a:ea typeface="DejaVu Sans"/>
              </a:rPr>
              <a:t>after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the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selection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of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the</a:t>
            </a:r>
            <a:br>
              <a:rPr lang="de-DE" spc="-1" dirty="0">
                <a:solidFill>
                  <a:srgbClr val="000000"/>
                </a:solidFill>
                <a:ea typeface="DejaVu Sans"/>
              </a:rPr>
            </a:br>
            <a:br>
              <a:rPr lang="de-DE" spc="-1" dirty="0">
                <a:solidFill>
                  <a:srgbClr val="000000"/>
                </a:solidFill>
                <a:ea typeface="DejaVu Sans"/>
              </a:rPr>
            </a:br>
            <a:r>
              <a:rPr lang="de-DE" spc="-1" dirty="0">
                <a:solidFill>
                  <a:srgbClr val="000000"/>
                </a:solidFill>
                <a:ea typeface="DejaVu Sans"/>
              </a:rPr>
              <a:t>Pattern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Algorithm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 was </a:t>
            </a:r>
            <a:r>
              <a:rPr lang="de-DE" spc="-1" dirty="0" err="1">
                <a:solidFill>
                  <a:srgbClr val="000000"/>
                </a:solidFill>
                <a:ea typeface="DejaVu Sans"/>
              </a:rPr>
              <a:t>made</a:t>
            </a:r>
            <a:r>
              <a:rPr lang="de-DE" spc="-1" dirty="0">
                <a:solidFill>
                  <a:srgbClr val="000000"/>
                </a:solidFill>
                <a:ea typeface="DejaVu Sans"/>
              </a:rPr>
              <a:t>.</a:t>
            </a:r>
            <a:endParaRPr lang="en-US" spc="-1" dirty="0"/>
          </a:p>
        </p:txBody>
      </p:sp>
      <p:sp>
        <p:nvSpPr>
          <p:cNvPr id="8" name="Datumsplatzhalter 1">
            <a:extLst>
              <a:ext uri="{FF2B5EF4-FFF2-40B4-BE49-F238E27FC236}">
                <a16:creationId xmlns:a16="http://schemas.microsoft.com/office/drawing/2014/main" id="{786AC2D9-9ADF-49DC-A29F-88DC4BEF94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548416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23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-102751"/>
            <a:ext cx="6869178" cy="575989"/>
          </a:xfrm>
        </p:spPr>
        <p:txBody>
          <a:bodyPr/>
          <a:lstStyle/>
          <a:p>
            <a:r>
              <a:rPr lang="de-DE" dirty="0"/>
              <a:t>The Pattern </a:t>
            </a:r>
            <a:r>
              <a:rPr lang="de-DE" dirty="0" err="1"/>
              <a:t>Algorithm</a:t>
            </a:r>
            <a:endParaRPr lang="de-DE" dirty="0"/>
          </a:p>
        </p:txBody>
      </p:sp>
      <p:sp>
        <p:nvSpPr>
          <p:cNvPr id="14" name="Inhaltsplatzhalter 4">
            <a:extLst>
              <a:ext uri="{FF2B5EF4-FFF2-40B4-BE49-F238E27FC236}">
                <a16:creationId xmlns:a16="http://schemas.microsoft.com/office/drawing/2014/main" id="{6A9BD953-B6A6-49C3-BA91-ECD9B41158A5}"/>
              </a:ext>
            </a:extLst>
          </p:cNvPr>
          <p:cNvSpPr txBox="1">
            <a:spLocks/>
          </p:cNvSpPr>
          <p:nvPr/>
        </p:nvSpPr>
        <p:spPr>
          <a:xfrm>
            <a:off x="542368" y="547950"/>
            <a:ext cx="5789852" cy="30863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03652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2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0423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7194" indent="-198888" algn="l" defTabSz="67407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2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8729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2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5500" indent="-198888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2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453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44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436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427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600" b="1" spc="-1" dirty="0">
                <a:solidFill>
                  <a:srgbClr val="000000"/>
                </a:solidFill>
                <a:ea typeface="DejaVu Sans"/>
              </a:rPr>
              <a:t>PNTSRC – </a:t>
            </a:r>
            <a:r>
              <a:rPr lang="de-DE" sz="1600" b="1" spc="-1" dirty="0" err="1">
                <a:solidFill>
                  <a:srgbClr val="000000"/>
                </a:solidFill>
                <a:ea typeface="DejaVu Sans"/>
              </a:rPr>
              <a:t>selection</a:t>
            </a:r>
            <a:r>
              <a:rPr lang="de-DE" sz="1600" b="1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de-DE" sz="1600" b="1" spc="-1" dirty="0" err="1">
                <a:solidFill>
                  <a:srgbClr val="000000"/>
                </a:solidFill>
                <a:ea typeface="DejaVu Sans"/>
              </a:rPr>
              <a:t>of</a:t>
            </a:r>
            <a:r>
              <a:rPr lang="de-DE" sz="1600" b="1" spc="-1" dirty="0">
                <a:solidFill>
                  <a:srgbClr val="000000"/>
                </a:solidFill>
                <a:ea typeface="DejaVu Sans"/>
              </a:rPr>
              <a:t> Pattern </a:t>
            </a:r>
            <a:r>
              <a:rPr lang="de-DE" sz="1600" b="1" spc="-1" dirty="0" err="1">
                <a:solidFill>
                  <a:srgbClr val="000000"/>
                </a:solidFill>
                <a:ea typeface="DejaVu Sans"/>
              </a:rPr>
              <a:t>Algorithm</a:t>
            </a:r>
            <a:r>
              <a:rPr lang="de-DE" sz="1600" b="1" spc="-1" dirty="0">
                <a:solidFill>
                  <a:srgbClr val="000000"/>
                </a:solidFill>
                <a:ea typeface="DejaVu Sans"/>
              </a:rPr>
              <a:t> (</a:t>
            </a:r>
            <a:r>
              <a:rPr lang="de-DE" sz="1600" b="1" spc="-1" dirty="0" err="1">
                <a:solidFill>
                  <a:srgbClr val="000000"/>
                </a:solidFill>
                <a:ea typeface="DejaVu Sans"/>
              </a:rPr>
              <a:t>sq</a:t>
            </a:r>
            <a:r>
              <a:rPr lang="de-DE" sz="1600" b="1" spc="-1" dirty="0">
                <a:solidFill>
                  <a:srgbClr val="000000"/>
                </a:solidFill>
                <a:ea typeface="DejaVu Sans"/>
              </a:rPr>
              <a:t> &gt; 2)</a:t>
            </a:r>
            <a:endParaRPr lang="en-US" sz="1600" b="1" spc="-1" dirty="0"/>
          </a:p>
        </p:txBody>
      </p:sp>
      <p:pic>
        <p:nvPicPr>
          <p:cNvPr id="8" name="Inhaltsplatzhalter 8">
            <a:extLst>
              <a:ext uri="{FF2B5EF4-FFF2-40B4-BE49-F238E27FC236}">
                <a16:creationId xmlns:a16="http://schemas.microsoft.com/office/drawing/2014/main" id="{5DE2192F-61FE-4BEA-8777-8D422304D9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829" y="1071645"/>
            <a:ext cx="3435029" cy="3525493"/>
          </a:xfrm>
          <a:prstGeom prst="rect">
            <a:avLst/>
          </a:prstGeom>
        </p:spPr>
      </p:pic>
      <p:pic>
        <p:nvPicPr>
          <p:cNvPr id="10" name="Inhaltsplatzhalter 8">
            <a:extLst>
              <a:ext uri="{FF2B5EF4-FFF2-40B4-BE49-F238E27FC236}">
                <a16:creationId xmlns:a16="http://schemas.microsoft.com/office/drawing/2014/main" id="{7A4A4536-3B5E-4388-802F-162C60B603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09" y="929640"/>
            <a:ext cx="3406861" cy="3640138"/>
          </a:xfrm>
          <a:prstGeom prst="rect">
            <a:avLst/>
          </a:prstGeom>
        </p:spPr>
      </p:pic>
      <p:sp>
        <p:nvSpPr>
          <p:cNvPr id="9" name="Datumsplatzhalter 1">
            <a:extLst>
              <a:ext uri="{FF2B5EF4-FFF2-40B4-BE49-F238E27FC236}">
                <a16:creationId xmlns:a16="http://schemas.microsoft.com/office/drawing/2014/main" id="{51C5C7E4-8AF4-4AF1-80CE-224A518C8C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784666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24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05986" y="-102751"/>
            <a:ext cx="6869178" cy="575989"/>
          </a:xfrm>
        </p:spPr>
        <p:txBody>
          <a:bodyPr/>
          <a:lstStyle/>
          <a:p>
            <a:r>
              <a:rPr lang="de-DE" dirty="0"/>
              <a:t>The Pattern </a:t>
            </a:r>
            <a:r>
              <a:rPr lang="de-DE" dirty="0" err="1"/>
              <a:t>Algorithm</a:t>
            </a:r>
            <a:endParaRPr lang="de-DE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9DE515D9-8A14-4C31-9ECF-174E78A30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013" y="931297"/>
            <a:ext cx="3406860" cy="3640137"/>
          </a:xfrm>
          <a:prstGeom prst="rect">
            <a:avLst/>
          </a:prstGeom>
        </p:spPr>
      </p:pic>
      <p:sp>
        <p:nvSpPr>
          <p:cNvPr id="14" name="Inhaltsplatzhalter 4">
            <a:extLst>
              <a:ext uri="{FF2B5EF4-FFF2-40B4-BE49-F238E27FC236}">
                <a16:creationId xmlns:a16="http://schemas.microsoft.com/office/drawing/2014/main" id="{6A9BD953-B6A6-49C3-BA91-ECD9B41158A5}"/>
              </a:ext>
            </a:extLst>
          </p:cNvPr>
          <p:cNvSpPr txBox="1">
            <a:spLocks/>
          </p:cNvSpPr>
          <p:nvPr/>
        </p:nvSpPr>
        <p:spPr>
          <a:xfrm>
            <a:off x="542368" y="547950"/>
            <a:ext cx="5789852" cy="30863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03652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0423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7194" indent="-198888" algn="l" defTabSz="67407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8729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5500" indent="-198888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453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44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436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427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600" b="1" spc="-1" dirty="0">
                <a:solidFill>
                  <a:srgbClr val="000000"/>
                </a:solidFill>
                <a:ea typeface="DejaVu Sans"/>
              </a:rPr>
              <a:t>PNTSRC – </a:t>
            </a:r>
            <a:r>
              <a:rPr lang="de-DE" sz="1600" b="1" spc="-1" dirty="0" err="1">
                <a:solidFill>
                  <a:srgbClr val="000000"/>
                </a:solidFill>
                <a:ea typeface="DejaVu Sans"/>
              </a:rPr>
              <a:t>selection</a:t>
            </a:r>
            <a:r>
              <a:rPr lang="de-DE" sz="1600" b="1" spc="-1" dirty="0">
                <a:solidFill>
                  <a:srgbClr val="000000"/>
                </a:solidFill>
                <a:ea typeface="DejaVu Sans"/>
              </a:rPr>
              <a:t> </a:t>
            </a:r>
            <a:r>
              <a:rPr lang="de-DE" sz="1600" b="1" spc="-1" dirty="0" err="1">
                <a:solidFill>
                  <a:srgbClr val="000000"/>
                </a:solidFill>
                <a:ea typeface="DejaVu Sans"/>
              </a:rPr>
              <a:t>of</a:t>
            </a:r>
            <a:r>
              <a:rPr lang="de-DE" sz="1600" b="1" spc="-1" dirty="0">
                <a:solidFill>
                  <a:srgbClr val="000000"/>
                </a:solidFill>
                <a:ea typeface="DejaVu Sans"/>
              </a:rPr>
              <a:t> Pattern </a:t>
            </a:r>
            <a:r>
              <a:rPr lang="de-DE" sz="1600" b="1" spc="-1" dirty="0" err="1">
                <a:solidFill>
                  <a:srgbClr val="000000"/>
                </a:solidFill>
                <a:ea typeface="DejaVu Sans"/>
              </a:rPr>
              <a:t>Algorithm</a:t>
            </a:r>
            <a:r>
              <a:rPr lang="de-DE" sz="1600" b="1" spc="-1" dirty="0">
                <a:solidFill>
                  <a:srgbClr val="000000"/>
                </a:solidFill>
                <a:ea typeface="DejaVu Sans"/>
              </a:rPr>
              <a:t> (</a:t>
            </a:r>
            <a:r>
              <a:rPr lang="de-DE" sz="1600" b="1" spc="-1" dirty="0" err="1">
                <a:solidFill>
                  <a:srgbClr val="000000"/>
                </a:solidFill>
                <a:ea typeface="DejaVu Sans"/>
              </a:rPr>
              <a:t>sq</a:t>
            </a:r>
            <a:r>
              <a:rPr lang="de-DE" sz="1600" b="1" spc="-1" dirty="0">
                <a:solidFill>
                  <a:srgbClr val="000000"/>
                </a:solidFill>
                <a:ea typeface="DejaVu Sans"/>
              </a:rPr>
              <a:t> &gt; 2)</a:t>
            </a:r>
            <a:endParaRPr lang="en-US" sz="1600" b="1" spc="-1" dirty="0"/>
          </a:p>
        </p:txBody>
      </p:sp>
      <p:sp>
        <p:nvSpPr>
          <p:cNvPr id="10" name="Inhaltsplatzhalter 4">
            <a:extLst>
              <a:ext uri="{FF2B5EF4-FFF2-40B4-BE49-F238E27FC236}">
                <a16:creationId xmlns:a16="http://schemas.microsoft.com/office/drawing/2014/main" id="{57585BEB-ADBD-4FBD-9A48-85D8C14DC0C7}"/>
              </a:ext>
            </a:extLst>
          </p:cNvPr>
          <p:cNvSpPr txBox="1">
            <a:spLocks/>
          </p:cNvSpPr>
          <p:nvPr/>
        </p:nvSpPr>
        <p:spPr>
          <a:xfrm>
            <a:off x="4948129" y="1309968"/>
            <a:ext cx="3854548" cy="328717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03652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0423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7194" indent="-198888" algn="l" defTabSz="67407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8729" indent="-203652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5500" indent="-198888" algn="l" defTabSz="685983" rtl="0" eaLnBrk="1" latinLnBrk="0" hangingPunct="1">
              <a:lnSpc>
                <a:spcPct val="90000"/>
              </a:lnSpc>
              <a:spcBef>
                <a:spcPts val="360"/>
              </a:spcBef>
              <a:buSzPct val="88000"/>
              <a:buFontTx/>
              <a:buBlip>
                <a:blip r:embed="rId3"/>
              </a:buBlip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453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44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436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427" indent="-171496" algn="l" defTabSz="6859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pc="-1" dirty="0">
                <a:solidFill>
                  <a:srgbClr val="000000"/>
                </a:solidFill>
              </a:rPr>
              <a:t>The </a:t>
            </a:r>
            <a:r>
              <a:rPr lang="de-DE" spc="-1" dirty="0" err="1">
                <a:solidFill>
                  <a:srgbClr val="000000"/>
                </a:solidFill>
              </a:rPr>
              <a:t>frames</a:t>
            </a:r>
            <a:r>
              <a:rPr lang="de-DE" spc="-1" dirty="0">
                <a:solidFill>
                  <a:srgbClr val="000000"/>
                </a:solidFill>
              </a:rPr>
              <a:t> </a:t>
            </a:r>
            <a:r>
              <a:rPr lang="de-DE" spc="-1" dirty="0" err="1">
                <a:solidFill>
                  <a:srgbClr val="000000"/>
                </a:solidFill>
              </a:rPr>
              <a:t>selected</a:t>
            </a:r>
            <a:r>
              <a:rPr lang="de-DE" spc="-1" dirty="0">
                <a:solidFill>
                  <a:srgbClr val="000000"/>
                </a:solidFill>
              </a:rPr>
              <a:t> </a:t>
            </a:r>
            <a:r>
              <a:rPr lang="de-DE" spc="-1" dirty="0" err="1">
                <a:solidFill>
                  <a:srgbClr val="000000"/>
                </a:solidFill>
              </a:rPr>
              <a:t>by</a:t>
            </a:r>
            <a:r>
              <a:rPr lang="de-DE" spc="-1" dirty="0">
                <a:solidFill>
                  <a:srgbClr val="000000"/>
                </a:solidFill>
              </a:rPr>
              <a:t> </a:t>
            </a:r>
            <a:r>
              <a:rPr lang="de-DE" spc="-1" dirty="0" err="1">
                <a:solidFill>
                  <a:srgbClr val="000000"/>
                </a:solidFill>
              </a:rPr>
              <a:t>the</a:t>
            </a:r>
            <a:br>
              <a:rPr lang="de-DE" spc="-1" dirty="0">
                <a:solidFill>
                  <a:srgbClr val="000000"/>
                </a:solidFill>
              </a:rPr>
            </a:br>
            <a:br>
              <a:rPr lang="de-DE" spc="-1" dirty="0">
                <a:solidFill>
                  <a:srgbClr val="000000"/>
                </a:solidFill>
              </a:rPr>
            </a:br>
            <a:r>
              <a:rPr lang="de-DE" spc="-1" dirty="0">
                <a:solidFill>
                  <a:srgbClr val="000000"/>
                </a:solidFill>
              </a:rPr>
              <a:t>Pattern </a:t>
            </a:r>
            <a:r>
              <a:rPr lang="de-DE" spc="-1" dirty="0" err="1">
                <a:solidFill>
                  <a:srgbClr val="000000"/>
                </a:solidFill>
              </a:rPr>
              <a:t>Algorithm</a:t>
            </a:r>
            <a:r>
              <a:rPr lang="de-DE" spc="-1" dirty="0">
                <a:solidFill>
                  <a:srgbClr val="000000"/>
                </a:solidFill>
              </a:rPr>
              <a:t> </a:t>
            </a:r>
            <a:r>
              <a:rPr lang="de-DE" spc="-1" dirty="0" err="1">
                <a:solidFill>
                  <a:srgbClr val="000000"/>
                </a:solidFill>
              </a:rPr>
              <a:t>show</a:t>
            </a:r>
            <a:r>
              <a:rPr lang="de-DE" spc="-1" dirty="0">
                <a:solidFill>
                  <a:srgbClr val="000000"/>
                </a:solidFill>
              </a:rPr>
              <a:t> </a:t>
            </a:r>
            <a:r>
              <a:rPr lang="de-DE" spc="-1" dirty="0" err="1">
                <a:solidFill>
                  <a:srgbClr val="000000"/>
                </a:solidFill>
              </a:rPr>
              <a:t>only</a:t>
            </a:r>
            <a:br>
              <a:rPr lang="de-DE" spc="-1" dirty="0">
                <a:solidFill>
                  <a:srgbClr val="000000"/>
                </a:solidFill>
              </a:rPr>
            </a:br>
            <a:br>
              <a:rPr lang="de-DE" spc="-1" dirty="0">
                <a:solidFill>
                  <a:srgbClr val="000000"/>
                </a:solidFill>
              </a:rPr>
            </a:br>
            <a:r>
              <a:rPr lang="de-DE" spc="-1" dirty="0" err="1">
                <a:solidFill>
                  <a:srgbClr val="000000"/>
                </a:solidFill>
              </a:rPr>
              <a:t>weak</a:t>
            </a:r>
            <a:r>
              <a:rPr lang="de-DE" spc="-1" dirty="0">
                <a:solidFill>
                  <a:srgbClr val="000000"/>
                </a:solidFill>
              </a:rPr>
              <a:t> wind </a:t>
            </a:r>
            <a:r>
              <a:rPr lang="de-DE" spc="-1" dirty="0" err="1">
                <a:solidFill>
                  <a:srgbClr val="000000"/>
                </a:solidFill>
              </a:rPr>
              <a:t>signals</a:t>
            </a:r>
            <a:r>
              <a:rPr lang="de-DE" spc="-1" dirty="0">
                <a:solidFill>
                  <a:srgbClr val="000000"/>
                </a:solidFill>
              </a:rPr>
              <a:t> in </a:t>
            </a:r>
            <a:r>
              <a:rPr lang="de-DE" spc="-1" dirty="0" err="1">
                <a:solidFill>
                  <a:srgbClr val="000000"/>
                </a:solidFill>
              </a:rPr>
              <a:t>the</a:t>
            </a:r>
            <a:r>
              <a:rPr lang="de-DE" spc="-1" dirty="0">
                <a:solidFill>
                  <a:srgbClr val="000000"/>
                </a:solidFill>
              </a:rPr>
              <a:t> North</a:t>
            </a:r>
            <a:br>
              <a:rPr lang="de-DE" spc="-1" dirty="0">
                <a:solidFill>
                  <a:srgbClr val="000000"/>
                </a:solidFill>
              </a:rPr>
            </a:br>
            <a:br>
              <a:rPr lang="de-DE" spc="-1" dirty="0">
                <a:solidFill>
                  <a:srgbClr val="000000"/>
                </a:solidFill>
              </a:rPr>
            </a:br>
            <a:r>
              <a:rPr lang="de-DE" spc="-1" dirty="0" err="1">
                <a:solidFill>
                  <a:srgbClr val="000000"/>
                </a:solidFill>
              </a:rPr>
              <a:t>Sea</a:t>
            </a:r>
            <a:r>
              <a:rPr lang="de-DE" spc="-1" dirty="0">
                <a:solidFill>
                  <a:srgbClr val="000000"/>
                </a:solidFill>
              </a:rPr>
              <a:t> Region </a:t>
            </a:r>
            <a:r>
              <a:rPr lang="de-DE" spc="-1" dirty="0" err="1">
                <a:solidFill>
                  <a:srgbClr val="000000"/>
                </a:solidFill>
              </a:rPr>
              <a:t>which</a:t>
            </a:r>
            <a:r>
              <a:rPr lang="de-DE" spc="-1" dirty="0">
                <a:solidFill>
                  <a:srgbClr val="000000"/>
                </a:solidFill>
              </a:rPr>
              <a:t> </a:t>
            </a:r>
            <a:r>
              <a:rPr lang="de-DE" spc="-1" dirty="0" err="1">
                <a:solidFill>
                  <a:srgbClr val="000000"/>
                </a:solidFill>
              </a:rPr>
              <a:t>indicates</a:t>
            </a:r>
            <a:r>
              <a:rPr lang="de-DE" spc="-1" dirty="0">
                <a:solidFill>
                  <a:srgbClr val="000000"/>
                </a:solidFill>
              </a:rPr>
              <a:t>,</a:t>
            </a:r>
            <a:br>
              <a:rPr lang="de-DE" spc="-1" dirty="0">
                <a:solidFill>
                  <a:srgbClr val="000000"/>
                </a:solidFill>
              </a:rPr>
            </a:br>
            <a:br>
              <a:rPr lang="de-DE" spc="-1" dirty="0">
                <a:solidFill>
                  <a:srgbClr val="000000"/>
                </a:solidFill>
              </a:rPr>
            </a:br>
            <a:r>
              <a:rPr lang="de-DE" spc="-1" dirty="0" err="1">
                <a:solidFill>
                  <a:srgbClr val="000000"/>
                </a:solidFill>
              </a:rPr>
              <a:t>that</a:t>
            </a:r>
            <a:r>
              <a:rPr lang="de-DE" spc="-1" dirty="0">
                <a:solidFill>
                  <a:srgbClr val="000000"/>
                </a:solidFill>
              </a:rPr>
              <a:t> </a:t>
            </a:r>
            <a:r>
              <a:rPr lang="de-DE" spc="-1" dirty="0" err="1">
                <a:solidFill>
                  <a:srgbClr val="000000"/>
                </a:solidFill>
              </a:rPr>
              <a:t>the</a:t>
            </a:r>
            <a:r>
              <a:rPr lang="de-DE" spc="-1" dirty="0">
                <a:solidFill>
                  <a:srgbClr val="000000"/>
                </a:solidFill>
              </a:rPr>
              <a:t> </a:t>
            </a:r>
            <a:r>
              <a:rPr lang="de-DE" spc="-1" dirty="0" err="1">
                <a:solidFill>
                  <a:srgbClr val="000000"/>
                </a:solidFill>
              </a:rPr>
              <a:t>Algorithm</a:t>
            </a:r>
            <a:r>
              <a:rPr lang="de-DE" spc="-1" dirty="0">
                <a:solidFill>
                  <a:srgbClr val="000000"/>
                </a:solidFill>
              </a:rPr>
              <a:t> </a:t>
            </a:r>
            <a:r>
              <a:rPr lang="de-DE" spc="-1" dirty="0" err="1">
                <a:solidFill>
                  <a:srgbClr val="000000"/>
                </a:solidFill>
              </a:rPr>
              <a:t>is</a:t>
            </a:r>
            <a:r>
              <a:rPr lang="de-DE" spc="-1" dirty="0">
                <a:solidFill>
                  <a:srgbClr val="000000"/>
                </a:solidFill>
              </a:rPr>
              <a:t> </a:t>
            </a:r>
            <a:r>
              <a:rPr lang="de-DE" spc="-1" dirty="0" err="1">
                <a:solidFill>
                  <a:srgbClr val="000000"/>
                </a:solidFill>
              </a:rPr>
              <a:t>working</a:t>
            </a:r>
            <a:br>
              <a:rPr lang="de-DE" spc="-1" dirty="0">
                <a:solidFill>
                  <a:srgbClr val="000000"/>
                </a:solidFill>
              </a:rPr>
            </a:br>
            <a:br>
              <a:rPr lang="de-DE" spc="-1" dirty="0">
                <a:solidFill>
                  <a:srgbClr val="000000"/>
                </a:solidFill>
              </a:rPr>
            </a:br>
            <a:r>
              <a:rPr lang="de-DE" spc="-1" dirty="0" err="1">
                <a:solidFill>
                  <a:srgbClr val="000000"/>
                </a:solidFill>
              </a:rPr>
              <a:t>properly</a:t>
            </a:r>
            <a:r>
              <a:rPr lang="de-DE" spc="-1" dirty="0">
                <a:solidFill>
                  <a:srgbClr val="000000"/>
                </a:solidFill>
              </a:rPr>
              <a:t>.</a:t>
            </a:r>
            <a:endParaRPr lang="en-US" spc="-1" dirty="0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7BE17DEC-35E4-4E49-9843-8E9A5F9F5AF9}"/>
              </a:ext>
            </a:extLst>
          </p:cNvPr>
          <p:cNvSpPr/>
          <p:nvPr/>
        </p:nvSpPr>
        <p:spPr>
          <a:xfrm>
            <a:off x="2961249" y="4831540"/>
            <a:ext cx="2314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GB" sz="900" spc="-1" dirty="0">
                <a:solidFill>
                  <a:schemeClr val="bg1">
                    <a:lumMod val="75000"/>
                  </a:schemeClr>
                </a:solidFill>
                <a:ea typeface="DejaVu Sans"/>
              </a:rPr>
              <a:t>OSPAR, 2017</a:t>
            </a:r>
            <a:endParaRPr lang="en-GB" sz="900" spc="-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Datumsplatzhalter 1">
            <a:extLst>
              <a:ext uri="{FF2B5EF4-FFF2-40B4-BE49-F238E27FC236}">
                <a16:creationId xmlns:a16="http://schemas.microsoft.com/office/drawing/2014/main" id="{AF503C4E-9FA0-4DDD-AEAB-9D48BD1B6D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352526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6EC4-B4CF-4701-AD06-A8439D6D8E12}" type="slidenum">
              <a:rPr lang="de-DE" smtClean="0"/>
              <a:t>25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400050" y="226551"/>
            <a:ext cx="6869178" cy="575989"/>
          </a:xfrm>
        </p:spPr>
        <p:txBody>
          <a:bodyPr/>
          <a:lstStyle/>
          <a:p>
            <a:r>
              <a:rPr lang="de-DE" dirty="0"/>
              <a:t>Summary ...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D2F25830-01CC-4673-A53B-37DCDDE041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050" y="1188000"/>
            <a:ext cx="8644890" cy="3864060"/>
          </a:xfrm>
        </p:spPr>
        <p:txBody>
          <a:bodyPr>
            <a:normAutofit/>
          </a:bodyPr>
          <a:lstStyle/>
          <a:p>
            <a:r>
              <a:rPr lang="de-DE" sz="1800" dirty="0" err="1"/>
              <a:t>Adjusted</a:t>
            </a:r>
            <a:r>
              <a:rPr lang="de-DE" sz="1800" dirty="0"/>
              <a:t> </a:t>
            </a:r>
            <a:r>
              <a:rPr lang="de-DE" sz="1800" dirty="0" err="1"/>
              <a:t>methane</a:t>
            </a:r>
            <a:r>
              <a:rPr lang="de-DE" sz="1800" dirty="0"/>
              <a:t> </a:t>
            </a:r>
            <a:r>
              <a:rPr lang="de-DE" sz="1800" dirty="0" err="1"/>
              <a:t>emissions</a:t>
            </a:r>
            <a:r>
              <a:rPr lang="de-DE" sz="1800" dirty="0"/>
              <a:t> </a:t>
            </a:r>
            <a:r>
              <a:rPr lang="de-DE" sz="1800" dirty="0" err="1"/>
              <a:t>from</a:t>
            </a:r>
            <a:r>
              <a:rPr lang="de-DE" sz="1800" dirty="0"/>
              <a:t> offshore </a:t>
            </a:r>
            <a:r>
              <a:rPr lang="de-DE" sz="1800" dirty="0" err="1"/>
              <a:t>platforms</a:t>
            </a:r>
            <a:r>
              <a:rPr lang="de-DE" sz="1800" dirty="0"/>
              <a:t> in </a:t>
            </a:r>
            <a:r>
              <a:rPr lang="de-DE" sz="1800" dirty="0" err="1"/>
              <a:t>the</a:t>
            </a:r>
            <a:r>
              <a:rPr lang="de-DE" sz="1800" dirty="0"/>
              <a:t> North </a:t>
            </a:r>
            <a:r>
              <a:rPr lang="de-DE" sz="1800" dirty="0" err="1"/>
              <a:t>Sea</a:t>
            </a:r>
            <a:endParaRPr lang="de-DE" sz="1800" dirty="0"/>
          </a:p>
          <a:p>
            <a:endParaRPr lang="de-DE" sz="1800" dirty="0"/>
          </a:p>
          <a:p>
            <a:r>
              <a:rPr lang="de-DE" sz="1800" dirty="0" err="1"/>
              <a:t>Included</a:t>
            </a:r>
            <a:r>
              <a:rPr lang="de-DE" sz="1800" dirty="0"/>
              <a:t> </a:t>
            </a:r>
            <a:r>
              <a:rPr lang="de-DE" sz="1800" dirty="0" err="1"/>
              <a:t>emissions</a:t>
            </a:r>
            <a:r>
              <a:rPr lang="de-DE" sz="1800" dirty="0"/>
              <a:t> </a:t>
            </a:r>
            <a:r>
              <a:rPr lang="de-DE" sz="1800" dirty="0" err="1"/>
              <a:t>as</a:t>
            </a:r>
            <a:r>
              <a:rPr lang="de-DE" sz="1800" dirty="0"/>
              <a:t> </a:t>
            </a:r>
            <a:r>
              <a:rPr lang="de-DE" sz="1800" dirty="0" err="1"/>
              <a:t>pointsources</a:t>
            </a:r>
            <a:r>
              <a:rPr lang="de-DE" sz="1800" dirty="0"/>
              <a:t> in ICON-ART </a:t>
            </a:r>
            <a:r>
              <a:rPr lang="de-DE" sz="1800" dirty="0" err="1"/>
              <a:t>simulations</a:t>
            </a:r>
            <a:r>
              <a:rPr lang="de-DE" sz="1800" dirty="0"/>
              <a:t> </a:t>
            </a:r>
          </a:p>
          <a:p>
            <a:endParaRPr lang="de-DE" sz="1800" dirty="0"/>
          </a:p>
          <a:p>
            <a:r>
              <a:rPr lang="de-DE" sz="1800" dirty="0" err="1"/>
              <a:t>Developed</a:t>
            </a:r>
            <a:r>
              <a:rPr lang="de-DE" sz="1800" dirty="0"/>
              <a:t> </a:t>
            </a:r>
            <a:r>
              <a:rPr lang="de-DE" sz="1800" dirty="0" err="1"/>
              <a:t>the</a:t>
            </a:r>
            <a:r>
              <a:rPr lang="de-DE" sz="1800" dirty="0"/>
              <a:t> Pattern </a:t>
            </a:r>
            <a:r>
              <a:rPr lang="de-DE" sz="1800" dirty="0" err="1"/>
              <a:t>Algorithm</a:t>
            </a:r>
            <a:r>
              <a:rPr lang="de-DE" sz="1800" dirty="0"/>
              <a:t> </a:t>
            </a:r>
            <a:r>
              <a:rPr lang="de-DE" sz="1800" dirty="0" err="1"/>
              <a:t>to</a:t>
            </a:r>
            <a:r>
              <a:rPr lang="de-DE" sz="1800" dirty="0"/>
              <a:t> </a:t>
            </a:r>
            <a:r>
              <a:rPr lang="de-DE" sz="1800" dirty="0" err="1"/>
              <a:t>extract</a:t>
            </a:r>
            <a:r>
              <a:rPr lang="de-DE" sz="1800" dirty="0"/>
              <a:t> </a:t>
            </a:r>
            <a:r>
              <a:rPr lang="de-DE" sz="1800" dirty="0" err="1"/>
              <a:t>subsets</a:t>
            </a:r>
            <a:r>
              <a:rPr lang="de-DE" sz="1800" dirty="0"/>
              <a:t> </a:t>
            </a:r>
            <a:r>
              <a:rPr lang="de-DE" sz="1800" dirty="0" err="1"/>
              <a:t>with</a:t>
            </a:r>
            <a:r>
              <a:rPr lang="de-DE" sz="1800" dirty="0"/>
              <a:t> </a:t>
            </a:r>
            <a:r>
              <a:rPr lang="de-DE" sz="1800" dirty="0" err="1"/>
              <a:t>emission</a:t>
            </a:r>
            <a:r>
              <a:rPr lang="de-DE" sz="1800" dirty="0"/>
              <a:t> </a:t>
            </a:r>
            <a:r>
              <a:rPr lang="de-DE" sz="1800" dirty="0" err="1"/>
              <a:t>hotspots</a:t>
            </a:r>
            <a:endParaRPr lang="de-DE" sz="1800" dirty="0"/>
          </a:p>
          <a:p>
            <a:endParaRPr lang="de-DE" sz="1800" dirty="0"/>
          </a:p>
          <a:p>
            <a:endParaRPr lang="de-DE" sz="1800" dirty="0"/>
          </a:p>
          <a:p>
            <a:endParaRPr lang="de-DE" sz="1800" dirty="0"/>
          </a:p>
          <a:p>
            <a:endParaRPr lang="de-DE" sz="1800" dirty="0"/>
          </a:p>
          <a:p>
            <a:r>
              <a:rPr lang="de-DE" sz="1800" dirty="0"/>
              <a:t>Use </a:t>
            </a:r>
            <a:r>
              <a:rPr lang="de-DE" sz="1800" dirty="0" err="1"/>
              <a:t>the</a:t>
            </a:r>
            <a:r>
              <a:rPr lang="de-DE" sz="1800" dirty="0"/>
              <a:t> Pattern </a:t>
            </a:r>
            <a:r>
              <a:rPr lang="de-DE" sz="1800" dirty="0" err="1"/>
              <a:t>Algorithm</a:t>
            </a:r>
            <a:r>
              <a:rPr lang="de-DE" sz="1800" dirty="0"/>
              <a:t> </a:t>
            </a:r>
            <a:r>
              <a:rPr lang="de-DE" sz="1800" dirty="0" err="1"/>
              <a:t>for</a:t>
            </a:r>
            <a:r>
              <a:rPr lang="de-DE" sz="1800" dirty="0"/>
              <a:t> </a:t>
            </a:r>
            <a:r>
              <a:rPr lang="de-DE" sz="1800" dirty="0" err="1"/>
              <a:t>satellite</a:t>
            </a:r>
            <a:r>
              <a:rPr lang="de-DE" sz="1800" dirty="0"/>
              <a:t> </a:t>
            </a:r>
            <a:r>
              <a:rPr lang="de-DE" sz="1800" dirty="0" err="1"/>
              <a:t>data</a:t>
            </a:r>
            <a:r>
              <a:rPr lang="de-DE" sz="1800" dirty="0"/>
              <a:t> </a:t>
            </a:r>
            <a:r>
              <a:rPr lang="de-DE" sz="1800" dirty="0" err="1"/>
              <a:t>to</a:t>
            </a:r>
            <a:r>
              <a:rPr lang="de-DE" sz="1800" dirty="0"/>
              <a:t> </a:t>
            </a:r>
            <a:r>
              <a:rPr lang="de-DE" sz="1800" dirty="0" err="1"/>
              <a:t>derive</a:t>
            </a:r>
            <a:r>
              <a:rPr lang="de-DE" sz="1800" dirty="0"/>
              <a:t> </a:t>
            </a:r>
            <a:r>
              <a:rPr lang="de-DE" sz="1800" dirty="0" err="1"/>
              <a:t>emission</a:t>
            </a:r>
            <a:r>
              <a:rPr lang="de-DE" sz="1800" dirty="0"/>
              <a:t> </a:t>
            </a:r>
            <a:r>
              <a:rPr lang="de-DE" sz="1800" dirty="0" err="1"/>
              <a:t>fluxes</a:t>
            </a:r>
            <a:r>
              <a:rPr lang="de-DE" sz="1800" dirty="0"/>
              <a:t> </a:t>
            </a:r>
            <a:r>
              <a:rPr lang="de-DE" sz="1800" dirty="0" err="1"/>
              <a:t>from</a:t>
            </a:r>
            <a:r>
              <a:rPr lang="de-DE" sz="1800" dirty="0"/>
              <a:t> </a:t>
            </a:r>
            <a:r>
              <a:rPr lang="de-DE" sz="1800" dirty="0" err="1"/>
              <a:t>hotspots</a:t>
            </a:r>
            <a:endParaRPr lang="de-DE" sz="1800" dirty="0"/>
          </a:p>
        </p:txBody>
      </p:sp>
      <p:sp>
        <p:nvSpPr>
          <p:cNvPr id="10" name="Titel 5">
            <a:extLst>
              <a:ext uri="{FF2B5EF4-FFF2-40B4-BE49-F238E27FC236}">
                <a16:creationId xmlns:a16="http://schemas.microsoft.com/office/drawing/2014/main" id="{34C6D032-5268-496F-9790-FCE9681F39F4}"/>
              </a:ext>
            </a:extLst>
          </p:cNvPr>
          <p:cNvSpPr txBox="1">
            <a:spLocks/>
          </p:cNvSpPr>
          <p:nvPr/>
        </p:nvSpPr>
        <p:spPr>
          <a:xfrm>
            <a:off x="379184" y="3002926"/>
            <a:ext cx="6869178" cy="575989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 algn="l" defTabSz="68598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1" kern="120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de-DE" dirty="0"/>
              <a:t>… and Outlook</a:t>
            </a:r>
          </a:p>
        </p:txBody>
      </p:sp>
      <p:sp>
        <p:nvSpPr>
          <p:cNvPr id="7" name="Datumsplatzhalter 1">
            <a:extLst>
              <a:ext uri="{FF2B5EF4-FFF2-40B4-BE49-F238E27FC236}">
                <a16:creationId xmlns:a16="http://schemas.microsoft.com/office/drawing/2014/main" id="{EC8C0B23-450B-469F-9FD7-9A95C91B438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2401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>
            <a:extLst>
              <a:ext uri="{FF2B5EF4-FFF2-40B4-BE49-F238E27FC236}">
                <a16:creationId xmlns:a16="http://schemas.microsoft.com/office/drawing/2014/main" id="{E3903058-9C62-45F2-93D4-09483620CBCB}"/>
              </a:ext>
            </a:extLst>
          </p:cNvPr>
          <p:cNvSpPr txBox="1"/>
          <p:nvPr/>
        </p:nvSpPr>
        <p:spPr>
          <a:xfrm>
            <a:off x="302455" y="1230473"/>
            <a:ext cx="5753687" cy="995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361" spc="-1" dirty="0"/>
              <a:t>Acknowledgements go to the </a:t>
            </a:r>
            <a:r>
              <a:rPr lang="en-GB" sz="1361" spc="-1" dirty="0" err="1"/>
              <a:t>Steinbuch</a:t>
            </a:r>
            <a:r>
              <a:rPr lang="en-GB" sz="1361" spc="-1" dirty="0"/>
              <a:t> Centre for Computing (SCC) at the Karlsruhe Institute of Technology</a:t>
            </a:r>
            <a:r>
              <a:rPr lang="de-DE" sz="1361" spc="-1" dirty="0"/>
              <a:t> </a:t>
            </a:r>
            <a:r>
              <a:rPr lang="de-DE" sz="1361" spc="-1" dirty="0" err="1"/>
              <a:t>for</a:t>
            </a:r>
            <a:r>
              <a:rPr lang="de-DE" sz="1361" spc="-1" dirty="0"/>
              <a:t> </a:t>
            </a:r>
            <a:r>
              <a:rPr lang="de-DE" sz="1361" spc="-1" dirty="0" err="1"/>
              <a:t>providing</a:t>
            </a:r>
            <a:r>
              <a:rPr lang="de-DE" sz="1361" spc="-1" dirty="0"/>
              <a:t> </a:t>
            </a:r>
            <a:r>
              <a:rPr lang="de-DE" sz="1361" spc="-1" dirty="0" err="1"/>
              <a:t>the</a:t>
            </a:r>
            <a:r>
              <a:rPr lang="de-DE" sz="1361" spc="-1" dirty="0"/>
              <a:t> HPC </a:t>
            </a:r>
            <a:r>
              <a:rPr lang="de-DE" sz="1361" spc="-1" dirty="0" err="1"/>
              <a:t>systems</a:t>
            </a:r>
            <a:r>
              <a:rPr lang="de-DE" sz="1361" spc="-1" dirty="0"/>
              <a:t> on </a:t>
            </a:r>
            <a:r>
              <a:rPr lang="de-DE" sz="1361" spc="-1" dirty="0" err="1"/>
              <a:t>which</a:t>
            </a:r>
            <a:r>
              <a:rPr lang="de-DE" sz="1361" spc="-1" dirty="0"/>
              <a:t> </a:t>
            </a:r>
            <a:r>
              <a:rPr lang="de-DE" sz="1361" spc="-1" dirty="0" err="1"/>
              <a:t>the</a:t>
            </a:r>
            <a:r>
              <a:rPr lang="de-DE" sz="1361" spc="-1" dirty="0"/>
              <a:t> </a:t>
            </a:r>
            <a:r>
              <a:rPr lang="de-DE" sz="1361" spc="-1" dirty="0" err="1"/>
              <a:t>simulations</a:t>
            </a:r>
            <a:r>
              <a:rPr lang="de-DE" sz="1361" spc="-1" dirty="0"/>
              <a:t> </a:t>
            </a:r>
            <a:r>
              <a:rPr lang="de-DE" sz="1361" spc="-1" dirty="0" err="1"/>
              <a:t>presented</a:t>
            </a:r>
            <a:r>
              <a:rPr lang="de-DE" sz="1361" spc="-1" dirty="0"/>
              <a:t> in </a:t>
            </a:r>
            <a:r>
              <a:rPr lang="de-DE" sz="1361" spc="-1" dirty="0" err="1"/>
              <a:t>this</a:t>
            </a:r>
            <a:r>
              <a:rPr lang="de-DE" sz="1361" spc="-1" dirty="0"/>
              <a:t> </a:t>
            </a:r>
            <a:r>
              <a:rPr lang="de-DE" sz="1361" spc="-1" dirty="0" err="1"/>
              <a:t>work</a:t>
            </a:r>
            <a:r>
              <a:rPr lang="de-DE" sz="1361" spc="-1" dirty="0"/>
              <a:t> </a:t>
            </a:r>
            <a:r>
              <a:rPr lang="de-DE" sz="1361" spc="-1" dirty="0" err="1"/>
              <a:t>were</a:t>
            </a:r>
            <a:r>
              <a:rPr lang="de-DE" sz="1361" spc="-1" dirty="0"/>
              <a:t> </a:t>
            </a:r>
            <a:r>
              <a:rPr lang="de-DE" sz="1361" spc="-1" dirty="0" err="1"/>
              <a:t>computed</a:t>
            </a:r>
            <a:r>
              <a:rPr lang="de-DE" sz="1361" spc="-1" dirty="0"/>
              <a:t>.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09BD8EFB-8DD5-4B8E-AA64-01AC98C7EA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959" y="1688823"/>
            <a:ext cx="2241975" cy="1767441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E64E3835-24EB-4EA0-8C2D-BA7960DB75CC}"/>
              </a:ext>
            </a:extLst>
          </p:cNvPr>
          <p:cNvSpPr txBox="1"/>
          <p:nvPr/>
        </p:nvSpPr>
        <p:spPr>
          <a:xfrm>
            <a:off x="302455" y="2954089"/>
            <a:ext cx="5753687" cy="1310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361" spc="-1" dirty="0"/>
              <a:t>In </a:t>
            </a:r>
            <a:r>
              <a:rPr lang="de-DE" sz="1361" spc="-1" dirty="0" err="1"/>
              <a:t>addition</a:t>
            </a:r>
            <a:r>
              <a:rPr lang="de-DE" sz="1361" spc="-1" dirty="0"/>
              <a:t> </a:t>
            </a:r>
            <a:r>
              <a:rPr lang="de-DE" sz="1361" spc="-1" dirty="0" err="1"/>
              <a:t>to</a:t>
            </a:r>
            <a:r>
              <a:rPr lang="de-DE" sz="1361" spc="-1" dirty="0"/>
              <a:t> </a:t>
            </a:r>
            <a:r>
              <a:rPr lang="de-DE" sz="1361" spc="-1" dirty="0" err="1"/>
              <a:t>that</a:t>
            </a:r>
            <a:r>
              <a:rPr lang="de-DE" sz="1361" spc="-1" dirty="0"/>
              <a:t> </a:t>
            </a:r>
            <a:r>
              <a:rPr lang="de-DE" sz="1361" spc="-1" dirty="0" err="1"/>
              <a:t>the</a:t>
            </a:r>
            <a:r>
              <a:rPr lang="de-DE" sz="1361" spc="-1" dirty="0"/>
              <a:t> Large </a:t>
            </a:r>
            <a:r>
              <a:rPr lang="de-DE" sz="1361" spc="-1" dirty="0" err="1"/>
              <a:t>Scale</a:t>
            </a:r>
            <a:r>
              <a:rPr lang="de-DE" sz="1361" spc="-1" dirty="0"/>
              <a:t> Data Facility (LSDF) </a:t>
            </a:r>
            <a:r>
              <a:rPr lang="de-DE" sz="1361" spc="-1" dirty="0" err="1"/>
              <a:t>operated</a:t>
            </a:r>
            <a:r>
              <a:rPr lang="de-DE" sz="1361" spc="-1" dirty="0"/>
              <a:t> </a:t>
            </a:r>
            <a:r>
              <a:rPr lang="de-DE" sz="1361" spc="-1" dirty="0" err="1"/>
              <a:t>by</a:t>
            </a:r>
            <a:r>
              <a:rPr lang="de-DE" sz="1361" spc="-1" dirty="0"/>
              <a:t> </a:t>
            </a:r>
            <a:r>
              <a:rPr lang="de-DE" sz="1361" spc="-1" dirty="0" err="1"/>
              <a:t>the</a:t>
            </a:r>
            <a:r>
              <a:rPr lang="de-DE" sz="1361" spc="-1" dirty="0"/>
              <a:t> SCC was </a:t>
            </a:r>
            <a:r>
              <a:rPr lang="de-DE" sz="1361" spc="-1" dirty="0" err="1"/>
              <a:t>used</a:t>
            </a:r>
            <a:r>
              <a:rPr lang="de-DE" sz="1361" spc="-1" dirty="0"/>
              <a:t> </a:t>
            </a:r>
            <a:r>
              <a:rPr lang="de-DE" sz="1361" spc="-1" dirty="0" err="1"/>
              <a:t>to</a:t>
            </a:r>
            <a:r>
              <a:rPr lang="de-DE" sz="1361" spc="-1" dirty="0"/>
              <a:t> </a:t>
            </a:r>
            <a:r>
              <a:rPr lang="de-DE" sz="1361" spc="-1" dirty="0" err="1"/>
              <a:t>store</a:t>
            </a:r>
            <a:r>
              <a:rPr lang="de-DE" sz="1361" spc="-1" dirty="0"/>
              <a:t> </a:t>
            </a:r>
            <a:r>
              <a:rPr lang="de-DE" sz="1361" spc="-1" dirty="0" err="1"/>
              <a:t>research</a:t>
            </a:r>
            <a:r>
              <a:rPr lang="de-DE" sz="1361" spc="-1" dirty="0"/>
              <a:t> </a:t>
            </a:r>
            <a:r>
              <a:rPr lang="de-DE" sz="1361" spc="-1" dirty="0" err="1"/>
              <a:t>data</a:t>
            </a:r>
            <a:r>
              <a:rPr lang="de-DE" sz="1361" spc="-1" dirty="0"/>
              <a:t> </a:t>
            </a:r>
            <a:r>
              <a:rPr lang="de-DE" sz="1361" spc="-1" dirty="0" err="1"/>
              <a:t>of</a:t>
            </a:r>
            <a:r>
              <a:rPr lang="de-DE" sz="1361" spc="-1" dirty="0"/>
              <a:t> </a:t>
            </a:r>
            <a:r>
              <a:rPr lang="de-DE" sz="1361" spc="-1" dirty="0" err="1"/>
              <a:t>this</a:t>
            </a:r>
            <a:r>
              <a:rPr lang="de-DE" sz="1361" spc="-1" dirty="0"/>
              <a:t> </a:t>
            </a:r>
            <a:r>
              <a:rPr lang="de-DE" sz="1361" spc="-1" dirty="0" err="1"/>
              <a:t>project</a:t>
            </a:r>
            <a:r>
              <a:rPr lang="de-DE" sz="1361" spc="-1" dirty="0"/>
              <a:t>.</a:t>
            </a:r>
          </a:p>
          <a:p>
            <a:pPr>
              <a:lnSpc>
                <a:spcPct val="150000"/>
              </a:lnSpc>
            </a:pPr>
            <a:endParaRPr lang="de-DE" sz="1361" spc="-1" dirty="0"/>
          </a:p>
          <a:p>
            <a:pPr>
              <a:lnSpc>
                <a:spcPct val="150000"/>
              </a:lnSpc>
            </a:pPr>
            <a:r>
              <a:rPr lang="de-DE" sz="1361" spc="-1" dirty="0" err="1"/>
              <a:t>Please</a:t>
            </a:r>
            <a:r>
              <a:rPr lang="de-DE" sz="1361" spc="-1" dirty="0"/>
              <a:t> find </a:t>
            </a:r>
            <a:r>
              <a:rPr lang="de-DE" sz="1361" spc="-1" dirty="0" err="1"/>
              <a:t>more</a:t>
            </a:r>
            <a:r>
              <a:rPr lang="de-DE" sz="1361" spc="-1" dirty="0"/>
              <a:t> </a:t>
            </a:r>
            <a:r>
              <a:rPr lang="de-DE" sz="1361" spc="-1" dirty="0" err="1"/>
              <a:t>information</a:t>
            </a:r>
            <a:r>
              <a:rPr lang="de-DE" sz="1361" spc="-1" dirty="0"/>
              <a:t> on HPC at KIT </a:t>
            </a:r>
            <a:r>
              <a:rPr lang="de-DE" sz="1361" spc="-1" dirty="0" err="1">
                <a:solidFill>
                  <a:schemeClr val="tx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here</a:t>
            </a:r>
            <a:r>
              <a:rPr lang="de-DE" sz="1361" spc="-1" dirty="0"/>
              <a:t> and </a:t>
            </a:r>
            <a:r>
              <a:rPr lang="de-DE" sz="1361" spc="-1" dirty="0" err="1"/>
              <a:t>the</a:t>
            </a:r>
            <a:r>
              <a:rPr lang="de-DE" sz="1361" spc="-1" dirty="0"/>
              <a:t> LSDF </a:t>
            </a:r>
            <a:r>
              <a:rPr lang="de-DE" sz="1361" spc="-1" dirty="0" err="1">
                <a:solidFill>
                  <a:schemeClr val="tx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here</a:t>
            </a:r>
            <a:r>
              <a:rPr lang="de-DE" sz="1361" spc="-1" dirty="0"/>
              <a:t>.</a:t>
            </a:r>
          </a:p>
        </p:txBody>
      </p:sp>
      <p:sp>
        <p:nvSpPr>
          <p:cNvPr id="11" name="CustomShape 5">
            <a:extLst>
              <a:ext uri="{FF2B5EF4-FFF2-40B4-BE49-F238E27FC236}">
                <a16:creationId xmlns:a16="http://schemas.microsoft.com/office/drawing/2014/main" id="{D9628127-FF6F-4956-935E-E0379FDCB17F}"/>
              </a:ext>
            </a:extLst>
          </p:cNvPr>
          <p:cNvSpPr/>
          <p:nvPr/>
        </p:nvSpPr>
        <p:spPr>
          <a:xfrm>
            <a:off x="8040457" y="3456264"/>
            <a:ext cx="795477" cy="21566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1254" tIns="30627" rIns="61254" bIns="30627"/>
          <a:lstStyle/>
          <a:p>
            <a:r>
              <a:rPr lang="de-DE" sz="885" spc="-1" dirty="0">
                <a:solidFill>
                  <a:srgbClr val="000000"/>
                </a:solidFill>
                <a:latin typeface="Arial"/>
                <a:ea typeface="DejaVu Sans"/>
              </a:rPr>
              <a:t>SCC, 2021</a:t>
            </a:r>
            <a:endParaRPr lang="de-DE" sz="953" dirty="0"/>
          </a:p>
          <a:p>
            <a:pPr>
              <a:lnSpc>
                <a:spcPct val="100000"/>
              </a:lnSpc>
            </a:pPr>
            <a:endParaRPr lang="en-GB" sz="885" spc="-1" dirty="0">
              <a:latin typeface="Arial"/>
            </a:endParaRP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3A8DC9E5-4E15-4B4E-9CA5-845CA8F83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42A11-3F6D-49C2-B184-6A782E851E4E}" type="slidenum">
              <a:rPr lang="de-DE" smtClean="0"/>
              <a:t>26</a:t>
            </a:fld>
            <a:endParaRPr lang="de-DE"/>
          </a:p>
        </p:txBody>
      </p:sp>
      <p:sp>
        <p:nvSpPr>
          <p:cNvPr id="12" name="Titel 5">
            <a:extLst>
              <a:ext uri="{FF2B5EF4-FFF2-40B4-BE49-F238E27FC236}">
                <a16:creationId xmlns:a16="http://schemas.microsoft.com/office/drawing/2014/main" id="{CCED34C2-2FBE-4B24-8CB2-29D445E82E6B}"/>
              </a:ext>
            </a:extLst>
          </p:cNvPr>
          <p:cNvSpPr txBox="1">
            <a:spLocks/>
          </p:cNvSpPr>
          <p:nvPr/>
        </p:nvSpPr>
        <p:spPr>
          <a:xfrm>
            <a:off x="302455" y="229114"/>
            <a:ext cx="6869178" cy="575989"/>
          </a:xfrm>
          <a:prstGeom prst="rect">
            <a:avLst/>
          </a:prstGeom>
        </p:spPr>
        <p:txBody>
          <a:bodyPr/>
          <a:lstStyle>
            <a:lvl1pPr algn="l" defTabSz="68598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pc="-1" dirty="0">
                <a:solidFill>
                  <a:srgbClr val="000000"/>
                </a:solidFill>
              </a:rPr>
              <a:t>Acknowledgement</a:t>
            </a:r>
            <a:endParaRPr lang="en-GB" spc="-1" dirty="0"/>
          </a:p>
        </p:txBody>
      </p:sp>
      <p:sp>
        <p:nvSpPr>
          <p:cNvPr id="13" name="Datumsplatzhalter 1">
            <a:extLst>
              <a:ext uri="{FF2B5EF4-FFF2-40B4-BE49-F238E27FC236}">
                <a16:creationId xmlns:a16="http://schemas.microsoft.com/office/drawing/2014/main" id="{C144724E-D547-47A1-BCC5-930C7CC7692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21640105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>
            <a:extLst>
              <a:ext uri="{FF2B5EF4-FFF2-40B4-BE49-F238E27FC236}">
                <a16:creationId xmlns:a16="http://schemas.microsoft.com/office/drawing/2014/main" id="{A79E4FEC-522D-44F5-AEBB-9F989DFE226F}"/>
              </a:ext>
            </a:extLst>
          </p:cNvPr>
          <p:cNvSpPr/>
          <p:nvPr/>
        </p:nvSpPr>
        <p:spPr>
          <a:xfrm>
            <a:off x="188889" y="1001477"/>
            <a:ext cx="8766221" cy="27929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F. </a:t>
            </a:r>
            <a:r>
              <a:rPr lang="en-US" sz="1200" dirty="0" err="1"/>
              <a:t>Prill</a:t>
            </a:r>
            <a:r>
              <a:rPr lang="en-US" sz="1200" dirty="0"/>
              <a:t>, et al., ICON Model Tutorial – Working with the ICON Model, </a:t>
            </a:r>
            <a:r>
              <a:rPr lang="en-US" sz="1200" dirty="0" err="1"/>
              <a:t>Deutscher</a:t>
            </a:r>
            <a:r>
              <a:rPr lang="en-US" sz="1200" dirty="0"/>
              <a:t> </a:t>
            </a:r>
            <a:r>
              <a:rPr lang="en-US" sz="1200" dirty="0" err="1"/>
              <a:t>Wetterdienst</a:t>
            </a:r>
            <a:r>
              <a:rPr lang="en-US" sz="1200" dirty="0"/>
              <a:t>, 2019</a:t>
            </a:r>
          </a:p>
          <a:p>
            <a:endParaRPr lang="en-US" sz="1200" dirty="0"/>
          </a:p>
          <a:p>
            <a:endParaRPr lang="en-US" sz="1200" dirty="0"/>
          </a:p>
          <a:p>
            <a:r>
              <a:rPr lang="en-US" sz="1200" dirty="0"/>
              <a:t>G. Janssens-</a:t>
            </a:r>
            <a:r>
              <a:rPr lang="en-US" sz="1200" dirty="0" err="1"/>
              <a:t>Maenhout</a:t>
            </a:r>
            <a:r>
              <a:rPr lang="en-US" sz="1200" dirty="0"/>
              <a:t>, A. M. R. Petrescu, M. </a:t>
            </a:r>
            <a:r>
              <a:rPr lang="en-US" sz="1200" dirty="0" err="1"/>
              <a:t>Muntean</a:t>
            </a:r>
            <a:r>
              <a:rPr lang="en-US" sz="1200" dirty="0"/>
              <a:t>, and V. </a:t>
            </a:r>
            <a:r>
              <a:rPr lang="en-US" sz="1200" dirty="0" err="1"/>
              <a:t>Blujdea</a:t>
            </a:r>
            <a:r>
              <a:rPr lang="en-US" sz="1200" dirty="0"/>
              <a:t>. Verifying Greenhouse Gas Emissions: Methods to Support International Climate Agreements. </a:t>
            </a:r>
            <a:r>
              <a:rPr lang="en-US" sz="1200" i="1" dirty="0"/>
              <a:t>The National Academies of Sciences, 1, 132-133</a:t>
            </a:r>
            <a:r>
              <a:rPr lang="en-US" sz="1200" dirty="0"/>
              <a:t>, 2010. </a:t>
            </a:r>
            <a:r>
              <a:rPr lang="en-US" sz="1200" dirty="0" err="1"/>
              <a:t>doi</a:t>
            </a:r>
            <a:r>
              <a:rPr lang="en-US" sz="1200" dirty="0"/>
              <a:t>: 10.2904/EDGARv4.2.</a:t>
            </a:r>
          </a:p>
          <a:p>
            <a:endParaRPr lang="en-US" sz="1200" dirty="0"/>
          </a:p>
          <a:p>
            <a:endParaRPr lang="de-DE" sz="1200" dirty="0"/>
          </a:p>
          <a:p>
            <a:r>
              <a:rPr lang="de-DE" sz="1200" dirty="0"/>
              <a:t>NASA Visible Earth. </a:t>
            </a:r>
            <a:r>
              <a:rPr lang="de-DE" sz="1200" dirty="0">
                <a:hlinkClick r:id="rId2"/>
              </a:rPr>
              <a:t>https://visibleearth.nasa.gov/collection/1484/blue-marble</a:t>
            </a:r>
            <a:r>
              <a:rPr lang="de-DE" sz="1200" dirty="0"/>
              <a:t>, </a:t>
            </a:r>
            <a:r>
              <a:rPr lang="de-DE" sz="1200" dirty="0" err="1"/>
              <a:t>Accessed</a:t>
            </a:r>
            <a:r>
              <a:rPr lang="de-DE" sz="1200" dirty="0"/>
              <a:t>: 2021-04-22, 2021.</a:t>
            </a:r>
          </a:p>
          <a:p>
            <a:endParaRPr lang="de-DE" sz="1200" dirty="0"/>
          </a:p>
          <a:p>
            <a:endParaRPr lang="de-DE" sz="1200" dirty="0"/>
          </a:p>
          <a:p>
            <a:r>
              <a:rPr lang="en-US" sz="1200" dirty="0"/>
              <a:t>OSPAR. Inventory of </a:t>
            </a:r>
            <a:r>
              <a:rPr lang="en-US" sz="1200" dirty="0" err="1"/>
              <a:t>Ofshore</a:t>
            </a:r>
            <a:r>
              <a:rPr lang="en-US" sz="1200" dirty="0"/>
              <a:t> Installations 2017. </a:t>
            </a:r>
            <a:r>
              <a:rPr lang="en-US" sz="1200" dirty="0">
                <a:hlinkClick r:id="rId3"/>
              </a:rPr>
              <a:t>https://odims.ospar.org</a:t>
            </a:r>
            <a:r>
              <a:rPr lang="en-US" sz="1200" dirty="0"/>
              <a:t>, Accessed: 2021-04-</a:t>
            </a:r>
            <a:r>
              <a:rPr lang="de-DE" sz="1200" dirty="0"/>
              <a:t>22, 2017.</a:t>
            </a:r>
          </a:p>
          <a:p>
            <a:endParaRPr lang="de-DE" sz="1200" dirty="0"/>
          </a:p>
          <a:p>
            <a:endParaRPr lang="de-DE" sz="1200" dirty="0"/>
          </a:p>
          <a:p>
            <a:r>
              <a:rPr lang="de-DE" sz="1200" dirty="0"/>
              <a:t>Steinbuch </a:t>
            </a:r>
            <a:r>
              <a:rPr lang="de-DE" sz="1200" dirty="0" err="1"/>
              <a:t>Centre</a:t>
            </a:r>
            <a:r>
              <a:rPr lang="de-DE" sz="1200" dirty="0"/>
              <a:t> </a:t>
            </a:r>
            <a:r>
              <a:rPr lang="de-DE" sz="1200" dirty="0" err="1"/>
              <a:t>for</a:t>
            </a:r>
            <a:r>
              <a:rPr lang="de-DE" sz="1200" dirty="0"/>
              <a:t> Computing. Kooperationen. </a:t>
            </a:r>
            <a:r>
              <a:rPr lang="de-DE" sz="1200" dirty="0">
                <a:hlinkClick r:id="rId4"/>
              </a:rPr>
              <a:t>https://www.scc.kit.edu/en/index.php</a:t>
            </a:r>
            <a:r>
              <a:rPr lang="de-DE" sz="1200" dirty="0"/>
              <a:t>, </a:t>
            </a:r>
            <a:r>
              <a:rPr lang="de-DE" sz="1200" dirty="0" err="1"/>
              <a:t>Accessed</a:t>
            </a:r>
            <a:r>
              <a:rPr lang="de-DE" sz="1200" dirty="0"/>
              <a:t>: 2021-04-22, 2021.</a:t>
            </a:r>
          </a:p>
          <a:p>
            <a:endParaRPr lang="de-DE" sz="749" dirty="0"/>
          </a:p>
        </p:txBody>
      </p:sp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42F82121-A9EB-404F-8953-021F49C06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42A11-3F6D-49C2-B184-6A782E851E4E}" type="slidenum">
              <a:rPr lang="de-DE" smtClean="0"/>
              <a:t>27</a:t>
            </a:fld>
            <a:endParaRPr lang="de-DE"/>
          </a:p>
        </p:txBody>
      </p:sp>
      <p:sp>
        <p:nvSpPr>
          <p:cNvPr id="5" name="Titel 5">
            <a:extLst>
              <a:ext uri="{FF2B5EF4-FFF2-40B4-BE49-F238E27FC236}">
                <a16:creationId xmlns:a16="http://schemas.microsoft.com/office/drawing/2014/main" id="{5F55FC65-A911-4B77-8995-CE74AF165D0F}"/>
              </a:ext>
            </a:extLst>
          </p:cNvPr>
          <p:cNvSpPr txBox="1">
            <a:spLocks/>
          </p:cNvSpPr>
          <p:nvPr/>
        </p:nvSpPr>
        <p:spPr>
          <a:xfrm>
            <a:off x="302455" y="229114"/>
            <a:ext cx="6869178" cy="575989"/>
          </a:xfrm>
          <a:prstGeom prst="rect">
            <a:avLst/>
          </a:prstGeom>
        </p:spPr>
        <p:txBody>
          <a:bodyPr/>
          <a:lstStyle>
            <a:lvl1pPr algn="l" defTabSz="68598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pc="-1" dirty="0">
                <a:solidFill>
                  <a:srgbClr val="000000"/>
                </a:solidFill>
              </a:rPr>
              <a:t>Bibliography</a:t>
            </a:r>
            <a:endParaRPr lang="en-GB" spc="-1" dirty="0"/>
          </a:p>
        </p:txBody>
      </p:sp>
      <p:sp>
        <p:nvSpPr>
          <p:cNvPr id="6" name="Datumsplatzhalter 1">
            <a:extLst>
              <a:ext uri="{FF2B5EF4-FFF2-40B4-BE49-F238E27FC236}">
                <a16:creationId xmlns:a16="http://schemas.microsoft.com/office/drawing/2014/main" id="{B0BAD187-C5F5-4D66-9DC3-41B4E2A75D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0282" y="4748824"/>
            <a:ext cx="1027755" cy="396264"/>
          </a:xfrm>
        </p:spPr>
        <p:txBody>
          <a:bodyPr/>
          <a:lstStyle/>
          <a:p>
            <a:fld id="{C7355B21-B324-434D-ABB6-684CB6180B39}" type="datetime1">
              <a:rPr lang="de-DE" smtClean="0"/>
              <a:t>23.04.2021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11738140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sign1">
  <a:themeElements>
    <a:clrScheme name="KIT">
      <a:dk1>
        <a:sysClr val="windowText" lastClr="000000"/>
      </a:dk1>
      <a:lt1>
        <a:sysClr val="window" lastClr="FFFFFF"/>
      </a:lt1>
      <a:dk2>
        <a:srgbClr val="009682"/>
      </a:dk2>
      <a:lt2>
        <a:srgbClr val="D9D9D9"/>
      </a:lt2>
      <a:accent1>
        <a:srgbClr val="009682"/>
      </a:accent1>
      <a:accent2>
        <a:srgbClr val="4664AA"/>
      </a:accent2>
      <a:accent3>
        <a:srgbClr val="D9D9D9"/>
      </a:accent3>
      <a:accent4>
        <a:srgbClr val="4CB5A7"/>
      </a:accent4>
      <a:accent5>
        <a:srgbClr val="7D92C3"/>
      </a:accent5>
      <a:accent6>
        <a:srgbClr val="7FCAC0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sign1" id="{D385F135-4BB1-4144-883F-BD663B3FA4BF}" vid="{9BD07EEE-6672-4655-8F7E-3FE0E154673F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Design1</Template>
  <TotalTime>0</TotalTime>
  <Words>912</Words>
  <Application>Microsoft Office PowerPoint</Application>
  <PresentationFormat>Benutzerdefiniert</PresentationFormat>
  <Paragraphs>224</Paragraphs>
  <Slides>27</Slides>
  <Notes>0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27</vt:i4>
      </vt:variant>
    </vt:vector>
  </HeadingPairs>
  <TitlesOfParts>
    <vt:vector size="34" baseType="lpstr">
      <vt:lpstr>Arial</vt:lpstr>
      <vt:lpstr>Calibri</vt:lpstr>
      <vt:lpstr>Cambria Math</vt:lpstr>
      <vt:lpstr>DejaVu Sans</vt:lpstr>
      <vt:lpstr>StarSymbol</vt:lpstr>
      <vt:lpstr>Wingdings</vt:lpstr>
      <vt:lpstr>Design1</vt:lpstr>
      <vt:lpstr>PowerPoint-Präsentation</vt:lpstr>
      <vt:lpstr>PowerPoint-Präsentation</vt:lpstr>
      <vt:lpstr>Agenda</vt:lpstr>
      <vt:lpstr>Agenda</vt:lpstr>
      <vt:lpstr>ICON-ART setup</vt:lpstr>
      <vt:lpstr>ICON-ART setup</vt:lpstr>
      <vt:lpstr>ICON-ART setup</vt:lpstr>
      <vt:lpstr>ICON-ART setup</vt:lpstr>
      <vt:lpstr>ICON-ART setup</vt:lpstr>
      <vt:lpstr>Agenda</vt:lpstr>
      <vt:lpstr>Simulation results</vt:lpstr>
      <vt:lpstr>Simulation results</vt:lpstr>
      <vt:lpstr>Simulation results</vt:lpstr>
      <vt:lpstr>Simulation results</vt:lpstr>
      <vt:lpstr>Agenda</vt:lpstr>
      <vt:lpstr>The Pattern Algorithm</vt:lpstr>
      <vt:lpstr>The Pattern Algorithm</vt:lpstr>
      <vt:lpstr>The Pattern Algorithm</vt:lpstr>
      <vt:lpstr>PowerPoint-Präsentation</vt:lpstr>
      <vt:lpstr>PowerPoint-Präsentation</vt:lpstr>
      <vt:lpstr>PowerPoint-Präsentation</vt:lpstr>
      <vt:lpstr>The Pattern Algorithm</vt:lpstr>
      <vt:lpstr>The Pattern Algorithm</vt:lpstr>
      <vt:lpstr>The Pattern Algorithm</vt:lpstr>
      <vt:lpstr>Summary ...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Scharun, Christian (IMK)</dc:creator>
  <cp:lastModifiedBy>Scharun, Christian (IMK)</cp:lastModifiedBy>
  <cp:revision>188</cp:revision>
  <dcterms:created xsi:type="dcterms:W3CDTF">2017-12-07T14:50:50Z</dcterms:created>
  <dcterms:modified xsi:type="dcterms:W3CDTF">2021-04-23T11:19:45Z</dcterms:modified>
</cp:coreProperties>
</file>