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7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PCC%20APPLICATION\IPCC%20REVIEW\rerequestforyourkindconsideration\Simon\Send%20to%20Simon\Supplementary%20informati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IPCC%20APPLICATION\IPCC%20REVIEW\rerequestforyourkindconsideration\Simon\Send%20to%20Simon\Review%20paper%20PART%202\All%20statistic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scatterChart>
        <c:scatterStyle val="lineMarker"/>
        <c:ser>
          <c:idx val="0"/>
          <c:order val="0"/>
          <c:tx>
            <c:strRef>
              <c:f>Sheet11!$B$1</c:f>
              <c:strCache>
                <c:ptCount val="1"/>
                <c:pt idx="0">
                  <c:v>No. of publications </c:v>
                </c:pt>
              </c:strCache>
            </c:strRef>
          </c:tx>
          <c:spPr>
            <a:ln w="28575">
              <a:solidFill>
                <a:sysClr val="windowText" lastClr="000000"/>
              </a:solidFill>
            </a:ln>
          </c:spPr>
          <c:marker>
            <c:symbol val="diamond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Sheet11!$A$2:$A$19</c:f>
              <c:numCache>
                <c:formatCode>General</c:formatCode>
                <c:ptCount val="18"/>
                <c:pt idx="0">
                  <c:v>1999</c:v>
                </c:pt>
                <c:pt idx="1">
                  <c:v>2000</c:v>
                </c:pt>
                <c:pt idx="2">
                  <c:v>2003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numCache>
            </c:numRef>
          </c:xVal>
          <c:yVal>
            <c:numRef>
              <c:f>Sheet11!$B$2:$B$19</c:f>
              <c:numCache>
                <c:formatCode>General</c:formatCode>
                <c:ptCount val="1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3</c:v>
                </c:pt>
                <c:pt idx="8">
                  <c:v>9</c:v>
                </c:pt>
                <c:pt idx="9">
                  <c:v>4</c:v>
                </c:pt>
                <c:pt idx="10">
                  <c:v>6</c:v>
                </c:pt>
                <c:pt idx="11">
                  <c:v>8</c:v>
                </c:pt>
                <c:pt idx="12">
                  <c:v>9</c:v>
                </c:pt>
                <c:pt idx="13">
                  <c:v>12</c:v>
                </c:pt>
                <c:pt idx="14">
                  <c:v>16</c:v>
                </c:pt>
                <c:pt idx="15">
                  <c:v>20</c:v>
                </c:pt>
                <c:pt idx="16">
                  <c:v>25</c:v>
                </c:pt>
                <c:pt idx="17">
                  <c:v>34</c:v>
                </c:pt>
              </c:numCache>
            </c:numRef>
          </c:yVal>
        </c:ser>
        <c:axId val="62435328"/>
        <c:axId val="62436864"/>
      </c:scatterChart>
      <c:valAx>
        <c:axId val="62435328"/>
        <c:scaling>
          <c:orientation val="minMax"/>
          <c:max val="2020"/>
          <c:min val="1999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Publication year</a:t>
                </a:r>
              </a:p>
            </c:rich>
          </c:tx>
          <c:layout/>
        </c:title>
        <c:numFmt formatCode="General" sourceLinked="1"/>
        <c:tickLblPos val="nextTo"/>
        <c:crossAx val="62436864"/>
        <c:crosses val="autoZero"/>
        <c:crossBetween val="midCat"/>
      </c:valAx>
      <c:valAx>
        <c:axId val="62436864"/>
        <c:scaling>
          <c:orientation val="minMax"/>
          <c:max val="35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Total publications</a:t>
                </a:r>
              </a:p>
            </c:rich>
          </c:tx>
          <c:layout/>
        </c:title>
        <c:numFmt formatCode="General" sourceLinked="1"/>
        <c:tickLblPos val="nextTo"/>
        <c:crossAx val="62435328"/>
        <c:crosses val="autoZero"/>
        <c:crossBetween val="midCat"/>
      </c:valAx>
    </c:plotArea>
    <c:plotVisOnly val="1"/>
    <c:dispBlanksAs val="gap"/>
  </c:chart>
  <c:spPr>
    <a:ln>
      <a:noFill/>
    </a:ln>
  </c:spPr>
  <c:txPr>
    <a:bodyPr/>
    <a:lstStyle/>
    <a:p>
      <a:pPr>
        <a:defRPr sz="1400" b="0"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0819424753742213"/>
          <c:y val="3.5823987012910175E-2"/>
          <c:w val="0.8604235035333887"/>
          <c:h val="0.78858012951541256"/>
        </c:manualLayout>
      </c:layout>
      <c:barChart>
        <c:barDir val="col"/>
        <c:grouping val="stacked"/>
        <c:ser>
          <c:idx val="0"/>
          <c:order val="0"/>
          <c:tx>
            <c:strRef>
              <c:f>Sheet19!$R$52</c:f>
              <c:strCache>
                <c:ptCount val="1"/>
                <c:pt idx="0">
                  <c:v>1999 - 2010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prstClr val="black"/>
              </a:solidFill>
            </a:ln>
          </c:spPr>
          <c:cat>
            <c:strRef>
              <c:f>Sheet19!$Q$53:$Q$58</c:f>
              <c:strCache>
                <c:ptCount val="6"/>
                <c:pt idx="0">
                  <c:v>China</c:v>
                </c:pt>
                <c:pt idx="1">
                  <c:v>Central Asia</c:v>
                </c:pt>
                <c:pt idx="2">
                  <c:v>Global review</c:v>
                </c:pt>
                <c:pt idx="3">
                  <c:v>Himalayan region</c:v>
                </c:pt>
                <c:pt idx="4">
                  <c:v>Mongolia</c:v>
                </c:pt>
                <c:pt idx="5">
                  <c:v>Russia</c:v>
                </c:pt>
              </c:strCache>
            </c:strRef>
          </c:cat>
          <c:val>
            <c:numRef>
              <c:f>Sheet19!$R$53:$R$58</c:f>
              <c:numCache>
                <c:formatCode>0</c:formatCode>
                <c:ptCount val="6"/>
                <c:pt idx="0">
                  <c:v>9.3167701863353987</c:v>
                </c:pt>
                <c:pt idx="1">
                  <c:v>0</c:v>
                </c:pt>
                <c:pt idx="2">
                  <c:v>4.3478260869565215</c:v>
                </c:pt>
                <c:pt idx="3">
                  <c:v>0.62111801242236064</c:v>
                </c:pt>
                <c:pt idx="4">
                  <c:v>0.62111801242236064</c:v>
                </c:pt>
                <c:pt idx="5">
                  <c:v>1.8633540372670798</c:v>
                </c:pt>
              </c:numCache>
            </c:numRef>
          </c:val>
        </c:ser>
        <c:ser>
          <c:idx val="1"/>
          <c:order val="1"/>
          <c:tx>
            <c:strRef>
              <c:f>Sheet19!$S$52</c:f>
              <c:strCache>
                <c:ptCount val="1"/>
                <c:pt idx="0">
                  <c:v>2011 - 2020</c:v>
                </c:pt>
              </c:strCache>
            </c:strRef>
          </c:tx>
          <c:spPr>
            <a:noFill/>
            <a:ln>
              <a:solidFill>
                <a:schemeClr val="tx1"/>
              </a:solidFill>
            </a:ln>
          </c:spPr>
          <c:cat>
            <c:strRef>
              <c:f>Sheet19!$Q$53:$Q$58</c:f>
              <c:strCache>
                <c:ptCount val="6"/>
                <c:pt idx="0">
                  <c:v>China</c:v>
                </c:pt>
                <c:pt idx="1">
                  <c:v>Central Asia</c:v>
                </c:pt>
                <c:pt idx="2">
                  <c:v>Global review</c:v>
                </c:pt>
                <c:pt idx="3">
                  <c:v>Himalayan region</c:v>
                </c:pt>
                <c:pt idx="4">
                  <c:v>Mongolia</c:v>
                </c:pt>
                <c:pt idx="5">
                  <c:v>Russia</c:v>
                </c:pt>
              </c:strCache>
            </c:strRef>
          </c:cat>
          <c:val>
            <c:numRef>
              <c:f>Sheet19!$S$53:$S$58</c:f>
              <c:numCache>
                <c:formatCode>0</c:formatCode>
                <c:ptCount val="6"/>
                <c:pt idx="0">
                  <c:v>49.068322981366457</c:v>
                </c:pt>
                <c:pt idx="1">
                  <c:v>5.5900621118012506</c:v>
                </c:pt>
                <c:pt idx="2">
                  <c:v>11.180124223602485</c:v>
                </c:pt>
                <c:pt idx="3">
                  <c:v>6.8322981366459627</c:v>
                </c:pt>
                <c:pt idx="4">
                  <c:v>4.3478260869565215</c:v>
                </c:pt>
                <c:pt idx="5">
                  <c:v>8.0745341614906838</c:v>
                </c:pt>
              </c:numCache>
            </c:numRef>
          </c:val>
        </c:ser>
        <c:overlap val="100"/>
        <c:axId val="62858368"/>
        <c:axId val="62860288"/>
      </c:barChart>
      <c:catAx>
        <c:axId val="6285836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Study area</a:t>
                </a:r>
              </a:p>
            </c:rich>
          </c:tx>
          <c:layout/>
        </c:title>
        <c:tickLblPos val="nextTo"/>
        <c:crossAx val="62860288"/>
        <c:crosses val="autoZero"/>
        <c:auto val="1"/>
        <c:lblAlgn val="ctr"/>
        <c:lblOffset val="100"/>
      </c:catAx>
      <c:valAx>
        <c:axId val="6286028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Percentage</a:t>
                </a:r>
              </a:p>
            </c:rich>
          </c:tx>
          <c:layout>
            <c:manualLayout>
              <c:xMode val="edge"/>
              <c:yMode val="edge"/>
              <c:x val="1.0772335787434795E-2"/>
              <c:y val="0.3237108002583205"/>
            </c:manualLayout>
          </c:layout>
        </c:title>
        <c:numFmt formatCode="0" sourceLinked="1"/>
        <c:tickLblPos val="nextTo"/>
        <c:crossAx val="628583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884861436145189"/>
          <c:y val="0.41252590604504097"/>
          <c:w val="0.17479803889795187"/>
          <c:h val="0.10271318793954369"/>
        </c:manualLayout>
      </c:layout>
    </c:legend>
    <c:plotVisOnly val="1"/>
  </c:chart>
  <c:spPr>
    <a:ln>
      <a:noFill/>
    </a:ln>
  </c:spPr>
  <c:txPr>
    <a:bodyPr/>
    <a:lstStyle/>
    <a:p>
      <a:pPr>
        <a:defRPr sz="1400" b="0"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E9312-E968-4E6D-ADA6-5CD3F7FF9555}" type="datetimeFigureOut">
              <a:rPr lang="en-US" smtClean="0"/>
              <a:pPr/>
              <a:t>4/20/2021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531D5-D4BD-4080-97DB-9C84A40D2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E5516-3675-4607-95AF-423C3EB86108}" type="datetimeFigureOut">
              <a:rPr lang="en-US" smtClean="0"/>
              <a:pPr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29AB-B3A5-48F8-BD42-6FDE08E5C6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E5516-3675-4607-95AF-423C3EB86108}" type="datetimeFigureOut">
              <a:rPr lang="en-US" smtClean="0"/>
              <a:pPr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29AB-B3A5-48F8-BD42-6FDE08E5C6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E5516-3675-4607-95AF-423C3EB86108}" type="datetimeFigureOut">
              <a:rPr lang="en-US" smtClean="0"/>
              <a:pPr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29AB-B3A5-48F8-BD42-6FDE08E5C6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E5516-3675-4607-95AF-423C3EB86108}" type="datetimeFigureOut">
              <a:rPr lang="en-US" smtClean="0"/>
              <a:pPr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29AB-B3A5-48F8-BD42-6FDE08E5C6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E5516-3675-4607-95AF-423C3EB86108}" type="datetimeFigureOut">
              <a:rPr lang="en-US" smtClean="0"/>
              <a:pPr/>
              <a:t>4/20/2021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29AB-B3A5-48F8-BD42-6FDE08E5C6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E5516-3675-4607-95AF-423C3EB86108}" type="datetimeFigureOut">
              <a:rPr lang="en-US" smtClean="0"/>
              <a:pPr/>
              <a:t>4/20/2021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29AB-B3A5-48F8-BD42-6FDE08E5C6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E5516-3675-4607-95AF-423C3EB86108}" type="datetimeFigureOut">
              <a:rPr lang="en-US" smtClean="0"/>
              <a:pPr/>
              <a:t>4/20/2021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29AB-B3A5-48F8-BD42-6FDE08E5C6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E5516-3675-4607-95AF-423C3EB86108}" type="datetimeFigureOut">
              <a:rPr lang="en-US" smtClean="0"/>
              <a:pPr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29AB-B3A5-48F8-BD42-6FDE08E5C6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E5516-3675-4607-95AF-423C3EB86108}" type="datetimeFigureOut">
              <a:rPr lang="en-US" smtClean="0"/>
              <a:pPr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29AB-B3A5-48F8-BD42-6FDE08E5C6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E5516-3675-4607-95AF-423C3EB86108}" type="datetimeFigureOut">
              <a:rPr lang="en-US" smtClean="0"/>
              <a:pPr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29AB-B3A5-48F8-BD42-6FDE08E5C6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E5516-3675-4607-95AF-423C3EB86108}" type="datetimeFigureOut">
              <a:rPr lang="en-US" smtClean="0"/>
              <a:pPr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29AB-B3A5-48F8-BD42-6FDE08E5C6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E5516-3675-4607-95AF-423C3EB86108}" type="datetimeFigureOut">
              <a:rPr lang="en-US" smtClean="0"/>
              <a:pPr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C29AB-B3A5-48F8-BD42-6FDE08E5C6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371599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Using systematic review to analyse climate change impacts and adaptation associated with mountain permafrost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latin typeface="Arial" pitchFamily="34" charset="0"/>
                <a:cs typeface="Arial" pitchFamily="34" charset="0"/>
              </a:rPr>
            </a:b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Prashant Baral and Simon Allen</a:t>
            </a:r>
            <a:endParaRPr lang="en-US" sz="2000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838200" y="1524000"/>
          <a:ext cx="75438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6096000"/>
            <a:ext cx="79784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Figure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1.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Distribution of the total number of reviewed publications from 2000 to 2019. 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0049" y="5562600"/>
            <a:ext cx="90439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Figure 2.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Percentage distribution of publications focused on different study areas in each decade.</a:t>
            </a:r>
          </a:p>
        </p:txBody>
      </p:sp>
      <p:graphicFrame>
        <p:nvGraphicFramePr>
          <p:cNvPr id="7" name="Chart 6"/>
          <p:cNvGraphicFramePr/>
          <p:nvPr/>
        </p:nvGraphicFramePr>
        <p:xfrm>
          <a:off x="762000" y="1381442"/>
          <a:ext cx="7696200" cy="4095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371599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Using systematic review to analyse climate change impacts and adaptation associated with mountain permafrost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latin typeface="Arial" pitchFamily="34" charset="0"/>
                <a:cs typeface="Arial" pitchFamily="34" charset="0"/>
              </a:rPr>
            </a:br>
            <a:endParaRPr lang="en-US" sz="20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33400" y="2209800"/>
          <a:ext cx="7924800" cy="2438401"/>
        </p:xfrm>
        <a:graphic>
          <a:graphicData uri="http://schemas.openxmlformats.org/drawingml/2006/table">
            <a:tbl>
              <a:tblPr/>
              <a:tblGrid>
                <a:gridCol w="5796507"/>
                <a:gridCol w="2128293"/>
              </a:tblGrid>
              <a:tr h="34834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Study area</a:t>
                      </a:r>
                      <a:endParaRPr lang="en-US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Percentage</a:t>
                      </a:r>
                      <a:endParaRPr lang="en-US" sz="1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34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China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34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Central Asia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34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General review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34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Himalayan region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34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Mongolia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34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Russia (Siberia, Ural Mountains, Eurasia)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04800" y="1371600"/>
            <a:ext cx="8534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Table 1. Percentage distribution of reviewed articles based on study areas discussed in the articles.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371599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Using systematic review to analyse climate change impacts and adaptation associated with mountain permafrost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latin typeface="Arial" pitchFamily="34" charset="0"/>
                <a:cs typeface="Arial" pitchFamily="34" charset="0"/>
              </a:rPr>
            </a:br>
            <a:endParaRPr lang="en-US" sz="20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371599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Using systematic review to analyse climate change impacts and adaptation associated with mountain permafrost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latin typeface="Arial" pitchFamily="34" charset="0"/>
                <a:cs typeface="Arial" pitchFamily="34" charset="0"/>
              </a:rPr>
            </a:br>
            <a:endParaRPr lang="en-US" sz="2000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2286000"/>
          <a:ext cx="6934200" cy="3652906"/>
        </p:xfrm>
        <a:graphic>
          <a:graphicData uri="http://schemas.openxmlformats.org/drawingml/2006/table">
            <a:tbl>
              <a:tblPr/>
              <a:tblGrid>
                <a:gridCol w="5562600"/>
                <a:gridCol w="1371600"/>
              </a:tblGrid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Countries (affiliation)</a:t>
                      </a:r>
                      <a:endParaRPr lang="en-US" sz="1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Percentage</a:t>
                      </a:r>
                      <a:endParaRPr lang="en-US" sz="1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Hungary, Italy, Spain, Australia, Greenland, Finland, Kyrgyz Republic, Nepal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&lt;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Czech Republic, Kazakhstan, Poland, France, South Africa, Mongolia, Denmark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1 - 2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Sweden, Norway, India, Japan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3 - 4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Austria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4.9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UK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Canada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7.5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Russia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8.07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Germany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10.6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Switzerland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11.2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USA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16.8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China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59.6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04800" y="1524000"/>
            <a:ext cx="85867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Table 2. Percentage distribution of nationality of affiliations of the authors of reviewed articles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066800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Using systematic review to analyse climate change impacts and adaptation associated with mountain permafrost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latin typeface="Arial" pitchFamily="34" charset="0"/>
                <a:cs typeface="Arial" pitchFamily="34" charset="0"/>
              </a:rPr>
            </a:br>
            <a:endParaRPr lang="en-US" sz="2000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447800"/>
          <a:ext cx="8001000" cy="5250509"/>
        </p:xfrm>
        <a:graphic>
          <a:graphicData uri="http://schemas.openxmlformats.org/drawingml/2006/table">
            <a:tbl>
              <a:tblPr/>
              <a:tblGrid>
                <a:gridCol w="5764380"/>
                <a:gridCol w="2236620"/>
              </a:tblGrid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Areas of publication</a:t>
                      </a:r>
                      <a:endParaRPr lang="en-US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Percentage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Alpine/ Arctic/ Mountain/ Cryospheric Research</a:t>
                      </a:r>
                      <a:endParaRPr lang="en-US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13.7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Archaeology/Anthropology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0.6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Atmosphere</a:t>
                      </a:r>
                      <a:endParaRPr lang="en-US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3.1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China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3.1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Climate Change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3.1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Earth Science/ Global Changes/ Natural Hazards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Ecology/ Environment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11.8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Geochemistry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0.6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Geodesy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0.6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Geography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3.1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Geology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2.5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Geomorphology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4.3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Geophysics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2.5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Hydrology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6.2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Meteorology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2.5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Multi-Disciplinary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10.6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Permafrost and Periglacial processes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6.8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Quaternary Science 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2.5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Remote Sensing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3.7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Soil Science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1.9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Tree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3.1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Zoology</a:t>
                      </a:r>
                      <a:endParaRPr lang="en-US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0.6</a:t>
                      </a:r>
                      <a:endParaRPr lang="en-US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4800" y="762000"/>
            <a:ext cx="86818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Table 3. Percentage distribution of areas of publication of the source titles (scholarly journals) 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of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reviewed articles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066800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Using systematic review to analyse climate change impacts and adaptation associated with mountain permafrost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latin typeface="Arial" pitchFamily="34" charset="0"/>
                <a:cs typeface="Arial" pitchFamily="34" charset="0"/>
              </a:rPr>
            </a:br>
            <a:endParaRPr lang="en-US" sz="20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Word Cloud prashant summary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838200"/>
            <a:ext cx="7086600" cy="441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4800" y="5334000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Figure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Word cloud based on the summary of climate change events,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subsequent changes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in permafrost features, and resulting hydrologic, geomorphic and ecologic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impacts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mentioned in the reviewed articles.</a:t>
            </a:r>
          </a:p>
          <a:p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373</Words>
  <Application>Microsoft Office PowerPoint</Application>
  <PresentationFormat>On-screen Show (4:3)</PresentationFormat>
  <Paragraphs>101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Using systematic review to analyse climate change impacts and adaptation associated with mountain permafrost    Prashant Baral and Simon Allen</vt:lpstr>
      <vt:lpstr>Using systematic review to analyse climate change impacts and adaptation associated with mountain permafrost    </vt:lpstr>
      <vt:lpstr>Using systematic review to analyse climate change impacts and adaptation associated with mountain permafrost    </vt:lpstr>
      <vt:lpstr>Using systematic review to analyse climate change impacts and adaptation associated with mountain permafrost    </vt:lpstr>
      <vt:lpstr>Using systematic review to analyse climate change impacts and adaptation associated with mountain permafrost    </vt:lpstr>
      <vt:lpstr>Using systematic review to analyse climate change impacts and adaptation associated with mountain permafrost   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Prashant</dc:creator>
  <cp:lastModifiedBy>Prashant</cp:lastModifiedBy>
  <cp:revision>7</cp:revision>
  <dcterms:created xsi:type="dcterms:W3CDTF">2021-04-20T08:21:32Z</dcterms:created>
  <dcterms:modified xsi:type="dcterms:W3CDTF">2021-04-20T09:41:53Z</dcterms:modified>
</cp:coreProperties>
</file>