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sldIdLst>
    <p:sldId id="358" r:id="rId2"/>
    <p:sldId id="2851" r:id="rId3"/>
    <p:sldId id="2858" r:id="rId4"/>
    <p:sldId id="2820" r:id="rId5"/>
    <p:sldId id="2821" r:id="rId6"/>
    <p:sldId id="2822" r:id="rId7"/>
    <p:sldId id="2810" r:id="rId8"/>
    <p:sldId id="2833" r:id="rId9"/>
    <p:sldId id="2834" r:id="rId10"/>
    <p:sldId id="651" r:id="rId11"/>
    <p:sldId id="2835" r:id="rId12"/>
    <p:sldId id="2836" r:id="rId13"/>
    <p:sldId id="2839" r:id="rId14"/>
    <p:sldId id="2842" r:id="rId15"/>
    <p:sldId id="1447" r:id="rId16"/>
    <p:sldId id="697" r:id="rId17"/>
    <p:sldId id="698" r:id="rId18"/>
    <p:sldId id="699" r:id="rId19"/>
    <p:sldId id="705" r:id="rId20"/>
    <p:sldId id="703" r:id="rId21"/>
    <p:sldId id="645" r:id="rId22"/>
    <p:sldId id="257" r:id="rId23"/>
    <p:sldId id="1307" r:id="rId24"/>
    <p:sldId id="1306" r:id="rId25"/>
    <p:sldId id="646" r:id="rId26"/>
    <p:sldId id="1304" r:id="rId27"/>
    <p:sldId id="649" r:id="rId28"/>
    <p:sldId id="658" r:id="rId29"/>
    <p:sldId id="258" r:id="rId30"/>
    <p:sldId id="2795" r:id="rId31"/>
    <p:sldId id="2859" r:id="rId32"/>
    <p:sldId id="2807" r:id="rId33"/>
    <p:sldId id="2847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1" userDrawn="1">
          <p15:clr>
            <a:srgbClr val="A4A3A4"/>
          </p15:clr>
        </p15:guide>
        <p15:guide id="3" orient="horz" pos="2140" userDrawn="1">
          <p15:clr>
            <a:srgbClr val="A4A3A4"/>
          </p15:clr>
        </p15:guide>
        <p15:guide id="4" pos="37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  <a:srgbClr val="FF6600"/>
    <a:srgbClr val="FFFF00"/>
    <a:srgbClr val="FF9900"/>
    <a:srgbClr val="C927D1"/>
    <a:srgbClr val="CC3300"/>
    <a:srgbClr val="E5B723"/>
    <a:srgbClr val="FF9933"/>
    <a:srgbClr val="3F6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 autoAdjust="0"/>
  </p:normalViewPr>
  <p:slideViewPr>
    <p:cSldViewPr snapToGrid="0" showGuides="1">
      <p:cViewPr varScale="1">
        <p:scale>
          <a:sx n="87" d="100"/>
          <a:sy n="87" d="100"/>
        </p:scale>
        <p:origin x="72" y="1111"/>
      </p:cViewPr>
      <p:guideLst>
        <p:guide orient="horz" pos="2160"/>
        <p:guide pos="3871"/>
        <p:guide orient="horz" pos="2140"/>
        <p:guide pos="3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-15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10T23:49:33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7 12440 0 0,'-18'3'544'0'0,"10"-3"128"0"0,-3 0-544 0 0,4-3-128 0 0,-1-1 0 0 0,1 1 0 0 0,-1 6 160 0 0,8-3 8 0 0,-3 4 0 0 0,3-4 0 0 0,-4 3-168 0 0,4-3-64 0 0,0 0 0 0 0,0 0 0 0 0,-7 7-16 0 0,3-1 0 0 0,0-3 0 0 0,-3 4-5536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11T00:33:09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1840 0 0,'0'0'83'0'0,"0"0"147"0"0,0 0 580 0 0,0 0 248 0 0,0 0 50 0 0,2-1 6475 0 0,6-6-7783 0 0,3-1 22 0 0,-10 7 189 0 0,0 0-1 0 0,1 0 1 0 0,-1 1-1 0 0,0-1 1 0 0,0 0 0 0 0,1 0-1 0 0,-1-1 1 0 0,0 1-1 0 0,0 0 1 0 0,0 0-1 0 0,0 0 1 0 0,-1-1 0 0 0,1 0-11 0 0,0 1 112 0 0,-1 1 33 0 0,0 0 14 0 0,0 0 1 0 0,0 0-6 0 0,0 0-22 0 0,0 0-10 0 0,0 0-2 0 0,0 0-8 0 0,0 0-34 0 0,0 0-39 0 0,0 0-116 0 0,0 0-54 0 0,0 0 15 0 0,0 0 11 0 0,0 0 6 0 0,0 0 23 0 0,0 0 32 0 0,0 0 92 0 0,0 0 44 0 0,0 0 11 0 0,0 0-30 0 0,0 0-121 0 0,0 0-25 0 0,0 0 23 0 0,0 0 102 0 0,0 0 60 0 0,0 0-10 0 0,0 0-6 0 0,0 0 2 0 0,0 0 12 0 0,0 0 2 0 0,0 0 0 0 0,0 0 4 0 0,0 0 17 0 0,0 0 10 0 0,0 0 1 0 0,0 0 1 0 0,0 0 6 0 0,0 0 1 0 0,0 0 0 0 0,0 0-8 0 0,0 0-34 0 0,0 0-12 0 0,0 0-2 0 0,0 0-2 0 0,0 0-6 0 0,0 0-9 0 0,2 1-23 0 0,-2-1 38 0 0,1 0 1 0 0,-1 0-1 0 0,1 0 0 0 0,-1 0 1 0 0,1 0-1 0 0,-1 1 0 0 0,1-1 1 0 0,-1 0-1 0 0,0 0 0 0 0,1 1 1 0 0,-1-1-1 0 0,1 0 1 0 0,-1 0-1 0 0,0 1 0 0 0,1-1 1 0 0,-1 0-1 0 0,0 1 0 0 0,1-1 1 0 0,-1 0-1 0 0,0 1 0 0 0,0-1 1 0 0,1 1-1 0 0,-1-1-94 0 0,1 14 1354 0 0,-1-12-1657 0 0,0-1 228 0 0,0-1-517 0 0,0 0-192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11T00:33:09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1840 0 0,'0'0'83'0'0,"0"0"147"0"0,0 0 580 0 0,0 0 248 0 0,0 0 50 0 0,2-1 6475 0 0,6-6-7783 0 0,3-1 22 0 0,-10 7 189 0 0,0 0-1 0 0,1 0 1 0 0,-1 1-1 0 0,0-1 1 0 0,0 0 0 0 0,1 0-1 0 0,-1-1 1 0 0,0 1-1 0 0,0 0 1 0 0,0 0-1 0 0,0 0 1 0 0,-1-1 0 0 0,1 0-11 0 0,0 1 112 0 0,-1 1 33 0 0,0 0 14 0 0,0 0 1 0 0,0 0-6 0 0,0 0-22 0 0,0 0-10 0 0,0 0-2 0 0,0 0-8 0 0,0 0-34 0 0,0 0-39 0 0,0 0-116 0 0,0 0-54 0 0,0 0 15 0 0,0 0 11 0 0,0 0 6 0 0,0 0 23 0 0,0 0 32 0 0,0 0 92 0 0,0 0 44 0 0,0 0 11 0 0,0 0-30 0 0,0 0-121 0 0,0 0-25 0 0,0 0 23 0 0,0 0 102 0 0,0 0 60 0 0,0 0-10 0 0,0 0-6 0 0,0 0 2 0 0,0 0 12 0 0,0 0 2 0 0,0 0 0 0 0,0 0 4 0 0,0 0 17 0 0,0 0 10 0 0,0 0 1 0 0,0 0 1 0 0,0 0 6 0 0,0 0 1 0 0,0 0 0 0 0,0 0-8 0 0,0 0-34 0 0,0 0-12 0 0,0 0-2 0 0,0 0-2 0 0,0 0-6 0 0,0 0-9 0 0,2 1-23 0 0,-2-1 38 0 0,1 0 1 0 0,-1 0-1 0 0,1 0 0 0 0,-1 0 1 0 0,1 0-1 0 0,-1 1 0 0 0,1-1 1 0 0,-1 0-1 0 0,0 0 0 0 0,1 1 1 0 0,-1-1-1 0 0,1 0 1 0 0,-1 0-1 0 0,0 1 0 0 0,1-1 1 0 0,-1 0-1 0 0,0 1 0 0 0,1-1 1 0 0,-1 0-1 0 0,0 1 0 0 0,0-1 1 0 0,1 1-1 0 0,-1-1-94 0 0,1 14 1354 0 0,-1-12-1657 0 0,0-1 228 0 0,0-1-517 0 0,0 0-192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11T01:04:5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17 6448 0 0,'-1'-1'498'0'0,"1"-3"-369"0"0,-1-7 688 0 0,0 10 23 0 0,1 1 37 0 0,0 0-112 0 0,-5 2-532 0 0,-4 3-431 0 0,-5 12-123 0 0,12-15 227 0 0,-3-1 76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11T01:07:35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47 16040 0 0,'-8'-7'352'0'0,"5"1"63"0"0,-1-4 25 0 0,0 3 16 0 0,0 2-360 0 0,4 1-96 0 0,0 4 0 0 0,0 0 0 0 0,0-7 88 0 0,0 7 0 0 0,0 0 0 0 0,0 0 0 0 0,0 0-1056 0 0,0 0-215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2AC1C-ADEA-4F67-BD0F-B4A2E05EFAAD}" type="datetimeFigureOut">
              <a:rPr lang="fr-FR" smtClean="0"/>
              <a:pPr/>
              <a:t>22/04/2021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15816-84E2-4ACC-8442-FC9CA45E73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7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0B8CE8-1159-4A54-9BAC-19743B9DE68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65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B9F00B-F6B1-4EC4-8588-C05A029A843F}" type="slidenum">
              <a:rPr lang="en-US" altLang="fr-FR"/>
              <a:pPr/>
              <a:t>5</a:t>
            </a:fld>
            <a:endParaRPr lang="en-US" altLang="fr-FR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4383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30181-0982-4D24-8A1B-B65C5BA9A53E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30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7E6D644-23B6-46D2-A6E9-C0A02A32C112}" type="datetimeFigureOut">
              <a:rPr lang="fr-FR" smtClean="0"/>
              <a:pPr/>
              <a:t>22/04/2021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8359B-AA65-472B-AA8D-39310CD13ED4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619432" y="2661931"/>
            <a:ext cx="800509" cy="1081394"/>
            <a:chOff x="230804" y="272846"/>
            <a:chExt cx="600382" cy="1081394"/>
          </a:xfrm>
        </p:grpSpPr>
        <p:cxnSp>
          <p:nvCxnSpPr>
            <p:cNvPr id="8" name="Connecteur droit 6"/>
            <p:cNvCxnSpPr>
              <a:cxnSpLocks noChangeShapeType="1"/>
            </p:cNvCxnSpPr>
            <p:nvPr/>
          </p:nvCxnSpPr>
          <p:spPr bwMode="auto">
            <a:xfrm flipV="1">
              <a:off x="447982" y="272846"/>
              <a:ext cx="0" cy="1081394"/>
            </a:xfrm>
            <a:prstGeom prst="line">
              <a:avLst/>
            </a:prstGeom>
            <a:noFill/>
            <a:ln w="9525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Connecteur droit 6"/>
            <p:cNvCxnSpPr>
              <a:cxnSpLocks noChangeShapeType="1"/>
            </p:cNvCxnSpPr>
            <p:nvPr/>
          </p:nvCxnSpPr>
          <p:spPr bwMode="auto">
            <a:xfrm flipH="1">
              <a:off x="230804" y="1229033"/>
              <a:ext cx="600382" cy="5070"/>
            </a:xfrm>
            <a:prstGeom prst="line">
              <a:avLst/>
            </a:prstGeom>
            <a:noFill/>
            <a:ln w="9525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5838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7E6D644-23B6-46D2-A6E9-C0A02A32C112}" type="datetimeFigureOut">
              <a:rPr lang="fr-FR" smtClean="0"/>
              <a:pPr/>
              <a:t>22/04/2021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8359B-AA65-472B-AA8D-39310CD13ED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808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7E6D644-23B6-46D2-A6E9-C0A02A32C112}" type="datetimeFigureOut">
              <a:rPr lang="fr-FR" smtClean="0"/>
              <a:pPr/>
              <a:t>22/04/2021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8359B-AA65-472B-AA8D-39310CD13ED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896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8363"/>
          </a:xfrm>
        </p:spPr>
        <p:txBody>
          <a:bodyPr/>
          <a:lstStyle>
            <a:lvl1pPr>
              <a:defRPr u="none"/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744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01C2226-FDC2-474A-9B9E-B574EC7B22F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72088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F15F5-8736-46A3-9111-2008B67B5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2142416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13321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94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85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1582400" cy="1327354"/>
          </a:xfrm>
          <a:prstGeom prst="rect">
            <a:avLst/>
          </a:prstGeom>
          <a:noFill/>
          <a:effectLst>
            <a:softEdge rad="508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7E6D644-23B6-46D2-A6E9-C0A02A32C112}" type="datetimeFigureOut">
              <a:rPr lang="fr-FR" smtClean="0"/>
              <a:pPr/>
              <a:t>22/04/2021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8359B-AA65-472B-AA8D-39310CD13ED4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307739" y="272846"/>
            <a:ext cx="800509" cy="1081394"/>
            <a:chOff x="230804" y="272846"/>
            <a:chExt cx="600382" cy="1081394"/>
          </a:xfrm>
        </p:grpSpPr>
        <p:cxnSp>
          <p:nvCxnSpPr>
            <p:cNvPr id="9" name="Connecteur droit 6"/>
            <p:cNvCxnSpPr>
              <a:cxnSpLocks noChangeShapeType="1"/>
            </p:cNvCxnSpPr>
            <p:nvPr/>
          </p:nvCxnSpPr>
          <p:spPr bwMode="auto">
            <a:xfrm flipV="1">
              <a:off x="447982" y="272846"/>
              <a:ext cx="0" cy="1081394"/>
            </a:xfrm>
            <a:prstGeom prst="line">
              <a:avLst/>
            </a:prstGeom>
            <a:noFill/>
            <a:ln w="9525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Connecteur droit 6"/>
            <p:cNvCxnSpPr>
              <a:cxnSpLocks noChangeShapeType="1"/>
            </p:cNvCxnSpPr>
            <p:nvPr/>
          </p:nvCxnSpPr>
          <p:spPr bwMode="auto">
            <a:xfrm flipH="1">
              <a:off x="230804" y="1229033"/>
              <a:ext cx="600382" cy="5070"/>
            </a:xfrm>
            <a:prstGeom prst="line">
              <a:avLst/>
            </a:prstGeom>
            <a:noFill/>
            <a:ln w="9525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6036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7E6D644-23B6-46D2-A6E9-C0A02A32C112}" type="datetimeFigureOut">
              <a:rPr lang="fr-FR" smtClean="0"/>
              <a:pPr/>
              <a:t>22/04/2021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8359B-AA65-472B-AA8D-39310CD13ED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16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1582400" cy="1327354"/>
          </a:xfrm>
          <a:prstGeom prst="rect">
            <a:avLst/>
          </a:prstGeom>
          <a:noFill/>
          <a:effectLst>
            <a:softEdge rad="508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7E6D644-23B6-46D2-A6E9-C0A02A32C112}" type="datetimeFigureOut">
              <a:rPr lang="fr-FR" smtClean="0"/>
              <a:pPr/>
              <a:t>22/04/2021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8359B-AA65-472B-AA8D-39310CD13ED4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307739" y="272846"/>
            <a:ext cx="800509" cy="1081394"/>
            <a:chOff x="230804" y="272846"/>
            <a:chExt cx="600382" cy="1081394"/>
          </a:xfrm>
        </p:grpSpPr>
        <p:cxnSp>
          <p:nvCxnSpPr>
            <p:cNvPr id="9" name="Connecteur droit 6"/>
            <p:cNvCxnSpPr>
              <a:cxnSpLocks noChangeShapeType="1"/>
            </p:cNvCxnSpPr>
            <p:nvPr/>
          </p:nvCxnSpPr>
          <p:spPr bwMode="auto">
            <a:xfrm flipV="1">
              <a:off x="447982" y="272846"/>
              <a:ext cx="0" cy="1081394"/>
            </a:xfrm>
            <a:prstGeom prst="line">
              <a:avLst/>
            </a:prstGeom>
            <a:noFill/>
            <a:ln w="9525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Connecteur droit 6"/>
            <p:cNvCxnSpPr>
              <a:cxnSpLocks noChangeShapeType="1"/>
            </p:cNvCxnSpPr>
            <p:nvPr/>
          </p:nvCxnSpPr>
          <p:spPr bwMode="auto">
            <a:xfrm flipH="1">
              <a:off x="230804" y="1229033"/>
              <a:ext cx="600382" cy="5070"/>
            </a:xfrm>
            <a:prstGeom prst="line">
              <a:avLst/>
            </a:prstGeom>
            <a:noFill/>
            <a:ln w="9525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3005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7E6D644-23B6-46D2-A6E9-C0A02A32C112}" type="datetimeFigureOut">
              <a:rPr lang="fr-FR" smtClean="0"/>
              <a:pPr/>
              <a:t>22/04/2021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8359B-AA65-472B-AA8D-39310CD13ED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26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1582400" cy="1327354"/>
          </a:xfrm>
          <a:prstGeom prst="rect">
            <a:avLst/>
          </a:prstGeom>
          <a:noFill/>
          <a:effectLst>
            <a:softEdge rad="508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7E6D644-23B6-46D2-A6E9-C0A02A32C112}" type="datetimeFigureOut">
              <a:rPr lang="fr-FR" smtClean="0"/>
              <a:pPr/>
              <a:t>22/04/2021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8359B-AA65-472B-AA8D-39310CD13ED4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307739" y="272846"/>
            <a:ext cx="800509" cy="1081394"/>
            <a:chOff x="230804" y="272846"/>
            <a:chExt cx="600382" cy="1081394"/>
          </a:xfrm>
        </p:grpSpPr>
        <p:cxnSp>
          <p:nvCxnSpPr>
            <p:cNvPr id="7" name="Connecteur droit 6"/>
            <p:cNvCxnSpPr>
              <a:cxnSpLocks noChangeShapeType="1"/>
            </p:cNvCxnSpPr>
            <p:nvPr/>
          </p:nvCxnSpPr>
          <p:spPr bwMode="auto">
            <a:xfrm flipV="1">
              <a:off x="447982" y="272846"/>
              <a:ext cx="0" cy="1081394"/>
            </a:xfrm>
            <a:prstGeom prst="line">
              <a:avLst/>
            </a:prstGeom>
            <a:noFill/>
            <a:ln w="9525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Connecteur droit 6"/>
            <p:cNvCxnSpPr>
              <a:cxnSpLocks noChangeShapeType="1"/>
            </p:cNvCxnSpPr>
            <p:nvPr/>
          </p:nvCxnSpPr>
          <p:spPr bwMode="auto">
            <a:xfrm flipH="1">
              <a:off x="230804" y="1229033"/>
              <a:ext cx="600382" cy="5070"/>
            </a:xfrm>
            <a:prstGeom prst="line">
              <a:avLst/>
            </a:prstGeom>
            <a:noFill/>
            <a:ln w="9525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7395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7E6D644-23B6-46D2-A6E9-C0A02A32C112}" type="datetimeFigureOut">
              <a:rPr lang="fr-FR" smtClean="0"/>
              <a:pPr/>
              <a:t>22/04/2021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8359B-AA65-472B-AA8D-39310CD13ED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284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7E6D644-23B6-46D2-A6E9-C0A02A32C112}" type="datetimeFigureOut">
              <a:rPr lang="fr-FR" smtClean="0"/>
              <a:pPr/>
              <a:t>22/04/2021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8359B-AA65-472B-AA8D-39310CD13ED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048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7E6D644-23B6-46D2-A6E9-C0A02A32C112}" type="datetimeFigureOut">
              <a:rPr lang="fr-FR" smtClean="0"/>
              <a:pPr/>
              <a:t>22/04/2021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8359B-AA65-472B-AA8D-39310CD13ED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15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7309" y="9217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2" descr="charte-1.t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114"/>
            <a:ext cx="1229784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 descr="Logo-Ircelyon_Q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64101" y="423678"/>
            <a:ext cx="1105192" cy="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6940" y="6075363"/>
            <a:ext cx="68532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fld id="{FA38359B-AA65-472B-AA8D-39310CD13ED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7" name="Connecteur droit 6"/>
          <p:cNvCxnSpPr>
            <a:cxnSpLocks noChangeShapeType="1"/>
          </p:cNvCxnSpPr>
          <p:nvPr/>
        </p:nvCxnSpPr>
        <p:spPr bwMode="auto">
          <a:xfrm flipH="1" flipV="1">
            <a:off x="11570109" y="1"/>
            <a:ext cx="12291" cy="1327354"/>
          </a:xfrm>
          <a:prstGeom prst="line">
            <a:avLst/>
          </a:prstGeom>
          <a:noFill/>
          <a:ln w="9525" algn="ctr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age 12" descr="LogoUDLCmjnVecto.tif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375" y="6399010"/>
            <a:ext cx="88020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84" y="6399010"/>
            <a:ext cx="604507" cy="432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7" y="6397719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1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703" r:id="rId13"/>
    <p:sldLayoutId id="2147483704" r:id="rId14"/>
    <p:sldLayoutId id="2147483706" r:id="rId15"/>
    <p:sldLayoutId id="2147483707" r:id="rId16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9/2634-3606/2021" TargetMode="External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customXml" Target="../ink/ink2.xml"/><Relationship Id="rId7" Type="http://schemas.openxmlformats.org/officeDocument/2006/relationships/image" Target="../media/image51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emf"/><Relationship Id="rId11" Type="http://schemas.openxmlformats.org/officeDocument/2006/relationships/image" Target="../media/image50.wmf"/><Relationship Id="rId10" Type="http://schemas.openxmlformats.org/officeDocument/2006/relationships/oleObject" Target="../embeddings/oleObject15.bin"/><Relationship Id="rId9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57.png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11" Type="http://schemas.openxmlformats.org/officeDocument/2006/relationships/image" Target="../media/image58.tiff"/><Relationship Id="rId10" Type="http://schemas.openxmlformats.org/officeDocument/2006/relationships/image" Target="../media/image45.emf"/><Relationship Id="rId4" Type="http://schemas.openxmlformats.org/officeDocument/2006/relationships/customXml" Target="../ink/ink3.xml"/><Relationship Id="rId9" Type="http://schemas.openxmlformats.org/officeDocument/2006/relationships/oleObject" Target="../embeddings/oleObject1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customXml" Target="../ink/ink4.xml"/><Relationship Id="rId7" Type="http://schemas.openxmlformats.org/officeDocument/2006/relationships/customXml" Target="../ink/ink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6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14.emf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9.bin"/><Relationship Id="rId7" Type="http://schemas.openxmlformats.org/officeDocument/2006/relationships/image" Target="../media/image9.emf"/><Relationship Id="rId12" Type="http://schemas.openxmlformats.org/officeDocument/2006/relationships/image" Target="../media/image11.e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emf"/><Relationship Id="rId20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17.emf"/><Relationship Id="rId5" Type="http://schemas.openxmlformats.org/officeDocument/2006/relationships/image" Target="../media/image8.emf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10.emf"/><Relationship Id="rId19" Type="http://schemas.openxmlformats.org/officeDocument/2006/relationships/oleObject" Target="../embeddings/oleObject8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2.emf"/><Relationship Id="rId22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Photosensitization is in the air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and </a:t>
            </a:r>
            <a:r>
              <a:rPr lang="en-US" sz="3600" dirty="0"/>
              <a:t>impacts SOA generation and properties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5600" y="4635795"/>
            <a:ext cx="6400800" cy="1752600"/>
          </a:xfrm>
        </p:spPr>
        <p:txBody>
          <a:bodyPr/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Résultat de recherche d'images pour &quot;logo fudan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2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10600" y="1"/>
            <a:ext cx="2057400" cy="365125"/>
          </a:xfrm>
        </p:spPr>
        <p:txBody>
          <a:bodyPr/>
          <a:lstStyle/>
          <a:p>
            <a:fld id="{A9021A25-F730-4B40-9677-28EE572387DF}" type="slidenum">
              <a:rPr lang="fr-FR" altLang="fr-FR" smtClean="0"/>
              <a:pPr/>
              <a:t>10</a:t>
            </a:fld>
            <a:endParaRPr lang="fr-FR" altLang="fr-FR" dirty="0"/>
          </a:p>
        </p:txBody>
      </p:sp>
      <p:sp>
        <p:nvSpPr>
          <p:cNvPr id="14" name="ZoneTexte 5"/>
          <p:cNvSpPr txBox="1"/>
          <p:nvPr/>
        </p:nvSpPr>
        <p:spPr>
          <a:xfrm>
            <a:off x="4524798" y="570969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Xenon</a:t>
            </a:r>
            <a:r>
              <a:rPr lang="fr-FR" dirty="0"/>
              <a:t> </a:t>
            </a:r>
            <a:r>
              <a:rPr lang="fr-FR" dirty="0" err="1"/>
              <a:t>lamp</a:t>
            </a:r>
            <a:endParaRPr lang="fr-FR" dirty="0"/>
          </a:p>
        </p:txBody>
      </p:sp>
      <p:sp>
        <p:nvSpPr>
          <p:cNvPr id="15" name="ZoneTexte 6"/>
          <p:cNvSpPr txBox="1"/>
          <p:nvPr/>
        </p:nvSpPr>
        <p:spPr>
          <a:xfrm>
            <a:off x="2017366" y="2547701"/>
            <a:ext cx="166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Laser </a:t>
            </a:r>
            <a:r>
              <a:rPr lang="fr-FR" dirty="0" err="1"/>
              <a:t>Nd</a:t>
            </a:r>
            <a:r>
              <a:rPr lang="fr-FR" dirty="0"/>
              <a:t>-YAG</a:t>
            </a:r>
          </a:p>
        </p:txBody>
      </p:sp>
      <p:sp>
        <p:nvSpPr>
          <p:cNvPr id="16" name="ZoneTexte 7"/>
          <p:cNvSpPr txBox="1"/>
          <p:nvPr/>
        </p:nvSpPr>
        <p:spPr>
          <a:xfrm>
            <a:off x="4524797" y="95503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Monochromator</a:t>
            </a:r>
            <a:endParaRPr lang="fr-FR" dirty="0"/>
          </a:p>
        </p:txBody>
      </p:sp>
      <p:graphicFrame>
        <p:nvGraphicFramePr>
          <p:cNvPr id="17" name="Tableau 8"/>
          <p:cNvGraphicFramePr>
            <a:graphicFrameLocks noGrp="1"/>
          </p:cNvGraphicFramePr>
          <p:nvPr/>
        </p:nvGraphicFramePr>
        <p:xfrm>
          <a:off x="8535950" y="2826759"/>
          <a:ext cx="2097723" cy="286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848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 marL="62604" marR="62604" marT="31302" marB="313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>
                          <a:solidFill>
                            <a:sysClr val="windowText" lastClr="000000"/>
                          </a:solidFill>
                        </a:rPr>
                        <a:t>Concave</a:t>
                      </a:r>
                      <a:r>
                        <a:rPr lang="en-US" sz="1200" b="0" baseline="0" noProof="0" dirty="0">
                          <a:solidFill>
                            <a:sysClr val="windowText" lastClr="000000"/>
                          </a:solidFill>
                        </a:rPr>
                        <a:t> lens</a:t>
                      </a:r>
                      <a:endParaRPr lang="en-US" sz="1200" b="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2604" marR="62604" marT="31302" marB="313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848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 marL="62604" marR="62604" marT="31302" marB="313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Peristaltic pump</a:t>
                      </a:r>
                    </a:p>
                  </a:txBody>
                  <a:tcPr marL="62604" marR="62604" marT="31302" marB="313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848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 marL="62604" marR="62604" marT="31302" marB="313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Solution flux</a:t>
                      </a:r>
                    </a:p>
                  </a:txBody>
                  <a:tcPr marL="62604" marR="62604" marT="31302" marB="313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848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 marL="62604" marR="62604" marT="31302" marB="313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Xe Light flux</a:t>
                      </a:r>
                    </a:p>
                  </a:txBody>
                  <a:tcPr marL="62604" marR="62604" marT="31302" marB="313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848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 marL="62604" marR="62604" marT="31302" marB="313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Optical</a:t>
                      </a:r>
                      <a:r>
                        <a:rPr lang="fr-FR" sz="1200" baseline="0" dirty="0"/>
                        <a:t> </a:t>
                      </a:r>
                      <a:r>
                        <a:rPr lang="fr-FR" sz="1200" baseline="0" dirty="0" err="1"/>
                        <a:t>fiber</a:t>
                      </a:r>
                      <a:endParaRPr lang="fr-FR" sz="1200" dirty="0"/>
                    </a:p>
                  </a:txBody>
                  <a:tcPr marL="62604" marR="62604" marT="31302" marB="313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848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 marL="62604" marR="62604" marT="31302" marB="313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/>
                        <a:t>waveguide</a:t>
                      </a:r>
                      <a:endParaRPr lang="fr-FR" sz="1200" dirty="0"/>
                    </a:p>
                  </a:txBody>
                  <a:tcPr marL="62604" marR="62604" marT="31302" marB="313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8" name="Connecteur droit avec flèche 9"/>
          <p:cNvCxnSpPr/>
          <p:nvPr/>
        </p:nvCxnSpPr>
        <p:spPr>
          <a:xfrm>
            <a:off x="8636017" y="3990848"/>
            <a:ext cx="627321" cy="0"/>
          </a:xfrm>
          <a:prstGeom prst="straightConnector1">
            <a:avLst/>
          </a:prstGeom>
          <a:ln w="25400"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0"/>
          <p:cNvCxnSpPr/>
          <p:nvPr/>
        </p:nvCxnSpPr>
        <p:spPr>
          <a:xfrm>
            <a:off x="8636017" y="4525435"/>
            <a:ext cx="627321" cy="0"/>
          </a:xfrm>
          <a:prstGeom prst="straightConnector1">
            <a:avLst/>
          </a:prstGeom>
          <a:ln w="25400">
            <a:solidFill>
              <a:srgbClr val="FFD966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153" y="3341583"/>
            <a:ext cx="349047" cy="353059"/>
          </a:xfrm>
          <a:prstGeom prst="rect">
            <a:avLst/>
          </a:prstGeom>
        </p:spPr>
      </p:pic>
      <p:pic>
        <p:nvPicPr>
          <p:cNvPr id="21" name="Image 12"/>
          <p:cNvPicPr>
            <a:picLocks noChangeAspect="1"/>
          </p:cNvPicPr>
          <p:nvPr/>
        </p:nvPicPr>
        <p:blipFill rotWithShape="1">
          <a:blip r:embed="rId4"/>
          <a:srcRect l="-2" t="-1" r="-39030" b="22692"/>
          <a:stretch/>
        </p:blipFill>
        <p:spPr>
          <a:xfrm>
            <a:off x="8883241" y="2868844"/>
            <a:ext cx="132869" cy="369418"/>
          </a:xfrm>
          <a:prstGeom prst="rect">
            <a:avLst/>
          </a:prstGeom>
        </p:spPr>
      </p:pic>
      <p:cxnSp>
        <p:nvCxnSpPr>
          <p:cNvPr id="22" name="Connecteur droit 13"/>
          <p:cNvCxnSpPr/>
          <p:nvPr/>
        </p:nvCxnSpPr>
        <p:spPr>
          <a:xfrm>
            <a:off x="8641866" y="4998172"/>
            <a:ext cx="627321" cy="0"/>
          </a:xfrm>
          <a:prstGeom prst="line">
            <a:avLst/>
          </a:prstGeom>
          <a:ln w="57150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14"/>
          <p:cNvCxnSpPr/>
          <p:nvPr/>
        </p:nvCxnSpPr>
        <p:spPr>
          <a:xfrm>
            <a:off x="8659656" y="5433825"/>
            <a:ext cx="627321" cy="0"/>
          </a:xfrm>
          <a:prstGeom prst="line">
            <a:avLst/>
          </a:prstGeom>
          <a:ln w="25400" cmpd="dbl">
            <a:solidFill>
              <a:srgbClr val="D6E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025" y="1291470"/>
            <a:ext cx="6568068" cy="4418231"/>
          </a:xfrm>
          <a:prstGeom prst="rect">
            <a:avLst/>
          </a:prstGeom>
        </p:spPr>
      </p:pic>
      <p:pic>
        <p:nvPicPr>
          <p:cNvPr id="2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784" y="2267684"/>
            <a:ext cx="4488120" cy="2182535"/>
          </a:xfrm>
          <a:prstGeom prst="rect">
            <a:avLst/>
          </a:prstGeom>
        </p:spPr>
      </p:pic>
      <p:sp>
        <p:nvSpPr>
          <p:cNvPr id="26" name="Ellipse 1"/>
          <p:cNvSpPr/>
          <p:nvPr/>
        </p:nvSpPr>
        <p:spPr>
          <a:xfrm>
            <a:off x="7868445" y="5386199"/>
            <a:ext cx="73152" cy="7315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3"/>
          <p:cNvSpPr/>
          <p:nvPr/>
        </p:nvSpPr>
        <p:spPr>
          <a:xfrm>
            <a:off x="5732288" y="4892311"/>
            <a:ext cx="76839" cy="768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1"/>
          <p:cNvGrpSpPr/>
          <p:nvPr/>
        </p:nvGrpSpPr>
        <p:grpSpPr>
          <a:xfrm>
            <a:off x="6535323" y="1376435"/>
            <a:ext cx="1612913" cy="4027248"/>
            <a:chOff x="4965600" y="1056123"/>
            <a:chExt cx="1612913" cy="4027248"/>
          </a:xfrm>
        </p:grpSpPr>
        <p:sp>
          <p:nvSpPr>
            <p:cNvPr id="29" name="Forme libre 22"/>
            <p:cNvSpPr/>
            <p:nvPr/>
          </p:nvSpPr>
          <p:spPr>
            <a:xfrm>
              <a:off x="4977913" y="1902472"/>
              <a:ext cx="1600600" cy="3180899"/>
            </a:xfrm>
            <a:custGeom>
              <a:avLst/>
              <a:gdLst>
                <a:gd name="connsiteX0" fmla="*/ 1362216 w 1600600"/>
                <a:gd name="connsiteY0" fmla="*/ 3180899 h 3180899"/>
                <a:gd name="connsiteX1" fmla="*/ 1145533 w 1600600"/>
                <a:gd name="connsiteY1" fmla="*/ 2808205 h 3180899"/>
                <a:gd name="connsiteX2" fmla="*/ 1015524 w 1600600"/>
                <a:gd name="connsiteY2" fmla="*/ 2647860 h 3180899"/>
                <a:gd name="connsiteX3" fmla="*/ 837844 w 1600600"/>
                <a:gd name="connsiteY3" fmla="*/ 2500516 h 3180899"/>
                <a:gd name="connsiteX4" fmla="*/ 733837 w 1600600"/>
                <a:gd name="connsiteY4" fmla="*/ 2470180 h 3180899"/>
                <a:gd name="connsiteX5" fmla="*/ 547490 w 1600600"/>
                <a:gd name="connsiteY5" fmla="*/ 2478847 h 3180899"/>
                <a:gd name="connsiteX6" fmla="*/ 369810 w 1600600"/>
                <a:gd name="connsiteY6" fmla="*/ 2496182 h 3180899"/>
                <a:gd name="connsiteX7" fmla="*/ 244134 w 1600600"/>
                <a:gd name="connsiteY7" fmla="*/ 2439845 h 3180899"/>
                <a:gd name="connsiteX8" fmla="*/ 170462 w 1600600"/>
                <a:gd name="connsiteY8" fmla="*/ 2309835 h 3180899"/>
                <a:gd name="connsiteX9" fmla="*/ 70788 w 1600600"/>
                <a:gd name="connsiteY9" fmla="*/ 2171158 h 3180899"/>
                <a:gd name="connsiteX10" fmla="*/ 135793 w 1600600"/>
                <a:gd name="connsiteY10" fmla="*/ 2132155 h 3180899"/>
                <a:gd name="connsiteX11" fmla="*/ 1089196 w 1600600"/>
                <a:gd name="connsiteY11" fmla="*/ 1547113 h 3180899"/>
                <a:gd name="connsiteX12" fmla="*/ 1201871 w 1600600"/>
                <a:gd name="connsiteY12" fmla="*/ 1508110 h 3180899"/>
                <a:gd name="connsiteX13" fmla="*/ 1396885 w 1600600"/>
                <a:gd name="connsiteY13" fmla="*/ 1334764 h 3180899"/>
                <a:gd name="connsiteX14" fmla="*/ 1487892 w 1600600"/>
                <a:gd name="connsiteY14" fmla="*/ 1109414 h 3180899"/>
                <a:gd name="connsiteX15" fmla="*/ 1422887 w 1600600"/>
                <a:gd name="connsiteY15" fmla="*/ 862396 h 3180899"/>
                <a:gd name="connsiteX16" fmla="*/ 1275543 w 1600600"/>
                <a:gd name="connsiteY16" fmla="*/ 702051 h 3180899"/>
                <a:gd name="connsiteX17" fmla="*/ 1084862 w 1600600"/>
                <a:gd name="connsiteY17" fmla="*/ 637046 h 3180899"/>
                <a:gd name="connsiteX18" fmla="*/ 954853 w 1600600"/>
                <a:gd name="connsiteY18" fmla="*/ 641380 h 3180899"/>
                <a:gd name="connsiteX19" fmla="*/ 816176 w 1600600"/>
                <a:gd name="connsiteY19" fmla="*/ 693384 h 3180899"/>
                <a:gd name="connsiteX20" fmla="*/ 668832 w 1600600"/>
                <a:gd name="connsiteY20" fmla="*/ 801725 h 3180899"/>
                <a:gd name="connsiteX21" fmla="*/ 590826 w 1600600"/>
                <a:gd name="connsiteY21" fmla="*/ 992406 h 3180899"/>
                <a:gd name="connsiteX22" fmla="*/ 599494 w 1600600"/>
                <a:gd name="connsiteY22" fmla="*/ 1200421 h 3180899"/>
                <a:gd name="connsiteX23" fmla="*/ 703501 w 1600600"/>
                <a:gd name="connsiteY23" fmla="*/ 1391101 h 3180899"/>
                <a:gd name="connsiteX24" fmla="*/ 907183 w 1600600"/>
                <a:gd name="connsiteY24" fmla="*/ 1516777 h 3180899"/>
                <a:gd name="connsiteX25" fmla="*/ 1154201 w 1600600"/>
                <a:gd name="connsiteY25" fmla="*/ 1521111 h 3180899"/>
                <a:gd name="connsiteX26" fmla="*/ 1349215 w 1600600"/>
                <a:gd name="connsiteY26" fmla="*/ 1408436 h 3180899"/>
                <a:gd name="connsiteX27" fmla="*/ 1457556 w 1600600"/>
                <a:gd name="connsiteY27" fmla="*/ 1321763 h 3180899"/>
                <a:gd name="connsiteX28" fmla="*/ 1535562 w 1600600"/>
                <a:gd name="connsiteY28" fmla="*/ 1105081 h 3180899"/>
                <a:gd name="connsiteX29" fmla="*/ 1518227 w 1600600"/>
                <a:gd name="connsiteY29" fmla="*/ 914400 h 3180899"/>
                <a:gd name="connsiteX30" fmla="*/ 1418553 w 1600600"/>
                <a:gd name="connsiteY30" fmla="*/ 736720 h 3180899"/>
                <a:gd name="connsiteX31" fmla="*/ 1279877 w 1600600"/>
                <a:gd name="connsiteY31" fmla="*/ 650047 h 3180899"/>
                <a:gd name="connsiteX32" fmla="*/ 1171535 w 1600600"/>
                <a:gd name="connsiteY32" fmla="*/ 602377 h 3180899"/>
                <a:gd name="connsiteX33" fmla="*/ 1032859 w 1600600"/>
                <a:gd name="connsiteY33" fmla="*/ 606711 h 3180899"/>
                <a:gd name="connsiteX34" fmla="*/ 954853 w 1600600"/>
                <a:gd name="connsiteY34" fmla="*/ 624046 h 3180899"/>
                <a:gd name="connsiteX35" fmla="*/ 846512 w 1600600"/>
                <a:gd name="connsiteY35" fmla="*/ 667382 h 3180899"/>
                <a:gd name="connsiteX36" fmla="*/ 738170 w 1600600"/>
                <a:gd name="connsiteY36" fmla="*/ 771390 h 3180899"/>
                <a:gd name="connsiteX37" fmla="*/ 642830 w 1600600"/>
                <a:gd name="connsiteY37" fmla="*/ 949069 h 3180899"/>
                <a:gd name="connsiteX38" fmla="*/ 651497 w 1600600"/>
                <a:gd name="connsiteY38" fmla="*/ 1118082 h 3180899"/>
                <a:gd name="connsiteX39" fmla="*/ 694834 w 1600600"/>
                <a:gd name="connsiteY39" fmla="*/ 1256758 h 3180899"/>
                <a:gd name="connsiteX40" fmla="*/ 768506 w 1600600"/>
                <a:gd name="connsiteY40" fmla="*/ 1352099 h 3180899"/>
                <a:gd name="connsiteX41" fmla="*/ 855179 w 1600600"/>
                <a:gd name="connsiteY41" fmla="*/ 1425771 h 3180899"/>
                <a:gd name="connsiteX42" fmla="*/ 1032859 w 1600600"/>
                <a:gd name="connsiteY42" fmla="*/ 1490775 h 3180899"/>
                <a:gd name="connsiteX43" fmla="*/ 1188870 w 1600600"/>
                <a:gd name="connsiteY43" fmla="*/ 1473441 h 3180899"/>
                <a:gd name="connsiteX44" fmla="*/ 1366550 w 1600600"/>
                <a:gd name="connsiteY44" fmla="*/ 1404102 h 3180899"/>
                <a:gd name="connsiteX45" fmla="*/ 1539896 w 1600600"/>
                <a:gd name="connsiteY45" fmla="*/ 1252425 h 3180899"/>
                <a:gd name="connsiteX46" fmla="*/ 1587566 w 1600600"/>
                <a:gd name="connsiteY46" fmla="*/ 1105081 h 3180899"/>
                <a:gd name="connsiteX47" fmla="*/ 1583232 w 1600600"/>
                <a:gd name="connsiteY47" fmla="*/ 892732 h 3180899"/>
                <a:gd name="connsiteX48" fmla="*/ 1492225 w 1600600"/>
                <a:gd name="connsiteY48" fmla="*/ 732387 h 3180899"/>
                <a:gd name="connsiteX49" fmla="*/ 1427221 w 1600600"/>
                <a:gd name="connsiteY49" fmla="*/ 658715 h 3180899"/>
                <a:gd name="connsiteX50" fmla="*/ 1301545 w 1600600"/>
                <a:gd name="connsiteY50" fmla="*/ 593710 h 3180899"/>
                <a:gd name="connsiteX51" fmla="*/ 1141200 w 1600600"/>
                <a:gd name="connsiteY51" fmla="*/ 567708 h 3180899"/>
                <a:gd name="connsiteX52" fmla="*/ 1015524 w 1600600"/>
                <a:gd name="connsiteY52" fmla="*/ 589376 h 3180899"/>
                <a:gd name="connsiteX53" fmla="*/ 915850 w 1600600"/>
                <a:gd name="connsiteY53" fmla="*/ 619712 h 3180899"/>
                <a:gd name="connsiteX54" fmla="*/ 794508 w 1600600"/>
                <a:gd name="connsiteY54" fmla="*/ 749721 h 3180899"/>
                <a:gd name="connsiteX55" fmla="*/ 712169 w 1600600"/>
                <a:gd name="connsiteY55" fmla="*/ 923067 h 3180899"/>
                <a:gd name="connsiteX56" fmla="*/ 707835 w 1600600"/>
                <a:gd name="connsiteY56" fmla="*/ 1100747 h 3180899"/>
                <a:gd name="connsiteX57" fmla="*/ 794508 w 1600600"/>
                <a:gd name="connsiteY57" fmla="*/ 1282760 h 3180899"/>
                <a:gd name="connsiteX58" fmla="*/ 907183 w 1600600"/>
                <a:gd name="connsiteY58" fmla="*/ 1378101 h 3180899"/>
                <a:gd name="connsiteX59" fmla="*/ 1063194 w 1600600"/>
                <a:gd name="connsiteY59" fmla="*/ 1460440 h 3180899"/>
                <a:gd name="connsiteX60" fmla="*/ 1305878 w 1600600"/>
                <a:gd name="connsiteY60" fmla="*/ 1438772 h 3180899"/>
                <a:gd name="connsiteX61" fmla="*/ 1396885 w 1600600"/>
                <a:gd name="connsiteY61" fmla="*/ 1369433 h 3180899"/>
                <a:gd name="connsiteX62" fmla="*/ 1565897 w 1600600"/>
                <a:gd name="connsiteY62" fmla="*/ 1183086 h 3180899"/>
                <a:gd name="connsiteX63" fmla="*/ 1600567 w 1600600"/>
                <a:gd name="connsiteY63" fmla="*/ 1035742 h 3180899"/>
                <a:gd name="connsiteX64" fmla="*/ 1570231 w 1600600"/>
                <a:gd name="connsiteY64" fmla="*/ 840728 h 3180899"/>
                <a:gd name="connsiteX65" fmla="*/ 1479224 w 1600600"/>
                <a:gd name="connsiteY65" fmla="*/ 702051 h 3180899"/>
                <a:gd name="connsiteX66" fmla="*/ 1314546 w 1600600"/>
                <a:gd name="connsiteY66" fmla="*/ 589376 h 3180899"/>
                <a:gd name="connsiteX67" fmla="*/ 1097863 w 1600600"/>
                <a:gd name="connsiteY67" fmla="*/ 563374 h 3180899"/>
                <a:gd name="connsiteX68" fmla="*/ 972187 w 1600600"/>
                <a:gd name="connsiteY68" fmla="*/ 528705 h 3180899"/>
                <a:gd name="connsiteX69" fmla="*/ 733837 w 1600600"/>
                <a:gd name="connsiteY69" fmla="*/ 472368 h 3180899"/>
                <a:gd name="connsiteX70" fmla="*/ 473818 w 1600600"/>
                <a:gd name="connsiteY70" fmla="*/ 407363 h 3180899"/>
                <a:gd name="connsiteX71" fmla="*/ 283137 w 1600600"/>
                <a:gd name="connsiteY71" fmla="*/ 359693 h 3180899"/>
                <a:gd name="connsiteX72" fmla="*/ 70788 w 1600600"/>
                <a:gd name="connsiteY72" fmla="*/ 299022 h 3180899"/>
                <a:gd name="connsiteX73" fmla="*/ 1450 w 1600600"/>
                <a:gd name="connsiteY73" fmla="*/ 264353 h 3180899"/>
                <a:gd name="connsiteX74" fmla="*/ 122792 w 1600600"/>
                <a:gd name="connsiteY74" fmla="*/ 0 h 318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600600" h="3180899">
                  <a:moveTo>
                    <a:pt x="1362216" y="3180899"/>
                  </a:moveTo>
                  <a:cubicBezTo>
                    <a:pt x="1282765" y="3038972"/>
                    <a:pt x="1203315" y="2897045"/>
                    <a:pt x="1145533" y="2808205"/>
                  </a:cubicBezTo>
                  <a:cubicBezTo>
                    <a:pt x="1087751" y="2719365"/>
                    <a:pt x="1066805" y="2699141"/>
                    <a:pt x="1015524" y="2647860"/>
                  </a:cubicBezTo>
                  <a:cubicBezTo>
                    <a:pt x="964243" y="2596579"/>
                    <a:pt x="884792" y="2530129"/>
                    <a:pt x="837844" y="2500516"/>
                  </a:cubicBezTo>
                  <a:cubicBezTo>
                    <a:pt x="790896" y="2470903"/>
                    <a:pt x="782229" y="2473792"/>
                    <a:pt x="733837" y="2470180"/>
                  </a:cubicBezTo>
                  <a:cubicBezTo>
                    <a:pt x="685445" y="2466568"/>
                    <a:pt x="608161" y="2474513"/>
                    <a:pt x="547490" y="2478847"/>
                  </a:cubicBezTo>
                  <a:cubicBezTo>
                    <a:pt x="486819" y="2483181"/>
                    <a:pt x="420369" y="2502682"/>
                    <a:pt x="369810" y="2496182"/>
                  </a:cubicBezTo>
                  <a:cubicBezTo>
                    <a:pt x="319251" y="2489682"/>
                    <a:pt x="277359" y="2470903"/>
                    <a:pt x="244134" y="2439845"/>
                  </a:cubicBezTo>
                  <a:cubicBezTo>
                    <a:pt x="210909" y="2408787"/>
                    <a:pt x="199353" y="2354616"/>
                    <a:pt x="170462" y="2309835"/>
                  </a:cubicBezTo>
                  <a:cubicBezTo>
                    <a:pt x="141571" y="2265054"/>
                    <a:pt x="76566" y="2200771"/>
                    <a:pt x="70788" y="2171158"/>
                  </a:cubicBezTo>
                  <a:cubicBezTo>
                    <a:pt x="65010" y="2141545"/>
                    <a:pt x="135793" y="2132155"/>
                    <a:pt x="135793" y="2132155"/>
                  </a:cubicBezTo>
                  <a:lnTo>
                    <a:pt x="1089196" y="1547113"/>
                  </a:lnTo>
                  <a:cubicBezTo>
                    <a:pt x="1266876" y="1443106"/>
                    <a:pt x="1150590" y="1543501"/>
                    <a:pt x="1201871" y="1508110"/>
                  </a:cubicBezTo>
                  <a:cubicBezTo>
                    <a:pt x="1253152" y="1472719"/>
                    <a:pt x="1349215" y="1401213"/>
                    <a:pt x="1396885" y="1334764"/>
                  </a:cubicBezTo>
                  <a:cubicBezTo>
                    <a:pt x="1444555" y="1268315"/>
                    <a:pt x="1483558" y="1188142"/>
                    <a:pt x="1487892" y="1109414"/>
                  </a:cubicBezTo>
                  <a:cubicBezTo>
                    <a:pt x="1492226" y="1030686"/>
                    <a:pt x="1458279" y="930290"/>
                    <a:pt x="1422887" y="862396"/>
                  </a:cubicBezTo>
                  <a:cubicBezTo>
                    <a:pt x="1387496" y="794502"/>
                    <a:pt x="1331880" y="739609"/>
                    <a:pt x="1275543" y="702051"/>
                  </a:cubicBezTo>
                  <a:cubicBezTo>
                    <a:pt x="1219206" y="664493"/>
                    <a:pt x="1138310" y="647158"/>
                    <a:pt x="1084862" y="637046"/>
                  </a:cubicBezTo>
                  <a:cubicBezTo>
                    <a:pt x="1031414" y="626934"/>
                    <a:pt x="999634" y="631990"/>
                    <a:pt x="954853" y="641380"/>
                  </a:cubicBezTo>
                  <a:cubicBezTo>
                    <a:pt x="910072" y="650770"/>
                    <a:pt x="863846" y="666660"/>
                    <a:pt x="816176" y="693384"/>
                  </a:cubicBezTo>
                  <a:cubicBezTo>
                    <a:pt x="768506" y="720108"/>
                    <a:pt x="706390" y="751888"/>
                    <a:pt x="668832" y="801725"/>
                  </a:cubicBezTo>
                  <a:cubicBezTo>
                    <a:pt x="631274" y="851562"/>
                    <a:pt x="602382" y="925957"/>
                    <a:pt x="590826" y="992406"/>
                  </a:cubicBezTo>
                  <a:cubicBezTo>
                    <a:pt x="579270" y="1058855"/>
                    <a:pt x="580715" y="1133972"/>
                    <a:pt x="599494" y="1200421"/>
                  </a:cubicBezTo>
                  <a:cubicBezTo>
                    <a:pt x="618273" y="1266870"/>
                    <a:pt x="652220" y="1338375"/>
                    <a:pt x="703501" y="1391101"/>
                  </a:cubicBezTo>
                  <a:cubicBezTo>
                    <a:pt x="754782" y="1443827"/>
                    <a:pt x="832066" y="1495109"/>
                    <a:pt x="907183" y="1516777"/>
                  </a:cubicBezTo>
                  <a:cubicBezTo>
                    <a:pt x="982300" y="1538445"/>
                    <a:pt x="1080529" y="1539168"/>
                    <a:pt x="1154201" y="1521111"/>
                  </a:cubicBezTo>
                  <a:cubicBezTo>
                    <a:pt x="1227873" y="1503054"/>
                    <a:pt x="1298656" y="1441661"/>
                    <a:pt x="1349215" y="1408436"/>
                  </a:cubicBezTo>
                  <a:cubicBezTo>
                    <a:pt x="1399774" y="1375211"/>
                    <a:pt x="1426498" y="1372322"/>
                    <a:pt x="1457556" y="1321763"/>
                  </a:cubicBezTo>
                  <a:cubicBezTo>
                    <a:pt x="1488614" y="1271204"/>
                    <a:pt x="1525450" y="1172975"/>
                    <a:pt x="1535562" y="1105081"/>
                  </a:cubicBezTo>
                  <a:cubicBezTo>
                    <a:pt x="1545674" y="1037187"/>
                    <a:pt x="1537729" y="975793"/>
                    <a:pt x="1518227" y="914400"/>
                  </a:cubicBezTo>
                  <a:cubicBezTo>
                    <a:pt x="1498726" y="853006"/>
                    <a:pt x="1458278" y="780779"/>
                    <a:pt x="1418553" y="736720"/>
                  </a:cubicBezTo>
                  <a:cubicBezTo>
                    <a:pt x="1378828" y="692661"/>
                    <a:pt x="1321047" y="672437"/>
                    <a:pt x="1279877" y="650047"/>
                  </a:cubicBezTo>
                  <a:cubicBezTo>
                    <a:pt x="1238707" y="627656"/>
                    <a:pt x="1212705" y="609600"/>
                    <a:pt x="1171535" y="602377"/>
                  </a:cubicBezTo>
                  <a:cubicBezTo>
                    <a:pt x="1130365" y="595154"/>
                    <a:pt x="1068973" y="603100"/>
                    <a:pt x="1032859" y="606711"/>
                  </a:cubicBezTo>
                  <a:cubicBezTo>
                    <a:pt x="996745" y="610322"/>
                    <a:pt x="985911" y="613934"/>
                    <a:pt x="954853" y="624046"/>
                  </a:cubicBezTo>
                  <a:cubicBezTo>
                    <a:pt x="923795" y="634158"/>
                    <a:pt x="882626" y="642825"/>
                    <a:pt x="846512" y="667382"/>
                  </a:cubicBezTo>
                  <a:cubicBezTo>
                    <a:pt x="810398" y="691939"/>
                    <a:pt x="772117" y="724442"/>
                    <a:pt x="738170" y="771390"/>
                  </a:cubicBezTo>
                  <a:cubicBezTo>
                    <a:pt x="704223" y="818338"/>
                    <a:pt x="657276" y="891287"/>
                    <a:pt x="642830" y="949069"/>
                  </a:cubicBezTo>
                  <a:cubicBezTo>
                    <a:pt x="628384" y="1006851"/>
                    <a:pt x="642830" y="1066800"/>
                    <a:pt x="651497" y="1118082"/>
                  </a:cubicBezTo>
                  <a:cubicBezTo>
                    <a:pt x="660164" y="1169364"/>
                    <a:pt x="675332" y="1217755"/>
                    <a:pt x="694834" y="1256758"/>
                  </a:cubicBezTo>
                  <a:cubicBezTo>
                    <a:pt x="714335" y="1295761"/>
                    <a:pt x="741782" y="1323930"/>
                    <a:pt x="768506" y="1352099"/>
                  </a:cubicBezTo>
                  <a:cubicBezTo>
                    <a:pt x="795230" y="1380268"/>
                    <a:pt x="811120" y="1402658"/>
                    <a:pt x="855179" y="1425771"/>
                  </a:cubicBezTo>
                  <a:cubicBezTo>
                    <a:pt x="899238" y="1448884"/>
                    <a:pt x="977244" y="1482830"/>
                    <a:pt x="1032859" y="1490775"/>
                  </a:cubicBezTo>
                  <a:cubicBezTo>
                    <a:pt x="1088474" y="1498720"/>
                    <a:pt x="1133255" y="1487886"/>
                    <a:pt x="1188870" y="1473441"/>
                  </a:cubicBezTo>
                  <a:cubicBezTo>
                    <a:pt x="1244485" y="1458996"/>
                    <a:pt x="1308046" y="1440938"/>
                    <a:pt x="1366550" y="1404102"/>
                  </a:cubicBezTo>
                  <a:cubicBezTo>
                    <a:pt x="1425054" y="1367266"/>
                    <a:pt x="1503060" y="1302262"/>
                    <a:pt x="1539896" y="1252425"/>
                  </a:cubicBezTo>
                  <a:cubicBezTo>
                    <a:pt x="1576732" y="1202588"/>
                    <a:pt x="1580343" y="1165030"/>
                    <a:pt x="1587566" y="1105081"/>
                  </a:cubicBezTo>
                  <a:cubicBezTo>
                    <a:pt x="1594789" y="1045132"/>
                    <a:pt x="1599122" y="954847"/>
                    <a:pt x="1583232" y="892732"/>
                  </a:cubicBezTo>
                  <a:cubicBezTo>
                    <a:pt x="1567342" y="830617"/>
                    <a:pt x="1518227" y="771390"/>
                    <a:pt x="1492225" y="732387"/>
                  </a:cubicBezTo>
                  <a:cubicBezTo>
                    <a:pt x="1466223" y="693384"/>
                    <a:pt x="1459001" y="681828"/>
                    <a:pt x="1427221" y="658715"/>
                  </a:cubicBezTo>
                  <a:cubicBezTo>
                    <a:pt x="1395441" y="635602"/>
                    <a:pt x="1349215" y="608878"/>
                    <a:pt x="1301545" y="593710"/>
                  </a:cubicBezTo>
                  <a:cubicBezTo>
                    <a:pt x="1253875" y="578542"/>
                    <a:pt x="1188870" y="568430"/>
                    <a:pt x="1141200" y="567708"/>
                  </a:cubicBezTo>
                  <a:cubicBezTo>
                    <a:pt x="1093530" y="566986"/>
                    <a:pt x="1053082" y="580709"/>
                    <a:pt x="1015524" y="589376"/>
                  </a:cubicBezTo>
                  <a:cubicBezTo>
                    <a:pt x="977966" y="598043"/>
                    <a:pt x="952686" y="592988"/>
                    <a:pt x="915850" y="619712"/>
                  </a:cubicBezTo>
                  <a:cubicBezTo>
                    <a:pt x="879014" y="646436"/>
                    <a:pt x="828455" y="699162"/>
                    <a:pt x="794508" y="749721"/>
                  </a:cubicBezTo>
                  <a:cubicBezTo>
                    <a:pt x="760561" y="800280"/>
                    <a:pt x="726615" y="864563"/>
                    <a:pt x="712169" y="923067"/>
                  </a:cubicBezTo>
                  <a:cubicBezTo>
                    <a:pt x="697723" y="981571"/>
                    <a:pt x="694112" y="1040798"/>
                    <a:pt x="707835" y="1100747"/>
                  </a:cubicBezTo>
                  <a:cubicBezTo>
                    <a:pt x="721558" y="1160696"/>
                    <a:pt x="761283" y="1236534"/>
                    <a:pt x="794508" y="1282760"/>
                  </a:cubicBezTo>
                  <a:cubicBezTo>
                    <a:pt x="827733" y="1328986"/>
                    <a:pt x="862402" y="1348488"/>
                    <a:pt x="907183" y="1378101"/>
                  </a:cubicBezTo>
                  <a:cubicBezTo>
                    <a:pt x="951964" y="1407714"/>
                    <a:pt x="996745" y="1450328"/>
                    <a:pt x="1063194" y="1460440"/>
                  </a:cubicBezTo>
                  <a:cubicBezTo>
                    <a:pt x="1129643" y="1470552"/>
                    <a:pt x="1250263" y="1453940"/>
                    <a:pt x="1305878" y="1438772"/>
                  </a:cubicBezTo>
                  <a:cubicBezTo>
                    <a:pt x="1361493" y="1423604"/>
                    <a:pt x="1353548" y="1412047"/>
                    <a:pt x="1396885" y="1369433"/>
                  </a:cubicBezTo>
                  <a:cubicBezTo>
                    <a:pt x="1440222" y="1326819"/>
                    <a:pt x="1531950" y="1238701"/>
                    <a:pt x="1565897" y="1183086"/>
                  </a:cubicBezTo>
                  <a:cubicBezTo>
                    <a:pt x="1599844" y="1127471"/>
                    <a:pt x="1599845" y="1092802"/>
                    <a:pt x="1600567" y="1035742"/>
                  </a:cubicBezTo>
                  <a:cubicBezTo>
                    <a:pt x="1601289" y="978682"/>
                    <a:pt x="1590455" y="896343"/>
                    <a:pt x="1570231" y="840728"/>
                  </a:cubicBezTo>
                  <a:cubicBezTo>
                    <a:pt x="1550007" y="785113"/>
                    <a:pt x="1521838" y="743943"/>
                    <a:pt x="1479224" y="702051"/>
                  </a:cubicBezTo>
                  <a:cubicBezTo>
                    <a:pt x="1436610" y="660159"/>
                    <a:pt x="1378106" y="612489"/>
                    <a:pt x="1314546" y="589376"/>
                  </a:cubicBezTo>
                  <a:cubicBezTo>
                    <a:pt x="1250986" y="566263"/>
                    <a:pt x="1154923" y="573486"/>
                    <a:pt x="1097863" y="563374"/>
                  </a:cubicBezTo>
                  <a:cubicBezTo>
                    <a:pt x="1040803" y="553262"/>
                    <a:pt x="1032858" y="543873"/>
                    <a:pt x="972187" y="528705"/>
                  </a:cubicBezTo>
                  <a:cubicBezTo>
                    <a:pt x="911516" y="513537"/>
                    <a:pt x="733837" y="472368"/>
                    <a:pt x="733837" y="472368"/>
                  </a:cubicBezTo>
                  <a:lnTo>
                    <a:pt x="473818" y="407363"/>
                  </a:lnTo>
                  <a:cubicBezTo>
                    <a:pt x="398701" y="388584"/>
                    <a:pt x="350309" y="377750"/>
                    <a:pt x="283137" y="359693"/>
                  </a:cubicBezTo>
                  <a:cubicBezTo>
                    <a:pt x="215965" y="341636"/>
                    <a:pt x="117736" y="314912"/>
                    <a:pt x="70788" y="299022"/>
                  </a:cubicBezTo>
                  <a:cubicBezTo>
                    <a:pt x="23840" y="283132"/>
                    <a:pt x="-7217" y="314190"/>
                    <a:pt x="1450" y="264353"/>
                  </a:cubicBezTo>
                  <a:cubicBezTo>
                    <a:pt x="10117" y="214516"/>
                    <a:pt x="98235" y="57782"/>
                    <a:pt x="122792" y="0"/>
                  </a:cubicBezTo>
                </a:path>
              </a:pathLst>
            </a:custGeom>
            <a:noFill/>
            <a:ln w="28575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3"/>
            <p:cNvSpPr/>
            <p:nvPr/>
          </p:nvSpPr>
          <p:spPr>
            <a:xfrm>
              <a:off x="4965600" y="1056123"/>
              <a:ext cx="388785" cy="863684"/>
            </a:xfrm>
            <a:custGeom>
              <a:avLst/>
              <a:gdLst>
                <a:gd name="connsiteX0" fmla="*/ 135105 w 388785"/>
                <a:gd name="connsiteY0" fmla="*/ 863684 h 863684"/>
                <a:gd name="connsiteX1" fmla="*/ 169774 w 388785"/>
                <a:gd name="connsiteY1" fmla="*/ 716340 h 863684"/>
                <a:gd name="connsiteX2" fmla="*/ 165441 w 388785"/>
                <a:gd name="connsiteY2" fmla="*/ 620999 h 863684"/>
                <a:gd name="connsiteX3" fmla="*/ 130772 w 388785"/>
                <a:gd name="connsiteY3" fmla="*/ 490990 h 863684"/>
                <a:gd name="connsiteX4" fmla="*/ 70100 w 388785"/>
                <a:gd name="connsiteY4" fmla="*/ 343646 h 863684"/>
                <a:gd name="connsiteX5" fmla="*/ 26764 w 388785"/>
                <a:gd name="connsiteY5" fmla="*/ 187634 h 863684"/>
                <a:gd name="connsiteX6" fmla="*/ 5096 w 388785"/>
                <a:gd name="connsiteY6" fmla="*/ 92294 h 863684"/>
                <a:gd name="connsiteX7" fmla="*/ 5096 w 388785"/>
                <a:gd name="connsiteY7" fmla="*/ 31623 h 863684"/>
                <a:gd name="connsiteX8" fmla="*/ 61433 w 388785"/>
                <a:gd name="connsiteY8" fmla="*/ 1287 h 863684"/>
                <a:gd name="connsiteX9" fmla="*/ 113437 w 388785"/>
                <a:gd name="connsiteY9" fmla="*/ 9955 h 863684"/>
                <a:gd name="connsiteX10" fmla="*/ 195776 w 388785"/>
                <a:gd name="connsiteY10" fmla="*/ 48958 h 863684"/>
                <a:gd name="connsiteX11" fmla="*/ 243446 w 388785"/>
                <a:gd name="connsiteY11" fmla="*/ 100961 h 863684"/>
                <a:gd name="connsiteX12" fmla="*/ 291117 w 388785"/>
                <a:gd name="connsiteY12" fmla="*/ 165966 h 863684"/>
                <a:gd name="connsiteX13" fmla="*/ 330119 w 388785"/>
                <a:gd name="connsiteY13" fmla="*/ 191968 h 863684"/>
                <a:gd name="connsiteX14" fmla="*/ 382123 w 388785"/>
                <a:gd name="connsiteY14" fmla="*/ 256973 h 863684"/>
                <a:gd name="connsiteX15" fmla="*/ 386457 w 388785"/>
                <a:gd name="connsiteY15" fmla="*/ 313310 h 86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8785" h="863684">
                  <a:moveTo>
                    <a:pt x="135105" y="863684"/>
                  </a:moveTo>
                  <a:cubicBezTo>
                    <a:pt x="149911" y="810235"/>
                    <a:pt x="164718" y="756787"/>
                    <a:pt x="169774" y="716340"/>
                  </a:cubicBezTo>
                  <a:cubicBezTo>
                    <a:pt x="174830" y="675892"/>
                    <a:pt x="171941" y="658557"/>
                    <a:pt x="165441" y="620999"/>
                  </a:cubicBezTo>
                  <a:cubicBezTo>
                    <a:pt x="158941" y="583441"/>
                    <a:pt x="146662" y="537215"/>
                    <a:pt x="130772" y="490990"/>
                  </a:cubicBezTo>
                  <a:cubicBezTo>
                    <a:pt x="114882" y="444765"/>
                    <a:pt x="87435" y="394205"/>
                    <a:pt x="70100" y="343646"/>
                  </a:cubicBezTo>
                  <a:cubicBezTo>
                    <a:pt x="52765" y="293087"/>
                    <a:pt x="37598" y="229526"/>
                    <a:pt x="26764" y="187634"/>
                  </a:cubicBezTo>
                  <a:cubicBezTo>
                    <a:pt x="15930" y="145742"/>
                    <a:pt x="8707" y="118296"/>
                    <a:pt x="5096" y="92294"/>
                  </a:cubicBezTo>
                  <a:cubicBezTo>
                    <a:pt x="1485" y="66292"/>
                    <a:pt x="-4294" y="46791"/>
                    <a:pt x="5096" y="31623"/>
                  </a:cubicBezTo>
                  <a:cubicBezTo>
                    <a:pt x="14485" y="16455"/>
                    <a:pt x="43376" y="4898"/>
                    <a:pt x="61433" y="1287"/>
                  </a:cubicBezTo>
                  <a:cubicBezTo>
                    <a:pt x="79490" y="-2324"/>
                    <a:pt x="91047" y="2010"/>
                    <a:pt x="113437" y="9955"/>
                  </a:cubicBezTo>
                  <a:cubicBezTo>
                    <a:pt x="135827" y="17900"/>
                    <a:pt x="174108" y="33790"/>
                    <a:pt x="195776" y="48958"/>
                  </a:cubicBezTo>
                  <a:cubicBezTo>
                    <a:pt x="217444" y="64126"/>
                    <a:pt x="227556" y="81460"/>
                    <a:pt x="243446" y="100961"/>
                  </a:cubicBezTo>
                  <a:cubicBezTo>
                    <a:pt x="259336" y="120462"/>
                    <a:pt x="276672" y="150798"/>
                    <a:pt x="291117" y="165966"/>
                  </a:cubicBezTo>
                  <a:cubicBezTo>
                    <a:pt x="305562" y="181134"/>
                    <a:pt x="314951" y="176800"/>
                    <a:pt x="330119" y="191968"/>
                  </a:cubicBezTo>
                  <a:cubicBezTo>
                    <a:pt x="345287" y="207136"/>
                    <a:pt x="372733" y="236749"/>
                    <a:pt x="382123" y="256973"/>
                  </a:cubicBezTo>
                  <a:cubicBezTo>
                    <a:pt x="391513" y="277197"/>
                    <a:pt x="388985" y="295253"/>
                    <a:pt x="386457" y="313310"/>
                  </a:cubicBezTo>
                </a:path>
              </a:pathLst>
            </a:custGeom>
            <a:noFill/>
            <a:ln w="28575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Forme libre 24"/>
          <p:cNvSpPr/>
          <p:nvPr/>
        </p:nvSpPr>
        <p:spPr>
          <a:xfrm>
            <a:off x="5503548" y="1834787"/>
            <a:ext cx="2661191" cy="3098374"/>
          </a:xfrm>
          <a:custGeom>
            <a:avLst/>
            <a:gdLst>
              <a:gd name="connsiteX0" fmla="*/ 266700 w 2661191"/>
              <a:gd name="connsiteY0" fmla="*/ 3095625 h 3098374"/>
              <a:gd name="connsiteX1" fmla="*/ 466725 w 2661191"/>
              <a:gd name="connsiteY1" fmla="*/ 3095625 h 3098374"/>
              <a:gd name="connsiteX2" fmla="*/ 657225 w 2661191"/>
              <a:gd name="connsiteY2" fmla="*/ 3067050 h 3098374"/>
              <a:gd name="connsiteX3" fmla="*/ 676275 w 2661191"/>
              <a:gd name="connsiteY3" fmla="*/ 2990850 h 3098374"/>
              <a:gd name="connsiteX4" fmla="*/ 714375 w 2661191"/>
              <a:gd name="connsiteY4" fmla="*/ 2828925 h 3098374"/>
              <a:gd name="connsiteX5" fmla="*/ 885825 w 2661191"/>
              <a:gd name="connsiteY5" fmla="*/ 2714625 h 3098374"/>
              <a:gd name="connsiteX6" fmla="*/ 1162050 w 2661191"/>
              <a:gd name="connsiteY6" fmla="*/ 2524125 h 3098374"/>
              <a:gd name="connsiteX7" fmla="*/ 2143125 w 2661191"/>
              <a:gd name="connsiteY7" fmla="*/ 1943100 h 3098374"/>
              <a:gd name="connsiteX8" fmla="*/ 2486025 w 2661191"/>
              <a:gd name="connsiteY8" fmla="*/ 1685925 h 3098374"/>
              <a:gd name="connsiteX9" fmla="*/ 2533650 w 2661191"/>
              <a:gd name="connsiteY9" fmla="*/ 1457325 h 3098374"/>
              <a:gd name="connsiteX10" fmla="*/ 2438400 w 2661191"/>
              <a:gd name="connsiteY10" fmla="*/ 1171575 h 3098374"/>
              <a:gd name="connsiteX11" fmla="*/ 2238375 w 2661191"/>
              <a:gd name="connsiteY11" fmla="*/ 1038225 h 3098374"/>
              <a:gd name="connsiteX12" fmla="*/ 1924050 w 2661191"/>
              <a:gd name="connsiteY12" fmla="*/ 1028700 h 3098374"/>
              <a:gd name="connsiteX13" fmla="*/ 1685925 w 2661191"/>
              <a:gd name="connsiteY13" fmla="*/ 1219200 h 3098374"/>
              <a:gd name="connsiteX14" fmla="*/ 1628775 w 2661191"/>
              <a:gd name="connsiteY14" fmla="*/ 1552575 h 3098374"/>
              <a:gd name="connsiteX15" fmla="*/ 1809750 w 2661191"/>
              <a:gd name="connsiteY15" fmla="*/ 1857375 h 3098374"/>
              <a:gd name="connsiteX16" fmla="*/ 2095500 w 2661191"/>
              <a:gd name="connsiteY16" fmla="*/ 1924050 h 3098374"/>
              <a:gd name="connsiteX17" fmla="*/ 2381250 w 2661191"/>
              <a:gd name="connsiteY17" fmla="*/ 1819275 h 3098374"/>
              <a:gd name="connsiteX18" fmla="*/ 2543175 w 2661191"/>
              <a:gd name="connsiteY18" fmla="*/ 1666875 h 3098374"/>
              <a:gd name="connsiteX19" fmla="*/ 2609850 w 2661191"/>
              <a:gd name="connsiteY19" fmla="*/ 1419225 h 3098374"/>
              <a:gd name="connsiteX20" fmla="*/ 2438400 w 2661191"/>
              <a:gd name="connsiteY20" fmla="*/ 1076325 h 3098374"/>
              <a:gd name="connsiteX21" fmla="*/ 2076450 w 2661191"/>
              <a:gd name="connsiteY21" fmla="*/ 952500 h 3098374"/>
              <a:gd name="connsiteX22" fmla="*/ 1866900 w 2661191"/>
              <a:gd name="connsiteY22" fmla="*/ 1095375 h 3098374"/>
              <a:gd name="connsiteX23" fmla="*/ 1704975 w 2661191"/>
              <a:gd name="connsiteY23" fmla="*/ 1247775 h 3098374"/>
              <a:gd name="connsiteX24" fmla="*/ 1676400 w 2661191"/>
              <a:gd name="connsiteY24" fmla="*/ 1438275 h 3098374"/>
              <a:gd name="connsiteX25" fmla="*/ 1790700 w 2661191"/>
              <a:gd name="connsiteY25" fmla="*/ 1762125 h 3098374"/>
              <a:gd name="connsiteX26" fmla="*/ 2028825 w 2661191"/>
              <a:gd name="connsiteY26" fmla="*/ 1885950 h 3098374"/>
              <a:gd name="connsiteX27" fmla="*/ 2219325 w 2661191"/>
              <a:gd name="connsiteY27" fmla="*/ 1876425 h 3098374"/>
              <a:gd name="connsiteX28" fmla="*/ 2400300 w 2661191"/>
              <a:gd name="connsiteY28" fmla="*/ 1809750 h 3098374"/>
              <a:gd name="connsiteX29" fmla="*/ 2600325 w 2661191"/>
              <a:gd name="connsiteY29" fmla="*/ 1619250 h 3098374"/>
              <a:gd name="connsiteX30" fmla="*/ 2657475 w 2661191"/>
              <a:gd name="connsiteY30" fmla="*/ 1295400 h 3098374"/>
              <a:gd name="connsiteX31" fmla="*/ 2514600 w 2661191"/>
              <a:gd name="connsiteY31" fmla="*/ 1076325 h 3098374"/>
              <a:gd name="connsiteX32" fmla="*/ 2305050 w 2661191"/>
              <a:gd name="connsiteY32" fmla="*/ 971550 h 3098374"/>
              <a:gd name="connsiteX33" fmla="*/ 2028825 w 2661191"/>
              <a:gd name="connsiteY33" fmla="*/ 962025 h 3098374"/>
              <a:gd name="connsiteX34" fmla="*/ 1790700 w 2661191"/>
              <a:gd name="connsiteY34" fmla="*/ 1209675 h 3098374"/>
              <a:gd name="connsiteX35" fmla="*/ 1752600 w 2661191"/>
              <a:gd name="connsiteY35" fmla="*/ 1447800 h 3098374"/>
              <a:gd name="connsiteX36" fmla="*/ 1847850 w 2661191"/>
              <a:gd name="connsiteY36" fmla="*/ 1724025 h 3098374"/>
              <a:gd name="connsiteX37" fmla="*/ 2028825 w 2661191"/>
              <a:gd name="connsiteY37" fmla="*/ 1819275 h 3098374"/>
              <a:gd name="connsiteX38" fmla="*/ 2247900 w 2661191"/>
              <a:gd name="connsiteY38" fmla="*/ 1857375 h 3098374"/>
              <a:gd name="connsiteX39" fmla="*/ 2419350 w 2661191"/>
              <a:gd name="connsiteY39" fmla="*/ 1771650 h 3098374"/>
              <a:gd name="connsiteX40" fmla="*/ 2552700 w 2661191"/>
              <a:gd name="connsiteY40" fmla="*/ 1619250 h 3098374"/>
              <a:gd name="connsiteX41" fmla="*/ 2600325 w 2661191"/>
              <a:gd name="connsiteY41" fmla="*/ 1447800 h 3098374"/>
              <a:gd name="connsiteX42" fmla="*/ 2505075 w 2661191"/>
              <a:gd name="connsiteY42" fmla="*/ 1152525 h 3098374"/>
              <a:gd name="connsiteX43" fmla="*/ 2381250 w 2661191"/>
              <a:gd name="connsiteY43" fmla="*/ 1057275 h 3098374"/>
              <a:gd name="connsiteX44" fmla="*/ 2219325 w 2661191"/>
              <a:gd name="connsiteY44" fmla="*/ 981075 h 3098374"/>
              <a:gd name="connsiteX45" fmla="*/ 2066925 w 2661191"/>
              <a:gd name="connsiteY45" fmla="*/ 933450 h 3098374"/>
              <a:gd name="connsiteX46" fmla="*/ 1000125 w 2661191"/>
              <a:gd name="connsiteY46" fmla="*/ 647700 h 3098374"/>
              <a:gd name="connsiteX47" fmla="*/ 809625 w 2661191"/>
              <a:gd name="connsiteY47" fmla="*/ 600075 h 3098374"/>
              <a:gd name="connsiteX48" fmla="*/ 685800 w 2661191"/>
              <a:gd name="connsiteY48" fmla="*/ 552450 h 3098374"/>
              <a:gd name="connsiteX49" fmla="*/ 609600 w 2661191"/>
              <a:gd name="connsiteY49" fmla="*/ 485775 h 3098374"/>
              <a:gd name="connsiteX50" fmla="*/ 600075 w 2661191"/>
              <a:gd name="connsiteY50" fmla="*/ 390525 h 3098374"/>
              <a:gd name="connsiteX51" fmla="*/ 619125 w 2661191"/>
              <a:gd name="connsiteY51" fmla="*/ 285750 h 3098374"/>
              <a:gd name="connsiteX52" fmla="*/ 619125 w 2661191"/>
              <a:gd name="connsiteY52" fmla="*/ 180975 h 3098374"/>
              <a:gd name="connsiteX53" fmla="*/ 581025 w 2661191"/>
              <a:gd name="connsiteY53" fmla="*/ 95250 h 3098374"/>
              <a:gd name="connsiteX54" fmla="*/ 419100 w 2661191"/>
              <a:gd name="connsiteY54" fmla="*/ 38100 h 3098374"/>
              <a:gd name="connsiteX55" fmla="*/ 200025 w 2661191"/>
              <a:gd name="connsiteY55" fmla="*/ 19050 h 3098374"/>
              <a:gd name="connsiteX56" fmla="*/ 0 w 2661191"/>
              <a:gd name="connsiteY56" fmla="*/ 0 h 309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661191" h="3098374">
                <a:moveTo>
                  <a:pt x="266700" y="3095625"/>
                </a:moveTo>
                <a:cubicBezTo>
                  <a:pt x="334169" y="3098006"/>
                  <a:pt x="401638" y="3100387"/>
                  <a:pt x="466725" y="3095625"/>
                </a:cubicBezTo>
                <a:cubicBezTo>
                  <a:pt x="531812" y="3090863"/>
                  <a:pt x="622300" y="3084512"/>
                  <a:pt x="657225" y="3067050"/>
                </a:cubicBezTo>
                <a:cubicBezTo>
                  <a:pt x="692150" y="3049587"/>
                  <a:pt x="666750" y="3030537"/>
                  <a:pt x="676275" y="2990850"/>
                </a:cubicBezTo>
                <a:cubicBezTo>
                  <a:pt x="685800" y="2951162"/>
                  <a:pt x="679450" y="2874962"/>
                  <a:pt x="714375" y="2828925"/>
                </a:cubicBezTo>
                <a:cubicBezTo>
                  <a:pt x="749300" y="2782888"/>
                  <a:pt x="885825" y="2714625"/>
                  <a:pt x="885825" y="2714625"/>
                </a:cubicBezTo>
                <a:cubicBezTo>
                  <a:pt x="960437" y="2663825"/>
                  <a:pt x="952500" y="2652712"/>
                  <a:pt x="1162050" y="2524125"/>
                </a:cubicBezTo>
                <a:cubicBezTo>
                  <a:pt x="1371600" y="2395538"/>
                  <a:pt x="1922463" y="2082800"/>
                  <a:pt x="2143125" y="1943100"/>
                </a:cubicBezTo>
                <a:cubicBezTo>
                  <a:pt x="2363788" y="1803400"/>
                  <a:pt x="2420938" y="1766887"/>
                  <a:pt x="2486025" y="1685925"/>
                </a:cubicBezTo>
                <a:cubicBezTo>
                  <a:pt x="2551112" y="1604963"/>
                  <a:pt x="2541587" y="1543050"/>
                  <a:pt x="2533650" y="1457325"/>
                </a:cubicBezTo>
                <a:cubicBezTo>
                  <a:pt x="2525713" y="1371600"/>
                  <a:pt x="2487612" y="1241425"/>
                  <a:pt x="2438400" y="1171575"/>
                </a:cubicBezTo>
                <a:cubicBezTo>
                  <a:pt x="2389188" y="1101725"/>
                  <a:pt x="2324100" y="1062037"/>
                  <a:pt x="2238375" y="1038225"/>
                </a:cubicBezTo>
                <a:cubicBezTo>
                  <a:pt x="2152650" y="1014413"/>
                  <a:pt x="2016125" y="998538"/>
                  <a:pt x="1924050" y="1028700"/>
                </a:cubicBezTo>
                <a:cubicBezTo>
                  <a:pt x="1831975" y="1058862"/>
                  <a:pt x="1735138" y="1131887"/>
                  <a:pt x="1685925" y="1219200"/>
                </a:cubicBezTo>
                <a:cubicBezTo>
                  <a:pt x="1636712" y="1306513"/>
                  <a:pt x="1608138" y="1446213"/>
                  <a:pt x="1628775" y="1552575"/>
                </a:cubicBezTo>
                <a:cubicBezTo>
                  <a:pt x="1649412" y="1658937"/>
                  <a:pt x="1731963" y="1795462"/>
                  <a:pt x="1809750" y="1857375"/>
                </a:cubicBezTo>
                <a:cubicBezTo>
                  <a:pt x="1887538" y="1919287"/>
                  <a:pt x="2000250" y="1930400"/>
                  <a:pt x="2095500" y="1924050"/>
                </a:cubicBezTo>
                <a:cubicBezTo>
                  <a:pt x="2190750" y="1917700"/>
                  <a:pt x="2306638" y="1862137"/>
                  <a:pt x="2381250" y="1819275"/>
                </a:cubicBezTo>
                <a:cubicBezTo>
                  <a:pt x="2455862" y="1776413"/>
                  <a:pt x="2505075" y="1733550"/>
                  <a:pt x="2543175" y="1666875"/>
                </a:cubicBezTo>
                <a:cubicBezTo>
                  <a:pt x="2581275" y="1600200"/>
                  <a:pt x="2627313" y="1517650"/>
                  <a:pt x="2609850" y="1419225"/>
                </a:cubicBezTo>
                <a:cubicBezTo>
                  <a:pt x="2592388" y="1320800"/>
                  <a:pt x="2527300" y="1154112"/>
                  <a:pt x="2438400" y="1076325"/>
                </a:cubicBezTo>
                <a:cubicBezTo>
                  <a:pt x="2349500" y="998537"/>
                  <a:pt x="2171700" y="949325"/>
                  <a:pt x="2076450" y="952500"/>
                </a:cubicBezTo>
                <a:cubicBezTo>
                  <a:pt x="1981200" y="955675"/>
                  <a:pt x="1928812" y="1046163"/>
                  <a:pt x="1866900" y="1095375"/>
                </a:cubicBezTo>
                <a:cubicBezTo>
                  <a:pt x="1804988" y="1144587"/>
                  <a:pt x="1736725" y="1190625"/>
                  <a:pt x="1704975" y="1247775"/>
                </a:cubicBezTo>
                <a:cubicBezTo>
                  <a:pt x="1673225" y="1304925"/>
                  <a:pt x="1662112" y="1352550"/>
                  <a:pt x="1676400" y="1438275"/>
                </a:cubicBezTo>
                <a:cubicBezTo>
                  <a:pt x="1690688" y="1524000"/>
                  <a:pt x="1731963" y="1687512"/>
                  <a:pt x="1790700" y="1762125"/>
                </a:cubicBezTo>
                <a:cubicBezTo>
                  <a:pt x="1849438" y="1836737"/>
                  <a:pt x="1957388" y="1866900"/>
                  <a:pt x="2028825" y="1885950"/>
                </a:cubicBezTo>
                <a:cubicBezTo>
                  <a:pt x="2100263" y="1905000"/>
                  <a:pt x="2157413" y="1889125"/>
                  <a:pt x="2219325" y="1876425"/>
                </a:cubicBezTo>
                <a:cubicBezTo>
                  <a:pt x="2281238" y="1863725"/>
                  <a:pt x="2336800" y="1852612"/>
                  <a:pt x="2400300" y="1809750"/>
                </a:cubicBezTo>
                <a:cubicBezTo>
                  <a:pt x="2463800" y="1766887"/>
                  <a:pt x="2557462" y="1704975"/>
                  <a:pt x="2600325" y="1619250"/>
                </a:cubicBezTo>
                <a:cubicBezTo>
                  <a:pt x="2643188" y="1533525"/>
                  <a:pt x="2671762" y="1385887"/>
                  <a:pt x="2657475" y="1295400"/>
                </a:cubicBezTo>
                <a:cubicBezTo>
                  <a:pt x="2643188" y="1204913"/>
                  <a:pt x="2573338" y="1130300"/>
                  <a:pt x="2514600" y="1076325"/>
                </a:cubicBezTo>
                <a:cubicBezTo>
                  <a:pt x="2455863" y="1022350"/>
                  <a:pt x="2386012" y="990600"/>
                  <a:pt x="2305050" y="971550"/>
                </a:cubicBezTo>
                <a:cubicBezTo>
                  <a:pt x="2224088" y="952500"/>
                  <a:pt x="2114550" y="922338"/>
                  <a:pt x="2028825" y="962025"/>
                </a:cubicBezTo>
                <a:cubicBezTo>
                  <a:pt x="1943100" y="1001712"/>
                  <a:pt x="1836737" y="1128713"/>
                  <a:pt x="1790700" y="1209675"/>
                </a:cubicBezTo>
                <a:cubicBezTo>
                  <a:pt x="1744663" y="1290637"/>
                  <a:pt x="1743075" y="1362075"/>
                  <a:pt x="1752600" y="1447800"/>
                </a:cubicBezTo>
                <a:cubicBezTo>
                  <a:pt x="1762125" y="1533525"/>
                  <a:pt x="1801813" y="1662113"/>
                  <a:pt x="1847850" y="1724025"/>
                </a:cubicBezTo>
                <a:cubicBezTo>
                  <a:pt x="1893887" y="1785937"/>
                  <a:pt x="1962150" y="1797050"/>
                  <a:pt x="2028825" y="1819275"/>
                </a:cubicBezTo>
                <a:cubicBezTo>
                  <a:pt x="2095500" y="1841500"/>
                  <a:pt x="2182813" y="1865312"/>
                  <a:pt x="2247900" y="1857375"/>
                </a:cubicBezTo>
                <a:cubicBezTo>
                  <a:pt x="2312987" y="1849438"/>
                  <a:pt x="2368550" y="1811337"/>
                  <a:pt x="2419350" y="1771650"/>
                </a:cubicBezTo>
                <a:cubicBezTo>
                  <a:pt x="2470150" y="1731963"/>
                  <a:pt x="2522538" y="1673225"/>
                  <a:pt x="2552700" y="1619250"/>
                </a:cubicBezTo>
                <a:cubicBezTo>
                  <a:pt x="2582863" y="1565275"/>
                  <a:pt x="2608263" y="1525587"/>
                  <a:pt x="2600325" y="1447800"/>
                </a:cubicBezTo>
                <a:cubicBezTo>
                  <a:pt x="2592388" y="1370012"/>
                  <a:pt x="2541588" y="1217613"/>
                  <a:pt x="2505075" y="1152525"/>
                </a:cubicBezTo>
                <a:cubicBezTo>
                  <a:pt x="2468562" y="1087437"/>
                  <a:pt x="2428875" y="1085850"/>
                  <a:pt x="2381250" y="1057275"/>
                </a:cubicBezTo>
                <a:cubicBezTo>
                  <a:pt x="2333625" y="1028700"/>
                  <a:pt x="2271713" y="1001712"/>
                  <a:pt x="2219325" y="981075"/>
                </a:cubicBezTo>
                <a:cubicBezTo>
                  <a:pt x="2166938" y="960437"/>
                  <a:pt x="2066925" y="933450"/>
                  <a:pt x="2066925" y="933450"/>
                </a:cubicBezTo>
                <a:lnTo>
                  <a:pt x="1000125" y="647700"/>
                </a:lnTo>
                <a:cubicBezTo>
                  <a:pt x="790575" y="592138"/>
                  <a:pt x="862012" y="615950"/>
                  <a:pt x="809625" y="600075"/>
                </a:cubicBezTo>
                <a:cubicBezTo>
                  <a:pt x="757238" y="584200"/>
                  <a:pt x="719138" y="571500"/>
                  <a:pt x="685800" y="552450"/>
                </a:cubicBezTo>
                <a:cubicBezTo>
                  <a:pt x="652463" y="533400"/>
                  <a:pt x="623888" y="512762"/>
                  <a:pt x="609600" y="485775"/>
                </a:cubicBezTo>
                <a:cubicBezTo>
                  <a:pt x="595313" y="458787"/>
                  <a:pt x="598488" y="423862"/>
                  <a:pt x="600075" y="390525"/>
                </a:cubicBezTo>
                <a:cubicBezTo>
                  <a:pt x="601662" y="357188"/>
                  <a:pt x="615950" y="320675"/>
                  <a:pt x="619125" y="285750"/>
                </a:cubicBezTo>
                <a:cubicBezTo>
                  <a:pt x="622300" y="250825"/>
                  <a:pt x="625475" y="212725"/>
                  <a:pt x="619125" y="180975"/>
                </a:cubicBezTo>
                <a:cubicBezTo>
                  <a:pt x="612775" y="149225"/>
                  <a:pt x="614362" y="119062"/>
                  <a:pt x="581025" y="95250"/>
                </a:cubicBezTo>
                <a:cubicBezTo>
                  <a:pt x="547688" y="71438"/>
                  <a:pt x="482600" y="50800"/>
                  <a:pt x="419100" y="38100"/>
                </a:cubicBezTo>
                <a:cubicBezTo>
                  <a:pt x="355600" y="25400"/>
                  <a:pt x="200025" y="19050"/>
                  <a:pt x="200025" y="1905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19">
            <a:extLst>
              <a:ext uri="{FF2B5EF4-FFF2-40B4-BE49-F238E27FC236}">
                <a16:creationId xmlns:a16="http://schemas.microsoft.com/office/drawing/2014/main" id="{4D2FB2D7-22EA-4E48-B089-1B1455EBF481}"/>
              </a:ext>
            </a:extLst>
          </p:cNvPr>
          <p:cNvSpPr txBox="1"/>
          <p:nvPr/>
        </p:nvSpPr>
        <p:spPr>
          <a:xfrm>
            <a:off x="7064844" y="1581792"/>
            <a:ext cx="830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Waste</a:t>
            </a:r>
          </a:p>
        </p:txBody>
      </p:sp>
      <p:sp>
        <p:nvSpPr>
          <p:cNvPr id="33" name="ZoneTexte 20">
            <a:extLst>
              <a:ext uri="{FF2B5EF4-FFF2-40B4-BE49-F238E27FC236}">
                <a16:creationId xmlns:a16="http://schemas.microsoft.com/office/drawing/2014/main" id="{156FF45A-615D-417E-84CF-9AB9CF29CEBA}"/>
              </a:ext>
            </a:extLst>
          </p:cNvPr>
          <p:cNvSpPr txBox="1"/>
          <p:nvPr/>
        </p:nvSpPr>
        <p:spPr>
          <a:xfrm>
            <a:off x="6720075" y="5607014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photosensitizer</a:t>
            </a:r>
          </a:p>
        </p:txBody>
      </p:sp>
      <p:sp>
        <p:nvSpPr>
          <p:cNvPr id="34" name="ZoneTexte 15"/>
          <p:cNvSpPr txBox="1"/>
          <p:nvPr/>
        </p:nvSpPr>
        <p:spPr>
          <a:xfrm>
            <a:off x="2002633" y="3694641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</a:rPr>
              <a:t>λ</a:t>
            </a:r>
            <a:r>
              <a:rPr lang="fr-FR" dirty="0">
                <a:latin typeface="Calibri" panose="020F0502020204030204" pitchFamily="34" charset="0"/>
              </a:rPr>
              <a:t> = </a:t>
            </a:r>
            <a:r>
              <a:rPr lang="fr-FR" dirty="0"/>
              <a:t>266 nm</a:t>
            </a:r>
          </a:p>
        </p:txBody>
      </p:sp>
      <p:sp>
        <p:nvSpPr>
          <p:cNvPr id="35" name="文本框 34"/>
          <p:cNvSpPr txBox="1">
            <a:spLocks noChangeArrowheads="1"/>
          </p:cNvSpPr>
          <p:nvPr/>
        </p:nvSpPr>
        <p:spPr bwMode="auto">
          <a:xfrm>
            <a:off x="2508730" y="69430"/>
            <a:ext cx="49408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 smtClean="0">
                <a:solidFill>
                  <a:srgbClr val="7A6452"/>
                </a:solidFill>
              </a:rPr>
              <a:t>Transient absorption…</a:t>
            </a:r>
            <a:endParaRPr lang="zh-CN" altLang="en-US" sz="2800" dirty="0">
              <a:solidFill>
                <a:srgbClr val="7A6452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38801" y="296944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79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5E-6 0.00023 C -0.00091 -0.00255 -0.00208 -0.00463 -0.00286 -0.00718 C -0.00338 -0.00903 -0.00338 -0.01667 -0.00455 -0.01806 L -0.00624 -0.01991 C -0.00651 -0.0213 -0.00651 -0.02292 -0.0069 -0.02407 C -0.00729 -0.02523 -0.00807 -0.02593 -0.00859 -0.02708 C -0.01106 -0.03195 -0.00833 -0.02824 -0.01145 -0.03195 C -0.01302 -0.03935 -0.01106 -0.03032 -0.01315 -0.03796 C -0.01562 -0.04607 -0.01171 -0.03542 -0.01497 -0.04398 C -0.01562 -0.04954 -0.0151 -0.04745 -0.01614 -0.05093 L -0.02773 -0.07384 L -0.04218 -0.09375 L -0.05091 -0.09954 L -0.06927 -0.09653 L -0.08165 -0.09653 L -0.08842 -0.09861 L -0.09297 -0.1037 L -0.09713 -0.11551 L -0.10352 -0.13148 L -0.10925 -0.14236 L -0.02018 -0.23796 L -0.00104 -0.25278 L 0.01915 -0.27778 L 0.02162 -0.32546 L 0.01797 -0.34144 L 0.00873 -0.36227 L -0.00507 -0.37616 L -0.01835 -0.37732 L -0.02955 -0.37222 L -0.04283 -0.36134 L -0.05195 -0.33148 L -0.05377 -0.31065 L -0.05143 -0.28403 L -0.04335 -0.26273 L -0.03359 -0.25394 L -0.02018 -0.24792 L -0.00807 -0.24792 L 0.00586 -0.2588 L 0.01394 -0.28773 L 0.0168 -0.30949 L 0.01394 -0.33148 L 0.00639 -0.3544 L -0.00455 -0.3662 L -0.01901 -0.37315 L -0.0323 -0.3713 L -0.0474 -0.35625 L -0.05494 -0.33449 L -0.0595 -0.3125 L -0.05833 -0.28958 L -0.05143 -0.2669 L -0.03528 -0.24398 L -0.02148 -0.24491 L -0.01093 -0.24491 L -0.00104 -0.25394 L 0.00469 -0.26482 L 0.01042 -0.28681 L 0.01159 -0.31065 L 0.00873 -0.33056 L 0.00352 -0.34352 L -0.00455 -0.35833 L -0.01393 -0.36227 L -0.02552 -0.3662 L -0.03124 -0.3662 L -0.04622 -0.35741 L -0.05312 -0.34931 L -0.05833 -0.33449 L -0.06472 -0.30857 L -0.06472 -0.29074 L -0.06002 -0.27083 L -0.05494 -0.2588 L -0.04687 -0.24792 L -0.03855 -0.23982 L -0.02773 -0.23704 L -0.01562 -0.2419 L 5E-6 -0.25486 L 0.01042 -0.2669 L 0.01797 -0.28472 L 0.02162 -0.31458 L 0.01849 -0.33449 L 0.01277 -0.35625 L 0.00417 -0.36921 L -0.00859 -0.37732 L -0.02473 -0.37917 L -0.04218 -0.38727 L -0.06119 -0.39514 L -0.07448 -0.40116 L -0.08607 -0.40602 L -0.09999 -0.41204 L -0.11211 -0.41898 L -0.11029 -0.43287 L -0.10586 -0.45278 L -0.10053 -0.48171 L -0.10053 -0.49954 L -0.10456 -0.51945 L -0.11159 -0.54838 L -0.11394 -0.56435 L -0.11433 -0.57222 L -0.11433 -0.57917 L -0.11329 -0.5831 L -0.11029 -0.5831 L -0.10704 -0.5831 L -0.103 -0.58125 L -0.09999 -0.57616 L -0.09245 -0.56736 L -0.08842 -0.55741 L -0.0849 -0.55232 L -0.08165 -0.54236 L -0.08165 -0.5294 " pathEditMode="relative" rAng="0" ptsTypes="AAAAAAAAAAAAAAAAAAAAAAAAAAAAAAAAAAAAAAAAAAAAAAAAAAAAAAAAAAAAAAAAAAAAAAAAAAAAAAAAAAAAAAAAAAAAAAAAAAAAAAAAAAAAA">
                                      <p:cBhvr>
                                        <p:cTn id="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-2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-1.48148E-6 L 0.01133 -1.48148E-6 L 0.02278 -0.00301 L 0.0276 -0.01504 L 0.0276 -0.025 L 0.03034 -0.03796 L 0.03906 -0.04977 L 0.05338 -0.0669 L 0.06315 -0.07685 L 0.08867 -0.10671 L 0.13008 -0.15139 L 0.15026 -0.17037 L 0.16354 -0.18426 L 0.17552 -0.19907 L 0.18359 -0.22592 L 0.1819 -0.25301 L 0.17383 -0.27778 L 0.16458 -0.29167 L 0.15195 -0.30162 L 0.14453 -0.30162 L 0.13867 -0.29861 L 0.13125 -0.29676 L 0.12721 -0.29074 L 0.11614 -0.27986 L 0.10872 -0.25185 L 0.1082 -0.22893 L 0.11041 -0.20903 L 0.12018 -0.18518 L 0.1375 -0.17037 L 0.15078 -0.17338 L 0.16458 -0.18333 L 0.17838 -0.20023 L 0.18815 -0.22708 L 0.18815 -0.24583 L 0.18359 -0.27176 L 0.17916 -0.28565 L 0.16054 -0.3037 L 0.14739 -0.30671 L 0.1375 -0.30162 L 0.12604 -0.29282 L 0.11797 -0.27569 L 0.11497 -0.25879 L 0.11328 -0.23796 L 0.11497 -0.2162 L 0.122 -0.19907 L 0.13177 -0.18217 L 0.14205 -0.17731 L 0.15351 -0.17824 L 0.17435 -0.1912 L 0.18528 -0.21204 L 0.19049 -0.225 L 0.19414 -0.25486 L 0.1888 -0.2787 L 0.1819 -0.29467 L 0.1681 -0.30671 L 0.14909 -0.31065 L 0.1375 -0.30278 L 0.12656 -0.29375 L 0.12317 -0.28171 L 0.11849 -0.26088 L 0.11849 -0.23889 L 0.12083 -0.22014 L 0.12773 -0.20509 L 0.1375 -0.19213 L 0.1513 -0.18333 L 0.15937 -0.18333 L 0.16458 -0.18634 L 0.17552 -0.19514 L 0.18242 -0.20625 L 0.1888 -0.22014 L 0.19114 -0.23588 L 0.19284 -0.25393 L 0.18932 -0.27384 L 0.1819 -0.2956 L 0.17161 -0.30555 L 0.16107 -0.31065 L 0.1526 -0.31157 L 0.13633 -0.31852 L 0.10117 -0.33657 L 0.08281 -0.34352 L 0.06211 -0.35254 L 0.03841 -0.36435 L 0.02448 -0.37338 L 0.02057 -0.38241 L 0.01875 -0.39722 L 0.02057 -0.41018 L 0.02174 -0.42407 L 0.02005 -0.4331 L 0.01354 -0.43912 L 0.00377 -0.44305 L -0.01289 -0.44907 L -0.02826 -0.45185 " pathEditMode="relative" rAng="0" ptsTypes="AAAAAAAAAAAAAAAAAAAAAAAAAAAAAAAAAAAAAAAAAAAAAAAAAAAAAAAAAAAAAAAAAAAAAAAAAAAAAAAAAAAAAAAAAAAA">
                                      <p:cBhvr>
                                        <p:cTn id="1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31" grpId="0" animBg="1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144" y="517358"/>
            <a:ext cx="6230652" cy="270076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076575" y="85725"/>
            <a:ext cx="2530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SOA formation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199628" y="723893"/>
            <a:ext cx="29690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/>
              <a:t>1,4-Naphtoquinone</a:t>
            </a:r>
          </a:p>
          <a:p>
            <a:pPr algn="ctr"/>
            <a:r>
              <a:rPr lang="fr-FR" sz="2400" b="1" dirty="0"/>
              <a:t>C</a:t>
            </a:r>
            <a:r>
              <a:rPr lang="fr-FR" sz="2400" b="1" baseline="-25000" dirty="0"/>
              <a:t>10</a:t>
            </a:r>
            <a:r>
              <a:rPr lang="fr-FR" sz="2400" b="1" dirty="0"/>
              <a:t>H</a:t>
            </a:r>
            <a:r>
              <a:rPr lang="fr-FR" sz="2400" b="1" baseline="-25000" dirty="0"/>
              <a:t>6</a:t>
            </a:r>
            <a:r>
              <a:rPr lang="fr-FR" sz="2400" b="1" dirty="0"/>
              <a:t>O</a:t>
            </a:r>
            <a:r>
              <a:rPr lang="fr-FR" sz="2400" b="1" baseline="-25000" dirty="0"/>
              <a:t>2</a:t>
            </a:r>
            <a:endParaRPr lang="fr-FR" sz="2400" b="1" dirty="0"/>
          </a:p>
          <a:p>
            <a:pPr algn="ctr"/>
            <a:endParaRPr lang="fr-FR" sz="2400" b="1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2818647"/>
            <a:ext cx="5946518" cy="3767641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5205664" y="4573219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Life time: 580 µs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226060" y="2909988"/>
            <a:ext cx="4429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Triplet state </a:t>
            </a:r>
            <a:r>
              <a:rPr lang="fr-FR" b="1" u="sng" dirty="0" err="1"/>
              <a:t>decay</a:t>
            </a:r>
            <a:r>
              <a:rPr lang="fr-FR" b="1" u="sng" dirty="0"/>
              <a:t>: 1,4-Naphtoquinone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838" y="874339"/>
            <a:ext cx="2623232" cy="173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02865 -0.0960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FEDE58-B8CF-4E40-871A-1B93CDDAF935}"/>
              </a:ext>
            </a:extLst>
          </p:cNvPr>
          <p:cNvCxnSpPr/>
          <p:nvPr/>
        </p:nvCxnSpPr>
        <p:spPr>
          <a:xfrm>
            <a:off x="5773723" y="1161911"/>
            <a:ext cx="51569" cy="294376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488267" y="4442171"/>
            <a:ext cx="4330475" cy="892552"/>
          </a:xfrm>
          <a:prstGeom prst="rect">
            <a:avLst/>
          </a:prstGeom>
          <a:solidFill>
            <a:srgbClr val="92D05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SOA formation</a:t>
            </a:r>
          </a:p>
          <a:p>
            <a:pPr algn="ctr"/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oxidation of the PAH</a:t>
            </a:r>
          </a:p>
        </p:txBody>
      </p:sp>
      <p:sp>
        <p:nvSpPr>
          <p:cNvPr id="3" name="Rectangle 2"/>
          <p:cNvSpPr/>
          <p:nvPr/>
        </p:nvSpPr>
        <p:spPr>
          <a:xfrm>
            <a:off x="1482135" y="555964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mbria-Bold"/>
              </a:rPr>
              <a:t>Gothenburg Potential Aerosol Mass </a:t>
            </a:r>
            <a:br>
              <a:rPr lang="en-US" sz="1400" b="1" dirty="0">
                <a:latin typeface="Cambria-Bold"/>
              </a:rPr>
            </a:br>
            <a:r>
              <a:rPr lang="en-US" sz="1400" b="1" dirty="0">
                <a:latin typeface="Cambria-Bold"/>
              </a:rPr>
              <a:t>(</a:t>
            </a:r>
            <a:r>
              <a:rPr lang="en-US" sz="1400" b="1" dirty="0" err="1">
                <a:latin typeface="Cambria-Bold"/>
              </a:rPr>
              <a:t>Go:PAM</a:t>
            </a:r>
            <a:r>
              <a:rPr lang="en-US" sz="1400" b="1" dirty="0">
                <a:latin typeface="Cambria-Bold"/>
              </a:rPr>
              <a:t>)</a:t>
            </a:r>
          </a:p>
          <a:p>
            <a:pPr algn="ctr"/>
            <a:r>
              <a:rPr lang="fr-FR" sz="1400" b="1" dirty="0" err="1">
                <a:latin typeface="Cambria-Bold"/>
              </a:rPr>
              <a:t>Chamber</a:t>
            </a:r>
            <a:r>
              <a:rPr lang="fr-FR" sz="1400" b="1" dirty="0">
                <a:latin typeface="Cambria-Bold"/>
              </a:rPr>
              <a:t> </a:t>
            </a:r>
            <a:r>
              <a:rPr lang="fr-FR" sz="1400" b="1" dirty="0" err="1">
                <a:latin typeface="Cambria-Bold"/>
              </a:rPr>
              <a:t>Mk</a:t>
            </a:r>
            <a:r>
              <a:rPr lang="fr-FR" sz="1400" b="1" dirty="0">
                <a:latin typeface="Cambria-Bold"/>
              </a:rPr>
              <a:t> II</a:t>
            </a:r>
            <a:endParaRPr lang="fr-FR" sz="1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27A96B-7B1D-42A4-9EE3-6C8A45E0D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381" y="2857906"/>
            <a:ext cx="5529580" cy="13031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F24CE3-8D16-4C28-B864-4750A5AB3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942" y="1127354"/>
            <a:ext cx="2123976" cy="3027890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D11DB607-0890-4F98-8683-F7CAD39EDF86}"/>
              </a:ext>
            </a:extLst>
          </p:cNvPr>
          <p:cNvSpPr txBox="1"/>
          <p:nvPr/>
        </p:nvSpPr>
        <p:spPr>
          <a:xfrm rot="2602919">
            <a:off x="6552630" y="4127883"/>
            <a:ext cx="1886478" cy="369332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SOA 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monodispersed</a:t>
            </a:r>
            <a:endParaRPr lang="en-US" sz="1200" b="1" baseline="-25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7E653FE-AFD1-4B27-8F60-6E25C1EB1EC8}"/>
              </a:ext>
            </a:extLst>
          </p:cNvPr>
          <p:cNvSpPr txBox="1"/>
          <p:nvPr/>
        </p:nvSpPr>
        <p:spPr>
          <a:xfrm>
            <a:off x="5870311" y="5051856"/>
            <a:ext cx="4797690" cy="1815882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SOA growth</a:t>
            </a:r>
          </a:p>
          <a:p>
            <a:pPr algn="ctr"/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gas phase chemistry</a:t>
            </a:r>
          </a:p>
          <a:p>
            <a:pPr algn="ctr"/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particle phase chemistry</a:t>
            </a: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380D10D0-FFD4-466F-B465-E6B4C719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Experimental</a:t>
            </a:r>
            <a:endParaRPr lang="en-GH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885888F-EA82-4B64-87CB-05845BE35E80}"/>
              </a:ext>
            </a:extLst>
          </p:cNvPr>
          <p:cNvSpPr txBox="1"/>
          <p:nvPr/>
        </p:nvSpPr>
        <p:spPr>
          <a:xfrm>
            <a:off x="8199015" y="2570979"/>
            <a:ext cx="278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Aerosol</a:t>
            </a:r>
            <a:r>
              <a:rPr lang="fr-FR" dirty="0"/>
              <a:t> </a:t>
            </a:r>
            <a:r>
              <a:rPr lang="fr-FR" dirty="0" err="1"/>
              <a:t>flowtube</a:t>
            </a:r>
            <a:endParaRPr lang="en-GH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9482087-26AC-40D0-B38E-7CF2F8750B77}"/>
              </a:ext>
            </a:extLst>
          </p:cNvPr>
          <p:cNvSpPr txBox="1"/>
          <p:nvPr/>
        </p:nvSpPr>
        <p:spPr>
          <a:xfrm>
            <a:off x="5535541" y="2830467"/>
            <a:ext cx="1817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DMA</a:t>
            </a:r>
            <a:endParaRPr lang="en-GH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0CE3655-1C52-4C64-BEE7-40BB5D8100DB}"/>
              </a:ext>
            </a:extLst>
          </p:cNvPr>
          <p:cNvSpPr txBox="1"/>
          <p:nvPr/>
        </p:nvSpPr>
        <p:spPr>
          <a:xfrm>
            <a:off x="6166952" y="2305717"/>
            <a:ext cx="1846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VOC + RH</a:t>
            </a:r>
            <a:endParaRPr lang="en-GH" sz="2400" b="1" dirty="0">
              <a:solidFill>
                <a:srgbClr val="C00000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1FEDE58-B8CF-4E40-871A-1B93CDDAF935}"/>
              </a:ext>
            </a:extLst>
          </p:cNvPr>
          <p:cNvCxnSpPr/>
          <p:nvPr/>
        </p:nvCxnSpPr>
        <p:spPr>
          <a:xfrm>
            <a:off x="5818742" y="3811182"/>
            <a:ext cx="51569" cy="294376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10201582" y="3509467"/>
            <a:ext cx="466418" cy="0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2351357" y="2641299"/>
            <a:ext cx="466418" cy="0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446176" y="2324759"/>
            <a:ext cx="1222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PAH</a:t>
            </a:r>
          </a:p>
        </p:txBody>
      </p:sp>
    </p:spTree>
    <p:extLst>
      <p:ext uri="{BB962C8B-B14F-4D97-AF65-F5344CB8AC3E}">
        <p14:creationId xmlns:p14="http://schemas.microsoft.com/office/powerpoint/2010/main" val="337518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0450" name="Picture 2" descr="https://pubs.rsc.org/image/article/2021/EA/d0ea00011f/d0ea00011f-f7_hi-r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50" y="508000"/>
            <a:ext cx="9086450" cy="473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307642" y="5474264"/>
            <a:ext cx="836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Fig. 7 </a:t>
            </a:r>
            <a:r>
              <a:rPr lang="en-US" sz="1200" dirty="0"/>
              <a:t>(A) Steady state (black line) and transient absorption spectra (green triangles) of deoxygenated naphthalene SOA solution. The transient spectrum was the average signal from 1.2–2 </a:t>
            </a:r>
            <a:r>
              <a:rPr lang="en-US" sz="1200" dirty="0" err="1"/>
              <a:t>μs</a:t>
            </a:r>
            <a:r>
              <a:rPr lang="en-US" sz="1200" dirty="0"/>
              <a:t>. Please note the transient spectrum is measured in </a:t>
            </a:r>
            <a:r>
              <a:rPr lang="en-US" sz="1200" dirty="0" err="1"/>
              <a:t>mOD</a:t>
            </a:r>
            <a:r>
              <a:rPr lang="en-US" sz="1200" dirty="0"/>
              <a:t>. (B) The transient absorption decays at 420 nm were measured and fitted to produce a Stern–</a:t>
            </a:r>
            <a:r>
              <a:rPr lang="en-US" sz="1200" dirty="0" err="1"/>
              <a:t>Volmer</a:t>
            </a:r>
            <a:r>
              <a:rPr lang="en-US" sz="1200" dirty="0"/>
              <a:t> analysis at varying concentrations of KI. All solutions were deoxygenated.</a:t>
            </a:r>
            <a:endParaRPr lang="en-GB" sz="1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6196013" y="6348102"/>
            <a:ext cx="4857750" cy="298190"/>
            <a:chOff x="9391646" y="2686050"/>
            <a:chExt cx="5138743" cy="254795"/>
          </a:xfrm>
        </p:grpSpPr>
        <p:sp>
          <p:nvSpPr>
            <p:cNvPr id="5" name="ZoneTexte 4"/>
            <p:cNvSpPr txBox="1"/>
            <p:nvPr/>
          </p:nvSpPr>
          <p:spPr>
            <a:xfrm>
              <a:off x="10172701" y="2686050"/>
              <a:ext cx="4357688" cy="236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Gemayel et al,  </a:t>
              </a:r>
              <a:r>
                <a:rPr lang="fr-FR" sz="1200" i="1" dirty="0">
                  <a:hlinkClick r:id="rId3" tooltip="Link to journal home page"/>
                </a:rPr>
                <a:t>Environ. </a:t>
              </a:r>
              <a:r>
                <a:rPr lang="fr-FR" sz="1200" i="1" dirty="0" err="1">
                  <a:hlinkClick r:id="rId3" tooltip="Link to journal home page"/>
                </a:rPr>
                <a:t>Sci</a:t>
              </a:r>
              <a:r>
                <a:rPr lang="fr-FR" sz="1200" i="1" dirty="0">
                  <a:hlinkClick r:id="rId3" tooltip="Link to journal home page"/>
                </a:rPr>
                <a:t>.: </a:t>
              </a:r>
              <a:r>
                <a:rPr lang="fr-FR" sz="1200" i="1" dirty="0" err="1">
                  <a:hlinkClick r:id="rId3" tooltip="Link to journal home page"/>
                </a:rPr>
                <a:t>Atmos</a:t>
              </a:r>
              <a:r>
                <a:rPr lang="fr-FR" sz="1200" i="1" dirty="0">
                  <a:hlinkClick r:id="rId3" tooltip="Link to journal home page"/>
                </a:rPr>
                <a:t>.</a:t>
              </a:r>
              <a:r>
                <a:rPr lang="fr-FR" sz="1200" dirty="0"/>
                <a:t>, 2021, </a:t>
              </a:r>
              <a:r>
                <a:rPr lang="fr-FR" sz="1200" b="1" dirty="0"/>
                <a:t>1</a:t>
              </a:r>
              <a:r>
                <a:rPr lang="fr-FR" sz="1200" dirty="0"/>
                <a:t>, 31-44</a:t>
              </a:r>
              <a:endParaRPr lang="en-GB" sz="1200" dirty="0"/>
            </a:p>
          </p:txBody>
        </p:sp>
        <p:pic>
          <p:nvPicPr>
            <p:cNvPr id="6" name="Picture 5" descr="Royal Society of Chemistr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1646" y="2745580"/>
              <a:ext cx="781055" cy="195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79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90876" y="85725"/>
            <a:ext cx="2560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Particle growth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10" y="1127052"/>
            <a:ext cx="6697601" cy="5097247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524001" y="718507"/>
            <a:ext cx="235314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i="1" dirty="0"/>
              <a:t>VOC: </a:t>
            </a:r>
            <a:r>
              <a:rPr lang="fr-FR" sz="1400" b="1" i="1" dirty="0" err="1"/>
              <a:t>Limonene</a:t>
            </a:r>
            <a:r>
              <a:rPr lang="fr-FR" sz="1400" b="1" i="1" dirty="0"/>
              <a:t> (100 </a:t>
            </a:r>
            <a:r>
              <a:rPr lang="fr-FR" sz="1400" b="1" i="1" dirty="0" err="1"/>
              <a:t>ppb</a:t>
            </a:r>
            <a:r>
              <a:rPr lang="fr-FR" sz="1400" b="1" i="1" dirty="0"/>
              <a:t>)</a:t>
            </a:r>
          </a:p>
          <a:p>
            <a:r>
              <a:rPr lang="fr-FR" sz="1400" b="1" i="1" dirty="0" err="1"/>
              <a:t>Residence</a:t>
            </a:r>
            <a:r>
              <a:rPr lang="fr-FR" sz="1400" b="1" i="1" dirty="0"/>
              <a:t> time: 20 min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806764" y="1052624"/>
            <a:ext cx="244549" cy="65920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9" name="Rectangle 38"/>
          <p:cNvSpPr/>
          <p:nvPr/>
        </p:nvSpPr>
        <p:spPr>
          <a:xfrm>
            <a:off x="5243691" y="1711826"/>
            <a:ext cx="944781" cy="438418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5922488" y="1052624"/>
            <a:ext cx="273821" cy="74427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Rectangle 2"/>
          <p:cNvSpPr/>
          <p:nvPr/>
        </p:nvSpPr>
        <p:spPr>
          <a:xfrm>
            <a:off x="4199489" y="885903"/>
            <a:ext cx="6348857" cy="992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ZoneTexte 3"/>
          <p:cNvSpPr txBox="1"/>
          <p:nvPr/>
        </p:nvSpPr>
        <p:spPr>
          <a:xfrm>
            <a:off x="4371711" y="1424763"/>
            <a:ext cx="1494090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dirty="0"/>
              <a:t>PAM: RH= 25 %</a:t>
            </a:r>
          </a:p>
          <a:p>
            <a:r>
              <a:rPr lang="fr-FR" sz="1100" dirty="0"/>
              <a:t>          [NO</a:t>
            </a:r>
            <a:r>
              <a:rPr lang="fr-FR" sz="1100" baseline="-25000" dirty="0"/>
              <a:t>2</a:t>
            </a:r>
            <a:r>
              <a:rPr lang="fr-FR" sz="1100" dirty="0"/>
              <a:t>]= 0.5 </a:t>
            </a:r>
            <a:r>
              <a:rPr lang="fr-FR" sz="1100" dirty="0" err="1"/>
              <a:t>ppb</a:t>
            </a:r>
            <a:endParaRPr lang="fr-FR" sz="11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392001" y="1424762"/>
            <a:ext cx="1462260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100" dirty="0"/>
              <a:t>PAM: RH= 25 %</a:t>
            </a:r>
          </a:p>
          <a:p>
            <a:r>
              <a:rPr lang="fr-FR" sz="1100" dirty="0"/>
              <a:t>          [NO</a:t>
            </a:r>
            <a:r>
              <a:rPr lang="fr-FR" sz="1100" baseline="-25000" dirty="0"/>
              <a:t>2</a:t>
            </a:r>
            <a:r>
              <a:rPr lang="fr-FR" sz="1100" dirty="0"/>
              <a:t>]= 12 </a:t>
            </a:r>
            <a:r>
              <a:rPr lang="fr-FR" sz="1100" dirty="0" err="1"/>
              <a:t>ppb</a:t>
            </a:r>
            <a:endParaRPr lang="fr-FR" sz="1100" dirty="0"/>
          </a:p>
        </p:txBody>
      </p:sp>
      <p:sp>
        <p:nvSpPr>
          <p:cNvPr id="18" name="ZoneTexte 17"/>
          <p:cNvSpPr txBox="1"/>
          <p:nvPr/>
        </p:nvSpPr>
        <p:spPr>
          <a:xfrm>
            <a:off x="8297408" y="1414129"/>
            <a:ext cx="1462260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100" dirty="0"/>
              <a:t>PAM: RH= 40 %</a:t>
            </a:r>
          </a:p>
          <a:p>
            <a:r>
              <a:rPr lang="fr-FR" sz="1100" dirty="0"/>
              <a:t>          [NO</a:t>
            </a:r>
            <a:r>
              <a:rPr lang="fr-FR" sz="1100" baseline="-25000" dirty="0"/>
              <a:t>2</a:t>
            </a:r>
            <a:r>
              <a:rPr lang="fr-FR" sz="1100" dirty="0"/>
              <a:t>]= 12 </a:t>
            </a:r>
            <a:r>
              <a:rPr lang="fr-FR" sz="1100" dirty="0" err="1"/>
              <a:t>ppb</a:t>
            </a:r>
            <a:endParaRPr lang="fr-FR" sz="1100" dirty="0"/>
          </a:p>
        </p:txBody>
      </p:sp>
      <p:sp>
        <p:nvSpPr>
          <p:cNvPr id="36" name="Rectangle 35"/>
          <p:cNvSpPr/>
          <p:nvPr/>
        </p:nvSpPr>
        <p:spPr>
          <a:xfrm>
            <a:off x="6010940" y="765544"/>
            <a:ext cx="2062717" cy="526311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8073656" y="961182"/>
            <a:ext cx="1822422" cy="526311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1644435" y="1877619"/>
            <a:ext cx="3171703" cy="1286670"/>
            <a:chOff x="2039274" y="930713"/>
            <a:chExt cx="3171703" cy="1286670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8" t="7284" r="85237" b="90226"/>
            <a:stretch/>
          </p:blipFill>
          <p:spPr>
            <a:xfrm>
              <a:off x="2039274" y="1032006"/>
              <a:ext cx="517355" cy="210221"/>
            </a:xfrm>
            <a:prstGeom prst="rect">
              <a:avLst/>
            </a:prstGeom>
          </p:spPr>
        </p:pic>
        <p:cxnSp>
          <p:nvCxnSpPr>
            <p:cNvPr id="21" name="Connecteur droit avec flèche 20"/>
            <p:cNvCxnSpPr>
              <a:stCxn id="22" idx="3"/>
            </p:cNvCxnSpPr>
            <p:nvPr/>
          </p:nvCxnSpPr>
          <p:spPr>
            <a:xfrm>
              <a:off x="3248177" y="1115379"/>
              <a:ext cx="1962800" cy="110200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2435134" y="930713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RH (%)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039274" y="984697"/>
              <a:ext cx="1155493" cy="271227"/>
            </a:xfrm>
            <a:prstGeom prst="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1603289" y="2755376"/>
            <a:ext cx="2748749" cy="641726"/>
            <a:chOff x="4889165" y="1179413"/>
            <a:chExt cx="2748749" cy="641726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8" t="3979" r="85171" b="92886"/>
            <a:stretch/>
          </p:blipFill>
          <p:spPr>
            <a:xfrm>
              <a:off x="4950474" y="1255796"/>
              <a:ext cx="525390" cy="264694"/>
            </a:xfrm>
            <a:prstGeom prst="rect">
              <a:avLst/>
            </a:prstGeom>
          </p:spPr>
        </p:pic>
        <p:cxnSp>
          <p:nvCxnSpPr>
            <p:cNvPr id="29" name="Connecteur droit avec flèche 28"/>
            <p:cNvCxnSpPr>
              <a:stCxn id="33" idx="3"/>
            </p:cNvCxnSpPr>
            <p:nvPr/>
          </p:nvCxnSpPr>
          <p:spPr>
            <a:xfrm>
              <a:off x="6044658" y="1364079"/>
              <a:ext cx="1593256" cy="4570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5351840" y="1179413"/>
              <a:ext cx="799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 (°C)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89165" y="1227889"/>
              <a:ext cx="1155493" cy="27122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1603289" y="4744000"/>
            <a:ext cx="3341079" cy="369332"/>
            <a:chOff x="0" y="3489492"/>
            <a:chExt cx="3341079" cy="369332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8" t="1109" r="84843" b="95661"/>
            <a:stretch/>
          </p:blipFill>
          <p:spPr>
            <a:xfrm>
              <a:off x="1666875" y="3537835"/>
              <a:ext cx="565482" cy="272646"/>
            </a:xfrm>
            <a:prstGeom prst="rect">
              <a:avLst/>
            </a:prstGeom>
          </p:spPr>
        </p:pic>
        <p:cxnSp>
          <p:nvCxnSpPr>
            <p:cNvPr id="43" name="Connecteur droit avec flèche 42"/>
            <p:cNvCxnSpPr>
              <a:stCxn id="42" idx="3"/>
            </p:cNvCxnSpPr>
            <p:nvPr/>
          </p:nvCxnSpPr>
          <p:spPr>
            <a:xfrm>
              <a:off x="2232357" y="3674158"/>
              <a:ext cx="1108722" cy="1546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/>
            <p:cNvSpPr txBox="1"/>
            <p:nvPr/>
          </p:nvSpPr>
          <p:spPr>
            <a:xfrm>
              <a:off x="0" y="3489492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Median size (nm)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1180" y="3556124"/>
              <a:ext cx="2191177" cy="2543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5762412" y="2246951"/>
            <a:ext cx="4085357" cy="3064860"/>
            <a:chOff x="4238411" y="2246951"/>
            <a:chExt cx="4085357" cy="306486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8411" y="2246951"/>
              <a:ext cx="4085357" cy="306486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5530298" y="3383286"/>
              <a:ext cx="1504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solidFill>
                    <a:srgbClr val="33CC33"/>
                  </a:solidFill>
                </a:rPr>
                <a:t>Naphtalene</a:t>
              </a:r>
              <a:endParaRPr lang="fr-FR" dirty="0">
                <a:solidFill>
                  <a:srgbClr val="33CC33"/>
                </a:solidFill>
              </a:endParaRPr>
            </a:p>
            <a:p>
              <a:pPr algn="ctr"/>
              <a:r>
                <a:rPr lang="fr-FR" dirty="0">
                  <a:solidFill>
                    <a:srgbClr val="33CC33"/>
                  </a:solidFill>
                </a:rPr>
                <a:t>SOA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25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28800" y="2318085"/>
            <a:ext cx="7772400" cy="1470025"/>
          </a:xfrm>
        </p:spPr>
        <p:txBody>
          <a:bodyPr/>
          <a:lstStyle/>
          <a:p>
            <a:r>
              <a:rPr lang="fr-FR" dirty="0" smtClean="0"/>
              <a:t>Can SO</a:t>
            </a:r>
            <a:r>
              <a:rPr lang="fr-FR" sz="3200" dirty="0" smtClean="0"/>
              <a:t>2</a:t>
            </a:r>
            <a:r>
              <a:rPr lang="fr-FR" dirty="0" smtClean="0"/>
              <a:t> </a:t>
            </a:r>
            <a:r>
              <a:rPr lang="fr-FR" dirty="0" err="1" smtClean="0"/>
              <a:t>undergo</a:t>
            </a:r>
            <a:r>
              <a:rPr lang="fr-FR" dirty="0" smtClean="0"/>
              <a:t> </a:t>
            </a:r>
            <a:r>
              <a:rPr lang="fr-FR" dirty="0" err="1" smtClean="0"/>
              <a:t>photosensitized</a:t>
            </a:r>
            <a:r>
              <a:rPr lang="fr-FR" dirty="0" smtClean="0"/>
              <a:t> </a:t>
            </a:r>
            <a:r>
              <a:rPr lang="fr-FR" dirty="0" err="1" smtClean="0"/>
              <a:t>oxidation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22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41302" y="303783"/>
            <a:ext cx="8863508" cy="829122"/>
          </a:xfrm>
        </p:spPr>
        <p:txBody>
          <a:bodyPr/>
          <a:lstStyle/>
          <a:p>
            <a:r>
              <a:rPr lang="de-DE" sz="2400" dirty="0"/>
              <a:t>Experimental </a:t>
            </a:r>
            <a:r>
              <a:rPr lang="de-DE" sz="2400" dirty="0" err="1"/>
              <a:t>setup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FC8-F9D3-4431-9284-43AD7D4723CF}" type="slidenum">
              <a:rPr lang="fr-FR" altLang="fr-FR" smtClean="0"/>
              <a:pPr/>
              <a:t>16</a:t>
            </a:fld>
            <a:endParaRPr lang="fr-FR" altLang="fr-FR"/>
          </a:p>
        </p:txBody>
      </p:sp>
      <p:sp>
        <p:nvSpPr>
          <p:cNvPr id="6" name="ZoneTexte 2084"/>
          <p:cNvSpPr txBox="1">
            <a:spLocks noChangeArrowheads="1"/>
          </p:cNvSpPr>
          <p:nvPr/>
        </p:nvSpPr>
        <p:spPr bwMode="auto">
          <a:xfrm>
            <a:off x="3143720" y="2607335"/>
            <a:ext cx="145018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1800" kern="0" dirty="0">
                <a:solidFill>
                  <a:srgbClr val="000000"/>
                </a:solidFill>
                <a:latin typeface="+mn-lt"/>
              </a:rPr>
              <a:t>Pyrex filter</a:t>
            </a:r>
          </a:p>
          <a:p>
            <a:pPr>
              <a:defRPr/>
            </a:pPr>
            <a:r>
              <a:rPr lang="en-US" altLang="fr-FR" sz="1800" kern="0" dirty="0">
                <a:solidFill>
                  <a:srgbClr val="000000"/>
                </a:solidFill>
                <a:latin typeface="+mn-lt"/>
              </a:rPr>
              <a:t>(λ&gt;290 nm)</a:t>
            </a:r>
          </a:p>
        </p:txBody>
      </p:sp>
      <p:grpSp>
        <p:nvGrpSpPr>
          <p:cNvPr id="7" name="Groupe 413"/>
          <p:cNvGrpSpPr>
            <a:grpSpLocks/>
          </p:cNvGrpSpPr>
          <p:nvPr/>
        </p:nvGrpSpPr>
        <p:grpSpPr bwMode="auto">
          <a:xfrm>
            <a:off x="4717332" y="3667784"/>
            <a:ext cx="2351087" cy="1066800"/>
            <a:chOff x="4468813" y="2971799"/>
            <a:chExt cx="2345036" cy="962025"/>
          </a:xfrm>
        </p:grpSpPr>
        <p:pic>
          <p:nvPicPr>
            <p:cNvPr id="8" name="Image 414"/>
            <p:cNvPicPr>
              <a:picLocks noChangeAspect="1"/>
            </p:cNvPicPr>
            <p:nvPr/>
          </p:nvPicPr>
          <p:blipFill rotWithShape="1">
            <a:blip r:embed="rId3"/>
            <a:srcRect t="39784" b="32387"/>
            <a:stretch/>
          </p:blipFill>
          <p:spPr>
            <a:xfrm>
              <a:off x="4472782" y="3349625"/>
              <a:ext cx="2341067" cy="271464"/>
            </a:xfrm>
            <a:prstGeom prst="triangle">
              <a:avLst>
                <a:gd name="adj" fmla="val 99231"/>
              </a:avLst>
            </a:prstGeom>
          </p:spPr>
        </p:pic>
        <p:pic>
          <p:nvPicPr>
            <p:cNvPr id="9" name="Image 4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08"/>
            <a:stretch>
              <a:fillRect/>
            </a:stretch>
          </p:blipFill>
          <p:spPr bwMode="auto">
            <a:xfrm>
              <a:off x="4468813" y="3498850"/>
              <a:ext cx="2341067" cy="434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Parallélogramme 416"/>
            <p:cNvSpPr/>
            <p:nvPr/>
          </p:nvSpPr>
          <p:spPr>
            <a:xfrm>
              <a:off x="4508398" y="3352601"/>
              <a:ext cx="2261116" cy="143158"/>
            </a:xfrm>
            <a:prstGeom prst="parallelogram">
              <a:avLst>
                <a:gd name="adj" fmla="val 498333"/>
              </a:avLst>
            </a:prstGeom>
            <a:solidFill>
              <a:srgbClr val="70AD47">
                <a:lumMod val="20000"/>
                <a:lumOff val="80000"/>
              </a:srgbClr>
            </a:soli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600" kern="0" dirty="0">
                <a:solidFill>
                  <a:prstClr val="white"/>
                </a:solidFill>
                <a:latin typeface="Calibri" panose="020F0502020204030204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1" name="Organigramme : Stockage à accès direct 417"/>
            <p:cNvSpPr/>
            <p:nvPr/>
          </p:nvSpPr>
          <p:spPr>
            <a:xfrm>
              <a:off x="4475147" y="2971799"/>
              <a:ext cx="2329202" cy="962025"/>
            </a:xfrm>
            <a:prstGeom prst="flowChartMagneticDrum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600" kern="0" dirty="0">
                <a:solidFill>
                  <a:prstClr val="white"/>
                </a:solidFill>
                <a:latin typeface="Calibri" panose="020F0502020204030204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4476730" y="2971799"/>
              <a:ext cx="774290" cy="962025"/>
            </a:xfrm>
            <a:prstGeom prst="ellipse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ysDash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600" kern="0" dirty="0">
                <a:solidFill>
                  <a:prstClr val="white"/>
                </a:solidFill>
                <a:latin typeface="Calibri" panose="020F0502020204030204"/>
                <a:ea typeface="ＭＳ Ｐゴシック" pitchFamily="34" charset="-128"/>
                <a:cs typeface="Arial" charset="0"/>
              </a:endParaRPr>
            </a:p>
          </p:txBody>
        </p:sp>
      </p:grpSp>
      <p:sp>
        <p:nvSpPr>
          <p:cNvPr id="13" name="Cube 12"/>
          <p:cNvSpPr/>
          <p:nvPr/>
        </p:nvSpPr>
        <p:spPr>
          <a:xfrm>
            <a:off x="2002707" y="3232809"/>
            <a:ext cx="1057275" cy="1955800"/>
          </a:xfrm>
          <a:prstGeom prst="cube">
            <a:avLst>
              <a:gd name="adj" fmla="val 41823"/>
            </a:avLst>
          </a:prstGeom>
          <a:solidFill>
            <a:srgbClr val="E7E6E6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b="1" kern="0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Xe</a:t>
            </a:r>
            <a:endParaRPr lang="en-US" sz="1100" b="1" kern="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4" name="Organigramme : Stockage à accès direct 420"/>
          <p:cNvSpPr/>
          <p:nvPr/>
        </p:nvSpPr>
        <p:spPr>
          <a:xfrm>
            <a:off x="2712318" y="3790022"/>
            <a:ext cx="660400" cy="771525"/>
          </a:xfrm>
          <a:prstGeom prst="flowChartMagneticDrum">
            <a:avLst/>
          </a:prstGeom>
          <a:solidFill>
            <a:srgbClr val="E7E6E6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600" kern="0" dirty="0">
              <a:solidFill>
                <a:prstClr val="white"/>
              </a:solidFill>
              <a:latin typeface="Calibri" panose="020F0502020204030204"/>
              <a:ea typeface="ＭＳ Ｐゴシック" pitchFamily="34" charset="-128"/>
              <a:cs typeface="Arial" charset="0"/>
            </a:endParaRPr>
          </a:p>
        </p:txBody>
      </p:sp>
      <p:sp>
        <p:nvSpPr>
          <p:cNvPr id="15" name="Éclair 421"/>
          <p:cNvSpPr/>
          <p:nvPr/>
        </p:nvSpPr>
        <p:spPr>
          <a:xfrm>
            <a:off x="2164632" y="3790021"/>
            <a:ext cx="357187" cy="420688"/>
          </a:xfrm>
          <a:prstGeom prst="lightningBolt">
            <a:avLst/>
          </a:prstGeom>
          <a:solidFill>
            <a:srgbClr val="FFC000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600" kern="0" dirty="0">
              <a:solidFill>
                <a:prstClr val="white"/>
              </a:solidFill>
              <a:latin typeface="Calibri" panose="020F0502020204030204"/>
              <a:ea typeface="ＭＳ Ｐゴシック" pitchFamily="34" charset="-128"/>
              <a:cs typeface="Arial" charset="0"/>
            </a:endParaRPr>
          </a:p>
        </p:txBody>
      </p:sp>
      <p:sp>
        <p:nvSpPr>
          <p:cNvPr id="16" name="Cube 15"/>
          <p:cNvSpPr/>
          <p:nvPr/>
        </p:nvSpPr>
        <p:spPr>
          <a:xfrm>
            <a:off x="3526706" y="3269322"/>
            <a:ext cx="423862" cy="1812925"/>
          </a:xfrm>
          <a:prstGeom prst="cube">
            <a:avLst>
              <a:gd name="adj" fmla="val 88907"/>
            </a:avLst>
          </a:prstGeom>
          <a:pattFill prst="wdUpDiag">
            <a:fgClr>
              <a:srgbClr val="5B9BD5">
                <a:lumMod val="40000"/>
                <a:lumOff val="60000"/>
              </a:srgbClr>
            </a:fgClr>
            <a:bgClr>
              <a:sysClr val="window" lastClr="FFFFFF"/>
            </a:bgClr>
          </a:patt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600" kern="0" dirty="0">
              <a:solidFill>
                <a:prstClr val="white"/>
              </a:solidFill>
              <a:latin typeface="Calibri" panose="020F0502020204030204"/>
              <a:ea typeface="ＭＳ Ｐゴシック" pitchFamily="34" charset="-128"/>
              <a:cs typeface="Arial" charset="0"/>
            </a:endParaRPr>
          </a:p>
        </p:txBody>
      </p:sp>
      <p:sp>
        <p:nvSpPr>
          <p:cNvPr id="17" name="ZoneTexte 423"/>
          <p:cNvSpPr txBox="1"/>
          <p:nvPr/>
        </p:nvSpPr>
        <p:spPr>
          <a:xfrm>
            <a:off x="4226793" y="4736172"/>
            <a:ext cx="40973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Quartz cell with </a:t>
            </a:r>
            <a:br>
              <a:rPr lang="en-US" kern="0" dirty="0">
                <a:solidFill>
                  <a:prstClr val="black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kern="0" dirty="0">
                <a:solidFill>
                  <a:prstClr val="black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sample solution</a:t>
            </a:r>
          </a:p>
        </p:txBody>
      </p:sp>
      <p:cxnSp>
        <p:nvCxnSpPr>
          <p:cNvPr id="18" name="Connecteur en angle 424"/>
          <p:cNvCxnSpPr>
            <a:cxnSpLocks noChangeShapeType="1"/>
          </p:cNvCxnSpPr>
          <p:nvPr/>
        </p:nvCxnSpPr>
        <p:spPr bwMode="auto">
          <a:xfrm rot="16200000" flipH="1">
            <a:off x="4362525" y="2697028"/>
            <a:ext cx="1557337" cy="768350"/>
          </a:xfrm>
          <a:prstGeom prst="bentConnector3">
            <a:avLst>
              <a:gd name="adj1" fmla="val 26796"/>
            </a:avLst>
          </a:prstGeom>
          <a:noFill/>
          <a:ln w="19050" algn="ctr">
            <a:solidFill>
              <a:srgbClr val="000000"/>
            </a:solidFill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ZoneTexte 425"/>
          <p:cNvSpPr txBox="1"/>
          <p:nvPr/>
        </p:nvSpPr>
        <p:spPr>
          <a:xfrm>
            <a:off x="4506193" y="1927884"/>
            <a:ext cx="44114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air</a:t>
            </a:r>
          </a:p>
        </p:txBody>
      </p:sp>
      <p:sp>
        <p:nvSpPr>
          <p:cNvPr id="20" name="ZoneTexte 426"/>
          <p:cNvSpPr txBox="1"/>
          <p:nvPr/>
        </p:nvSpPr>
        <p:spPr>
          <a:xfrm>
            <a:off x="6073056" y="2435884"/>
            <a:ext cx="155683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PTR-</a:t>
            </a:r>
            <a:r>
              <a:rPr lang="en-US" kern="0" dirty="0" err="1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ToF</a:t>
            </a:r>
            <a:r>
              <a:rPr lang="en-US" kern="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-MS</a:t>
            </a:r>
          </a:p>
        </p:txBody>
      </p:sp>
      <p:sp>
        <p:nvSpPr>
          <p:cNvPr id="21" name="ZoneTexte 427"/>
          <p:cNvSpPr txBox="1"/>
          <p:nvPr/>
        </p:nvSpPr>
        <p:spPr>
          <a:xfrm>
            <a:off x="4128368" y="3639209"/>
            <a:ext cx="428322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kern="0" dirty="0" err="1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hν</a:t>
            </a:r>
            <a:endParaRPr lang="en-US" i="1" kern="0" dirty="0">
              <a:solidFill>
                <a:prstClr val="black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cxnSp>
        <p:nvCxnSpPr>
          <p:cNvPr id="22" name="Connecteur droit avec flèche 428"/>
          <p:cNvCxnSpPr>
            <a:cxnSpLocks noChangeShapeType="1"/>
          </p:cNvCxnSpPr>
          <p:nvPr/>
        </p:nvCxnSpPr>
        <p:spPr bwMode="auto">
          <a:xfrm flipV="1">
            <a:off x="5969868" y="2039009"/>
            <a:ext cx="0" cy="1784350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ZoneTexte 429"/>
          <p:cNvSpPr txBox="1"/>
          <p:nvPr/>
        </p:nvSpPr>
        <p:spPr>
          <a:xfrm>
            <a:off x="5387257" y="1659596"/>
            <a:ext cx="99257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exhaust</a:t>
            </a:r>
          </a:p>
        </p:txBody>
      </p:sp>
      <p:cxnSp>
        <p:nvCxnSpPr>
          <p:cNvPr id="31" name="Connecteur droit avec flèche 437"/>
          <p:cNvCxnSpPr/>
          <p:nvPr/>
        </p:nvCxnSpPr>
        <p:spPr>
          <a:xfrm>
            <a:off x="6585818" y="4250396"/>
            <a:ext cx="1163638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2" name="ZoneTexte 438"/>
          <p:cNvSpPr txBox="1"/>
          <p:nvPr/>
        </p:nvSpPr>
        <p:spPr>
          <a:xfrm>
            <a:off x="7749456" y="4075771"/>
            <a:ext cx="123623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kern="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LC-HRMS</a:t>
            </a:r>
            <a:endParaRPr lang="en-US" sz="1600" kern="0" dirty="0">
              <a:solidFill>
                <a:prstClr val="black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33" name="ZoneTexte 439"/>
          <p:cNvSpPr txBox="1"/>
          <p:nvPr/>
        </p:nvSpPr>
        <p:spPr>
          <a:xfrm>
            <a:off x="1837606" y="2575584"/>
            <a:ext cx="10414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Xenon lamp</a:t>
            </a:r>
          </a:p>
        </p:txBody>
      </p:sp>
      <p:sp>
        <p:nvSpPr>
          <p:cNvPr id="34" name="Forme libre 440"/>
          <p:cNvSpPr/>
          <p:nvPr/>
        </p:nvSpPr>
        <p:spPr>
          <a:xfrm>
            <a:off x="4029944" y="3929722"/>
            <a:ext cx="657225" cy="176213"/>
          </a:xfrm>
          <a:custGeom>
            <a:avLst/>
            <a:gdLst>
              <a:gd name="connsiteX0" fmla="*/ 0 w 657225"/>
              <a:gd name="connsiteY0" fmla="*/ 38123 h 45714"/>
              <a:gd name="connsiteX1" fmla="*/ 138112 w 657225"/>
              <a:gd name="connsiteY1" fmla="*/ 23 h 45714"/>
              <a:gd name="connsiteX2" fmla="*/ 285750 w 657225"/>
              <a:gd name="connsiteY2" fmla="*/ 42886 h 45714"/>
              <a:gd name="connsiteX3" fmla="*/ 447675 w 657225"/>
              <a:gd name="connsiteY3" fmla="*/ 23 h 45714"/>
              <a:gd name="connsiteX4" fmla="*/ 576262 w 657225"/>
              <a:gd name="connsiteY4" fmla="*/ 42886 h 45714"/>
              <a:gd name="connsiteX5" fmla="*/ 657225 w 657225"/>
              <a:gd name="connsiteY5" fmla="*/ 38123 h 4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225" h="45714">
                <a:moveTo>
                  <a:pt x="0" y="38123"/>
                </a:moveTo>
                <a:cubicBezTo>
                  <a:pt x="45243" y="18676"/>
                  <a:pt x="90487" y="-771"/>
                  <a:pt x="138112" y="23"/>
                </a:cubicBezTo>
                <a:cubicBezTo>
                  <a:pt x="185737" y="817"/>
                  <a:pt x="234156" y="42886"/>
                  <a:pt x="285750" y="42886"/>
                </a:cubicBezTo>
                <a:cubicBezTo>
                  <a:pt x="337344" y="42886"/>
                  <a:pt x="399256" y="23"/>
                  <a:pt x="447675" y="23"/>
                </a:cubicBezTo>
                <a:cubicBezTo>
                  <a:pt x="496094" y="23"/>
                  <a:pt x="541337" y="36536"/>
                  <a:pt x="576262" y="42886"/>
                </a:cubicBezTo>
                <a:cubicBezTo>
                  <a:pt x="611187" y="49236"/>
                  <a:pt x="634206" y="43679"/>
                  <a:pt x="657225" y="38123"/>
                </a:cubicBezTo>
              </a:path>
            </a:pathLst>
          </a:custGeom>
          <a:noFill/>
          <a:ln w="25400">
            <a:solidFill>
              <a:srgbClr val="FFC000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" name="Forme libre 441"/>
          <p:cNvSpPr/>
          <p:nvPr/>
        </p:nvSpPr>
        <p:spPr>
          <a:xfrm>
            <a:off x="4010894" y="4055134"/>
            <a:ext cx="657225" cy="176212"/>
          </a:xfrm>
          <a:custGeom>
            <a:avLst/>
            <a:gdLst>
              <a:gd name="connsiteX0" fmla="*/ 0 w 657225"/>
              <a:gd name="connsiteY0" fmla="*/ 38123 h 45714"/>
              <a:gd name="connsiteX1" fmla="*/ 138112 w 657225"/>
              <a:gd name="connsiteY1" fmla="*/ 23 h 45714"/>
              <a:gd name="connsiteX2" fmla="*/ 285750 w 657225"/>
              <a:gd name="connsiteY2" fmla="*/ 42886 h 45714"/>
              <a:gd name="connsiteX3" fmla="*/ 447675 w 657225"/>
              <a:gd name="connsiteY3" fmla="*/ 23 h 45714"/>
              <a:gd name="connsiteX4" fmla="*/ 576262 w 657225"/>
              <a:gd name="connsiteY4" fmla="*/ 42886 h 45714"/>
              <a:gd name="connsiteX5" fmla="*/ 657225 w 657225"/>
              <a:gd name="connsiteY5" fmla="*/ 38123 h 4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225" h="45714">
                <a:moveTo>
                  <a:pt x="0" y="38123"/>
                </a:moveTo>
                <a:cubicBezTo>
                  <a:pt x="45243" y="18676"/>
                  <a:pt x="90487" y="-771"/>
                  <a:pt x="138112" y="23"/>
                </a:cubicBezTo>
                <a:cubicBezTo>
                  <a:pt x="185737" y="817"/>
                  <a:pt x="234156" y="42886"/>
                  <a:pt x="285750" y="42886"/>
                </a:cubicBezTo>
                <a:cubicBezTo>
                  <a:pt x="337344" y="42886"/>
                  <a:pt x="399256" y="23"/>
                  <a:pt x="447675" y="23"/>
                </a:cubicBezTo>
                <a:cubicBezTo>
                  <a:pt x="496094" y="23"/>
                  <a:pt x="541337" y="36536"/>
                  <a:pt x="576262" y="42886"/>
                </a:cubicBezTo>
                <a:cubicBezTo>
                  <a:pt x="611187" y="49236"/>
                  <a:pt x="634206" y="43679"/>
                  <a:pt x="657225" y="38123"/>
                </a:cubicBezTo>
              </a:path>
            </a:pathLst>
          </a:custGeom>
          <a:noFill/>
          <a:ln w="25400">
            <a:solidFill>
              <a:srgbClr val="FFC000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Forme libre 442"/>
          <p:cNvSpPr/>
          <p:nvPr/>
        </p:nvSpPr>
        <p:spPr>
          <a:xfrm>
            <a:off x="4010894" y="4199597"/>
            <a:ext cx="657225" cy="176213"/>
          </a:xfrm>
          <a:custGeom>
            <a:avLst/>
            <a:gdLst>
              <a:gd name="connsiteX0" fmla="*/ 0 w 657225"/>
              <a:gd name="connsiteY0" fmla="*/ 38123 h 45714"/>
              <a:gd name="connsiteX1" fmla="*/ 138112 w 657225"/>
              <a:gd name="connsiteY1" fmla="*/ 23 h 45714"/>
              <a:gd name="connsiteX2" fmla="*/ 285750 w 657225"/>
              <a:gd name="connsiteY2" fmla="*/ 42886 h 45714"/>
              <a:gd name="connsiteX3" fmla="*/ 447675 w 657225"/>
              <a:gd name="connsiteY3" fmla="*/ 23 h 45714"/>
              <a:gd name="connsiteX4" fmla="*/ 576262 w 657225"/>
              <a:gd name="connsiteY4" fmla="*/ 42886 h 45714"/>
              <a:gd name="connsiteX5" fmla="*/ 657225 w 657225"/>
              <a:gd name="connsiteY5" fmla="*/ 38123 h 4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225" h="45714">
                <a:moveTo>
                  <a:pt x="0" y="38123"/>
                </a:moveTo>
                <a:cubicBezTo>
                  <a:pt x="45243" y="18676"/>
                  <a:pt x="90487" y="-771"/>
                  <a:pt x="138112" y="23"/>
                </a:cubicBezTo>
                <a:cubicBezTo>
                  <a:pt x="185737" y="817"/>
                  <a:pt x="234156" y="42886"/>
                  <a:pt x="285750" y="42886"/>
                </a:cubicBezTo>
                <a:cubicBezTo>
                  <a:pt x="337344" y="42886"/>
                  <a:pt x="399256" y="23"/>
                  <a:pt x="447675" y="23"/>
                </a:cubicBezTo>
                <a:cubicBezTo>
                  <a:pt x="496094" y="23"/>
                  <a:pt x="541337" y="36536"/>
                  <a:pt x="576262" y="42886"/>
                </a:cubicBezTo>
                <a:cubicBezTo>
                  <a:pt x="611187" y="49236"/>
                  <a:pt x="634206" y="43679"/>
                  <a:pt x="657225" y="38123"/>
                </a:cubicBezTo>
              </a:path>
            </a:pathLst>
          </a:custGeom>
          <a:noFill/>
          <a:ln w="25400">
            <a:solidFill>
              <a:srgbClr val="FFC000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7" name="Image 4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9" y="1556792"/>
            <a:ext cx="2720677" cy="220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Connecteur droit avec flèche 444"/>
          <p:cNvCxnSpPr>
            <a:cxnSpLocks noChangeShapeType="1"/>
          </p:cNvCxnSpPr>
          <p:nvPr/>
        </p:nvCxnSpPr>
        <p:spPr bwMode="auto">
          <a:xfrm>
            <a:off x="5969868" y="2456521"/>
            <a:ext cx="1500188" cy="0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9" name="Picture 4" descr="http://apps.thermoscientific.com/media/cmd/hypersite-events/GCMS-NPI/images/3D-Orbitrap-purpleSm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844" y="4088471"/>
            <a:ext cx="1935163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85" t="-54336" r="-52779" b="-3689"/>
          <a:stretch/>
        </p:blipFill>
        <p:spPr bwMode="auto">
          <a:xfrm>
            <a:off x="2531344" y="450825"/>
            <a:ext cx="8767002" cy="460851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92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477171"/>
              </p:ext>
            </p:extLst>
          </p:nvPr>
        </p:nvGraphicFramePr>
        <p:xfrm>
          <a:off x="3609788" y="726377"/>
          <a:ext cx="4176417" cy="5711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4" name="Graph" r:id="rId3" imgW="2194560" imgH="3000960" progId="Origin50.Graph">
                  <p:embed/>
                </p:oleObj>
              </mc:Choice>
              <mc:Fallback>
                <p:oleObj name="Graph" r:id="rId3" imgW="2194560" imgH="3000960" progId="Origin50.Graph">
                  <p:embed/>
                  <p:pic>
                    <p:nvPicPr>
                      <p:cNvPr id="4" name="Obje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09788" y="726377"/>
                        <a:ext cx="4176417" cy="5711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2"/>
          <p:cNvSpPr/>
          <p:nvPr/>
        </p:nvSpPr>
        <p:spPr>
          <a:xfrm>
            <a:off x="2655918" y="226971"/>
            <a:ext cx="7980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trace of SO</a:t>
            </a:r>
            <a:r>
              <a:rPr lang="fr-FR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gas phase </a:t>
            </a:r>
            <a:r>
              <a:rPr lang="fr-FR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above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4-BBA </a:t>
            </a:r>
            <a:r>
              <a:rPr lang="fr-FR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aqueous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solution</a:t>
            </a:r>
          </a:p>
        </p:txBody>
      </p:sp>
      <p:graphicFrame>
        <p:nvGraphicFramePr>
          <p:cNvPr id="5" name="Object 13">
            <a:extLst>
              <a:ext uri="{FF2B5EF4-FFF2-40B4-BE49-F238E27FC236}">
                <a16:creationId xmlns:a16="http://schemas.microsoft.com/office/drawing/2014/main" id="{A9B52E81-F5AB-4BB0-A9C5-7169DFCF67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454878"/>
              </p:ext>
            </p:extLst>
          </p:nvPr>
        </p:nvGraphicFramePr>
        <p:xfrm>
          <a:off x="7829411" y="1538533"/>
          <a:ext cx="2196289" cy="1331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5" name="CS ChemDraw Drawing" r:id="rId5" imgW="2736726" imgH="1659193" progId="ChemDraw.Document.6.0">
                  <p:embed/>
                </p:oleObj>
              </mc:Choice>
              <mc:Fallback>
                <p:oleObj name="CS ChemDraw Drawing" r:id="rId5" imgW="2736726" imgH="1659193" progId="ChemDraw.Document.6.0">
                  <p:embed/>
                  <p:pic>
                    <p:nvPicPr>
                      <p:cNvPr id="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9411" y="1538533"/>
                        <a:ext cx="2196289" cy="13312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A4379EC-DA4A-4C96-9E91-637EC9495E5B}"/>
              </a:ext>
            </a:extLst>
          </p:cNvPr>
          <p:cNvSpPr txBox="1"/>
          <p:nvPr/>
        </p:nvSpPr>
        <p:spPr>
          <a:xfrm>
            <a:off x="7829410" y="3011067"/>
            <a:ext cx="242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Model photosensitizer</a:t>
            </a:r>
            <a:endParaRPr lang="en-GH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3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45419" y="1907009"/>
            <a:ext cx="2694969" cy="34368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SO</a:t>
            </a:r>
            <a:r>
              <a:rPr lang="fr-FR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(g) ⇌ SO</a:t>
            </a:r>
            <a:r>
              <a:rPr lang="fr-FR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</a:t>
            </a:r>
            <a:r>
              <a:rPr lang="fr-F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fr-FR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fr-FR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·H</a:t>
            </a:r>
            <a:r>
              <a:rPr lang="fr-FR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⇌ H</a:t>
            </a:r>
            <a:r>
              <a:rPr lang="fr-FR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HSO</a:t>
            </a:r>
            <a:r>
              <a:rPr lang="fr-F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fr-FR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HSO</a:t>
            </a:r>
            <a:r>
              <a:rPr lang="fr-F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⇌H</a:t>
            </a:r>
            <a:r>
              <a:rPr lang="fr-FR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</a:t>
            </a:r>
            <a:r>
              <a:rPr lang="fr-F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fr-FR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aseline="30000" dirty="0"/>
          </a:p>
          <a:p>
            <a:endParaRPr lang="fr-FR" sz="3200" baseline="30000" dirty="0"/>
          </a:p>
          <a:p>
            <a:endParaRPr lang="fr-FR" sz="3200" baseline="30000" dirty="0"/>
          </a:p>
          <a:p>
            <a:endParaRPr lang="fr-FR" sz="3200" baseline="30000" dirty="0"/>
          </a:p>
          <a:p>
            <a:r>
              <a:rPr lang="fr-FR" altLang="zh-CN" sz="3200" dirty="0"/>
              <a:t> </a:t>
            </a:r>
            <a:endParaRPr lang="fr-FR" sz="3200" dirty="0"/>
          </a:p>
        </p:txBody>
      </p:sp>
      <p:sp>
        <p:nvSpPr>
          <p:cNvPr id="4" name="矩形 2"/>
          <p:cNvSpPr/>
          <p:nvPr/>
        </p:nvSpPr>
        <p:spPr>
          <a:xfrm>
            <a:off x="2655918" y="226971"/>
            <a:ext cx="7980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trace of SO</a:t>
            </a:r>
            <a:r>
              <a:rPr lang="fr-FR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gas phase </a:t>
            </a:r>
            <a:r>
              <a:rPr lang="fr-FR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above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4-BBA </a:t>
            </a:r>
            <a:r>
              <a:rPr lang="fr-FR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aqueous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solution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121653"/>
              </p:ext>
            </p:extLst>
          </p:nvPr>
        </p:nvGraphicFramePr>
        <p:xfrm>
          <a:off x="2950235" y="596303"/>
          <a:ext cx="4532305" cy="6198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77" name="Graph" r:id="rId3" imgW="2194560" imgH="3000960" progId="Origin50.Graph">
                  <p:embed/>
                </p:oleObj>
              </mc:Choice>
              <mc:Fallback>
                <p:oleObj name="Graph" r:id="rId3" imgW="2194560" imgH="3000960" progId="Origin50.Graph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0235" y="596303"/>
                        <a:ext cx="4532305" cy="6198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17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040479-6FE5-441F-8DE4-6E505094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HOx</a:t>
            </a:r>
            <a:r>
              <a:rPr lang="fr-FR" dirty="0"/>
              <a:t> as possible </a:t>
            </a:r>
            <a:r>
              <a:rPr lang="fr-FR" dirty="0" err="1"/>
              <a:t>oxidant</a:t>
            </a:r>
            <a:endParaRPr lang="en-GH" dirty="0"/>
          </a:p>
        </p:txBody>
      </p:sp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FB2C8D3B-F6DE-4F5A-92F5-BEDDE016B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055" y="1294154"/>
            <a:ext cx="6380995" cy="50684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C742A669-8F02-48E6-A02A-6FF9AAC00241}"/>
                  </a:ext>
                </a:extLst>
              </p14:cNvPr>
              <p14:cNvContentPartPr/>
              <p14:nvPr/>
            </p14:nvContentPartPr>
            <p14:xfrm>
              <a:off x="4181511" y="1810551"/>
              <a:ext cx="34920" cy="1224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C742A669-8F02-48E6-A02A-6FF9AAC002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75751" y="1802631"/>
                <a:ext cx="47880" cy="259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Ellipse 6">
            <a:extLst>
              <a:ext uri="{FF2B5EF4-FFF2-40B4-BE49-F238E27FC236}">
                <a16:creationId xmlns:a16="http://schemas.microsoft.com/office/drawing/2014/main" id="{9FCF570C-DD00-48EA-8DCD-2D0203EF7810}"/>
              </a:ext>
            </a:extLst>
          </p:cNvPr>
          <p:cNvSpPr/>
          <p:nvPr/>
        </p:nvSpPr>
        <p:spPr>
          <a:xfrm>
            <a:off x="7656466" y="5467643"/>
            <a:ext cx="975360" cy="628357"/>
          </a:xfrm>
          <a:prstGeom prst="ellipse">
            <a:avLst/>
          </a:prstGeom>
          <a:solidFill>
            <a:srgbClr val="FF6600">
              <a:alpha val="1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H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F3287F5-8ACB-4544-8E7E-9653CC05A617}"/>
              </a:ext>
            </a:extLst>
          </p:cNvPr>
          <p:cNvSpPr txBox="1"/>
          <p:nvPr/>
        </p:nvSpPr>
        <p:spPr>
          <a:xfrm>
            <a:off x="7413675" y="653678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Canonica</a:t>
            </a:r>
            <a:r>
              <a:rPr lang="fr-FR" dirty="0"/>
              <a:t> et al</a:t>
            </a:r>
            <a:endParaRPr lang="en-GH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087EA5E-B2D1-4E08-B0DC-B75D03592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57696" y="1349690"/>
            <a:ext cx="2276482" cy="178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424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erre, ciel, soleil, komos Wallpaper">
            <a:extLst>
              <a:ext uri="{FF2B5EF4-FFF2-40B4-BE49-F238E27FC236}">
                <a16:creationId xmlns:a16="http://schemas.microsoft.com/office/drawing/2014/main" id="{C9E17294-86F0-4F80-A205-13AB1455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14"/>
            <a:ext cx="12192000" cy="692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1634164" y="1"/>
            <a:ext cx="780854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/>
            <a:r>
              <a:rPr sz="4400" spc="-124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4400" spc="-21" dirty="0">
                <a:solidFill>
                  <a:srgbClr val="FFFF00"/>
                </a:solidFill>
                <a:latin typeface="Calibri"/>
                <a:cs typeface="Calibri"/>
              </a:rPr>
              <a:t>tmospheric</a:t>
            </a:r>
            <a:r>
              <a:rPr sz="4400" spc="17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4400" spc="-21" dirty="0" smtClean="0">
                <a:solidFill>
                  <a:srgbClr val="FFFF00"/>
                </a:solidFill>
                <a:latin typeface="Calibri"/>
                <a:cs typeface="Calibri"/>
              </a:rPr>
              <a:t>P</a:t>
            </a:r>
            <a:r>
              <a:rPr sz="4400" spc="-4" dirty="0" smtClean="0">
                <a:solidFill>
                  <a:srgbClr val="FFFF00"/>
                </a:solidFill>
                <a:latin typeface="Calibri"/>
                <a:cs typeface="Calibri"/>
              </a:rPr>
              <a:t>ho</a:t>
            </a:r>
            <a:r>
              <a:rPr sz="4400" spc="-34" dirty="0" smtClean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4400" dirty="0" smtClean="0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lang="fr-FR" sz="4400" dirty="0" err="1" smtClean="0">
                <a:solidFill>
                  <a:srgbClr val="FFFF00"/>
                </a:solidFill>
                <a:latin typeface="Calibri"/>
                <a:cs typeface="Calibri"/>
              </a:rPr>
              <a:t>sensitation</a:t>
            </a:r>
            <a:endParaRPr sz="44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5EFE7D80-0FD5-47C8-8AA9-360C2AE7BA79}"/>
              </a:ext>
            </a:extLst>
          </p:cNvPr>
          <p:cNvSpPr txBox="1">
            <a:spLocks/>
          </p:cNvSpPr>
          <p:nvPr/>
        </p:nvSpPr>
        <p:spPr bwMode="auto">
          <a:xfrm>
            <a:off x="0" y="780109"/>
            <a:ext cx="12191999" cy="308488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645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257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890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3200" kern="0" dirty="0">
                <a:solidFill>
                  <a:schemeClr val="bg1"/>
                </a:solidFill>
                <a:latin typeface="Arial"/>
              </a:rPr>
              <a:t>P</a:t>
            </a:r>
            <a:r>
              <a:rPr lang="en-US" sz="3200" kern="0" dirty="0" err="1">
                <a:solidFill>
                  <a:schemeClr val="bg1"/>
                </a:solidFill>
                <a:latin typeface="Arial"/>
              </a:rPr>
              <a:t>hotosensitizer</a:t>
            </a:r>
            <a:r>
              <a:rPr lang="en-US" sz="3200" kern="0" dirty="0">
                <a:solidFill>
                  <a:schemeClr val="bg1"/>
                </a:solidFill>
                <a:latin typeface="Arial"/>
              </a:rPr>
              <a:t> P induces a reaction in  M which is not absorbing</a:t>
            </a:r>
          </a:p>
          <a:p>
            <a:pPr marL="457200" lvl="1" indent="0">
              <a:buNone/>
              <a:defRPr/>
            </a:pPr>
            <a:r>
              <a:rPr lang="en-US" sz="3200" kern="0" dirty="0">
                <a:solidFill>
                  <a:schemeClr val="bg1"/>
                </a:solidFill>
                <a:latin typeface="Arial"/>
              </a:rPr>
              <a:t>  P + h</a:t>
            </a:r>
            <a:r>
              <a:rPr lang="el-GR" sz="3200" kern="0" dirty="0">
                <a:solidFill>
                  <a:schemeClr val="bg1"/>
                </a:solidFill>
                <a:latin typeface="Arial"/>
              </a:rPr>
              <a:t>ν</a:t>
            </a:r>
            <a:r>
              <a:rPr lang="fr-FR" sz="3200" kern="0" dirty="0">
                <a:solidFill>
                  <a:schemeClr val="bg1"/>
                </a:solidFill>
                <a:latin typeface="Arial"/>
              </a:rPr>
              <a:t> </a:t>
            </a:r>
            <a:r>
              <a:rPr lang="fr-FR" sz="3200" kern="0" dirty="0">
                <a:solidFill>
                  <a:schemeClr val="bg1"/>
                </a:solidFill>
                <a:latin typeface="Arial"/>
                <a:sym typeface="Wingdings" panose="05000000000000000000" pitchFamily="2" charset="2"/>
              </a:rPr>
              <a:t></a:t>
            </a:r>
            <a:r>
              <a:rPr lang="fr-FR" sz="3200" kern="0" dirty="0">
                <a:solidFill>
                  <a:schemeClr val="bg1"/>
                </a:solidFill>
                <a:latin typeface="Arial"/>
              </a:rPr>
              <a:t> P* </a:t>
            </a:r>
          </a:p>
          <a:p>
            <a:pPr lvl="3">
              <a:defRPr/>
            </a:pPr>
            <a:r>
              <a:rPr lang="fr-FR" sz="2800" kern="0" dirty="0">
                <a:solidFill>
                  <a:schemeClr val="bg1"/>
                </a:solidFill>
                <a:latin typeface="Arial"/>
              </a:rPr>
              <a:t>	</a:t>
            </a:r>
            <a:r>
              <a:rPr lang="fr-FR" sz="3200" kern="0" dirty="0">
                <a:solidFill>
                  <a:schemeClr val="bg1"/>
                </a:solidFill>
                <a:latin typeface="Arial"/>
              </a:rPr>
              <a:t>  P* + M </a:t>
            </a:r>
            <a:r>
              <a:rPr lang="fr-FR" sz="3200" kern="0" dirty="0">
                <a:solidFill>
                  <a:schemeClr val="bg1"/>
                </a:solidFill>
                <a:latin typeface="Arial"/>
                <a:sym typeface="Wingdings" panose="05000000000000000000" pitchFamily="2" charset="2"/>
              </a:rPr>
              <a:t> P</a:t>
            </a:r>
            <a:r>
              <a:rPr lang="fr-FR" sz="3200" kern="0" baseline="30000" dirty="0">
                <a:solidFill>
                  <a:schemeClr val="bg1"/>
                </a:solidFill>
                <a:latin typeface="Arial"/>
                <a:sym typeface="Wingdings" panose="05000000000000000000" pitchFamily="2" charset="2"/>
              </a:rPr>
              <a:t>•-</a:t>
            </a:r>
            <a:r>
              <a:rPr lang="fr-FR" sz="3200" kern="0" dirty="0">
                <a:solidFill>
                  <a:schemeClr val="bg1"/>
                </a:solidFill>
                <a:latin typeface="Arial"/>
                <a:sym typeface="Wingdings" panose="05000000000000000000" pitchFamily="2" charset="2"/>
              </a:rPr>
              <a:t> + M</a:t>
            </a:r>
            <a:r>
              <a:rPr lang="fr-FR" sz="2800" kern="0" baseline="30000" dirty="0">
                <a:solidFill>
                  <a:schemeClr val="bg1"/>
                </a:solidFill>
                <a:latin typeface="Arial"/>
                <a:sym typeface="Wingdings" panose="05000000000000000000" pitchFamily="2" charset="2"/>
              </a:rPr>
              <a:t> •+</a:t>
            </a:r>
            <a:r>
              <a:rPr lang="fr-FR" sz="2800" kern="0" dirty="0">
                <a:solidFill>
                  <a:schemeClr val="bg1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fr-FR" sz="2800" kern="0" dirty="0">
                <a:solidFill>
                  <a:schemeClr val="bg1"/>
                </a:solidFill>
                <a:latin typeface="Arial"/>
              </a:rPr>
              <a:t>	      </a:t>
            </a:r>
            <a:r>
              <a:rPr lang="fr-FR" sz="2800" kern="0" dirty="0" smtClean="0">
                <a:solidFill>
                  <a:schemeClr val="bg1"/>
                </a:solidFill>
                <a:latin typeface="Arial"/>
              </a:rPr>
              <a:t>     </a:t>
            </a:r>
            <a:r>
              <a:rPr lang="en-US" sz="3200" kern="0" dirty="0" smtClean="0">
                <a:solidFill>
                  <a:schemeClr val="bg1"/>
                </a:solidFill>
                <a:latin typeface="Arial"/>
              </a:rPr>
              <a:t>Electron </a:t>
            </a:r>
            <a:r>
              <a:rPr lang="en-US" sz="3200" kern="0" dirty="0">
                <a:solidFill>
                  <a:schemeClr val="bg1"/>
                </a:solidFill>
                <a:latin typeface="Arial"/>
              </a:rPr>
              <a:t>transfer</a:t>
            </a:r>
          </a:p>
          <a:p>
            <a:pPr lvl="3">
              <a:defRPr/>
            </a:pPr>
            <a:r>
              <a:rPr lang="fr-FR" sz="2800" kern="0" dirty="0">
                <a:solidFill>
                  <a:schemeClr val="bg1"/>
                </a:solidFill>
                <a:latin typeface="Arial"/>
              </a:rPr>
              <a:t>        </a:t>
            </a:r>
            <a:r>
              <a:rPr lang="fr-FR" sz="3200" kern="0" dirty="0">
                <a:solidFill>
                  <a:schemeClr val="bg1"/>
                </a:solidFill>
                <a:latin typeface="Arial"/>
              </a:rPr>
              <a:t>             </a:t>
            </a:r>
            <a:r>
              <a:rPr lang="fr-FR" sz="3200" kern="0" dirty="0">
                <a:solidFill>
                  <a:schemeClr val="bg1"/>
                </a:solidFill>
                <a:latin typeface="Arial"/>
                <a:sym typeface="Wingdings" panose="05000000000000000000" pitchFamily="2" charset="2"/>
              </a:rPr>
              <a:t> PH • + (M-H) •       </a:t>
            </a:r>
            <a:r>
              <a:rPr lang="en-US" sz="3200" kern="0" dirty="0">
                <a:solidFill>
                  <a:schemeClr val="bg1"/>
                </a:solidFill>
                <a:latin typeface="Arial"/>
                <a:sym typeface="Wingdings" panose="05000000000000000000" pitchFamily="2" charset="2"/>
              </a:rPr>
              <a:t>Hydrogen transfer</a:t>
            </a:r>
          </a:p>
          <a:p>
            <a:pPr lvl="3">
              <a:defRPr/>
            </a:pPr>
            <a:r>
              <a:rPr lang="fr-FR" sz="3200" kern="0" dirty="0">
                <a:solidFill>
                  <a:schemeClr val="bg1"/>
                </a:solidFill>
                <a:latin typeface="Arial"/>
              </a:rPr>
              <a:t>                    </a:t>
            </a:r>
            <a:r>
              <a:rPr lang="fr-FR" sz="3200" kern="0" dirty="0">
                <a:solidFill>
                  <a:schemeClr val="bg1"/>
                </a:solidFill>
                <a:latin typeface="Arial"/>
                <a:sym typeface="Wingdings" panose="05000000000000000000" pitchFamily="2" charset="2"/>
              </a:rPr>
              <a:t> P + M</a:t>
            </a:r>
            <a:r>
              <a:rPr lang="en-US" sz="3200" kern="0" dirty="0">
                <a:solidFill>
                  <a:schemeClr val="bg1"/>
                </a:solidFill>
                <a:latin typeface="Arial"/>
                <a:sym typeface="Wingdings" panose="05000000000000000000" pitchFamily="2" charset="2"/>
              </a:rPr>
              <a:t>*                   Energy transfer</a:t>
            </a:r>
            <a:endParaRPr lang="en-US" sz="3200" kern="0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0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24620" y="1835291"/>
            <a:ext cx="3362965" cy="6268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Under air and </a:t>
            </a:r>
            <a:r>
              <a:rPr lang="fr-FR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lang="fr-F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the </a:t>
            </a:r>
            <a:r>
              <a:rPr lang="fr-FR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fr-F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fr-F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fr-F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HOx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triggering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endParaRPr lang="fr-F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observe a direct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</a:t>
            </a:r>
            <a:r>
              <a:rPr lang="fr-FR" sz="28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excited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state?</a:t>
            </a:r>
          </a:p>
          <a:p>
            <a:endParaRPr lang="fr-FR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aseline="30000" dirty="0"/>
          </a:p>
          <a:p>
            <a:endParaRPr lang="fr-FR" sz="3200" baseline="30000" dirty="0"/>
          </a:p>
          <a:p>
            <a:endParaRPr lang="fr-FR" sz="3200" baseline="30000" dirty="0"/>
          </a:p>
          <a:p>
            <a:endParaRPr lang="fr-FR" sz="3200" baseline="30000" dirty="0"/>
          </a:p>
          <a:p>
            <a:r>
              <a:rPr lang="fr-FR" altLang="zh-CN" sz="3200" dirty="0"/>
              <a:t> </a:t>
            </a:r>
            <a:endParaRPr lang="fr-FR" sz="3200" dirty="0"/>
          </a:p>
        </p:txBody>
      </p:sp>
      <p:sp>
        <p:nvSpPr>
          <p:cNvPr id="4" name="矩形 2"/>
          <p:cNvSpPr/>
          <p:nvPr/>
        </p:nvSpPr>
        <p:spPr>
          <a:xfrm>
            <a:off x="2655918" y="226971"/>
            <a:ext cx="7980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trace of SO</a:t>
            </a:r>
            <a:r>
              <a:rPr lang="fr-FR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gas phase </a:t>
            </a:r>
            <a:r>
              <a:rPr lang="fr-FR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above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4-BBA </a:t>
            </a:r>
            <a:r>
              <a:rPr lang="fr-FR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aqueous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solution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438640"/>
              </p:ext>
            </p:extLst>
          </p:nvPr>
        </p:nvGraphicFramePr>
        <p:xfrm>
          <a:off x="3364040" y="787337"/>
          <a:ext cx="3610574" cy="4937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23" name="Graph" r:id="rId3" imgW="2194560" imgH="3000960" progId="Origin50.Graph">
                  <p:embed/>
                </p:oleObj>
              </mc:Choice>
              <mc:Fallback>
                <p:oleObj name="Graph" r:id="rId3" imgW="2194560" imgH="3000960" progId="Origin50.Graph">
                  <p:embed/>
                  <p:pic>
                    <p:nvPicPr>
                      <p:cNvPr id="6" name="Obje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4040" y="787337"/>
                        <a:ext cx="3610574" cy="4937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cteur droit avec flèche 7"/>
          <p:cNvCxnSpPr/>
          <p:nvPr/>
        </p:nvCxnSpPr>
        <p:spPr>
          <a:xfrm>
            <a:off x="8414084" y="3424989"/>
            <a:ext cx="16042" cy="7700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55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88168" y="-9909"/>
            <a:ext cx="2057400" cy="365125"/>
          </a:xfrm>
        </p:spPr>
        <p:txBody>
          <a:bodyPr/>
          <a:lstStyle/>
          <a:p>
            <a:fld id="{A9021A25-F730-4B40-9677-28EE572387DF}" type="slidenum">
              <a:rPr lang="fr-FR" altLang="fr-FR" smtClean="0"/>
              <a:pPr/>
              <a:t>21</a:t>
            </a:fld>
            <a:endParaRPr lang="fr-FR" altLang="fr-FR" dirty="0"/>
          </a:p>
        </p:txBody>
      </p:sp>
      <p:sp>
        <p:nvSpPr>
          <p:cNvPr id="3" name="矩形 2"/>
          <p:cNvSpPr/>
          <p:nvPr/>
        </p:nvSpPr>
        <p:spPr>
          <a:xfrm>
            <a:off x="2655918" y="226972"/>
            <a:ext cx="7980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trace of SO</a:t>
            </a:r>
            <a:r>
              <a:rPr lang="fr-FR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gas phase above the aqueous solutions of 4-BBA (75 µM), </a:t>
            </a:r>
            <a:r>
              <a:rPr lang="fr-FR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 1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zh-CN" b="1" dirty="0">
                <a:solidFill>
                  <a:srgbClr val="4D35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 2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zh-CN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(70 mg/L), and </a:t>
            </a:r>
            <a:r>
              <a:rPr lang="fr-FR" altLang="zh-CN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(70 mg/L).</a:t>
            </a:r>
            <a:endParaRPr lang="fr-FR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CE93EF1D-5FBD-4F1E-A810-7F3953307A2C}"/>
                  </a:ext>
                </a:extLst>
              </p14:cNvPr>
              <p14:cNvContentPartPr/>
              <p14:nvPr/>
            </p14:nvContentPartPr>
            <p14:xfrm>
              <a:off x="5832831" y="3299575"/>
              <a:ext cx="18000" cy="1224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CE93EF1D-5FBD-4F1E-A810-7F3953307A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25991" y="3290935"/>
                <a:ext cx="35280" cy="28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2" descr="http://karnet.up.wroc.pl/~weber/w2.gif">
            <a:extLst>
              <a:ext uri="{FF2B5EF4-FFF2-40B4-BE49-F238E27FC236}">
                <a16:creationId xmlns:a16="http://schemas.microsoft.com/office/drawing/2014/main" id="{6E8E172C-0486-4F7B-983C-434977CC7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74" y="1827510"/>
            <a:ext cx="3543691" cy="12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13">
            <a:extLst>
              <a:ext uri="{FF2B5EF4-FFF2-40B4-BE49-F238E27FC236}">
                <a16:creationId xmlns:a16="http://schemas.microsoft.com/office/drawing/2014/main" id="{F386C731-C5EE-4314-B883-63ADAC2371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89431"/>
              </p:ext>
            </p:extLst>
          </p:nvPr>
        </p:nvGraphicFramePr>
        <p:xfrm>
          <a:off x="7027551" y="4764724"/>
          <a:ext cx="2196289" cy="1331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82" name="CS ChemDraw Drawing" r:id="rId8" imgW="2736726" imgH="1659193" progId="ChemDraw.Document.6.0">
                  <p:embed/>
                </p:oleObj>
              </mc:Choice>
              <mc:Fallback>
                <p:oleObj name="CS ChemDraw Drawing" r:id="rId8" imgW="2736726" imgH="1659193" progId="ChemDraw.Document.6.0">
                  <p:embed/>
                  <p:pic>
                    <p:nvPicPr>
                      <p:cNvPr id="5" name="Object 13">
                        <a:extLst>
                          <a:ext uri="{FF2B5EF4-FFF2-40B4-BE49-F238E27FC236}">
                            <a16:creationId xmlns:a16="http://schemas.microsoft.com/office/drawing/2014/main" id="{A9B52E81-F5AB-4BB0-A9C5-7169DFCF67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7551" y="4764724"/>
                        <a:ext cx="2196289" cy="13312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E13AA0B8-99B5-4237-967C-D69E691380AB}"/>
              </a:ext>
            </a:extLst>
          </p:cNvPr>
          <p:cNvSpPr txBox="1"/>
          <p:nvPr/>
        </p:nvSpPr>
        <p:spPr>
          <a:xfrm>
            <a:off x="6911259" y="6096000"/>
            <a:ext cx="242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Model photosensitizer</a:t>
            </a:r>
            <a:endParaRPr lang="en-GH" dirty="0">
              <a:solidFill>
                <a:srgbClr val="0070C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386C0B-623B-407B-93B9-BE5E5FAD1258}"/>
              </a:ext>
            </a:extLst>
          </p:cNvPr>
          <p:cNvSpPr txBox="1"/>
          <p:nvPr/>
        </p:nvSpPr>
        <p:spPr>
          <a:xfrm>
            <a:off x="7198683" y="3181643"/>
            <a:ext cx="242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HUMIC </a:t>
            </a:r>
            <a:r>
              <a:rPr lang="fr-FR" dirty="0" err="1">
                <a:solidFill>
                  <a:srgbClr val="0070C0"/>
                </a:solidFill>
              </a:rPr>
              <a:t>acids</a:t>
            </a:r>
            <a:r>
              <a:rPr lang="fr-FR" dirty="0">
                <a:solidFill>
                  <a:srgbClr val="0070C0"/>
                </a:solidFill>
              </a:rPr>
              <a:t> &amp; </a:t>
            </a:r>
            <a:r>
              <a:rPr lang="fr-FR" dirty="0" err="1">
                <a:solidFill>
                  <a:srgbClr val="0070C0"/>
                </a:solidFill>
              </a:rPr>
              <a:t>salts</a:t>
            </a:r>
            <a:endParaRPr lang="en-GH" dirty="0">
              <a:solidFill>
                <a:srgbClr val="0070C0"/>
              </a:solidFill>
            </a:endParaRPr>
          </a:p>
        </p:txBody>
      </p:sp>
      <p:graphicFrame>
        <p:nvGraphicFramePr>
          <p:cNvPr id="11" name="Objet 10">
            <a:extLst>
              <a:ext uri="{FF2B5EF4-FFF2-40B4-BE49-F238E27FC236}">
                <a16:creationId xmlns:a16="http://schemas.microsoft.com/office/drawing/2014/main" id="{2D1131E3-B560-44EC-857B-F42C1952F6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031485"/>
              </p:ext>
            </p:extLst>
          </p:nvPr>
        </p:nvGraphicFramePr>
        <p:xfrm>
          <a:off x="2492138" y="795488"/>
          <a:ext cx="4010855" cy="5485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83" name="Graph" r:id="rId10" imgW="2194560" imgH="3000960" progId="Origin50.Graph">
                  <p:embed/>
                </p:oleObj>
              </mc:Choice>
              <mc:Fallback>
                <p:oleObj name="Graph" r:id="rId10" imgW="2194560" imgH="3000960" progId="Origin50.Graph">
                  <p:embed/>
                  <p:pic>
                    <p:nvPicPr>
                      <p:cNvPr id="4" name="Objet 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92138" y="795488"/>
                        <a:ext cx="4010855" cy="5485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84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2E87FEF-45EF-4787-A653-586FEAD3E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Wangdu Supersite</a:t>
            </a:r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5C03911-C4AC-4DA4-BDE0-12B5A5A8590E}"/>
              </a:ext>
            </a:extLst>
          </p:cNvPr>
          <p:cNvGrpSpPr/>
          <p:nvPr/>
        </p:nvGrpSpPr>
        <p:grpSpPr bwMode="auto">
          <a:xfrm>
            <a:off x="1878785" y="3002526"/>
            <a:ext cx="3943350" cy="2200275"/>
            <a:chOff x="0" y="0"/>
            <a:chExt cx="3816265" cy="225848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FA8A6C7-0C71-4F88-BD9B-69C8C7D58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0" t="49420" r="1431" b="1692"/>
            <a:stretch>
              <a:fillRect/>
            </a:stretch>
          </p:blipFill>
          <p:spPr bwMode="auto">
            <a:xfrm>
              <a:off x="0" y="77764"/>
              <a:ext cx="3816265" cy="2180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682CBE-A1AA-4E94-A2AC-6B3CC086B590}"/>
                </a:ext>
              </a:extLst>
            </p:cNvPr>
            <p:cNvSpPr/>
            <p:nvPr/>
          </p:nvSpPr>
          <p:spPr>
            <a:xfrm>
              <a:off x="1046140" y="0"/>
              <a:ext cx="287331" cy="1301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zh-CN" altLang="en-US" sz="1350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78A8F372-8431-4015-BB16-C7A5DC6DFEB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69867" y="3002525"/>
            <a:ext cx="3955733" cy="2198370"/>
          </a:xfrm>
          <a:prstGeom prst="rect">
            <a:avLst/>
          </a:prstGeom>
        </p:spPr>
      </p:pic>
      <p:pic>
        <p:nvPicPr>
          <p:cNvPr id="10" name="图片 9" descr="图片包含 户外, 天空, 地面, 草&#10;&#10;自动生成的说明">
            <a:extLst>
              <a:ext uri="{FF2B5EF4-FFF2-40B4-BE49-F238E27FC236}">
                <a16:creationId xmlns:a16="http://schemas.microsoft.com/office/drawing/2014/main" id="{DF35CAAA-DD72-4D69-87F3-5A459883229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97" y="1446209"/>
            <a:ext cx="1660684" cy="124539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4049A41-D52D-41D4-BE7D-0DADBC0F4227}"/>
              </a:ext>
            </a:extLst>
          </p:cNvPr>
          <p:cNvSpPr txBox="1"/>
          <p:nvPr/>
        </p:nvSpPr>
        <p:spPr>
          <a:xfrm>
            <a:off x="2152651" y="2139158"/>
            <a:ext cx="29214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altLang="zh-CN" sz="1350" dirty="0"/>
              <a:t>West-South to Beijing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altLang="zh-CN" sz="1350" dirty="0"/>
              <a:t>Transport channel of Mt. </a:t>
            </a:r>
            <a:r>
              <a:rPr lang="en-US" altLang="zh-CN" sz="1350" dirty="0" err="1"/>
              <a:t>Taihang</a:t>
            </a:r>
            <a:endParaRPr lang="zh-CN" altLang="en-US" sz="1350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1D1010C-742E-4E47-A13A-59843EF2D98A}"/>
              </a:ext>
            </a:extLst>
          </p:cNvPr>
          <p:cNvCxnSpPr>
            <a:cxnSpLocks/>
          </p:cNvCxnSpPr>
          <p:nvPr/>
        </p:nvCxnSpPr>
        <p:spPr>
          <a:xfrm>
            <a:off x="8087339" y="2654005"/>
            <a:ext cx="0" cy="12453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71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18320A-7167-4719-A395-9C9CB002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H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2B6014-0E9F-4FCC-BAD9-2A2EFD5B5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575" y="1377047"/>
            <a:ext cx="3652677" cy="54432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77910E-9D5C-43D1-8099-7DAB2E70C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12" y="1441182"/>
            <a:ext cx="5386363" cy="403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88168" y="-9909"/>
            <a:ext cx="2057400" cy="365125"/>
          </a:xfrm>
        </p:spPr>
        <p:txBody>
          <a:bodyPr/>
          <a:lstStyle/>
          <a:p>
            <a:fld id="{A9021A25-F730-4B40-9677-28EE572387DF}" type="slidenum">
              <a:rPr lang="fr-FR" altLang="fr-FR" smtClean="0"/>
              <a:pPr/>
              <a:t>24</a:t>
            </a:fld>
            <a:endParaRPr lang="fr-FR" altLang="fr-FR" dirty="0"/>
          </a:p>
        </p:txBody>
      </p:sp>
      <p:sp>
        <p:nvSpPr>
          <p:cNvPr id="3" name="矩形 2"/>
          <p:cNvSpPr/>
          <p:nvPr/>
        </p:nvSpPr>
        <p:spPr>
          <a:xfrm>
            <a:off x="2655918" y="226972"/>
            <a:ext cx="7980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trace of SO</a:t>
            </a:r>
            <a:r>
              <a:rPr lang="fr-FR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gas phase above the aqueous solutions of 4-BBA (75 µM), </a:t>
            </a:r>
            <a:r>
              <a:rPr lang="fr-FR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 1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zh-CN" b="1" dirty="0">
                <a:solidFill>
                  <a:srgbClr val="4D35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 2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zh-CN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(70 mg/L), and </a:t>
            </a:r>
            <a:r>
              <a:rPr lang="fr-FR" altLang="zh-CN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(70 mg/L).</a:t>
            </a:r>
            <a:endParaRPr lang="fr-FR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301" y="953140"/>
            <a:ext cx="4010855" cy="5486400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CE93EF1D-5FBD-4F1E-A810-7F3953307A2C}"/>
                  </a:ext>
                </a:extLst>
              </p14:cNvPr>
              <p14:cNvContentPartPr/>
              <p14:nvPr/>
            </p14:nvContentPartPr>
            <p14:xfrm>
              <a:off x="5832831" y="3299575"/>
              <a:ext cx="18000" cy="1224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CE93EF1D-5FBD-4F1E-A810-7F3953307A2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25991" y="3290935"/>
                <a:ext cx="35280" cy="28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2" descr="http://karnet.up.wroc.pl/~weber/w2.gif">
            <a:extLst>
              <a:ext uri="{FF2B5EF4-FFF2-40B4-BE49-F238E27FC236}">
                <a16:creationId xmlns:a16="http://schemas.microsoft.com/office/drawing/2014/main" id="{6E8E172C-0486-4F7B-983C-434977CC7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156" y="1222600"/>
            <a:ext cx="3543691" cy="12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13">
            <a:extLst>
              <a:ext uri="{FF2B5EF4-FFF2-40B4-BE49-F238E27FC236}">
                <a16:creationId xmlns:a16="http://schemas.microsoft.com/office/drawing/2014/main" id="{F386C731-C5EE-4314-B883-63ADAC2371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315042"/>
              </p:ext>
            </p:extLst>
          </p:nvPr>
        </p:nvGraphicFramePr>
        <p:xfrm>
          <a:off x="7022862" y="2713285"/>
          <a:ext cx="2196289" cy="1331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57" name="CS ChemDraw Drawing" r:id="rId9" imgW="2736726" imgH="1659193" progId="ChemDraw.Document.6.0">
                  <p:embed/>
                </p:oleObj>
              </mc:Choice>
              <mc:Fallback>
                <p:oleObj name="CS ChemDraw Drawing" r:id="rId9" imgW="2736726" imgH="1659193" progId="ChemDraw.Document.6.0">
                  <p:embed/>
                  <p:pic>
                    <p:nvPicPr>
                      <p:cNvPr id="8" name="Object 13">
                        <a:extLst>
                          <a:ext uri="{FF2B5EF4-FFF2-40B4-BE49-F238E27FC236}">
                            <a16:creationId xmlns:a16="http://schemas.microsoft.com/office/drawing/2014/main" id="{F386C731-C5EE-4314-B883-63ADAC2371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2862" y="2713285"/>
                        <a:ext cx="2196289" cy="13312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586ACC86-05BD-41CF-BAE3-52ACF72FC633}"/>
              </a:ext>
            </a:extLst>
          </p:cNvPr>
          <p:cNvSpPr txBox="1"/>
          <p:nvPr/>
        </p:nvSpPr>
        <p:spPr>
          <a:xfrm>
            <a:off x="6704933" y="3944689"/>
            <a:ext cx="242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Model photosensitizer</a:t>
            </a:r>
            <a:endParaRPr lang="en-GH" dirty="0">
              <a:solidFill>
                <a:srgbClr val="0070C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02B2755-7339-4D4F-A7BC-E8265296C68A}"/>
              </a:ext>
            </a:extLst>
          </p:cNvPr>
          <p:cNvSpPr txBox="1"/>
          <p:nvPr/>
        </p:nvSpPr>
        <p:spPr>
          <a:xfrm>
            <a:off x="7518830" y="2393888"/>
            <a:ext cx="242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HUMIC </a:t>
            </a:r>
            <a:r>
              <a:rPr lang="fr-FR" dirty="0" err="1">
                <a:solidFill>
                  <a:srgbClr val="0070C0"/>
                </a:solidFill>
              </a:rPr>
              <a:t>acids</a:t>
            </a:r>
            <a:r>
              <a:rPr lang="fr-FR" dirty="0">
                <a:solidFill>
                  <a:srgbClr val="0070C0"/>
                </a:solidFill>
              </a:rPr>
              <a:t> &amp; </a:t>
            </a:r>
            <a:r>
              <a:rPr lang="fr-FR" dirty="0" err="1">
                <a:solidFill>
                  <a:srgbClr val="0070C0"/>
                </a:solidFill>
              </a:rPr>
              <a:t>salts</a:t>
            </a:r>
            <a:endParaRPr lang="en-GH" dirty="0">
              <a:solidFill>
                <a:srgbClr val="0070C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4B3859-4A31-4999-9229-A80C27EDA322}"/>
              </a:ext>
            </a:extLst>
          </p:cNvPr>
          <p:cNvSpPr txBox="1"/>
          <p:nvPr/>
        </p:nvSpPr>
        <p:spPr>
          <a:xfrm>
            <a:off x="7412420" y="6446363"/>
            <a:ext cx="264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Authentic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samples</a:t>
            </a:r>
            <a:endParaRPr lang="en-GH" dirty="0">
              <a:solidFill>
                <a:srgbClr val="0070C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121139F-84FD-40B1-957D-724A9BE6556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t="26735" r="6669" b="19250"/>
          <a:stretch/>
        </p:blipFill>
        <p:spPr>
          <a:xfrm>
            <a:off x="7465378" y="4550920"/>
            <a:ext cx="1753772" cy="165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9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10600" y="1"/>
            <a:ext cx="2057400" cy="365125"/>
          </a:xfrm>
        </p:spPr>
        <p:txBody>
          <a:bodyPr/>
          <a:lstStyle/>
          <a:p>
            <a:fld id="{A9021A25-F730-4B40-9677-28EE572387DF}" type="slidenum">
              <a:rPr lang="fr-FR" altLang="fr-FR" smtClean="0"/>
              <a:pPr/>
              <a:t>25</a:t>
            </a:fld>
            <a:endParaRPr lang="fr-FR" altLang="fr-FR" dirty="0"/>
          </a:p>
        </p:txBody>
      </p:sp>
      <p:sp>
        <p:nvSpPr>
          <p:cNvPr id="3" name="矩形 2"/>
          <p:cNvSpPr/>
          <p:nvPr/>
        </p:nvSpPr>
        <p:spPr>
          <a:xfrm>
            <a:off x="2770188" y="147835"/>
            <a:ext cx="7980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Sulfate production in the liquid phase (B).</a:t>
            </a:r>
            <a:r>
              <a:rPr lang="fr-F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fr-F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Below the detection limit.</a:t>
            </a: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754" y="1794465"/>
            <a:ext cx="2005427" cy="2743200"/>
          </a:xfrm>
          <a:prstGeom prst="rect">
            <a:avLst/>
          </a:prstGeom>
          <a:noFill/>
        </p:spPr>
      </p:pic>
      <p:pic>
        <p:nvPicPr>
          <p:cNvPr id="2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63" y="665002"/>
            <a:ext cx="4011137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141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3B79FAC-EAC8-43FE-A14A-F2940F4EEA4A}"/>
              </a:ext>
            </a:extLst>
          </p:cNvPr>
          <p:cNvGrpSpPr/>
          <p:nvPr/>
        </p:nvGrpSpPr>
        <p:grpSpPr>
          <a:xfrm>
            <a:off x="2307226" y="1402080"/>
            <a:ext cx="6990321" cy="4008120"/>
            <a:chOff x="-32288" y="342070"/>
            <a:chExt cx="7805834" cy="5068130"/>
          </a:xfrm>
        </p:grpSpPr>
        <p:sp>
          <p:nvSpPr>
            <p:cNvPr id="5" name="Rectangle 164">
              <a:extLst>
                <a:ext uri="{FF2B5EF4-FFF2-40B4-BE49-F238E27FC236}">
                  <a16:creationId xmlns:a16="http://schemas.microsoft.com/office/drawing/2014/main" id="{2617BAEA-FAE2-4CB0-A397-94BED0F4D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5670" y="2486195"/>
              <a:ext cx="31636" cy="87413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6" name="Rectangle 53">
              <a:extLst>
                <a:ext uri="{FF2B5EF4-FFF2-40B4-BE49-F238E27FC236}">
                  <a16:creationId xmlns:a16="http://schemas.microsoft.com/office/drawing/2014/main" id="{56953114-B6B8-41FC-9590-0B5FE9E7C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1128" y="2490579"/>
              <a:ext cx="108240" cy="4347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5F3E8F67-2AAB-4B7A-9406-A2E97D2E2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9013" y="2136541"/>
              <a:ext cx="2784836" cy="75155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grpSp>
          <p:nvGrpSpPr>
            <p:cNvPr id="8" name="Group 37">
              <a:extLst>
                <a:ext uri="{FF2B5EF4-FFF2-40B4-BE49-F238E27FC236}">
                  <a16:creationId xmlns:a16="http://schemas.microsoft.com/office/drawing/2014/main" id="{2CB90745-8397-4E58-9C1E-D3AEEC0944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3849" y="2136541"/>
              <a:ext cx="605341" cy="745344"/>
              <a:chOff x="4830" y="1433"/>
              <a:chExt cx="761" cy="765"/>
            </a:xfrm>
          </p:grpSpPr>
          <p:sp>
            <p:nvSpPr>
              <p:cNvPr id="173" name="AutoShape 15">
                <a:extLst>
                  <a:ext uri="{FF2B5EF4-FFF2-40B4-BE49-F238E27FC236}">
                    <a16:creationId xmlns:a16="http://schemas.microsoft.com/office/drawing/2014/main" id="{F4D598A9-833C-4431-BC62-A85DD25E9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35" y="1528"/>
                <a:ext cx="765" cy="576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74" name="Rectangle 16">
                <a:extLst>
                  <a:ext uri="{FF2B5EF4-FFF2-40B4-BE49-F238E27FC236}">
                    <a16:creationId xmlns:a16="http://schemas.microsoft.com/office/drawing/2014/main" id="{57E81B10-3A6D-478C-9CED-CBE130F74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364" y="1673"/>
                <a:ext cx="227" cy="27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75" name="Line 17">
                <a:extLst>
                  <a:ext uri="{FF2B5EF4-FFF2-40B4-BE49-F238E27FC236}">
                    <a16:creationId xmlns:a16="http://schemas.microsoft.com/office/drawing/2014/main" id="{B8E4A1AC-80F6-49D5-9E43-A973AEC77F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5409" y="1945"/>
                <a:ext cx="1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76" name="Line 18">
                <a:extLst>
                  <a:ext uri="{FF2B5EF4-FFF2-40B4-BE49-F238E27FC236}">
                    <a16:creationId xmlns:a16="http://schemas.microsoft.com/office/drawing/2014/main" id="{ECA17EA7-A719-4245-9EFD-F81B7BCA20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5409" y="1673"/>
                <a:ext cx="1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77" name="Line 19">
                <a:extLst>
                  <a:ext uri="{FF2B5EF4-FFF2-40B4-BE49-F238E27FC236}">
                    <a16:creationId xmlns:a16="http://schemas.microsoft.com/office/drawing/2014/main" id="{00AF8B1D-B6EE-41CF-81CD-181551BAE5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585" y="1677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400"/>
              </a:p>
            </p:txBody>
          </p:sp>
        </p:grp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44EAFDBB-DEF7-476E-B4B3-E36E7B36E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2425" y="2645859"/>
              <a:ext cx="34744" cy="13250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385233-6F5E-4383-95CC-1EBF3BF4A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6345" y="2136541"/>
              <a:ext cx="605341" cy="745344"/>
              <a:chOff x="566" y="1430"/>
              <a:chExt cx="762" cy="765"/>
            </a:xfrm>
          </p:grpSpPr>
          <p:sp>
            <p:nvSpPr>
              <p:cNvPr id="168" name="AutoShape 4">
                <a:extLst>
                  <a:ext uri="{FF2B5EF4-FFF2-40B4-BE49-F238E27FC236}">
                    <a16:creationId xmlns:a16="http://schemas.microsoft.com/office/drawing/2014/main" id="{D71742E4-4B6A-40EF-974A-63FBDEF85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57" y="1525"/>
                <a:ext cx="765" cy="576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69" name="Rectangle 5">
                <a:extLst>
                  <a:ext uri="{FF2B5EF4-FFF2-40B4-BE49-F238E27FC236}">
                    <a16:creationId xmlns:a16="http://schemas.microsoft.com/office/drawing/2014/main" id="{43E1E4D6-AC83-4B66-8806-388545929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" y="1684"/>
                <a:ext cx="227" cy="27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70" name="Line 6">
                <a:extLst>
                  <a:ext uri="{FF2B5EF4-FFF2-40B4-BE49-F238E27FC236}">
                    <a16:creationId xmlns:a16="http://schemas.microsoft.com/office/drawing/2014/main" id="{62D72ABB-27CC-4EB2-8CF9-9A2535E0CB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67" y="1684"/>
                <a:ext cx="1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71" name="Line 7">
                <a:extLst>
                  <a:ext uri="{FF2B5EF4-FFF2-40B4-BE49-F238E27FC236}">
                    <a16:creationId xmlns:a16="http://schemas.microsoft.com/office/drawing/2014/main" id="{5CA34F6F-EFE8-4D1F-A680-E5C0DB9145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67" y="1956"/>
                <a:ext cx="1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72" name="Line 8">
                <a:extLst>
                  <a:ext uri="{FF2B5EF4-FFF2-40B4-BE49-F238E27FC236}">
                    <a16:creationId xmlns:a16="http://schemas.microsoft.com/office/drawing/2014/main" id="{18D316EC-54C9-4EDD-BD15-1FA66925F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6" y="1684"/>
                <a:ext cx="0" cy="2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400"/>
              </a:p>
            </p:txBody>
          </p:sp>
        </p:grpSp>
        <p:sp>
          <p:nvSpPr>
            <p:cNvPr id="11" name="AutoShape 21">
              <a:extLst>
                <a:ext uri="{FF2B5EF4-FFF2-40B4-BE49-F238E27FC236}">
                  <a16:creationId xmlns:a16="http://schemas.microsoft.com/office/drawing/2014/main" id="{B3A98A07-952B-42FE-B866-726CC46E91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35931" y="2471063"/>
              <a:ext cx="420291" cy="72160"/>
            </a:xfrm>
            <a:custGeom>
              <a:avLst/>
              <a:gdLst>
                <a:gd name="G0" fmla="+- 1192 0 0"/>
                <a:gd name="G1" fmla="+- 21600 0 1192"/>
                <a:gd name="G2" fmla="*/ 1192 1 2"/>
                <a:gd name="G3" fmla="+- 21600 0 G2"/>
                <a:gd name="G4" fmla="+/ 1192 21600 2"/>
                <a:gd name="G5" fmla="+/ G1 0 2"/>
                <a:gd name="G6" fmla="*/ 21600 21600 1192"/>
                <a:gd name="G7" fmla="*/ G6 1 2"/>
                <a:gd name="G8" fmla="+- 21600 0 G7"/>
                <a:gd name="G9" fmla="*/ 21600 1 2"/>
                <a:gd name="G10" fmla="+- 1192 0 G9"/>
                <a:gd name="G11" fmla="?: G10 G8 0"/>
                <a:gd name="G12" fmla="?: G10 G7 21600"/>
                <a:gd name="T0" fmla="*/ 21004 w 21600"/>
                <a:gd name="T1" fmla="*/ 10800 h 21600"/>
                <a:gd name="T2" fmla="*/ 10800 w 21600"/>
                <a:gd name="T3" fmla="*/ 21600 h 21600"/>
                <a:gd name="T4" fmla="*/ 596 w 21600"/>
                <a:gd name="T5" fmla="*/ 10800 h 21600"/>
                <a:gd name="T6" fmla="*/ 10800 w 21600"/>
                <a:gd name="T7" fmla="*/ 0 h 21600"/>
                <a:gd name="T8" fmla="*/ 2396 w 21600"/>
                <a:gd name="T9" fmla="*/ 2396 h 21600"/>
                <a:gd name="T10" fmla="*/ 19204 w 21600"/>
                <a:gd name="T11" fmla="*/ 1920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92" y="21600"/>
                  </a:lnTo>
                  <a:lnTo>
                    <a:pt x="204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C80A5422-52F1-4348-9039-583AE37DE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0665" y="2424327"/>
              <a:ext cx="72160" cy="2277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CA1AC9F0-9C0C-43B7-816B-582DBFC0F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0665" y="2600310"/>
              <a:ext cx="72160" cy="2277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14" name="Rectangle 24">
              <a:extLst>
                <a:ext uri="{FF2B5EF4-FFF2-40B4-BE49-F238E27FC236}">
                  <a16:creationId xmlns:a16="http://schemas.microsoft.com/office/drawing/2014/main" id="{D04EB1D7-0895-4218-8E5A-EE500CAB6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0665" y="2556832"/>
              <a:ext cx="72160" cy="2277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4277E4E1-F7AE-45DB-9B7B-E7CDC662F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0665" y="2378778"/>
              <a:ext cx="72160" cy="2277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16" name="AutoShape 13">
              <a:extLst>
                <a:ext uri="{FF2B5EF4-FFF2-40B4-BE49-F238E27FC236}">
                  <a16:creationId xmlns:a16="http://schemas.microsoft.com/office/drawing/2014/main" id="{A0048B06-8F4F-4C3A-96B2-56BC89D36C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326135" y="2441194"/>
              <a:ext cx="132506" cy="144320"/>
            </a:xfrm>
            <a:custGeom>
              <a:avLst/>
              <a:gdLst>
                <a:gd name="G0" fmla="+- 6464 0 0"/>
                <a:gd name="G1" fmla="+- 21600 0 6464"/>
                <a:gd name="G2" fmla="*/ 6464 1 2"/>
                <a:gd name="G3" fmla="+- 21600 0 G2"/>
                <a:gd name="G4" fmla="+/ 6464 21600 2"/>
                <a:gd name="G5" fmla="+/ G1 0 2"/>
                <a:gd name="G6" fmla="*/ 21600 21600 6464"/>
                <a:gd name="G7" fmla="*/ G6 1 2"/>
                <a:gd name="G8" fmla="+- 21600 0 G7"/>
                <a:gd name="G9" fmla="*/ 21600 1 2"/>
                <a:gd name="G10" fmla="+- 6464 0 G9"/>
                <a:gd name="G11" fmla="?: G10 G8 0"/>
                <a:gd name="G12" fmla="?: G10 G7 21600"/>
                <a:gd name="T0" fmla="*/ 18368 w 21600"/>
                <a:gd name="T1" fmla="*/ 10800 h 21600"/>
                <a:gd name="T2" fmla="*/ 10800 w 21600"/>
                <a:gd name="T3" fmla="*/ 21600 h 21600"/>
                <a:gd name="T4" fmla="*/ 3232 w 21600"/>
                <a:gd name="T5" fmla="*/ 10800 h 21600"/>
                <a:gd name="T6" fmla="*/ 10800 w 21600"/>
                <a:gd name="T7" fmla="*/ 0 h 21600"/>
                <a:gd name="T8" fmla="*/ 5032 w 21600"/>
                <a:gd name="T9" fmla="*/ 5032 h 21600"/>
                <a:gd name="T10" fmla="*/ 16568 w 21600"/>
                <a:gd name="T11" fmla="*/ 1656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464" y="21600"/>
                  </a:lnTo>
                  <a:lnTo>
                    <a:pt x="1513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17" name="AutoShape 44">
              <a:extLst>
                <a:ext uri="{FF2B5EF4-FFF2-40B4-BE49-F238E27FC236}">
                  <a16:creationId xmlns:a16="http://schemas.microsoft.com/office/drawing/2014/main" id="{1C0F6E1D-EE08-4C92-9BF7-C3061607D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203" y="2579606"/>
              <a:ext cx="469039" cy="308490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18" name="AutoShape 47">
              <a:extLst>
                <a:ext uri="{FF2B5EF4-FFF2-40B4-BE49-F238E27FC236}">
                  <a16:creationId xmlns:a16="http://schemas.microsoft.com/office/drawing/2014/main" id="{425B8C7D-631D-40C6-B7D1-A1F5CD3A82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29978" y="1968805"/>
              <a:ext cx="310560" cy="648102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19" name="Line 48">
              <a:extLst>
                <a:ext uri="{FF2B5EF4-FFF2-40B4-BE49-F238E27FC236}">
                  <a16:creationId xmlns:a16="http://schemas.microsoft.com/office/drawing/2014/main" id="{FCA334B7-2F60-4BB5-83C6-AABC8B650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988" y="2136541"/>
              <a:ext cx="14418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0" name="Line 49">
              <a:extLst>
                <a:ext uri="{FF2B5EF4-FFF2-40B4-BE49-F238E27FC236}">
                  <a16:creationId xmlns:a16="http://schemas.microsoft.com/office/drawing/2014/main" id="{7AF8AB30-FC84-454F-A975-2AD9F50CB3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8068" y="2888096"/>
              <a:ext cx="7937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1" name="Line 51">
              <a:extLst>
                <a:ext uri="{FF2B5EF4-FFF2-40B4-BE49-F238E27FC236}">
                  <a16:creationId xmlns:a16="http://schemas.microsoft.com/office/drawing/2014/main" id="{F1BE8C78-CB8C-4811-85FB-C13ADC9C4D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347" y="2888096"/>
              <a:ext cx="828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2" name="Line 52">
              <a:extLst>
                <a:ext uri="{FF2B5EF4-FFF2-40B4-BE49-F238E27FC236}">
                  <a16:creationId xmlns:a16="http://schemas.microsoft.com/office/drawing/2014/main" id="{6F2480B9-7416-442D-A2F1-C808E1EB0E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3849" y="2136541"/>
              <a:ext cx="0" cy="7515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3" name="Line 55">
              <a:extLst>
                <a:ext uri="{FF2B5EF4-FFF2-40B4-BE49-F238E27FC236}">
                  <a16:creationId xmlns:a16="http://schemas.microsoft.com/office/drawing/2014/main" id="{5C952BFD-B31C-4FC7-8CA2-C6990949F3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3337" y="2275258"/>
              <a:ext cx="125612" cy="434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4" name="Line 56">
              <a:extLst>
                <a:ext uri="{FF2B5EF4-FFF2-40B4-BE49-F238E27FC236}">
                  <a16:creationId xmlns:a16="http://schemas.microsoft.com/office/drawing/2014/main" id="{6A85FBB9-12FC-41AD-AEE2-A0386529D0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0665" y="2314595"/>
              <a:ext cx="0" cy="662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5" name="Line 57">
              <a:extLst>
                <a:ext uri="{FF2B5EF4-FFF2-40B4-BE49-F238E27FC236}">
                  <a16:creationId xmlns:a16="http://schemas.microsoft.com/office/drawing/2014/main" id="{8E70C862-2527-49C8-A48A-972CF02AD5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0665" y="2668634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6" name="Line 58">
              <a:extLst>
                <a:ext uri="{FF2B5EF4-FFF2-40B4-BE49-F238E27FC236}">
                  <a16:creationId xmlns:a16="http://schemas.microsoft.com/office/drawing/2014/main" id="{CCDAD13F-8799-4693-A846-FAF9E25228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0665" y="2645859"/>
              <a:ext cx="0" cy="434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CF0C2902-D9F3-4AB2-B140-206A19F78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8105" y="2490579"/>
              <a:ext cx="2199539" cy="4347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7A31635B-22DB-4F6C-B822-CD50D5A7B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9113" y="2490579"/>
              <a:ext cx="108240" cy="4347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grpSp>
          <p:nvGrpSpPr>
            <p:cNvPr id="29" name="Group 124">
              <a:extLst>
                <a:ext uri="{FF2B5EF4-FFF2-40B4-BE49-F238E27FC236}">
                  <a16:creationId xmlns:a16="http://schemas.microsoft.com/office/drawing/2014/main" id="{D5653D4D-EAF2-45ED-A064-DFD40839F0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5098" y="1269357"/>
              <a:ext cx="813756" cy="622947"/>
              <a:chOff x="2562" y="1071"/>
              <a:chExt cx="907" cy="544"/>
            </a:xfrm>
          </p:grpSpPr>
          <p:sp>
            <p:nvSpPr>
              <p:cNvPr id="157" name="Rectangle 91">
                <a:extLst>
                  <a:ext uri="{FF2B5EF4-FFF2-40B4-BE49-F238E27FC236}">
                    <a16:creationId xmlns:a16="http://schemas.microsoft.com/office/drawing/2014/main" id="{473E18A0-6892-41D4-9D2D-197096E13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2" y="1071"/>
                <a:ext cx="867" cy="544"/>
              </a:xfrm>
              <a:prstGeom prst="rect">
                <a:avLst/>
              </a:prstGeom>
              <a:solidFill>
                <a:srgbClr val="D7D7D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58" name="AutoShape 92">
                <a:extLst>
                  <a:ext uri="{FF2B5EF4-FFF2-40B4-BE49-F238E27FC236}">
                    <a16:creationId xmlns:a16="http://schemas.microsoft.com/office/drawing/2014/main" id="{348F7AB0-55B3-421D-8809-1E6A58F8B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1071"/>
                <a:ext cx="907" cy="383"/>
              </a:xfrm>
              <a:prstGeom prst="hexagon">
                <a:avLst>
                  <a:gd name="adj" fmla="val 5416"/>
                  <a:gd name="vf" fmla="val 115470"/>
                </a:avLst>
              </a:prstGeom>
              <a:solidFill>
                <a:srgbClr val="D7D7D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59" name="AutoShape 93">
                <a:extLst>
                  <a:ext uri="{FF2B5EF4-FFF2-40B4-BE49-F238E27FC236}">
                    <a16:creationId xmlns:a16="http://schemas.microsoft.com/office/drawing/2014/main" id="{D104DD5C-0EE3-4A4E-862F-83DD64F91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9" y="1071"/>
                <a:ext cx="474" cy="383"/>
              </a:xfrm>
              <a:prstGeom prst="hexagon">
                <a:avLst>
                  <a:gd name="adj" fmla="val 2830"/>
                  <a:gd name="vf" fmla="val 115470"/>
                </a:avLst>
              </a:prstGeom>
              <a:solidFill>
                <a:srgbClr val="A7A7B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60" name="Rectangle 94">
                <a:extLst>
                  <a:ext uri="{FF2B5EF4-FFF2-40B4-BE49-F238E27FC236}">
                    <a16:creationId xmlns:a16="http://schemas.microsoft.com/office/drawing/2014/main" id="{4195E467-9515-40E2-9780-18C34FE7A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1152"/>
                <a:ext cx="330" cy="20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61" name="Rectangle 95">
                <a:extLst>
                  <a:ext uri="{FF2B5EF4-FFF2-40B4-BE49-F238E27FC236}">
                    <a16:creationId xmlns:a16="http://schemas.microsoft.com/office/drawing/2014/main" id="{B055C5B7-5A42-428A-B636-FEB0B6737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0" y="1162"/>
                <a:ext cx="330" cy="30"/>
              </a:xfrm>
              <a:prstGeom prst="rect">
                <a:avLst/>
              </a:prstGeom>
              <a:solidFill>
                <a:srgbClr val="0C943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62" name="Oval 96">
                <a:extLst>
                  <a:ext uri="{FF2B5EF4-FFF2-40B4-BE49-F238E27FC236}">
                    <a16:creationId xmlns:a16="http://schemas.microsoft.com/office/drawing/2014/main" id="{AAA9DAF3-AE58-46F1-8AE8-3E549EC9D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4" y="1198"/>
                <a:ext cx="144" cy="13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63" name="AutoShape 97">
                <a:extLst>
                  <a:ext uri="{FF2B5EF4-FFF2-40B4-BE49-F238E27FC236}">
                    <a16:creationId xmlns:a16="http://schemas.microsoft.com/office/drawing/2014/main" id="{E343622C-ACC7-43A9-B28A-DB2C53273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1555"/>
                <a:ext cx="20" cy="60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64" name="Line 98">
                <a:extLst>
                  <a:ext uri="{FF2B5EF4-FFF2-40B4-BE49-F238E27FC236}">
                    <a16:creationId xmlns:a16="http://schemas.microsoft.com/office/drawing/2014/main" id="{3EA28C5F-423D-43D4-8A9C-7E573961E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9" y="1253"/>
                <a:ext cx="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65" name="Line 99">
                <a:extLst>
                  <a:ext uri="{FF2B5EF4-FFF2-40B4-BE49-F238E27FC236}">
                    <a16:creationId xmlns:a16="http://schemas.microsoft.com/office/drawing/2014/main" id="{AB792CF9-C3A5-4211-AFBA-BE3992109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0" y="1253"/>
                <a:ext cx="8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66" name="Oval 100">
                <a:extLst>
                  <a:ext uri="{FF2B5EF4-FFF2-40B4-BE49-F238E27FC236}">
                    <a16:creationId xmlns:a16="http://schemas.microsoft.com/office/drawing/2014/main" id="{99708AFB-929F-4CE4-8142-A84DC5DA6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0" y="1091"/>
                <a:ext cx="20" cy="23"/>
              </a:xfrm>
              <a:prstGeom prst="ellipse">
                <a:avLst/>
              </a:prstGeom>
              <a:solidFill>
                <a:srgbClr val="0C943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67" name="Freeform 101">
                <a:extLst>
                  <a:ext uri="{FF2B5EF4-FFF2-40B4-BE49-F238E27FC236}">
                    <a16:creationId xmlns:a16="http://schemas.microsoft.com/office/drawing/2014/main" id="{F3A9D1F8-A214-4F54-A539-35B56668C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363"/>
                <a:ext cx="168" cy="77"/>
              </a:xfrm>
              <a:custGeom>
                <a:avLst/>
                <a:gdLst/>
                <a:ahLst/>
                <a:cxnLst>
                  <a:cxn ang="0">
                    <a:pos x="7" y="159"/>
                  </a:cxn>
                  <a:cxn ang="0">
                    <a:pos x="7" y="23"/>
                  </a:cxn>
                  <a:cxn ang="0">
                    <a:pos x="52" y="23"/>
                  </a:cxn>
                  <a:cxn ang="0">
                    <a:pos x="98" y="159"/>
                  </a:cxn>
                  <a:cxn ang="0">
                    <a:pos x="143" y="68"/>
                  </a:cxn>
                  <a:cxn ang="0">
                    <a:pos x="188" y="159"/>
                  </a:cxn>
                  <a:cxn ang="0">
                    <a:pos x="370" y="159"/>
                  </a:cxn>
                </a:cxnLst>
                <a:rect l="0" t="0" r="r" b="b"/>
                <a:pathLst>
                  <a:path w="370" h="174">
                    <a:moveTo>
                      <a:pt x="7" y="159"/>
                    </a:moveTo>
                    <a:cubicBezTo>
                      <a:pt x="3" y="102"/>
                      <a:pt x="0" y="46"/>
                      <a:pt x="7" y="23"/>
                    </a:cubicBezTo>
                    <a:cubicBezTo>
                      <a:pt x="14" y="0"/>
                      <a:pt x="37" y="0"/>
                      <a:pt x="52" y="23"/>
                    </a:cubicBezTo>
                    <a:cubicBezTo>
                      <a:pt x="67" y="46"/>
                      <a:pt x="83" y="152"/>
                      <a:pt x="98" y="159"/>
                    </a:cubicBezTo>
                    <a:cubicBezTo>
                      <a:pt x="113" y="166"/>
                      <a:pt x="128" y="68"/>
                      <a:pt x="143" y="68"/>
                    </a:cubicBezTo>
                    <a:cubicBezTo>
                      <a:pt x="158" y="68"/>
                      <a:pt x="150" y="144"/>
                      <a:pt x="188" y="159"/>
                    </a:cubicBezTo>
                    <a:cubicBezTo>
                      <a:pt x="226" y="174"/>
                      <a:pt x="298" y="166"/>
                      <a:pt x="370" y="159"/>
                    </a:cubicBezTo>
                  </a:path>
                </a:pathLst>
              </a:cu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400"/>
              </a:p>
            </p:txBody>
          </p:sp>
        </p:grpSp>
        <p:grpSp>
          <p:nvGrpSpPr>
            <p:cNvPr id="30" name="Group 163">
              <a:extLst>
                <a:ext uri="{FF2B5EF4-FFF2-40B4-BE49-F238E27FC236}">
                  <a16:creationId xmlns:a16="http://schemas.microsoft.com/office/drawing/2014/main" id="{CDC68A5C-21AD-4483-A0DF-E969510E2B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3915" y="3354306"/>
              <a:ext cx="2119631" cy="1460911"/>
              <a:chOff x="4150" y="1945"/>
              <a:chExt cx="1541" cy="1063"/>
            </a:xfrm>
          </p:grpSpPr>
          <p:sp>
            <p:nvSpPr>
              <p:cNvPr id="125" name="AutoShape 139">
                <a:extLst>
                  <a:ext uri="{FF2B5EF4-FFF2-40B4-BE49-F238E27FC236}">
                    <a16:creationId xmlns:a16="http://schemas.microsoft.com/office/drawing/2014/main" id="{73982FC8-0533-40E1-8387-ADE3A187D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517872">
                <a:off x="4730" y="2677"/>
                <a:ext cx="268" cy="331"/>
              </a:xfrm>
              <a:custGeom>
                <a:avLst/>
                <a:gdLst>
                  <a:gd name="G0" fmla="+- 10024 0 0"/>
                  <a:gd name="G1" fmla="+- -7504167 0 0"/>
                  <a:gd name="G2" fmla="+- 0 0 -7504167"/>
                  <a:gd name="T0" fmla="*/ 0 256 1"/>
                  <a:gd name="T1" fmla="*/ 180 256 1"/>
                  <a:gd name="G3" fmla="+- -7504167 T0 T1"/>
                  <a:gd name="T2" fmla="*/ 0 256 1"/>
                  <a:gd name="T3" fmla="*/ 90 256 1"/>
                  <a:gd name="G4" fmla="+- -7504167 T2 T3"/>
                  <a:gd name="G5" fmla="*/ G4 2 1"/>
                  <a:gd name="T4" fmla="*/ 90 256 1"/>
                  <a:gd name="T5" fmla="*/ 0 256 1"/>
                  <a:gd name="G6" fmla="+- -7504167 T4 T5"/>
                  <a:gd name="G7" fmla="*/ G6 2 1"/>
                  <a:gd name="G8" fmla="abs -7504167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10024"/>
                  <a:gd name="G18" fmla="*/ 10024 1 2"/>
                  <a:gd name="G19" fmla="+- G18 5400 0"/>
                  <a:gd name="G20" fmla="cos G19 -7504167"/>
                  <a:gd name="G21" fmla="sin G19 -7504167"/>
                  <a:gd name="G22" fmla="+- G20 10800 0"/>
                  <a:gd name="G23" fmla="+- G21 10800 0"/>
                  <a:gd name="G24" fmla="+- 10800 0 G20"/>
                  <a:gd name="G25" fmla="+- 10024 10800 0"/>
                  <a:gd name="G26" fmla="?: G9 G17 G25"/>
                  <a:gd name="G27" fmla="?: G9 0 21600"/>
                  <a:gd name="G28" fmla="cos 10800 -7504167"/>
                  <a:gd name="G29" fmla="sin 10800 -7504167"/>
                  <a:gd name="G30" fmla="sin 10024 -7504167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7504167 G34 0"/>
                  <a:gd name="G36" fmla="?: G6 G35 G31"/>
                  <a:gd name="G37" fmla="+- 21600 0 G36"/>
                  <a:gd name="G38" fmla="?: G4 0 G33"/>
                  <a:gd name="G39" fmla="?: -7504167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6481 w 21600"/>
                  <a:gd name="T15" fmla="*/ 1325 h 21600"/>
                  <a:gd name="T16" fmla="*/ 10800 w 21600"/>
                  <a:gd name="T17" fmla="*/ 776 h 21600"/>
                  <a:gd name="T18" fmla="*/ 15119 w 21600"/>
                  <a:gd name="T19" fmla="*/ 1325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6642" y="1678"/>
                    </a:moveTo>
                    <a:cubicBezTo>
                      <a:pt x="7947" y="1083"/>
                      <a:pt x="9365" y="775"/>
                      <a:pt x="10800" y="776"/>
                    </a:cubicBezTo>
                    <a:cubicBezTo>
                      <a:pt x="12234" y="776"/>
                      <a:pt x="13652" y="1083"/>
                      <a:pt x="14957" y="1678"/>
                    </a:cubicBezTo>
                    <a:lnTo>
                      <a:pt x="15279" y="972"/>
                    </a:lnTo>
                    <a:cubicBezTo>
                      <a:pt x="13873" y="331"/>
                      <a:pt x="12345" y="-1"/>
                      <a:pt x="10799" y="0"/>
                    </a:cubicBezTo>
                    <a:cubicBezTo>
                      <a:pt x="9254" y="0"/>
                      <a:pt x="7726" y="331"/>
                      <a:pt x="6320" y="97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fr-FR" sz="1400"/>
              </a:p>
            </p:txBody>
          </p:sp>
          <p:grpSp>
            <p:nvGrpSpPr>
              <p:cNvPr id="126" name="Group 109">
                <a:extLst>
                  <a:ext uri="{FF2B5EF4-FFF2-40B4-BE49-F238E27FC236}">
                    <a16:creationId xmlns:a16="http://schemas.microsoft.com/office/drawing/2014/main" id="{41B6E215-96AE-48CA-AF14-9BC2D44A98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50" y="2047"/>
                <a:ext cx="558" cy="713"/>
                <a:chOff x="2109" y="2387"/>
                <a:chExt cx="1134" cy="1269"/>
              </a:xfrm>
            </p:grpSpPr>
            <p:sp>
              <p:nvSpPr>
                <p:cNvPr id="146" name="Rectangle 78">
                  <a:extLst>
                    <a:ext uri="{FF2B5EF4-FFF2-40B4-BE49-F238E27FC236}">
                      <a16:creationId xmlns:a16="http://schemas.microsoft.com/office/drawing/2014/main" id="{A40B10A7-2FCC-44F6-B7DC-9209D87D88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4" y="2387"/>
                  <a:ext cx="1084" cy="1269"/>
                </a:xfrm>
                <a:prstGeom prst="rect">
                  <a:avLst/>
                </a:prstGeom>
                <a:solidFill>
                  <a:srgbClr val="D7D7D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147" name="AutoShape 79">
                  <a:extLst>
                    <a:ext uri="{FF2B5EF4-FFF2-40B4-BE49-F238E27FC236}">
                      <a16:creationId xmlns:a16="http://schemas.microsoft.com/office/drawing/2014/main" id="{AE433489-8BEC-4FB8-8400-474BA3F295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9" y="2387"/>
                  <a:ext cx="1134" cy="545"/>
                </a:xfrm>
                <a:prstGeom prst="hexagon">
                  <a:avLst>
                    <a:gd name="adj" fmla="val 4759"/>
                    <a:gd name="vf" fmla="val 115470"/>
                  </a:avLst>
                </a:prstGeom>
                <a:solidFill>
                  <a:srgbClr val="D7D7D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148" name="AutoShape 80">
                  <a:extLst>
                    <a:ext uri="{FF2B5EF4-FFF2-40B4-BE49-F238E27FC236}">
                      <a16:creationId xmlns:a16="http://schemas.microsoft.com/office/drawing/2014/main" id="{B53F577A-5F35-4BE9-AF16-DCB4D36CF5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3" y="2387"/>
                  <a:ext cx="592" cy="545"/>
                </a:xfrm>
                <a:prstGeom prst="hexagon">
                  <a:avLst>
                    <a:gd name="adj" fmla="val 2484"/>
                    <a:gd name="vf" fmla="val 115470"/>
                  </a:avLst>
                </a:prstGeom>
                <a:solidFill>
                  <a:srgbClr val="A7A7BB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149" name="Rectangle 81">
                  <a:extLst>
                    <a:ext uri="{FF2B5EF4-FFF2-40B4-BE49-F238E27FC236}">
                      <a16:creationId xmlns:a16="http://schemas.microsoft.com/office/drawing/2014/main" id="{F1178DD2-B719-45ED-B799-883F06323B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70" y="2503"/>
                  <a:ext cx="413" cy="28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150" name="Oval 83">
                  <a:extLst>
                    <a:ext uri="{FF2B5EF4-FFF2-40B4-BE49-F238E27FC236}">
                      <a16:creationId xmlns:a16="http://schemas.microsoft.com/office/drawing/2014/main" id="{F8250533-AD3E-4AAD-8F0D-112C974C96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2" y="2568"/>
                  <a:ext cx="180" cy="19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151" name="Line 85">
                  <a:extLst>
                    <a:ext uri="{FF2B5EF4-FFF2-40B4-BE49-F238E27FC236}">
                      <a16:creationId xmlns:a16="http://schemas.microsoft.com/office/drawing/2014/main" id="{3271A0A6-B106-4706-9C21-85523174B2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2646"/>
                  <a:ext cx="77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 sz="1400"/>
                </a:p>
              </p:txBody>
            </p:sp>
            <p:sp>
              <p:nvSpPr>
                <p:cNvPr id="152" name="Line 86">
                  <a:extLst>
                    <a:ext uri="{FF2B5EF4-FFF2-40B4-BE49-F238E27FC236}">
                      <a16:creationId xmlns:a16="http://schemas.microsoft.com/office/drawing/2014/main" id="{6E6B6662-1E82-4088-A0EF-ADCC629FE6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2" y="2646"/>
                  <a:ext cx="103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 sz="1400"/>
                </a:p>
              </p:txBody>
            </p:sp>
            <p:sp>
              <p:nvSpPr>
                <p:cNvPr id="153" name="AutoShape 105">
                  <a:extLst>
                    <a:ext uri="{FF2B5EF4-FFF2-40B4-BE49-F238E27FC236}">
                      <a16:creationId xmlns:a16="http://schemas.microsoft.com/office/drawing/2014/main" id="{55F6D83B-1F1B-4900-AD95-AD05BA580F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7" y="2523"/>
                  <a:ext cx="136" cy="91"/>
                </a:xfrm>
                <a:prstGeom prst="roundRect">
                  <a:avLst>
                    <a:gd name="adj" fmla="val 32968"/>
                  </a:avLst>
                </a:prstGeom>
                <a:solidFill>
                  <a:schemeClr val="accent1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fr-FR" sz="1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154" name="AutoShape 106">
                  <a:extLst>
                    <a:ext uri="{FF2B5EF4-FFF2-40B4-BE49-F238E27FC236}">
                      <a16:creationId xmlns:a16="http://schemas.microsoft.com/office/drawing/2014/main" id="{17BC1F0C-E5C7-4968-912F-76DF44D62A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523"/>
                  <a:ext cx="136" cy="91"/>
                </a:xfrm>
                <a:prstGeom prst="roundRect">
                  <a:avLst>
                    <a:gd name="adj" fmla="val 32968"/>
                  </a:avLst>
                </a:prstGeom>
                <a:solidFill>
                  <a:schemeClr val="accent1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155" name="AutoShape 107">
                  <a:extLst>
                    <a:ext uri="{FF2B5EF4-FFF2-40B4-BE49-F238E27FC236}">
                      <a16:creationId xmlns:a16="http://schemas.microsoft.com/office/drawing/2014/main" id="{FD5FF5E4-BF4E-444E-A7DC-F0072D1098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7" y="2659"/>
                  <a:ext cx="136" cy="91"/>
                </a:xfrm>
                <a:prstGeom prst="roundRect">
                  <a:avLst>
                    <a:gd name="adj" fmla="val 32968"/>
                  </a:avLst>
                </a:prstGeom>
                <a:solidFill>
                  <a:schemeClr val="accent1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156" name="AutoShape 108">
                  <a:extLst>
                    <a:ext uri="{FF2B5EF4-FFF2-40B4-BE49-F238E27FC236}">
                      <a16:creationId xmlns:a16="http://schemas.microsoft.com/office/drawing/2014/main" id="{EA83DAFD-1D22-433C-A40C-E8571CAF51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59"/>
                  <a:ext cx="136" cy="91"/>
                </a:xfrm>
                <a:prstGeom prst="roundRect">
                  <a:avLst>
                    <a:gd name="adj" fmla="val 32968"/>
                  </a:avLst>
                </a:prstGeom>
                <a:solidFill>
                  <a:schemeClr val="accent1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</p:grpSp>
          <p:sp>
            <p:nvSpPr>
              <p:cNvPr id="127" name="AutoShape 110">
                <a:extLst>
                  <a:ext uri="{FF2B5EF4-FFF2-40B4-BE49-F238E27FC236}">
                    <a16:creationId xmlns:a16="http://schemas.microsoft.com/office/drawing/2014/main" id="{B3C66505-3392-45E8-ABD4-F06FE0292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1" y="2761"/>
                <a:ext cx="759" cy="25"/>
              </a:xfrm>
              <a:prstGeom prst="roundRect">
                <a:avLst>
                  <a:gd name="adj" fmla="val 16667"/>
                </a:avLst>
              </a:prstGeom>
              <a:solidFill>
                <a:srgbClr val="CACAD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28" name="Rectangle 111">
                <a:extLst>
                  <a:ext uri="{FF2B5EF4-FFF2-40B4-BE49-F238E27FC236}">
                    <a16:creationId xmlns:a16="http://schemas.microsoft.com/office/drawing/2014/main" id="{EB3C3BEE-A9A5-4735-B78C-13833E701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0" y="2633"/>
                <a:ext cx="157" cy="12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29" name="Rectangle 112">
                <a:extLst>
                  <a:ext uri="{FF2B5EF4-FFF2-40B4-BE49-F238E27FC236}">
                    <a16:creationId xmlns:a16="http://schemas.microsoft.com/office/drawing/2014/main" id="{B3947EA5-75E8-4BD3-B39D-035199A4A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4" y="2098"/>
                <a:ext cx="90" cy="53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30" name="Rectangle 113">
                <a:extLst>
                  <a:ext uri="{FF2B5EF4-FFF2-40B4-BE49-F238E27FC236}">
                    <a16:creationId xmlns:a16="http://schemas.microsoft.com/office/drawing/2014/main" id="{15156302-016B-4E6A-AD06-FEAFF6F04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0" y="1971"/>
                <a:ext cx="157" cy="127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31" name="Rectangle 114">
                <a:extLst>
                  <a:ext uri="{FF2B5EF4-FFF2-40B4-BE49-F238E27FC236}">
                    <a16:creationId xmlns:a16="http://schemas.microsoft.com/office/drawing/2014/main" id="{35A4F44D-8E3A-4903-82A2-F49CCF061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8" y="1945"/>
                <a:ext cx="201" cy="2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32" name="AutoShape 122">
                <a:extLst>
                  <a:ext uri="{FF2B5EF4-FFF2-40B4-BE49-F238E27FC236}">
                    <a16:creationId xmlns:a16="http://schemas.microsoft.com/office/drawing/2014/main" id="{BE8E36F9-72AA-4BC2-B52B-173F90243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4" y="2506"/>
                <a:ext cx="67" cy="26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33" name="Rectangle 123">
                <a:extLst>
                  <a:ext uri="{FF2B5EF4-FFF2-40B4-BE49-F238E27FC236}">
                    <a16:creationId xmlns:a16="http://schemas.microsoft.com/office/drawing/2014/main" id="{08498103-2A2D-4F1B-977F-0740F599F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6" y="2684"/>
                <a:ext cx="45" cy="2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34" name="Rectangle 126">
                <a:extLst>
                  <a:ext uri="{FF2B5EF4-FFF2-40B4-BE49-F238E27FC236}">
                    <a16:creationId xmlns:a16="http://schemas.microsoft.com/office/drawing/2014/main" id="{A759C6CF-8931-47C8-B12E-5EAD630D5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3" y="2353"/>
                <a:ext cx="555" cy="433"/>
              </a:xfrm>
              <a:prstGeom prst="rect">
                <a:avLst/>
              </a:prstGeom>
              <a:solidFill>
                <a:srgbClr val="D7D7D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35" name="AutoShape 127">
                <a:extLst>
                  <a:ext uri="{FF2B5EF4-FFF2-40B4-BE49-F238E27FC236}">
                    <a16:creationId xmlns:a16="http://schemas.microsoft.com/office/drawing/2014/main" id="{583B9C40-2B2B-4918-A8CE-A279484FF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0" y="2353"/>
                <a:ext cx="581" cy="305"/>
              </a:xfrm>
              <a:prstGeom prst="hexagon">
                <a:avLst>
                  <a:gd name="adj" fmla="val 4357"/>
                  <a:gd name="vf" fmla="val 115470"/>
                </a:avLst>
              </a:prstGeom>
              <a:solidFill>
                <a:srgbClr val="D7D7D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36" name="AutoShape 128">
                <a:extLst>
                  <a:ext uri="{FF2B5EF4-FFF2-40B4-BE49-F238E27FC236}">
                    <a16:creationId xmlns:a16="http://schemas.microsoft.com/office/drawing/2014/main" id="{F5F9F80C-182F-4817-BF39-6AD809C51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2353"/>
                <a:ext cx="304" cy="305"/>
              </a:xfrm>
              <a:prstGeom prst="hexagon">
                <a:avLst>
                  <a:gd name="adj" fmla="val 2287"/>
                  <a:gd name="vf" fmla="val 115470"/>
                </a:avLst>
              </a:prstGeom>
              <a:solidFill>
                <a:srgbClr val="A7A7B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37" name="Rectangle 129">
                <a:extLst>
                  <a:ext uri="{FF2B5EF4-FFF2-40B4-BE49-F238E27FC236}">
                    <a16:creationId xmlns:a16="http://schemas.microsoft.com/office/drawing/2014/main" id="{619BB931-8E8B-4813-AD1A-297833484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5" y="2417"/>
                <a:ext cx="212" cy="16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38" name="Rectangle 130">
                <a:extLst>
                  <a:ext uri="{FF2B5EF4-FFF2-40B4-BE49-F238E27FC236}">
                    <a16:creationId xmlns:a16="http://schemas.microsoft.com/office/drawing/2014/main" id="{94957285-CB4F-41D1-8A8A-B98D15EC5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4" y="2425"/>
                <a:ext cx="212" cy="24"/>
              </a:xfrm>
              <a:prstGeom prst="rect">
                <a:avLst/>
              </a:prstGeom>
              <a:solidFill>
                <a:srgbClr val="0C943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39" name="Oval 131">
                <a:extLst>
                  <a:ext uri="{FF2B5EF4-FFF2-40B4-BE49-F238E27FC236}">
                    <a16:creationId xmlns:a16="http://schemas.microsoft.com/office/drawing/2014/main" id="{AD111268-2D7B-47AA-AEF4-746652BDD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2" y="2454"/>
                <a:ext cx="93" cy="10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40" name="AutoShape 132">
                <a:extLst>
                  <a:ext uri="{FF2B5EF4-FFF2-40B4-BE49-F238E27FC236}">
                    <a16:creationId xmlns:a16="http://schemas.microsoft.com/office/drawing/2014/main" id="{4F2076E6-F316-4E01-A921-C9E6C51CF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6" y="2738"/>
                <a:ext cx="13" cy="48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41" name="Line 133">
                <a:extLst>
                  <a:ext uri="{FF2B5EF4-FFF2-40B4-BE49-F238E27FC236}">
                    <a16:creationId xmlns:a16="http://schemas.microsoft.com/office/drawing/2014/main" id="{3F127C59-524F-4FB9-A5CE-DC76C4A74C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55" y="2498"/>
                <a:ext cx="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42" name="Line 134">
                <a:extLst>
                  <a:ext uri="{FF2B5EF4-FFF2-40B4-BE49-F238E27FC236}">
                    <a16:creationId xmlns:a16="http://schemas.microsoft.com/office/drawing/2014/main" id="{2A9966F7-1FA6-4EA3-B3DD-D2A14F087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6" y="2498"/>
                <a:ext cx="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43" name="Oval 135">
                <a:extLst>
                  <a:ext uri="{FF2B5EF4-FFF2-40B4-BE49-F238E27FC236}">
                    <a16:creationId xmlns:a16="http://schemas.microsoft.com/office/drawing/2014/main" id="{8E504753-578B-42E0-8E21-D8C319D00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2" y="2369"/>
                <a:ext cx="12" cy="18"/>
              </a:xfrm>
              <a:prstGeom prst="ellipse">
                <a:avLst/>
              </a:prstGeom>
              <a:solidFill>
                <a:srgbClr val="0C943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144" name="Freeform 136">
                <a:extLst>
                  <a:ext uri="{FF2B5EF4-FFF2-40B4-BE49-F238E27FC236}">
                    <a16:creationId xmlns:a16="http://schemas.microsoft.com/office/drawing/2014/main" id="{5AF6AC71-2D6B-4705-A58B-31234CB4B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" y="2585"/>
                <a:ext cx="108" cy="62"/>
              </a:xfrm>
              <a:custGeom>
                <a:avLst/>
                <a:gdLst/>
                <a:ahLst/>
                <a:cxnLst>
                  <a:cxn ang="0">
                    <a:pos x="7" y="159"/>
                  </a:cxn>
                  <a:cxn ang="0">
                    <a:pos x="7" y="23"/>
                  </a:cxn>
                  <a:cxn ang="0">
                    <a:pos x="52" y="23"/>
                  </a:cxn>
                  <a:cxn ang="0">
                    <a:pos x="98" y="159"/>
                  </a:cxn>
                  <a:cxn ang="0">
                    <a:pos x="143" y="68"/>
                  </a:cxn>
                  <a:cxn ang="0">
                    <a:pos x="188" y="159"/>
                  </a:cxn>
                  <a:cxn ang="0">
                    <a:pos x="370" y="159"/>
                  </a:cxn>
                </a:cxnLst>
                <a:rect l="0" t="0" r="r" b="b"/>
                <a:pathLst>
                  <a:path w="370" h="174">
                    <a:moveTo>
                      <a:pt x="7" y="159"/>
                    </a:moveTo>
                    <a:cubicBezTo>
                      <a:pt x="3" y="102"/>
                      <a:pt x="0" y="46"/>
                      <a:pt x="7" y="23"/>
                    </a:cubicBezTo>
                    <a:cubicBezTo>
                      <a:pt x="14" y="0"/>
                      <a:pt x="37" y="0"/>
                      <a:pt x="52" y="23"/>
                    </a:cubicBezTo>
                    <a:cubicBezTo>
                      <a:pt x="67" y="46"/>
                      <a:pt x="83" y="152"/>
                      <a:pt x="98" y="159"/>
                    </a:cubicBezTo>
                    <a:cubicBezTo>
                      <a:pt x="113" y="166"/>
                      <a:pt x="128" y="68"/>
                      <a:pt x="143" y="68"/>
                    </a:cubicBezTo>
                    <a:cubicBezTo>
                      <a:pt x="158" y="68"/>
                      <a:pt x="150" y="144"/>
                      <a:pt x="188" y="159"/>
                    </a:cubicBezTo>
                    <a:cubicBezTo>
                      <a:pt x="226" y="174"/>
                      <a:pt x="298" y="166"/>
                      <a:pt x="370" y="159"/>
                    </a:cubicBezTo>
                  </a:path>
                </a:pathLst>
              </a:cu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45" name="AutoShape 137">
                <a:extLst>
                  <a:ext uri="{FF2B5EF4-FFF2-40B4-BE49-F238E27FC236}">
                    <a16:creationId xmlns:a16="http://schemas.microsoft.com/office/drawing/2014/main" id="{65115E98-AC88-4796-912B-F374F80BA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895">
                <a:off x="4984" y="2608"/>
                <a:ext cx="246" cy="324"/>
              </a:xfrm>
              <a:custGeom>
                <a:avLst/>
                <a:gdLst>
                  <a:gd name="G0" fmla="+- 9853 0 0"/>
                  <a:gd name="G1" fmla="+- 11751131 0 0"/>
                  <a:gd name="G2" fmla="+- 0 0 11751131"/>
                  <a:gd name="T0" fmla="*/ 0 256 1"/>
                  <a:gd name="T1" fmla="*/ 180 256 1"/>
                  <a:gd name="G3" fmla="+- 11751131 T0 T1"/>
                  <a:gd name="T2" fmla="*/ 0 256 1"/>
                  <a:gd name="T3" fmla="*/ 90 256 1"/>
                  <a:gd name="G4" fmla="+- 11751131 T2 T3"/>
                  <a:gd name="G5" fmla="*/ G4 2 1"/>
                  <a:gd name="T4" fmla="*/ 90 256 1"/>
                  <a:gd name="T5" fmla="*/ 0 256 1"/>
                  <a:gd name="G6" fmla="+- 11751131 T4 T5"/>
                  <a:gd name="G7" fmla="*/ G6 2 1"/>
                  <a:gd name="G8" fmla="abs 11751131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853"/>
                  <a:gd name="G18" fmla="*/ 9853 1 2"/>
                  <a:gd name="G19" fmla="+- G18 5400 0"/>
                  <a:gd name="G20" fmla="cos G19 11751131"/>
                  <a:gd name="G21" fmla="sin G19 11751131"/>
                  <a:gd name="G22" fmla="+- G20 10800 0"/>
                  <a:gd name="G23" fmla="+- G21 10800 0"/>
                  <a:gd name="G24" fmla="+- 10800 0 G20"/>
                  <a:gd name="G25" fmla="+- 9853 10800 0"/>
                  <a:gd name="G26" fmla="?: G9 G17 G25"/>
                  <a:gd name="G27" fmla="?: G9 0 21600"/>
                  <a:gd name="G28" fmla="cos 10800 11751131"/>
                  <a:gd name="G29" fmla="sin 10800 11751131"/>
                  <a:gd name="G30" fmla="sin 9853 11751131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51131 G34 0"/>
                  <a:gd name="G36" fmla="?: G6 G35 G31"/>
                  <a:gd name="G37" fmla="+- 21600 0 G36"/>
                  <a:gd name="G38" fmla="?: G4 0 G33"/>
                  <a:gd name="G39" fmla="?: 11751131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73 w 21600"/>
                  <a:gd name="T15" fmla="*/ 10924 h 21600"/>
                  <a:gd name="T16" fmla="*/ 10800 w 21600"/>
                  <a:gd name="T17" fmla="*/ 947 h 21600"/>
                  <a:gd name="T18" fmla="*/ 21127 w 21600"/>
                  <a:gd name="T19" fmla="*/ 10924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947" y="10918"/>
                    </a:moveTo>
                    <a:cubicBezTo>
                      <a:pt x="947" y="10879"/>
                      <a:pt x="947" y="10839"/>
                      <a:pt x="947" y="10800"/>
                    </a:cubicBezTo>
                    <a:cubicBezTo>
                      <a:pt x="947" y="5358"/>
                      <a:pt x="5358" y="947"/>
                      <a:pt x="10800" y="947"/>
                    </a:cubicBezTo>
                    <a:cubicBezTo>
                      <a:pt x="16241" y="947"/>
                      <a:pt x="20653" y="5358"/>
                      <a:pt x="20653" y="10800"/>
                    </a:cubicBezTo>
                    <a:cubicBezTo>
                      <a:pt x="20653" y="10839"/>
                      <a:pt x="20652" y="10879"/>
                      <a:pt x="20652" y="10918"/>
                    </a:cubicBezTo>
                    <a:lnTo>
                      <a:pt x="21599" y="10930"/>
                    </a:lnTo>
                    <a:cubicBezTo>
                      <a:pt x="21599" y="10886"/>
                      <a:pt x="21600" y="10843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0843"/>
                      <a:pt x="0" y="10886"/>
                      <a:pt x="0" y="1093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</p:grpSp>
        <p:sp>
          <p:nvSpPr>
            <p:cNvPr id="31" name="Rectangle 156">
              <a:extLst>
                <a:ext uri="{FF2B5EF4-FFF2-40B4-BE49-F238E27FC236}">
                  <a16:creationId xmlns:a16="http://schemas.microsoft.com/office/drawing/2014/main" id="{FAB0F3EE-ADA0-48F0-B9AE-9A6E6EFFD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415" y="2488205"/>
              <a:ext cx="67240" cy="31368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32" name="Rectangle 160">
              <a:extLst>
                <a:ext uri="{FF2B5EF4-FFF2-40B4-BE49-F238E27FC236}">
                  <a16:creationId xmlns:a16="http://schemas.microsoft.com/office/drawing/2014/main" id="{71D512B6-CA40-4B63-A8F3-68A654B89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446" y="2490215"/>
              <a:ext cx="1144045" cy="56037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33" name="Rectangle 162">
              <a:extLst>
                <a:ext uri="{FF2B5EF4-FFF2-40B4-BE49-F238E27FC236}">
                  <a16:creationId xmlns:a16="http://schemas.microsoft.com/office/drawing/2014/main" id="{2DEC677A-131D-44E0-9958-82E42DE48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5670" y="1925543"/>
              <a:ext cx="31636" cy="56065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34" name="Rectangle 161">
              <a:extLst>
                <a:ext uri="{FF2B5EF4-FFF2-40B4-BE49-F238E27FC236}">
                  <a16:creationId xmlns:a16="http://schemas.microsoft.com/office/drawing/2014/main" id="{0AF5E036-4723-48DE-9318-3D3CCEBE6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3792" y="2498252"/>
              <a:ext cx="1003783" cy="4571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35" name="Rectangle 207">
              <a:extLst>
                <a:ext uri="{FF2B5EF4-FFF2-40B4-BE49-F238E27FC236}">
                  <a16:creationId xmlns:a16="http://schemas.microsoft.com/office/drawing/2014/main" id="{DA93C1AD-51CB-453B-B379-4F7F46AC1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0164" y="4795119"/>
              <a:ext cx="31636" cy="498358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36" name="Rectangle 208">
              <a:extLst>
                <a:ext uri="{FF2B5EF4-FFF2-40B4-BE49-F238E27FC236}">
                  <a16:creationId xmlns:a16="http://schemas.microsoft.com/office/drawing/2014/main" id="{77B9A5B8-3333-4DBA-B565-52C95B39F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825" y="5249767"/>
              <a:ext cx="1438275" cy="4571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37" name="Rectangle 209">
              <a:extLst>
                <a:ext uri="{FF2B5EF4-FFF2-40B4-BE49-F238E27FC236}">
                  <a16:creationId xmlns:a16="http://schemas.microsoft.com/office/drawing/2014/main" id="{C168CD1E-0206-4DFD-816F-62912362D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825" y="4532373"/>
              <a:ext cx="1418159" cy="4571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38" name="Rectangle 212">
              <a:extLst>
                <a:ext uri="{FF2B5EF4-FFF2-40B4-BE49-F238E27FC236}">
                  <a16:creationId xmlns:a16="http://schemas.microsoft.com/office/drawing/2014/main" id="{B9EE00D2-A237-4DCA-8283-06C14AEB6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3983" y="3850680"/>
              <a:ext cx="530787" cy="34162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grpSp>
          <p:nvGrpSpPr>
            <p:cNvPr id="39" name="Group 16">
              <a:extLst>
                <a:ext uri="{FF2B5EF4-FFF2-40B4-BE49-F238E27FC236}">
                  <a16:creationId xmlns:a16="http://schemas.microsoft.com/office/drawing/2014/main" id="{90AA3CCE-CFBA-4A30-8297-15F53488843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43558" y="3111152"/>
              <a:ext cx="2871872" cy="78371"/>
              <a:chOff x="910" y="3769"/>
              <a:chExt cx="2376" cy="367"/>
            </a:xfrm>
          </p:grpSpPr>
          <p:sp>
            <p:nvSpPr>
              <p:cNvPr id="116" name="Rectangle 17">
                <a:extLst>
                  <a:ext uri="{FF2B5EF4-FFF2-40B4-BE49-F238E27FC236}">
                    <a16:creationId xmlns:a16="http://schemas.microsoft.com/office/drawing/2014/main" id="{8355799F-116F-4D9E-B329-3E2CDDA1DCF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31" y="3769"/>
                <a:ext cx="2145" cy="367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50000">
                    <a:srgbClr val="BABA00"/>
                  </a:gs>
                  <a:gs pos="100000">
                    <a:srgbClr val="FFFF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endParaRPr lang="en-US" sz="700" b="1"/>
              </a:p>
            </p:txBody>
          </p:sp>
          <p:grpSp>
            <p:nvGrpSpPr>
              <p:cNvPr id="117" name="Group 18">
                <a:extLst>
                  <a:ext uri="{FF2B5EF4-FFF2-40B4-BE49-F238E27FC236}">
                    <a16:creationId xmlns:a16="http://schemas.microsoft.com/office/drawing/2014/main" id="{9504754A-3CEC-430E-B5C1-E8C38896E71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171" y="3796"/>
                <a:ext cx="115" cy="307"/>
                <a:chOff x="3171" y="3796"/>
                <a:chExt cx="115" cy="307"/>
              </a:xfrm>
            </p:grpSpPr>
            <p:sp>
              <p:nvSpPr>
                <p:cNvPr id="122" name="Rectangle 19">
                  <a:extLst>
                    <a:ext uri="{FF2B5EF4-FFF2-40B4-BE49-F238E27FC236}">
                      <a16:creationId xmlns:a16="http://schemas.microsoft.com/office/drawing/2014/main" id="{074D1187-3178-423B-B4A8-9F43D1B81E9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171" y="3796"/>
                  <a:ext cx="56" cy="3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endParaRPr lang="en-US" sz="700" b="1"/>
                </a:p>
              </p:txBody>
            </p:sp>
            <p:sp>
              <p:nvSpPr>
                <p:cNvPr id="123" name="Line 20">
                  <a:extLst>
                    <a:ext uri="{FF2B5EF4-FFF2-40B4-BE49-F238E27FC236}">
                      <a16:creationId xmlns:a16="http://schemas.microsoft.com/office/drawing/2014/main" id="{67BF3F9B-225D-4831-8F84-810FF230108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226" y="3856"/>
                  <a:ext cx="6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400"/>
                </a:p>
              </p:txBody>
            </p:sp>
            <p:sp>
              <p:nvSpPr>
                <p:cNvPr id="124" name="Line 21">
                  <a:extLst>
                    <a:ext uri="{FF2B5EF4-FFF2-40B4-BE49-F238E27FC236}">
                      <a16:creationId xmlns:a16="http://schemas.microsoft.com/office/drawing/2014/main" id="{FA087A1A-513A-4BEB-AAC7-84AFDD80FF3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222" y="4062"/>
                  <a:ext cx="6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400"/>
                </a:p>
              </p:txBody>
            </p:sp>
          </p:grpSp>
          <p:grpSp>
            <p:nvGrpSpPr>
              <p:cNvPr id="118" name="Group 22">
                <a:extLst>
                  <a:ext uri="{FF2B5EF4-FFF2-40B4-BE49-F238E27FC236}">
                    <a16:creationId xmlns:a16="http://schemas.microsoft.com/office/drawing/2014/main" id="{086343A5-C7A4-4ECA-9985-712342B2757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910" y="3794"/>
                <a:ext cx="115" cy="307"/>
                <a:chOff x="3171" y="3796"/>
                <a:chExt cx="115" cy="307"/>
              </a:xfrm>
            </p:grpSpPr>
            <p:sp>
              <p:nvSpPr>
                <p:cNvPr id="119" name="Rectangle 23">
                  <a:extLst>
                    <a:ext uri="{FF2B5EF4-FFF2-40B4-BE49-F238E27FC236}">
                      <a16:creationId xmlns:a16="http://schemas.microsoft.com/office/drawing/2014/main" id="{8D697B85-256A-46AB-B241-594AEFD4660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171" y="3796"/>
                  <a:ext cx="56" cy="3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en-US" sz="700" b="1"/>
                </a:p>
              </p:txBody>
            </p:sp>
            <p:sp>
              <p:nvSpPr>
                <p:cNvPr id="120" name="Line 24">
                  <a:extLst>
                    <a:ext uri="{FF2B5EF4-FFF2-40B4-BE49-F238E27FC236}">
                      <a16:creationId xmlns:a16="http://schemas.microsoft.com/office/drawing/2014/main" id="{522F168F-3314-4B60-BEB8-FE9D8CBA505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226" y="3856"/>
                  <a:ext cx="6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400"/>
                </a:p>
              </p:txBody>
            </p:sp>
            <p:sp>
              <p:nvSpPr>
                <p:cNvPr id="121" name="Line 25">
                  <a:extLst>
                    <a:ext uri="{FF2B5EF4-FFF2-40B4-BE49-F238E27FC236}">
                      <a16:creationId xmlns:a16="http://schemas.microsoft.com/office/drawing/2014/main" id="{88B6ACB6-D844-448B-8D27-C910036039A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222" y="4062"/>
                  <a:ext cx="6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400"/>
                </a:p>
              </p:txBody>
            </p:sp>
          </p:grpSp>
        </p:grpSp>
        <p:grpSp>
          <p:nvGrpSpPr>
            <p:cNvPr id="40" name="Group 16">
              <a:extLst>
                <a:ext uri="{FF2B5EF4-FFF2-40B4-BE49-F238E27FC236}">
                  <a16:creationId xmlns:a16="http://schemas.microsoft.com/office/drawing/2014/main" id="{5B12B383-5EA0-4AF7-9B8B-48C14978F97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43558" y="1800954"/>
              <a:ext cx="2871872" cy="80380"/>
              <a:chOff x="910" y="3769"/>
              <a:chExt cx="2376" cy="367"/>
            </a:xfrm>
          </p:grpSpPr>
          <p:sp>
            <p:nvSpPr>
              <p:cNvPr id="107" name="Rectangle 17">
                <a:extLst>
                  <a:ext uri="{FF2B5EF4-FFF2-40B4-BE49-F238E27FC236}">
                    <a16:creationId xmlns:a16="http://schemas.microsoft.com/office/drawing/2014/main" id="{A8ABB933-BA37-465A-9A8C-65E4C8E5631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31" y="3769"/>
                <a:ext cx="2145" cy="367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50000">
                    <a:srgbClr val="BABA00"/>
                  </a:gs>
                  <a:gs pos="100000">
                    <a:srgbClr val="FFFF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endParaRPr lang="en-US" sz="700" b="1"/>
              </a:p>
            </p:txBody>
          </p:sp>
          <p:grpSp>
            <p:nvGrpSpPr>
              <p:cNvPr id="108" name="Group 18">
                <a:extLst>
                  <a:ext uri="{FF2B5EF4-FFF2-40B4-BE49-F238E27FC236}">
                    <a16:creationId xmlns:a16="http://schemas.microsoft.com/office/drawing/2014/main" id="{3F468E6E-7994-417C-B8FD-D42FF24A036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171" y="3796"/>
                <a:ext cx="115" cy="307"/>
                <a:chOff x="3171" y="3796"/>
                <a:chExt cx="115" cy="307"/>
              </a:xfrm>
            </p:grpSpPr>
            <p:sp>
              <p:nvSpPr>
                <p:cNvPr id="113" name="Rectangle 19">
                  <a:extLst>
                    <a:ext uri="{FF2B5EF4-FFF2-40B4-BE49-F238E27FC236}">
                      <a16:creationId xmlns:a16="http://schemas.microsoft.com/office/drawing/2014/main" id="{51556439-7DB5-4C23-BD39-99E8315025A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171" y="3796"/>
                  <a:ext cx="56" cy="3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endParaRPr lang="en-US" sz="700" b="1"/>
                </a:p>
              </p:txBody>
            </p:sp>
            <p:sp>
              <p:nvSpPr>
                <p:cNvPr id="114" name="Line 20">
                  <a:extLst>
                    <a:ext uri="{FF2B5EF4-FFF2-40B4-BE49-F238E27FC236}">
                      <a16:creationId xmlns:a16="http://schemas.microsoft.com/office/drawing/2014/main" id="{912745CC-6A65-4966-8398-630D3777BB9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226" y="3856"/>
                  <a:ext cx="6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400"/>
                </a:p>
              </p:txBody>
            </p:sp>
            <p:sp>
              <p:nvSpPr>
                <p:cNvPr id="115" name="Line 21">
                  <a:extLst>
                    <a:ext uri="{FF2B5EF4-FFF2-40B4-BE49-F238E27FC236}">
                      <a16:creationId xmlns:a16="http://schemas.microsoft.com/office/drawing/2014/main" id="{5C4CDEDA-BA9B-446C-BF5C-BB78F11A68D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222" y="4062"/>
                  <a:ext cx="6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400"/>
                </a:p>
              </p:txBody>
            </p:sp>
          </p:grpSp>
          <p:grpSp>
            <p:nvGrpSpPr>
              <p:cNvPr id="109" name="Group 22">
                <a:extLst>
                  <a:ext uri="{FF2B5EF4-FFF2-40B4-BE49-F238E27FC236}">
                    <a16:creationId xmlns:a16="http://schemas.microsoft.com/office/drawing/2014/main" id="{4AECCF20-5DD9-45FF-B941-10AE8905791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910" y="3794"/>
                <a:ext cx="115" cy="307"/>
                <a:chOff x="3171" y="3796"/>
                <a:chExt cx="115" cy="307"/>
              </a:xfrm>
            </p:grpSpPr>
            <p:sp>
              <p:nvSpPr>
                <p:cNvPr id="110" name="Rectangle 23">
                  <a:extLst>
                    <a:ext uri="{FF2B5EF4-FFF2-40B4-BE49-F238E27FC236}">
                      <a16:creationId xmlns:a16="http://schemas.microsoft.com/office/drawing/2014/main" id="{5674DD16-57F6-47E1-80CB-827E6DE63BF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171" y="3796"/>
                  <a:ext cx="56" cy="3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en-US" sz="700" b="1"/>
                </a:p>
              </p:txBody>
            </p:sp>
            <p:sp>
              <p:nvSpPr>
                <p:cNvPr id="111" name="Line 24">
                  <a:extLst>
                    <a:ext uri="{FF2B5EF4-FFF2-40B4-BE49-F238E27FC236}">
                      <a16:creationId xmlns:a16="http://schemas.microsoft.com/office/drawing/2014/main" id="{EDFEF716-7370-4730-BE39-7BA282C65C0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226" y="3856"/>
                  <a:ext cx="6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400"/>
                </a:p>
              </p:txBody>
            </p:sp>
            <p:sp>
              <p:nvSpPr>
                <p:cNvPr id="112" name="Line 25">
                  <a:extLst>
                    <a:ext uri="{FF2B5EF4-FFF2-40B4-BE49-F238E27FC236}">
                      <a16:creationId xmlns:a16="http://schemas.microsoft.com/office/drawing/2014/main" id="{B81C5973-C406-4553-82EC-92E5DC049AC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222" y="4062"/>
                  <a:ext cx="6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400"/>
                </a:p>
              </p:txBody>
            </p:sp>
          </p:grpSp>
        </p:grpSp>
        <p:grpSp>
          <p:nvGrpSpPr>
            <p:cNvPr id="41" name="Group 184">
              <a:extLst>
                <a:ext uri="{FF2B5EF4-FFF2-40B4-BE49-F238E27FC236}">
                  <a16:creationId xmlns:a16="http://schemas.microsoft.com/office/drawing/2014/main" id="{42ABF294-CF6B-4DDA-8614-F354E589B7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424" y="4670529"/>
              <a:ext cx="499150" cy="685242"/>
              <a:chOff x="884" y="2840"/>
              <a:chExt cx="499" cy="681"/>
            </a:xfrm>
          </p:grpSpPr>
          <p:grpSp>
            <p:nvGrpSpPr>
              <p:cNvPr id="101" name="Group 185">
                <a:extLst>
                  <a:ext uri="{FF2B5EF4-FFF2-40B4-BE49-F238E27FC236}">
                    <a16:creationId xmlns:a16="http://schemas.microsoft.com/office/drawing/2014/main" id="{A6632612-739B-4ACC-A7C7-B735D80D5D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4" y="2840"/>
                <a:ext cx="499" cy="681"/>
                <a:chOff x="884" y="2840"/>
                <a:chExt cx="499" cy="681"/>
              </a:xfrm>
            </p:grpSpPr>
            <p:sp>
              <p:nvSpPr>
                <p:cNvPr id="104" name="Rectangle 186">
                  <a:extLst>
                    <a:ext uri="{FF2B5EF4-FFF2-40B4-BE49-F238E27FC236}">
                      <a16:creationId xmlns:a16="http://schemas.microsoft.com/office/drawing/2014/main" id="{4A800F8F-EED6-4AC2-8832-994D5F1A8F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5" y="2840"/>
                  <a:ext cx="317" cy="545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105" name="Rectangle 187">
                  <a:extLst>
                    <a:ext uri="{FF2B5EF4-FFF2-40B4-BE49-F238E27FC236}">
                      <a16:creationId xmlns:a16="http://schemas.microsoft.com/office/drawing/2014/main" id="{BFD24B8E-972B-489E-9F61-5E91BF8DBC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" y="3385"/>
                  <a:ext cx="499" cy="13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106" name="Rectangle 188">
                  <a:extLst>
                    <a:ext uri="{FF2B5EF4-FFF2-40B4-BE49-F238E27FC236}">
                      <a16:creationId xmlns:a16="http://schemas.microsoft.com/office/drawing/2014/main" id="{EE129359-03BB-416F-B3A3-678B7C558D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5" y="3385"/>
                  <a:ext cx="317" cy="45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</p:grpSp>
          <p:sp>
            <p:nvSpPr>
              <p:cNvPr id="102" name="Rectangle 189">
                <a:extLst>
                  <a:ext uri="{FF2B5EF4-FFF2-40B4-BE49-F238E27FC236}">
                    <a16:creationId xmlns:a16="http://schemas.microsoft.com/office/drawing/2014/main" id="{E00EBB4A-02C9-4BF2-9938-A6BCEBC71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2886"/>
                <a:ext cx="295" cy="47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fr-FR" sz="1050" dirty="0"/>
              </a:p>
              <a:p>
                <a:pPr algn="ctr"/>
                <a:r>
                  <a:rPr lang="fr-FR" sz="1050" b="1" dirty="0"/>
                  <a:t>Air</a:t>
                </a:r>
                <a:endParaRPr lang="fr-FR" sz="1050" b="1" baseline="-25000" dirty="0"/>
              </a:p>
            </p:txBody>
          </p:sp>
          <p:sp>
            <p:nvSpPr>
              <p:cNvPr id="103" name="AutoShape 190">
                <a:extLst>
                  <a:ext uri="{FF2B5EF4-FFF2-40B4-BE49-F238E27FC236}">
                    <a16:creationId xmlns:a16="http://schemas.microsoft.com/office/drawing/2014/main" id="{D9210DCA-5F46-4633-B529-6E14C070D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997" y="2865"/>
                <a:ext cx="279" cy="311"/>
              </a:xfrm>
              <a:prstGeom prst="rtTriangl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</p:grpSp>
        <p:grpSp>
          <p:nvGrpSpPr>
            <p:cNvPr id="42" name="Group 191">
              <a:extLst>
                <a:ext uri="{FF2B5EF4-FFF2-40B4-BE49-F238E27FC236}">
                  <a16:creationId xmlns:a16="http://schemas.microsoft.com/office/drawing/2014/main" id="{232177F8-FAB5-449C-8078-CD0C0B454D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6405" y="4670529"/>
              <a:ext cx="499150" cy="685242"/>
              <a:chOff x="884" y="2840"/>
              <a:chExt cx="499" cy="681"/>
            </a:xfrm>
          </p:grpSpPr>
          <p:grpSp>
            <p:nvGrpSpPr>
              <p:cNvPr id="95" name="Group 192">
                <a:extLst>
                  <a:ext uri="{FF2B5EF4-FFF2-40B4-BE49-F238E27FC236}">
                    <a16:creationId xmlns:a16="http://schemas.microsoft.com/office/drawing/2014/main" id="{1B7E2D3B-54DD-4F2A-821D-C903361D73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4" y="2840"/>
                <a:ext cx="499" cy="681"/>
                <a:chOff x="884" y="2840"/>
                <a:chExt cx="499" cy="681"/>
              </a:xfrm>
            </p:grpSpPr>
            <p:sp>
              <p:nvSpPr>
                <p:cNvPr id="98" name="Rectangle 193">
                  <a:extLst>
                    <a:ext uri="{FF2B5EF4-FFF2-40B4-BE49-F238E27FC236}">
                      <a16:creationId xmlns:a16="http://schemas.microsoft.com/office/drawing/2014/main" id="{32E22884-6D0F-474A-A436-56B250FBA4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5" y="2840"/>
                  <a:ext cx="317" cy="545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99" name="Rectangle 194">
                  <a:extLst>
                    <a:ext uri="{FF2B5EF4-FFF2-40B4-BE49-F238E27FC236}">
                      <a16:creationId xmlns:a16="http://schemas.microsoft.com/office/drawing/2014/main" id="{140ACD59-9949-4299-927B-32AA18BFB0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" y="3385"/>
                  <a:ext cx="499" cy="13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100" name="Rectangle 195">
                  <a:extLst>
                    <a:ext uri="{FF2B5EF4-FFF2-40B4-BE49-F238E27FC236}">
                      <a16:creationId xmlns:a16="http://schemas.microsoft.com/office/drawing/2014/main" id="{CA03F411-687F-436A-89E8-E67E12BE51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5" y="3385"/>
                  <a:ext cx="317" cy="45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</p:grpSp>
          <p:sp>
            <p:nvSpPr>
              <p:cNvPr id="96" name="Rectangle 196">
                <a:extLst>
                  <a:ext uri="{FF2B5EF4-FFF2-40B4-BE49-F238E27FC236}">
                    <a16:creationId xmlns:a16="http://schemas.microsoft.com/office/drawing/2014/main" id="{13E0E322-E5AD-479B-AAFA-6C6F86715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2886"/>
                <a:ext cx="295" cy="47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fr-FR" sz="1050"/>
              </a:p>
              <a:p>
                <a:pPr algn="ctr"/>
                <a:r>
                  <a:rPr lang="fr-FR" sz="1050" b="1"/>
                  <a:t>Air</a:t>
                </a:r>
                <a:endParaRPr lang="fr-FR" sz="1050" b="1" baseline="-25000"/>
              </a:p>
            </p:txBody>
          </p:sp>
          <p:sp>
            <p:nvSpPr>
              <p:cNvPr id="97" name="AutoShape 197">
                <a:extLst>
                  <a:ext uri="{FF2B5EF4-FFF2-40B4-BE49-F238E27FC236}">
                    <a16:creationId xmlns:a16="http://schemas.microsoft.com/office/drawing/2014/main" id="{B2A3D701-5527-46EB-9D7C-1268E25E3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997" y="2865"/>
                <a:ext cx="279" cy="311"/>
              </a:xfrm>
              <a:prstGeom prst="rtTriangl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</p:grpSp>
        <p:grpSp>
          <p:nvGrpSpPr>
            <p:cNvPr id="43" name="Group 177">
              <a:extLst>
                <a:ext uri="{FF2B5EF4-FFF2-40B4-BE49-F238E27FC236}">
                  <a16:creationId xmlns:a16="http://schemas.microsoft.com/office/drawing/2014/main" id="{5C0A3BE7-D5AE-4F87-8D1B-BFFE491187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667" y="3983278"/>
              <a:ext cx="500908" cy="624957"/>
              <a:chOff x="884" y="2840"/>
              <a:chExt cx="499" cy="681"/>
            </a:xfrm>
          </p:grpSpPr>
          <p:grpSp>
            <p:nvGrpSpPr>
              <p:cNvPr id="89" name="Group 178">
                <a:extLst>
                  <a:ext uri="{FF2B5EF4-FFF2-40B4-BE49-F238E27FC236}">
                    <a16:creationId xmlns:a16="http://schemas.microsoft.com/office/drawing/2014/main" id="{56996F82-6DE4-4007-97A1-65A14F6B67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4" y="2840"/>
                <a:ext cx="499" cy="681"/>
                <a:chOff x="884" y="2840"/>
                <a:chExt cx="499" cy="681"/>
              </a:xfrm>
            </p:grpSpPr>
            <p:sp>
              <p:nvSpPr>
                <p:cNvPr id="92" name="Rectangle 179">
                  <a:extLst>
                    <a:ext uri="{FF2B5EF4-FFF2-40B4-BE49-F238E27FC236}">
                      <a16:creationId xmlns:a16="http://schemas.microsoft.com/office/drawing/2014/main" id="{73E63232-D2BF-4F9E-A968-E24A325E2F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5" y="2840"/>
                  <a:ext cx="317" cy="545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93" name="Rectangle 180">
                  <a:extLst>
                    <a:ext uri="{FF2B5EF4-FFF2-40B4-BE49-F238E27FC236}">
                      <a16:creationId xmlns:a16="http://schemas.microsoft.com/office/drawing/2014/main" id="{E7D0BC67-F426-4C60-8B98-977BCDFDE8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" y="3385"/>
                  <a:ext cx="499" cy="13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94" name="Rectangle 181">
                  <a:extLst>
                    <a:ext uri="{FF2B5EF4-FFF2-40B4-BE49-F238E27FC236}">
                      <a16:creationId xmlns:a16="http://schemas.microsoft.com/office/drawing/2014/main" id="{421E1A51-1E1F-43B7-B77F-375AC99C4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5" y="3385"/>
                  <a:ext cx="317" cy="45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</p:grpSp>
          <p:sp>
            <p:nvSpPr>
              <p:cNvPr id="90" name="Rectangle 182">
                <a:extLst>
                  <a:ext uri="{FF2B5EF4-FFF2-40B4-BE49-F238E27FC236}">
                    <a16:creationId xmlns:a16="http://schemas.microsoft.com/office/drawing/2014/main" id="{B1BC6720-BDAC-4B0D-8B49-FF7E289BF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2886"/>
                <a:ext cx="295" cy="476"/>
              </a:xfrm>
              <a:prstGeom prst="rect">
                <a:avLst/>
              </a:prstGeom>
              <a:solidFill>
                <a:srgbClr val="BD173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fr-FR" sz="700"/>
              </a:p>
              <a:p>
                <a:pPr algn="ctr"/>
                <a:r>
                  <a:rPr lang="fr-FR" sz="1050" b="1"/>
                  <a:t>SO</a:t>
                </a:r>
                <a:r>
                  <a:rPr lang="fr-FR" sz="1050" b="1" baseline="-25000"/>
                  <a:t>2</a:t>
                </a:r>
              </a:p>
            </p:txBody>
          </p:sp>
          <p:sp>
            <p:nvSpPr>
              <p:cNvPr id="91" name="AutoShape 183">
                <a:extLst>
                  <a:ext uri="{FF2B5EF4-FFF2-40B4-BE49-F238E27FC236}">
                    <a16:creationId xmlns:a16="http://schemas.microsoft.com/office/drawing/2014/main" id="{7696AE16-18F8-4CC4-9724-7F82847E9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997" y="2865"/>
                <a:ext cx="279" cy="311"/>
              </a:xfrm>
              <a:prstGeom prst="rtTriangl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</p:grpSp>
        <p:sp>
          <p:nvSpPr>
            <p:cNvPr id="44" name="Rectangle 210">
              <a:extLst>
                <a:ext uri="{FF2B5EF4-FFF2-40B4-BE49-F238E27FC236}">
                  <a16:creationId xmlns:a16="http://schemas.microsoft.com/office/drawing/2014/main" id="{98943183-C991-4238-BBF1-30EE7E57F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2226" y="2659013"/>
              <a:ext cx="31636" cy="2634463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45" name="Rectangle 211">
              <a:extLst>
                <a:ext uri="{FF2B5EF4-FFF2-40B4-BE49-F238E27FC236}">
                  <a16:creationId xmlns:a16="http://schemas.microsoft.com/office/drawing/2014/main" id="{A38E5620-471E-46D8-8295-6940981F0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6096" y="3878815"/>
              <a:ext cx="31636" cy="436063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pic>
          <p:nvPicPr>
            <p:cNvPr id="46" name="Picture 204">
              <a:extLst>
                <a:ext uri="{FF2B5EF4-FFF2-40B4-BE49-F238E27FC236}">
                  <a16:creationId xmlns:a16="http://schemas.microsoft.com/office/drawing/2014/main" id="{D764218C-D54E-4F67-A547-E8990CA8B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04050" y="4323682"/>
              <a:ext cx="604752" cy="592008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7" name="Line 272">
              <a:extLst>
                <a:ext uri="{FF2B5EF4-FFF2-40B4-BE49-F238E27FC236}">
                  <a16:creationId xmlns:a16="http://schemas.microsoft.com/office/drawing/2014/main" id="{B4D8AA1F-5058-4A87-B20D-D290AB223A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3982" y="1595984"/>
              <a:ext cx="27681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48" name="Line 273">
              <a:extLst>
                <a:ext uri="{FF2B5EF4-FFF2-40B4-BE49-F238E27FC236}">
                  <a16:creationId xmlns:a16="http://schemas.microsoft.com/office/drawing/2014/main" id="{B11269CF-43D7-49E6-99FA-372D3182CF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3982" y="1364891"/>
              <a:ext cx="0" cy="767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49" name="Line 274">
              <a:extLst>
                <a:ext uri="{FF2B5EF4-FFF2-40B4-BE49-F238E27FC236}">
                  <a16:creationId xmlns:a16="http://schemas.microsoft.com/office/drawing/2014/main" id="{D2B037B0-C965-49D4-A77B-61BADF0437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0400" y="1364891"/>
              <a:ext cx="0" cy="767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50" name="Text Box 275">
              <a:extLst>
                <a:ext uri="{FF2B5EF4-FFF2-40B4-BE49-F238E27FC236}">
                  <a16:creationId xmlns:a16="http://schemas.microsoft.com/office/drawing/2014/main" id="{D9BCEB04-F70B-4644-BE4C-829F391D5A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4100" y="1308626"/>
              <a:ext cx="700254" cy="321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050" i="1"/>
                <a:t>180 cm</a:t>
              </a:r>
            </a:p>
          </p:txBody>
        </p:sp>
        <p:sp>
          <p:nvSpPr>
            <p:cNvPr id="51" name="Text Box 276">
              <a:extLst>
                <a:ext uri="{FF2B5EF4-FFF2-40B4-BE49-F238E27FC236}">
                  <a16:creationId xmlns:a16="http://schemas.microsoft.com/office/drawing/2014/main" id="{339B6BDB-0889-4E41-A101-EDDA0005A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6822" y="4610245"/>
              <a:ext cx="775434" cy="389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SMPS</a:t>
              </a:r>
            </a:p>
          </p:txBody>
        </p:sp>
        <p:sp>
          <p:nvSpPr>
            <p:cNvPr id="52" name="Text Box 277">
              <a:extLst>
                <a:ext uri="{FF2B5EF4-FFF2-40B4-BE49-F238E27FC236}">
                  <a16:creationId xmlns:a16="http://schemas.microsoft.com/office/drawing/2014/main" id="{09AAD6FB-5715-438A-98C4-08335CC233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0639" y="981074"/>
              <a:ext cx="630443" cy="389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CPC</a:t>
              </a:r>
            </a:p>
          </p:txBody>
        </p:sp>
        <p:sp>
          <p:nvSpPr>
            <p:cNvPr id="53" name="Text Box 278">
              <a:extLst>
                <a:ext uri="{FF2B5EF4-FFF2-40B4-BE49-F238E27FC236}">
                  <a16:creationId xmlns:a16="http://schemas.microsoft.com/office/drawing/2014/main" id="{65811CE9-7D82-46CF-8E3D-82528DEB76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2288" y="3119217"/>
              <a:ext cx="827345" cy="330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100" i="1" dirty="0" err="1"/>
                <a:t>Atomizer</a:t>
              </a:r>
              <a:endParaRPr lang="fr-FR" sz="1100" i="1" dirty="0"/>
            </a:p>
          </p:txBody>
        </p:sp>
        <p:sp>
          <p:nvSpPr>
            <p:cNvPr id="54" name="Text Box 279">
              <a:extLst>
                <a:ext uri="{FF2B5EF4-FFF2-40B4-BE49-F238E27FC236}">
                  <a16:creationId xmlns:a16="http://schemas.microsoft.com/office/drawing/2014/main" id="{66B14CEA-7774-4356-B94E-B6C3F3605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2719" y="1350825"/>
              <a:ext cx="802285" cy="544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100" i="1"/>
                <a:t>Movable</a:t>
              </a:r>
            </a:p>
            <a:p>
              <a:pPr algn="ctr"/>
              <a:r>
                <a:rPr lang="fr-FR" sz="1100" i="1"/>
                <a:t>injector</a:t>
              </a:r>
            </a:p>
          </p:txBody>
        </p:sp>
        <p:sp>
          <p:nvSpPr>
            <p:cNvPr id="55" name="Line 280">
              <a:extLst>
                <a:ext uri="{FF2B5EF4-FFF2-40B4-BE49-F238E27FC236}">
                  <a16:creationId xmlns:a16="http://schemas.microsoft.com/office/drawing/2014/main" id="{E1200B03-6908-4DA7-8D15-21EE083A20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3377" y="1901429"/>
              <a:ext cx="574726" cy="53854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56" name="Line 282">
              <a:extLst>
                <a:ext uri="{FF2B5EF4-FFF2-40B4-BE49-F238E27FC236}">
                  <a16:creationId xmlns:a16="http://schemas.microsoft.com/office/drawing/2014/main" id="{ED2C644F-4539-4BE3-AD3D-41503A8B11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288" y="1903439"/>
              <a:ext cx="7170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1400"/>
            </a:p>
          </p:txBody>
        </p:sp>
        <p:grpSp>
          <p:nvGrpSpPr>
            <p:cNvPr id="57" name="Groupe 185">
              <a:extLst>
                <a:ext uri="{FF2B5EF4-FFF2-40B4-BE49-F238E27FC236}">
                  <a16:creationId xmlns:a16="http://schemas.microsoft.com/office/drawing/2014/main" id="{4AB6DD2E-D65E-47F5-9075-605F6DD88BAB}"/>
                </a:ext>
              </a:extLst>
            </p:cNvPr>
            <p:cNvGrpSpPr/>
            <p:nvPr/>
          </p:nvGrpSpPr>
          <p:grpSpPr>
            <a:xfrm>
              <a:off x="904936" y="2815590"/>
              <a:ext cx="649522" cy="970976"/>
              <a:chOff x="750498" y="2747010"/>
              <a:chExt cx="649522" cy="970976"/>
            </a:xfrm>
          </p:grpSpPr>
          <p:pic>
            <p:nvPicPr>
              <p:cNvPr id="82" name="Picture 204">
                <a:extLst>
                  <a:ext uri="{FF2B5EF4-FFF2-40B4-BE49-F238E27FC236}">
                    <a16:creationId xmlns:a16="http://schemas.microsoft.com/office/drawing/2014/main" id="{120159C7-4138-4E77-81FD-FC43626C5B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9125" y="3063659"/>
                <a:ext cx="640895" cy="627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</p:pic>
          <p:grpSp>
            <p:nvGrpSpPr>
              <p:cNvPr id="83" name="Groupe 180">
                <a:extLst>
                  <a:ext uri="{FF2B5EF4-FFF2-40B4-BE49-F238E27FC236}">
                    <a16:creationId xmlns:a16="http://schemas.microsoft.com/office/drawing/2014/main" id="{0FBD426C-DE0E-4067-A8B2-7343DE32A842}"/>
                  </a:ext>
                </a:extLst>
              </p:cNvPr>
              <p:cNvGrpSpPr/>
              <p:nvPr/>
            </p:nvGrpSpPr>
            <p:grpSpPr>
              <a:xfrm>
                <a:off x="750498" y="2749238"/>
                <a:ext cx="526211" cy="968748"/>
                <a:chOff x="750498" y="2749238"/>
                <a:chExt cx="526211" cy="968748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A0B42818-5B8F-4427-9F39-9093BD22898E}"/>
                    </a:ext>
                  </a:extLst>
                </p:cNvPr>
                <p:cNvSpPr/>
                <p:nvPr/>
              </p:nvSpPr>
              <p:spPr>
                <a:xfrm>
                  <a:off x="750498" y="3672267"/>
                  <a:ext cx="526211" cy="4571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20129402-678B-4DAA-B2DC-AD052964C23A}"/>
                    </a:ext>
                  </a:extLst>
                </p:cNvPr>
                <p:cNvSpPr/>
                <p:nvPr/>
              </p:nvSpPr>
              <p:spPr>
                <a:xfrm>
                  <a:off x="759123" y="2749238"/>
                  <a:ext cx="77638" cy="90577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CE5974A-C21B-4403-84FC-13A4758FBC30}"/>
                  </a:ext>
                </a:extLst>
              </p:cNvPr>
              <p:cNvSpPr/>
              <p:nvPr/>
            </p:nvSpPr>
            <p:spPr>
              <a:xfrm>
                <a:off x="899160" y="3253740"/>
                <a:ext cx="300990" cy="39243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D516B59-D750-401F-8766-22E20082709F}"/>
                  </a:ext>
                </a:extLst>
              </p:cNvPr>
              <p:cNvSpPr/>
              <p:nvPr/>
            </p:nvSpPr>
            <p:spPr>
              <a:xfrm>
                <a:off x="876300" y="2747010"/>
                <a:ext cx="80010" cy="1981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cxnSp>
            <p:nvCxnSpPr>
              <p:cNvPr id="86" name="Connecteur droit 85">
                <a:extLst>
                  <a:ext uri="{FF2B5EF4-FFF2-40B4-BE49-F238E27FC236}">
                    <a16:creationId xmlns:a16="http://schemas.microsoft.com/office/drawing/2014/main" id="{499AA5B9-7D2A-4DC4-BA00-801B27FD7BB5}"/>
                  </a:ext>
                </a:extLst>
              </p:cNvPr>
              <p:cNvCxnSpPr>
                <a:stCxn id="85" idx="2"/>
                <a:endCxn id="82" idx="0"/>
              </p:cNvCxnSpPr>
              <p:nvPr/>
            </p:nvCxnSpPr>
            <p:spPr>
              <a:xfrm>
                <a:off x="916305" y="2945130"/>
                <a:ext cx="163268" cy="1185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6FC313C-2CB1-4753-AB8C-B713F3B4703C}"/>
                </a:ext>
              </a:extLst>
            </p:cNvPr>
            <p:cNvSpPr/>
            <p:nvPr/>
          </p:nvSpPr>
          <p:spPr>
            <a:xfrm>
              <a:off x="1123950" y="5124450"/>
              <a:ext cx="962025" cy="2857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DFABC46-429A-485B-B8EA-D71947D8F38E}"/>
                </a:ext>
              </a:extLst>
            </p:cNvPr>
            <p:cNvSpPr/>
            <p:nvPr/>
          </p:nvSpPr>
          <p:spPr>
            <a:xfrm>
              <a:off x="1238250" y="5240656"/>
              <a:ext cx="752475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60" name="Rectangle 208">
              <a:extLst>
                <a:ext uri="{FF2B5EF4-FFF2-40B4-BE49-F238E27FC236}">
                  <a16:creationId xmlns:a16="http://schemas.microsoft.com/office/drawing/2014/main" id="{8D5D9082-7147-4C9D-82C4-26D594698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926" y="5287867"/>
              <a:ext cx="361950" cy="4571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400"/>
            </a:p>
          </p:txBody>
        </p:sp>
        <p:grpSp>
          <p:nvGrpSpPr>
            <p:cNvPr id="61" name="Groupe 209">
              <a:extLst>
                <a:ext uri="{FF2B5EF4-FFF2-40B4-BE49-F238E27FC236}">
                  <a16:creationId xmlns:a16="http://schemas.microsoft.com/office/drawing/2014/main" id="{52006003-0467-4E5F-9B05-FEB21A629871}"/>
                </a:ext>
              </a:extLst>
            </p:cNvPr>
            <p:cNvGrpSpPr/>
            <p:nvPr/>
          </p:nvGrpSpPr>
          <p:grpSpPr>
            <a:xfrm>
              <a:off x="1561515" y="2883871"/>
              <a:ext cx="886263" cy="844062"/>
              <a:chOff x="-2119631" y="2958066"/>
              <a:chExt cx="1074258" cy="1155810"/>
            </a:xfrm>
          </p:grpSpPr>
          <p:grpSp>
            <p:nvGrpSpPr>
              <p:cNvPr id="63" name="Group 109">
                <a:extLst>
                  <a:ext uri="{FF2B5EF4-FFF2-40B4-BE49-F238E27FC236}">
                    <a16:creationId xmlns:a16="http://schemas.microsoft.com/office/drawing/2014/main" id="{27722E15-BA26-4707-A49D-3530C8F77B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119631" y="3098247"/>
                <a:ext cx="767524" cy="979896"/>
                <a:chOff x="2109" y="2387"/>
                <a:chExt cx="1134" cy="1269"/>
              </a:xfrm>
            </p:grpSpPr>
            <p:sp>
              <p:nvSpPr>
                <p:cNvPr id="71" name="Rectangle 78">
                  <a:extLst>
                    <a:ext uri="{FF2B5EF4-FFF2-40B4-BE49-F238E27FC236}">
                      <a16:creationId xmlns:a16="http://schemas.microsoft.com/office/drawing/2014/main" id="{B886592E-6178-482D-A690-47E9953549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4" y="2387"/>
                  <a:ext cx="1084" cy="1269"/>
                </a:xfrm>
                <a:prstGeom prst="rect">
                  <a:avLst/>
                </a:prstGeom>
                <a:solidFill>
                  <a:srgbClr val="D7D7D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72" name="AutoShape 79">
                  <a:extLst>
                    <a:ext uri="{FF2B5EF4-FFF2-40B4-BE49-F238E27FC236}">
                      <a16:creationId xmlns:a16="http://schemas.microsoft.com/office/drawing/2014/main" id="{211F1EC1-90B2-43E0-A7AB-57D0F1B9E6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9" y="2387"/>
                  <a:ext cx="1134" cy="545"/>
                </a:xfrm>
                <a:prstGeom prst="hexagon">
                  <a:avLst>
                    <a:gd name="adj" fmla="val 4759"/>
                    <a:gd name="vf" fmla="val 115470"/>
                  </a:avLst>
                </a:prstGeom>
                <a:solidFill>
                  <a:srgbClr val="D7D7D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73" name="AutoShape 80">
                  <a:extLst>
                    <a:ext uri="{FF2B5EF4-FFF2-40B4-BE49-F238E27FC236}">
                      <a16:creationId xmlns:a16="http://schemas.microsoft.com/office/drawing/2014/main" id="{B46A6C27-863A-44DB-ACBB-CFCFA7F71B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3" y="2387"/>
                  <a:ext cx="592" cy="545"/>
                </a:xfrm>
                <a:prstGeom prst="hexagon">
                  <a:avLst>
                    <a:gd name="adj" fmla="val 2484"/>
                    <a:gd name="vf" fmla="val 115470"/>
                  </a:avLst>
                </a:prstGeom>
                <a:solidFill>
                  <a:srgbClr val="A7A7BB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74" name="Rectangle 81">
                  <a:extLst>
                    <a:ext uri="{FF2B5EF4-FFF2-40B4-BE49-F238E27FC236}">
                      <a16:creationId xmlns:a16="http://schemas.microsoft.com/office/drawing/2014/main" id="{E3409EDA-6701-49E0-A781-0E2B96FD02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70" y="2503"/>
                  <a:ext cx="413" cy="28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75" name="Oval 83">
                  <a:extLst>
                    <a:ext uri="{FF2B5EF4-FFF2-40B4-BE49-F238E27FC236}">
                      <a16:creationId xmlns:a16="http://schemas.microsoft.com/office/drawing/2014/main" id="{51DEEEF5-2E75-4AA6-AB3F-13C03E5CB3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2" y="2568"/>
                  <a:ext cx="180" cy="19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76" name="Line 85">
                  <a:extLst>
                    <a:ext uri="{FF2B5EF4-FFF2-40B4-BE49-F238E27FC236}">
                      <a16:creationId xmlns:a16="http://schemas.microsoft.com/office/drawing/2014/main" id="{6C0A2582-3162-42EB-AB28-EE726F37EF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2646"/>
                  <a:ext cx="77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 sz="1400"/>
                </a:p>
              </p:txBody>
            </p:sp>
            <p:sp>
              <p:nvSpPr>
                <p:cNvPr id="77" name="Line 86">
                  <a:extLst>
                    <a:ext uri="{FF2B5EF4-FFF2-40B4-BE49-F238E27FC236}">
                      <a16:creationId xmlns:a16="http://schemas.microsoft.com/office/drawing/2014/main" id="{353E3B76-D571-4E83-9E11-621BA93F31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2" y="2646"/>
                  <a:ext cx="103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 sz="1400"/>
                </a:p>
              </p:txBody>
            </p:sp>
            <p:sp>
              <p:nvSpPr>
                <p:cNvPr id="78" name="AutoShape 105">
                  <a:extLst>
                    <a:ext uri="{FF2B5EF4-FFF2-40B4-BE49-F238E27FC236}">
                      <a16:creationId xmlns:a16="http://schemas.microsoft.com/office/drawing/2014/main" id="{614F61B3-DF3C-4B44-9171-2040E22D5D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7" y="2523"/>
                  <a:ext cx="136" cy="91"/>
                </a:xfrm>
                <a:prstGeom prst="roundRect">
                  <a:avLst>
                    <a:gd name="adj" fmla="val 32968"/>
                  </a:avLst>
                </a:prstGeom>
                <a:solidFill>
                  <a:schemeClr val="accent1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fr-FR" sz="1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79" name="AutoShape 106">
                  <a:extLst>
                    <a:ext uri="{FF2B5EF4-FFF2-40B4-BE49-F238E27FC236}">
                      <a16:creationId xmlns:a16="http://schemas.microsoft.com/office/drawing/2014/main" id="{35F739F9-33D4-42A8-9238-E3FDEB119D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523"/>
                  <a:ext cx="136" cy="91"/>
                </a:xfrm>
                <a:prstGeom prst="roundRect">
                  <a:avLst>
                    <a:gd name="adj" fmla="val 32968"/>
                  </a:avLst>
                </a:prstGeom>
                <a:solidFill>
                  <a:schemeClr val="accent1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80" name="AutoShape 107">
                  <a:extLst>
                    <a:ext uri="{FF2B5EF4-FFF2-40B4-BE49-F238E27FC236}">
                      <a16:creationId xmlns:a16="http://schemas.microsoft.com/office/drawing/2014/main" id="{4B4A2497-4E78-47E3-ABC8-18B9AA04BB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7" y="2659"/>
                  <a:ext cx="136" cy="91"/>
                </a:xfrm>
                <a:prstGeom prst="roundRect">
                  <a:avLst>
                    <a:gd name="adj" fmla="val 32968"/>
                  </a:avLst>
                </a:prstGeom>
                <a:solidFill>
                  <a:schemeClr val="accent1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  <p:sp>
              <p:nvSpPr>
                <p:cNvPr id="81" name="AutoShape 108">
                  <a:extLst>
                    <a:ext uri="{FF2B5EF4-FFF2-40B4-BE49-F238E27FC236}">
                      <a16:creationId xmlns:a16="http://schemas.microsoft.com/office/drawing/2014/main" id="{F6E81F54-5686-4689-9E36-702D8C0A60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59"/>
                  <a:ext cx="136" cy="91"/>
                </a:xfrm>
                <a:prstGeom prst="roundRect">
                  <a:avLst>
                    <a:gd name="adj" fmla="val 32968"/>
                  </a:avLst>
                </a:prstGeom>
                <a:solidFill>
                  <a:schemeClr val="accent1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1400"/>
                </a:p>
              </p:txBody>
            </p:sp>
          </p:grpSp>
          <p:sp>
            <p:nvSpPr>
              <p:cNvPr id="64" name="AutoShape 110">
                <a:extLst>
                  <a:ext uri="{FF2B5EF4-FFF2-40B4-BE49-F238E27FC236}">
                    <a16:creationId xmlns:a16="http://schemas.microsoft.com/office/drawing/2014/main" id="{81C4F534-A2D4-40B8-AC0E-D1C304251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104501" y="4079518"/>
                <a:ext cx="1043997" cy="34358"/>
              </a:xfrm>
              <a:prstGeom prst="roundRect">
                <a:avLst>
                  <a:gd name="adj" fmla="val 16667"/>
                </a:avLst>
              </a:prstGeom>
              <a:solidFill>
                <a:srgbClr val="CACAD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65" name="Rectangle 111">
                <a:extLst>
                  <a:ext uri="{FF2B5EF4-FFF2-40B4-BE49-F238E27FC236}">
                    <a16:creationId xmlns:a16="http://schemas.microsoft.com/office/drawing/2014/main" id="{956B7D2B-6772-4967-B661-4CAE79DFE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321846" y="3903604"/>
                <a:ext cx="215952" cy="1759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66" name="Rectangle 112">
                <a:extLst>
                  <a:ext uri="{FF2B5EF4-FFF2-40B4-BE49-F238E27FC236}">
                    <a16:creationId xmlns:a16="http://schemas.microsoft.com/office/drawing/2014/main" id="{260DAA0C-6A70-4824-9E94-E9A8AFFFB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75080" y="3168338"/>
                <a:ext cx="123794" cy="73526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67" name="Rectangle 113">
                <a:extLst>
                  <a:ext uri="{FF2B5EF4-FFF2-40B4-BE49-F238E27FC236}">
                    <a16:creationId xmlns:a16="http://schemas.microsoft.com/office/drawing/2014/main" id="{6861A06D-00B2-4A89-8178-01599694A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321846" y="2993799"/>
                <a:ext cx="215952" cy="17454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68" name="Rectangle 114">
                <a:extLst>
                  <a:ext uri="{FF2B5EF4-FFF2-40B4-BE49-F238E27FC236}">
                    <a16:creationId xmlns:a16="http://schemas.microsoft.com/office/drawing/2014/main" id="{C17EAA85-C7D2-4F7D-BB84-1D3A4A5CF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352107" y="2958066"/>
                <a:ext cx="276474" cy="3573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69" name="AutoShape 122">
                <a:extLst>
                  <a:ext uri="{FF2B5EF4-FFF2-40B4-BE49-F238E27FC236}">
                    <a16:creationId xmlns:a16="http://schemas.microsoft.com/office/drawing/2014/main" id="{10048C00-5FB4-4DA2-A05D-72F4D6376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536423" y="3729064"/>
                <a:ext cx="92158" cy="35733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70" name="Rectangle 123">
                <a:extLst>
                  <a:ext uri="{FF2B5EF4-FFF2-40B4-BE49-F238E27FC236}">
                    <a16:creationId xmlns:a16="http://schemas.microsoft.com/office/drawing/2014/main" id="{097A5F6B-DD9C-4C58-A407-914DF5434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07270" y="3973695"/>
                <a:ext cx="61897" cy="3573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400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2" name="Encre 61">
                  <a:extLst>
                    <a:ext uri="{FF2B5EF4-FFF2-40B4-BE49-F238E27FC236}">
                      <a16:creationId xmlns:a16="http://schemas.microsoft.com/office/drawing/2014/main" id="{719E34AE-C3B9-4650-8BBF-E2901D4D404F}"/>
                    </a:ext>
                  </a:extLst>
                </p14:cNvPr>
                <p14:cNvContentPartPr/>
                <p14:nvPr/>
              </p14:nvContentPartPr>
              <p14:xfrm>
                <a:off x="6953880" y="342070"/>
                <a:ext cx="15480" cy="12960"/>
              </p14:xfrm>
            </p:contentPart>
          </mc:Choice>
          <mc:Fallback xmlns="">
            <p:pic>
              <p:nvPicPr>
                <p:cNvPr id="62" name="Encre 61">
                  <a:extLst>
                    <a:ext uri="{FF2B5EF4-FFF2-40B4-BE49-F238E27FC236}">
                      <a16:creationId xmlns:a16="http://schemas.microsoft.com/office/drawing/2014/main" id="{719E34AE-C3B9-4650-8BBF-E2901D4D404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44103" y="330499"/>
                  <a:ext cx="35441" cy="35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8" name="Titre 8">
            <a:extLst>
              <a:ext uri="{FF2B5EF4-FFF2-40B4-BE49-F238E27FC236}">
                <a16:creationId xmlns:a16="http://schemas.microsoft.com/office/drawing/2014/main" id="{867ABC91-10D9-4F2F-9062-44042DB1D32A}"/>
              </a:ext>
            </a:extLst>
          </p:cNvPr>
          <p:cNvSpPr txBox="1">
            <a:spLocks/>
          </p:cNvSpPr>
          <p:nvPr/>
        </p:nvSpPr>
        <p:spPr bwMode="auto">
          <a:xfrm>
            <a:off x="2124382" y="24457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CC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00"/>
                </a:solidFill>
                <a:latin typeface="Comic Sans MS" pitchFamily="66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00"/>
                </a:solidFill>
                <a:latin typeface="Comic Sans MS" pitchFamily="66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00"/>
                </a:solidFill>
                <a:latin typeface="Comic Sans MS" pitchFamily="66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00"/>
                </a:solidFill>
                <a:latin typeface="Comic Sans MS" pitchFamily="66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00"/>
                </a:solidFill>
                <a:latin typeface="Comic Sans MS" pitchFamily="66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00"/>
                </a:solidFill>
                <a:latin typeface="Comic Sans MS" pitchFamily="66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00"/>
                </a:solidFill>
                <a:latin typeface="Comic Sans MS" pitchFamily="66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00"/>
                </a:solidFill>
                <a:latin typeface="Comic Sans MS" pitchFamily="66" charset="0"/>
              </a:defRPr>
            </a:lvl9pPr>
          </a:lstStyle>
          <a:p>
            <a:r>
              <a:rPr lang="fr-FR" kern="0"/>
              <a:t>Aerosol flowtube experiment</a:t>
            </a:r>
            <a:endParaRPr lang="en-GH" kern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9" name="Encre 178">
                <a:extLst>
                  <a:ext uri="{FF2B5EF4-FFF2-40B4-BE49-F238E27FC236}">
                    <a16:creationId xmlns:a16="http://schemas.microsoft.com/office/drawing/2014/main" id="{03AD9C2E-4423-45F5-887D-255E319230DC}"/>
                  </a:ext>
                </a:extLst>
              </p14:cNvPr>
              <p14:cNvContentPartPr/>
              <p14:nvPr/>
            </p14:nvContentPartPr>
            <p14:xfrm>
              <a:off x="9804351" y="96231"/>
              <a:ext cx="8640" cy="17280"/>
            </p14:xfrm>
          </p:contentPart>
        </mc:Choice>
        <mc:Fallback xmlns="">
          <p:pic>
            <p:nvPicPr>
              <p:cNvPr id="179" name="Encre 178">
                <a:extLst>
                  <a:ext uri="{FF2B5EF4-FFF2-40B4-BE49-F238E27FC236}">
                    <a16:creationId xmlns:a16="http://schemas.microsoft.com/office/drawing/2014/main" id="{03AD9C2E-4423-45F5-887D-255E319230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94631" y="86304"/>
                <a:ext cx="27360" cy="363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7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04841" y="1"/>
            <a:ext cx="2057400" cy="365125"/>
          </a:xfrm>
        </p:spPr>
        <p:txBody>
          <a:bodyPr/>
          <a:lstStyle/>
          <a:p>
            <a:fld id="{A9021A25-F730-4B40-9677-28EE572387DF}" type="slidenum">
              <a:rPr lang="fr-FR" altLang="fr-FR" smtClean="0"/>
              <a:pPr/>
              <a:t>27</a:t>
            </a:fld>
            <a:endParaRPr lang="fr-FR" altLang="fr-FR" dirty="0"/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/>
        </p:nvGraphicFramePr>
        <p:xfrm>
          <a:off x="2800951" y="1024237"/>
          <a:ext cx="6719135" cy="4718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04" name="Graph" r:id="rId4" imgW="4131720" imgH="2901600" progId="Origin50.Graph">
                  <p:embed/>
                </p:oleObj>
              </mc:Choice>
              <mc:Fallback>
                <p:oleObj name="Graph" r:id="rId4" imgW="4131720" imgH="2901600" progId="Origin50.Graph">
                  <p:embed/>
                  <p:pic>
                    <p:nvPicPr>
                      <p:cNvPr id="9" name="对象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0951" y="1024237"/>
                        <a:ext cx="6719135" cy="4718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2687493" y="432261"/>
            <a:ext cx="694604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trace of sulfate production in the aerosol phase. </a:t>
            </a:r>
            <a:r>
              <a:rPr lang="fr-F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4-BBA particules with diameter equal to 70 and 80 nm were selected to import to </a:t>
            </a:r>
            <a:r>
              <a:rPr lang="fr-FR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the AFT.</a:t>
            </a:r>
            <a:r>
              <a:rPr lang="fr-FR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F52B13-FF97-4E7C-BA8C-1C509BDF0D17}"/>
              </a:ext>
            </a:extLst>
          </p:cNvPr>
          <p:cNvSpPr/>
          <p:nvPr/>
        </p:nvSpPr>
        <p:spPr>
          <a:xfrm>
            <a:off x="6078244" y="1047813"/>
            <a:ext cx="4348254" cy="4348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文本框 4"/>
          <p:cNvSpPr txBox="1"/>
          <p:nvPr/>
        </p:nvSpPr>
        <p:spPr>
          <a:xfrm>
            <a:off x="3171825" y="5857875"/>
            <a:ext cx="707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So what is the rate coefficient for the triplet state reacting with SO</a:t>
            </a:r>
            <a:r>
              <a:rPr lang="en-US" altLang="zh-CN" baseline="-25000" dirty="0"/>
              <a:t>2</a:t>
            </a:r>
            <a:r>
              <a:rPr lang="en-US" altLang="zh-CN" dirty="0"/>
              <a:t>?</a:t>
            </a:r>
            <a:endParaRPr lang="zh-CN" alt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233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  <p:extLst mod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10600" y="1"/>
            <a:ext cx="2057400" cy="365125"/>
          </a:xfrm>
        </p:spPr>
        <p:txBody>
          <a:bodyPr/>
          <a:lstStyle/>
          <a:p>
            <a:fld id="{A9021A25-F730-4B40-9677-28EE572387DF}" type="slidenum">
              <a:rPr lang="fr-FR" altLang="fr-FR" smtClean="0"/>
              <a:pPr/>
              <a:t>28</a:t>
            </a:fld>
            <a:endParaRPr lang="fr-FR" altLang="fr-FR" dirty="0"/>
          </a:p>
        </p:txBody>
      </p:sp>
      <p:sp>
        <p:nvSpPr>
          <p:cNvPr id="19" name="Rectangle 19"/>
          <p:cNvSpPr/>
          <p:nvPr/>
        </p:nvSpPr>
        <p:spPr>
          <a:xfrm>
            <a:off x="1524000" y="688192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Transient absorption decay of the </a:t>
            </a:r>
            <a:r>
              <a:rPr lang="fr-FR" altLang="zh-CN" dirty="0"/>
              <a:t>acetophenone,</a:t>
            </a:r>
            <a:r>
              <a:rPr lang="fr-FR" dirty="0"/>
              <a:t> </a:t>
            </a:r>
            <a:r>
              <a:rPr lang="fr-FR" dirty="0" err="1"/>
              <a:t>f</a:t>
            </a:r>
            <a:r>
              <a:rPr lang="fr-FR" altLang="zh-CN" dirty="0" err="1"/>
              <a:t>lavone</a:t>
            </a:r>
            <a:r>
              <a:rPr lang="fr-FR" altLang="zh-CN" dirty="0"/>
              <a:t>, 4-BBA, xanthone, and HULIS (ambient sample)</a:t>
            </a:r>
            <a:r>
              <a:rPr lang="fr-FR" dirty="0"/>
              <a:t> triplet state in deoxygenated aqueous solutions with different concentrations of Na</a:t>
            </a:r>
            <a:r>
              <a:rPr lang="fr-FR" baseline="-25000" dirty="0"/>
              <a:t>2</a:t>
            </a:r>
            <a:r>
              <a:rPr lang="fr-FR" dirty="0"/>
              <a:t>SO</a:t>
            </a:r>
            <a:r>
              <a:rPr lang="fr-FR" baseline="-25000" dirty="0"/>
              <a:t>3 </a:t>
            </a:r>
            <a:r>
              <a:rPr lang="fr-FR" dirty="0"/>
              <a:t>at same pH.</a:t>
            </a:r>
          </a:p>
        </p:txBody>
      </p:sp>
      <p:sp>
        <p:nvSpPr>
          <p:cNvPr id="21" name="Rectangle 4"/>
          <p:cNvSpPr/>
          <p:nvPr/>
        </p:nvSpPr>
        <p:spPr>
          <a:xfrm>
            <a:off x="2859025" y="100614"/>
            <a:ext cx="3044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7A6452"/>
                </a:solidFill>
                <a:latin typeface="Arial" panose="020B0604020202020204" pitchFamily="34" charset="0"/>
              </a:rPr>
              <a:t>S</a:t>
            </a:r>
            <a:r>
              <a:rPr lang="en-US" altLang="zh-CN" sz="2800" dirty="0" err="1">
                <a:solidFill>
                  <a:srgbClr val="7A6452"/>
                </a:solidFill>
                <a:latin typeface="Arial" panose="020B0604020202020204" pitchFamily="34" charset="0"/>
              </a:rPr>
              <a:t>ulfite</a:t>
            </a:r>
            <a:r>
              <a:rPr lang="en-US" altLang="zh-CN" sz="2800" dirty="0">
                <a:solidFill>
                  <a:srgbClr val="7A6452"/>
                </a:solidFill>
                <a:latin typeface="Arial" panose="020B0604020202020204" pitchFamily="34" charset="0"/>
              </a:rPr>
              <a:t> quenching</a:t>
            </a:r>
            <a:r>
              <a:rPr lang="fr-FR" sz="2800" dirty="0">
                <a:solidFill>
                  <a:srgbClr val="7A6452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2" name="图片 4" descr="C:\Users\wang\Desktop\FS3A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248" y="1594220"/>
            <a:ext cx="5774055" cy="4031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97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xinke.wang\Desktop\FIGURE 2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661" y="69113"/>
            <a:ext cx="6831419" cy="50983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799907" y="5306699"/>
            <a:ext cx="7535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50" b="1" dirty="0">
                <a:latin typeface="Times New Roman" panose="02020603050405020304" pitchFamily="18" charset="0"/>
                <a:ea typeface="SimSun" panose="02010600030101010101" pitchFamily="2" charset="-122"/>
              </a:rPr>
              <a:t>Stern–Volmer plots of the observed quenching first-order rate coefficients k</a:t>
            </a:r>
            <a:r>
              <a:rPr lang="en-US" sz="1350" b="1" baseline="-25000" dirty="0">
                <a:latin typeface="Times New Roman" panose="02020603050405020304" pitchFamily="18" charset="0"/>
                <a:ea typeface="SimSun" panose="02010600030101010101" pitchFamily="2" charset="-122"/>
              </a:rPr>
              <a:t>obs</a:t>
            </a:r>
            <a:r>
              <a:rPr lang="en-US" sz="1350" b="1" dirty="0">
                <a:latin typeface="Times New Roman" panose="02020603050405020304" pitchFamily="18" charset="0"/>
                <a:ea typeface="SimSun" panose="02010600030101010101" pitchFamily="2" charset="-122"/>
              </a:rPr>
              <a:t> as a function of aqueous S(IV) concentration. </a:t>
            </a:r>
            <a:r>
              <a:rPr lang="en-US" sz="1350" dirty="0">
                <a:latin typeface="Times New Roman" panose="02020603050405020304" pitchFamily="18" charset="0"/>
                <a:ea typeface="SimSun" panose="02010600030101010101" pitchFamily="2" charset="-122"/>
              </a:rPr>
              <a:t>Red squares, acetophenone; black triangles, flavone; blue circles, xanthone; green diamonds, 4-BBA; pink stars, HULIS-AA. The pH of all acetophenone solutions is 2.6 and the pH of all flavone, xanthone, 4-BBA, and HULIS-AA solutions is 1.8.</a:t>
            </a:r>
            <a:r>
              <a:rPr lang="en-US" sz="900" dirty="0"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9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9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42A55C-5D0C-4C97-947B-FA09EDF1F60D}"/>
              </a:ext>
            </a:extLst>
          </p:cNvPr>
          <p:cNvSpPr txBox="1"/>
          <p:nvPr/>
        </p:nvSpPr>
        <p:spPr>
          <a:xfrm>
            <a:off x="7223052" y="935666"/>
            <a:ext cx="32801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0099"/>
                </a:solidFill>
              </a:rPr>
              <a:t>Similar</a:t>
            </a:r>
            <a:r>
              <a:rPr lang="fr-FR" dirty="0">
                <a:solidFill>
                  <a:srgbClr val="000099"/>
                </a:solidFill>
              </a:rPr>
              <a:t> to … OH + </a:t>
            </a:r>
            <a:r>
              <a:rPr lang="fr-FR" dirty="0" err="1">
                <a:solidFill>
                  <a:srgbClr val="000099"/>
                </a:solidFill>
              </a:rPr>
              <a:t>EtOH</a:t>
            </a:r>
            <a:r>
              <a:rPr lang="fr-FR" dirty="0">
                <a:solidFill>
                  <a:srgbClr val="000099"/>
                </a:solidFill>
              </a:rPr>
              <a:t> </a:t>
            </a:r>
            <a:r>
              <a:rPr lang="fr-FR" dirty="0">
                <a:solidFill>
                  <a:srgbClr val="000099"/>
                </a:solidFill>
                <a:sym typeface="Wingdings" panose="05000000000000000000" pitchFamily="2" charset="2"/>
              </a:rPr>
              <a:t>…</a:t>
            </a:r>
          </a:p>
          <a:p>
            <a:r>
              <a:rPr lang="fr-FR" dirty="0">
                <a:solidFill>
                  <a:srgbClr val="000099"/>
                </a:solidFill>
                <a:sym typeface="Wingdings" panose="05000000000000000000" pitchFamily="2" charset="2"/>
              </a:rPr>
              <a:t>Diffusion </a:t>
            </a:r>
            <a:r>
              <a:rPr lang="fr-FR" dirty="0" err="1">
                <a:solidFill>
                  <a:srgbClr val="000099"/>
                </a:solidFill>
                <a:sym typeface="Wingdings" panose="05000000000000000000" pitchFamily="2" charset="2"/>
              </a:rPr>
              <a:t>limit</a:t>
            </a:r>
            <a:r>
              <a:rPr lang="fr-FR" dirty="0">
                <a:solidFill>
                  <a:srgbClr val="000099"/>
                </a:solidFill>
                <a:sym typeface="Wingdings" panose="05000000000000000000" pitchFamily="2" charset="2"/>
              </a:rPr>
              <a:t> ca. 10</a:t>
            </a:r>
            <a:r>
              <a:rPr lang="fr-FR" baseline="30000" dirty="0">
                <a:solidFill>
                  <a:srgbClr val="000099"/>
                </a:solidFill>
                <a:sym typeface="Wingdings" panose="05000000000000000000" pitchFamily="2" charset="2"/>
              </a:rPr>
              <a:t>10</a:t>
            </a:r>
            <a:r>
              <a:rPr lang="fr-FR" dirty="0">
                <a:solidFill>
                  <a:srgbClr val="000099"/>
                </a:solidFill>
                <a:sym typeface="Wingdings" panose="05000000000000000000" pitchFamily="2" charset="2"/>
              </a:rPr>
              <a:t> M</a:t>
            </a:r>
            <a:r>
              <a:rPr lang="fr-FR" baseline="30000" dirty="0">
                <a:solidFill>
                  <a:srgbClr val="000099"/>
                </a:solidFill>
                <a:sym typeface="Wingdings" panose="05000000000000000000" pitchFamily="2" charset="2"/>
              </a:rPr>
              <a:t>-1</a:t>
            </a:r>
            <a:r>
              <a:rPr lang="fr-FR" dirty="0">
                <a:solidFill>
                  <a:srgbClr val="000099"/>
                </a:solidFill>
                <a:sym typeface="Wingdings" panose="05000000000000000000" pitchFamily="2" charset="2"/>
              </a:rPr>
              <a:t>s</a:t>
            </a:r>
            <a:r>
              <a:rPr lang="fr-FR" baseline="30000" dirty="0">
                <a:solidFill>
                  <a:srgbClr val="000099"/>
                </a:solidFill>
                <a:sym typeface="Wingdings" panose="05000000000000000000" pitchFamily="2" charset="2"/>
              </a:rPr>
              <a:t>-1</a:t>
            </a:r>
            <a:endParaRPr lang="en-GH" baseline="30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4C3A8-1E7A-4B97-B4FC-9C0177F3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Triplet state vs. Radical Chemistry</a:t>
            </a:r>
            <a:endParaRPr lang="en-G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3E9010-AC13-4CAC-ABD2-6CA2D779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1285568"/>
            <a:ext cx="10814304" cy="4525963"/>
          </a:xfrm>
        </p:spPr>
        <p:txBody>
          <a:bodyPr/>
          <a:lstStyle/>
          <a:p>
            <a:r>
              <a:rPr lang="fr-FR" sz="3600" dirty="0"/>
              <a:t>OH </a:t>
            </a:r>
            <a:r>
              <a:rPr lang="fr-FR" sz="3600" dirty="0" err="1"/>
              <a:t>radicals</a:t>
            </a:r>
            <a:r>
              <a:rPr lang="fr-FR" sz="3600" dirty="0"/>
              <a:t> (</a:t>
            </a:r>
            <a:r>
              <a:rPr lang="fr-FR" sz="3600" dirty="0" err="1"/>
              <a:t>just</a:t>
            </a:r>
            <a:r>
              <a:rPr lang="fr-FR" sz="3600" dirty="0"/>
              <a:t> to </a:t>
            </a:r>
            <a:r>
              <a:rPr lang="fr-FR" sz="3600" dirty="0" err="1"/>
              <a:t>take</a:t>
            </a:r>
            <a:r>
              <a:rPr lang="fr-FR" sz="3600" dirty="0"/>
              <a:t> the </a:t>
            </a:r>
            <a:r>
              <a:rPr lang="fr-FR" sz="3600" dirty="0" err="1"/>
              <a:t>most</a:t>
            </a:r>
            <a:r>
              <a:rPr lang="fr-FR" sz="3600" dirty="0"/>
              <a:t> </a:t>
            </a:r>
            <a:r>
              <a:rPr lang="fr-FR" sz="3600" dirty="0" err="1"/>
              <a:t>reactive</a:t>
            </a:r>
            <a:r>
              <a:rPr lang="fr-FR" sz="3600" dirty="0"/>
              <a:t>)</a:t>
            </a:r>
          </a:p>
          <a:p>
            <a:pPr lvl="1"/>
            <a:r>
              <a:rPr lang="fr-FR" sz="3200" dirty="0"/>
              <a:t>Universal</a:t>
            </a:r>
          </a:p>
          <a:p>
            <a:pPr lvl="2"/>
            <a:r>
              <a:rPr lang="fr-FR" sz="2800" dirty="0" err="1"/>
              <a:t>Produced</a:t>
            </a:r>
            <a:r>
              <a:rPr lang="fr-FR" sz="2800" dirty="0"/>
              <a:t> </a:t>
            </a:r>
            <a:r>
              <a:rPr lang="fr-FR" sz="2800" dirty="0" err="1"/>
              <a:t>everywhere</a:t>
            </a:r>
            <a:endParaRPr lang="fr-FR" sz="2800" dirty="0"/>
          </a:p>
          <a:p>
            <a:pPr lvl="2"/>
            <a:r>
              <a:rPr lang="fr-FR" sz="2800" dirty="0" err="1"/>
              <a:t>Reacts</a:t>
            </a:r>
            <a:r>
              <a:rPr lang="fr-FR" sz="2800" dirty="0"/>
              <a:t> </a:t>
            </a:r>
            <a:r>
              <a:rPr lang="fr-FR" sz="2800" dirty="0" err="1" smtClean="0"/>
              <a:t>with</a:t>
            </a:r>
            <a:r>
              <a:rPr lang="fr-FR" sz="2800" dirty="0" smtClean="0"/>
              <a:t> </a:t>
            </a:r>
            <a:r>
              <a:rPr lang="fr-FR" sz="2800" dirty="0"/>
              <a:t>a </a:t>
            </a:r>
            <a:r>
              <a:rPr lang="fr-FR" sz="2800" dirty="0" err="1"/>
              <a:t>very</a:t>
            </a:r>
            <a:r>
              <a:rPr lang="fr-FR" sz="2800" dirty="0"/>
              <a:t> large range of compounds</a:t>
            </a:r>
          </a:p>
          <a:p>
            <a:r>
              <a:rPr lang="fr-FR" sz="3600" dirty="0"/>
              <a:t>Triplet state </a:t>
            </a:r>
            <a:r>
              <a:rPr lang="fr-FR" sz="3600" dirty="0" err="1"/>
              <a:t>chemistry</a:t>
            </a:r>
            <a:endParaRPr lang="fr-FR" sz="3600" dirty="0"/>
          </a:p>
          <a:p>
            <a:pPr lvl="1"/>
            <a:r>
              <a:rPr lang="fr-FR" sz="3200" dirty="0" err="1"/>
              <a:t>Specific</a:t>
            </a:r>
            <a:endParaRPr lang="fr-FR" sz="3200" dirty="0"/>
          </a:p>
          <a:p>
            <a:pPr lvl="2"/>
            <a:r>
              <a:rPr lang="fr-FR" sz="2800" dirty="0" err="1"/>
              <a:t>Lower</a:t>
            </a:r>
            <a:r>
              <a:rPr lang="fr-FR" sz="2800" dirty="0"/>
              <a:t> H-abstraction </a:t>
            </a:r>
            <a:r>
              <a:rPr lang="fr-FR" sz="2800" dirty="0" err="1"/>
              <a:t>ability</a:t>
            </a:r>
            <a:endParaRPr lang="fr-FR" sz="2800" dirty="0"/>
          </a:p>
          <a:p>
            <a:pPr lvl="2"/>
            <a:r>
              <a:rPr lang="fr-FR" sz="2800" dirty="0"/>
              <a:t>Charge transfert (e.g., NO</a:t>
            </a:r>
            <a:r>
              <a:rPr lang="fr-FR" sz="2800" baseline="-25000" dirty="0"/>
              <a:t>2</a:t>
            </a:r>
            <a:r>
              <a:rPr lang="fr-FR" sz="2800" dirty="0"/>
              <a:t> </a:t>
            </a:r>
            <a:r>
              <a:rPr lang="fr-FR" sz="2800" dirty="0">
                <a:sym typeface="Wingdings" panose="05000000000000000000" pitchFamily="2" charset="2"/>
              </a:rPr>
              <a:t> HONO)</a:t>
            </a:r>
          </a:p>
          <a:p>
            <a:pPr lvl="2"/>
            <a:r>
              <a:rPr lang="fr-FR" sz="2800" dirty="0" err="1">
                <a:sym typeface="Wingdings" panose="05000000000000000000" pitchFamily="2" charset="2"/>
              </a:rPr>
              <a:t>Requires</a:t>
            </a:r>
            <a:r>
              <a:rPr lang="fr-FR" sz="2800" dirty="0">
                <a:sym typeface="Wingdings" panose="05000000000000000000" pitchFamily="2" charset="2"/>
              </a:rPr>
              <a:t> </a:t>
            </a:r>
            <a:r>
              <a:rPr lang="fr-FR" sz="2800" dirty="0" err="1">
                <a:sym typeface="Wingdings" panose="05000000000000000000" pitchFamily="2" charset="2"/>
              </a:rPr>
              <a:t>locally</a:t>
            </a:r>
            <a:r>
              <a:rPr lang="fr-FR" sz="2800" dirty="0">
                <a:sym typeface="Wingdings" panose="05000000000000000000" pitchFamily="2" charset="2"/>
              </a:rPr>
              <a:t> </a:t>
            </a:r>
            <a:r>
              <a:rPr lang="fr-FR" sz="2800" dirty="0" err="1">
                <a:sym typeface="Wingdings" panose="05000000000000000000" pitchFamily="2" charset="2"/>
              </a:rPr>
              <a:t>higher</a:t>
            </a:r>
            <a:r>
              <a:rPr lang="fr-FR" sz="2800" dirty="0">
                <a:sym typeface="Wingdings" panose="05000000000000000000" pitchFamily="2" charset="2"/>
              </a:rPr>
              <a:t> concentrations, but </a:t>
            </a:r>
            <a:r>
              <a:rPr lang="fr-FR" sz="2800" dirty="0" err="1">
                <a:sym typeface="Wingdings" panose="05000000000000000000" pitchFamily="2" charset="2"/>
              </a:rPr>
              <a:t>where</a:t>
            </a:r>
            <a:r>
              <a:rPr lang="fr-FR" sz="2800" dirty="0">
                <a:sym typeface="Wingdings" panose="05000000000000000000" pitchFamily="2" charset="2"/>
              </a:rPr>
              <a:t>? </a:t>
            </a:r>
          </a:p>
          <a:p>
            <a:pPr lvl="2"/>
            <a:endParaRPr lang="fr-FR" sz="2800" dirty="0"/>
          </a:p>
          <a:p>
            <a:pPr lvl="1"/>
            <a:endParaRPr lang="fr-FR" sz="3200" dirty="0"/>
          </a:p>
          <a:p>
            <a:pPr lvl="1"/>
            <a:endParaRPr lang="en-GH" sz="3200" dirty="0"/>
          </a:p>
        </p:txBody>
      </p:sp>
    </p:spTree>
    <p:extLst>
      <p:ext uri="{BB962C8B-B14F-4D97-AF65-F5344CB8AC3E}">
        <p14:creationId xmlns:p14="http://schemas.microsoft.com/office/powerpoint/2010/main" val="282512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CF62E6-9432-4733-9386-F00CEC82FDD7}"/>
              </a:ext>
            </a:extLst>
          </p:cNvPr>
          <p:cNvSpPr/>
          <p:nvPr/>
        </p:nvSpPr>
        <p:spPr>
          <a:xfrm>
            <a:off x="1340919" y="1563620"/>
            <a:ext cx="8681483" cy="3075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tabLst>
                <a:tab pos="2340610" algn="l"/>
                <a:tab pos="30607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    SO</a:t>
            </a:r>
            <a:r>
              <a:rPr lang="en-US" sz="2000" b="1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+ T; energy transfer (a)                                         </a:t>
            </a:r>
            <a:endParaRPr lang="en-GH" sz="2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tabLst>
                <a:tab pos="2340610" algn="l"/>
                <a:tab pos="3060700" algn="l"/>
              </a:tabLst>
            </a:pP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SO</a:t>
            </a:r>
            <a:r>
              <a:rPr lang="en-US" sz="2000" b="1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aq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+ T*               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SO</a:t>
            </a:r>
            <a:r>
              <a:rPr lang="en-US" sz="2000" b="1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000" b="1" baseline="30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·+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T</a:t>
            </a:r>
            <a:r>
              <a:rPr lang="en-US" sz="2000" b="1" baseline="30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·-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electron transfer to T* (b)                        </a:t>
            </a:r>
            <a:endParaRPr lang="en-GH" sz="2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tabLst>
                <a:tab pos="2340610" algn="l"/>
                <a:tab pos="3060700" algn="l"/>
              </a:tabLst>
            </a:pP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SO</a:t>
            </a:r>
            <a:r>
              <a:rPr lang="en-US" sz="2000" b="1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000" b="1" baseline="30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·-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T</a:t>
            </a:r>
            <a:r>
              <a:rPr lang="en-US" sz="2000" b="1" baseline="30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·+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electron transfer from T* 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(c)</a:t>
            </a:r>
            <a:r>
              <a:rPr lang="en-US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endParaRPr lang="en-GH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tabLst>
                <a:tab pos="2340610" algn="l"/>
                <a:tab pos="30607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T*              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HSO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·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T</a:t>
            </a:r>
            <a:r>
              <a:rPr lang="en-US" sz="20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·-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electron transfer to T*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(d)               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endParaRPr lang="en-GH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tabLst>
                <a:tab pos="2340610" algn="l"/>
                <a:tab pos="3060700" algn="l"/>
              </a:tabLst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                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SO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·-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·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hydrogen transfer to T*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(e)            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endParaRPr lang="en-GH" sz="2000" b="1" dirty="0">
              <a:solidFill>
                <a:srgbClr val="C0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Possible reactions…</a:t>
            </a:r>
            <a:endParaRPr lang="en-GB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366" y="0"/>
            <a:ext cx="6980288" cy="671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82805" y="867265"/>
            <a:ext cx="353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Liu et al. </a:t>
            </a:r>
            <a:r>
              <a:rPr lang="fr-FR" i="1" dirty="0"/>
              <a:t>Environ. </a:t>
            </a:r>
            <a:r>
              <a:rPr lang="fr-FR" i="1" dirty="0" err="1"/>
              <a:t>Sci</a:t>
            </a:r>
            <a:r>
              <a:rPr lang="fr-FR" i="1" dirty="0"/>
              <a:t>. </a:t>
            </a:r>
            <a:r>
              <a:rPr lang="fr-FR" i="1" dirty="0" err="1"/>
              <a:t>Technol</a:t>
            </a:r>
            <a:r>
              <a:rPr lang="fr-FR" i="1" dirty="0"/>
              <a:t>.</a:t>
            </a:r>
            <a:r>
              <a:rPr lang="fr-FR" dirty="0"/>
              <a:t> 2021, 55, 8, 4227-4242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8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EDC66-A813-481F-9BF0-CF7966DAE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Possible sources of </a:t>
            </a:r>
            <a:r>
              <a:rPr lang="fr-FR" dirty="0" err="1"/>
              <a:t>atmospheric</a:t>
            </a:r>
            <a:r>
              <a:rPr lang="fr-FR" dirty="0"/>
              <a:t> </a:t>
            </a:r>
            <a:r>
              <a:rPr lang="fr-FR" dirty="0" err="1"/>
              <a:t>photosensitizers</a:t>
            </a:r>
            <a:endParaRPr lang="en-G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12B606-C348-4889-ACBA-90D0DC26C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1600201"/>
            <a:ext cx="5952182" cy="4525963"/>
          </a:xfrm>
        </p:spPr>
        <p:txBody>
          <a:bodyPr/>
          <a:lstStyle/>
          <a:p>
            <a:r>
              <a:rPr lang="fr-FR" dirty="0" err="1"/>
              <a:t>Primary</a:t>
            </a:r>
            <a:r>
              <a:rPr lang="fr-FR" dirty="0"/>
              <a:t> sources</a:t>
            </a:r>
          </a:p>
          <a:p>
            <a:pPr lvl="1"/>
            <a:r>
              <a:rPr lang="fr-FR" dirty="0"/>
              <a:t>HULIS</a:t>
            </a:r>
          </a:p>
          <a:p>
            <a:pPr lvl="1"/>
            <a:r>
              <a:rPr lang="fr-FR" dirty="0"/>
              <a:t>Brown </a:t>
            </a:r>
            <a:r>
              <a:rPr lang="fr-FR" dirty="0" err="1"/>
              <a:t>carbon</a:t>
            </a:r>
            <a:r>
              <a:rPr lang="fr-FR" dirty="0"/>
              <a:t> (</a:t>
            </a:r>
            <a:r>
              <a:rPr lang="fr-FR" dirty="0" err="1"/>
              <a:t>BrC</a:t>
            </a:r>
            <a:r>
              <a:rPr lang="fr-FR" dirty="0"/>
              <a:t>) </a:t>
            </a:r>
          </a:p>
          <a:p>
            <a:pPr lvl="1"/>
            <a:r>
              <a:rPr lang="fr-FR" dirty="0"/>
              <a:t>Transport (</a:t>
            </a:r>
            <a:r>
              <a:rPr lang="fr-FR" dirty="0" err="1"/>
              <a:t>PAHs</a:t>
            </a:r>
            <a:r>
              <a:rPr lang="fr-FR" dirty="0"/>
              <a:t>)</a:t>
            </a:r>
          </a:p>
          <a:p>
            <a:pPr lvl="1"/>
            <a:r>
              <a:rPr lang="fr-FR" dirty="0" err="1"/>
              <a:t>Biological</a:t>
            </a:r>
            <a:r>
              <a:rPr lang="fr-FR" dirty="0"/>
              <a:t> </a:t>
            </a:r>
          </a:p>
          <a:p>
            <a:r>
              <a:rPr lang="fr-FR" dirty="0" err="1"/>
              <a:t>Secondary</a:t>
            </a:r>
            <a:r>
              <a:rPr lang="fr-FR" dirty="0"/>
              <a:t> sources</a:t>
            </a:r>
          </a:p>
          <a:p>
            <a:pPr lvl="1"/>
            <a:r>
              <a:rPr lang="fr-FR" dirty="0"/>
              <a:t>Brown Carbon (BrC) </a:t>
            </a:r>
          </a:p>
          <a:p>
            <a:pPr lvl="1"/>
            <a:r>
              <a:rPr lang="fr-FR" dirty="0"/>
              <a:t>SOA </a:t>
            </a:r>
            <a:r>
              <a:rPr lang="fr-FR" dirty="0" err="1"/>
              <a:t>chemistry</a:t>
            </a:r>
            <a:endParaRPr lang="fr-FR" dirty="0"/>
          </a:p>
          <a:p>
            <a:pPr marL="457200" lvl="1" indent="0">
              <a:buNone/>
            </a:pPr>
            <a:r>
              <a:rPr lang="fr-FR" dirty="0"/>
              <a:t>-…</a:t>
            </a:r>
          </a:p>
          <a:p>
            <a:pPr lvl="1"/>
            <a:endParaRPr lang="en-GH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9B622FF-A11A-43BB-A133-12E0F8281E0E}"/>
              </a:ext>
            </a:extLst>
          </p:cNvPr>
          <p:cNvGrpSpPr/>
          <p:nvPr/>
        </p:nvGrpSpPr>
        <p:grpSpPr>
          <a:xfrm>
            <a:off x="8100960" y="1378260"/>
            <a:ext cx="2038340" cy="5173077"/>
            <a:chOff x="6576960" y="1378259"/>
            <a:chExt cx="2038340" cy="517307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9735" y="1378259"/>
              <a:ext cx="2025565" cy="1440402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044" y="2490506"/>
              <a:ext cx="2031256" cy="1235845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960" y="3726352"/>
              <a:ext cx="2038340" cy="1328829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960" y="5055181"/>
              <a:ext cx="2038340" cy="1496155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 rot="16200000">
            <a:off x="5089688" y="3780130"/>
            <a:ext cx="517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Multiple sources- more « simple » </a:t>
            </a:r>
            <a:r>
              <a:rPr lang="fr-FR" b="1" dirty="0" err="1">
                <a:solidFill>
                  <a:srgbClr val="FF0000"/>
                </a:solidFill>
              </a:rPr>
              <a:t>molecules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7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5411E-378B-4354-B23B-F6D4F29EA9E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273300" y="2130426"/>
            <a:ext cx="8394700" cy="1470025"/>
          </a:xfrm>
        </p:spPr>
        <p:txBody>
          <a:bodyPr/>
          <a:lstStyle/>
          <a:p>
            <a:r>
              <a:rPr lang="fr-FR" dirty="0" err="1">
                <a:solidFill>
                  <a:srgbClr val="C00000"/>
                </a:solidFill>
              </a:rPr>
              <a:t>We</a:t>
            </a:r>
            <a:r>
              <a:rPr lang="fr-FR" dirty="0">
                <a:solidFill>
                  <a:srgbClr val="C00000"/>
                </a:solidFill>
              </a:rPr>
              <a:t> have to </a:t>
            </a:r>
            <a:r>
              <a:rPr lang="fr-FR" dirty="0" err="1">
                <a:solidFill>
                  <a:srgbClr val="C00000"/>
                </a:solidFill>
              </a:rPr>
              <a:t>rethink</a:t>
            </a:r>
            <a:r>
              <a:rPr lang="fr-FR" dirty="0">
                <a:solidFill>
                  <a:srgbClr val="C00000"/>
                </a:solidFill>
              </a:rPr>
              <a:t> the </a:t>
            </a:r>
            <a:r>
              <a:rPr lang="fr-FR" dirty="0" err="1">
                <a:solidFill>
                  <a:srgbClr val="C00000"/>
                </a:solidFill>
              </a:rPr>
              <a:t>atmospheric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oxidation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capacity</a:t>
            </a:r>
            <a:r>
              <a:rPr lang="fr-FR" dirty="0">
                <a:solidFill>
                  <a:srgbClr val="C00000"/>
                </a:solidFill>
              </a:rPr>
              <a:t>!!</a:t>
            </a:r>
            <a:br>
              <a:rPr lang="fr-FR" dirty="0">
                <a:solidFill>
                  <a:srgbClr val="C00000"/>
                </a:solidFill>
              </a:rPr>
            </a:br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more </a:t>
            </a:r>
            <a:r>
              <a:rPr lang="fr-FR" dirty="0" err="1"/>
              <a:t>chemistrty</a:t>
            </a:r>
            <a:r>
              <a:rPr lang="fr-FR" dirty="0"/>
              <a:t> </a:t>
            </a:r>
            <a:r>
              <a:rPr lang="fr-FR" dirty="0" err="1"/>
              <a:t>taking</a:t>
            </a:r>
            <a:r>
              <a:rPr lang="fr-FR" dirty="0"/>
              <a:t> place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thought</a:t>
            </a:r>
            <a:r>
              <a:rPr lang="fr-FR" dirty="0"/>
              <a:t> </a:t>
            </a: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(and not </a:t>
            </a:r>
            <a:r>
              <a:rPr lang="fr-FR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just</a:t>
            </a: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radicals</a:t>
            </a: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  <a:endParaRPr lang="en-GH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5D6EF9-130D-4A59-A113-AD5C95615A90}"/>
              </a:ext>
            </a:extLst>
          </p:cNvPr>
          <p:cNvSpPr txBox="1"/>
          <p:nvPr/>
        </p:nvSpPr>
        <p:spPr>
          <a:xfrm>
            <a:off x="1662023" y="187281"/>
            <a:ext cx="3249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/>
              <a:t>My</a:t>
            </a:r>
            <a:r>
              <a:rPr lang="fr-FR" sz="2800" b="1" dirty="0"/>
              <a:t> conclusion</a:t>
            </a:r>
            <a:endParaRPr lang="en-GH" sz="28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9CA2730-B6FE-41AE-81AE-58A87EF8424F}"/>
              </a:ext>
            </a:extLst>
          </p:cNvPr>
          <p:cNvSpPr txBox="1"/>
          <p:nvPr/>
        </p:nvSpPr>
        <p:spPr>
          <a:xfrm>
            <a:off x="7737894" y="6021613"/>
            <a:ext cx="3249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Questions?</a:t>
            </a:r>
            <a:endParaRPr lang="en-GH" sz="2800" b="1" dirty="0"/>
          </a:p>
        </p:txBody>
      </p:sp>
    </p:spTree>
    <p:extLst>
      <p:ext uri="{BB962C8B-B14F-4D97-AF65-F5344CB8AC3E}">
        <p14:creationId xmlns:p14="http://schemas.microsoft.com/office/powerpoint/2010/main" val="7237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213164" y="1700805"/>
          <a:ext cx="4351212" cy="4353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18" name="CS ChemDraw Drawing" r:id="rId4" imgW="1132076" imgH="1132066" progId="">
                  <p:embed/>
                </p:oleObj>
              </mc:Choice>
              <mc:Fallback>
                <p:oleObj name="CS ChemDraw Drawing" r:id="rId4" imgW="1132076" imgH="1132066" progId="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3164" y="1700805"/>
                        <a:ext cx="4351212" cy="43530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" name="Object 181"/>
          <p:cNvGraphicFramePr>
            <a:graphicFrameLocks noChangeAspect="1"/>
          </p:cNvGraphicFramePr>
          <p:nvPr/>
        </p:nvGraphicFramePr>
        <p:xfrm>
          <a:off x="4859754" y="2320035"/>
          <a:ext cx="3070857" cy="3070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19" name="CS ChemDraw Drawing" r:id="rId6" imgW="3940552" imgH="3940617" progId="">
                  <p:embed/>
                </p:oleObj>
              </mc:Choice>
              <mc:Fallback>
                <p:oleObj name="CS ChemDraw Drawing" r:id="rId6" imgW="3940552" imgH="3940617" progId="">
                  <p:embed/>
                  <p:pic>
                    <p:nvPicPr>
                      <p:cNvPr id="182" name="Object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754" y="2320035"/>
                        <a:ext cx="3070857" cy="30708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399374" y="2104254"/>
            <a:ext cx="2011321" cy="1011088"/>
            <a:chOff x="513184" y="537473"/>
            <a:chExt cx="1178496" cy="803295"/>
          </a:xfrm>
        </p:grpSpPr>
        <p:cxnSp>
          <p:nvCxnSpPr>
            <p:cNvPr id="9" name="Curved Connector 8"/>
            <p:cNvCxnSpPr>
              <a:cxnSpLocks noChangeShapeType="1"/>
              <a:stCxn id="10" idx="11"/>
            </p:cNvCxnSpPr>
            <p:nvPr/>
          </p:nvCxnSpPr>
          <p:spPr bwMode="auto">
            <a:xfrm>
              <a:off x="1464906" y="1231641"/>
              <a:ext cx="226774" cy="109127"/>
            </a:xfrm>
            <a:prstGeom prst="curvedConnector3">
              <a:avLst>
                <a:gd name="adj1" fmla="val 50000"/>
              </a:avLst>
            </a:prstGeom>
            <a:noFill/>
            <a:ln w="38100" algn="ctr">
              <a:solidFill>
                <a:srgbClr val="FFC000"/>
              </a:solidFill>
              <a:round/>
              <a:headEnd/>
              <a:tailEnd type="triangle" w="med" len="med"/>
            </a:ln>
          </p:spPr>
        </p:cxn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513184" y="537473"/>
              <a:ext cx="951722" cy="713366"/>
            </a:xfrm>
            <a:custGeom>
              <a:avLst/>
              <a:gdLst>
                <a:gd name="T0" fmla="*/ 0 w 951722"/>
                <a:gd name="T1" fmla="*/ 115670 h 713366"/>
                <a:gd name="T2" fmla="*/ 186612 w 951722"/>
                <a:gd name="T3" fmla="*/ 3703 h 713366"/>
                <a:gd name="T4" fmla="*/ 158620 w 951722"/>
                <a:gd name="T5" fmla="*/ 236968 h 713366"/>
                <a:gd name="T6" fmla="*/ 373224 w 951722"/>
                <a:gd name="T7" fmla="*/ 152992 h 713366"/>
                <a:gd name="T8" fmla="*/ 317240 w 951722"/>
                <a:gd name="T9" fmla="*/ 358266 h 713366"/>
                <a:gd name="T10" fmla="*/ 503853 w 951722"/>
                <a:gd name="T11" fmla="*/ 311613 h 713366"/>
                <a:gd name="T12" fmla="*/ 485192 w 951722"/>
                <a:gd name="T13" fmla="*/ 479564 h 713366"/>
                <a:gd name="T14" fmla="*/ 643812 w 951722"/>
                <a:gd name="T15" fmla="*/ 442241 h 713366"/>
                <a:gd name="T16" fmla="*/ 634481 w 951722"/>
                <a:gd name="T17" fmla="*/ 600862 h 713366"/>
                <a:gd name="T18" fmla="*/ 802432 w 951722"/>
                <a:gd name="T19" fmla="*/ 572870 h 713366"/>
                <a:gd name="T20" fmla="*/ 802432 w 951722"/>
                <a:gd name="T21" fmla="*/ 703498 h 713366"/>
                <a:gd name="T22" fmla="*/ 951722 w 951722"/>
                <a:gd name="T23" fmla="*/ 694168 h 7133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1722"/>
                <a:gd name="T37" fmla="*/ 0 h 713366"/>
                <a:gd name="T38" fmla="*/ 951722 w 951722"/>
                <a:gd name="T39" fmla="*/ 713366 h 71336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1722" h="713366">
                  <a:moveTo>
                    <a:pt x="0" y="115670"/>
                  </a:moveTo>
                  <a:cubicBezTo>
                    <a:pt x="80087" y="49578"/>
                    <a:pt x="160175" y="-16513"/>
                    <a:pt x="186612" y="3703"/>
                  </a:cubicBezTo>
                  <a:cubicBezTo>
                    <a:pt x="213049" y="23919"/>
                    <a:pt x="127518" y="212087"/>
                    <a:pt x="158620" y="236968"/>
                  </a:cubicBezTo>
                  <a:cubicBezTo>
                    <a:pt x="189722" y="261849"/>
                    <a:pt x="346787" y="132776"/>
                    <a:pt x="373224" y="152992"/>
                  </a:cubicBezTo>
                  <a:cubicBezTo>
                    <a:pt x="399661" y="173208"/>
                    <a:pt x="295468" y="331829"/>
                    <a:pt x="317240" y="358266"/>
                  </a:cubicBezTo>
                  <a:cubicBezTo>
                    <a:pt x="339012" y="384703"/>
                    <a:pt x="475861" y="291397"/>
                    <a:pt x="503853" y="311613"/>
                  </a:cubicBezTo>
                  <a:cubicBezTo>
                    <a:pt x="531845" y="331829"/>
                    <a:pt x="461866" y="457793"/>
                    <a:pt x="485192" y="479564"/>
                  </a:cubicBezTo>
                  <a:cubicBezTo>
                    <a:pt x="508518" y="501335"/>
                    <a:pt x="618931" y="422025"/>
                    <a:pt x="643812" y="442241"/>
                  </a:cubicBezTo>
                  <a:cubicBezTo>
                    <a:pt x="668693" y="462457"/>
                    <a:pt x="608044" y="579090"/>
                    <a:pt x="634481" y="600862"/>
                  </a:cubicBezTo>
                  <a:cubicBezTo>
                    <a:pt x="660918" y="622634"/>
                    <a:pt x="774440" y="555764"/>
                    <a:pt x="802432" y="572870"/>
                  </a:cubicBezTo>
                  <a:cubicBezTo>
                    <a:pt x="830424" y="589976"/>
                    <a:pt x="777550" y="683282"/>
                    <a:pt x="802432" y="703498"/>
                  </a:cubicBezTo>
                  <a:cubicBezTo>
                    <a:pt x="827314" y="723714"/>
                    <a:pt x="889518" y="708941"/>
                    <a:pt x="951722" y="694168"/>
                  </a:cubicBezTo>
                </a:path>
              </a:pathLst>
            </a:custGeom>
            <a:noFill/>
            <a:ln w="38100" algn="ctr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4058713" y="2024204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altLang="en-US" b="1" i="1" dirty="0">
                <a:solidFill>
                  <a:srgbClr val="000000"/>
                </a:solidFill>
                <a:latin typeface="Century Schoolbook" pitchFamily="18" charset="0"/>
                <a:cs typeface="Consolas" pitchFamily="49" charset="0"/>
              </a:rPr>
              <a:t>h</a:t>
            </a:r>
            <a:r>
              <a:rPr lang="el-GR" altLang="en-US" b="1" i="1" dirty="0">
                <a:solidFill>
                  <a:srgbClr val="000000"/>
                </a:solidFill>
                <a:latin typeface="Century Schoolbook" pitchFamily="18" charset="0"/>
                <a:cs typeface="Consolas" pitchFamily="49" charset="0"/>
              </a:rPr>
              <a:t>ν</a:t>
            </a:r>
            <a:endParaRPr lang="en-US" altLang="en-US" b="1" i="1" dirty="0">
              <a:solidFill>
                <a:srgbClr val="000000"/>
              </a:solidFill>
              <a:latin typeface="Century Schoolbook" pitchFamily="18" charset="0"/>
              <a:cs typeface="Consolas" pitchFamily="49" charset="0"/>
            </a:endParaRPr>
          </a:p>
        </p:txBody>
      </p:sp>
      <p:pic>
        <p:nvPicPr>
          <p:cNvPr id="13" name="Object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8229" y="2820644"/>
            <a:ext cx="1277860" cy="78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37"/>
          <p:cNvSpPr txBox="1">
            <a:spLocks noChangeArrowheads="1"/>
          </p:cNvSpPr>
          <p:nvPr/>
        </p:nvSpPr>
        <p:spPr bwMode="auto">
          <a:xfrm>
            <a:off x="6388770" y="2167790"/>
            <a:ext cx="1531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altLang="en-US" dirty="0" err="1">
                <a:solidFill>
                  <a:srgbClr val="000000"/>
                </a:solidFill>
              </a:rPr>
              <a:t>Seed</a:t>
            </a:r>
            <a:r>
              <a:rPr lang="fr-FR" altLang="en-US" dirty="0">
                <a:solidFill>
                  <a:srgbClr val="000000"/>
                </a:solidFill>
              </a:rPr>
              <a:t> </a:t>
            </a:r>
            <a:r>
              <a:rPr lang="fr-FR" altLang="en-US" dirty="0" err="1">
                <a:solidFill>
                  <a:srgbClr val="000000"/>
                </a:solidFill>
              </a:rPr>
              <a:t>particle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1" name="TextBox 38"/>
          <p:cNvSpPr txBox="1">
            <a:spLocks noChangeArrowheads="1"/>
          </p:cNvSpPr>
          <p:nvPr/>
        </p:nvSpPr>
        <p:spPr bwMode="auto">
          <a:xfrm>
            <a:off x="6564915" y="6280778"/>
            <a:ext cx="685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altLang="en-US" dirty="0">
                <a:solidFill>
                  <a:srgbClr val="000000"/>
                </a:solidFill>
              </a:rPr>
              <a:t>VOC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2" name="TextBox 39"/>
          <p:cNvSpPr txBox="1">
            <a:spLocks noChangeArrowheads="1"/>
          </p:cNvSpPr>
          <p:nvPr/>
        </p:nvSpPr>
        <p:spPr bwMode="auto">
          <a:xfrm>
            <a:off x="3857624" y="2837903"/>
            <a:ext cx="15182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dirty="0">
                <a:solidFill>
                  <a:srgbClr val="000000"/>
                </a:solidFill>
              </a:rPr>
              <a:t>Light absorbing compound</a:t>
            </a:r>
          </a:p>
        </p:txBody>
      </p:sp>
      <p:sp>
        <p:nvSpPr>
          <p:cNvPr id="25" name="Sun 24"/>
          <p:cNvSpPr>
            <a:spLocks noChangeArrowheads="1"/>
          </p:cNvSpPr>
          <p:nvPr/>
        </p:nvSpPr>
        <p:spPr bwMode="auto">
          <a:xfrm>
            <a:off x="2620196" y="1320580"/>
            <a:ext cx="1016000" cy="1031876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142049" y="3299569"/>
          <a:ext cx="1442873" cy="1348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20" name="CS ChemDraw Drawing" r:id="rId9" imgW="1358922" imgH="1270670" progId="ChemDraw.Document.6.0">
                  <p:embed/>
                </p:oleObj>
              </mc:Choice>
              <mc:Fallback>
                <p:oleObj name="CS ChemDraw Drawing" r:id="rId9" imgW="1358922" imgH="1270670" progId="ChemDraw.Document.6.0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2049" y="3299569"/>
                        <a:ext cx="1442873" cy="13484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48522" y="1188574"/>
          <a:ext cx="883204" cy="2264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21" name="CS ChemDraw Drawing" r:id="rId11" imgW="583166" imgH="1493300" progId="">
                  <p:embed/>
                </p:oleObj>
              </mc:Choice>
              <mc:Fallback>
                <p:oleObj name="CS ChemDraw Drawing" r:id="rId11" imgW="583166" imgH="1493300" progId="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522" y="1188574"/>
                        <a:ext cx="883204" cy="22641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434161" y="3391671"/>
          <a:ext cx="983137" cy="118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22" name="CS ChemDraw Drawing" r:id="rId13" imgW="999366" imgH="1200692" progId="">
                  <p:embed/>
                </p:oleObj>
              </mc:Choice>
              <mc:Fallback>
                <p:oleObj name="CS ChemDraw Drawing" r:id="rId13" imgW="999366" imgH="1200692" progId="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4161" y="3391671"/>
                        <a:ext cx="983137" cy="1180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6502718" y="1275979"/>
          <a:ext cx="1890712" cy="207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23" name="CS ChemDraw Drawing" r:id="rId15" imgW="750941" imgH="825679" progId="">
                  <p:embed/>
                </p:oleObj>
              </mc:Choice>
              <mc:Fallback>
                <p:oleObj name="CS ChemDraw Drawing" r:id="rId15" imgW="750941" imgH="825679" progId="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2718" y="1275979"/>
                        <a:ext cx="1890712" cy="2078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6067868" y="5904350"/>
          <a:ext cx="435795" cy="919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24" name="CS ChemDraw Drawing" r:id="rId17" imgW="266228" imgH="610883" progId="">
                  <p:embed/>
                </p:oleObj>
              </mc:Choice>
              <mc:Fallback>
                <p:oleObj name="CS ChemDraw Drawing" r:id="rId17" imgW="266228" imgH="610883" progId="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7868" y="5904350"/>
                        <a:ext cx="435795" cy="919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6011996" y="4355988"/>
          <a:ext cx="1229075" cy="1815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25" name="CS ChemDraw Drawing" r:id="rId19" imgW="1573901" imgH="1587594" progId="">
                  <p:embed/>
                </p:oleObj>
              </mc:Choice>
              <mc:Fallback>
                <p:oleObj name="CS ChemDraw Drawing" r:id="rId19" imgW="1573901" imgH="1587594" progId="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996" y="4355988"/>
                        <a:ext cx="1229075" cy="18152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7206504" y="4042438"/>
          <a:ext cx="382587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26" name="CS ChemDraw Drawing" r:id="rId21" imgW="281603" imgH="650330" progId="">
                  <p:embed/>
                </p:oleObj>
              </mc:Choice>
              <mc:Fallback>
                <p:oleObj name="CS ChemDraw Drawing" r:id="rId21" imgW="281603" imgH="650330" progId="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6504" y="4042438"/>
                        <a:ext cx="382587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574204" y="3731384"/>
          <a:ext cx="903288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27" name="CS ChemDraw Drawing" r:id="rId23" imgW="706974" imgH="789204" progId="">
                  <p:embed/>
                </p:oleObj>
              </mc:Choice>
              <mc:Fallback>
                <p:oleObj name="CS ChemDraw Drawing" r:id="rId23" imgW="706974" imgH="789204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4204" y="3731384"/>
                        <a:ext cx="903288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 bwMode="auto">
          <a:xfrm rot="1866830">
            <a:off x="7609397" y="4680662"/>
            <a:ext cx="586652" cy="307578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11017" y="5287911"/>
            <a:ext cx="136325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SOA growth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78608" y="1632440"/>
            <a:ext cx="272858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Gaseous HO</a:t>
            </a:r>
            <a:r>
              <a:rPr lang="en-US" sz="1600" b="1" baseline="-25000" dirty="0"/>
              <a:t>2</a:t>
            </a:r>
            <a:r>
              <a:rPr lang="en-US" sz="1600" b="1" dirty="0"/>
              <a:t> production</a:t>
            </a:r>
          </a:p>
        </p:txBody>
      </p:sp>
      <p:sp>
        <p:nvSpPr>
          <p:cNvPr id="28" name="TextBox 27"/>
          <p:cNvSpPr txBox="1"/>
          <p:nvPr/>
        </p:nvSpPr>
        <p:spPr>
          <a:xfrm rot="19844019">
            <a:off x="6477794" y="4052637"/>
            <a:ext cx="91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ngsanaUPC" panose="02020603050405020304" pitchFamily="18" charset="-34"/>
                <a:cs typeface="AngsanaUPC" panose="02020603050405020304" pitchFamily="18" charset="-34"/>
              </a:rPr>
              <a:t>e</a:t>
            </a:r>
            <a:r>
              <a:rPr lang="en-US" baseline="30000" dirty="0">
                <a:latin typeface="AngsanaUPC" panose="02020603050405020304" pitchFamily="18" charset="-34"/>
                <a:cs typeface="AngsanaUPC" panose="02020603050405020304" pitchFamily="18" charset="-34"/>
              </a:rPr>
              <a:t>-</a:t>
            </a:r>
            <a:r>
              <a:rPr lang="en-US" dirty="0">
                <a:latin typeface="AngsanaUPC" panose="02020603050405020304" pitchFamily="18" charset="-34"/>
                <a:cs typeface="AngsanaUPC" panose="02020603050405020304" pitchFamily="18" charset="-34"/>
              </a:rPr>
              <a:t>/H transfer</a:t>
            </a:r>
          </a:p>
        </p:txBody>
      </p:sp>
      <p:sp>
        <p:nvSpPr>
          <p:cNvPr id="34" name="Titre 1"/>
          <p:cNvSpPr>
            <a:spLocks noGrp="1"/>
          </p:cNvSpPr>
          <p:nvPr>
            <p:ph type="title"/>
          </p:nvPr>
        </p:nvSpPr>
        <p:spPr>
          <a:xfrm>
            <a:off x="1524001" y="-793"/>
            <a:ext cx="9144000" cy="1143000"/>
          </a:xfrm>
        </p:spPr>
        <p:txBody>
          <a:bodyPr/>
          <a:lstStyle/>
          <a:p>
            <a:r>
              <a:rPr lang="fr-FR" sz="4000" dirty="0" err="1"/>
              <a:t>Photosensitized</a:t>
            </a:r>
            <a:r>
              <a:rPr lang="fr-FR" sz="4000" dirty="0"/>
              <a:t> SOA production…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221329" y="5524902"/>
            <a:ext cx="2744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Monge et al., PNAS, 2012</a:t>
            </a:r>
          </a:p>
          <a:p>
            <a:r>
              <a:rPr lang="fr-FR" sz="1200" dirty="0"/>
              <a:t>Aregahegn et al, Faraday disc., 2013 </a:t>
            </a:r>
          </a:p>
          <a:p>
            <a:r>
              <a:rPr lang="fr-FR" sz="1200" dirty="0"/>
              <a:t>Rossignol et al., ES&amp;T, 2014</a:t>
            </a:r>
          </a:p>
        </p:txBody>
      </p:sp>
    </p:spTree>
    <p:extLst>
      <p:ext uri="{BB962C8B-B14F-4D97-AF65-F5344CB8AC3E}">
        <p14:creationId xmlns:p14="http://schemas.microsoft.com/office/powerpoint/2010/main" val="380586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14" grpId="0" animBg="1"/>
      <p:bldP spid="16" grpId="0" animBg="1"/>
      <p:bldP spid="29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2824065" y="5040086"/>
            <a:ext cx="8077200" cy="452438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100" dirty="0"/>
              <a:t>SOA formation from photosensitizers and other organic material in photosensitized reactions.</a:t>
            </a: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2845341" y="4826000"/>
            <a:ext cx="8382000" cy="990600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000"/>
              <a:t>Published in: William G. </a:t>
            </a:r>
            <a:r>
              <a:rPr lang="en-US" altLang="fr-FR" sz="1000" dirty="0" err="1"/>
              <a:t>Tsui</a:t>
            </a:r>
            <a:r>
              <a:rPr lang="en-US" altLang="fr-FR" sz="1000" dirty="0"/>
              <a:t>; Yi Rao; Hai-Lung Dai; V. Faye McNeill; </a:t>
            </a:r>
            <a:r>
              <a:rPr lang="en-US" altLang="fr-FR" sz="1000" i="1" dirty="0"/>
              <a:t>Environ. Sci. Technol.</a:t>
            </a:r>
            <a:r>
              <a:rPr lang="en-US" altLang="fr-FR" sz="1000" dirty="0"/>
              <a:t> </a:t>
            </a:r>
            <a:r>
              <a:rPr lang="en-US" altLang="fr-FR" sz="1000" b="1" dirty="0"/>
              <a:t> 2017, </a:t>
            </a:r>
            <a:r>
              <a:rPr lang="en-US" altLang="fr-FR" sz="1000" dirty="0"/>
              <a:t>51, 7496-7501.</a:t>
            </a:r>
          </a:p>
          <a:p>
            <a:r>
              <a:rPr lang="en-US" altLang="fr-FR" sz="1000" dirty="0"/>
              <a:t>DOI: 10.1021/acs.est.7b01416</a:t>
            </a:r>
          </a:p>
          <a:p>
            <a:r>
              <a:rPr lang="en-US" altLang="fr-FR" sz="1000" dirty="0"/>
              <a:t>Copyright © 2017 American Chemical Society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1981200" y="6170614"/>
            <a:ext cx="8382000" cy="1587"/>
          </a:xfrm>
          <a:prstGeom prst="line">
            <a:avLst/>
          </a:prstGeom>
          <a:noFill/>
          <a:ln w="324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832" y="118187"/>
            <a:ext cx="612616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06350" y="414153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IC </a:t>
            </a:r>
            <a:r>
              <a:rPr lang="fr-FR" dirty="0" err="1"/>
              <a:t>photochem</a:t>
            </a:r>
            <a:r>
              <a:rPr lang="fr-FR" dirty="0"/>
              <a:t> not </a:t>
            </a:r>
            <a:r>
              <a:rPr lang="fr-FR" dirty="0" err="1"/>
              <a:t>so</a:t>
            </a:r>
            <a:r>
              <a:rPr lang="fr-FR" dirty="0"/>
              <a:t> important (Tsui et al)</a:t>
            </a:r>
          </a:p>
          <a:p>
            <a:r>
              <a:rPr lang="fr-FR" u="sng" dirty="0">
                <a:solidFill>
                  <a:srgbClr val="0033CC"/>
                </a:solidFill>
              </a:rPr>
              <a:t>Concentration </a:t>
            </a:r>
            <a:r>
              <a:rPr lang="fr-FR" u="sng" dirty="0" err="1">
                <a:solidFill>
                  <a:srgbClr val="0033CC"/>
                </a:solidFill>
              </a:rPr>
              <a:t>is</a:t>
            </a:r>
            <a:r>
              <a:rPr lang="fr-FR" u="sng" dirty="0">
                <a:solidFill>
                  <a:srgbClr val="0033CC"/>
                </a:solidFill>
              </a:rPr>
              <a:t> </a:t>
            </a:r>
            <a:r>
              <a:rPr lang="fr-FR" u="sng" dirty="0" err="1">
                <a:solidFill>
                  <a:srgbClr val="0033CC"/>
                </a:solidFill>
              </a:rPr>
              <a:t>too</a:t>
            </a:r>
            <a:r>
              <a:rPr lang="fr-FR" u="sng" dirty="0">
                <a:solidFill>
                  <a:srgbClr val="0033CC"/>
                </a:solidFill>
              </a:rPr>
              <a:t> </a:t>
            </a:r>
            <a:r>
              <a:rPr lang="fr-FR" u="sng" dirty="0" err="1">
                <a:solidFill>
                  <a:srgbClr val="0033CC"/>
                </a:solidFill>
              </a:rPr>
              <a:t>low</a:t>
            </a:r>
            <a:endParaRPr lang="fr-FR" u="sng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2860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2102498" y="1066121"/>
            <a:ext cx="7772400" cy="1470025"/>
          </a:xfrm>
        </p:spPr>
        <p:txBody>
          <a:bodyPr/>
          <a:lstStyle/>
          <a:p>
            <a:r>
              <a:rPr lang="fr-FR" dirty="0" smtClean="0"/>
              <a:t>If the triplet state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abundant</a:t>
            </a:r>
            <a:r>
              <a:rPr lang="fr-FR" dirty="0" smtClean="0"/>
              <a:t>… </a:t>
            </a:r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might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important…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1524000" y="2840589"/>
            <a:ext cx="9004300" cy="3886200"/>
          </a:xfrm>
        </p:spPr>
        <p:txBody>
          <a:bodyPr/>
          <a:lstStyle/>
          <a:p>
            <a:pPr algn="ctr"/>
            <a:endParaRPr lang="fr-FR" dirty="0">
              <a:solidFill>
                <a:srgbClr val="0033CC"/>
              </a:solidFill>
            </a:endParaRPr>
          </a:p>
          <a:p>
            <a:pPr marL="0" indent="0" algn="ctr">
              <a:buNone/>
            </a:pPr>
            <a:r>
              <a:rPr lang="fr-FR" dirty="0" smtClean="0"/>
              <a:t>But </a:t>
            </a:r>
            <a:r>
              <a:rPr lang="fr-FR" dirty="0" err="1" smtClean="0"/>
              <a:t>is</a:t>
            </a:r>
            <a:r>
              <a:rPr lang="fr-FR" dirty="0" smtClean="0"/>
              <a:t> IC the </a:t>
            </a:r>
            <a:r>
              <a:rPr lang="fr-FR" dirty="0" err="1" smtClean="0"/>
              <a:t>only</a:t>
            </a:r>
            <a:r>
              <a:rPr lang="fr-FR" dirty="0" smtClean="0"/>
              <a:t> possible </a:t>
            </a:r>
            <a:r>
              <a:rPr lang="fr-FR" dirty="0" err="1" smtClean="0"/>
              <a:t>photosensitizer</a:t>
            </a:r>
            <a:r>
              <a:rPr lang="fr-FR" dirty="0" smtClean="0"/>
              <a:t>?</a:t>
            </a:r>
          </a:p>
          <a:p>
            <a:pPr marL="0" indent="0" algn="ctr">
              <a:buNone/>
            </a:pPr>
            <a:r>
              <a:rPr lang="fr-FR" dirty="0" smtClean="0"/>
              <a:t>(cf. Cort Anastasio </a:t>
            </a:r>
            <a:r>
              <a:rPr lang="fr-FR" dirty="0" err="1" smtClean="0"/>
              <a:t>measuring</a:t>
            </a:r>
            <a:r>
              <a:rPr lang="fr-FR" dirty="0" smtClean="0"/>
              <a:t> </a:t>
            </a:r>
            <a:r>
              <a:rPr lang="fr-FR" dirty="0" smtClean="0">
                <a:sym typeface="Symbol" panose="05050102010706020507" pitchFamily="18" charset="2"/>
              </a:rPr>
              <a:t>T*)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45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439" y="-105501"/>
            <a:ext cx="7691580" cy="560364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08" y="5639346"/>
            <a:ext cx="6848966" cy="121865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127245" y="5174982"/>
            <a:ext cx="829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Dependence</a:t>
            </a:r>
            <a:r>
              <a:rPr lang="fr-FR" b="1" dirty="0">
                <a:solidFill>
                  <a:srgbClr val="FF0000"/>
                </a:solidFill>
              </a:rPr>
              <a:t> of </a:t>
            </a:r>
            <a:r>
              <a:rPr lang="fr-FR" b="1" dirty="0" err="1">
                <a:solidFill>
                  <a:srgbClr val="FF0000"/>
                </a:solidFill>
              </a:rPr>
              <a:t>photooxidant</a:t>
            </a:r>
            <a:r>
              <a:rPr lang="fr-FR" b="1" dirty="0">
                <a:solidFill>
                  <a:srgbClr val="FF0000"/>
                </a:solidFill>
              </a:rPr>
              <a:t> concentrations on </a:t>
            </a:r>
            <a:r>
              <a:rPr lang="fr-FR" b="1" dirty="0" err="1">
                <a:solidFill>
                  <a:srgbClr val="FF0000"/>
                </a:solidFill>
              </a:rPr>
              <a:t>particle</a:t>
            </a:r>
            <a:r>
              <a:rPr lang="fr-FR" b="1" dirty="0">
                <a:solidFill>
                  <a:srgbClr val="FF0000"/>
                </a:solidFill>
              </a:rPr>
              <a:t> mass/water mass ratio (i.e., </a:t>
            </a:r>
            <a:r>
              <a:rPr lang="fr-FR" b="1" dirty="0" err="1">
                <a:solidFill>
                  <a:srgbClr val="FF0000"/>
                </a:solidFill>
              </a:rPr>
              <a:t>aqueous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particle</a:t>
            </a:r>
            <a:r>
              <a:rPr lang="fr-FR" b="1" dirty="0">
                <a:solidFill>
                  <a:srgbClr val="FF0000"/>
                </a:solidFill>
              </a:rPr>
              <a:t> concentration) </a:t>
            </a:r>
          </a:p>
        </p:txBody>
      </p:sp>
    </p:spTree>
    <p:extLst>
      <p:ext uri="{BB962C8B-B14F-4D97-AF65-F5344CB8AC3E}">
        <p14:creationId xmlns:p14="http://schemas.microsoft.com/office/powerpoint/2010/main" val="32788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sées 5"/>
          <p:cNvSpPr/>
          <p:nvPr/>
        </p:nvSpPr>
        <p:spPr>
          <a:xfrm>
            <a:off x="5022980" y="1231642"/>
            <a:ext cx="5430416" cy="3611088"/>
          </a:xfrm>
          <a:prstGeom prst="cloudCallou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16" y="1842665"/>
            <a:ext cx="2961049" cy="1724811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Anthropogenic</a:t>
            </a:r>
            <a:r>
              <a:rPr lang="fr-FR" dirty="0"/>
              <a:t> </a:t>
            </a:r>
            <a:r>
              <a:rPr lang="fr-FR" dirty="0" err="1"/>
              <a:t>VOCs</a:t>
            </a:r>
            <a:endParaRPr lang="fr-FR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42" y="2628100"/>
            <a:ext cx="2762445" cy="187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487" y="4179378"/>
            <a:ext cx="2762445" cy="205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6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76575" y="85725"/>
            <a:ext cx="2530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SOA formation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8737" t="12109" r="6351" b="6314"/>
          <a:stretch/>
        </p:blipFill>
        <p:spPr>
          <a:xfrm>
            <a:off x="3196391" y="830180"/>
            <a:ext cx="7279105" cy="55946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838" y="874340"/>
            <a:ext cx="2319242" cy="153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1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10.4"/>
</p:tagLst>
</file>

<file path=ppt/theme/theme1.xml><?xml version="1.0" encoding="utf-8"?>
<a:theme xmlns:a="http://schemas.openxmlformats.org/drawingml/2006/main" name="ircelyon-cg">
  <a:themeElements>
    <a:clrScheme name="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rcelyon-cg" id="{1084D13D-6721-4DFF-90B8-C067207BC36D}" vid="{0CA7520E-B5D8-4702-99AD-A631BDBA524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ircelyon-cg</Template>
  <TotalTime>7961</TotalTime>
  <Words>1122</Words>
  <Application>Microsoft Office PowerPoint</Application>
  <PresentationFormat>Grand écran</PresentationFormat>
  <Paragraphs>191</Paragraphs>
  <Slides>33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49" baseType="lpstr">
      <vt:lpstr>ＭＳ Ｐゴシック</vt:lpstr>
      <vt:lpstr>SimSun</vt:lpstr>
      <vt:lpstr>AngsanaUPC</vt:lpstr>
      <vt:lpstr>Arial</vt:lpstr>
      <vt:lpstr>Arial Unicode MS</vt:lpstr>
      <vt:lpstr>Calibri</vt:lpstr>
      <vt:lpstr>Cambria-Bold</vt:lpstr>
      <vt:lpstr>Century Schoolbook</vt:lpstr>
      <vt:lpstr>Comic Sans MS</vt:lpstr>
      <vt:lpstr>Consolas</vt:lpstr>
      <vt:lpstr>Symbol</vt:lpstr>
      <vt:lpstr>Times New Roman</vt:lpstr>
      <vt:lpstr>Wingdings</vt:lpstr>
      <vt:lpstr>ircelyon-cg</vt:lpstr>
      <vt:lpstr>CS ChemDraw Drawing</vt:lpstr>
      <vt:lpstr>Graph</vt:lpstr>
      <vt:lpstr>Photosensitization is in the air   and impacts SOA generation and properties</vt:lpstr>
      <vt:lpstr>Présentation PowerPoint</vt:lpstr>
      <vt:lpstr>Triplet state vs. Radical Chemistry</vt:lpstr>
      <vt:lpstr>Photosensitized SOA production… </vt:lpstr>
      <vt:lpstr>Présentation PowerPoint</vt:lpstr>
      <vt:lpstr>If the triplet state is abundant… then it might be important…</vt:lpstr>
      <vt:lpstr>Présentation PowerPoint</vt:lpstr>
      <vt:lpstr>Anthropogenic VOCs</vt:lpstr>
      <vt:lpstr>Présentation PowerPoint</vt:lpstr>
      <vt:lpstr>Présentation PowerPoint</vt:lpstr>
      <vt:lpstr>Présentation PowerPoint</vt:lpstr>
      <vt:lpstr>Experimental</vt:lpstr>
      <vt:lpstr>Présentation PowerPoint</vt:lpstr>
      <vt:lpstr>Présentation PowerPoint</vt:lpstr>
      <vt:lpstr>Can SO2 undergo photosensitized oxidation?</vt:lpstr>
      <vt:lpstr>Experimental setup</vt:lpstr>
      <vt:lpstr>Présentation PowerPoint</vt:lpstr>
      <vt:lpstr>Présentation PowerPoint</vt:lpstr>
      <vt:lpstr>HOx as possible oxidant</vt:lpstr>
      <vt:lpstr>Présentation PowerPoint</vt:lpstr>
      <vt:lpstr>Présentation PowerPoint</vt:lpstr>
      <vt:lpstr>Wangdu Supersite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Possible reactions…</vt:lpstr>
      <vt:lpstr>Présentation PowerPoint</vt:lpstr>
      <vt:lpstr>Possible sources of atmospheric photosensitizers</vt:lpstr>
      <vt:lpstr>We have to rethink the atmospheric oxidation capacity!! There is more chemistrty taking place than we thought (and not just radicals)</vt:lpstr>
    </vt:vector>
  </TitlesOfParts>
  <Company>IRCELYON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monica passananti</dc:creator>
  <cp:lastModifiedBy>christian george</cp:lastModifiedBy>
  <cp:revision>539</cp:revision>
  <dcterms:created xsi:type="dcterms:W3CDTF">2014-12-08T10:46:51Z</dcterms:created>
  <dcterms:modified xsi:type="dcterms:W3CDTF">2021-04-22T10:05:56Z</dcterms:modified>
</cp:coreProperties>
</file>