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15"/>
  </p:notesMasterIdLst>
  <p:sldIdLst>
    <p:sldId id="256" r:id="rId2"/>
    <p:sldId id="271" r:id="rId3"/>
    <p:sldId id="259" r:id="rId4"/>
    <p:sldId id="258" r:id="rId5"/>
    <p:sldId id="260" r:id="rId6"/>
    <p:sldId id="261" r:id="rId7"/>
    <p:sldId id="265" r:id="rId8"/>
    <p:sldId id="273" r:id="rId9"/>
    <p:sldId id="263" r:id="rId10"/>
    <p:sldId id="268" r:id="rId11"/>
    <p:sldId id="264" r:id="rId12"/>
    <p:sldId id="266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" userDrawn="1">
          <p15:clr>
            <a:srgbClr val="A4A3A4"/>
          </p15:clr>
        </p15:guide>
        <p15:guide id="2" pos="415" userDrawn="1">
          <p15:clr>
            <a:srgbClr val="A4A3A4"/>
          </p15:clr>
        </p15:guide>
        <p15:guide id="3" pos="5360" userDrawn="1">
          <p15:clr>
            <a:srgbClr val="A4A3A4"/>
          </p15:clr>
        </p15:guide>
        <p15:guide id="4" orient="horz" pos="4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Gardner (PhD Biosciences FT)" initials="AG(BF" lastIdx="1" clrIdx="0">
    <p:extLst>
      <p:ext uri="{19B8F6BF-5375-455C-9EA6-DF929625EA0E}">
        <p15:presenceInfo xmlns:p15="http://schemas.microsoft.com/office/powerpoint/2012/main" userId="S-1-5-21-1390067357-308236825-725345543-4980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EB62"/>
    <a:srgbClr val="85FF85"/>
    <a:srgbClr val="0E7820"/>
    <a:srgbClr val="0B5D19"/>
    <a:srgbClr val="13A52B"/>
    <a:srgbClr val="119727"/>
    <a:srgbClr val="32E850"/>
    <a:srgbClr val="FFFFFF"/>
    <a:srgbClr val="B4E96D"/>
    <a:srgbClr val="D8F6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6395" autoAdjust="0"/>
  </p:normalViewPr>
  <p:slideViewPr>
    <p:cSldViewPr snapToGrid="0" showGuides="1">
      <p:cViewPr varScale="1">
        <p:scale>
          <a:sx n="111" d="100"/>
          <a:sy n="111" d="100"/>
        </p:scale>
        <p:origin x="564" y="78"/>
      </p:cViewPr>
      <p:guideLst>
        <p:guide orient="horz" pos="663"/>
        <p:guide pos="415"/>
        <p:guide pos="5360"/>
        <p:guide orient="horz" pos="4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C279F-EA72-4032-BE6C-56706D60E461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1E56D-832D-438A-BA3A-778836F2FE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314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E56D-832D-438A-BA3A-778836F2FE9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938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AU" sz="1600" baseline="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E56D-832D-438A-BA3A-778836F2FE9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657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E56D-832D-438A-BA3A-778836F2FE9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389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GB" sz="360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E56D-832D-438A-BA3A-778836F2FE9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412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E56D-832D-438A-BA3A-778836F2FE9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132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E56D-832D-438A-BA3A-778836F2FE9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159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E56D-832D-438A-BA3A-778836F2FE9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635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E56D-832D-438A-BA3A-778836F2FE9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032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r>
              <a:rPr lang="en-GB" baseline="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E56D-832D-438A-BA3A-778836F2FE9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010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E56D-832D-438A-BA3A-778836F2FE9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751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E56D-832D-438A-BA3A-778836F2FE9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911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E56D-832D-438A-BA3A-778836F2FE9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348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1E56D-832D-438A-BA3A-778836F2FE9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766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78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788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299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481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4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348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118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473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778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308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641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9558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309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679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628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290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9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23000"/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9C72D354-EFA8-4FDE-ADD4-DBDCE1E74DD6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96E1F105-7433-48EE-96EA-434050A1FB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0496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hyperlink" Target="http://www.annagardner.co.uk/" TargetMode="External"/><Relationship Id="rId3" Type="http://schemas.openxmlformats.org/officeDocument/2006/relationships/image" Target="../media/image6.jpg"/><Relationship Id="rId7" Type="http://schemas.openxmlformats.org/officeDocument/2006/relationships/slide" Target="slide2.xml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6.xml"/><Relationship Id="rId5" Type="http://schemas.openxmlformats.org/officeDocument/2006/relationships/image" Target="../media/image7.jfif"/><Relationship Id="rId15" Type="http://schemas.openxmlformats.org/officeDocument/2006/relationships/image" Target="../media/image10.jpeg"/><Relationship Id="rId10" Type="http://schemas.openxmlformats.org/officeDocument/2006/relationships/slide" Target="slide12.xml"/><Relationship Id="rId4" Type="http://schemas.openxmlformats.org/officeDocument/2006/relationships/hyperlink" Target="https://www.birmingham.ac.uk/research/bifor/index.aspx" TargetMode="External"/><Relationship Id="rId9" Type="http://schemas.openxmlformats.org/officeDocument/2006/relationships/slide" Target="slide5.xml"/><Relationship Id="rId14" Type="http://schemas.openxmlformats.org/officeDocument/2006/relationships/hyperlink" Target="http://www.linkedin.com/in/anna-gardner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5" Type="http://schemas.openxmlformats.org/officeDocument/2006/relationships/slide" Target="slide5.xml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30.tiff"/><Relationship Id="rId7" Type="http://schemas.openxmlformats.org/officeDocument/2006/relationships/slide" Target="slide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7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image" Target="../media/image8.pn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7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image" Target="../media/image8.png"/><Relationship Id="rId4" Type="http://schemas.openxmlformats.org/officeDocument/2006/relationships/image" Target="../media/image36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slide" Target="slid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microsoft.com/office/2007/relationships/hdphoto" Target="../media/hdphoto1.wdp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3.jpeg"/><Relationship Id="rId3" Type="http://schemas.openxmlformats.org/officeDocument/2006/relationships/image" Target="../media/image44.jpe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11" Type="http://schemas.openxmlformats.org/officeDocument/2006/relationships/image" Target="../media/image51.jpg"/><Relationship Id="rId5" Type="http://schemas.openxmlformats.org/officeDocument/2006/relationships/hyperlink" Target="mailto:axg042@student.bham.ac.uk" TargetMode="External"/><Relationship Id="rId10" Type="http://schemas.openxmlformats.org/officeDocument/2006/relationships/image" Target="../media/image50.png"/><Relationship Id="rId4" Type="http://schemas.openxmlformats.org/officeDocument/2006/relationships/image" Target="../media/image45.gif"/><Relationship Id="rId9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453" y="936763"/>
            <a:ext cx="10157294" cy="983741"/>
          </a:xfrm>
          <a:solidFill>
            <a:srgbClr val="FFFFFF"/>
          </a:solidFill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en-GB" sz="28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effects of elevated CO</a:t>
            </a:r>
            <a:r>
              <a:rPr lang="en-GB" sz="2800" baseline="-25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8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canopy position on chlorophyll concentrations in mature </a:t>
            </a:r>
            <a:r>
              <a:rPr lang="en-GB" sz="2800" i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Quercus robur</a:t>
            </a:r>
            <a:endParaRPr lang="en-GB" sz="2800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602113" y="5953470"/>
            <a:ext cx="4883954" cy="66172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3000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rPr>
              <a:t>1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rPr>
              <a:t> Birmingham Institute of Forest Research, University of Birmingham.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altLang="en-US" sz="1000" baseline="30000" dirty="0" smtClean="0">
                <a:solidFill>
                  <a:schemeClr val="tx2"/>
                </a:solidFill>
                <a:cs typeface="Arial" panose="020B0604020202020204" pitchFamily="34" charset="0"/>
              </a:rPr>
              <a:t>2</a:t>
            </a:r>
            <a:r>
              <a:rPr lang="en-US" altLang="en-US" sz="1000" dirty="0" smtClean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rPr>
              <a:t>School of Biosciences, University of Birmingham. 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1000" baseline="-25000" dirty="0" smtClean="0">
                <a:solidFill>
                  <a:schemeClr val="tx2"/>
                </a:solidFill>
                <a:cs typeface="Arial" panose="020B0604020202020204" pitchFamily="34" charset="0"/>
              </a:rPr>
              <a:t>3</a:t>
            </a:r>
            <a:r>
              <a:rPr lang="en-US" altLang="en-US" sz="1000" dirty="0" smtClean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rPr>
              <a:t>Hawkesbury Institute for the Environment, Western Sydney University</a:t>
            </a:r>
            <a:r>
              <a:rPr lang="en-US" altLang="en-US" sz="1000" dirty="0" smtClean="0">
                <a:solidFill>
                  <a:schemeClr val="tx2"/>
                </a:solidFill>
                <a:cs typeface="Arial" panose="020B0604020202020204" pitchFamily="34" charset="0"/>
              </a:rPr>
              <a:t>.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3000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rPr>
              <a:t>4  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rPr>
              <a:t>School of Geography, Earth &amp; Environmental Sciences, University of Birmingham</a:t>
            </a:r>
            <a:r>
              <a:rPr lang="en-US" altLang="en-US" sz="1000" dirty="0">
                <a:solidFill>
                  <a:schemeClr val="tx2"/>
                </a:solidFill>
                <a:cs typeface="Arial" panose="020B0604020202020204" pitchFamily="34" charset="0"/>
              </a:rPr>
              <a:t>.</a:t>
            </a:r>
            <a:endParaRPr kumimoji="0" lang="en-US" altLang="en-US" sz="10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cs typeface="Arial" panose="020B0604020202020204" pitchFamily="34" charset="0"/>
            </a:endParaRPr>
          </a:p>
        </p:txBody>
      </p:sp>
      <p:pic>
        <p:nvPicPr>
          <p:cNvPr id="10" name="Picture 9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649" y="5196607"/>
            <a:ext cx="3543677" cy="612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2944132" y="1956376"/>
            <a:ext cx="6266312" cy="300082"/>
          </a:xfrm>
          <a:prstGeom prst="rect">
            <a:avLst/>
          </a:prstGeom>
          <a:solidFill>
            <a:srgbClr val="FFFF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rPr>
              <a:t>Anna Gardner</a:t>
            </a:r>
            <a:r>
              <a:rPr kumimoji="0" lang="en-US" altLang="en-US" sz="1100" b="0" i="0" u="none" strike="noStrike" cap="none" normalizeH="0" baseline="3000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rPr>
              <a:t>1,2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rPr>
              <a:t>, David Ellsworth</a:t>
            </a:r>
            <a:r>
              <a:rPr kumimoji="0" lang="en-US" altLang="en-US" sz="1100" b="0" i="0" u="none" strike="noStrike" cap="none" normalizeH="0" baseline="3000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rPr>
              <a:t>3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rPr>
              <a:t>, Jeremy Pritchard</a:t>
            </a:r>
            <a:r>
              <a:rPr kumimoji="0" lang="en-US" altLang="en-US" sz="1100" b="0" i="0" u="none" strike="noStrike" cap="none" normalizeH="0" baseline="3000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rPr>
              <a:t>1,2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rPr>
              <a:t>, and Rob Mackenzie</a:t>
            </a:r>
            <a:r>
              <a:rPr kumimoji="0" lang="en-US" altLang="en-US" sz="1100" b="0" i="0" u="none" strike="noStrike" cap="none" normalizeH="0" baseline="3000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rPr>
              <a:t>1,4</a:t>
            </a:r>
          </a:p>
        </p:txBody>
      </p:sp>
      <p:pic>
        <p:nvPicPr>
          <p:cNvPr id="6" name="Picture 2" descr="https://egu2020.eu/graphic_egu_photo_n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2864" y="5641210"/>
            <a:ext cx="869136" cy="121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hlinkClick r:id="rId7" action="ppaction://hlinksldjump"/>
          </p:cNvPr>
          <p:cNvSpPr/>
          <p:nvPr/>
        </p:nvSpPr>
        <p:spPr>
          <a:xfrm>
            <a:off x="2013997" y="2685327"/>
            <a:ext cx="1458410" cy="77550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Introduction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8" name="Rectangle 7">
            <a:hlinkClick r:id="rId8" action="ppaction://hlinksldjump"/>
          </p:cNvPr>
          <p:cNvSpPr/>
          <p:nvPr/>
        </p:nvSpPr>
        <p:spPr>
          <a:xfrm>
            <a:off x="3654027" y="2685327"/>
            <a:ext cx="1458410" cy="775503"/>
          </a:xfrm>
          <a:prstGeom prst="rect">
            <a:avLst/>
          </a:prstGeom>
          <a:solidFill>
            <a:srgbClr val="85FF85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Study Objectives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hlinkClick r:id="rId9" action="ppaction://hlinksldjump"/>
          </p:cNvPr>
          <p:cNvSpPr/>
          <p:nvPr/>
        </p:nvSpPr>
        <p:spPr>
          <a:xfrm>
            <a:off x="5267395" y="2680174"/>
            <a:ext cx="1458410" cy="775503"/>
          </a:xfrm>
          <a:prstGeom prst="rect">
            <a:avLst/>
          </a:prstGeom>
          <a:solidFill>
            <a:srgbClr val="47EB6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Methods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hlinkClick r:id="rId10" action="ppaction://hlinksldjump"/>
          </p:cNvPr>
          <p:cNvSpPr/>
          <p:nvPr/>
        </p:nvSpPr>
        <p:spPr>
          <a:xfrm>
            <a:off x="8509218" y="2685327"/>
            <a:ext cx="1458410" cy="775503"/>
          </a:xfrm>
          <a:prstGeom prst="rect">
            <a:avLst/>
          </a:prstGeom>
          <a:solidFill>
            <a:srgbClr val="0E782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Early conclusions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hlinkClick r:id="rId11" action="ppaction://hlinksldjump"/>
          </p:cNvPr>
          <p:cNvSpPr/>
          <p:nvPr/>
        </p:nvSpPr>
        <p:spPr>
          <a:xfrm>
            <a:off x="6907425" y="2685327"/>
            <a:ext cx="1458410" cy="775503"/>
          </a:xfrm>
          <a:prstGeom prst="rect">
            <a:avLst/>
          </a:prstGeom>
          <a:solidFill>
            <a:srgbClr val="13A52B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Results</a:t>
            </a:r>
            <a:endParaRPr lang="en-GB" dirty="0">
              <a:solidFill>
                <a:schemeClr val="tx2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71485" y="4412858"/>
            <a:ext cx="2603629" cy="2313367"/>
            <a:chOff x="652745" y="4428900"/>
            <a:chExt cx="2603629" cy="231336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2">
              <a:biLevel thresh="75000"/>
            </a:blip>
            <a:srcRect l="36412" t="14805" r="42172" b="22342"/>
            <a:stretch/>
          </p:blipFill>
          <p:spPr>
            <a:xfrm>
              <a:off x="668787" y="4795417"/>
              <a:ext cx="527750" cy="414212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12">
              <a:biLevel thresh="75000"/>
            </a:blip>
            <a:srcRect l="5827" t="10180" r="72284" b="16089"/>
            <a:stretch/>
          </p:blipFill>
          <p:spPr>
            <a:xfrm>
              <a:off x="668788" y="5240615"/>
              <a:ext cx="527750" cy="448981"/>
            </a:xfrm>
            <a:prstGeom prst="rect">
              <a:avLst/>
            </a:prstGeom>
          </p:spPr>
        </p:pic>
        <p:pic>
          <p:nvPicPr>
            <p:cNvPr id="24" name="Picture 23">
              <a:hlinkClick r:id="rId13"/>
            </p:cNvPr>
            <p:cNvPicPr>
              <a:picLocks noChangeAspect="1"/>
            </p:cNvPicPr>
            <p:nvPr/>
          </p:nvPicPr>
          <p:blipFill rotWithShape="1">
            <a:blip r:embed="rId12">
              <a:biLevel thresh="75000"/>
            </a:blip>
            <a:srcRect l="67249" t="7593" r="12168" b="16089"/>
            <a:stretch/>
          </p:blipFill>
          <p:spPr>
            <a:xfrm>
              <a:off x="668788" y="5720441"/>
              <a:ext cx="527750" cy="494242"/>
            </a:xfrm>
            <a:prstGeom prst="rect">
              <a:avLst/>
            </a:prstGeom>
          </p:spPr>
        </p:pic>
        <p:sp>
          <p:nvSpPr>
            <p:cNvPr id="25" name="Rectangle 1"/>
            <p:cNvSpPr>
              <a:spLocks noChangeArrowheads="1"/>
            </p:cNvSpPr>
            <p:nvPr/>
          </p:nvSpPr>
          <p:spPr bwMode="auto">
            <a:xfrm>
              <a:off x="1200409" y="4778501"/>
              <a:ext cx="2055965" cy="19620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altLang="en-US" sz="600" dirty="0" smtClean="0">
                <a:solidFill>
                  <a:schemeClr val="tx2"/>
                </a:solidFill>
                <a:cs typeface="Arial" panose="020B0604020202020204" pitchFamily="34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100" dirty="0" smtClean="0">
                  <a:solidFill>
                    <a:schemeClr val="tx2"/>
                  </a:solidFill>
                  <a:cs typeface="Arial" panose="020B0604020202020204" pitchFamily="34" charset="0"/>
                </a:rPr>
                <a:t>axg042@student.bham.ac.uk</a:t>
              </a:r>
            </a:p>
            <a:p>
              <a:pPr marL="0" marR="0" lvl="0" indent="0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100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i="0" u="none" strike="noStrike" cap="none" normalizeH="0" dirty="0" smtClean="0">
                  <a:ln>
                    <a:noFill/>
                  </a:ln>
                  <a:solidFill>
                    <a:schemeClr val="tx2"/>
                  </a:solidFill>
                  <a:effectLst/>
                  <a:cs typeface="Arial" panose="020B0604020202020204" pitchFamily="34" charset="0"/>
                </a:rPr>
                <a:t>@annagardnerr</a:t>
              </a:r>
            </a:p>
            <a:p>
              <a:pPr marL="0" marR="0" lvl="0" indent="0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100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100" dirty="0" smtClean="0">
                  <a:solidFill>
                    <a:schemeClr val="tx2"/>
                  </a:solidFill>
                  <a:cs typeface="Arial" panose="020B0604020202020204" pitchFamily="34" charset="0"/>
                  <a:hlinkClick r:id="rId13"/>
                </a:rPr>
                <a:t>www.annagardner.co.uk</a:t>
              </a:r>
              <a:endParaRPr lang="en-US" altLang="en-US" sz="1100" dirty="0" smtClean="0">
                <a:solidFill>
                  <a:schemeClr val="tx2"/>
                </a:solidFill>
                <a:cs typeface="Arial" panose="020B0604020202020204" pitchFamily="34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altLang="en-US" sz="1100" dirty="0" smtClean="0">
                <a:solidFill>
                  <a:schemeClr val="tx2"/>
                </a:solidFill>
                <a:cs typeface="Arial" panose="020B0604020202020204" pitchFamily="34" charset="0"/>
              </a:endParaRPr>
            </a:p>
            <a:p>
              <a:pPr lvl="0" defTabSz="914400">
                <a:lnSpc>
                  <a:spcPct val="150000"/>
                </a:lnSpc>
              </a:pPr>
              <a:r>
                <a:rPr lang="en-GB" sz="1100" dirty="0" smtClean="0">
                  <a:solidFill>
                    <a:schemeClr val="tx2"/>
                  </a:solidFill>
                  <a:cs typeface="Arial" panose="020B0604020202020204" pitchFamily="34" charset="0"/>
                  <a:hlinkClick r:id="rId14"/>
                </a:rPr>
                <a:t>anna-gardnerr</a:t>
              </a:r>
              <a:endParaRPr lang="en-US" altLang="en-US" sz="1100" dirty="0">
                <a:solidFill>
                  <a:schemeClr val="tx2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1030" name="Picture 6" descr="Linkedin Vector Images (over 1,100)">
              <a:hlinkClick r:id="rId14"/>
            </p:cNvPr>
            <p:cNvPicPr>
              <a:picLocks noChangeAspect="1" noChangeArrowheads="1"/>
            </p:cNvPicPr>
            <p:nvPr/>
          </p:nvPicPr>
          <p:blipFill rotWithShape="1">
            <a:blip r:embed="rId15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9" t="10022" r="6288" b="12596"/>
            <a:stretch/>
          </p:blipFill>
          <p:spPr bwMode="auto">
            <a:xfrm>
              <a:off x="668787" y="6244555"/>
              <a:ext cx="532435" cy="4977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1"/>
            <p:cNvSpPr>
              <a:spLocks noChangeArrowheads="1"/>
            </p:cNvSpPr>
            <p:nvPr/>
          </p:nvSpPr>
          <p:spPr bwMode="auto">
            <a:xfrm>
              <a:off x="652745" y="4428900"/>
              <a:ext cx="2603629" cy="32316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200" b="1" dirty="0" smtClean="0">
                  <a:solidFill>
                    <a:schemeClr val="tx2"/>
                  </a:solidFill>
                  <a:cs typeface="Arial" panose="020B0604020202020204" pitchFamily="34" charset="0"/>
                </a:rPr>
                <a:t>Get in touch:</a:t>
              </a:r>
              <a:endParaRPr kumimoji="0" lang="en-US" altLang="en-US" sz="1100" b="0" i="0" u="none" strike="noStrike" cap="none" normalizeH="0" baseline="30000" dirty="0" smtClean="0">
                <a:ln>
                  <a:noFill/>
                </a:ln>
                <a:solidFill>
                  <a:schemeClr val="tx2"/>
                </a:solidFill>
                <a:effectLst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059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56983" y="1044326"/>
            <a:ext cx="7530113" cy="6630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Elevated </a:t>
            </a: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AU" sz="1600" baseline="-2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affects </a:t>
            </a:r>
            <a:r>
              <a:rPr lang="en-A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 function</a:t>
            </a: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endParaRPr lang="en-AU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AU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plants show reduced foliar N with eCO</a:t>
            </a:r>
            <a:r>
              <a:rPr lang="en-AU" sz="1600" baseline="-2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component of proteins e.g. photosynthetic proteins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Implications </a:t>
            </a:r>
            <a:r>
              <a:rPr lang="en-A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plant </a:t>
            </a: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processes.</a:t>
            </a:r>
          </a:p>
          <a:p>
            <a:pPr lvl="1"/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studies show reduced chlorophyll concentrations in eCO</a:t>
            </a:r>
            <a:r>
              <a:rPr lang="en-AU" sz="1600" baseline="-2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not always.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Photosynthetic pigment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located in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chloroplasts.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Chlorophyll is </a:t>
            </a: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A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N-rich compound.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N </a:t>
            </a:r>
            <a:r>
              <a:rPr lang="en-A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allocation to </a:t>
            </a: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chlorophyll </a:t>
            </a:r>
            <a:r>
              <a:rPr lang="en-A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ollow total N;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oes chlorophyll respond similarly to eCO</a:t>
            </a:r>
            <a:r>
              <a:rPr lang="en-AU" sz="1600" baseline="-2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lvl="0"/>
            <a:endParaRPr lang="en-AU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AU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reallocation?</a:t>
            </a: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plants may be able to reallocate N with eCO</a:t>
            </a:r>
            <a:r>
              <a:rPr lang="en-AU" sz="1600" baseline="-25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AU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to understand N allocation under eCO</a:t>
            </a:r>
            <a:r>
              <a:rPr lang="en-AU" sz="1600" baseline="-2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A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modelling.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n-GB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4513" y="230070"/>
            <a:ext cx="24280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32" b="32200"/>
          <a:stretch/>
        </p:blipFill>
        <p:spPr>
          <a:xfrm>
            <a:off x="8958697" y="4861443"/>
            <a:ext cx="2986308" cy="1795130"/>
          </a:xfrm>
          <a:prstGeom prst="rect">
            <a:avLst/>
          </a:prstGeom>
          <a:ln>
            <a:solidFill>
              <a:schemeClr val="tx2"/>
            </a:solidFill>
          </a:ln>
        </p:spPr>
      </p:pic>
      <p:grpSp>
        <p:nvGrpSpPr>
          <p:cNvPr id="11" name="Group 10"/>
          <p:cNvGrpSpPr/>
          <p:nvPr/>
        </p:nvGrpSpPr>
        <p:grpSpPr>
          <a:xfrm>
            <a:off x="8958697" y="370390"/>
            <a:ext cx="2986308" cy="2046379"/>
            <a:chOff x="397039" y="1248821"/>
            <a:chExt cx="4198187" cy="2426401"/>
          </a:xfrm>
        </p:grpSpPr>
        <p:pic>
          <p:nvPicPr>
            <p:cNvPr id="12" name="Picture 2" descr="Sunlight in Photosynthesis — Role &amp; Importance - Expii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039" y="1248821"/>
              <a:ext cx="4198187" cy="2125332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1650122" y="3374153"/>
              <a:ext cx="2945104" cy="30106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050" i="1" dirty="0">
                  <a:solidFill>
                    <a:srgbClr val="6A6378"/>
                  </a:solidFill>
                  <a:latin typeface="Gotham"/>
                </a:rPr>
                <a:t>Image source: </a:t>
              </a:r>
              <a:r>
                <a:rPr lang="en-GB" sz="1050" i="1" dirty="0" smtClean="0">
                  <a:solidFill>
                    <a:srgbClr val="6A6378"/>
                  </a:solidFill>
                  <a:latin typeface="Gotham"/>
                </a:rPr>
                <a:t>Gabi </a:t>
              </a:r>
              <a:r>
                <a:rPr lang="en-GB" sz="1050" i="1" dirty="0" err="1">
                  <a:solidFill>
                    <a:srgbClr val="6A6378"/>
                  </a:solidFill>
                  <a:latin typeface="Gotham"/>
                </a:rPr>
                <a:t>Slizewska</a:t>
              </a:r>
              <a:endParaRPr lang="en-GB" sz="1050" dirty="0"/>
            </a:p>
          </p:txBody>
        </p:sp>
      </p:grpSp>
      <p:pic>
        <p:nvPicPr>
          <p:cNvPr id="14" name="Picture 13" descr="Autumnal oak leaves background Wall Mural • Pixers® • We live to chang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0" t="18787" r="3684" b="12778"/>
          <a:stretch/>
        </p:blipFill>
        <p:spPr bwMode="auto">
          <a:xfrm>
            <a:off x="8958805" y="2614538"/>
            <a:ext cx="2987258" cy="1796796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hlinkClick r:id="rId6" action="ppaction://hlinksldjump"/>
          </p:cNvPr>
          <p:cNvSpPr/>
          <p:nvPr/>
        </p:nvSpPr>
        <p:spPr>
          <a:xfrm>
            <a:off x="7242144" y="365538"/>
            <a:ext cx="1458410" cy="77550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Back to start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5" name="Rectangle 14">
            <a:hlinkClick r:id="rId7" action="ppaction://hlinksldjump"/>
          </p:cNvPr>
          <p:cNvSpPr/>
          <p:nvPr/>
        </p:nvSpPr>
        <p:spPr>
          <a:xfrm>
            <a:off x="7242144" y="5881070"/>
            <a:ext cx="1458410" cy="77550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Introduction pt.2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82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Arrow 9"/>
          <p:cNvSpPr/>
          <p:nvPr/>
        </p:nvSpPr>
        <p:spPr>
          <a:xfrm rot="14701285">
            <a:off x="6107420" y="3613696"/>
            <a:ext cx="1769569" cy="320699"/>
          </a:xfrm>
          <a:prstGeom prst="rightArrow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7423" r="12732"/>
          <a:stretch/>
        </p:blipFill>
        <p:spPr>
          <a:xfrm>
            <a:off x="7458924" y="356616"/>
            <a:ext cx="4429172" cy="5836923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51922" y="1041880"/>
            <a:ext cx="6346183" cy="478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 to quantify chlorophyll;</a:t>
            </a:r>
          </a:p>
          <a:p>
            <a:endParaRPr lang="en-GB" sz="16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Traditional extraction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nl-NL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Accurate </a:t>
            </a:r>
          </a:p>
          <a:p>
            <a:pPr marL="742950" lvl="1" indent="-285750">
              <a:buFont typeface="Wingdings" panose="05000000000000000000" pitchFamily="2" charset="2"/>
              <a:buChar char=""/>
            </a:pPr>
            <a:r>
              <a:rPr lang="nl-NL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Destructive,</a:t>
            </a:r>
          </a:p>
          <a:p>
            <a:pPr marL="742950" lvl="1" indent="-285750">
              <a:buFont typeface="Wingdings" panose="05000000000000000000" pitchFamily="2" charset="2"/>
              <a:buChar char=""/>
            </a:pPr>
            <a:r>
              <a:rPr lang="nl-NL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Time consuming,</a:t>
            </a:r>
          </a:p>
          <a:p>
            <a:pPr marL="742950" lvl="1" indent="-285750">
              <a:buFont typeface="Wingdings" panose="05000000000000000000" pitchFamily="2" charset="2"/>
              <a:buChar char=""/>
            </a:pPr>
            <a:r>
              <a:rPr lang="nl-NL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Require </a:t>
            </a:r>
            <a:r>
              <a:rPr lang="nl-NL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laboratory conditions, </a:t>
            </a:r>
            <a:endParaRPr lang="nl-NL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nl-NL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nl-NL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therefore not always suitable. </a:t>
            </a:r>
          </a:p>
          <a:p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Field diagnostic tools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 SPAD meter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training, </a:t>
            </a: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Instantaneous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GB" sz="16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GB" sz="16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situ, </a:t>
            </a:r>
            <a:endParaRPr lang="en-GB" sz="1600" i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Non-destructive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epeat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sampling. </a:t>
            </a:r>
          </a:p>
          <a:p>
            <a:pPr marL="742950" lvl="1" indent="-285750">
              <a:buFont typeface="Wingdings" panose="05000000000000000000" pitchFamily="2" charset="2"/>
              <a:buChar char="û"/>
            </a:pP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to establish 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species-specific calibration equation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Konica Minolta SPAD 502 Plus Chlorophyll Meter, Rs 195000 /piece Green  Agritechequipment | ID: 138149710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242" y="3429762"/>
            <a:ext cx="1105120" cy="1639645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564513" y="230070"/>
            <a:ext cx="24280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b="4575"/>
          <a:stretch/>
        </p:blipFill>
        <p:spPr>
          <a:xfrm>
            <a:off x="5067242" y="1554653"/>
            <a:ext cx="1889931" cy="1352603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3" name="Right Arrow 12"/>
          <p:cNvSpPr/>
          <p:nvPr/>
        </p:nvSpPr>
        <p:spPr>
          <a:xfrm rot="10800000">
            <a:off x="6196112" y="4393867"/>
            <a:ext cx="1249714" cy="311885"/>
          </a:xfrm>
          <a:prstGeom prst="rightArrow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7781925" y="6431664"/>
            <a:ext cx="4200525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1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</a:t>
            </a:r>
            <a:r>
              <a:rPr lang="en-GB" sz="1000" i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sources: </a:t>
            </a:r>
          </a:p>
          <a:p>
            <a:r>
              <a:rPr lang="en-GB" sz="1000" i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Above: </a:t>
            </a:r>
            <a:r>
              <a:rPr lang="en-GB" sz="1000" i="1" dirty="0" err="1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Piao</a:t>
            </a:r>
            <a:r>
              <a:rPr lang="en-GB" sz="1000" i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 2019; Top left: Wikipedia; Bottom left: Konica Minolta</a:t>
            </a:r>
            <a:endParaRPr lang="en-GB" sz="1000" i="1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hlinkClick r:id="rId6" action="ppaction://hlinksldjump"/>
          </p:cNvPr>
          <p:cNvSpPr/>
          <p:nvPr/>
        </p:nvSpPr>
        <p:spPr>
          <a:xfrm>
            <a:off x="3202580" y="5856216"/>
            <a:ext cx="1458410" cy="77550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Back to start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61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0"/>
          <a:stretch/>
        </p:blipFill>
        <p:spPr>
          <a:xfrm>
            <a:off x="8137236" y="0"/>
            <a:ext cx="4054764" cy="687636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23888" y="1076266"/>
            <a:ext cx="7171076" cy="3556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 were; </a:t>
            </a:r>
          </a:p>
          <a:p>
            <a:endParaRPr lang="en-GB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determine empirical relationship between foliar chlorophyll concentrations and SPAD-502 meter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readings for forest-grown English oak (</a:t>
            </a:r>
            <a:r>
              <a:rPr lang="en-GB" sz="16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Quercus robur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342900" lvl="0" indent="-342900">
              <a:buFont typeface="+mj-lt"/>
              <a:buAutoNum type="arabicPeriod"/>
            </a:pPr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quantify the effect of 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canopy position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foliar chlorophyll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content.</a:t>
            </a:r>
          </a:p>
          <a:p>
            <a:pPr marL="342900" lvl="0" indent="-342900">
              <a:buFont typeface="+mj-lt"/>
              <a:buAutoNum type="arabicPeriod"/>
            </a:pPr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quantify the effect of 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elevated CO</a:t>
            </a:r>
            <a:r>
              <a:rPr lang="en-GB" sz="1600" b="1" baseline="-25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on foliar chlorophyll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and </a:t>
            </a: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allocation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light-harvesting.</a:t>
            </a:r>
          </a:p>
          <a:p>
            <a:pPr lvl="0"/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3888" y="236733"/>
            <a:ext cx="3325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Objectives</a:t>
            </a: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3888" y="4726436"/>
            <a:ext cx="69999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study was conducted at the Birmingham Institute of Forest Research Free Air Carbon dioxide enrichment (</a:t>
            </a: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BIFoR FACE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facility located in Staffordshire, UK.</a:t>
            </a:r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175 year old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oak-dominant temperate forest.</a:t>
            </a:r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Six plots of woodland with two CO2 treatments (n=3); </a:t>
            </a:r>
          </a:p>
          <a:p>
            <a:pPr marL="742950" lvl="1" indent="-285750">
              <a:buFontTx/>
              <a:buChar char="-"/>
            </a:pP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 CO</a:t>
            </a:r>
            <a:r>
              <a:rPr lang="en-GB" sz="1600" b="1" baseline="-2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(~405 ppm) and </a:t>
            </a:r>
          </a:p>
          <a:p>
            <a:pPr marL="742950" lvl="1" indent="-285750">
              <a:buFontTx/>
              <a:buChar char="-"/>
            </a:pP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Elevated CO</a:t>
            </a:r>
            <a:r>
              <a:rPr lang="en-GB" sz="1600" b="1" baseline="-2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(~555ppm)</a:t>
            </a:r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6422122" y="5949209"/>
            <a:ext cx="1458410" cy="775503"/>
          </a:xfrm>
          <a:prstGeom prst="rect">
            <a:avLst/>
          </a:prstGeom>
          <a:solidFill>
            <a:srgbClr val="85FF85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Back to start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97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46951" y="804113"/>
            <a:ext cx="2124538" cy="1593403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57" name="Curved Down Arrow 56"/>
          <p:cNvSpPr/>
          <p:nvPr/>
        </p:nvSpPr>
        <p:spPr>
          <a:xfrm>
            <a:off x="2119281" y="1109217"/>
            <a:ext cx="1492586" cy="573135"/>
          </a:xfrm>
          <a:prstGeom prst="curvedDownArrow">
            <a:avLst>
              <a:gd name="adj1" fmla="val 25000"/>
              <a:gd name="adj2" fmla="val 64016"/>
              <a:gd name="adj3" fmla="val 25000"/>
            </a:avLst>
          </a:prstGeom>
          <a:gradFill flip="none" rotWithShape="1">
            <a:gsLst>
              <a:gs pos="3000">
                <a:schemeClr val="accent6">
                  <a:lumMod val="50000"/>
                </a:schemeClr>
              </a:gs>
              <a:gs pos="18000">
                <a:schemeClr val="accent6">
                  <a:lumMod val="75000"/>
                </a:schemeClr>
              </a:gs>
              <a:gs pos="76000">
                <a:srgbClr val="B4E96D"/>
              </a:gs>
              <a:gs pos="34000">
                <a:srgbClr val="41A929">
                  <a:alpha val="90980"/>
                </a:srgbClr>
              </a:gs>
              <a:gs pos="90000">
                <a:srgbClr val="D8F6A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3" r="19045"/>
          <a:stretch/>
        </p:blipFill>
        <p:spPr>
          <a:xfrm rot="5400000">
            <a:off x="6556170" y="2733829"/>
            <a:ext cx="1981425" cy="2112020"/>
          </a:xfrm>
          <a:prstGeom prst="rect">
            <a:avLst/>
          </a:prstGeom>
          <a:ln>
            <a:solidFill>
              <a:schemeClr val="tx2"/>
            </a:solidFill>
          </a:ln>
        </p:spPr>
      </p:pic>
      <p:grpSp>
        <p:nvGrpSpPr>
          <p:cNvPr id="62" name="Group 61"/>
          <p:cNvGrpSpPr/>
          <p:nvPr/>
        </p:nvGrpSpPr>
        <p:grpSpPr>
          <a:xfrm>
            <a:off x="8755391" y="3012755"/>
            <a:ext cx="2306225" cy="1495072"/>
            <a:chOff x="3151759" y="4014550"/>
            <a:chExt cx="2218639" cy="1428751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3" t="16237" r="30000" b="16948"/>
            <a:stretch/>
          </p:blipFill>
          <p:spPr>
            <a:xfrm rot="5400000">
              <a:off x="4104579" y="4177483"/>
              <a:ext cx="1428751" cy="1102886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59" t="19961" r="27488" b="25871"/>
            <a:stretch/>
          </p:blipFill>
          <p:spPr>
            <a:xfrm rot="5400000">
              <a:off x="2991739" y="4174571"/>
              <a:ext cx="1428750" cy="1108710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65" name="Right Arrow 64"/>
            <p:cNvSpPr/>
            <p:nvPr/>
          </p:nvSpPr>
          <p:spPr>
            <a:xfrm>
              <a:off x="4114800" y="4526357"/>
              <a:ext cx="434340" cy="388543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66" name="Picture 6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984" y="546264"/>
            <a:ext cx="2830886" cy="2123164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925" y="1769466"/>
            <a:ext cx="2116913" cy="3171199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8" t="7079" r="45703" b="29106"/>
          <a:stretch/>
        </p:blipFill>
        <p:spPr>
          <a:xfrm rot="5400000">
            <a:off x="3540676" y="1029322"/>
            <a:ext cx="1266284" cy="1259206"/>
          </a:xfrm>
          <a:prstGeom prst="ellipse">
            <a:avLst/>
          </a:prstGeom>
          <a:ln>
            <a:solidFill>
              <a:schemeClr val="tx2"/>
            </a:solidFill>
          </a:ln>
        </p:spPr>
      </p:pic>
      <p:pic>
        <p:nvPicPr>
          <p:cNvPr id="69" name="Picture 6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9" r="7203" b="5518"/>
          <a:stretch/>
        </p:blipFill>
        <p:spPr>
          <a:xfrm rot="5400000">
            <a:off x="989651" y="1007482"/>
            <a:ext cx="1264266" cy="1266987"/>
          </a:xfrm>
          <a:prstGeom prst="ellipse">
            <a:avLst/>
          </a:prstGeom>
          <a:ln>
            <a:solidFill>
              <a:schemeClr val="tx2"/>
            </a:solidFill>
          </a:ln>
        </p:spPr>
      </p:pic>
      <p:pic>
        <p:nvPicPr>
          <p:cNvPr id="70" name="Picture 2" descr="SPAD 502 Chlorophyll Meter | Envco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61" y="3577310"/>
            <a:ext cx="1180443" cy="1180443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13,186 Calendar Clipart Illustrations &amp; Clip Art - iStock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142" y="911460"/>
            <a:ext cx="686775" cy="572313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564905" y="253185"/>
            <a:ext cx="24280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23888" y="4940673"/>
            <a:ext cx="50935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situ 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SPAD-502 measurements</a:t>
            </a: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GB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across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growing season in 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defined 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canopy positions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GB" sz="16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Q. robur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Elevated CO</a:t>
            </a:r>
            <a:r>
              <a:rPr lang="en-GB" sz="1600" b="1" baseline="-2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 CO</a:t>
            </a:r>
            <a:r>
              <a:rPr lang="en-GB" sz="1600" b="1" baseline="-2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plots, n=3.</a:t>
            </a:r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371263" y="4905040"/>
            <a:ext cx="47346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Traditional chlorophyll extractions;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BIFoR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 leaves in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2020: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-80 °C storage.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GB" sz="16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UoB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acetone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extraction and spectrophotometer readings.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Obtain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calibration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equation.</a:t>
            </a:r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File:Shield of the University of Birmingham.svg - Wikimedia Common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213" y="2138155"/>
            <a:ext cx="937854" cy="114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egu2020.eu/graphic_egu_photo_no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2864" y="5641210"/>
            <a:ext cx="869136" cy="121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hlinkClick r:id="rId15" action="ppaction://hlinksldjump"/>
          </p:cNvPr>
          <p:cNvSpPr/>
          <p:nvPr/>
        </p:nvSpPr>
        <p:spPr>
          <a:xfrm>
            <a:off x="4851915" y="269473"/>
            <a:ext cx="1458410" cy="775503"/>
          </a:xfrm>
          <a:prstGeom prst="rect">
            <a:avLst/>
          </a:prstGeom>
          <a:solidFill>
            <a:srgbClr val="47EB6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Back to start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20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75546" y="5940473"/>
            <a:ext cx="4737182" cy="776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05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 </a:t>
            </a:r>
            <a:r>
              <a:rPr lang="en-GB" sz="105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Leaf chlorophyll concentration, expressed per unit dry weight </a:t>
            </a:r>
            <a:r>
              <a:rPr lang="en-GB" sz="105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(mg g</a:t>
            </a:r>
            <a:r>
              <a:rPr lang="en-GB" sz="1050" baseline="3000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en-GB" sz="105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GB" sz="105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relation to the SPAD-502 values of </a:t>
            </a:r>
            <a:r>
              <a:rPr lang="en-GB" sz="105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Q. robur</a:t>
            </a:r>
            <a:r>
              <a:rPr lang="en-GB" sz="105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The linear, logarithmic and quadratic regression are presented with the equations and their coefficients of determination (R</a:t>
            </a:r>
            <a:r>
              <a:rPr lang="en-GB" sz="1050" baseline="30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05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values) given in Table 1. </a:t>
            </a:r>
            <a:endParaRPr lang="en-GB" sz="105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41514" y="1286030"/>
            <a:ext cx="5087958" cy="4571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Strong correlations between SPAD values and total chlorophyll and carotenoid concentrations.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three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functions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performed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well (R</a:t>
            </a:r>
            <a:r>
              <a:rPr lang="en-GB" sz="1600" baseline="300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values for all three models &gt;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0.78 and low RMSE values).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Log function performed best.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Relationship slightly weaker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 higher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SPAD values.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Apply this calibration to the SPAD values taken over two growing seasons at BIFoR.</a:t>
            </a:r>
          </a:p>
          <a:p>
            <a:pPr lvl="1">
              <a:lnSpc>
                <a:spcPct val="107000"/>
              </a:lnSpc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Interpret effects of </a:t>
            </a: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canopy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elevated CO</a:t>
            </a:r>
            <a:r>
              <a:rPr lang="en-GB" sz="1600" baseline="-250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8" name="Picture 7" descr="C:\Users\axg042\Desktop\Anna PhD\WSU project\3. Chlorophyll paper\Data\Chlorophyll_BIFOR\Fig_1.Calibration Chl&amp;Car.tif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1052513"/>
            <a:ext cx="4688840" cy="468884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35462" y="228314"/>
            <a:ext cx="63403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Results: </a:t>
            </a:r>
            <a:r>
              <a:rPr lang="en-GB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Species-specific calibration equation</a:t>
            </a:r>
            <a:endParaRPr lang="en-GB" sz="12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 descr="https://egu2020.eu/graphic_egu_photo_n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2864" y="5660260"/>
            <a:ext cx="869136" cy="121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hlinkClick r:id="rId5" action="ppaction://hlinksldjump"/>
          </p:cNvPr>
          <p:cNvSpPr/>
          <p:nvPr/>
        </p:nvSpPr>
        <p:spPr>
          <a:xfrm>
            <a:off x="6700391" y="5857346"/>
            <a:ext cx="1458410" cy="775503"/>
          </a:xfrm>
          <a:prstGeom prst="rect">
            <a:avLst/>
          </a:prstGeom>
          <a:solidFill>
            <a:srgbClr val="13A52B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Back to start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hlinkClick r:id="rId6" action="ppaction://hlinksldjump"/>
          </p:cNvPr>
          <p:cNvSpPr/>
          <p:nvPr/>
        </p:nvSpPr>
        <p:spPr>
          <a:xfrm>
            <a:off x="8509000" y="5857345"/>
            <a:ext cx="1458410" cy="775503"/>
          </a:xfrm>
          <a:prstGeom prst="rect">
            <a:avLst/>
          </a:prstGeom>
          <a:solidFill>
            <a:srgbClr val="13A52B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Results pt.2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91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axg042\Desktop\Anna PhD\WSU project\3. Chlorophyll paper\Data\Chlorophyll_BIFOR\Fig_5.Season. 14jan..tiff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68" y="1132930"/>
            <a:ext cx="3976309" cy="317885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6214745" y="1309669"/>
            <a:ext cx="5495992" cy="2569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Total Chl follows typical seasonal pattern.</a:t>
            </a:r>
          </a:p>
          <a:p>
            <a:pPr marL="628650" lvl="1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Broadly similar between years. </a:t>
            </a:r>
          </a:p>
          <a:p>
            <a:pPr marL="628650" lvl="1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Significant ‘</a:t>
            </a:r>
            <a:r>
              <a:rPr lang="en-GB" sz="1600" i="1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Year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x ‘</a:t>
            </a:r>
            <a:r>
              <a:rPr lang="en-GB" sz="1600" i="1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Month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effect.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Lower chlorophyll concentrations in May 2019.</a:t>
            </a:r>
          </a:p>
          <a:p>
            <a:pPr marL="1543050" lvl="3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Herbivory?</a:t>
            </a:r>
          </a:p>
          <a:p>
            <a:pPr marL="1543050" lvl="3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Frost events?</a:t>
            </a: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600" dirty="0">
                <a:solidFill>
                  <a:srgbClr val="13141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203158" y="2342147"/>
            <a:ext cx="593558" cy="14758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05337" y="4092233"/>
            <a:ext cx="2552032" cy="1914024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31219" y="4092234"/>
            <a:ext cx="2552032" cy="191402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576389" y="241726"/>
            <a:ext cx="73800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Results: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Seasonal and interannual variability in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Chl</a:t>
            </a:r>
            <a:endParaRPr lang="en-GB" sz="12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https://egu2020.eu/graphic_egu_photo_n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2864" y="5641210"/>
            <a:ext cx="869136" cy="121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hlinkClick r:id="rId7" action="ppaction://hlinksldjump"/>
          </p:cNvPr>
          <p:cNvSpPr/>
          <p:nvPr/>
        </p:nvSpPr>
        <p:spPr>
          <a:xfrm>
            <a:off x="4756335" y="5745202"/>
            <a:ext cx="1458410" cy="775503"/>
          </a:xfrm>
          <a:prstGeom prst="rect">
            <a:avLst/>
          </a:prstGeom>
          <a:solidFill>
            <a:srgbClr val="13A52B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Results pt.3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hlinkClick r:id="rId8" action="ppaction://hlinksldjump"/>
          </p:cNvPr>
          <p:cNvSpPr/>
          <p:nvPr/>
        </p:nvSpPr>
        <p:spPr>
          <a:xfrm>
            <a:off x="3122764" y="5745202"/>
            <a:ext cx="1458410" cy="775503"/>
          </a:xfrm>
          <a:prstGeom prst="rect">
            <a:avLst/>
          </a:prstGeom>
          <a:solidFill>
            <a:srgbClr val="13A52B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Back to start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10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:\Users\axg042\Desktop\Anna PhD\WSU project\3. Chlorophyll paper\Data\Chlorophyll_BIFOR\Fig_5.Can.jan14.tif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58" y="1100639"/>
            <a:ext cx="3146748" cy="515578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5401341" y="1119093"/>
            <a:ext cx="5812092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otal Chl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significantly 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higher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lower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canopy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leaves, in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both sampling years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(P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≤ 0.05). </a:t>
            </a: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~10-15%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higher in the lower canopy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leaves.</a:t>
            </a:r>
          </a:p>
          <a:p>
            <a:pPr marL="12001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Largest differences in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July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2019 (17%)</a:t>
            </a:r>
          </a:p>
          <a:p>
            <a:pPr marL="12001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mallest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differences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September. </a:t>
            </a: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00150" lvl="2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6388" y="217130"/>
            <a:ext cx="64775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Results: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effect of canopy position on Total Chl </a:t>
            </a:r>
            <a:endParaRPr lang="en-GB" sz="12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096000" y="3027545"/>
            <a:ext cx="5566564" cy="2883829"/>
            <a:chOff x="5826822" y="3275715"/>
            <a:chExt cx="5835742" cy="2980706"/>
          </a:xfrm>
        </p:grpSpPr>
        <p:pic>
          <p:nvPicPr>
            <p:cNvPr id="3074" name="Picture 2" descr="Oak Tree clip art Free vector in Open office drawing svg ( .svg ) vector  illustration graphic art design format format for free download 117.70KB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3283" y="3275715"/>
              <a:ext cx="3355391" cy="2980706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" name="Straight Connector 2"/>
            <p:cNvCxnSpPr/>
            <p:nvPr/>
          </p:nvCxnSpPr>
          <p:spPr>
            <a:xfrm flipV="1">
              <a:off x="5830784" y="3942608"/>
              <a:ext cx="4821382" cy="11875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5828803" y="5211285"/>
              <a:ext cx="4821382" cy="11875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5826822" y="4568834"/>
              <a:ext cx="4821382" cy="11875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10711663" y="3757942"/>
              <a:ext cx="8595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Upper 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711663" y="4384168"/>
              <a:ext cx="9509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Middle </a:t>
              </a: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731155" y="5038494"/>
              <a:ext cx="8720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Lower </a:t>
              </a:r>
              <a:endParaRPr lang="en-GB" dirty="0"/>
            </a:p>
          </p:txBody>
        </p:sp>
      </p:grpSp>
      <p:pic>
        <p:nvPicPr>
          <p:cNvPr id="16" name="Picture 2" descr="https://egu2020.eu/graphic_egu_photo_n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2864" y="5641210"/>
            <a:ext cx="869136" cy="121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hlinkClick r:id="rId6" action="ppaction://hlinksldjump"/>
          </p:cNvPr>
          <p:cNvSpPr/>
          <p:nvPr/>
        </p:nvSpPr>
        <p:spPr>
          <a:xfrm>
            <a:off x="8474307" y="6003985"/>
            <a:ext cx="1458410" cy="775503"/>
          </a:xfrm>
          <a:prstGeom prst="rect">
            <a:avLst/>
          </a:prstGeom>
          <a:solidFill>
            <a:srgbClr val="13A52B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Results pt.4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8" name="Rectangle 17">
            <a:hlinkClick r:id="rId7" action="ppaction://hlinksldjump"/>
          </p:cNvPr>
          <p:cNvSpPr/>
          <p:nvPr/>
        </p:nvSpPr>
        <p:spPr>
          <a:xfrm>
            <a:off x="6840736" y="6003985"/>
            <a:ext cx="1458410" cy="775503"/>
          </a:xfrm>
          <a:prstGeom prst="rect">
            <a:avLst/>
          </a:prstGeom>
          <a:solidFill>
            <a:srgbClr val="13A52B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Back to start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26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001120" y="1361271"/>
            <a:ext cx="3815247" cy="4362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Chl reduced with </a:t>
            </a:r>
            <a:r>
              <a:rPr lang="en-GB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</a:t>
            </a:r>
            <a:r>
              <a:rPr lang="en-GB" sz="1600" baseline="-25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GB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(-2 to -9</a:t>
            </a:r>
            <a:r>
              <a:rPr lang="en-GB" sz="160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%).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1600" dirty="0" smtClean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GB" sz="16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Canopy</a:t>
            </a:r>
            <a:r>
              <a:rPr lang="en-GB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 x ‘</a:t>
            </a:r>
            <a:r>
              <a:rPr lang="en-GB" sz="16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</a:t>
            </a:r>
            <a:r>
              <a:rPr lang="en-GB" sz="1600" i="1" baseline="-25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 interaction.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1600" dirty="0" smtClean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Significant effect confined to upper canopy (-8 to -9</a:t>
            </a:r>
            <a:r>
              <a:rPr lang="en-GB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%) (P&lt;0.05</a:t>
            </a:r>
            <a:r>
              <a:rPr lang="en-GB" sz="160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742950" lvl="1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</a:pPr>
            <a:endParaRPr lang="en-GB" sz="1600" dirty="0" smtClean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</a:pPr>
            <a:endParaRPr lang="en-GB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Further work to assess leaf nitrogen data. </a:t>
            </a:r>
          </a:p>
          <a:p>
            <a:pPr marL="742950" lvl="1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2018 data suggests no changes to Total N with eCO</a:t>
            </a:r>
            <a:r>
              <a:rPr lang="en-GB" sz="1600" baseline="-2500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60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7000"/>
              </a:lnSpc>
            </a:pPr>
            <a:r>
              <a:rPr lang="en-GB" sz="1600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742950" lvl="1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C:\Users\axg042\Desktop\Anna PhD\WSU project\3. Chlorophyll paper\Data\Chlorophyll_BIFOR\Fig_6.Treat.jan14.tif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87" y="1076015"/>
            <a:ext cx="3114663" cy="512334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pic>
        <p:nvPicPr>
          <p:cNvPr id="10" name="Picture 9" descr="C:\Users\axg042\Desktop\Anna PhD\WSU project\3. Chlorophyll paper\Data\Chlorophyll_BIFOR\Fig8ac_14jan.tiff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16" b="2963"/>
          <a:stretch/>
        </p:blipFill>
        <p:spPr bwMode="auto">
          <a:xfrm>
            <a:off x="4959161" y="1076015"/>
            <a:ext cx="1893331" cy="512334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64513" y="242251"/>
            <a:ext cx="64775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Results: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effect of elevated CO</a:t>
            </a:r>
            <a:r>
              <a:rPr lang="en-GB" sz="2000" baseline="-2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Total Chl </a:t>
            </a:r>
            <a:endParaRPr lang="en-GB" sz="12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5748" y="96914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>1.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640921" y="98126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>2. 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s://egu2020.eu/graphic_egu_photo_n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2864" y="5641210"/>
            <a:ext cx="869136" cy="121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hlinkClick r:id="rId6" action="ppaction://hlinksldjump"/>
          </p:cNvPr>
          <p:cNvSpPr/>
          <p:nvPr/>
        </p:nvSpPr>
        <p:spPr>
          <a:xfrm>
            <a:off x="9445031" y="5903347"/>
            <a:ext cx="1458410" cy="775503"/>
          </a:xfrm>
          <a:prstGeom prst="rect">
            <a:avLst/>
          </a:prstGeom>
          <a:solidFill>
            <a:srgbClr val="13A52B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Results pt.5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hlinkClick r:id="rId7" action="ppaction://hlinksldjump"/>
          </p:cNvPr>
          <p:cNvSpPr/>
          <p:nvPr/>
        </p:nvSpPr>
        <p:spPr>
          <a:xfrm>
            <a:off x="7811460" y="5903347"/>
            <a:ext cx="1458410" cy="775503"/>
          </a:xfrm>
          <a:prstGeom prst="rect">
            <a:avLst/>
          </a:prstGeom>
          <a:solidFill>
            <a:srgbClr val="13A52B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Back to start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49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3"/>
          <a:srcRect l="10711" r="11933"/>
          <a:stretch/>
        </p:blipFill>
        <p:spPr>
          <a:xfrm>
            <a:off x="707297" y="1109857"/>
            <a:ext cx="4217630" cy="394340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6046412" y="1434098"/>
            <a:ext cx="551994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Slightly larger reductions in chlorophyll with exposure to eCO</a:t>
            </a:r>
            <a:r>
              <a:rPr lang="en-GB" sz="1600" baseline="-250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as autumn begins.</a:t>
            </a:r>
          </a:p>
          <a:p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Still need to add on October data.</a:t>
            </a:r>
          </a:p>
          <a:p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Larger eCO</a:t>
            </a:r>
            <a:r>
              <a:rPr lang="en-GB" sz="1600" baseline="-250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reductions in upper canopy.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More exposed leaves?</a:t>
            </a:r>
          </a:p>
          <a:p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Suggests potential reduction in effective season length.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Early analysis and further work needed to confirm these suggestions.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E.g. Corroborate results with leaf litter. </a:t>
            </a:r>
          </a:p>
          <a:p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7578" y="244529"/>
            <a:ext cx="110730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Results: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effect of elevated CO</a:t>
            </a:r>
            <a:r>
              <a:rPr lang="en-GB" sz="2000" baseline="-2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Total Chl – </a:t>
            </a:r>
            <a:r>
              <a:rPr lang="en-GB" sz="20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implications for autumnal phenology? </a:t>
            </a:r>
            <a:endParaRPr lang="en-GB" sz="1200" i="1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https://egu2020.eu/graphic_egu_photo_n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2864" y="5641210"/>
            <a:ext cx="869136" cy="121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hlinkClick r:id="rId5" action="ppaction://hlinksldjump"/>
          </p:cNvPr>
          <p:cNvSpPr/>
          <p:nvPr/>
        </p:nvSpPr>
        <p:spPr>
          <a:xfrm>
            <a:off x="6948818" y="5929226"/>
            <a:ext cx="1458410" cy="775503"/>
          </a:xfrm>
          <a:prstGeom prst="rect">
            <a:avLst/>
          </a:prstGeom>
          <a:solidFill>
            <a:srgbClr val="13A52B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Back to start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hlinkClick r:id="rId6" action="ppaction://hlinksldjump"/>
          </p:cNvPr>
          <p:cNvSpPr/>
          <p:nvPr/>
        </p:nvSpPr>
        <p:spPr>
          <a:xfrm>
            <a:off x="8591016" y="5929225"/>
            <a:ext cx="1458410" cy="775503"/>
          </a:xfrm>
          <a:prstGeom prst="rect">
            <a:avLst/>
          </a:prstGeom>
          <a:solidFill>
            <a:srgbClr val="13A52B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Results summary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5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1332" y="229006"/>
            <a:ext cx="46419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of early results</a:t>
            </a:r>
            <a:endParaRPr lang="en-GB" sz="1200" i="1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3887" y="1052513"/>
            <a:ext cx="770071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900" indent="0">
              <a:buNone/>
            </a:pP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the SPAD </a:t>
            </a: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meter</a:t>
            </a:r>
          </a:p>
          <a:p>
            <a:pPr marL="36900" indent="0">
              <a:buNone/>
            </a:pPr>
            <a:endParaRPr lang="en-GB" sz="16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26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SPAD-502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meter proved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effective. </a:t>
            </a:r>
          </a:p>
          <a:p>
            <a:pPr marL="36900"/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26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Calibration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equations obtained in this study will be useful in future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studies.</a:t>
            </a:r>
          </a:p>
          <a:p>
            <a:pPr marL="7798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remote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difficult research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sites.</a:t>
            </a:r>
          </a:p>
          <a:p>
            <a:pPr marL="7798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avoid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 expenditure on traditional extractions. </a:t>
            </a:r>
          </a:p>
          <a:p>
            <a:pPr marL="450000" lvl="1" indent="0">
              <a:buNone/>
            </a:pPr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 indent="0">
              <a:buNone/>
            </a:pP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Effects of eCO</a:t>
            </a:r>
            <a:r>
              <a:rPr lang="en-GB" sz="1600" baseline="-250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canopy on </a:t>
            </a: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chlorophyll</a:t>
            </a:r>
          </a:p>
          <a:p>
            <a:pPr marL="36900" indent="0">
              <a:buNone/>
            </a:pPr>
            <a:endParaRPr lang="en-GB" sz="16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26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Chl higher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lower tree canopy. </a:t>
            </a: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/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26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Chl reduced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</a:t>
            </a:r>
            <a:r>
              <a:rPr lang="en-GB" sz="1600" baseline="-2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significance confined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the upper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canopy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/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26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Slightly larger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</a:t>
            </a:r>
            <a:r>
              <a:rPr lang="en-GB" sz="1600" baseline="-25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-driven reductions in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Chl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progression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autumn.</a:t>
            </a:r>
          </a:p>
          <a:p>
            <a:pPr marL="7798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impacts on autumnal phenology?</a:t>
            </a:r>
          </a:p>
          <a:p>
            <a:pPr marL="7798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green, trees, plant, nature, forest, island, sea, ocean, blue, wa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1089" y="1066802"/>
            <a:ext cx="2693005" cy="1796323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7928" y="4732440"/>
            <a:ext cx="1496722" cy="14967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54922" y="4732440"/>
            <a:ext cx="1496722" cy="1496722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9636369" y="5326578"/>
            <a:ext cx="515816" cy="150487"/>
          </a:xfrm>
          <a:prstGeom prst="rightArrow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9405939" y="4807446"/>
            <a:ext cx="9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>+ eCO</a:t>
            </a:r>
            <a:r>
              <a:rPr lang="en-GB" b="1" baseline="-25000" dirty="0" smtClean="0">
                <a:solidFill>
                  <a:schemeClr val="tx2"/>
                </a:solidFill>
              </a:rPr>
              <a:t>2</a:t>
            </a:r>
            <a:endParaRPr lang="en-GB" b="1" baseline="-25000" dirty="0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88272" y="6581557"/>
            <a:ext cx="1739617" cy="24622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1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</a:t>
            </a:r>
            <a:r>
              <a:rPr lang="en-GB" sz="1000" i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sources: Wikipedia</a:t>
            </a:r>
          </a:p>
        </p:txBody>
      </p:sp>
      <p:sp>
        <p:nvSpPr>
          <p:cNvPr id="10" name="Rectangle 9">
            <a:hlinkClick r:id="rId7" action="ppaction://hlinksldjump"/>
          </p:cNvPr>
          <p:cNvSpPr/>
          <p:nvPr/>
        </p:nvSpPr>
        <p:spPr>
          <a:xfrm>
            <a:off x="6077608" y="5806054"/>
            <a:ext cx="1458410" cy="775503"/>
          </a:xfrm>
          <a:prstGeom prst="rect">
            <a:avLst/>
          </a:prstGeom>
          <a:solidFill>
            <a:srgbClr val="13A52B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Back to start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42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3888" y="1096057"/>
            <a:ext cx="6938055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SPAD meter is a simple non-invasive method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useful to monitor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changes in chlorophyll of mature trees under eCO</a:t>
            </a:r>
            <a:r>
              <a:rPr lang="en-GB" sz="1600" baseline="-250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highlights the importance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canopy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position.</a:t>
            </a:r>
            <a:endParaRPr lang="en-GB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Leaf-level responses: </a:t>
            </a: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Reallocation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n-GB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resources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response to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eCO</a:t>
            </a:r>
            <a:r>
              <a:rPr lang="en-GB" sz="1600" baseline="-250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</a:t>
            </a:r>
          </a:p>
          <a:p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600" i="1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Also….</a:t>
            </a:r>
            <a:endParaRPr lang="en-GB" sz="1600" i="1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Potential 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direct consequences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rising atmospheric CO</a:t>
            </a:r>
            <a:r>
              <a:rPr lang="en-GB" sz="1600" b="1" baseline="-250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alterations of phenological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events.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Further </a:t>
            </a: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 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needed. </a:t>
            </a:r>
            <a:endParaRPr lang="en-GB" sz="16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2634" y="361988"/>
            <a:ext cx="2158572" cy="2158572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4098" name="Picture 2" descr="Free Scale Cliparts, Download Free Scale Cliparts png images, Free ClipArts  on Clipart Librar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6584" y="2581275"/>
            <a:ext cx="1829845" cy="1579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51318" y="235714"/>
            <a:ext cx="46419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conclusions</a:t>
            </a:r>
            <a:endParaRPr lang="en-GB" sz="1200" i="1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100" name="Picture 4" descr="A Short Introduction to Phenology – The Good Plane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634" y="4325583"/>
            <a:ext cx="2158572" cy="2158572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43678" y="4201361"/>
            <a:ext cx="46419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steps…</a:t>
            </a:r>
            <a:endParaRPr lang="en-GB" sz="1200" i="1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4575" y="4930764"/>
            <a:ext cx="66821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Leaf area data.</a:t>
            </a:r>
          </a:p>
          <a:p>
            <a:endParaRPr lang="en-GB" sz="1600" dirty="0" smtClean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eaf N data.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Quantify allocation of N to chlorophyll.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any changes to N allocation in chlorophyll with eCO</a:t>
            </a:r>
            <a:r>
              <a:rPr lang="en-GB" sz="1600" baseline="-25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600" baseline="-25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16974" y="6601483"/>
            <a:ext cx="3312880" cy="24622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1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</a:t>
            </a:r>
            <a:r>
              <a:rPr lang="en-GB" sz="1000" i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sources: Above: IIASA, Bottom: Janet Moore</a:t>
            </a:r>
            <a:endParaRPr lang="en-GB" sz="1000" i="1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hlinkClick r:id="rId6" action="ppaction://hlinksldjump"/>
          </p:cNvPr>
          <p:cNvSpPr/>
          <p:nvPr/>
        </p:nvSpPr>
        <p:spPr>
          <a:xfrm>
            <a:off x="7050590" y="4155261"/>
            <a:ext cx="1458410" cy="775503"/>
          </a:xfrm>
          <a:prstGeom prst="rect">
            <a:avLst/>
          </a:prstGeom>
          <a:solidFill>
            <a:srgbClr val="0E782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Back to start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36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5" r="15188"/>
          <a:stretch/>
        </p:blipFill>
        <p:spPr>
          <a:xfrm rot="5400000">
            <a:off x="2613192" y="-2628160"/>
            <a:ext cx="6935680" cy="12192001"/>
          </a:xfrm>
          <a:prstGeom prst="rect">
            <a:avLst/>
          </a:prstGeom>
        </p:spPr>
      </p:pic>
      <p:pic>
        <p:nvPicPr>
          <p:cNvPr id="6" name="Picture 2" descr="Nlogo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335" y="2403646"/>
            <a:ext cx="2105025" cy="685800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2870" y="1052513"/>
            <a:ext cx="8345993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BIFoR Tech </a:t>
            </a: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Team.</a:t>
            </a:r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Supervisors: Rob Mackenzie, Jerry Pritchard and David Ellsworth.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Funding: John and </a:t>
            </a:r>
            <a:r>
              <a:rPr lang="en-GB" sz="14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Moyra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Horseman (The Horseman Trust)  </a:t>
            </a: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Royal 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Forestry Society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 </a:t>
            </a:r>
            <a:r>
              <a:rPr lang="en-GB" sz="14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Keyzor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and arborist team.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Christine Foyer and Barbara </a:t>
            </a:r>
            <a:r>
              <a:rPr lang="en-GB" sz="14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Karpinska</a:t>
            </a: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lab space and chlorophyll extractions.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Angeliki Kourmouli </a:t>
            </a: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with chlorophyll extractions.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Gael Denny and Deanne Brettle for the leaf area measurements. </a:t>
            </a:r>
            <a:endParaRPr lang="en-GB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Photos: Freddie Miller </a:t>
            </a:r>
          </a:p>
        </p:txBody>
      </p:sp>
      <p:sp>
        <p:nvSpPr>
          <p:cNvPr id="7" name="Rectangle 6"/>
          <p:cNvSpPr/>
          <p:nvPr/>
        </p:nvSpPr>
        <p:spPr>
          <a:xfrm>
            <a:off x="569240" y="251235"/>
            <a:ext cx="46419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  <a:endParaRPr lang="en-GB" sz="1200" i="1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3888" y="4822439"/>
            <a:ext cx="298285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Contact:</a:t>
            </a:r>
          </a:p>
          <a:p>
            <a:pPr>
              <a:lnSpc>
                <a:spcPct val="120000"/>
              </a:lnSpc>
            </a:pP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axg042@student.bham.ac.uk</a:t>
            </a:r>
            <a:endParaRPr lang="en-GB" sz="14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www.annagardner.co.uk</a:t>
            </a:r>
          </a:p>
          <a:p>
            <a:pPr>
              <a:lnSpc>
                <a:spcPct val="120000"/>
              </a:lnSpc>
            </a:pPr>
            <a:r>
              <a:rPr lang="en-GB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GB" sz="14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annagardnerr</a:t>
            </a:r>
            <a:endParaRPr lang="en-GB" sz="14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9240" y="3618513"/>
            <a:ext cx="56908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listening!</a:t>
            </a:r>
          </a:p>
          <a:p>
            <a:r>
              <a:rPr lang="en-GB" sz="2800" b="1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Please feel free to get in contact </a:t>
            </a:r>
            <a:endParaRPr lang="en-GB" sz="12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066203" y="3213104"/>
            <a:ext cx="1961818" cy="1471363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/>
          <a:srcRect l="19752"/>
          <a:stretch/>
        </p:blipFill>
        <p:spPr>
          <a:xfrm>
            <a:off x="10141493" y="3209178"/>
            <a:ext cx="1574305" cy="1471363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3" name="Picture 2" descr="Image result for DAVID ELLSWORTH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366" y="414344"/>
            <a:ext cx="903632" cy="903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64" t="29869" r="27172" b="27132"/>
          <a:stretch/>
        </p:blipFill>
        <p:spPr>
          <a:xfrm>
            <a:off x="9763086" y="1360853"/>
            <a:ext cx="886368" cy="916042"/>
          </a:xfrm>
          <a:prstGeom prst="flowChartConnector">
            <a:avLst/>
          </a:prstGeom>
          <a:ln w="12700">
            <a:solidFill>
              <a:schemeClr val="tx2"/>
            </a:solidFill>
          </a:ln>
        </p:spPr>
      </p:pic>
      <p:pic>
        <p:nvPicPr>
          <p:cNvPr id="15" name="Picture 2" descr="Imag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43"/>
          <a:stretch/>
        </p:blipFill>
        <p:spPr bwMode="auto">
          <a:xfrm>
            <a:off x="10766721" y="1393650"/>
            <a:ext cx="917639" cy="883245"/>
          </a:xfrm>
          <a:prstGeom prst="rect">
            <a:avLst/>
          </a:prstGeom>
          <a:noFill/>
          <a:ln w="127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A group of people standing in front of a window&#10;&#10;Description automatically generated">
            <a:extLst>
              <a:ext uri="{FF2B5EF4-FFF2-40B4-BE49-F238E27FC236}">
                <a16:creationId xmlns:a16="http://schemas.microsoft.com/office/drawing/2014/main" id="{A732272D-73C4-48D2-8F49-BEDEEAB29F0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49" b="40463"/>
          <a:stretch/>
        </p:blipFill>
        <p:spPr>
          <a:xfrm>
            <a:off x="7730056" y="4832893"/>
            <a:ext cx="4022407" cy="1468867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6" t="21494" r="17253" b="18014"/>
          <a:stretch/>
        </p:blipFill>
        <p:spPr>
          <a:xfrm>
            <a:off x="10751348" y="425328"/>
            <a:ext cx="933012" cy="881665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8" t="22757" r="19201" b="20906"/>
          <a:stretch/>
        </p:blipFill>
        <p:spPr>
          <a:xfrm>
            <a:off x="3860332" y="4831964"/>
            <a:ext cx="2211031" cy="1468867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39312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Custom 5">
      <a:dk1>
        <a:srgbClr val="ECECEC"/>
      </a:dk1>
      <a:lt1>
        <a:srgbClr val="008000"/>
      </a:lt1>
      <a:dk2>
        <a:srgbClr val="E0E0E0"/>
      </a:dk2>
      <a:lt2>
        <a:srgbClr val="161616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FF747C5C-A8E8-4833-9E55-3D08FE4E487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2924</TotalTime>
  <Words>1163</Words>
  <Application>Microsoft Office PowerPoint</Application>
  <PresentationFormat>Widescreen</PresentationFormat>
  <Paragraphs>235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Calisto MT</vt:lpstr>
      <vt:lpstr>Courier New</vt:lpstr>
      <vt:lpstr>Gotham</vt:lpstr>
      <vt:lpstr>Times New Roman</vt:lpstr>
      <vt:lpstr>Trebuchet MS</vt:lpstr>
      <vt:lpstr>Wingdings</vt:lpstr>
      <vt:lpstr>Wingdings 2</vt:lpstr>
      <vt:lpstr>Slate</vt:lpstr>
      <vt:lpstr>The effects of elevated CO2 and canopy position on chlorophyll concentrations in mature Quercus robur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UoB IT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effect of elevated CO2 and canopy position on chlorophyll concentrations  in mature Q. robur</dc:title>
  <dc:creator>Anna Gardner (PhD Biosciences FT)</dc:creator>
  <cp:lastModifiedBy>Anna Gardner (PhD Biosciences FT)</cp:lastModifiedBy>
  <cp:revision>166</cp:revision>
  <dcterms:created xsi:type="dcterms:W3CDTF">2021-02-23T11:35:38Z</dcterms:created>
  <dcterms:modified xsi:type="dcterms:W3CDTF">2021-04-22T13:20:57Z</dcterms:modified>
</cp:coreProperties>
</file>