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601" r:id="rId3"/>
    <p:sldId id="608" r:id="rId4"/>
    <p:sldId id="579" r:id="rId5"/>
    <p:sldId id="607" r:id="rId6"/>
    <p:sldId id="364" r:id="rId7"/>
    <p:sldId id="606" r:id="rId8"/>
    <p:sldId id="583" r:id="rId9"/>
    <p:sldId id="568" r:id="rId10"/>
    <p:sldId id="596" r:id="rId11"/>
    <p:sldId id="600" r:id="rId12"/>
    <p:sldId id="594" r:id="rId13"/>
    <p:sldId id="605" r:id="rId14"/>
    <p:sldId id="597" r:id="rId15"/>
    <p:sldId id="609" r:id="rId16"/>
    <p:sldId id="610" r:id="rId17"/>
    <p:sldId id="612" r:id="rId18"/>
    <p:sldId id="611" r:id="rId19"/>
    <p:sldId id="420" r:id="rId20"/>
    <p:sldId id="415" r:id="rId21"/>
  </p:sldIdLst>
  <p:sldSz cx="12192000" cy="6858000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C014AAF9-C6CF-45B7-8674-55F4B106CF94}">
          <p14:sldIdLst>
            <p14:sldId id="256"/>
          </p14:sldIdLst>
        </p14:section>
        <p14:section name="Zusammenfassungsabschnitt" id="{5D018C5B-BED1-4576-A1BE-735CEA7D1CD1}">
          <p14:sldIdLst>
            <p14:sldId id="601"/>
            <p14:sldId id="608"/>
          </p14:sldIdLst>
        </p14:section>
        <p14:section name="Operational ITSG-Grace2018" id="{B6F40C8C-2243-4782-AB20-953BE7D41461}">
          <p14:sldIdLst>
            <p14:sldId id="579"/>
            <p14:sldId id="607"/>
          </p14:sldIdLst>
        </p14:section>
        <p14:section name="GRACE-FO Ranging Instruments" id="{C972220E-E7B6-431F-81AD-6D55B0333F65}">
          <p14:sldIdLst>
            <p14:sldId id="364"/>
          </p14:sldIdLst>
        </p14:section>
        <p14:section name="Dual SST gravity solutions" id="{8DB11F2E-5AFC-426B-A24E-E886BDD62DB8}">
          <p14:sldIdLst>
            <p14:sldId id="606"/>
            <p14:sldId id="583"/>
            <p14:sldId id="568"/>
            <p14:sldId id="596"/>
            <p14:sldId id="600"/>
            <p14:sldId id="594"/>
            <p14:sldId id="605"/>
            <p14:sldId id="597"/>
            <p14:sldId id="609"/>
            <p14:sldId id="610"/>
            <p14:sldId id="612"/>
            <p14:sldId id="611"/>
            <p14:sldId id="420"/>
            <p14:sldId id="4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0146"/>
    <a:srgbClr val="6699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5984" autoAdjust="0"/>
  </p:normalViewPr>
  <p:slideViewPr>
    <p:cSldViewPr snapToGrid="0" snapToObjects="1">
      <p:cViewPr varScale="1">
        <p:scale>
          <a:sx n="114" d="100"/>
          <a:sy n="114" d="100"/>
        </p:scale>
        <p:origin x="186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373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04AD69B7-3C30-3545-BA02-146A4DCC1728}" type="datetime1">
              <a:rPr lang="de-DE"/>
              <a:pPr>
                <a:defRPr/>
              </a:pPr>
              <a:t>28.04.2021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AD030CFF-57BC-BD4E-B8B9-0510A042D3E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187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AB845BAA-8C79-BE45-AAFE-5F5647438CF8}" type="datetime1">
              <a:rPr lang="de-DE"/>
              <a:pPr>
                <a:defRPr/>
              </a:pPr>
              <a:t>28.04.2021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2E8D22A1-0EEC-4949-8343-6058730FAB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75531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8D22A1-0EEC-4949-8343-6058730FAB1C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166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8D22A1-0EEC-4949-8343-6058730FAB1C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6032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8D22A1-0EEC-4949-8343-6058730FAB1C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913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/>
          <p:cNvSpPr/>
          <p:nvPr userDrawn="1"/>
        </p:nvSpPr>
        <p:spPr>
          <a:xfrm>
            <a:off x="0" y="0"/>
            <a:ext cx="12192000" cy="1289304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Untertitel 2"/>
          <p:cNvSpPr txBox="1">
            <a:spLocks/>
          </p:cNvSpPr>
          <p:nvPr userDrawn="1"/>
        </p:nvSpPr>
        <p:spPr bwMode="auto">
          <a:xfrm>
            <a:off x="838199" y="6433474"/>
            <a:ext cx="1589316" cy="42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dirty="0">
                <a:solidFill>
                  <a:srgbClr val="F70146"/>
                </a:solidFill>
                <a:latin typeface="Wingdings 3" charset="0"/>
                <a:cs typeface="Wingdings 3" charset="0"/>
              </a:rPr>
              <a:t>u</a:t>
            </a:r>
            <a:r>
              <a:rPr lang="de-DE" sz="1200" dirty="0">
                <a:solidFill>
                  <a:srgbClr val="595959"/>
                </a:solidFill>
              </a:rPr>
              <a:t> </a:t>
            </a:r>
            <a:r>
              <a:rPr lang="de-DE" sz="1200" dirty="0">
                <a:solidFill>
                  <a:srgbClr val="000000"/>
                </a:solidFill>
              </a:rPr>
              <a:t>ifg.tugraz.at</a:t>
            </a:r>
          </a:p>
        </p:txBody>
      </p:sp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393262" y="1929975"/>
            <a:ext cx="10768329" cy="58477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200">
                <a:solidFill>
                  <a:srgbClr val="F70146"/>
                </a:solidFill>
              </a:defRPr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393261" y="4466016"/>
            <a:ext cx="10768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Institute of Geodesy</a:t>
            </a:r>
          </a:p>
          <a:p>
            <a:r>
              <a:rPr lang="en-US" sz="2000" dirty="0"/>
              <a:t>Graz University of Technology</a:t>
            </a:r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10" y="272450"/>
            <a:ext cx="101621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200" dirty="0">
                <a:cs typeface="Arial" charset="0"/>
              </a:rPr>
              <a:t>S   C   I   E   N   C   E      </a:t>
            </a:r>
            <a:r>
              <a:rPr lang="de-DE" sz="800" baseline="30000" dirty="0">
                <a:latin typeface="Wingdings" charset="0"/>
                <a:cs typeface="Wingdings" charset="0"/>
              </a:rPr>
              <a:t></a:t>
            </a:r>
            <a:r>
              <a:rPr lang="de-DE" sz="1200" baseline="30000" dirty="0">
                <a:cs typeface="Arial" charset="0"/>
              </a:rPr>
              <a:t> </a:t>
            </a:r>
            <a:r>
              <a:rPr lang="de-DE" sz="1200" dirty="0">
                <a:cs typeface="Arial" charset="0"/>
              </a:rPr>
              <a:t>     P   A   S   S   I   O   N      </a:t>
            </a:r>
            <a:r>
              <a:rPr lang="de-DE" sz="800" baseline="30000" dirty="0">
                <a:latin typeface="Wingdings" charset="0"/>
                <a:cs typeface="Wingdings" charset="0"/>
              </a:rPr>
              <a:t></a:t>
            </a:r>
            <a:r>
              <a:rPr lang="de-DE" sz="1200" baseline="30000" dirty="0">
                <a:cs typeface="Arial" charset="0"/>
              </a:rPr>
              <a:t> </a:t>
            </a:r>
            <a:r>
              <a:rPr lang="de-DE" sz="1200" dirty="0">
                <a:cs typeface="Arial" charset="0"/>
              </a:rPr>
              <a:t>    T   E   C   H   N   O   L   O   G   Y</a:t>
            </a:r>
          </a:p>
        </p:txBody>
      </p:sp>
      <p:sp>
        <p:nvSpPr>
          <p:cNvPr id="23" name="Rectangle 9"/>
          <p:cNvSpPr/>
          <p:nvPr userDrawn="1"/>
        </p:nvSpPr>
        <p:spPr>
          <a:xfrm>
            <a:off x="0" y="776669"/>
            <a:ext cx="12192000" cy="72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10" y="3890963"/>
            <a:ext cx="10767881" cy="40005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00" b="1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Authors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93710" y="5348303"/>
            <a:ext cx="10767881" cy="4017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000" b="1"/>
            </a:lvl1pPr>
            <a:lvl2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en-US" dirty="0"/>
              <a:t>Meeting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93703" y="5735481"/>
            <a:ext cx="10767484" cy="40163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2" name="Picture 11" descr="Logo TU Graz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" t="-1250" r="-500" b="-1250"/>
          <a:stretch>
            <a:fillRect/>
          </a:stretch>
        </p:blipFill>
        <p:spPr bwMode="auto">
          <a:xfrm>
            <a:off x="10821598" y="111384"/>
            <a:ext cx="123444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99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E37C2-100C-F34E-9481-5FDF1B404D8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Torsten Mayer-Gürr et. al.</a:t>
            </a:r>
            <a:endParaRPr lang="de-DE" dirty="0"/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205457" y="113412"/>
            <a:ext cx="10408127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r>
              <a:rPr lang="de-DE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483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Torsten Mayer-Gürr et. al.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75117A-0D13-3F48-8B83-289335EFBB3B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Titel 8"/>
          <p:cNvSpPr>
            <a:spLocks noGrp="1"/>
          </p:cNvSpPr>
          <p:nvPr>
            <p:ph type="title" hasCustomPrompt="1"/>
          </p:nvPr>
        </p:nvSpPr>
        <p:spPr>
          <a:xfrm>
            <a:off x="205457" y="113412"/>
            <a:ext cx="10408127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r>
              <a:rPr lang="de-DE" dirty="0"/>
              <a:t>Title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05320" y="939800"/>
            <a:ext cx="11664949" cy="5354122"/>
          </a:xfrm>
          <a:prstGeom prst="rect">
            <a:avLst/>
          </a:prstGeom>
        </p:spPr>
        <p:txBody>
          <a:bodyPr/>
          <a:lstStyle>
            <a:lvl1pPr marL="180966" indent="-180966">
              <a:spcBef>
                <a:spcPts val="0"/>
              </a:spcBef>
              <a:buClr>
                <a:srgbClr val="F70146"/>
              </a:buClr>
              <a:buFont typeface="Wingdings" panose="05000000000000000000" pitchFamily="2" charset="2"/>
              <a:buChar char="§"/>
              <a:defRPr sz="1600"/>
            </a:lvl1pPr>
            <a:lvl2pPr marL="361934" indent="-180966">
              <a:spcBef>
                <a:spcPts val="0"/>
              </a:spcBef>
              <a:buClr>
                <a:schemeClr val="bg1">
                  <a:lumMod val="65000"/>
                </a:schemeClr>
              </a:buClr>
              <a:defRPr sz="1600"/>
            </a:lvl2pPr>
            <a:lvl3pPr marL="534961" indent="-173030">
              <a:spcBef>
                <a:spcPts val="0"/>
              </a:spcBef>
              <a:defRPr sz="1600" baseline="0"/>
            </a:lvl3pPr>
            <a:lvl4pPr marL="715927" indent="-180966"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68338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Torsten Mayer-Gürr et. al.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75117A-0D13-3F48-8B83-289335EFBB3B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Titel 8"/>
          <p:cNvSpPr>
            <a:spLocks noGrp="1"/>
          </p:cNvSpPr>
          <p:nvPr>
            <p:ph type="title" hasCustomPrompt="1"/>
          </p:nvPr>
        </p:nvSpPr>
        <p:spPr>
          <a:xfrm>
            <a:off x="205457" y="113412"/>
            <a:ext cx="10408127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r>
              <a:rPr lang="de-DE" dirty="0"/>
              <a:t>Title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05320" y="939802"/>
            <a:ext cx="11664949" cy="536599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600"/>
            </a:lvl1pPr>
            <a:lvl2pPr marL="180966" indent="-180966">
              <a:defRPr sz="1600"/>
            </a:lvl2pPr>
            <a:lvl3pPr marL="361934" indent="-180966">
              <a:buFont typeface="Wingdings" panose="05000000000000000000" pitchFamily="2" charset="2"/>
              <a:buChar char="§"/>
              <a:defRPr sz="1600"/>
            </a:lvl3pPr>
            <a:lvl4pPr marL="534961" indent="-173030">
              <a:buClr>
                <a:schemeClr val="bg1">
                  <a:lumMod val="65000"/>
                </a:schemeClr>
              </a:buClr>
              <a:defRPr sz="1600"/>
            </a:lvl4pPr>
            <a:lvl5pPr marL="715927" indent="-180966">
              <a:buClr>
                <a:schemeClr val="tx1"/>
              </a:buClr>
              <a:defRPr sz="1600"/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5766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75117A-0D13-3F48-8B83-289335EFBB3B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Titel 8"/>
          <p:cNvSpPr>
            <a:spLocks noGrp="1"/>
          </p:cNvSpPr>
          <p:nvPr>
            <p:ph type="title" hasCustomPrompt="1"/>
          </p:nvPr>
        </p:nvSpPr>
        <p:spPr>
          <a:xfrm>
            <a:off x="0" y="2885846"/>
            <a:ext cx="12192000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defRPr sz="2800"/>
            </a:lvl1pPr>
          </a:lstStyle>
          <a:p>
            <a:r>
              <a:rPr lang="de-DE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9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/>
          <p:cNvSpPr/>
          <p:nvPr userDrawn="1"/>
        </p:nvSpPr>
        <p:spPr>
          <a:xfrm>
            <a:off x="0" y="0"/>
            <a:ext cx="12192000" cy="1289304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Untertitel 2"/>
          <p:cNvSpPr txBox="1">
            <a:spLocks/>
          </p:cNvSpPr>
          <p:nvPr userDrawn="1"/>
        </p:nvSpPr>
        <p:spPr bwMode="auto">
          <a:xfrm>
            <a:off x="838199" y="6433474"/>
            <a:ext cx="1589316" cy="42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dirty="0">
                <a:solidFill>
                  <a:srgbClr val="F70146"/>
                </a:solidFill>
                <a:latin typeface="Wingdings 3" charset="0"/>
                <a:cs typeface="Wingdings 3" charset="0"/>
              </a:rPr>
              <a:t>u</a:t>
            </a:r>
            <a:r>
              <a:rPr lang="de-DE" sz="1200" dirty="0">
                <a:solidFill>
                  <a:srgbClr val="595959"/>
                </a:solidFill>
              </a:rPr>
              <a:t> </a:t>
            </a:r>
            <a:r>
              <a:rPr lang="de-DE" sz="1200" dirty="0">
                <a:solidFill>
                  <a:srgbClr val="000000"/>
                </a:solidFill>
              </a:rPr>
              <a:t>ifg.tugraz.at</a:t>
            </a:r>
          </a:p>
        </p:txBody>
      </p:sp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393262" y="1929975"/>
            <a:ext cx="10768329" cy="58477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200">
                <a:solidFill>
                  <a:srgbClr val="F70146"/>
                </a:solidFill>
              </a:defRPr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10" y="272450"/>
            <a:ext cx="101621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200" dirty="0">
                <a:cs typeface="Arial" charset="0"/>
              </a:rPr>
              <a:t>S   C   I   E   N   C   E      </a:t>
            </a:r>
            <a:r>
              <a:rPr lang="de-DE" sz="800" baseline="30000" dirty="0">
                <a:latin typeface="Wingdings" charset="0"/>
                <a:cs typeface="Wingdings" charset="0"/>
              </a:rPr>
              <a:t></a:t>
            </a:r>
            <a:r>
              <a:rPr lang="de-DE" sz="1200" baseline="30000" dirty="0">
                <a:cs typeface="Arial" charset="0"/>
              </a:rPr>
              <a:t> </a:t>
            </a:r>
            <a:r>
              <a:rPr lang="de-DE" sz="1200" dirty="0">
                <a:cs typeface="Arial" charset="0"/>
              </a:rPr>
              <a:t>     P   A   S   S   I   O   N      </a:t>
            </a:r>
            <a:r>
              <a:rPr lang="de-DE" sz="800" baseline="30000" dirty="0">
                <a:latin typeface="Wingdings" charset="0"/>
                <a:cs typeface="Wingdings" charset="0"/>
              </a:rPr>
              <a:t></a:t>
            </a:r>
            <a:r>
              <a:rPr lang="de-DE" sz="1200" baseline="30000" dirty="0">
                <a:cs typeface="Arial" charset="0"/>
              </a:rPr>
              <a:t> </a:t>
            </a:r>
            <a:r>
              <a:rPr lang="de-DE" sz="1200" dirty="0">
                <a:cs typeface="Arial" charset="0"/>
              </a:rPr>
              <a:t>    T   E   C   H   N   O   L   O   G   Y</a:t>
            </a:r>
          </a:p>
        </p:txBody>
      </p:sp>
      <p:sp>
        <p:nvSpPr>
          <p:cNvPr id="23" name="Rectangle 9"/>
          <p:cNvSpPr/>
          <p:nvPr userDrawn="1"/>
        </p:nvSpPr>
        <p:spPr>
          <a:xfrm>
            <a:off x="0" y="776669"/>
            <a:ext cx="12192000" cy="72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 TU Graz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" t="-1250" r="-500" b="-1250"/>
          <a:stretch>
            <a:fillRect/>
          </a:stretch>
        </p:blipFill>
        <p:spPr bwMode="auto">
          <a:xfrm>
            <a:off x="10821598" y="111384"/>
            <a:ext cx="123444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568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419556"/>
            <a:ext cx="12192000" cy="4384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62971" y="6540925"/>
            <a:ext cx="5487005" cy="18466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de-DE"/>
              <a:t>Torsten Mayer-Gürr et. al.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6419556"/>
            <a:ext cx="502920" cy="438446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dirty="0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50711"/>
            <a:ext cx="50292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575117A-0D13-3F48-8B83-289335EFBB3B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5" name="Grafik 14"/>
          <p:cNvPicPr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753" y="6447387"/>
            <a:ext cx="393192" cy="371771"/>
          </a:xfrm>
          <a:prstGeom prst="rect">
            <a:avLst/>
          </a:prstGeom>
        </p:spPr>
      </p:pic>
      <p:pic>
        <p:nvPicPr>
          <p:cNvPr id="10" name="Picture 9" descr="Logo TU Graz"/>
          <p:cNvPicPr>
            <a:picLocks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" t="-1250" r="-500" b="-1250"/>
          <a:stretch>
            <a:fillRect/>
          </a:stretch>
        </p:blipFill>
        <p:spPr bwMode="auto">
          <a:xfrm>
            <a:off x="10821598" y="111384"/>
            <a:ext cx="123444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87" r:id="rId2"/>
    <p:sldLayoutId id="2147483693" r:id="rId3"/>
    <p:sldLayoutId id="2147483696" r:id="rId4"/>
    <p:sldLayoutId id="2147483694" r:id="rId5"/>
    <p:sldLayoutId id="2147483697" r:id="rId6"/>
  </p:sldLayoutIdLst>
  <p:hf hdr="0" dt="0"/>
  <p:txStyles>
    <p:titleStyle>
      <a:lvl1pPr algn="l" defTabSz="457178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178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178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178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178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178" algn="l" defTabSz="457178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354" algn="l" defTabSz="457178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532" algn="l" defTabSz="457178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709" algn="l" defTabSz="457178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178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271449" indent="-271449" algn="l" defTabSz="457178" rtl="0" eaLnBrk="1" fontAlgn="base" hangingPunct="1">
        <a:spcBef>
          <a:spcPct val="20000"/>
        </a:spcBef>
        <a:spcAft>
          <a:spcPct val="0"/>
        </a:spcAft>
        <a:buClr>
          <a:srgbClr val="F70146"/>
        </a:buClr>
        <a:buFont typeface="Wingdings" charset="0"/>
        <a:buChar char="§"/>
        <a:defRPr sz="26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807998" indent="-271449" algn="l" defTabSz="457178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438203" indent="-185730" algn="l" defTabSz="457178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1977927" indent="-187317" algn="l" defTabSz="457178" rtl="0" eaLnBrk="1" fontAlgn="base" hangingPunct="1">
        <a:spcBef>
          <a:spcPct val="20000"/>
        </a:spcBef>
        <a:spcAft>
          <a:spcPct val="0"/>
        </a:spcAft>
        <a:buFont typeface="Lucida Grande" charset="0"/>
        <a:buChar char="-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slide" Target="slide2.xml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gi-8-197-2019" TargetMode="External"/><Relationship Id="rId7" Type="http://schemas.openxmlformats.org/officeDocument/2006/relationships/slide" Target="slide2.xml"/><Relationship Id="rId2" Type="http://schemas.openxmlformats.org/officeDocument/2006/relationships/hyperlink" Target="https://doi.org/10.1029/2020JB021297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5194/essd-2020-192" TargetMode="External"/><Relationship Id="rId5" Type="http://schemas.openxmlformats.org/officeDocument/2006/relationships/hyperlink" Target="https://doi.org/10.5194/gstm2020-14" TargetMode="External"/><Relationship Id="rId4" Type="http://schemas.openxmlformats.org/officeDocument/2006/relationships/hyperlink" Target="https://doi.org/10.3217/978-3-85125-646-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3.xml"/><Relationship Id="rId4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262" y="1929975"/>
            <a:ext cx="10035392" cy="1384995"/>
          </a:xfrm>
        </p:spPr>
        <p:txBody>
          <a:bodyPr/>
          <a:lstStyle/>
          <a:p>
            <a:r>
              <a:rPr lang="en-US" sz="2800" b="1" dirty="0"/>
              <a:t>GRACE Follow-On Gravity Field Recovery </a:t>
            </a:r>
            <a:br>
              <a:rPr lang="en-US" sz="2800" b="1" dirty="0"/>
            </a:br>
            <a:r>
              <a:rPr lang="en-US" sz="2800" b="1" dirty="0"/>
              <a:t>from Combined Laser Ranging Interferometer and Microwave Ranging System Measurements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3262" y="3690938"/>
            <a:ext cx="11374220" cy="400050"/>
          </a:xfrm>
        </p:spPr>
        <p:txBody>
          <a:bodyPr/>
          <a:lstStyle/>
          <a:p>
            <a:r>
              <a:rPr lang="de-DE" dirty="0"/>
              <a:t>Saniya Behzadpour</a:t>
            </a:r>
            <a:r>
              <a:rPr lang="de-DE" b="0" dirty="0"/>
              <a:t>, Andreas </a:t>
            </a:r>
            <a:r>
              <a:rPr lang="de-DE" b="0" dirty="0" err="1"/>
              <a:t>Kvas</a:t>
            </a:r>
            <a:r>
              <a:rPr lang="de-DE" b="0" dirty="0"/>
              <a:t>, and Torsten Mayer-</a:t>
            </a:r>
            <a:r>
              <a:rPr lang="de-DE" b="0" dirty="0" err="1"/>
              <a:t>Gürr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EGU General Assembly 2021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2021-04-30</a:t>
            </a:r>
            <a:endParaRPr lang="en-US" dirty="0"/>
          </a:p>
        </p:txBody>
      </p:sp>
      <p:sp>
        <p:nvSpPr>
          <p:cNvPr id="7" name="Rechteck: abgerundete Ecken 6">
            <a:hlinkClick r:id="rId2" action="ppaction://hlinksldjump"/>
            <a:extLst>
              <a:ext uri="{FF2B5EF4-FFF2-40B4-BE49-F238E27FC236}">
                <a16:creationId xmlns:a16="http://schemas.microsoft.com/office/drawing/2014/main" id="{4B4D2E31-D9F2-48F9-A306-25FD431DB179}"/>
              </a:ext>
            </a:extLst>
          </p:cNvPr>
          <p:cNvSpPr/>
          <p:nvPr/>
        </p:nvSpPr>
        <p:spPr>
          <a:xfrm>
            <a:off x="8921578" y="5815351"/>
            <a:ext cx="2845904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Go to the next page </a:t>
            </a:r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</p:spTree>
    <p:extLst>
      <p:ext uri="{BB962C8B-B14F-4D97-AF65-F5344CB8AC3E}">
        <p14:creationId xmlns:p14="http://schemas.microsoft.com/office/powerpoint/2010/main" val="38193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5"/>
    </mc:Choice>
    <mc:Fallback xmlns="">
      <p:transition spd="slow" advTm="1803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Stochastic</a:t>
            </a:r>
            <a:r>
              <a:rPr lang="de-AT" dirty="0"/>
              <a:t> </a:t>
            </a:r>
            <a:r>
              <a:rPr lang="de-AT" dirty="0" err="1"/>
              <a:t>modeling</a:t>
            </a:r>
            <a:endParaRPr lang="de-A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6E7E63-580A-4565-9C46-3A06E72D66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0711"/>
            <a:ext cx="50292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8</a:t>
            </a:r>
          </a:p>
        </p:txBody>
      </p:sp>
      <p:sp>
        <p:nvSpPr>
          <p:cNvPr id="4" name="Rechteck: abgerundete Ecken 6">
            <a:hlinkClick r:id="rId2" action="ppaction://hlinksldjump"/>
            <a:extLst>
              <a:ext uri="{FF2B5EF4-FFF2-40B4-BE49-F238E27FC236}">
                <a16:creationId xmlns:a16="http://schemas.microsoft.com/office/drawing/2014/main" id="{4D2093D1-5F29-4FAE-82B3-7808D2C4BD86}"/>
              </a:ext>
            </a:extLst>
          </p:cNvPr>
          <p:cNvSpPr/>
          <p:nvPr/>
        </p:nvSpPr>
        <p:spPr>
          <a:xfrm>
            <a:off x="8560902" y="5815351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  <p:sp>
        <p:nvSpPr>
          <p:cNvPr id="5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3B8E0E-4E43-4F41-B70B-E260012EB99B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6" name="Rechteck: abgerundete Ecken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AF7A7C3-F2AE-4871-A503-74C9A04A71E4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</p:spTree>
    <p:extLst>
      <p:ext uri="{BB962C8B-B14F-4D97-AF65-F5344CB8AC3E}">
        <p14:creationId xmlns:p14="http://schemas.microsoft.com/office/powerpoint/2010/main" val="12167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3"/>
    </mc:Choice>
    <mc:Fallback xmlns="">
      <p:transition spd="slow" advTm="557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Shape 2">
                <a:extLst>
                  <a:ext uri="{FF2B5EF4-FFF2-40B4-BE49-F238E27FC236}">
                    <a16:creationId xmlns:a16="http://schemas.microsoft.com/office/drawing/2014/main" id="{BAE1B170-94B0-4D94-9BB1-14A90DF67776}"/>
                  </a:ext>
                </a:extLst>
              </p:cNvPr>
              <p:cNvSpPr txBox="1"/>
              <p:nvPr/>
            </p:nvSpPr>
            <p:spPr>
              <a:xfrm>
                <a:off x="248155" y="4524177"/>
                <a:ext cx="11328272" cy="9392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/>
              <a:lstStyle/>
              <a:p>
                <a:pPr marL="286110" lvl="1" indent="-285750">
                  <a:lnSpc>
                    <a:spcPct val="120000"/>
                  </a:lnSpc>
                  <a:buClr>
                    <a:srgbClr val="F70146"/>
                  </a:buClr>
                  <a:buFont typeface="Wingdings" panose="05000000000000000000" pitchFamily="2" charset="2"/>
                  <a:buChar char="§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pc="-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sSubPr>
                      <m:e>
                        <m:r>
                          <a:rPr lang="de-DE" b="1" i="1" spc="-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ＭＳ Ｐゴシック"/>
                          </a:rPr>
                          <m:t>𝒍</m:t>
                        </m:r>
                      </m:e>
                      <m:sub>
                        <m:r>
                          <a:rPr lang="de-DE" b="1" i="1" spc="-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ＭＳ Ｐゴシック"/>
                          </a:rPr>
                          <m:t>𝑪𝑴𝑵</m:t>
                        </m:r>
                      </m:sub>
                    </m:sSub>
                  </m:oMath>
                </a14:m>
                <a:r>
                  <a:rPr lang="en-US" sz="1600" b="1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ＭＳ Ｐゴシック"/>
                  </a:rPr>
                  <a:t> </a:t>
                </a: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ＭＳ Ｐゴシック"/>
                  </a:rPr>
                  <a:t>common signal in both:  forward modelled observations which contain ACC/ACT and background model errors.</a:t>
                </a:r>
              </a:p>
              <a:p>
                <a:pPr marL="360" lvl="1">
                  <a:lnSpc>
                    <a:spcPct val="120000"/>
                  </a:lnSpc>
                  <a:buClr>
                    <a:srgbClr val="F70146"/>
                  </a:buClr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ＭＳ Ｐゴシック"/>
                </a:endParaRPr>
              </a:p>
              <a:p>
                <a:pPr marL="360" lvl="1">
                  <a:lnSpc>
                    <a:spcPct val="120000"/>
                  </a:lnSpc>
                  <a:buClr>
                    <a:srgbClr val="F70146"/>
                  </a:buClr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ＭＳ Ｐゴシック"/>
                </a:endParaRPr>
              </a:p>
              <a:p>
                <a:pPr marL="360" lvl="1">
                  <a:lnSpc>
                    <a:spcPct val="120000"/>
                  </a:lnSpc>
                  <a:buClr>
                    <a:srgbClr val="F70146"/>
                  </a:buClr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ＭＳ Ｐゴシック"/>
                </a:endParaRPr>
              </a:p>
              <a:p>
                <a:pPr marL="286110" lvl="1" indent="-285750">
                  <a:lnSpc>
                    <a:spcPct val="120000"/>
                  </a:lnSpc>
                  <a:buClr>
                    <a:srgbClr val="F70146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ＭＳ Ｐゴシック"/>
                </a:endParaRPr>
              </a:p>
              <a:p>
                <a:pPr marL="286110" lvl="1" indent="-285750">
                  <a:lnSpc>
                    <a:spcPct val="120000"/>
                  </a:lnSpc>
                  <a:buClr>
                    <a:srgbClr val="F70146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ＭＳ Ｐゴシック"/>
                </a:endParaRPr>
              </a:p>
              <a:p>
                <a:pPr marL="286110" lvl="1" indent="-285750">
                  <a:lnSpc>
                    <a:spcPct val="120000"/>
                  </a:lnSpc>
                  <a:buClr>
                    <a:srgbClr val="F70146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ＭＳ Ｐゴシック"/>
                </a:endParaRPr>
              </a:p>
              <a:p>
                <a:pPr marL="286110" lvl="1" indent="-285750">
                  <a:lnSpc>
                    <a:spcPct val="120000"/>
                  </a:lnSpc>
                  <a:buClr>
                    <a:srgbClr val="F70146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ＭＳ Ｐゴシック"/>
                </a:endParaRPr>
              </a:p>
              <a:p>
                <a:pPr marL="286110" lvl="1" indent="-285750">
                  <a:lnSpc>
                    <a:spcPct val="120000"/>
                  </a:lnSpc>
                  <a:buClr>
                    <a:srgbClr val="F70146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ＭＳ Ｐゴシック"/>
                </a:endParaRPr>
              </a:p>
              <a:p>
                <a:pPr marL="286110" lvl="1" indent="-285750">
                  <a:lnSpc>
                    <a:spcPct val="120000"/>
                  </a:lnSpc>
                  <a:buClr>
                    <a:srgbClr val="F70146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ＭＳ Ｐゴシック"/>
                </a:endParaRPr>
              </a:p>
              <a:p>
                <a:pPr marL="286110" lvl="1" indent="-285750">
                  <a:lnSpc>
                    <a:spcPct val="120000"/>
                  </a:lnSpc>
                  <a:buClr>
                    <a:srgbClr val="F70146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57560" lvl="2">
                  <a:lnSpc>
                    <a:spcPct val="120000"/>
                  </a:lnSpc>
                  <a:buClr>
                    <a:srgbClr val="F70146"/>
                  </a:buClr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743310" lvl="2" indent="-285750">
                  <a:lnSpc>
                    <a:spcPct val="120000"/>
                  </a:lnSpc>
                  <a:buClr>
                    <a:srgbClr val="F70146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57560" lvl="2">
                  <a:lnSpc>
                    <a:spcPct val="120000"/>
                  </a:lnSpc>
                  <a:buClr>
                    <a:srgbClr val="F70146"/>
                  </a:buClr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743310" lvl="2" indent="-285750">
                  <a:lnSpc>
                    <a:spcPct val="120000"/>
                  </a:lnSpc>
                  <a:buClr>
                    <a:srgbClr val="F70146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743310" lvl="2" indent="-285750">
                  <a:lnSpc>
                    <a:spcPct val="120000"/>
                  </a:lnSpc>
                  <a:buClr>
                    <a:srgbClr val="F70146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743310" lvl="2" indent="-285750">
                  <a:lnSpc>
                    <a:spcPct val="120000"/>
                  </a:lnSpc>
                  <a:buClr>
                    <a:srgbClr val="F70146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743310" lvl="2" indent="-285750">
                  <a:lnSpc>
                    <a:spcPct val="120000"/>
                  </a:lnSpc>
                  <a:buClr>
                    <a:srgbClr val="F70146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57560" lvl="2">
                  <a:lnSpc>
                    <a:spcPct val="120000"/>
                  </a:lnSpc>
                  <a:buClr>
                    <a:srgbClr val="F70146"/>
                  </a:buClr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743310" lvl="2" indent="-285750">
                  <a:lnSpc>
                    <a:spcPct val="120000"/>
                  </a:lnSpc>
                  <a:buClr>
                    <a:srgbClr val="F70146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743310" lvl="2" indent="-285750">
                  <a:lnSpc>
                    <a:spcPct val="120000"/>
                  </a:lnSpc>
                  <a:buClr>
                    <a:srgbClr val="F70146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57560" lvl="2">
                  <a:lnSpc>
                    <a:spcPct val="120000"/>
                  </a:lnSpc>
                  <a:buClr>
                    <a:srgbClr val="F70146"/>
                  </a:buClr>
                  <a:defRPr/>
                </a:pPr>
                <a:endParaRPr kumimoji="0" lang="de-DE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30" name="TextShape 2">
                <a:extLst>
                  <a:ext uri="{FF2B5EF4-FFF2-40B4-BE49-F238E27FC236}">
                    <a16:creationId xmlns:a16="http://schemas.microsoft.com/office/drawing/2014/main" id="{BAE1B170-94B0-4D94-9BB1-14A90DF67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55" y="4524177"/>
                <a:ext cx="11328272" cy="939286"/>
              </a:xfrm>
              <a:prstGeom prst="rect">
                <a:avLst/>
              </a:prstGeom>
              <a:blipFill>
                <a:blip r:embed="rId3"/>
                <a:stretch>
                  <a:fillRect l="-3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Shape 2">
            <a:extLst>
              <a:ext uri="{FF2B5EF4-FFF2-40B4-BE49-F238E27FC236}">
                <a16:creationId xmlns:a16="http://schemas.microsoft.com/office/drawing/2014/main" id="{CD66A2B1-C0AD-4272-B6B2-C603EDE319E9}"/>
              </a:ext>
            </a:extLst>
          </p:cNvPr>
          <p:cNvSpPr txBox="1"/>
          <p:nvPr/>
        </p:nvSpPr>
        <p:spPr>
          <a:xfrm>
            <a:off x="239040" y="5391492"/>
            <a:ext cx="11359833" cy="88512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6110" lvl="1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Covariance models for 3 observation groups are determined with variance component estimation (VCE, e.g., Koch 1980, </a:t>
            </a:r>
            <a:r>
              <a:rPr lang="en-US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Ellmer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2018)</a:t>
            </a:r>
          </a:p>
          <a:p>
            <a:pPr marL="286110" lvl="1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marL="286110" lvl="1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marL="360" lvl="1">
              <a:lnSpc>
                <a:spcPct val="120000"/>
              </a:lnSpc>
              <a:buClr>
                <a:srgbClr val="F70146"/>
              </a:buClr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marL="286110" lvl="1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marL="286110" lvl="1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marL="286110" lvl="1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marL="286110" lvl="1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marL="286110" lvl="1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marL="286110" lvl="1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marL="286110" lvl="1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2">
              <a:lnSpc>
                <a:spcPct val="120000"/>
              </a:lnSpc>
              <a:buClr>
                <a:srgbClr val="F70146"/>
              </a:buClr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2">
              <a:lnSpc>
                <a:spcPct val="120000"/>
              </a:lnSpc>
              <a:buClr>
                <a:srgbClr val="F70146"/>
              </a:buClr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2">
              <a:lnSpc>
                <a:spcPct val="120000"/>
              </a:lnSpc>
              <a:buClr>
                <a:srgbClr val="F70146"/>
              </a:buClr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2">
              <a:lnSpc>
                <a:spcPct val="120000"/>
              </a:lnSpc>
              <a:buClr>
                <a:srgbClr val="F70146"/>
              </a:buClr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9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05457" y="113412"/>
            <a:ext cx="10408127" cy="561885"/>
          </a:xfrm>
        </p:spPr>
        <p:txBody>
          <a:bodyPr/>
          <a:lstStyle/>
          <a:p>
            <a:pPr marL="360">
              <a:lnSpc>
                <a:spcPct val="120000"/>
              </a:lnSpc>
              <a:buClr>
                <a:srgbClr val="F70146"/>
              </a:buClr>
              <a:defRPr/>
            </a:pPr>
            <a:r>
              <a:rPr lang="en-US" dirty="0"/>
              <a:t>Stochastic observation model</a:t>
            </a:r>
            <a:endParaRPr lang="de-DE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EECDD3C9-89DD-4F48-B1CF-43FEDB72FBDC}"/>
              </a:ext>
            </a:extLst>
          </p:cNvPr>
          <p:cNvSpPr txBox="1"/>
          <p:nvPr/>
        </p:nvSpPr>
        <p:spPr>
          <a:xfrm>
            <a:off x="251460" y="782746"/>
            <a:ext cx="11328272" cy="88393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6110" lvl="1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observation noise defines the weight matrix in the adjustment and is a superimposition of different sources.</a:t>
            </a:r>
          </a:p>
          <a:p>
            <a:pPr marL="286110" lvl="1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Using KBR and LRI together allows to determine the properties of different noise sources (</a:t>
            </a:r>
            <a:r>
              <a:rPr lang="en-US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Kvas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et al. 2020)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2">
              <a:lnSpc>
                <a:spcPct val="120000"/>
              </a:lnSpc>
              <a:buClr>
                <a:srgbClr val="F70146"/>
              </a:buClr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2">
              <a:lnSpc>
                <a:spcPct val="120000"/>
              </a:lnSpc>
              <a:buClr>
                <a:srgbClr val="F70146"/>
              </a:buClr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2D19DF61-2917-4325-B0A5-40DAE96FA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078" y="1656892"/>
            <a:ext cx="4136762" cy="283464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83A1CC89-0450-482D-AEC3-1C914B2CACB9}"/>
              </a:ext>
            </a:extLst>
          </p:cNvPr>
          <p:cNvSpPr/>
          <p:nvPr/>
        </p:nvSpPr>
        <p:spPr>
          <a:xfrm>
            <a:off x="7389035" y="2777277"/>
            <a:ext cx="457200" cy="274320"/>
          </a:xfrm>
          <a:prstGeom prst="rightArrow">
            <a:avLst/>
          </a:prstGeom>
          <a:solidFill>
            <a:srgbClr val="F70146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2FB1EBAA-1015-4E80-9B59-9C44769378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712"/>
          <a:stretch/>
        </p:blipFill>
        <p:spPr>
          <a:xfrm>
            <a:off x="-357" y="1648358"/>
            <a:ext cx="3633974" cy="28346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9C2D34-8B8B-4F81-92EE-E4EA5DF82298}"/>
              </a:ext>
            </a:extLst>
          </p:cNvPr>
          <p:cNvCxnSpPr>
            <a:cxnSpLocks/>
          </p:cNvCxnSpPr>
          <p:nvPr/>
        </p:nvCxnSpPr>
        <p:spPr>
          <a:xfrm flipH="1" flipV="1">
            <a:off x="445769" y="2004866"/>
            <a:ext cx="3047005" cy="1976879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70D8498-7886-49E0-A5B6-BB68E36C7061}"/>
              </a:ext>
            </a:extLst>
          </p:cNvPr>
          <p:cNvCxnSpPr>
            <a:cxnSpLocks/>
          </p:cNvCxnSpPr>
          <p:nvPr/>
        </p:nvCxnSpPr>
        <p:spPr>
          <a:xfrm flipH="1">
            <a:off x="1021954" y="2810535"/>
            <a:ext cx="2470821" cy="1334280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BDB8E95-4B77-4263-9CA3-C684EE56BF12}"/>
              </a:ext>
            </a:extLst>
          </p:cNvPr>
          <p:cNvGrpSpPr/>
          <p:nvPr/>
        </p:nvGrpSpPr>
        <p:grpSpPr>
          <a:xfrm>
            <a:off x="915532" y="4950484"/>
            <a:ext cx="8987976" cy="440624"/>
            <a:chOff x="612268" y="4933420"/>
            <a:chExt cx="8987976" cy="4406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F1CA6D3-C2A6-4E01-B07C-012391AC9253}"/>
                    </a:ext>
                  </a:extLst>
                </p:cNvPr>
                <p:cNvSpPr txBox="1"/>
                <p:nvPr/>
              </p:nvSpPr>
              <p:spPr>
                <a:xfrm>
                  <a:off x="612268" y="4934372"/>
                  <a:ext cx="3170803" cy="4396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de-DE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de-DE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sz="15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de-DE" sz="15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5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de-DE" sz="15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𝐾𝐵𝑅</m:t>
                                      </m:r>
                                    </m:sub>
                                  </m:sSub>
                                  <m:r>
                                    <m:rPr>
                                      <m:brk m:alnAt="7"/>
                                    </m:rPr>
                                    <a:rPr lang="de-DE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5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5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de-DE" sz="15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𝐶𝑀𝑁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de-DE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de-DE" sz="15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𝐿𝑅𝐼</m:t>
                                      </m:r>
                                    </m:sub>
                                  </m:sSub>
                                  <m:r>
                                    <m:rPr>
                                      <m:brk m:alnAt="7"/>
                                    </m:rPr>
                                    <a:rPr lang="de-DE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de-DE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𝐶𝑀𝑁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de-DE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de-DE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de-DE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𝐾𝐵𝑅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de-DE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de-DE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𝐿𝑅𝐼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de-DE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de-DE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de-DE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𝐶𝑀𝑁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de-DE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de-DE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𝐶𝑀𝑁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F1CA6D3-C2A6-4E01-B07C-012391AC92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268" y="4934372"/>
                  <a:ext cx="3170803" cy="439672"/>
                </a:xfrm>
                <a:prstGeom prst="rect">
                  <a:avLst/>
                </a:prstGeom>
                <a:blipFill>
                  <a:blip r:embed="rId6"/>
                  <a:stretch>
                    <a:fillRect l="-769" t="-2778" b="-97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88D4A1C-98C4-46BF-947D-DA9D493BCF45}"/>
                </a:ext>
              </a:extLst>
            </p:cNvPr>
            <p:cNvCxnSpPr/>
            <p:nvPr/>
          </p:nvCxnSpPr>
          <p:spPr>
            <a:xfrm>
              <a:off x="4353104" y="5218329"/>
              <a:ext cx="1564938" cy="0"/>
            </a:xfrm>
            <a:prstGeom prst="straightConnector1">
              <a:avLst/>
            </a:prstGeom>
            <a:ln w="38100">
              <a:solidFill>
                <a:srgbClr val="F7014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BC6E1F8-9649-4819-B832-F1E2E2D4A828}"/>
                    </a:ext>
                  </a:extLst>
                </p:cNvPr>
                <p:cNvSpPr txBox="1"/>
                <p:nvPr/>
              </p:nvSpPr>
              <p:spPr>
                <a:xfrm>
                  <a:off x="6307868" y="4933420"/>
                  <a:ext cx="3292376" cy="4398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∑</m:t>
                      </m:r>
                      <m:r>
                        <a:rPr lang="de-DE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de-DE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de-DE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∑</m:t>
                                    </m:r>
                                  </m:e>
                                  <m:sub>
                                    <m:r>
                                      <a:rPr lang="de-DE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𝐾𝐵𝑅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AT" sz="15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AT" sz="15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∑</m:t>
                                    </m:r>
                                  </m:e>
                                  <m:sub>
                                    <m:r>
                                      <a:rPr lang="de-DE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𝐿𝑅𝐼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en-US" sz="1500" dirty="0"/>
                    <a:t>+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∑</m:t>
                                    </m:r>
                                  </m:e>
                                  <m:sub>
                                    <m:r>
                                      <a:rPr lang="de-AT" sz="15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𝐶𝑀𝑁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∑</m:t>
                                    </m:r>
                                  </m:e>
                                  <m:sub>
                                    <m:r>
                                      <a:rPr lang="de-AT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𝐶𝑀𝑁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∑</m:t>
                                    </m:r>
                                  </m:e>
                                  <m:sub>
                                    <m:r>
                                      <a:rPr lang="de-AT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𝐶𝑀𝑁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∑</m:t>
                                    </m:r>
                                  </m:e>
                                  <m:sub>
                                    <m:r>
                                      <a:rPr lang="de-AT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𝐶𝑀𝑁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BC6E1F8-9649-4819-B832-F1E2E2D4A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7868" y="4933420"/>
                  <a:ext cx="3292376" cy="439800"/>
                </a:xfrm>
                <a:prstGeom prst="rect">
                  <a:avLst/>
                </a:prstGeom>
                <a:blipFill>
                  <a:blip r:embed="rId7"/>
                  <a:stretch>
                    <a:fillRect l="-2778" t="-5556"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D100C9A-E0B9-445C-8608-7C262FB52456}"/>
                  </a:ext>
                </a:extLst>
              </p:cNvPr>
              <p:cNvSpPr txBox="1"/>
              <p:nvPr/>
            </p:nvSpPr>
            <p:spPr>
              <a:xfrm>
                <a:off x="1144256" y="1394538"/>
                <a:ext cx="1786767" cy="307777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∑</m:t>
                    </m:r>
                    <m:d>
                      <m:dPr>
                        <m:ctrlP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</m:d>
                  </m:oMath>
                </a14:m>
                <a:r>
                  <a:rPr lang="de-DE" sz="1400" b="1" dirty="0"/>
                  <a:t> </a:t>
                </a:r>
                <a:r>
                  <a:rPr lang="de-DE" sz="1400" dirty="0"/>
                  <a:t>KBR-</a:t>
                </a:r>
                <a:r>
                  <a:rPr lang="de-DE" sz="1400" dirty="0" err="1"/>
                  <a:t>only</a:t>
                </a:r>
                <a:endParaRPr lang="de-DE" sz="1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D100C9A-E0B9-445C-8608-7C262FB52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256" y="1394538"/>
                <a:ext cx="1786767" cy="307777"/>
              </a:xfrm>
              <a:prstGeom prst="rect">
                <a:avLst/>
              </a:prstGeom>
              <a:blipFill>
                <a:blip r:embed="rId8"/>
                <a:stretch>
                  <a:fillRect t="-4000" b="-200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606CF31-6E15-47BF-A216-C2993724354E}"/>
                  </a:ext>
                </a:extLst>
              </p:cNvPr>
              <p:cNvSpPr txBox="1"/>
              <p:nvPr/>
            </p:nvSpPr>
            <p:spPr>
              <a:xfrm>
                <a:off x="4765854" y="1411323"/>
                <a:ext cx="1786767" cy="307777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∑</m:t>
                    </m:r>
                    <m:d>
                      <m:dPr>
                        <m:ctrlP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</m:d>
                  </m:oMath>
                </a14:m>
                <a:r>
                  <a:rPr lang="de-DE" sz="1400" b="1" dirty="0"/>
                  <a:t> </a:t>
                </a:r>
                <a:r>
                  <a:rPr lang="de-DE" sz="1400" dirty="0"/>
                  <a:t>LRI-only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606CF31-6E15-47BF-A216-C29937243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854" y="1411323"/>
                <a:ext cx="1786767" cy="307777"/>
              </a:xfrm>
              <a:prstGeom prst="rect">
                <a:avLst/>
              </a:prstGeom>
              <a:blipFill>
                <a:blip r:embed="rId9"/>
                <a:stretch>
                  <a:fillRect t="-4000" b="-200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028129B-5438-41CD-83F7-F400CEB2F267}"/>
                  </a:ext>
                </a:extLst>
              </p:cNvPr>
              <p:cNvSpPr txBox="1"/>
              <p:nvPr/>
            </p:nvSpPr>
            <p:spPr>
              <a:xfrm>
                <a:off x="9339391" y="1421104"/>
                <a:ext cx="1786767" cy="307777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∑</m:t>
                    </m:r>
                    <m:d>
                      <m:dPr>
                        <m:ctrlP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</m:d>
                  </m:oMath>
                </a14:m>
                <a:r>
                  <a:rPr lang="de-DE" sz="1400" b="1" dirty="0"/>
                  <a:t> </a:t>
                </a:r>
                <a:r>
                  <a:rPr lang="de-DE" sz="1400" dirty="0"/>
                  <a:t>KBR+LRI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028129B-5438-41CD-83F7-F400CEB2F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391" y="1421104"/>
                <a:ext cx="1786767" cy="307777"/>
              </a:xfrm>
              <a:prstGeom prst="rect">
                <a:avLst/>
              </a:prstGeom>
              <a:blipFill>
                <a:blip r:embed="rId10"/>
                <a:stretch>
                  <a:fillRect t="-3922" b="-1960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A picture containing shape&#10;&#10;Description automatically generated">
            <a:extLst>
              <a:ext uri="{FF2B5EF4-FFF2-40B4-BE49-F238E27FC236}">
                <a16:creationId xmlns:a16="http://schemas.microsoft.com/office/drawing/2014/main" id="{1A5323EB-80C9-4FEE-883D-A1934D55A1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0473"/>
          <a:stretch/>
        </p:blipFill>
        <p:spPr>
          <a:xfrm>
            <a:off x="3690769" y="1648358"/>
            <a:ext cx="3633974" cy="283464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6DEADF-681B-462C-B748-199568B82CF0}"/>
              </a:ext>
            </a:extLst>
          </p:cNvPr>
          <p:cNvCxnSpPr>
            <a:cxnSpLocks/>
          </p:cNvCxnSpPr>
          <p:nvPr/>
        </p:nvCxnSpPr>
        <p:spPr>
          <a:xfrm flipH="1" flipV="1">
            <a:off x="4097100" y="1969844"/>
            <a:ext cx="3124277" cy="206828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D26DED-3E99-4D28-A315-FE964FD40E4E}"/>
              </a:ext>
            </a:extLst>
          </p:cNvPr>
          <p:cNvCxnSpPr>
            <a:cxnSpLocks/>
          </p:cNvCxnSpPr>
          <p:nvPr/>
        </p:nvCxnSpPr>
        <p:spPr>
          <a:xfrm flipH="1" flipV="1">
            <a:off x="4097099" y="3443190"/>
            <a:ext cx="3124278" cy="396156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hteck: abgerundete Ecken 6">
            <a:hlinkClick r:id="rId12" action="ppaction://hlinksldjump"/>
            <a:extLst>
              <a:ext uri="{FF2B5EF4-FFF2-40B4-BE49-F238E27FC236}">
                <a16:creationId xmlns:a16="http://schemas.microsoft.com/office/drawing/2014/main" id="{4D2093D1-5F29-4FAE-82B3-7808D2C4BD86}"/>
              </a:ext>
            </a:extLst>
          </p:cNvPr>
          <p:cNvSpPr/>
          <p:nvPr/>
        </p:nvSpPr>
        <p:spPr>
          <a:xfrm>
            <a:off x="8560902" y="5815351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  <p:sp>
        <p:nvSpPr>
          <p:cNvPr id="26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3B8E0E-4E43-4F41-B70B-E260012EB99B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28" name="Rechteck: abgerundete Ecken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AF7A7C3-F2AE-4871-A503-74C9A04A71E4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</p:spTree>
    <p:extLst>
      <p:ext uri="{BB962C8B-B14F-4D97-AF65-F5344CB8AC3E}">
        <p14:creationId xmlns:p14="http://schemas.microsoft.com/office/powerpoint/2010/main" val="72736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8"/>
    </mc:Choice>
    <mc:Fallback xmlns="">
      <p:transition spd="slow" advTm="25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11" grpId="0" animBg="1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10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05457" y="113412"/>
            <a:ext cx="10408127" cy="561885"/>
          </a:xfrm>
        </p:spPr>
        <p:txBody>
          <a:bodyPr/>
          <a:lstStyle/>
          <a:p>
            <a:pPr marL="360">
              <a:lnSpc>
                <a:spcPct val="120000"/>
              </a:lnSpc>
              <a:buClr>
                <a:srgbClr val="F70146"/>
              </a:buClr>
              <a:defRPr/>
            </a:pPr>
            <a:r>
              <a:rPr lang="en-US" dirty="0"/>
              <a:t>Stochastic observation model</a:t>
            </a:r>
            <a:endParaRPr lang="de-DE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EECDD3C9-89DD-4F48-B1CF-43FEDB72FBDC}"/>
              </a:ext>
            </a:extLst>
          </p:cNvPr>
          <p:cNvSpPr txBox="1"/>
          <p:nvPr/>
        </p:nvSpPr>
        <p:spPr>
          <a:xfrm>
            <a:off x="251460" y="782746"/>
            <a:ext cx="6124631" cy="1255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6110" lvl="1" indent="-285750" algn="just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CMN and LRI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noise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models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are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considered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to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be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stationary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. </a:t>
            </a:r>
          </a:p>
          <a:p>
            <a:pPr marL="286110" lvl="1" indent="-285750" algn="just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de-AT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marL="286110" lvl="1" indent="-285750" algn="just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KBR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noise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includes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antenna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offset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correction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(AOC)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noise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:</a:t>
            </a:r>
          </a:p>
          <a:p>
            <a:pPr marL="743310" lvl="2" indent="-285750" algn="just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Attitude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uncertainities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propagation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to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AOC (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Ellmer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, 2018).</a:t>
            </a:r>
          </a:p>
          <a:p>
            <a:pPr marL="457560" lvl="2">
              <a:lnSpc>
                <a:spcPct val="120000"/>
              </a:lnSpc>
              <a:buClr>
                <a:srgbClr val="F70146"/>
              </a:buClr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2">
              <a:lnSpc>
                <a:spcPct val="120000"/>
              </a:lnSpc>
              <a:buClr>
                <a:srgbClr val="F70146"/>
              </a:buClr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2">
              <a:lnSpc>
                <a:spcPct val="120000"/>
              </a:lnSpc>
              <a:buClr>
                <a:srgbClr val="F70146"/>
              </a:buClr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r="18305" b="4960"/>
          <a:stretch/>
        </p:blipFill>
        <p:spPr>
          <a:xfrm>
            <a:off x="6376091" y="807457"/>
            <a:ext cx="2443369" cy="2412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b="4960"/>
          <a:stretch/>
        </p:blipFill>
        <p:spPr>
          <a:xfrm>
            <a:off x="9127528" y="807457"/>
            <a:ext cx="2997614" cy="2412000"/>
          </a:xfrm>
          <a:prstGeom prst="rect">
            <a:avLst/>
          </a:prstGeom>
        </p:spPr>
      </p:pic>
      <p:sp>
        <p:nvSpPr>
          <p:cNvPr id="9" name="Kreuz 8"/>
          <p:cNvSpPr/>
          <p:nvPr/>
        </p:nvSpPr>
        <p:spPr>
          <a:xfrm>
            <a:off x="8872154" y="2037906"/>
            <a:ext cx="180000" cy="180000"/>
          </a:xfrm>
          <a:prstGeom prst="plus">
            <a:avLst>
              <a:gd name="adj" fmla="val 4101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 sz="1600" dirty="0" err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7211195" y="3119901"/>
                <a:ext cx="70750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𝐾𝐵𝑅</m:t>
                          </m:r>
                        </m:sub>
                      </m:sSub>
                    </m:oMath>
                  </m:oMathPara>
                </a14:m>
                <a:endParaRPr lang="de-AT" sz="1600" dirty="0"/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195" y="3119901"/>
                <a:ext cx="707501" cy="338554"/>
              </a:xfrm>
              <a:prstGeom prst="rect">
                <a:avLst/>
              </a:prstGeom>
              <a:blipFill>
                <a:blip r:embed="rId4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10161422" y="3107119"/>
                <a:ext cx="69826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a:rPr lang="de-A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𝐴𝑂𝐶</m:t>
                          </m:r>
                        </m:sub>
                      </m:sSub>
                    </m:oMath>
                  </m:oMathPara>
                </a14:m>
                <a:endParaRPr lang="de-AT" sz="1600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422" y="3107119"/>
                <a:ext cx="698268" cy="338554"/>
              </a:xfrm>
              <a:prstGeom prst="rect">
                <a:avLst/>
              </a:prstGeom>
              <a:blipFill>
                <a:blip r:embed="rId5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uppieren 21"/>
          <p:cNvGrpSpPr/>
          <p:nvPr/>
        </p:nvGrpSpPr>
        <p:grpSpPr>
          <a:xfrm>
            <a:off x="697992" y="3337518"/>
            <a:ext cx="10541674" cy="3011216"/>
            <a:chOff x="71910" y="3304566"/>
            <a:chExt cx="10541674" cy="3011216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0" y="3579782"/>
              <a:ext cx="3896221" cy="2736000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8131" y="3579782"/>
              <a:ext cx="3896221" cy="2736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hteck 15"/>
                <p:cNvSpPr/>
                <p:nvPr/>
              </p:nvSpPr>
              <p:spPr>
                <a:xfrm>
                  <a:off x="1951138" y="3304566"/>
                  <a:ext cx="60426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de-AT" sz="1400" b="0" i="0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Arial"/>
                            <a:ea typeface="ＭＳ Ｐゴシック"/>
                          </a:rPr>
                          <m:t>KBR</m:t>
                        </m:r>
                      </m:oMath>
                    </m:oMathPara>
                  </a14:m>
                  <a:endParaRPr lang="de-AT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6" name="Rechteck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1138" y="3304566"/>
                  <a:ext cx="604268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A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hteck 16"/>
                <p:cNvSpPr/>
                <p:nvPr/>
              </p:nvSpPr>
              <p:spPr>
                <a:xfrm>
                  <a:off x="5847359" y="3304566"/>
                  <a:ext cx="51289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de-AT" sz="1400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Arial"/>
                            <a:ea typeface="ＭＳ Ｐゴシック"/>
                          </a:rPr>
                          <m:t>LRI</m:t>
                        </m:r>
                      </m:oMath>
                    </m:oMathPara>
                  </a14:m>
                  <a:endParaRPr lang="de-AT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7" name="Rechteck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7359" y="3304566"/>
                  <a:ext cx="512896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A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F1EB6AE5-5621-44BE-91EA-667DE81A2D6D}"/>
                </a:ext>
              </a:extLst>
            </p:cNvPr>
            <p:cNvSpPr txBox="1"/>
            <p:nvPr/>
          </p:nvSpPr>
          <p:spPr>
            <a:xfrm>
              <a:off x="7990703" y="3612343"/>
              <a:ext cx="2622881" cy="52322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        </a:t>
              </a:r>
              <a:r>
                <a:rPr lang="de-DE" sz="1400" dirty="0" err="1"/>
                <a:t>Include</a:t>
              </a:r>
              <a:r>
                <a:rPr lang="de-DE" sz="1400" dirty="0"/>
                <a:t> AOC </a:t>
              </a:r>
              <a:r>
                <a:rPr lang="de-DE" sz="1400" dirty="0" err="1"/>
                <a:t>covariance</a:t>
              </a:r>
              <a:r>
                <a:rPr lang="de-DE" sz="1400" dirty="0"/>
                <a:t> </a:t>
              </a:r>
            </a:p>
            <a:p>
              <a:r>
                <a:rPr lang="de-DE" sz="1400" dirty="0"/>
                <a:t>        </a:t>
              </a:r>
              <a:r>
                <a:rPr lang="de-DE" sz="1400" dirty="0" err="1"/>
                <a:t>Exclude</a:t>
              </a:r>
              <a:r>
                <a:rPr lang="de-DE" sz="1400" dirty="0"/>
                <a:t> AOC </a:t>
              </a:r>
              <a:r>
                <a:rPr lang="de-DE" sz="1400" dirty="0" err="1"/>
                <a:t>covariance</a:t>
              </a:r>
              <a:endParaRPr lang="de-DE" sz="1400" dirty="0"/>
            </a:p>
          </p:txBody>
        </p:sp>
        <p:cxnSp>
          <p:nvCxnSpPr>
            <p:cNvPr id="19" name="Straight Connector 12">
              <a:extLst>
                <a:ext uri="{FF2B5EF4-FFF2-40B4-BE49-F238E27FC236}">
                  <a16:creationId xmlns:a16="http://schemas.microsoft.com/office/drawing/2014/main" id="{64CE2EE2-08EC-4D06-822F-48FADCA996E7}"/>
                </a:ext>
              </a:extLst>
            </p:cNvPr>
            <p:cNvCxnSpPr/>
            <p:nvPr/>
          </p:nvCxnSpPr>
          <p:spPr>
            <a:xfrm flipV="1">
              <a:off x="8130757" y="3833243"/>
              <a:ext cx="274320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id="{14AE00B4-39FF-473B-99E6-B969F03CDAAC}"/>
                </a:ext>
              </a:extLst>
            </p:cNvPr>
            <p:cNvCxnSpPr/>
            <p:nvPr/>
          </p:nvCxnSpPr>
          <p:spPr>
            <a:xfrm flipV="1">
              <a:off x="8130757" y="3771478"/>
              <a:ext cx="274320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12">
              <a:extLst>
                <a:ext uri="{FF2B5EF4-FFF2-40B4-BE49-F238E27FC236}">
                  <a16:creationId xmlns:a16="http://schemas.microsoft.com/office/drawing/2014/main" id="{64CE2EE2-08EC-4D06-822F-48FADCA996E7}"/>
                </a:ext>
              </a:extLst>
            </p:cNvPr>
            <p:cNvCxnSpPr/>
            <p:nvPr/>
          </p:nvCxnSpPr>
          <p:spPr>
            <a:xfrm flipV="1">
              <a:off x="8126635" y="3985643"/>
              <a:ext cx="27432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hteck 22"/>
          <p:cNvSpPr/>
          <p:nvPr/>
        </p:nvSpPr>
        <p:spPr>
          <a:xfrm>
            <a:off x="2560744" y="6170141"/>
            <a:ext cx="195072" cy="23066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 sz="1600" dirty="0" err="1">
              <a:solidFill>
                <a:schemeClr val="tx1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6421629" y="6145428"/>
            <a:ext cx="195072" cy="23066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 sz="1600" dirty="0" err="1">
              <a:solidFill>
                <a:schemeClr val="tx1"/>
              </a:solidFill>
            </a:endParaRPr>
          </a:p>
        </p:txBody>
      </p:sp>
      <p:sp>
        <p:nvSpPr>
          <p:cNvPr id="25" name="Rechteck: abgerundete Ecken 6">
            <a:hlinkClick r:id="rId10" action="ppaction://hlinksldjump"/>
            <a:extLst>
              <a:ext uri="{FF2B5EF4-FFF2-40B4-BE49-F238E27FC236}">
                <a16:creationId xmlns:a16="http://schemas.microsoft.com/office/drawing/2014/main" id="{4D2093D1-5F29-4FAE-82B3-7808D2C4BD86}"/>
              </a:ext>
            </a:extLst>
          </p:cNvPr>
          <p:cNvSpPr/>
          <p:nvPr/>
        </p:nvSpPr>
        <p:spPr>
          <a:xfrm>
            <a:off x="8560902" y="5815351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  <p:sp>
        <p:nvSpPr>
          <p:cNvPr id="26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3B8E0E-4E43-4F41-B70B-E260012EB99B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27" name="Rechteck: abgerundete Ecken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AF7A7C3-F2AE-4871-A503-74C9A04A71E4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  <p:sp>
        <p:nvSpPr>
          <p:cNvPr id="28" name="TextShape 2">
            <a:extLst>
              <a:ext uri="{FF2B5EF4-FFF2-40B4-BE49-F238E27FC236}">
                <a16:creationId xmlns:a16="http://schemas.microsoft.com/office/drawing/2014/main" id="{B484A341-5753-4957-9696-6A14616D298F}"/>
              </a:ext>
            </a:extLst>
          </p:cNvPr>
          <p:cNvSpPr txBox="1"/>
          <p:nvPr/>
        </p:nvSpPr>
        <p:spPr>
          <a:xfrm>
            <a:off x="225113" y="2011987"/>
            <a:ext cx="6124631" cy="10951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743310" lvl="2" indent="-285750" algn="just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de-AT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marL="286110" lvl="1" indent="-285750" algn="just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Considering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AOC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noise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reduces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KBR and LRI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error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ASDs in  2-10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mHz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frequency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band.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2">
              <a:lnSpc>
                <a:spcPct val="120000"/>
              </a:lnSpc>
              <a:buClr>
                <a:srgbClr val="F70146"/>
              </a:buClr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2">
              <a:lnSpc>
                <a:spcPct val="120000"/>
              </a:lnSpc>
              <a:buClr>
                <a:srgbClr val="F70146"/>
              </a:buClr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9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43"/>
    </mc:Choice>
    <mc:Fallback xmlns="">
      <p:transition spd="slow" advTm="52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0" y="2885846"/>
            <a:ext cx="12192000" cy="523220"/>
          </a:xfrm>
        </p:spPr>
        <p:txBody>
          <a:bodyPr/>
          <a:lstStyle/>
          <a:p>
            <a:r>
              <a:rPr lang="de-AT" dirty="0" err="1"/>
              <a:t>Postfit</a:t>
            </a:r>
            <a:r>
              <a:rPr lang="de-AT" dirty="0"/>
              <a:t> residual </a:t>
            </a:r>
            <a:r>
              <a:rPr lang="de-AT" dirty="0" err="1"/>
              <a:t>analysis</a:t>
            </a:r>
            <a:endParaRPr lang="de-AT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0" y="6450711"/>
            <a:ext cx="50292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11</a:t>
            </a:r>
          </a:p>
        </p:txBody>
      </p:sp>
      <p:sp>
        <p:nvSpPr>
          <p:cNvPr id="4" name="Rechteck: abgerundete Ecken 6">
            <a:hlinkClick r:id="rId2" action="ppaction://hlinksldjump"/>
            <a:extLst>
              <a:ext uri="{FF2B5EF4-FFF2-40B4-BE49-F238E27FC236}">
                <a16:creationId xmlns:a16="http://schemas.microsoft.com/office/drawing/2014/main" id="{4D2093D1-5F29-4FAE-82B3-7808D2C4BD86}"/>
              </a:ext>
            </a:extLst>
          </p:cNvPr>
          <p:cNvSpPr/>
          <p:nvPr/>
        </p:nvSpPr>
        <p:spPr>
          <a:xfrm>
            <a:off x="8560902" y="5815351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  <p:sp>
        <p:nvSpPr>
          <p:cNvPr id="5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3B8E0E-4E43-4F41-B70B-E260012EB99B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7" name="Rechteck: abgerundete Ecken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AF7A7C3-F2AE-4871-A503-74C9A04A71E4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</p:spTree>
    <p:extLst>
      <p:ext uri="{BB962C8B-B14F-4D97-AF65-F5344CB8AC3E}">
        <p14:creationId xmlns:p14="http://schemas.microsoft.com/office/powerpoint/2010/main" val="2985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4"/>
    </mc:Choice>
    <mc:Fallback xmlns="">
      <p:transition spd="slow" advTm="493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12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05457" y="113412"/>
            <a:ext cx="12255373" cy="561885"/>
          </a:xfrm>
        </p:spPr>
        <p:txBody>
          <a:bodyPr/>
          <a:lstStyle/>
          <a:p>
            <a:pPr marL="360" lvl="1">
              <a:lnSpc>
                <a:spcPct val="120000"/>
              </a:lnSpc>
              <a:buClr>
                <a:srgbClr val="F70146"/>
              </a:buClr>
              <a:defRPr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Separation of KBR, LRI, and CMN Residuals 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EECDD3C9-89DD-4F48-B1CF-43FEDB72FBDC}"/>
              </a:ext>
            </a:extLst>
          </p:cNvPr>
          <p:cNvSpPr txBox="1"/>
          <p:nvPr/>
        </p:nvSpPr>
        <p:spPr>
          <a:xfrm>
            <a:off x="251460" y="779204"/>
            <a:ext cx="11421556" cy="279788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6110" lvl="1" indent="-285750" algn="just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We can use the determined KBR, LRI, and CMN covariance functions to split the </a:t>
            </a:r>
            <a:r>
              <a:rPr lang="en-US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postfit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residuals into individual components through collocation (</a:t>
            </a:r>
            <a:r>
              <a:rPr lang="en-US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Kvas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et al. 2020).</a:t>
            </a:r>
          </a:p>
          <a:p>
            <a:pPr marL="286110" lvl="1" indent="-285750" algn="just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marL="286110" lvl="1" indent="-285750" algn="just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Individual components are linear transformations of post-fit residuals.</a:t>
            </a:r>
          </a:p>
          <a:p>
            <a:pPr marL="286110" lvl="1" indent="-285750" algn="just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2" algn="just">
              <a:lnSpc>
                <a:spcPct val="120000"/>
              </a:lnSpc>
              <a:buClr>
                <a:srgbClr val="F70146"/>
              </a:buClr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2" algn="just">
              <a:lnSpc>
                <a:spcPct val="120000"/>
              </a:lnSpc>
              <a:buClr>
                <a:srgbClr val="F70146"/>
              </a:buClr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2" algn="just">
              <a:lnSpc>
                <a:spcPct val="120000"/>
              </a:lnSpc>
              <a:buClr>
                <a:srgbClr val="F70146"/>
              </a:buClr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650789" y="2611985"/>
                <a:ext cx="2475934" cy="6521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A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A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𝐾𝐵𝑅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A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A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𝐿𝑅𝐼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de-A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de-A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A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A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>
                                <m:r>
                                  <a:rPr lang="de-A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A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  <m:mr>
                              <m:e>
                                <m:r>
                                  <a:rPr lang="de-A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A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>
                                <m:r>
                                  <a:rPr lang="de-A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de-A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A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A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de-A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𝐾𝐵𝑅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A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de-A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𝐿𝑅𝐼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A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de-A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𝐶𝑀𝑁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de-A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AT" sz="16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89" y="2611985"/>
                <a:ext cx="2475934" cy="6521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30">
            <a:extLst>
              <a:ext uri="{FF2B5EF4-FFF2-40B4-BE49-F238E27FC236}">
                <a16:creationId xmlns:a16="http://schemas.microsoft.com/office/drawing/2014/main" id="{488D4A1C-98C4-46BF-947D-DA9D493BCF45}"/>
              </a:ext>
            </a:extLst>
          </p:cNvPr>
          <p:cNvCxnSpPr/>
          <p:nvPr/>
        </p:nvCxnSpPr>
        <p:spPr>
          <a:xfrm>
            <a:off x="3126723" y="2958321"/>
            <a:ext cx="1260000" cy="0"/>
          </a:xfrm>
          <a:prstGeom prst="straightConnector1">
            <a:avLst/>
          </a:prstGeom>
          <a:ln w="38100">
            <a:solidFill>
              <a:srgbClr val="F7014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4501135" y="2546081"/>
                <a:ext cx="7020833" cy="782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A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A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A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de-A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𝐾𝐵𝑅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A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de-A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𝐿𝑅𝐼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A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de-A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𝐶𝑀𝑁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de-A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A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A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∑</m:t>
                                    </m:r>
                                  </m:e>
                                  <m:sub>
                                    <m:r>
                                      <a:rPr lang="de-A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𝐾𝐵𝑅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A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A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A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∑</m:t>
                                    </m:r>
                                  </m:e>
                                  <m:sub>
                                    <m:r>
                                      <a:rPr lang="de-A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𝐿𝑅𝐼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A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A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A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∑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𝐶𝑀𝑁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A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e>
                                    <m:r>
                                      <a:rPr lang="de-A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e-A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e-A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e-A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e>
                                    <m:r>
                                      <a:rPr lang="de-A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</m:mr>
                              </m:m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∑</m:t>
                                            </m:r>
                                          </m:e>
                                          <m:sub>
                                            <m:r>
                                              <a:rPr lang="de-A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𝐾𝐵𝑅</m:t>
                                            </m:r>
                                          </m:sub>
                                        </m:sSub>
                                        <m:r>
                                          <a:rPr lang="de-A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∑</m:t>
                                        </m:r>
                                      </m:e>
                                      <m:sub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𝐶𝑀𝑁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∑</m:t>
                                        </m:r>
                                      </m:e>
                                      <m:sub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𝐶𝑀𝑁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∑</m:t>
                                        </m:r>
                                      </m:e>
                                      <m:sub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𝐶𝑀𝑁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∑</m:t>
                                            </m:r>
                                          </m:e>
                                          <m:sub>
                                            <m:r>
                                              <a:rPr lang="de-A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𝐿𝑅𝐼</m:t>
                                            </m:r>
                                          </m:sub>
                                        </m:sSub>
                                        <m:r>
                                          <a:rPr lang="de-A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∑</m:t>
                                        </m:r>
                                      </m:e>
                                      <m:sub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𝐶𝑀𝑁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de-A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A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A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𝐾𝐵𝑅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A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A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𝐿𝑅𝐼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AT" sz="16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135" y="2546081"/>
                <a:ext cx="7020833" cy="7825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hteck: abgerundete Ecken 6">
            <a:hlinkClick r:id="rId4" action="ppaction://hlinksldjump"/>
            <a:extLst>
              <a:ext uri="{FF2B5EF4-FFF2-40B4-BE49-F238E27FC236}">
                <a16:creationId xmlns:a16="http://schemas.microsoft.com/office/drawing/2014/main" id="{4D2093D1-5F29-4FAE-82B3-7808D2C4BD86}"/>
              </a:ext>
            </a:extLst>
          </p:cNvPr>
          <p:cNvSpPr/>
          <p:nvPr/>
        </p:nvSpPr>
        <p:spPr>
          <a:xfrm>
            <a:off x="8560902" y="5815351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  <p:sp>
        <p:nvSpPr>
          <p:cNvPr id="15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3B8E0E-4E43-4F41-B70B-E260012EB99B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16" name="Rechteck: abgerundete Ecken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AF7A7C3-F2AE-4871-A503-74C9A04A71E4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  <p:sp>
        <p:nvSpPr>
          <p:cNvPr id="17" name="TextShape 2">
            <a:extLst>
              <a:ext uri="{FF2B5EF4-FFF2-40B4-BE49-F238E27FC236}">
                <a16:creationId xmlns:a16="http://schemas.microsoft.com/office/drawing/2014/main" id="{A724CAB8-7E54-4FD3-9CFE-648C952D7958}"/>
              </a:ext>
            </a:extLst>
          </p:cNvPr>
          <p:cNvSpPr txBox="1"/>
          <p:nvPr/>
        </p:nvSpPr>
        <p:spPr>
          <a:xfrm>
            <a:off x="205457" y="3657631"/>
            <a:ext cx="11421556" cy="79185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6110" lvl="1" indent="-285750" algn="just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Individual residuals can be used to study instrument related effects. However, as the contrast is not perfect, there is leakage between the noise sources.</a:t>
            </a:r>
          </a:p>
        </p:txBody>
      </p:sp>
      <p:sp>
        <p:nvSpPr>
          <p:cNvPr id="18" name="TextShape 2">
            <a:extLst>
              <a:ext uri="{FF2B5EF4-FFF2-40B4-BE49-F238E27FC236}">
                <a16:creationId xmlns:a16="http://schemas.microsoft.com/office/drawing/2014/main" id="{31954EB0-DF4F-4358-B18A-E1C10DE725E7}"/>
              </a:ext>
            </a:extLst>
          </p:cNvPr>
          <p:cNvSpPr txBox="1"/>
          <p:nvPr/>
        </p:nvSpPr>
        <p:spPr>
          <a:xfrm>
            <a:off x="205457" y="4708732"/>
            <a:ext cx="11421556" cy="88128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6110" lvl="1" indent="-285750" algn="just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Multiresolution analysis (MRA) is applied to decompose each residual component into different frequency bands to study their temporal, spatial, and orbit-related features  (Behzadpour et al. 2019).</a:t>
            </a:r>
          </a:p>
          <a:p>
            <a:pPr marL="457560" lvl="2" algn="just">
              <a:lnSpc>
                <a:spcPct val="120000"/>
              </a:lnSpc>
              <a:buClr>
                <a:srgbClr val="F70146"/>
              </a:buClr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9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2"/>
    </mc:Choice>
    <mc:Fallback xmlns="">
      <p:transition spd="slow" advTm="47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13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05457" y="113412"/>
            <a:ext cx="12255373" cy="561885"/>
          </a:xfrm>
        </p:spPr>
        <p:txBody>
          <a:bodyPr/>
          <a:lstStyle/>
          <a:p>
            <a:pPr marL="360" lvl="1">
              <a:lnSpc>
                <a:spcPct val="120000"/>
              </a:lnSpc>
              <a:buClr>
                <a:srgbClr val="F70146"/>
              </a:buClr>
              <a:defRPr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Residual decomposition (February 2021)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" name="Rechteck: abgerundete Ecken 6">
            <a:hlinkClick r:id="rId2" action="ppaction://hlinksldjump"/>
            <a:extLst>
              <a:ext uri="{FF2B5EF4-FFF2-40B4-BE49-F238E27FC236}">
                <a16:creationId xmlns:a16="http://schemas.microsoft.com/office/drawing/2014/main" id="{4D2093D1-5F29-4FAE-82B3-7808D2C4BD86}"/>
              </a:ext>
            </a:extLst>
          </p:cNvPr>
          <p:cNvSpPr/>
          <p:nvPr/>
        </p:nvSpPr>
        <p:spPr>
          <a:xfrm>
            <a:off x="8560902" y="5815351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  <p:sp>
        <p:nvSpPr>
          <p:cNvPr id="11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3B8E0E-4E43-4F41-B70B-E260012EB99B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13" name="Rechteck: abgerundete Ecken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AF7A7C3-F2AE-4871-A503-74C9A04A71E4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03E9079D-9E49-47A2-9625-A377B5B82457}"/>
                  </a:ext>
                </a:extLst>
              </p:cNvPr>
              <p:cNvSpPr/>
              <p:nvPr/>
            </p:nvSpPr>
            <p:spPr>
              <a:xfrm>
                <a:off x="3420405" y="895532"/>
                <a:ext cx="60426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AT" sz="1400" b="0" i="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ＭＳ Ｐゴシック"/>
                        </a:rPr>
                        <m:t>KBR</m:t>
                      </m:r>
                    </m:oMath>
                  </m:oMathPara>
                </a14:m>
                <a:endParaRPr lang="de-AT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03E9079D-9E49-47A2-9625-A377B5B824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405" y="895532"/>
                <a:ext cx="604268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5A134056-F096-4B50-8F3B-C8DB62AD73D3}"/>
                  </a:ext>
                </a:extLst>
              </p:cNvPr>
              <p:cNvSpPr/>
              <p:nvPr/>
            </p:nvSpPr>
            <p:spPr>
              <a:xfrm>
                <a:off x="6602084" y="895531"/>
                <a:ext cx="51289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1400" b="0" i="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ＭＳ Ｐゴシック"/>
                        </a:rPr>
                        <m:t>LRI</m:t>
                      </m:r>
                    </m:oMath>
                  </m:oMathPara>
                </a14:m>
                <a:endParaRPr lang="de-AT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5A134056-F096-4B50-8F3B-C8DB62AD73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084" y="895531"/>
                <a:ext cx="512897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18EB0598-2676-4DB2-9A8F-B14E85DD7E02}"/>
                  </a:ext>
                </a:extLst>
              </p:cNvPr>
              <p:cNvSpPr/>
              <p:nvPr/>
            </p:nvSpPr>
            <p:spPr>
              <a:xfrm>
                <a:off x="9936536" y="895532"/>
                <a:ext cx="453139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1400" b="0" i="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ＭＳ Ｐゴシック"/>
                        </a:rPr>
                        <m:t>CMN</m:t>
                      </m:r>
                    </m:oMath>
                  </m:oMathPara>
                </a14:m>
                <a:endParaRPr lang="de-AT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18EB0598-2676-4DB2-9A8F-B14E85DD7E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6536" y="895532"/>
                <a:ext cx="453139" cy="307777"/>
              </a:xfrm>
              <a:prstGeom prst="rect">
                <a:avLst/>
              </a:prstGeom>
              <a:blipFill>
                <a:blip r:embed="rId5"/>
                <a:stretch>
                  <a:fillRect r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feld 19">
            <a:extLst>
              <a:ext uri="{FF2B5EF4-FFF2-40B4-BE49-F238E27FC236}">
                <a16:creationId xmlns:a16="http://schemas.microsoft.com/office/drawing/2014/main" id="{6BBFF709-2561-426A-A8B1-C4ED3ED3638F}"/>
              </a:ext>
            </a:extLst>
          </p:cNvPr>
          <p:cNvSpPr txBox="1"/>
          <p:nvPr/>
        </p:nvSpPr>
        <p:spPr>
          <a:xfrm>
            <a:off x="188260" y="1773224"/>
            <a:ext cx="15975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f &gt; 12.5 </a:t>
            </a:r>
            <a:r>
              <a:rPr lang="en-US" sz="1600" dirty="0" err="1"/>
              <a:t>mHz</a:t>
            </a:r>
            <a:endParaRPr lang="en-US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92DF77E-19AD-4751-A54C-33DDCC78D507}"/>
              </a:ext>
            </a:extLst>
          </p:cNvPr>
          <p:cNvSpPr txBox="1"/>
          <p:nvPr/>
        </p:nvSpPr>
        <p:spPr>
          <a:xfrm>
            <a:off x="179870" y="3227211"/>
            <a:ext cx="2113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3.1 &lt; f &lt;12.5 </a:t>
            </a:r>
            <a:r>
              <a:rPr lang="en-US" sz="1600" dirty="0" err="1"/>
              <a:t>mHz</a:t>
            </a:r>
            <a:endParaRPr lang="en-US" sz="16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AC49A87-EFAA-4B16-8CF7-67BEF46ED02F}"/>
              </a:ext>
            </a:extLst>
          </p:cNvPr>
          <p:cNvSpPr txBox="1"/>
          <p:nvPr/>
        </p:nvSpPr>
        <p:spPr>
          <a:xfrm>
            <a:off x="188258" y="4696773"/>
            <a:ext cx="2113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0.4 &lt; f &lt; 3.1 </a:t>
            </a:r>
            <a:r>
              <a:rPr lang="en-US" sz="1600" dirty="0" err="1"/>
              <a:t>mHz</a:t>
            </a:r>
            <a:endParaRPr lang="en-US" sz="1600" dirty="0"/>
          </a:p>
        </p:txBody>
      </p:sp>
      <p:pic>
        <p:nvPicPr>
          <p:cNvPr id="32" name="Grafik 31" descr="Ein Bild, das Text enthält.&#10;&#10;Automatisch generierte Beschreibung">
            <a:extLst>
              <a:ext uri="{FF2B5EF4-FFF2-40B4-BE49-F238E27FC236}">
                <a16:creationId xmlns:a16="http://schemas.microsoft.com/office/drawing/2014/main" id="{9673AAAC-7844-4E60-8D3A-69FBFE302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364" y="2734110"/>
            <a:ext cx="2973600" cy="1260000"/>
          </a:xfrm>
          <a:prstGeom prst="rect">
            <a:avLst/>
          </a:prstGeom>
        </p:spPr>
      </p:pic>
      <p:pic>
        <p:nvPicPr>
          <p:cNvPr id="34" name="Grafik 3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57E077F-90D3-4C11-9E33-7B841F100D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364" y="1293391"/>
            <a:ext cx="3031560" cy="1260000"/>
          </a:xfrm>
          <a:prstGeom prst="rect">
            <a:avLst/>
          </a:prstGeom>
        </p:spPr>
      </p:pic>
      <p:pic>
        <p:nvPicPr>
          <p:cNvPr id="36" name="Grafik 35" descr="Ein Bild, das Text enthält.&#10;&#10;Automatisch generierte Beschreibung">
            <a:extLst>
              <a:ext uri="{FF2B5EF4-FFF2-40B4-BE49-F238E27FC236}">
                <a16:creationId xmlns:a16="http://schemas.microsoft.com/office/drawing/2014/main" id="{21007AA5-F78C-42BB-992E-31CAD60B60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4965" y="4167441"/>
            <a:ext cx="2973600" cy="1260000"/>
          </a:xfrm>
          <a:prstGeom prst="rect">
            <a:avLst/>
          </a:prstGeom>
        </p:spPr>
      </p:pic>
      <p:pic>
        <p:nvPicPr>
          <p:cNvPr id="38" name="Grafik 37" descr="Ein Bild, das Text enthält.&#10;&#10;Automatisch generierte Beschreibung">
            <a:extLst>
              <a:ext uri="{FF2B5EF4-FFF2-40B4-BE49-F238E27FC236}">
                <a16:creationId xmlns:a16="http://schemas.microsoft.com/office/drawing/2014/main" id="{F3DE8E92-BAE9-4F90-AEDC-29BBF9084B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6172" y="1329785"/>
            <a:ext cx="3061801" cy="1260000"/>
          </a:xfrm>
          <a:prstGeom prst="rect">
            <a:avLst/>
          </a:prstGeom>
        </p:spPr>
      </p:pic>
      <p:pic>
        <p:nvPicPr>
          <p:cNvPr id="40" name="Grafik 39" descr="Ein Bild, das Text enthält.&#10;&#10;Automatisch generierte Beschreibung">
            <a:extLst>
              <a:ext uri="{FF2B5EF4-FFF2-40B4-BE49-F238E27FC236}">
                <a16:creationId xmlns:a16="http://schemas.microsoft.com/office/drawing/2014/main" id="{3F7D96D7-43E5-4A51-B2A7-E7D7AFEEB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1446" y="2758207"/>
            <a:ext cx="2973600" cy="1260000"/>
          </a:xfrm>
          <a:prstGeom prst="rect">
            <a:avLst/>
          </a:prstGeom>
        </p:spPr>
      </p:pic>
      <p:pic>
        <p:nvPicPr>
          <p:cNvPr id="42" name="Grafik 41" descr="Ein Bild, das Text, Wirbellose, Molluske enthält.&#10;&#10;Automatisch generierte Beschreibung">
            <a:extLst>
              <a:ext uri="{FF2B5EF4-FFF2-40B4-BE49-F238E27FC236}">
                <a16:creationId xmlns:a16="http://schemas.microsoft.com/office/drawing/2014/main" id="{38DD6987-D9F1-46B6-A7FB-217C1B49BC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1446" y="4167441"/>
            <a:ext cx="2973600" cy="1260000"/>
          </a:xfrm>
          <a:prstGeom prst="rect">
            <a:avLst/>
          </a:prstGeom>
        </p:spPr>
      </p:pic>
      <p:pic>
        <p:nvPicPr>
          <p:cNvPr id="44" name="Grafik 4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D6E534B-D3E6-4091-BE8B-222155F002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4343" y="4167441"/>
            <a:ext cx="3031560" cy="1260000"/>
          </a:xfrm>
          <a:prstGeom prst="rect">
            <a:avLst/>
          </a:prstGeom>
        </p:spPr>
      </p:pic>
      <p:pic>
        <p:nvPicPr>
          <p:cNvPr id="46" name="Grafik 45" descr="Ein Bild, das Text enthält.&#10;&#10;Automatisch generierte Beschreibung">
            <a:extLst>
              <a:ext uri="{FF2B5EF4-FFF2-40B4-BE49-F238E27FC236}">
                <a16:creationId xmlns:a16="http://schemas.microsoft.com/office/drawing/2014/main" id="{F95B9A86-3C33-4FEC-B6E4-08FAA9E5D0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84501" y="2758207"/>
            <a:ext cx="3031560" cy="1260000"/>
          </a:xfrm>
          <a:prstGeom prst="rect">
            <a:avLst/>
          </a:prstGeom>
        </p:spPr>
      </p:pic>
      <p:pic>
        <p:nvPicPr>
          <p:cNvPr id="48" name="Grafik 47" descr="Ein Bild, das Text enthält.&#10;&#10;Automatisch generierte Beschreibung">
            <a:extLst>
              <a:ext uri="{FF2B5EF4-FFF2-40B4-BE49-F238E27FC236}">
                <a16:creationId xmlns:a16="http://schemas.microsoft.com/office/drawing/2014/main" id="{153A7CF4-60DB-4AA9-A264-272B2452FE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54260" y="1329785"/>
            <a:ext cx="3061801" cy="1260000"/>
          </a:xfrm>
          <a:prstGeom prst="rect">
            <a:avLst/>
          </a:prstGeom>
        </p:spPr>
      </p:pic>
      <p:sp>
        <p:nvSpPr>
          <p:cNvPr id="49" name="Rechteck 48">
            <a:extLst>
              <a:ext uri="{FF2B5EF4-FFF2-40B4-BE49-F238E27FC236}">
                <a16:creationId xmlns:a16="http://schemas.microsoft.com/office/drawing/2014/main" id="{FCF8C0D4-A225-41E7-A5EE-78EFAD20CEDD}"/>
              </a:ext>
            </a:extLst>
          </p:cNvPr>
          <p:cNvSpPr/>
          <p:nvPr/>
        </p:nvSpPr>
        <p:spPr>
          <a:xfrm>
            <a:off x="8882221" y="1259835"/>
            <a:ext cx="3206315" cy="1397168"/>
          </a:xfrm>
          <a:prstGeom prst="rect">
            <a:avLst/>
          </a:prstGeom>
          <a:noFill/>
          <a:ln w="25400">
            <a:solidFill>
              <a:srgbClr val="F7014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5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2"/>
    </mc:Choice>
    <mc:Fallback xmlns="">
      <p:transition spd="slow" advTm="47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14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05457" y="113412"/>
            <a:ext cx="12255373" cy="561885"/>
          </a:xfrm>
        </p:spPr>
        <p:txBody>
          <a:bodyPr/>
          <a:lstStyle/>
          <a:p>
            <a:pPr marL="360" lvl="1">
              <a:lnSpc>
                <a:spcPct val="120000"/>
              </a:lnSpc>
              <a:buClr>
                <a:srgbClr val="F70146"/>
              </a:buClr>
              <a:defRPr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Residual analysis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" name="Rechteck: abgerundete Ecken 6">
            <a:hlinkClick r:id="rId2" action="ppaction://hlinksldjump"/>
            <a:extLst>
              <a:ext uri="{FF2B5EF4-FFF2-40B4-BE49-F238E27FC236}">
                <a16:creationId xmlns:a16="http://schemas.microsoft.com/office/drawing/2014/main" id="{4D2093D1-5F29-4FAE-82B3-7808D2C4BD86}"/>
              </a:ext>
            </a:extLst>
          </p:cNvPr>
          <p:cNvSpPr/>
          <p:nvPr/>
        </p:nvSpPr>
        <p:spPr>
          <a:xfrm>
            <a:off x="8560902" y="5815351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  <p:sp>
        <p:nvSpPr>
          <p:cNvPr id="6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3B8E0E-4E43-4F41-B70B-E260012EB99B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7" name="Rechteck: abgerundete Ecken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AF7A7C3-F2AE-4871-A503-74C9A04A71E4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  <p:sp>
        <p:nvSpPr>
          <p:cNvPr id="14" name="TextShape 2">
            <a:extLst>
              <a:ext uri="{FF2B5EF4-FFF2-40B4-BE49-F238E27FC236}">
                <a16:creationId xmlns:a16="http://schemas.microsoft.com/office/drawing/2014/main" id="{A3D99226-6B10-49B8-B1A2-7E6E9AA39D59}"/>
              </a:ext>
            </a:extLst>
          </p:cNvPr>
          <p:cNvSpPr txBox="1"/>
          <p:nvPr/>
        </p:nvSpPr>
        <p:spPr>
          <a:xfrm>
            <a:off x="205458" y="920846"/>
            <a:ext cx="4033056" cy="221582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6110" lvl="1" indent="-285750" algn="just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Systematic errors are visible in CMN residuals due to eclipse transits.</a:t>
            </a:r>
          </a:p>
          <a:p>
            <a:pPr marL="360" lvl="1" algn="just">
              <a:lnSpc>
                <a:spcPct val="120000"/>
              </a:lnSpc>
              <a:buClr>
                <a:srgbClr val="F70146"/>
              </a:buClr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marL="286110" lvl="1" indent="-285750" algn="just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These events are time-indexed beforehand. Their waveform is nearly constant within a month and can be approximated by a polynomial.</a:t>
            </a:r>
          </a:p>
          <a:p>
            <a:pPr marL="286110" lvl="1" indent="-285750" algn="just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/>
            </a:endParaRPr>
          </a:p>
          <a:p>
            <a:pPr marL="286110" lvl="1" indent="-285750" algn="just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We set up and estimate the coefficients of this polynomial as additional instrument calibration parameters for CMN observations  in the gravity field adjustment.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2">
              <a:lnSpc>
                <a:spcPct val="120000"/>
              </a:lnSpc>
              <a:buClr>
                <a:srgbClr val="F70146"/>
              </a:buClr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2">
              <a:lnSpc>
                <a:spcPct val="120000"/>
              </a:lnSpc>
              <a:buClr>
                <a:srgbClr val="F70146"/>
              </a:buClr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A8666447-8D39-42DA-977D-2DBDADF03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63"/>
          <a:stretch/>
        </p:blipFill>
        <p:spPr>
          <a:xfrm>
            <a:off x="4948245" y="593241"/>
            <a:ext cx="6830594" cy="2257865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FE5F2F44-2D60-4982-B324-EB03AB71A8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09"/>
          <a:stretch/>
        </p:blipFill>
        <p:spPr>
          <a:xfrm>
            <a:off x="4948245" y="3028617"/>
            <a:ext cx="6830594" cy="2399024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2DC22070-592E-45F9-AD77-0EAD80A98BEF}"/>
              </a:ext>
            </a:extLst>
          </p:cNvPr>
          <p:cNvSpPr/>
          <p:nvPr/>
        </p:nvSpPr>
        <p:spPr>
          <a:xfrm>
            <a:off x="4443680" y="5361770"/>
            <a:ext cx="8000751" cy="58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">
              <a:lnSpc>
                <a:spcPct val="120000"/>
              </a:lnSpc>
              <a:buClr>
                <a:srgbClr val="F70146"/>
              </a:buClr>
              <a:defRPr/>
            </a:pP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CMN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residuals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at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frequencies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above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1400" dirty="0"/>
              <a:t>12.5 </a:t>
            </a:r>
            <a:r>
              <a:rPr lang="en-US" sz="1400" dirty="0" err="1"/>
              <a:t>mHz</a:t>
            </a:r>
            <a:r>
              <a:rPr lang="en-US" sz="1400" dirty="0"/>
              <a:t> with (top) and without (bottom) parametrization of the eclipse transit events.</a:t>
            </a:r>
            <a:endParaRPr lang="de-DE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74C4A77-46A8-4F07-86D9-F2AB49D01323}"/>
              </a:ext>
            </a:extLst>
          </p:cNvPr>
          <p:cNvGrpSpPr/>
          <p:nvPr/>
        </p:nvGrpSpPr>
        <p:grpSpPr>
          <a:xfrm>
            <a:off x="5445190" y="879156"/>
            <a:ext cx="5681933" cy="1676807"/>
            <a:chOff x="5445190" y="879156"/>
            <a:chExt cx="5681933" cy="1676807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B6930F33-43C7-4F2A-A916-B45C3C351712}"/>
                </a:ext>
              </a:extLst>
            </p:cNvPr>
            <p:cNvSpPr/>
            <p:nvPr/>
          </p:nvSpPr>
          <p:spPr>
            <a:xfrm>
              <a:off x="8453887" y="1137873"/>
              <a:ext cx="2673236" cy="334368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17B8BB4-54F5-44B1-96F7-6B6F40FFFEB4}"/>
                </a:ext>
              </a:extLst>
            </p:cNvPr>
            <p:cNvSpPr/>
            <p:nvPr/>
          </p:nvSpPr>
          <p:spPr>
            <a:xfrm>
              <a:off x="8212347" y="1748286"/>
              <a:ext cx="2914776" cy="419819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334D8EC3-534D-49A6-9D29-790A0AB6E28D}"/>
                </a:ext>
              </a:extLst>
            </p:cNvPr>
            <p:cNvSpPr/>
            <p:nvPr/>
          </p:nvSpPr>
          <p:spPr>
            <a:xfrm>
              <a:off x="5445190" y="2136144"/>
              <a:ext cx="1271912" cy="419819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7AABB1DF-D81C-4CB6-85AA-322A76326947}"/>
                </a:ext>
              </a:extLst>
            </p:cNvPr>
            <p:cNvSpPr/>
            <p:nvPr/>
          </p:nvSpPr>
          <p:spPr>
            <a:xfrm>
              <a:off x="5445190" y="879156"/>
              <a:ext cx="1674478" cy="419819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CE7A942-C399-4670-AF24-98A134A8E700}"/>
              </a:ext>
            </a:extLst>
          </p:cNvPr>
          <p:cNvGrpSpPr/>
          <p:nvPr/>
        </p:nvGrpSpPr>
        <p:grpSpPr>
          <a:xfrm>
            <a:off x="5442313" y="3211156"/>
            <a:ext cx="5681933" cy="1676807"/>
            <a:chOff x="5430811" y="3211156"/>
            <a:chExt cx="5681933" cy="1676807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855BC0D3-58F8-46DC-8B55-06F10C6AC7C9}"/>
                </a:ext>
              </a:extLst>
            </p:cNvPr>
            <p:cNvSpPr/>
            <p:nvPr/>
          </p:nvSpPr>
          <p:spPr>
            <a:xfrm>
              <a:off x="8439508" y="3469873"/>
              <a:ext cx="2673236" cy="334368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067304B8-2BD7-414D-AD9F-DAEC755E11FF}"/>
                </a:ext>
              </a:extLst>
            </p:cNvPr>
            <p:cNvSpPr/>
            <p:nvPr/>
          </p:nvSpPr>
          <p:spPr>
            <a:xfrm>
              <a:off x="8212346" y="4080286"/>
              <a:ext cx="2900397" cy="419819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0D4F658F-4209-4637-B3D5-4B116CCE80FB}"/>
                </a:ext>
              </a:extLst>
            </p:cNvPr>
            <p:cNvSpPr/>
            <p:nvPr/>
          </p:nvSpPr>
          <p:spPr>
            <a:xfrm>
              <a:off x="5430811" y="4468144"/>
              <a:ext cx="1271912" cy="419819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BDC0C53F-C368-4DCC-9D1A-60BD4FCE2AB1}"/>
                </a:ext>
              </a:extLst>
            </p:cNvPr>
            <p:cNvSpPr/>
            <p:nvPr/>
          </p:nvSpPr>
          <p:spPr>
            <a:xfrm>
              <a:off x="5430811" y="3211156"/>
              <a:ext cx="1674478" cy="419819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09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2"/>
    </mc:Choice>
    <mc:Fallback xmlns="">
      <p:transition spd="slow" advTm="47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15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05457" y="113412"/>
            <a:ext cx="12255373" cy="561885"/>
          </a:xfrm>
        </p:spPr>
        <p:txBody>
          <a:bodyPr/>
          <a:lstStyle/>
          <a:p>
            <a:pPr marL="360" lvl="1">
              <a:lnSpc>
                <a:spcPct val="120000"/>
              </a:lnSpc>
              <a:buClr>
                <a:srgbClr val="F70146"/>
              </a:buClr>
              <a:defRPr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Residual analysis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" name="Rechteck: abgerundete Ecken 6">
            <a:hlinkClick r:id="rId2" action="ppaction://hlinksldjump"/>
            <a:extLst>
              <a:ext uri="{FF2B5EF4-FFF2-40B4-BE49-F238E27FC236}">
                <a16:creationId xmlns:a16="http://schemas.microsoft.com/office/drawing/2014/main" id="{4D2093D1-5F29-4FAE-82B3-7808D2C4BD86}"/>
              </a:ext>
            </a:extLst>
          </p:cNvPr>
          <p:cNvSpPr/>
          <p:nvPr/>
        </p:nvSpPr>
        <p:spPr>
          <a:xfrm>
            <a:off x="8560902" y="5815351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  <p:sp>
        <p:nvSpPr>
          <p:cNvPr id="6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3B8E0E-4E43-4F41-B70B-E260012EB99B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7" name="Rechteck: abgerundete Ecken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AF7A7C3-F2AE-4871-A503-74C9A04A71E4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  <p:sp>
        <p:nvSpPr>
          <p:cNvPr id="14" name="TextShape 2">
            <a:extLst>
              <a:ext uri="{FF2B5EF4-FFF2-40B4-BE49-F238E27FC236}">
                <a16:creationId xmlns:a16="http://schemas.microsoft.com/office/drawing/2014/main" id="{A3D99226-6B10-49B8-B1A2-7E6E9AA39D59}"/>
              </a:ext>
            </a:extLst>
          </p:cNvPr>
          <p:cNvSpPr txBox="1"/>
          <p:nvPr/>
        </p:nvSpPr>
        <p:spPr>
          <a:xfrm>
            <a:off x="205457" y="920846"/>
            <a:ext cx="10691842" cy="221582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6110" lvl="1" indent="-285750" algn="just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Considering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eclipse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transit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parametrization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reduces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CMN and LRI </a:t>
            </a:r>
            <a:r>
              <a:rPr lang="de-A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error</a:t>
            </a:r>
            <a:r>
              <a:rPr lang="de-A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ASDs in 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frequency band above 12.5 </a:t>
            </a:r>
            <a:r>
              <a:rPr lang="en-US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mHz.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310" lvl="2" indent="-285750">
              <a:lnSpc>
                <a:spcPct val="120000"/>
              </a:lnSpc>
              <a:buClr>
                <a:srgbClr val="F70146"/>
              </a:buClr>
              <a:buFont typeface="Wingdings" panose="05000000000000000000" pitchFamily="2" charset="2"/>
              <a:buChar char="§"/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2">
              <a:lnSpc>
                <a:spcPct val="120000"/>
              </a:lnSpc>
              <a:buClr>
                <a:srgbClr val="F70146"/>
              </a:buClr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266247D-7532-4679-BD00-6E4F38F7CA5A}"/>
              </a:ext>
            </a:extLst>
          </p:cNvPr>
          <p:cNvGrpSpPr/>
          <p:nvPr/>
        </p:nvGrpSpPr>
        <p:grpSpPr>
          <a:xfrm>
            <a:off x="257211" y="1648193"/>
            <a:ext cx="11315377" cy="3310877"/>
            <a:chOff x="251460" y="1860980"/>
            <a:chExt cx="11315377" cy="3310877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4C01E3CB-3DE9-4E21-ACA6-4665CD475DAC}"/>
                </a:ext>
              </a:extLst>
            </p:cNvPr>
            <p:cNvGrpSpPr/>
            <p:nvPr/>
          </p:nvGrpSpPr>
          <p:grpSpPr>
            <a:xfrm>
              <a:off x="2250049" y="1860980"/>
              <a:ext cx="9316788" cy="830997"/>
              <a:chOff x="1623967" y="3304566"/>
              <a:chExt cx="9316788" cy="83099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echteck 33">
                    <a:extLst>
                      <a:ext uri="{FF2B5EF4-FFF2-40B4-BE49-F238E27FC236}">
                        <a16:creationId xmlns:a16="http://schemas.microsoft.com/office/drawing/2014/main" id="{E3A4005C-F8D3-4BBF-98DD-4C9E8F22CDEE}"/>
                      </a:ext>
                    </a:extLst>
                  </p:cNvPr>
                  <p:cNvSpPr/>
                  <p:nvPr/>
                </p:nvSpPr>
                <p:spPr>
                  <a:xfrm>
                    <a:off x="1623967" y="3304566"/>
                    <a:ext cx="642740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de-DE" sz="1400" b="0" i="0" spc="-1" dirty="0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Arial"/>
                              <a:ea typeface="ＭＳ Ｐゴシック"/>
                            </a:rPr>
                            <m:t>CMN</m:t>
                          </m:r>
                        </m:oMath>
                      </m:oMathPara>
                    </a14:m>
                    <a:endParaRPr lang="de-AT" dirty="0"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34" name="Rechteck 33">
                    <a:extLst>
                      <a:ext uri="{FF2B5EF4-FFF2-40B4-BE49-F238E27FC236}">
                        <a16:creationId xmlns:a16="http://schemas.microsoft.com/office/drawing/2014/main" id="{E3A4005C-F8D3-4BBF-98DD-4C9E8F22CDE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23967" y="3304566"/>
                    <a:ext cx="642740" cy="30777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hteck 34">
                    <a:extLst>
                      <a:ext uri="{FF2B5EF4-FFF2-40B4-BE49-F238E27FC236}">
                        <a16:creationId xmlns:a16="http://schemas.microsoft.com/office/drawing/2014/main" id="{A9C62CA5-4E95-49AC-87F2-6CAFD8F2F398}"/>
                      </a:ext>
                    </a:extLst>
                  </p:cNvPr>
                  <p:cNvSpPr/>
                  <p:nvPr/>
                </p:nvSpPr>
                <p:spPr>
                  <a:xfrm>
                    <a:off x="5956416" y="3304566"/>
                    <a:ext cx="512896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de-AT" sz="1400" spc="-1" dirty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Arial"/>
                              <a:ea typeface="ＭＳ Ｐゴシック"/>
                            </a:rPr>
                            <m:t>LRI</m:t>
                          </m:r>
                        </m:oMath>
                      </m:oMathPara>
                    </a14:m>
                    <a:endParaRPr lang="de-AT" dirty="0"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35" name="Rechteck 34">
                    <a:extLst>
                      <a:ext uri="{FF2B5EF4-FFF2-40B4-BE49-F238E27FC236}">
                        <a16:creationId xmlns:a16="http://schemas.microsoft.com/office/drawing/2014/main" id="{A9C62CA5-4E95-49AC-87F2-6CAFD8F2F39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6416" y="3304566"/>
                    <a:ext cx="512896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TextBox 11">
                <a:extLst>
                  <a:ext uri="{FF2B5EF4-FFF2-40B4-BE49-F238E27FC236}">
                    <a16:creationId xmlns:a16="http://schemas.microsoft.com/office/drawing/2014/main" id="{9E3CCDDA-FB06-4A62-8807-564BB20614C9}"/>
                  </a:ext>
                </a:extLst>
              </p:cNvPr>
              <p:cNvSpPr txBox="1"/>
              <p:nvPr/>
            </p:nvSpPr>
            <p:spPr>
              <a:xfrm>
                <a:off x="8317874" y="3612343"/>
                <a:ext cx="2622881" cy="523220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/>
                  <a:t>        Include </a:t>
                </a:r>
                <a:r>
                  <a:rPr lang="en-US" sz="1400" dirty="0"/>
                  <a:t>parametrization</a:t>
                </a:r>
                <a:endParaRPr lang="de-DE" sz="1400" dirty="0"/>
              </a:p>
              <a:p>
                <a:r>
                  <a:rPr lang="de-DE" sz="1400" dirty="0"/>
                  <a:t>        </a:t>
                </a:r>
                <a:r>
                  <a:rPr lang="de-DE" sz="1400" dirty="0" err="1"/>
                  <a:t>Exclude</a:t>
                </a:r>
                <a:r>
                  <a:rPr lang="de-DE" sz="1400" dirty="0"/>
                  <a:t> </a:t>
                </a:r>
                <a:r>
                  <a:rPr lang="en-US" sz="1400" dirty="0"/>
                  <a:t>parametrization</a:t>
                </a:r>
                <a:endParaRPr lang="de-DE" sz="1400" dirty="0"/>
              </a:p>
            </p:txBody>
          </p:sp>
          <p:cxnSp>
            <p:nvCxnSpPr>
              <p:cNvPr id="37" name="Straight Connector 12">
                <a:extLst>
                  <a:ext uri="{FF2B5EF4-FFF2-40B4-BE49-F238E27FC236}">
                    <a16:creationId xmlns:a16="http://schemas.microsoft.com/office/drawing/2014/main" id="{F880115A-A560-4ECA-86AE-F93F38B4226A}"/>
                  </a:ext>
                </a:extLst>
              </p:cNvPr>
              <p:cNvCxnSpPr/>
              <p:nvPr/>
            </p:nvCxnSpPr>
            <p:spPr>
              <a:xfrm flipV="1">
                <a:off x="8457928" y="3833243"/>
                <a:ext cx="274320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13">
                <a:extLst>
                  <a:ext uri="{FF2B5EF4-FFF2-40B4-BE49-F238E27FC236}">
                    <a16:creationId xmlns:a16="http://schemas.microsoft.com/office/drawing/2014/main" id="{72F87315-C529-41C7-B7E8-E5AA537BB11F}"/>
                  </a:ext>
                </a:extLst>
              </p:cNvPr>
              <p:cNvCxnSpPr/>
              <p:nvPr/>
            </p:nvCxnSpPr>
            <p:spPr>
              <a:xfrm flipV="1">
                <a:off x="8457928" y="3771478"/>
                <a:ext cx="274320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2">
                <a:extLst>
                  <a:ext uri="{FF2B5EF4-FFF2-40B4-BE49-F238E27FC236}">
                    <a16:creationId xmlns:a16="http://schemas.microsoft.com/office/drawing/2014/main" id="{B832F4AF-A791-4B49-B9A0-7F0803C2CC9C}"/>
                  </a:ext>
                </a:extLst>
              </p:cNvPr>
              <p:cNvCxnSpPr/>
              <p:nvPr/>
            </p:nvCxnSpPr>
            <p:spPr>
              <a:xfrm flipV="1">
                <a:off x="8453806" y="3985643"/>
                <a:ext cx="27432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E8181991-C554-4909-9688-C389E946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4016" y="2181763"/>
              <a:ext cx="4258065" cy="299009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6F3844A8-5122-4E22-A4B3-07DC72A5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1460" y="2181763"/>
              <a:ext cx="4258065" cy="2990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62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2"/>
    </mc:Choice>
    <mc:Fallback xmlns="">
      <p:transition spd="slow" advTm="4793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07D7EE3-7875-4AE4-BB7F-E944649D10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16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11C9FDA-7FB0-4B9F-BA0B-8FA15E45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28188AE-7E4A-43C7-81C7-E9783A522A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5320" y="939800"/>
            <a:ext cx="11337635" cy="5354122"/>
          </a:xfrm>
        </p:spPr>
        <p:txBody>
          <a:bodyPr/>
          <a:lstStyle/>
          <a:p>
            <a:pPr marL="182563" indent="-182563" algn="just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F70146"/>
              </a:buClr>
              <a:buFont typeface="Wingdings" panose="05000000000000000000" pitchFamily="2" charset="2"/>
              <a:buChar char="§"/>
              <a:tabLst>
                <a:tab pos="2335213" algn="l"/>
              </a:tabLst>
            </a:pPr>
            <a:r>
              <a:rPr lang="en-US" sz="1600" dirty="0"/>
              <a:t>The aim of this study is to incorporate the two ranging systems (LRI and KBR) in the ITSG-Grace2018 gravity field model.</a:t>
            </a:r>
          </a:p>
          <a:p>
            <a:pPr marL="182563" indent="-182563" algn="just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F70146"/>
              </a:buClr>
              <a:buFont typeface="Wingdings" panose="05000000000000000000" pitchFamily="2" charset="2"/>
              <a:buChar char="§"/>
              <a:tabLst>
                <a:tab pos="2335213" algn="l"/>
              </a:tabLst>
            </a:pPr>
            <a:r>
              <a:rPr lang="en-US" sz="1600" dirty="0"/>
              <a:t>LRI1B data calibration mitigates the remaining systematics in the original LRI1B v04 due to the LRI time offset and scale factor. </a:t>
            </a:r>
          </a:p>
          <a:p>
            <a:pPr marL="182563" indent="-182563" algn="just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F70146"/>
              </a:buClr>
              <a:buFont typeface="Wingdings" panose="05000000000000000000" pitchFamily="2" charset="2"/>
              <a:buChar char="§"/>
              <a:tabLst>
                <a:tab pos="2335213" algn="l"/>
              </a:tabLst>
            </a:pPr>
            <a:r>
              <a:rPr lang="en-US" sz="1600" dirty="0"/>
              <a:t>Using KBR and LRI together allows to separate common noise sources from instrument specific ones.  In other words, ACC/ACT and background model errors can be disentangled from ranging errors.</a:t>
            </a:r>
          </a:p>
          <a:p>
            <a:pPr marL="182563" indent="-182563" algn="just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F70146"/>
              </a:buClr>
              <a:buFont typeface="Wingdings" panose="05000000000000000000" pitchFamily="2" charset="2"/>
              <a:buChar char="§"/>
              <a:tabLst>
                <a:tab pos="2335213" algn="l"/>
              </a:tabLst>
            </a:pPr>
            <a:r>
              <a:rPr lang="en-US" sz="1600" dirty="0"/>
              <a:t>The separation of post fit residuals enables a closer inspection of the measurements.</a:t>
            </a:r>
          </a:p>
          <a:p>
            <a:pPr marL="182563" indent="-182563" algn="just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F70146"/>
              </a:buClr>
              <a:buFont typeface="Wingdings" panose="05000000000000000000" pitchFamily="2" charset="2"/>
              <a:buChar char="§"/>
              <a:tabLst>
                <a:tab pos="2335213" algn="l"/>
              </a:tabLst>
            </a:pPr>
            <a:r>
              <a:rPr lang="en-US" sz="1600" dirty="0"/>
              <a:t>Systematic errors in CMN components due to eclipse transits can be reduced by co-estimation of parametric models.</a:t>
            </a:r>
          </a:p>
          <a:p>
            <a:pPr marL="182563" indent="-182563" algn="just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F70146"/>
              </a:buClr>
              <a:buFont typeface="Wingdings" panose="05000000000000000000" pitchFamily="2" charset="2"/>
              <a:buChar char="§"/>
              <a:tabLst>
                <a:tab pos="2335213" algn="l"/>
              </a:tabLst>
            </a:pPr>
            <a:endParaRPr lang="en-US" sz="1600" dirty="0"/>
          </a:p>
        </p:txBody>
      </p:sp>
      <p:sp>
        <p:nvSpPr>
          <p:cNvPr id="6" name="Rechteck: abgerundete Ecken 6">
            <a:hlinkClick r:id="rId2" action="ppaction://hlinksldjump"/>
            <a:extLst>
              <a:ext uri="{FF2B5EF4-FFF2-40B4-BE49-F238E27FC236}">
                <a16:creationId xmlns:a16="http://schemas.microsoft.com/office/drawing/2014/main" id="{6B6D671D-D67B-4FAD-9385-292037240120}"/>
              </a:ext>
            </a:extLst>
          </p:cNvPr>
          <p:cNvSpPr/>
          <p:nvPr/>
        </p:nvSpPr>
        <p:spPr>
          <a:xfrm>
            <a:off x="8560902" y="5815351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  <p:sp>
        <p:nvSpPr>
          <p:cNvPr id="7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188FA1-F91C-45ED-81C4-8FE1F1346716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8" name="Rechteck: abgerundete Ecken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B2575F5-FDE1-4DD7-A750-BCC375A4F694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</p:spTree>
    <p:extLst>
      <p:ext uri="{BB962C8B-B14F-4D97-AF65-F5344CB8AC3E}">
        <p14:creationId xmlns:p14="http://schemas.microsoft.com/office/powerpoint/2010/main" val="4139188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1300" dirty="0"/>
              <a:t>Behzadpour, S., Mayer‐</a:t>
            </a:r>
            <a:r>
              <a:rPr lang="en-US" sz="1300" dirty="0" err="1"/>
              <a:t>Gürr</a:t>
            </a:r>
            <a:r>
              <a:rPr lang="en-US" sz="1300" dirty="0"/>
              <a:t>, T., &amp; Krauss, S. (2021). GRACE Follow‐On accelerometer data recovery. Journal of Geophysical Research: Solid Earth, 126, e2020JB021297. </a:t>
            </a:r>
            <a:r>
              <a:rPr lang="en-US" sz="1300" dirty="0">
                <a:hlinkClick r:id="rId2"/>
              </a:rPr>
              <a:t>https://doi.org/10.1029/2020JB021297</a:t>
            </a:r>
            <a:endParaRPr lang="en-US" sz="1300" dirty="0"/>
          </a:p>
          <a:p>
            <a:pPr marL="0" indent="0" algn="just">
              <a:buNone/>
            </a:pPr>
            <a:endParaRPr lang="en-US" sz="1300" dirty="0"/>
          </a:p>
          <a:p>
            <a:pPr marL="0" indent="0" algn="just">
              <a:buNone/>
            </a:pPr>
            <a:r>
              <a:rPr lang="en-US" sz="1300" dirty="0"/>
              <a:t>Behzadpour, S., Mayer-</a:t>
            </a:r>
            <a:r>
              <a:rPr lang="en-US" sz="1300" dirty="0" err="1"/>
              <a:t>Gürr</a:t>
            </a:r>
            <a:r>
              <a:rPr lang="en-US" sz="1300" dirty="0"/>
              <a:t>, T., </a:t>
            </a:r>
            <a:r>
              <a:rPr lang="en-US" sz="1300" dirty="0" err="1"/>
              <a:t>Flury</a:t>
            </a:r>
            <a:r>
              <a:rPr lang="en-US" sz="1300" dirty="0"/>
              <a:t>, J., Klinger, B., &amp; Goswami, S. (2019). Multiresolution wavelet analysis applied to GRACE range-rate residuals. Geoscientific Instrumentation, Methods and Data Systems, 8(2), 197–207. </a:t>
            </a:r>
            <a:r>
              <a:rPr lang="en-US" sz="1300" dirty="0">
                <a:hlinkClick r:id="rId3"/>
              </a:rPr>
              <a:t>https://doi.org/10.5194/gi-8-197-2019</a:t>
            </a:r>
            <a:endParaRPr lang="en-US" sz="1300" dirty="0"/>
          </a:p>
          <a:p>
            <a:pPr marL="0" indent="0" algn="just">
              <a:buNone/>
            </a:pPr>
            <a:endParaRPr lang="en-US" sz="1300" dirty="0"/>
          </a:p>
          <a:p>
            <a:pPr marL="0" indent="0" algn="just">
              <a:buNone/>
            </a:pPr>
            <a:r>
              <a:rPr lang="en-US" sz="1300" dirty="0" err="1"/>
              <a:t>Ellmer</a:t>
            </a:r>
            <a:r>
              <a:rPr lang="en-US" sz="1300" dirty="0"/>
              <a:t>, M. (2018). Contributions to GRACE Gravity Field Recovery: Improvements in Dynamic Orbit Integration Stochastic Modelling of the Antenna Offset Correction, and Co-Estimation of Satellite Orientations. Graz: Verlag der </a:t>
            </a:r>
            <a:r>
              <a:rPr lang="en-US" sz="1300" dirty="0" err="1"/>
              <a:t>Technischen</a:t>
            </a:r>
            <a:r>
              <a:rPr lang="en-US" sz="1300" dirty="0"/>
              <a:t> Universität Graz. </a:t>
            </a:r>
            <a:r>
              <a:rPr lang="en-US" sz="1300" dirty="0">
                <a:hlinkClick r:id="rId4"/>
              </a:rPr>
              <a:t>https://doi.org/10.3217/978-3-85125-646-8</a:t>
            </a:r>
            <a:endParaRPr lang="en-US" sz="1300" dirty="0"/>
          </a:p>
          <a:p>
            <a:pPr marL="0" indent="0" algn="just">
              <a:buNone/>
            </a:pPr>
            <a:endParaRPr lang="en-GB" sz="1300" dirty="0"/>
          </a:p>
          <a:p>
            <a:pPr marL="0" indent="0" algn="just">
              <a:buNone/>
            </a:pPr>
            <a:r>
              <a:rPr lang="en-GB" sz="1300" dirty="0" err="1"/>
              <a:t>Kvas</a:t>
            </a:r>
            <a:r>
              <a:rPr lang="en-GB" sz="1300" dirty="0"/>
              <a:t>, A., Behzadpour, S., and Mayer-</a:t>
            </a:r>
            <a:r>
              <a:rPr lang="en-GB" sz="1300" dirty="0" err="1"/>
              <a:t>Guerr</a:t>
            </a:r>
            <a:r>
              <a:rPr lang="en-GB" sz="1300" dirty="0"/>
              <a:t>, T. (2020): Gravity Field Recovery and Observation Noise Separation from Simultaneous Laser Ranging Interferometer and K-Band Ranging System Measurements, GRACE/GRACE-FO Science Team Meeting 2020, online, 27 October–29 Oct 2020, GSTM2020-14, </a:t>
            </a:r>
            <a:r>
              <a:rPr lang="en-GB" sz="1300" dirty="0">
                <a:hlinkClick r:id="rId5"/>
              </a:rPr>
              <a:t>https://doi.org/10.5194/gstm2020-14</a:t>
            </a:r>
            <a:endParaRPr lang="en-GB" sz="1300" dirty="0"/>
          </a:p>
          <a:p>
            <a:pPr marL="0" indent="0" algn="just">
              <a:buNone/>
            </a:pPr>
            <a:endParaRPr lang="en-GB" sz="1300" dirty="0"/>
          </a:p>
          <a:p>
            <a:pPr marL="0" indent="0" algn="just">
              <a:buNone/>
            </a:pPr>
            <a:r>
              <a:rPr lang="en-GB" sz="1300" dirty="0" err="1"/>
              <a:t>Kvas</a:t>
            </a:r>
            <a:r>
              <a:rPr lang="en-GB" sz="1300" dirty="0"/>
              <a:t>, A., </a:t>
            </a:r>
            <a:r>
              <a:rPr lang="en-GB" sz="1300" dirty="0" err="1"/>
              <a:t>Brockmann</a:t>
            </a:r>
            <a:r>
              <a:rPr lang="en-GB" sz="1300" dirty="0"/>
              <a:t>, J., Krauss, S., Schubert, T., Gruber, T., Meyer, U., Mayer-</a:t>
            </a:r>
            <a:r>
              <a:rPr lang="en-GB" sz="1300" dirty="0" err="1"/>
              <a:t>Gürr</a:t>
            </a:r>
            <a:r>
              <a:rPr lang="en-GB" sz="1300" dirty="0"/>
              <a:t>, T., Schuh, W., </a:t>
            </a:r>
            <a:r>
              <a:rPr lang="en-GB" sz="1300" dirty="0" err="1"/>
              <a:t>Jäggi</a:t>
            </a:r>
            <a:r>
              <a:rPr lang="en-GB" sz="1300" dirty="0"/>
              <a:t>, A., &amp; Pail, R. (2020). GOCO06s – A satellite-only global gravity field model. Earth System Science Data Discussions, 1-31. </a:t>
            </a:r>
            <a:r>
              <a:rPr lang="en-GB" sz="1300" dirty="0">
                <a:hlinkClick r:id="rId6"/>
              </a:rPr>
              <a:t>https://doi.org/10.5194/essd-2020-192</a:t>
            </a:r>
            <a:endParaRPr lang="en-GB" sz="1300" dirty="0"/>
          </a:p>
          <a:p>
            <a:pPr marL="0" indent="0" algn="just">
              <a:buNone/>
            </a:pPr>
            <a:endParaRPr lang="en-GB" sz="1300" dirty="0"/>
          </a:p>
          <a:p>
            <a:pPr marL="0" indent="0" algn="just">
              <a:buNone/>
            </a:pPr>
            <a:r>
              <a:rPr lang="en-US" sz="1300" dirty="0" err="1"/>
              <a:t>Kvas</a:t>
            </a:r>
            <a:r>
              <a:rPr lang="en-US" sz="1300" dirty="0"/>
              <a:t>, A., Behzadpour, S., </a:t>
            </a:r>
            <a:r>
              <a:rPr lang="en-US" sz="1300" dirty="0" err="1"/>
              <a:t>Ellmer</a:t>
            </a:r>
            <a:r>
              <a:rPr lang="en-US" sz="1300" dirty="0"/>
              <a:t>, M., Klinger, B., Strasser, S., </a:t>
            </a:r>
            <a:r>
              <a:rPr lang="en-US" sz="1300" dirty="0" err="1"/>
              <a:t>Zehentner</a:t>
            </a:r>
            <a:r>
              <a:rPr lang="en-US" sz="1300" dirty="0"/>
              <a:t>, N., Mayer-</a:t>
            </a:r>
            <a:r>
              <a:rPr lang="en-US" sz="1300" dirty="0" err="1"/>
              <a:t>Gürr</a:t>
            </a:r>
            <a:r>
              <a:rPr lang="en-US" sz="1300" dirty="0"/>
              <a:t>, T. (2019). ITSG-grace2018: Overview and evaluation of a new GRACE-only gravity field time series. Journal of Geophysical Research: Solid Earth, 124 (8), 9332-9344.</a:t>
            </a:r>
          </a:p>
          <a:p>
            <a:pPr marL="0" indent="0" algn="just">
              <a:buNone/>
            </a:pPr>
            <a:endParaRPr lang="en-US" sz="1300" dirty="0"/>
          </a:p>
          <a:p>
            <a:pPr marL="0" indent="0" algn="just">
              <a:buNone/>
            </a:pPr>
            <a:r>
              <a:rPr lang="en-US" sz="1300" dirty="0" err="1"/>
              <a:t>Landerer</a:t>
            </a:r>
            <a:r>
              <a:rPr lang="en-US" sz="1300" dirty="0"/>
              <a:t>, F. W., </a:t>
            </a:r>
            <a:r>
              <a:rPr lang="en-US" sz="1300" dirty="0" err="1"/>
              <a:t>Flechtner</a:t>
            </a:r>
            <a:r>
              <a:rPr lang="en-US" sz="1300" dirty="0"/>
              <a:t>, F. M., Save, H., Webb, F. H., </a:t>
            </a:r>
            <a:r>
              <a:rPr lang="en-US" sz="1300" dirty="0" err="1"/>
              <a:t>Bandikova</a:t>
            </a:r>
            <a:r>
              <a:rPr lang="en-US" sz="1300" dirty="0"/>
              <a:t>, T., </a:t>
            </a:r>
            <a:r>
              <a:rPr lang="en-US" sz="1300" dirty="0" err="1"/>
              <a:t>Bertiger</a:t>
            </a:r>
            <a:r>
              <a:rPr lang="en-US" sz="1300" dirty="0"/>
              <a:t>, W. I., . . . Yuan, D.-N. (2020). Extending the global mass change data record: GRACE follow-on instrument and science data performance. Geophysical Research Letters, 47 (12).</a:t>
            </a:r>
          </a:p>
          <a:p>
            <a:pPr marL="0" indent="0" algn="just">
              <a:buNone/>
            </a:pPr>
            <a:endParaRPr lang="en-US" sz="1300" dirty="0"/>
          </a:p>
          <a:p>
            <a:pPr marL="0" indent="0" algn="just">
              <a:buNone/>
            </a:pPr>
            <a:r>
              <a:rPr lang="en-US" sz="1300" dirty="0"/>
              <a:t>Wen, H. Y., </a:t>
            </a:r>
            <a:r>
              <a:rPr lang="en-US" sz="1300" dirty="0" err="1"/>
              <a:t>Kruizinga</a:t>
            </a:r>
            <a:r>
              <a:rPr lang="en-US" sz="1300" dirty="0"/>
              <a:t>, G., Paik, M., </a:t>
            </a:r>
            <a:r>
              <a:rPr lang="en-US" sz="1300" dirty="0" err="1"/>
              <a:t>Landerer</a:t>
            </a:r>
            <a:r>
              <a:rPr lang="en-US" sz="1300" dirty="0"/>
              <a:t>, F., </a:t>
            </a:r>
            <a:r>
              <a:rPr lang="en-US" sz="1300" dirty="0" err="1"/>
              <a:t>Bertiger</a:t>
            </a:r>
            <a:r>
              <a:rPr lang="en-US" sz="1300" dirty="0"/>
              <a:t>, W., </a:t>
            </a:r>
            <a:r>
              <a:rPr lang="en-US" sz="1300" dirty="0" err="1"/>
              <a:t>Sakumura</a:t>
            </a:r>
            <a:r>
              <a:rPr lang="en-US" sz="1300" dirty="0"/>
              <a:t>, C., McCullough, C. (2019). Gravity Recovery and Climate Experiment Follow-On (GRACE-FO) Level-1 Data Product User Handbook (Tech. Rep. No. JPL D-56935 (URS270772)). Jet Propulsion Laboratory, Pasadena, California. </a:t>
            </a:r>
          </a:p>
          <a:p>
            <a:pPr marL="0" indent="0" algn="just">
              <a:buNone/>
            </a:pPr>
            <a:endParaRPr lang="en-US" sz="1300" dirty="0"/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0" y="6450711"/>
            <a:ext cx="50292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17</a:t>
            </a:r>
          </a:p>
        </p:txBody>
      </p:sp>
      <p:sp>
        <p:nvSpPr>
          <p:cNvPr id="6" name="Rechteck: abgerundete Ecken 6">
            <a:hlinkClick r:id="rId7" action="ppaction://hlinksldjump"/>
            <a:extLst>
              <a:ext uri="{FF2B5EF4-FFF2-40B4-BE49-F238E27FC236}">
                <a16:creationId xmlns:a16="http://schemas.microsoft.com/office/drawing/2014/main" id="{4D2093D1-5F29-4FAE-82B3-7808D2C4BD86}"/>
              </a:ext>
            </a:extLst>
          </p:cNvPr>
          <p:cNvSpPr/>
          <p:nvPr/>
        </p:nvSpPr>
        <p:spPr>
          <a:xfrm>
            <a:off x="8560902" y="5815351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  <p:sp>
        <p:nvSpPr>
          <p:cNvPr id="7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3B8E0E-4E43-4F41-B70B-E260012EB99B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8" name="Rechteck: abgerundete Ecken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AF7A7C3-F2AE-4871-A503-74C9A04A71E4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</p:spTree>
    <p:extLst>
      <p:ext uri="{BB962C8B-B14F-4D97-AF65-F5344CB8AC3E}">
        <p14:creationId xmlns:p14="http://schemas.microsoft.com/office/powerpoint/2010/main" val="5479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"/>
    </mc:Choice>
    <mc:Fallback xmlns="">
      <p:transition spd="slow" advTm="180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E1A169F-5139-4EF1-ACC8-CDA37900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57" y="792979"/>
            <a:ext cx="10408127" cy="523220"/>
          </a:xfrm>
        </p:spPr>
        <p:txBody>
          <a:bodyPr/>
          <a:lstStyle/>
          <a:p>
            <a:r>
              <a:rPr lang="de-DE" dirty="0"/>
              <a:t>Quick </a:t>
            </a:r>
            <a:r>
              <a:rPr lang="de-DE" dirty="0" err="1"/>
              <a:t>access</a:t>
            </a:r>
            <a:r>
              <a:rPr lang="de-DE" dirty="0"/>
              <a:t> links</a:t>
            </a:r>
            <a:endParaRPr lang="en-US" dirty="0"/>
          </a:p>
        </p:txBody>
      </p:sp>
      <p:sp>
        <p:nvSpPr>
          <p:cNvPr id="14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4D2E31-D9F2-48F9-A306-25FD431DB179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16" name="Rechteck: abgerundete Ecken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B4D2E31-D9F2-48F9-A306-25FD431DB179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733171" y="2309164"/>
            <a:ext cx="3692173" cy="477795"/>
            <a:chOff x="733171" y="2309164"/>
            <a:chExt cx="3692173" cy="477795"/>
          </a:xfrm>
        </p:grpSpPr>
        <p:sp>
          <p:nvSpPr>
            <p:cNvPr id="5" name="Title 5">
              <a:hlinkClick r:id="rId2" action="ppaction://hlinksldjump"/>
              <a:extLst>
                <a:ext uri="{FF2B5EF4-FFF2-40B4-BE49-F238E27FC236}">
                  <a16:creationId xmlns:a16="http://schemas.microsoft.com/office/drawing/2014/main" id="{9C97D679-FE86-4969-BEA1-6325BDD30557}"/>
                </a:ext>
              </a:extLst>
            </p:cNvPr>
            <p:cNvSpPr txBox="1">
              <a:spLocks/>
            </p:cNvSpPr>
            <p:nvPr/>
          </p:nvSpPr>
          <p:spPr>
            <a:xfrm>
              <a:off x="1321592" y="2363396"/>
              <a:ext cx="31037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0000"/>
                  </a:solidFill>
                  <a:latin typeface="+mj-lt"/>
                  <a:ea typeface="ＭＳ Ｐゴシック" pitchFamily="-107" charset="-128"/>
                  <a:cs typeface="ＭＳ Ｐゴシック" pitchFamily="-107" charset="-128"/>
                </a:defRPr>
              </a:lvl1pPr>
              <a:lvl2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457178"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914354"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371532"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1828709"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de-DE" sz="1800" dirty="0"/>
                <a:t>GRACE-FO </a:t>
              </a:r>
              <a:r>
                <a:rPr lang="de-DE" sz="1800" dirty="0" err="1"/>
                <a:t>gravity</a:t>
              </a:r>
              <a:r>
                <a:rPr lang="de-DE" sz="1800" dirty="0"/>
                <a:t> </a:t>
              </a:r>
              <a:r>
                <a:rPr lang="de-DE" sz="1800" dirty="0" err="1"/>
                <a:t>recovery</a:t>
              </a:r>
              <a:endParaRPr lang="en-US" sz="1800" dirty="0"/>
            </a:p>
          </p:txBody>
        </p:sp>
        <p:sp>
          <p:nvSpPr>
            <p:cNvPr id="2" name="Abgerundetes Rechteck 1"/>
            <p:cNvSpPr/>
            <p:nvPr/>
          </p:nvSpPr>
          <p:spPr>
            <a:xfrm>
              <a:off x="733171" y="2309164"/>
              <a:ext cx="481329" cy="477795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F7014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AT" sz="1600" dirty="0">
                  <a:solidFill>
                    <a:srgbClr val="F70146"/>
                  </a:solidFill>
                </a:rPr>
                <a:t>1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733170" y="3973786"/>
            <a:ext cx="3692174" cy="484484"/>
            <a:chOff x="733170" y="3973786"/>
            <a:chExt cx="3692174" cy="484484"/>
          </a:xfrm>
        </p:grpSpPr>
        <p:sp>
          <p:nvSpPr>
            <p:cNvPr id="9" name="Title 5">
              <a:hlinkClick r:id="rId3" action="ppaction://hlinksldjump"/>
              <a:extLst>
                <a:ext uri="{FF2B5EF4-FFF2-40B4-BE49-F238E27FC236}">
                  <a16:creationId xmlns:a16="http://schemas.microsoft.com/office/drawing/2014/main" id="{ADC142D2-2319-483B-BB4B-C05414AC8EFA}"/>
                </a:ext>
              </a:extLst>
            </p:cNvPr>
            <p:cNvSpPr txBox="1">
              <a:spLocks/>
            </p:cNvSpPr>
            <p:nvPr/>
          </p:nvSpPr>
          <p:spPr>
            <a:xfrm>
              <a:off x="1321592" y="3973786"/>
              <a:ext cx="31037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0000"/>
                  </a:solidFill>
                  <a:latin typeface="+mj-lt"/>
                  <a:ea typeface="ＭＳ Ｐゴシック" pitchFamily="-107" charset="-128"/>
                  <a:cs typeface="ＭＳ Ｐゴシック" pitchFamily="-107" charset="-128"/>
                </a:defRPr>
              </a:lvl1pPr>
              <a:lvl2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457178"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914354"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371532"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1828709"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de-DE" sz="1800" dirty="0"/>
                <a:t>LRI </a:t>
              </a:r>
              <a:r>
                <a:rPr lang="de-DE" sz="1800" dirty="0" err="1"/>
                <a:t>data</a:t>
              </a:r>
              <a:r>
                <a:rPr lang="de-DE" sz="1800" dirty="0"/>
                <a:t> </a:t>
              </a:r>
              <a:r>
                <a:rPr lang="de-DE" sz="1800" dirty="0" err="1"/>
                <a:t>calibration</a:t>
              </a:r>
              <a:endParaRPr lang="en-US" sz="1800" dirty="0"/>
            </a:p>
          </p:txBody>
        </p:sp>
        <p:sp>
          <p:nvSpPr>
            <p:cNvPr id="28" name="Abgerundetes Rechteck 27"/>
            <p:cNvSpPr/>
            <p:nvPr/>
          </p:nvSpPr>
          <p:spPr>
            <a:xfrm>
              <a:off x="733170" y="3980475"/>
              <a:ext cx="481329" cy="477795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F7014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AT" sz="1600" dirty="0">
                  <a:solidFill>
                    <a:srgbClr val="F70146"/>
                  </a:solidFill>
                </a:rPr>
                <a:t>2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6248398" y="2309164"/>
            <a:ext cx="3673206" cy="477795"/>
            <a:chOff x="6248398" y="2309164"/>
            <a:chExt cx="3673206" cy="477795"/>
          </a:xfrm>
        </p:grpSpPr>
        <p:sp>
          <p:nvSpPr>
            <p:cNvPr id="12" name="Title 5">
              <a:hlinkClick r:id="rId4" action="ppaction://hlinksldjump"/>
              <a:extLst>
                <a:ext uri="{FF2B5EF4-FFF2-40B4-BE49-F238E27FC236}">
                  <a16:creationId xmlns:a16="http://schemas.microsoft.com/office/drawing/2014/main" id="{0AB7261E-2274-4CF0-AF2D-21DB045574A9}"/>
                </a:ext>
              </a:extLst>
            </p:cNvPr>
            <p:cNvSpPr txBox="1">
              <a:spLocks/>
            </p:cNvSpPr>
            <p:nvPr/>
          </p:nvSpPr>
          <p:spPr>
            <a:xfrm>
              <a:off x="6817852" y="2363396"/>
              <a:ext cx="31037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0000"/>
                  </a:solidFill>
                  <a:latin typeface="+mj-lt"/>
                  <a:ea typeface="ＭＳ Ｐゴシック" pitchFamily="-107" charset="-128"/>
                  <a:cs typeface="ＭＳ Ｐゴシック" pitchFamily="-107" charset="-128"/>
                </a:defRPr>
              </a:lvl1pPr>
              <a:lvl2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457178"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914354"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371532"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1828709"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de-DE" sz="1800" dirty="0" err="1"/>
                <a:t>Stochastic</a:t>
              </a:r>
              <a:r>
                <a:rPr lang="de-DE" sz="1800" dirty="0"/>
                <a:t> </a:t>
              </a:r>
              <a:r>
                <a:rPr lang="de-DE" sz="1800" dirty="0" err="1"/>
                <a:t>modeling</a:t>
              </a:r>
              <a:endParaRPr lang="en-US" sz="1800" dirty="0"/>
            </a:p>
          </p:txBody>
        </p:sp>
        <p:sp>
          <p:nvSpPr>
            <p:cNvPr id="29" name="Abgerundetes Rechteck 28"/>
            <p:cNvSpPr/>
            <p:nvPr/>
          </p:nvSpPr>
          <p:spPr>
            <a:xfrm>
              <a:off x="6248398" y="2309164"/>
              <a:ext cx="481329" cy="477795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F7014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AT" sz="1600">
                  <a:solidFill>
                    <a:srgbClr val="F70146"/>
                  </a:solidFill>
                </a:rPr>
                <a:t>3</a:t>
              </a:r>
              <a:endParaRPr lang="de-AT" sz="1600" dirty="0">
                <a:solidFill>
                  <a:srgbClr val="F70146"/>
                </a:solidFill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6248398" y="3888487"/>
            <a:ext cx="3697920" cy="477795"/>
            <a:chOff x="6248398" y="3888487"/>
            <a:chExt cx="3697920" cy="477795"/>
          </a:xfrm>
        </p:grpSpPr>
        <p:sp>
          <p:nvSpPr>
            <p:cNvPr id="15" name="Tit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C887D1A6-0B09-415A-8187-337AD1BFF968}"/>
                </a:ext>
              </a:extLst>
            </p:cNvPr>
            <p:cNvSpPr txBox="1">
              <a:spLocks/>
            </p:cNvSpPr>
            <p:nvPr/>
          </p:nvSpPr>
          <p:spPr>
            <a:xfrm>
              <a:off x="6842566" y="3973786"/>
              <a:ext cx="31037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0000"/>
                  </a:solidFill>
                  <a:latin typeface="+mj-lt"/>
                  <a:ea typeface="ＭＳ Ｐゴシック" pitchFamily="-107" charset="-128"/>
                  <a:cs typeface="ＭＳ Ｐゴシック" pitchFamily="-107" charset="-128"/>
                </a:defRPr>
              </a:lvl1pPr>
              <a:lvl2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457178"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914354"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371532"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1828709" algn="l" defTabSz="457178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95959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de-AT" sz="1800" dirty="0" err="1"/>
                <a:t>Postfit</a:t>
              </a:r>
              <a:r>
                <a:rPr lang="de-AT" sz="1800" dirty="0"/>
                <a:t> residual </a:t>
              </a:r>
              <a:r>
                <a:rPr lang="de-AT" sz="1800" dirty="0" err="1"/>
                <a:t>analysis</a:t>
              </a:r>
              <a:endParaRPr lang="en-US" sz="1800" dirty="0"/>
            </a:p>
          </p:txBody>
        </p:sp>
        <p:sp>
          <p:nvSpPr>
            <p:cNvPr id="30" name="Abgerundetes Rechteck 29"/>
            <p:cNvSpPr/>
            <p:nvPr/>
          </p:nvSpPr>
          <p:spPr>
            <a:xfrm>
              <a:off x="6248398" y="3888487"/>
              <a:ext cx="481329" cy="477795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F7014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AT" sz="1600" dirty="0">
                  <a:solidFill>
                    <a:srgbClr val="F70146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6022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D38D25-25BA-4E29-938A-97C5F4973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  <a:endParaRPr lang="en-US" dirty="0"/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F124EE52-C421-40CC-8F6D-59446B903B57}"/>
              </a:ext>
            </a:extLst>
          </p:cNvPr>
          <p:cNvSpPr txBox="1">
            <a:spLocks/>
          </p:cNvSpPr>
          <p:nvPr/>
        </p:nvSpPr>
        <p:spPr>
          <a:xfrm>
            <a:off x="2244047" y="1053363"/>
            <a:ext cx="8748712" cy="5365997"/>
          </a:xfrm>
          <a:prstGeom prst="rect">
            <a:avLst/>
          </a:prstGeom>
        </p:spPr>
        <p:txBody>
          <a:bodyPr/>
          <a:lstStyle>
            <a:lvl1pPr algn="l" defTabSz="45717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600" kern="120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271449" indent="-271449" algn="l" defTabSz="45717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70146"/>
              </a:buClr>
              <a:buFont typeface="Wingdings" charset="0"/>
              <a:buChar char="§"/>
              <a:defRPr sz="2600" kern="1200">
                <a:solidFill>
                  <a:schemeClr val="tx1"/>
                </a:solidFill>
                <a:latin typeface="+mn-lt"/>
                <a:ea typeface="ＭＳ Ｐゴシック" pitchFamily="-107" charset="-128"/>
                <a:cs typeface="+mn-cs"/>
              </a:defRPr>
            </a:lvl2pPr>
            <a:lvl3pPr marL="807998" indent="-271449" algn="l" defTabSz="457178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400" kern="1200">
                <a:solidFill>
                  <a:schemeClr val="tx1"/>
                </a:solidFill>
                <a:latin typeface="+mn-lt"/>
                <a:ea typeface="ＭＳ Ｐゴシック" pitchFamily="-107" charset="-128"/>
                <a:cs typeface="+mn-cs"/>
              </a:defRPr>
            </a:lvl3pPr>
            <a:lvl4pPr marL="1438203" indent="-185730" algn="l" defTabSz="45717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Font typeface="Wingdings" charset="0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pitchFamily="-107" charset="-128"/>
                <a:cs typeface="+mn-cs"/>
              </a:defRPr>
            </a:lvl4pPr>
            <a:lvl5pPr marL="1977927" indent="-187317" algn="l" defTabSz="457178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7" charset="-128"/>
                <a:cs typeface="+mn-cs"/>
              </a:defRPr>
            </a:lvl5pPr>
            <a:lvl6pPr marL="2514474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US" b="1" dirty="0"/>
          </a:p>
          <a:p>
            <a:pPr>
              <a:spcAft>
                <a:spcPts val="600"/>
              </a:spcAft>
            </a:pPr>
            <a:endParaRPr lang="en-US" b="1" dirty="0"/>
          </a:p>
          <a:p>
            <a:pPr>
              <a:spcAft>
                <a:spcPts val="600"/>
              </a:spcAft>
            </a:pPr>
            <a:endParaRPr lang="en-US" sz="1600" b="1" dirty="0"/>
          </a:p>
          <a:p>
            <a:pPr>
              <a:spcAft>
                <a:spcPts val="600"/>
              </a:spcAft>
            </a:pPr>
            <a:endParaRPr lang="en-US" sz="1600" b="1" dirty="0"/>
          </a:p>
          <a:p>
            <a:pPr>
              <a:spcAft>
                <a:spcPts val="600"/>
              </a:spcAft>
            </a:pPr>
            <a:endParaRPr lang="en-US" sz="1600" b="1" dirty="0"/>
          </a:p>
          <a:p>
            <a:pPr>
              <a:spcAft>
                <a:spcPts val="600"/>
              </a:spcAft>
            </a:pPr>
            <a:endParaRPr lang="en-US" sz="1600" b="1" dirty="0"/>
          </a:p>
          <a:p>
            <a:pPr>
              <a:spcAft>
                <a:spcPts val="600"/>
              </a:spcAft>
            </a:pPr>
            <a:endParaRPr lang="en-US" sz="1600" b="1" dirty="0"/>
          </a:p>
          <a:p>
            <a:pPr>
              <a:spcAft>
                <a:spcPts val="600"/>
              </a:spcAft>
            </a:pPr>
            <a:r>
              <a:rPr lang="en-US" sz="1600" b="1" dirty="0"/>
              <a:t>Funding provided by:</a:t>
            </a:r>
            <a:endParaRPr lang="en-US" sz="1600" dirty="0"/>
          </a:p>
          <a:p>
            <a:pPr marL="266700" indent="-266700">
              <a:buFont typeface="Wingdings" panose="05000000000000000000" pitchFamily="2" charset="2"/>
              <a:buChar char="§"/>
            </a:pPr>
            <a:r>
              <a:rPr lang="en-US" sz="1600" dirty="0"/>
              <a:t>the </a:t>
            </a:r>
            <a:r>
              <a:rPr lang="en-US" sz="1600" i="1" dirty="0"/>
              <a:t>Austrian Research Promotion Agency </a:t>
            </a:r>
          </a:p>
          <a:p>
            <a:pPr marL="266700" indent="-26670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266700" indent="-266700">
              <a:buFont typeface="Wingdings" panose="05000000000000000000" pitchFamily="2" charset="2"/>
              <a:buChar char="§"/>
            </a:pPr>
            <a:r>
              <a:rPr lang="en-US" sz="1600" dirty="0"/>
              <a:t>the European Union’s</a:t>
            </a:r>
          </a:p>
          <a:p>
            <a:pPr marL="266700"/>
            <a:r>
              <a:rPr lang="en-US" sz="1600" i="1" dirty="0"/>
              <a:t>Horizon 2020 research and innovative </a:t>
            </a:r>
            <a:r>
              <a:rPr lang="en-US" sz="1600" i="1" dirty="0" err="1"/>
              <a:t>programme</a:t>
            </a:r>
            <a:endParaRPr lang="en-US" sz="1600" dirty="0"/>
          </a:p>
          <a:p>
            <a:pPr marL="266700"/>
            <a:r>
              <a:rPr lang="en-US" sz="1600" dirty="0"/>
              <a:t>under grant agreement No. 870353</a:t>
            </a:r>
          </a:p>
          <a:p>
            <a:endParaRPr lang="de-AT" sz="1600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1CE948FD-F3F4-4A8A-A72F-13808F823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982" y="4168279"/>
            <a:ext cx="1181100" cy="616052"/>
          </a:xfrm>
          <a:prstGeom prst="rect">
            <a:avLst/>
          </a:prstGeom>
        </p:spPr>
      </p:pic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C129B4F-90C4-44DC-B241-E79E90DF1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938" y="5148830"/>
            <a:ext cx="540000" cy="540000"/>
          </a:xfrm>
          <a:prstGeom prst="rect">
            <a:avLst/>
          </a:prstGeom>
        </p:spPr>
      </p:pic>
      <p:grpSp>
        <p:nvGrpSpPr>
          <p:cNvPr id="7" name="Group 10">
            <a:extLst>
              <a:ext uri="{FF2B5EF4-FFF2-40B4-BE49-F238E27FC236}">
                <a16:creationId xmlns:a16="http://schemas.microsoft.com/office/drawing/2014/main" id="{2570AC00-D61E-4009-8ABF-AD2931A63F5E}"/>
              </a:ext>
            </a:extLst>
          </p:cNvPr>
          <p:cNvGrpSpPr/>
          <p:nvPr/>
        </p:nvGrpSpPr>
        <p:grpSpPr>
          <a:xfrm>
            <a:off x="8162355" y="5148830"/>
            <a:ext cx="972727" cy="705874"/>
            <a:chOff x="7671148" y="5236943"/>
            <a:chExt cx="972727" cy="705874"/>
          </a:xfrm>
        </p:grpSpPr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A22AAA65-F998-4FC5-A299-5AD1967AE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079" y="5236943"/>
              <a:ext cx="739831" cy="494921"/>
            </a:xfrm>
            <a:prstGeom prst="rect">
              <a:avLst/>
            </a:prstGeom>
          </p:spPr>
        </p:pic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6B2C3A1D-EAFB-4F4F-B5D3-AB7B63BA541E}"/>
                </a:ext>
              </a:extLst>
            </p:cNvPr>
            <p:cNvSpPr txBox="1"/>
            <p:nvPr/>
          </p:nvSpPr>
          <p:spPr>
            <a:xfrm>
              <a:off x="7671148" y="5711985"/>
              <a:ext cx="9727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baseline="0" dirty="0">
                  <a:solidFill>
                    <a:srgbClr val="1F497D"/>
                  </a:solidFill>
                  <a:latin typeface="Calibri" panose="020F0502020204030204" pitchFamily="34" charset="0"/>
                </a:rPr>
                <a:t>HORIZON 2020</a:t>
              </a:r>
            </a:p>
          </p:txBody>
        </p:sp>
      </p:grpSp>
      <p:sp>
        <p:nvSpPr>
          <p:cNvPr id="10" name="Rechteck: abgerundete Ecken 6">
            <a:hlinkClick r:id="rId5" action="ppaction://hlinksldjump"/>
            <a:extLst>
              <a:ext uri="{FF2B5EF4-FFF2-40B4-BE49-F238E27FC236}">
                <a16:creationId xmlns:a16="http://schemas.microsoft.com/office/drawing/2014/main" id="{4D2093D1-5F29-4FAE-82B3-7808D2C4BD86}"/>
              </a:ext>
            </a:extLst>
          </p:cNvPr>
          <p:cNvSpPr/>
          <p:nvPr/>
        </p:nvSpPr>
        <p:spPr>
          <a:xfrm>
            <a:off x="9557681" y="5922443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8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6"/>
    </mc:Choice>
    <mc:Fallback xmlns="">
      <p:transition spd="slow" advTm="655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670403"/>
            <a:ext cx="12192000" cy="954107"/>
          </a:xfrm>
        </p:spPr>
        <p:txBody>
          <a:bodyPr/>
          <a:lstStyle/>
          <a:p>
            <a:r>
              <a:rPr lang="de-DE" dirty="0"/>
              <a:t>GRACE-FO </a:t>
            </a:r>
            <a:r>
              <a:rPr lang="de-DE" dirty="0" err="1"/>
              <a:t>gravity</a:t>
            </a:r>
            <a:r>
              <a:rPr lang="de-DE" dirty="0"/>
              <a:t> </a:t>
            </a:r>
            <a:r>
              <a:rPr lang="de-DE" dirty="0" err="1"/>
              <a:t>recovery</a:t>
            </a:r>
            <a:br>
              <a:rPr lang="en-US" dirty="0"/>
            </a:br>
            <a:endParaRPr lang="de-AT" dirty="0"/>
          </a:p>
        </p:txBody>
      </p:sp>
      <p:sp>
        <p:nvSpPr>
          <p:cNvPr id="3" name="Rechteck: abgerundete Ecken 6">
            <a:hlinkClick r:id="rId2" action="ppaction://hlinksldjump"/>
            <a:extLst>
              <a:ext uri="{FF2B5EF4-FFF2-40B4-BE49-F238E27FC236}">
                <a16:creationId xmlns:a16="http://schemas.microsoft.com/office/drawing/2014/main" id="{1EDBB068-F79B-449F-B254-BB178D0B2A39}"/>
              </a:ext>
            </a:extLst>
          </p:cNvPr>
          <p:cNvSpPr/>
          <p:nvPr/>
        </p:nvSpPr>
        <p:spPr>
          <a:xfrm>
            <a:off x="8560902" y="5815351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  <p:sp>
        <p:nvSpPr>
          <p:cNvPr id="4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67B13D-DC8D-4C03-AE4D-E1AB1D16227B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5" name="Rechteck: abgerundete Ecken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0760C57-9C34-4252-842A-5C7B2DDFCD6C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AD63D949-ADC6-46FF-B85B-CDD6F0A691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0711"/>
            <a:ext cx="50292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316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4"/>
    </mc:Choice>
    <mc:Fallback xmlns="">
      <p:transition spd="slow" advTm="493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98228" y="844861"/>
            <a:ext cx="11642123" cy="1999008"/>
          </a:xfrm>
        </p:spPr>
        <p:txBody>
          <a:bodyPr/>
          <a:lstStyle/>
          <a:p>
            <a:r>
              <a:rPr lang="en-US" dirty="0"/>
              <a:t>ITSG-Grace series of gravity field solutions are computed at Institute of Geodesy, Graz University of Technology.</a:t>
            </a:r>
          </a:p>
          <a:p>
            <a:endParaRPr lang="en-US" dirty="0"/>
          </a:p>
          <a:p>
            <a:pPr>
              <a:lnSpc>
                <a:spcPct val="150000"/>
              </a:lnSpc>
            </a:pPr>
            <a:r>
              <a:rPr lang="de-DE" dirty="0"/>
              <a:t>ITSG-Grace2018</a:t>
            </a:r>
          </a:p>
          <a:p>
            <a:pPr lvl="1">
              <a:lnSpc>
                <a:spcPct val="150000"/>
              </a:lnSpc>
            </a:pPr>
            <a:r>
              <a:rPr lang="de-DE" dirty="0" err="1"/>
              <a:t>Complete</a:t>
            </a:r>
            <a:r>
              <a:rPr lang="de-DE" dirty="0"/>
              <a:t> GRACE time </a:t>
            </a:r>
            <a:r>
              <a:rPr lang="de-DE" dirty="0" err="1"/>
              <a:t>series</a:t>
            </a:r>
            <a:endParaRPr lang="de-DE" dirty="0"/>
          </a:p>
          <a:p>
            <a:pPr lvl="1">
              <a:lnSpc>
                <a:spcPct val="150000"/>
              </a:lnSpc>
            </a:pPr>
            <a:r>
              <a:rPr lang="de-DE" dirty="0"/>
              <a:t>Evaluation </a:t>
            </a:r>
            <a:r>
              <a:rPr lang="de-DE" dirty="0" err="1"/>
              <a:t>published</a:t>
            </a:r>
            <a:r>
              <a:rPr lang="de-DE" dirty="0"/>
              <a:t>: </a:t>
            </a:r>
            <a:r>
              <a:rPr lang="de-DE" dirty="0" err="1"/>
              <a:t>Kvas</a:t>
            </a:r>
            <a:r>
              <a:rPr lang="de-DE" dirty="0"/>
              <a:t> et al. (2019)</a:t>
            </a:r>
          </a:p>
          <a:p>
            <a:pPr lvl="1"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ITSG-</a:t>
            </a:r>
            <a:r>
              <a:rPr lang="de-DE" dirty="0" err="1"/>
              <a:t>Grace_operational</a:t>
            </a:r>
            <a:endParaRPr lang="de-DE" dirty="0"/>
          </a:p>
          <a:p>
            <a:pPr lvl="1">
              <a:lnSpc>
                <a:spcPct val="150000"/>
              </a:lnSpc>
            </a:pPr>
            <a:r>
              <a:rPr lang="de-DE" dirty="0"/>
              <a:t>Operational </a:t>
            </a:r>
            <a:r>
              <a:rPr lang="de-DE" dirty="0" err="1"/>
              <a:t>processing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GRACE-FO </a:t>
            </a:r>
            <a:r>
              <a:rPr lang="de-DE" dirty="0" err="1"/>
              <a:t>data</a:t>
            </a:r>
            <a:endParaRPr lang="de-DE" dirty="0"/>
          </a:p>
          <a:p>
            <a:pPr lvl="2">
              <a:lnSpc>
                <a:spcPct val="150000"/>
              </a:lnSpc>
            </a:pPr>
            <a:r>
              <a:rPr lang="en-US" dirty="0"/>
              <a:t>Continuation of ITSG-Grace2018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Updated background models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In-house ACT1B products: </a:t>
            </a:r>
            <a:r>
              <a:rPr lang="en-US" dirty="0" err="1"/>
              <a:t>Behzadpour</a:t>
            </a:r>
            <a:r>
              <a:rPr lang="en-US" dirty="0"/>
              <a:t> et al. (2021)</a:t>
            </a:r>
          </a:p>
          <a:p>
            <a:pPr marL="0" indent="0">
              <a:buNone/>
            </a:pPr>
            <a:endParaRPr lang="en-US" dirty="0"/>
          </a:p>
          <a:p>
            <a:pPr marL="180968" lvl="1" indent="0">
              <a:buNone/>
            </a:pPr>
            <a:endParaRPr lang="en-US" b="1" dirty="0"/>
          </a:p>
          <a:p>
            <a:pPr marL="180968" lvl="1" indent="0">
              <a:buNone/>
            </a:pPr>
            <a:endParaRPr lang="en-US" b="1" dirty="0"/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2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ITSG-Grace2018</a:t>
            </a:r>
          </a:p>
        </p:txBody>
      </p:sp>
      <p:sp>
        <p:nvSpPr>
          <p:cNvPr id="10" name="Rechteck: abgerundete Ecken 6">
            <a:hlinkClick r:id="rId3" action="ppaction://hlinksldjump"/>
            <a:extLst>
              <a:ext uri="{FF2B5EF4-FFF2-40B4-BE49-F238E27FC236}">
                <a16:creationId xmlns:a16="http://schemas.microsoft.com/office/drawing/2014/main" id="{3E9C5069-39C4-4024-A0BF-176CA51C8FCB}"/>
              </a:ext>
            </a:extLst>
          </p:cNvPr>
          <p:cNvSpPr/>
          <p:nvPr/>
        </p:nvSpPr>
        <p:spPr>
          <a:xfrm>
            <a:off x="8560902" y="5815351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  <p:sp>
        <p:nvSpPr>
          <p:cNvPr id="11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313A77-F45E-4632-BA86-4AF43575C0AC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12" name="Rechteck: abgerundete Ecken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54E7E4E-3E02-42A0-9EF8-8C2560B008F6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ACC5A153-BEB9-43EA-B26E-6BB9B8C09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189" y="1183322"/>
            <a:ext cx="5037685" cy="46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4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51"/>
    </mc:Choice>
    <mc:Fallback xmlns="">
      <p:transition spd="slow" advTm="5885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3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models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112821"/>
              </p:ext>
            </p:extLst>
          </p:nvPr>
        </p:nvGraphicFramePr>
        <p:xfrm>
          <a:off x="601324" y="1039176"/>
          <a:ext cx="10758654" cy="4530328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851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0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848"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Force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/>
                          </a:solidFill>
                        </a:rPr>
                        <a:t>models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ITSG-Grace2018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ITSG-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</a:rPr>
                        <a:t>Grace_operational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848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/>
                        <a:t>Static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aseline="0" dirty="0" err="1"/>
                        <a:t>field</a:t>
                      </a:r>
                      <a:r>
                        <a:rPr lang="de-DE" sz="1600" baseline="0" dirty="0"/>
                        <a:t> + </a:t>
                      </a:r>
                      <a:r>
                        <a:rPr lang="de-DE" sz="1600" baseline="0" dirty="0" err="1"/>
                        <a:t>annual</a:t>
                      </a:r>
                      <a:r>
                        <a:rPr lang="de-DE" sz="1600" baseline="0" dirty="0"/>
                        <a:t> + </a:t>
                      </a:r>
                      <a:r>
                        <a:rPr lang="de-DE" sz="1600" baseline="0" dirty="0" err="1"/>
                        <a:t>trend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Internal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 GRACE+GOCE 2017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solidFill>
                            <a:srgbClr val="F70146"/>
                          </a:solidFill>
                        </a:rPr>
                        <a:t>GOCO06s</a:t>
                      </a:r>
                      <a:endParaRPr lang="en-US" sz="1600" dirty="0">
                        <a:solidFill>
                          <a:srgbClr val="F7014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848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/>
                        <a:t>Atmosphere</a:t>
                      </a:r>
                      <a:r>
                        <a:rPr lang="de-DE" sz="1600" dirty="0"/>
                        <a:t> + </a:t>
                      </a:r>
                      <a:r>
                        <a:rPr lang="de-DE" sz="1600" dirty="0" err="1"/>
                        <a:t>Ocean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AOD1B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RL06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AOD1B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RL06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848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/>
                        <a:t>Hydrology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LSDM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de-DE" sz="1600" baseline="0" dirty="0" err="1">
                          <a:solidFill>
                            <a:schemeClr val="tx1"/>
                          </a:solidFill>
                        </a:rPr>
                        <a:t>submonthly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/>
                          </a:solidFill>
                        </a:rPr>
                        <a:t>part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LSDM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de-DE" sz="1600" baseline="0" dirty="0" err="1">
                          <a:solidFill>
                            <a:schemeClr val="tx1"/>
                          </a:solidFill>
                        </a:rPr>
                        <a:t>submonthly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/>
                          </a:solidFill>
                        </a:rPr>
                        <a:t>part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848"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Astronomical </a:t>
                      </a:r>
                      <a:r>
                        <a:rPr lang="de-DE" sz="1600" dirty="0" err="1"/>
                        <a:t>tides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JPL</a:t>
                      </a:r>
                      <a:r>
                        <a:rPr lang="de-DE" sz="1600" baseline="0" dirty="0"/>
                        <a:t> DE421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solidFill>
                            <a:srgbClr val="F70146"/>
                          </a:solidFill>
                        </a:rPr>
                        <a:t>JPL</a:t>
                      </a:r>
                      <a:r>
                        <a:rPr lang="de-DE" sz="1600" baseline="0" dirty="0">
                          <a:solidFill>
                            <a:srgbClr val="F70146"/>
                          </a:solidFill>
                        </a:rPr>
                        <a:t> DE432</a:t>
                      </a:r>
                      <a:endParaRPr lang="en-US" sz="1600" dirty="0">
                        <a:solidFill>
                          <a:srgbClr val="F7014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848"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Earth </a:t>
                      </a:r>
                      <a:r>
                        <a:rPr lang="de-DE" sz="1600" dirty="0" err="1"/>
                        <a:t>tides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IERS2010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IERS2010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848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/>
                        <a:t>Ocean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tides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FES2014b + GRACE 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</a:rPr>
                        <a:t>estimates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solidFill>
                            <a:srgbClr val="F70146"/>
                          </a:solidFill>
                        </a:rPr>
                        <a:t>FES2014b + </a:t>
                      </a:r>
                      <a:r>
                        <a:rPr lang="de-DE" sz="1600" dirty="0" err="1">
                          <a:solidFill>
                            <a:srgbClr val="F70146"/>
                          </a:solidFill>
                        </a:rPr>
                        <a:t>new</a:t>
                      </a:r>
                      <a:r>
                        <a:rPr lang="de-DE" sz="1600" dirty="0">
                          <a:solidFill>
                            <a:srgbClr val="F70146"/>
                          </a:solidFill>
                        </a:rPr>
                        <a:t> GRACE </a:t>
                      </a:r>
                      <a:r>
                        <a:rPr lang="de-DE" sz="1600" dirty="0" err="1">
                          <a:solidFill>
                            <a:srgbClr val="F70146"/>
                          </a:solidFill>
                        </a:rPr>
                        <a:t>estimates</a:t>
                      </a:r>
                      <a:endParaRPr lang="de-DE" sz="1600" dirty="0">
                        <a:solidFill>
                          <a:srgbClr val="F7014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848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/>
                        <a:t>Atmospheric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tides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AOD1B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 RL06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AOD1B</a:t>
                      </a:r>
                      <a:r>
                        <a:rPr lang="de-DE" sz="1600" baseline="0" dirty="0">
                          <a:solidFill>
                            <a:srgbClr val="000000"/>
                          </a:solidFill>
                        </a:rPr>
                        <a:t> RL06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848"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Pole </a:t>
                      </a:r>
                      <a:r>
                        <a:rPr lang="de-DE" sz="1600" dirty="0" err="1"/>
                        <a:t>tides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IERS2010 </a:t>
                      </a:r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(linear 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 pole)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IERS2010 (linear </a:t>
                      </a:r>
                      <a:r>
                        <a:rPr lang="de-DE" sz="1600" dirty="0" err="1">
                          <a:solidFill>
                            <a:srgbClr val="000000"/>
                          </a:solidFill>
                        </a:rPr>
                        <a:t>mean</a:t>
                      </a:r>
                      <a:r>
                        <a:rPr lang="de-DE" sz="1600" baseline="0" dirty="0">
                          <a:solidFill>
                            <a:srgbClr val="000000"/>
                          </a:solidFill>
                        </a:rPr>
                        <a:t> pole)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848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/>
                        <a:t>Ocean</a:t>
                      </a:r>
                      <a:r>
                        <a:rPr lang="de-DE" sz="1600" dirty="0"/>
                        <a:t> pole </a:t>
                      </a:r>
                      <a:r>
                        <a:rPr lang="de-DE" sz="1600" dirty="0" err="1"/>
                        <a:t>tides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/>
                        <a:t>Desai</a:t>
                      </a:r>
                      <a:r>
                        <a:rPr lang="de-DE" sz="1600" dirty="0"/>
                        <a:t> 2004 </a:t>
                      </a:r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(linear 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 pole)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solidFill>
                            <a:srgbClr val="000000"/>
                          </a:solidFill>
                        </a:rPr>
                        <a:t>Desai</a:t>
                      </a:r>
                      <a:r>
                        <a:rPr lang="de-DE" sz="1600" dirty="0">
                          <a:solidFill>
                            <a:srgbClr val="000000"/>
                          </a:solidFill>
                        </a:rPr>
                        <a:t> 2004 (linear </a:t>
                      </a:r>
                      <a:r>
                        <a:rPr lang="de-DE" sz="1600" dirty="0" err="1">
                          <a:solidFill>
                            <a:srgbClr val="000000"/>
                          </a:solidFill>
                        </a:rPr>
                        <a:t>mean</a:t>
                      </a:r>
                      <a:r>
                        <a:rPr lang="de-DE" sz="1600" baseline="0" dirty="0">
                          <a:solidFill>
                            <a:srgbClr val="000000"/>
                          </a:solidFill>
                        </a:rPr>
                        <a:t> pole)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848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/>
                        <a:t>Relativistic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effects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IERS2010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IERS2010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Rechteck: abgerundete Ecken 6">
            <a:hlinkClick r:id="rId3" action="ppaction://hlinksldjump"/>
            <a:extLst>
              <a:ext uri="{FF2B5EF4-FFF2-40B4-BE49-F238E27FC236}">
                <a16:creationId xmlns:a16="http://schemas.microsoft.com/office/drawing/2014/main" id="{C1A9CD63-7DFC-4D20-93E0-F4093BFECFC1}"/>
              </a:ext>
            </a:extLst>
          </p:cNvPr>
          <p:cNvSpPr/>
          <p:nvPr/>
        </p:nvSpPr>
        <p:spPr>
          <a:xfrm>
            <a:off x="8560902" y="5815351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  <p:sp>
        <p:nvSpPr>
          <p:cNvPr id="10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823495-D6EA-4466-8F05-14FDE8B5340C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11" name="Rechteck: abgerundete Ecken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ED00227-98D8-477B-81A4-A958951DAF7C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</p:spTree>
    <p:extLst>
      <p:ext uri="{BB962C8B-B14F-4D97-AF65-F5344CB8AC3E}">
        <p14:creationId xmlns:p14="http://schemas.microsoft.com/office/powerpoint/2010/main" val="1758014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4339AF37-A2CA-4028-9AD9-71771534B1C4}"/>
              </a:ext>
            </a:extLst>
          </p:cNvPr>
          <p:cNvSpPr txBox="1">
            <a:spLocks/>
          </p:cNvSpPr>
          <p:nvPr/>
        </p:nvSpPr>
        <p:spPr>
          <a:xfrm>
            <a:off x="205457" y="2252787"/>
            <a:ext cx="7127733" cy="589074"/>
          </a:xfrm>
          <a:prstGeom prst="rect">
            <a:avLst/>
          </a:prstGeom>
        </p:spPr>
        <p:txBody>
          <a:bodyPr/>
          <a:lstStyle>
            <a:lvl1pPr marL="180966" indent="-180966" algn="l" defTabSz="457178" rtl="0" eaLnBrk="1" fontAlgn="base" hangingPunct="1">
              <a:spcBef>
                <a:spcPts val="0"/>
              </a:spcBef>
              <a:spcAft>
                <a:spcPct val="0"/>
              </a:spcAft>
              <a:buClr>
                <a:srgbClr val="F70146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361934" indent="-180966" algn="l" defTabSz="457178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Font typeface="Wingdings" charset="0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107" charset="-128"/>
                <a:cs typeface="+mn-cs"/>
              </a:defRPr>
            </a:lvl2pPr>
            <a:lvl3pPr marL="534961" indent="-173030" algn="l" defTabSz="457178" rtl="0" eaLnBrk="1" fontAlgn="base" hangingPunct="1">
              <a:spcBef>
                <a:spcPts val="0"/>
              </a:spcBef>
              <a:spcAft>
                <a:spcPct val="0"/>
              </a:spcAft>
              <a:buFont typeface="Wingdings" charset="0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ＭＳ Ｐゴシック" pitchFamily="-107" charset="-128"/>
                <a:cs typeface="+mn-cs"/>
              </a:defRPr>
            </a:lvl3pPr>
            <a:lvl4pPr marL="715927" indent="-180966" algn="l" defTabSz="457178" rtl="0" eaLnBrk="1" fontAlgn="base" hangingPunct="1">
              <a:spcBef>
                <a:spcPts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07" charset="-128"/>
                <a:cs typeface="+mn-cs"/>
              </a:defRPr>
            </a:lvl4pPr>
            <a:lvl5pPr marL="1977927" indent="-187317" algn="l" defTabSz="457178" rtl="0" eaLnBrk="1" fontAlgn="base" hangingPunct="1">
              <a:spcBef>
                <a:spcPts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07" charset="-128"/>
                <a:cs typeface="+mn-cs"/>
              </a:defRPr>
            </a:lvl5pPr>
            <a:lvl6pPr marL="2514474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defTabSz="914400" fontAlgn="auto">
              <a:lnSpc>
                <a:spcPct val="120000"/>
              </a:lnSpc>
              <a:spcAft>
                <a:spcPts val="0"/>
              </a:spcAft>
            </a:pPr>
            <a:r>
              <a:rPr lang="de-DE" spc="-1" dirty="0" err="1">
                <a:uFill>
                  <a:solidFill>
                    <a:srgbClr val="FFFFFF"/>
                  </a:solidFill>
                </a:uFill>
                <a:latin typeface="Arial"/>
              </a:rPr>
              <a:t>Combining</a:t>
            </a:r>
            <a:r>
              <a:rPr lang="de-DE" spc="-1" dirty="0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de-DE" spc="-1" dirty="0" err="1"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de-DE" spc="-1" dirty="0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de-DE" spc="-1" dirty="0" err="1">
                <a:uFill>
                  <a:solidFill>
                    <a:srgbClr val="FFFFFF"/>
                  </a:solidFill>
                </a:uFill>
                <a:latin typeface="Arial"/>
              </a:rPr>
              <a:t>two</a:t>
            </a:r>
            <a:r>
              <a:rPr lang="de-DE" spc="-1" dirty="0">
                <a:uFill>
                  <a:solidFill>
                    <a:srgbClr val="FFFFFF"/>
                  </a:solidFill>
                </a:uFill>
                <a:latin typeface="Arial"/>
              </a:rPr>
              <a:t> SST </a:t>
            </a:r>
            <a:r>
              <a:rPr lang="de-DE" spc="-1" dirty="0" err="1">
                <a:uFill>
                  <a:solidFill>
                    <a:srgbClr val="FFFFFF"/>
                  </a:solidFill>
                </a:uFill>
                <a:latin typeface="Arial"/>
              </a:rPr>
              <a:t>observation</a:t>
            </a:r>
            <a:r>
              <a:rPr lang="de-DE" spc="-1" dirty="0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de-DE" spc="-1" dirty="0" err="1">
                <a:uFill>
                  <a:solidFill>
                    <a:srgbClr val="FFFFFF"/>
                  </a:solidFill>
                </a:uFill>
                <a:latin typeface="Arial"/>
              </a:rPr>
              <a:t>groups</a:t>
            </a:r>
            <a:r>
              <a:rPr lang="de-DE" spc="-1" dirty="0"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lang="de-DE" spc="-1" dirty="0" err="1">
                <a:uFill>
                  <a:solidFill>
                    <a:srgbClr val="FFFFFF"/>
                  </a:solidFill>
                </a:uFill>
                <a:latin typeface="Arial"/>
              </a:rPr>
              <a:t>gravity</a:t>
            </a:r>
            <a:r>
              <a:rPr lang="de-DE" spc="-1" dirty="0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de-DE" spc="-1" dirty="0" err="1">
                <a:uFill>
                  <a:solidFill>
                    <a:srgbClr val="FFFFFF"/>
                  </a:solidFill>
                </a:uFill>
                <a:latin typeface="Arial"/>
              </a:rPr>
              <a:t>field</a:t>
            </a:r>
            <a:r>
              <a:rPr lang="de-DE" spc="-1" dirty="0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de-DE" spc="-1" dirty="0" err="1">
                <a:uFill>
                  <a:solidFill>
                    <a:srgbClr val="FFFFFF"/>
                  </a:solidFill>
                </a:uFill>
                <a:latin typeface="Arial"/>
              </a:rPr>
              <a:t>modeling</a:t>
            </a:r>
            <a:r>
              <a:rPr lang="de-DE" spc="-1" dirty="0"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361943" lvl="1" indent="-180975" defTabSz="914400" fontAlgn="auto"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improves estimation of high-degree spherical harmonic coefficients,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b="1" dirty="0"/>
          </a:p>
          <a:p>
            <a:pPr lvl="1"/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2B7B8F5-7CEC-4664-97EC-05985164DC77}"/>
              </a:ext>
            </a:extLst>
          </p:cNvPr>
          <p:cNvGrpSpPr/>
          <p:nvPr/>
        </p:nvGrpSpPr>
        <p:grpSpPr>
          <a:xfrm>
            <a:off x="205456" y="2841861"/>
            <a:ext cx="8070524" cy="3349736"/>
            <a:chOff x="205456" y="2841861"/>
            <a:chExt cx="8070524" cy="3349736"/>
          </a:xfrm>
        </p:grpSpPr>
        <p:pic>
          <p:nvPicPr>
            <p:cNvPr id="7" name="Grafik 6" descr="Ein Bild, das Text, Licht enthält.&#10;&#10;Automatisch generierte Beschreibung">
              <a:extLst>
                <a:ext uri="{FF2B5EF4-FFF2-40B4-BE49-F238E27FC236}">
                  <a16:creationId xmlns:a16="http://schemas.microsoft.com/office/drawing/2014/main" id="{4346C290-CA0E-4C5F-B04F-CDF1E092DF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741"/>
            <a:stretch/>
          </p:blipFill>
          <p:spPr>
            <a:xfrm>
              <a:off x="246858" y="4139597"/>
              <a:ext cx="3815428" cy="2052000"/>
            </a:xfrm>
            <a:prstGeom prst="rect">
              <a:avLst/>
            </a:prstGeom>
          </p:spPr>
        </p:pic>
        <p:pic>
          <p:nvPicPr>
            <p:cNvPr id="11" name="Grafik 10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18B2C111-1A6C-4A6D-B89C-F5835C11C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2"/>
            <a:stretch/>
          </p:blipFill>
          <p:spPr>
            <a:xfrm>
              <a:off x="4155816" y="4139597"/>
              <a:ext cx="4120164" cy="2052000"/>
            </a:xfrm>
            <a:prstGeom prst="rect">
              <a:avLst/>
            </a:prstGeom>
          </p:spPr>
        </p:pic>
        <p:sp>
          <p:nvSpPr>
            <p:cNvPr id="17" name="Textplatzhalter 4">
              <a:extLst>
                <a:ext uri="{FF2B5EF4-FFF2-40B4-BE49-F238E27FC236}">
                  <a16:creationId xmlns:a16="http://schemas.microsoft.com/office/drawing/2014/main" id="{C9FCCC10-5AB4-43F4-9EBB-B7F019E6744E}"/>
                </a:ext>
              </a:extLst>
            </p:cNvPr>
            <p:cNvSpPr txBox="1">
              <a:spLocks/>
            </p:cNvSpPr>
            <p:nvPr/>
          </p:nvSpPr>
          <p:spPr>
            <a:xfrm>
              <a:off x="205456" y="2841861"/>
              <a:ext cx="7127733" cy="1080326"/>
            </a:xfrm>
            <a:prstGeom prst="rect">
              <a:avLst/>
            </a:prstGeom>
          </p:spPr>
          <p:txBody>
            <a:bodyPr/>
            <a:lstStyle>
              <a:lvl1pPr marL="180966" indent="-180966" algn="l" defTabSz="457178" rtl="0" eaLnBrk="1" fontAlgn="base" hangingPunct="1">
                <a:spcBef>
                  <a:spcPts val="0"/>
                </a:spcBef>
                <a:spcAft>
                  <a:spcPct val="0"/>
                </a:spcAft>
                <a:buClr>
                  <a:srgbClr val="F70146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ＭＳ Ｐゴシック" pitchFamily="-107" charset="-128"/>
                  <a:cs typeface="ＭＳ Ｐゴシック" pitchFamily="-107" charset="-128"/>
                </a:defRPr>
              </a:lvl1pPr>
              <a:lvl2pPr marL="361934" indent="-180966" algn="l" defTabSz="457178" rtl="0" eaLnBrk="1" fontAlgn="base" hangingPunct="1">
                <a:spcBef>
                  <a:spcPts val="0"/>
                </a:spcBef>
                <a:spcAft>
                  <a:spcPct val="0"/>
                </a:spcAft>
                <a:buClr>
                  <a:schemeClr val="bg1">
                    <a:lumMod val="65000"/>
                  </a:schemeClr>
                </a:buClr>
                <a:buFont typeface="Wingdings" charset="0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ＭＳ Ｐゴシック" pitchFamily="-107" charset="-128"/>
                  <a:cs typeface="+mn-cs"/>
                </a:defRPr>
              </a:lvl2pPr>
              <a:lvl3pPr marL="534961" indent="-173030" algn="l" defTabSz="457178" rtl="0" eaLnBrk="1" fontAlgn="base" hangingPunct="1">
                <a:spcBef>
                  <a:spcPts val="0"/>
                </a:spcBef>
                <a:spcAft>
                  <a:spcPct val="0"/>
                </a:spcAft>
                <a:buFont typeface="Wingdings" charset="0"/>
                <a:buChar char="§"/>
                <a:defRPr sz="1600" kern="1200" baseline="0">
                  <a:solidFill>
                    <a:schemeClr val="tx1"/>
                  </a:solidFill>
                  <a:latin typeface="+mn-lt"/>
                  <a:ea typeface="ＭＳ Ｐゴシック" pitchFamily="-107" charset="-128"/>
                  <a:cs typeface="+mn-cs"/>
                </a:defRPr>
              </a:lvl3pPr>
              <a:lvl4pPr marL="715927" indent="-180966" algn="l" defTabSz="457178" rtl="0" eaLnBrk="1" fontAlgn="base" hangingPunct="1">
                <a:spcBef>
                  <a:spcPts val="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ＭＳ Ｐゴシック" pitchFamily="-107" charset="-128"/>
                  <a:cs typeface="+mn-cs"/>
                </a:defRPr>
              </a:lvl4pPr>
              <a:lvl5pPr marL="1977927" indent="-187317" algn="l" defTabSz="457178" rtl="0" eaLnBrk="1" fontAlgn="base" hangingPunct="1">
                <a:spcBef>
                  <a:spcPts val="0"/>
                </a:spcBef>
                <a:spcAft>
                  <a:spcPct val="0"/>
                </a:spcAft>
                <a:buFont typeface="Lucida Grande" charset="0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ＭＳ Ｐゴシック" pitchFamily="-107" charset="-128"/>
                  <a:cs typeface="+mn-cs"/>
                </a:defRPr>
              </a:lvl5pPr>
              <a:lvl6pPr marL="2514474" indent="-228589" algn="l" defTabSz="45717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45717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45717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457178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1943" lvl="1" indent="-180975" defTabSz="914400" fontAlgn="auto">
                <a:lnSpc>
                  <a:spcPct val="120000"/>
                </a:lnSpc>
                <a:spcAft>
                  <a:spcPts val="0"/>
                </a:spcAft>
              </a:pPr>
              <a:r>
                <a:rPr lang="en-US" dirty="0"/>
                <a:t>near zonal coefficients for degrees above 60 are better determined.</a:t>
              </a:r>
            </a:p>
            <a:p>
              <a:pPr marL="0" indent="0">
                <a:buFont typeface="Wingdings" panose="05000000000000000000" pitchFamily="2" charset="2"/>
                <a:buNone/>
              </a:pPr>
              <a:endParaRPr lang="en-US" b="1" dirty="0"/>
            </a:p>
            <a:p>
              <a:pPr lvl="1"/>
              <a:endParaRPr lang="en-US" dirty="0"/>
            </a:p>
            <a:p>
              <a:pPr marL="0" indent="0">
                <a:buFont typeface="Wingdings" panose="05000000000000000000" pitchFamily="2" charset="2"/>
                <a:buNone/>
              </a:pPr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49638728-1A36-451B-B28E-EF0C17A2A8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370" y="991756"/>
            <a:ext cx="7127733" cy="1080326"/>
          </a:xfrm>
        </p:spPr>
        <p:txBody>
          <a:bodyPr/>
          <a:lstStyle/>
          <a:p>
            <a:r>
              <a:rPr lang="en-US" dirty="0"/>
              <a:t>GRACE-FO has 2 independent low-low satellite-to-satellite tracking (SST) measurements:</a:t>
            </a:r>
          </a:p>
          <a:p>
            <a:pPr lvl="1"/>
            <a:r>
              <a:rPr lang="en-US" dirty="0"/>
              <a:t>K-band Ranging Instrument (KBR),</a:t>
            </a:r>
          </a:p>
          <a:p>
            <a:pPr lvl="1"/>
            <a:r>
              <a:rPr lang="en-US" dirty="0"/>
              <a:t>Laser Ranging Interferometer (LRI).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4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Dual SST </a:t>
            </a:r>
            <a:r>
              <a:rPr lang="de-DE" dirty="0" err="1"/>
              <a:t>gravity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recovery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26" name="Rechteck: abgerundete Ecken 6">
            <a:hlinkClick r:id="rId4" action="ppaction://hlinksldjump"/>
            <a:extLst>
              <a:ext uri="{FF2B5EF4-FFF2-40B4-BE49-F238E27FC236}">
                <a16:creationId xmlns:a16="http://schemas.microsoft.com/office/drawing/2014/main" id="{29BBFAFC-89F2-4468-A751-5377A065397F}"/>
              </a:ext>
            </a:extLst>
          </p:cNvPr>
          <p:cNvSpPr/>
          <p:nvPr/>
        </p:nvSpPr>
        <p:spPr>
          <a:xfrm>
            <a:off x="8560902" y="5815351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  <p:sp>
        <p:nvSpPr>
          <p:cNvPr id="27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9097DD-CA15-4891-88D3-86B5687F4FB7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28" name="Rechteck: abgerundete Ecken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C34123-A4BF-4355-A41D-DE88E2EE1EDA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BE3E096-4BA2-45D8-9AE9-00E87D606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836" y="738466"/>
            <a:ext cx="4509844" cy="3188152"/>
          </a:xfrm>
          <a:prstGeom prst="rect">
            <a:avLst/>
          </a:prstGeom>
        </p:spPr>
      </p:pic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5DA0E9F-4C03-40B1-9557-68F1AF9E719F}"/>
              </a:ext>
            </a:extLst>
          </p:cNvPr>
          <p:cNvSpPr txBox="1">
            <a:spLocks/>
          </p:cNvSpPr>
          <p:nvPr/>
        </p:nvSpPr>
        <p:spPr>
          <a:xfrm>
            <a:off x="246858" y="3386455"/>
            <a:ext cx="7127733" cy="1080326"/>
          </a:xfrm>
          <a:prstGeom prst="rect">
            <a:avLst/>
          </a:prstGeom>
        </p:spPr>
        <p:txBody>
          <a:bodyPr/>
          <a:lstStyle>
            <a:lvl1pPr marL="180966" indent="-180966" algn="l" defTabSz="457178" rtl="0" eaLnBrk="1" fontAlgn="base" hangingPunct="1">
              <a:spcBef>
                <a:spcPts val="0"/>
              </a:spcBef>
              <a:spcAft>
                <a:spcPct val="0"/>
              </a:spcAft>
              <a:buClr>
                <a:srgbClr val="F70146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361934" indent="-180966" algn="l" defTabSz="457178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Font typeface="Wingdings" charset="0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107" charset="-128"/>
                <a:cs typeface="+mn-cs"/>
              </a:defRPr>
            </a:lvl2pPr>
            <a:lvl3pPr marL="534961" indent="-173030" algn="l" defTabSz="457178" rtl="0" eaLnBrk="1" fontAlgn="base" hangingPunct="1">
              <a:spcBef>
                <a:spcPts val="0"/>
              </a:spcBef>
              <a:spcAft>
                <a:spcPct val="0"/>
              </a:spcAft>
              <a:buFont typeface="Wingdings" charset="0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ＭＳ Ｐゴシック" pitchFamily="-107" charset="-128"/>
                <a:cs typeface="+mn-cs"/>
              </a:defRPr>
            </a:lvl3pPr>
            <a:lvl4pPr marL="715927" indent="-180966" algn="l" defTabSz="457178" rtl="0" eaLnBrk="1" fontAlgn="base" hangingPunct="1">
              <a:spcBef>
                <a:spcPts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07" charset="-128"/>
                <a:cs typeface="+mn-cs"/>
              </a:defRPr>
            </a:lvl4pPr>
            <a:lvl5pPr marL="1977927" indent="-187317" algn="l" defTabSz="457178" rtl="0" eaLnBrk="1" fontAlgn="base" hangingPunct="1">
              <a:spcBef>
                <a:spcPts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07" charset="-128"/>
                <a:cs typeface="+mn-cs"/>
              </a:defRPr>
            </a:lvl5pPr>
            <a:lvl6pPr marL="2514474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the next slides, we discuss the additional steps for dual SST gravity modeling, implemented in ITSG-Grace2018.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b="1" dirty="0"/>
          </a:p>
          <a:p>
            <a:pPr lvl="1"/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22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39"/>
    </mc:Choice>
    <mc:Fallback xmlns="">
      <p:transition spd="slow" advTm="25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LRI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calibration</a:t>
            </a:r>
            <a:r>
              <a:rPr lang="de-DE" dirty="0"/>
              <a:t> </a:t>
            </a:r>
            <a:endParaRPr lang="de-AT" dirty="0"/>
          </a:p>
        </p:txBody>
      </p:sp>
      <p:sp>
        <p:nvSpPr>
          <p:cNvPr id="3" name="Rechteck: abgerundete Ecken 6">
            <a:hlinkClick r:id="rId2" action="ppaction://hlinksldjump"/>
            <a:extLst>
              <a:ext uri="{FF2B5EF4-FFF2-40B4-BE49-F238E27FC236}">
                <a16:creationId xmlns:a16="http://schemas.microsoft.com/office/drawing/2014/main" id="{FE627F4D-9438-4AA2-80E3-1E477CFFA265}"/>
              </a:ext>
            </a:extLst>
          </p:cNvPr>
          <p:cNvSpPr/>
          <p:nvPr/>
        </p:nvSpPr>
        <p:spPr>
          <a:xfrm>
            <a:off x="8560902" y="5815351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  <p:sp>
        <p:nvSpPr>
          <p:cNvPr id="4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E4F4EC-315D-40AA-8277-2C9A37B74721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5" name="Rechteck: abgerundete Ecken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7239DB2-7E7E-4E59-9E4E-40D3CAC74B64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3D379D60-33E1-441D-AB92-B3C555353B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0711"/>
            <a:ext cx="50292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476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4"/>
    </mc:Choice>
    <mc:Fallback xmlns="">
      <p:transition spd="slow" advTm="493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6E7E63-580A-4565-9C46-3A06E72D66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6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ACE9BA-2C37-4914-8899-D0F752B75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approach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BBCE25-F06E-42A4-921A-4F262C8D74DF}"/>
              </a:ext>
            </a:extLst>
          </p:cNvPr>
          <p:cNvSpPr txBox="1">
            <a:spLocks/>
          </p:cNvSpPr>
          <p:nvPr/>
        </p:nvSpPr>
        <p:spPr bwMode="auto">
          <a:xfrm>
            <a:off x="415834" y="878458"/>
            <a:ext cx="10607300" cy="265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 kern="1200">
                <a:solidFill>
                  <a:srgbClr val="000000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27146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0146"/>
              </a:buClr>
              <a:buFont typeface="Wingdings" charset="0"/>
              <a:buChar char="§"/>
              <a:defRPr sz="2600" kern="1200">
                <a:solidFill>
                  <a:srgbClr val="000000"/>
                </a:solidFill>
                <a:latin typeface="+mn-lt"/>
                <a:ea typeface="ＭＳ Ｐゴシック" pitchFamily="-107" charset="-128"/>
                <a:cs typeface="+mn-cs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400" kern="1200">
                <a:solidFill>
                  <a:srgbClr val="000000"/>
                </a:solidFill>
                <a:latin typeface="+mn-lt"/>
                <a:ea typeface="ＭＳ Ｐゴシック" pitchFamily="-107" charset="-128"/>
                <a:cs typeface="+mn-cs"/>
              </a:defRPr>
            </a:lvl3pPr>
            <a:lvl4pPr marL="1438275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Font typeface="Wingdings" charset="0"/>
              <a:buChar char="§"/>
              <a:defRPr sz="2000" kern="1200">
                <a:solidFill>
                  <a:srgbClr val="000000"/>
                </a:solidFill>
                <a:latin typeface="+mn-lt"/>
                <a:ea typeface="ＭＳ Ｐゴシック" pitchFamily="-107" charset="-128"/>
                <a:cs typeface="+mn-cs"/>
              </a:defRPr>
            </a:lvl4pPr>
            <a:lvl5pPr marL="1978025" indent="-1873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000" kern="1200">
                <a:solidFill>
                  <a:srgbClr val="000000"/>
                </a:solidFill>
                <a:latin typeface="+mn-lt"/>
                <a:ea typeface="ＭＳ Ｐゴシック" pitchFamily="-107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0146"/>
              </a:buClr>
              <a:buFont typeface="Wingdings" panose="05000000000000000000" pitchFamily="2" charset="2"/>
              <a:buChar char="§"/>
              <a:tabLst>
                <a:tab pos="2335213" algn="l"/>
              </a:tabLst>
            </a:pPr>
            <a:r>
              <a:rPr lang="en-US" sz="1600" b="1" dirty="0"/>
              <a:t>LRI calibration: </a:t>
            </a:r>
            <a:r>
              <a:rPr lang="en-US" sz="1600" dirty="0"/>
              <a:t>Developing a calibration approach that is compatible with different processing strategies throughout the mission and ensures high quality and consistent LRI1B data sets.</a:t>
            </a:r>
          </a:p>
          <a:p>
            <a:pPr marL="182563" indent="-182563">
              <a:spcBef>
                <a:spcPts val="0"/>
              </a:spcBef>
              <a:spcAft>
                <a:spcPts val="600"/>
              </a:spcAft>
              <a:buClr>
                <a:srgbClr val="F70146"/>
              </a:buClr>
              <a:buFont typeface="Wingdings" panose="05000000000000000000" pitchFamily="2" charset="2"/>
              <a:buChar char="§"/>
              <a:tabLst>
                <a:tab pos="2335213" algn="l"/>
              </a:tabLst>
            </a:pPr>
            <a:endParaRPr lang="en-US" sz="1600" dirty="0"/>
          </a:p>
          <a:p>
            <a:pPr marL="182563" indent="-182563">
              <a:spcBef>
                <a:spcPts val="0"/>
              </a:spcBef>
              <a:spcAft>
                <a:spcPts val="600"/>
              </a:spcAft>
              <a:buClr>
                <a:srgbClr val="F70146"/>
              </a:buClr>
              <a:buFont typeface="Wingdings" panose="05000000000000000000" pitchFamily="2" charset="2"/>
              <a:buChar char="§"/>
              <a:tabLst>
                <a:tab pos="2335213" algn="l"/>
              </a:tabLst>
            </a:pPr>
            <a:r>
              <a:rPr lang="en-US" sz="1600" dirty="0"/>
              <a:t>Calibration steps :	(1) data screening and a-priori calibration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70146"/>
              </a:buClr>
              <a:tabLst>
                <a:tab pos="2335213" algn="l"/>
              </a:tabLst>
            </a:pPr>
            <a:r>
              <a:rPr lang="en-US" sz="1600" dirty="0"/>
              <a:t>                                         (2) co-estimation of calibration parameters in dual SST gravity field recovery </a:t>
            </a:r>
          </a:p>
          <a:p>
            <a:pPr marL="182563" indent="-182563">
              <a:spcBef>
                <a:spcPts val="0"/>
              </a:spcBef>
              <a:spcAft>
                <a:spcPts val="600"/>
              </a:spcAft>
              <a:buClr>
                <a:srgbClr val="F70146"/>
              </a:buClr>
              <a:buFont typeface="Wingdings" panose="05000000000000000000" pitchFamily="2" charset="2"/>
              <a:buChar char="§"/>
              <a:tabLst>
                <a:tab pos="2335213" algn="l"/>
              </a:tabLst>
            </a:pPr>
            <a:r>
              <a:rPr lang="en-US" sz="1600" dirty="0"/>
              <a:t>Calibration equation: 	</a:t>
            </a:r>
          </a:p>
          <a:p>
            <a:pPr>
              <a:tabLst>
                <a:tab pos="2335213" algn="l"/>
              </a:tabLst>
            </a:pPr>
            <a:endParaRPr lang="en-US" sz="1600" dirty="0"/>
          </a:p>
          <a:p>
            <a:pPr lvl="0" eaLnBrk="1" hangingPunct="1">
              <a:spcBef>
                <a:spcPts val="0"/>
              </a:spcBef>
              <a:spcAft>
                <a:spcPts val="600"/>
              </a:spcAft>
              <a:tabLst>
                <a:tab pos="2335213" algn="l"/>
              </a:tabLst>
            </a:pPr>
            <a:endParaRPr lang="en-US" sz="1600" b="1" dirty="0">
              <a:solidFill>
                <a:srgbClr val="F70146"/>
              </a:solidFill>
              <a:latin typeface="Arial" charset="0"/>
              <a:ea typeface="ＭＳ Ｐゴシック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tabLst>
                <a:tab pos="2335213" algn="l"/>
              </a:tabLst>
            </a:pPr>
            <a:endParaRPr lang="en-US" sz="16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E8CC235-9FE7-407C-8A75-07CCE4EE8633}"/>
              </a:ext>
            </a:extLst>
          </p:cNvPr>
          <p:cNvGrpSpPr/>
          <p:nvPr/>
        </p:nvGrpSpPr>
        <p:grpSpPr>
          <a:xfrm>
            <a:off x="3389745" y="3063449"/>
            <a:ext cx="1958110" cy="300272"/>
            <a:chOff x="3389745" y="1913072"/>
            <a:chExt cx="1958110" cy="30027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EE6803-002B-4BCE-9952-153505FC6DD1}"/>
                </a:ext>
              </a:extLst>
            </p:cNvPr>
            <p:cNvSpPr/>
            <p:nvPr/>
          </p:nvSpPr>
          <p:spPr bwMode="auto">
            <a:xfrm>
              <a:off x="3389745" y="1913072"/>
              <a:ext cx="1958110" cy="300272"/>
            </a:xfrm>
            <a:prstGeom prst="rect">
              <a:avLst/>
            </a:prstGeom>
            <a:noFill/>
            <a:ln w="19050" cap="flat" cmpd="sng" algn="ctr">
              <a:solidFill>
                <a:srgbClr val="F7014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A133048E-DDE1-4A02-AD1F-1BEE2B4F772E}"/>
                    </a:ext>
                  </a:extLst>
                </p:cNvPr>
                <p:cNvSpPr txBox="1"/>
                <p:nvPr/>
              </p:nvSpPr>
              <p:spPr>
                <a:xfrm>
                  <a:off x="3574561" y="1940097"/>
                  <a:ext cx="1513107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sz="16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acc>
                          </m:e>
                          <m:sub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𝑐𝑎𝑙</m:t>
                            </m:r>
                          </m:sub>
                        </m:s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sz="1600" b="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acc>
                          </m:e>
                          <m:sub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𝑜𝑏𝑠</m:t>
                            </m:r>
                          </m:sub>
                        </m:s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1600" i="1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A133048E-DDE1-4A02-AD1F-1BEE2B4F77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4561" y="1940097"/>
                  <a:ext cx="1513107" cy="246221"/>
                </a:xfrm>
                <a:prstGeom prst="rect">
                  <a:avLst/>
                </a:prstGeom>
                <a:blipFill>
                  <a:blip r:embed="rId4"/>
                  <a:stretch>
                    <a:fillRect l="-2410" t="-2500" r="-2008" b="-2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Rechteck: abgerundete Ecken 6">
            <a:hlinkClick r:id="rId5" action="ppaction://hlinksldjump"/>
            <a:extLst>
              <a:ext uri="{FF2B5EF4-FFF2-40B4-BE49-F238E27FC236}">
                <a16:creationId xmlns:a16="http://schemas.microsoft.com/office/drawing/2014/main" id="{4D2093D1-5F29-4FAE-82B3-7808D2C4BD86}"/>
              </a:ext>
            </a:extLst>
          </p:cNvPr>
          <p:cNvSpPr/>
          <p:nvPr/>
        </p:nvSpPr>
        <p:spPr>
          <a:xfrm>
            <a:off x="8560902" y="5815351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  <p:sp>
        <p:nvSpPr>
          <p:cNvPr id="9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3B8E0E-4E43-4F41-B70B-E260012EB99B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10" name="Rechteck: abgerundete Ecken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AF7A7C3-F2AE-4871-A503-74C9A04A71E4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465242-28D0-4FD5-B6C0-BC807D6264D4}"/>
              </a:ext>
            </a:extLst>
          </p:cNvPr>
          <p:cNvSpPr txBox="1">
            <a:spLocks/>
          </p:cNvSpPr>
          <p:nvPr/>
        </p:nvSpPr>
        <p:spPr bwMode="auto">
          <a:xfrm>
            <a:off x="415834" y="3576796"/>
            <a:ext cx="10607300" cy="245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 kern="1200">
                <a:solidFill>
                  <a:srgbClr val="000000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27146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0146"/>
              </a:buClr>
              <a:buFont typeface="Wingdings" charset="0"/>
              <a:buChar char="§"/>
              <a:defRPr sz="2600" kern="1200">
                <a:solidFill>
                  <a:srgbClr val="000000"/>
                </a:solidFill>
                <a:latin typeface="+mn-lt"/>
                <a:ea typeface="ＭＳ Ｐゴシック" pitchFamily="-107" charset="-128"/>
                <a:cs typeface="+mn-cs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400" kern="1200">
                <a:solidFill>
                  <a:srgbClr val="000000"/>
                </a:solidFill>
                <a:latin typeface="+mn-lt"/>
                <a:ea typeface="ＭＳ Ｐゴシック" pitchFamily="-107" charset="-128"/>
                <a:cs typeface="+mn-cs"/>
              </a:defRPr>
            </a:lvl3pPr>
            <a:lvl4pPr marL="1438275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Font typeface="Wingdings" charset="0"/>
              <a:buChar char="§"/>
              <a:defRPr sz="2000" kern="1200">
                <a:solidFill>
                  <a:srgbClr val="000000"/>
                </a:solidFill>
                <a:latin typeface="+mn-lt"/>
                <a:ea typeface="ＭＳ Ｐゴシック" pitchFamily="-107" charset="-128"/>
                <a:cs typeface="+mn-cs"/>
              </a:defRPr>
            </a:lvl4pPr>
            <a:lvl5pPr marL="1978025" indent="-1873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000" kern="1200">
                <a:solidFill>
                  <a:srgbClr val="000000"/>
                </a:solidFill>
                <a:latin typeface="+mn-lt"/>
                <a:ea typeface="ＭＳ Ｐゴシック" pitchFamily="-107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>
              <a:spcBef>
                <a:spcPts val="0"/>
              </a:spcBef>
              <a:spcAft>
                <a:spcPts val="600"/>
              </a:spcAft>
              <a:tabLst>
                <a:tab pos="2335213" algn="l"/>
              </a:tabLst>
            </a:pPr>
            <a:r>
              <a:rPr lang="en-US" sz="1600" b="1" dirty="0">
                <a:solidFill>
                  <a:srgbClr val="F70146"/>
                </a:solidFill>
                <a:latin typeface="Arial" charset="0"/>
                <a:ea typeface="ＭＳ Ｐゴシック" charset="0"/>
              </a:rPr>
              <a:t>LRI Scale factor (1,2): </a:t>
            </a:r>
          </a:p>
          <a:p>
            <a:pPr marL="182563" lvl="0" indent="-182563" eaLnBrk="1" hangingPunct="1">
              <a:spcBef>
                <a:spcPts val="0"/>
              </a:spcBef>
              <a:spcAft>
                <a:spcPts val="600"/>
              </a:spcAft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§"/>
              <a:tabLst>
                <a:tab pos="2335213" algn="l"/>
              </a:tabLst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Estimation:	 once per day</a:t>
            </a:r>
          </a:p>
          <a:p>
            <a:pPr marL="182563" lvl="0" indent="-182563" eaLnBrk="1" hangingPunct="1">
              <a:spcBef>
                <a:spcPts val="0"/>
              </a:spcBef>
              <a:spcAft>
                <a:spcPts val="600"/>
              </a:spcAft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§"/>
              <a:tabLst>
                <a:tab pos="2335213" algn="l"/>
              </a:tabLst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Parameterization:	 uniform cubic B-splines (UCBS), with a 1.5h knot interval</a:t>
            </a:r>
            <a:endParaRPr lang="en-US" sz="1600" b="1" dirty="0">
              <a:solidFill>
                <a:srgbClr val="F70146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2335213" algn="l"/>
              </a:tabLst>
            </a:pPr>
            <a:endParaRPr lang="en-US" sz="1600" b="1" dirty="0">
              <a:solidFill>
                <a:srgbClr val="F70146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2335213" algn="l"/>
              </a:tabLst>
            </a:pPr>
            <a:r>
              <a:rPr lang="en-US" sz="1600" b="1" dirty="0">
                <a:solidFill>
                  <a:srgbClr val="F70146"/>
                </a:solidFill>
              </a:rPr>
              <a:t>LRI Time bias (1,2):</a:t>
            </a:r>
          </a:p>
          <a:p>
            <a:pPr marL="182563" indent="-182563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tabLst>
                <a:tab pos="2335213" algn="l"/>
              </a:tabLst>
            </a:pPr>
            <a:r>
              <a:rPr lang="en-US" sz="1600" dirty="0"/>
              <a:t>Estimation:	 once per day</a:t>
            </a:r>
          </a:p>
          <a:p>
            <a:pPr marL="182563" indent="-182563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tabLst>
                <a:tab pos="2335213" algn="l"/>
              </a:tabLst>
            </a:pPr>
            <a:r>
              <a:rPr lang="en-US" sz="1600" dirty="0"/>
              <a:t>Parameterization:	 </a:t>
            </a: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uniform cubic B-splines (UCBS), with a 1.5h knot interval</a:t>
            </a:r>
            <a:endParaRPr lang="en-US" sz="1600" dirty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tabLst>
                <a:tab pos="2335213" algn="l"/>
              </a:tabLs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21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47"/>
    </mc:Choice>
    <mc:Fallback xmlns="">
      <p:transition spd="slow" advTm="39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6E7E63-580A-4565-9C46-3A06E72D66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7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ACE9BA-2C37-4914-8899-D0F752B75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LRI1B v04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0B16D3C-4906-4FFB-BE34-FB6494B1CCA0}"/>
              </a:ext>
            </a:extLst>
          </p:cNvPr>
          <p:cNvSpPr txBox="1">
            <a:spLocks/>
          </p:cNvSpPr>
          <p:nvPr/>
        </p:nvSpPr>
        <p:spPr bwMode="auto">
          <a:xfrm>
            <a:off x="329183" y="903103"/>
            <a:ext cx="4795267" cy="32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 kern="1200">
                <a:solidFill>
                  <a:srgbClr val="000000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27146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0146"/>
              </a:buClr>
              <a:buFont typeface="Wingdings" charset="0"/>
              <a:buChar char="§"/>
              <a:defRPr sz="2600" kern="1200">
                <a:solidFill>
                  <a:srgbClr val="000000"/>
                </a:solidFill>
                <a:latin typeface="+mn-lt"/>
                <a:ea typeface="ＭＳ Ｐゴシック" pitchFamily="-107" charset="-128"/>
                <a:cs typeface="+mn-cs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400" kern="1200">
                <a:solidFill>
                  <a:srgbClr val="000000"/>
                </a:solidFill>
                <a:latin typeface="+mn-lt"/>
                <a:ea typeface="ＭＳ Ｐゴシック" pitchFamily="-107" charset="-128"/>
                <a:cs typeface="+mn-cs"/>
              </a:defRPr>
            </a:lvl3pPr>
            <a:lvl4pPr marL="1438275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Font typeface="Wingdings" charset="0"/>
              <a:buChar char="§"/>
              <a:defRPr sz="2000" kern="1200">
                <a:solidFill>
                  <a:srgbClr val="000000"/>
                </a:solidFill>
                <a:latin typeface="+mn-lt"/>
                <a:ea typeface="ＭＳ Ｐゴシック" pitchFamily="-107" charset="-128"/>
                <a:cs typeface="+mn-cs"/>
              </a:defRPr>
            </a:lvl4pPr>
            <a:lvl5pPr marL="1978025" indent="-1873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000" kern="1200">
                <a:solidFill>
                  <a:srgbClr val="000000"/>
                </a:solidFill>
                <a:latin typeface="+mn-lt"/>
                <a:ea typeface="ＭＳ Ｐゴシック" pitchFamily="-107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 algn="just">
              <a:spcBef>
                <a:spcPts val="0"/>
              </a:spcBef>
              <a:spcAft>
                <a:spcPts val="600"/>
              </a:spcAft>
              <a:buClr>
                <a:srgbClr val="F70146"/>
              </a:buClr>
              <a:buFont typeface="Wingdings" panose="05000000000000000000" pitchFamily="2" charset="2"/>
              <a:buChar char="§"/>
              <a:tabLst>
                <a:tab pos="2335213" algn="l"/>
              </a:tabLst>
            </a:pPr>
            <a:r>
              <a:rPr lang="en-US" sz="1600" dirty="0"/>
              <a:t>LRI1B v04 a-priori calibration is based on KBR1B data. </a:t>
            </a:r>
          </a:p>
          <a:p>
            <a:pPr marL="182563" indent="-182563" algn="just">
              <a:spcBef>
                <a:spcPts val="0"/>
              </a:spcBef>
              <a:spcAft>
                <a:spcPts val="600"/>
              </a:spcAft>
              <a:buClr>
                <a:srgbClr val="F70146"/>
              </a:buClr>
              <a:buFont typeface="Wingdings" panose="05000000000000000000" pitchFamily="2" charset="2"/>
              <a:buChar char="§"/>
              <a:tabLst>
                <a:tab pos="2335213" algn="l"/>
              </a:tabLst>
            </a:pPr>
            <a:endParaRPr lang="en-US" sz="1600" dirty="0"/>
          </a:p>
          <a:p>
            <a:pPr marL="182563" indent="-182563" algn="just">
              <a:spcBef>
                <a:spcPts val="0"/>
              </a:spcBef>
              <a:spcAft>
                <a:spcPts val="600"/>
              </a:spcAft>
              <a:buClr>
                <a:srgbClr val="F70146"/>
              </a:buClr>
              <a:buFont typeface="Wingdings" panose="05000000000000000000" pitchFamily="2" charset="2"/>
              <a:buChar char="§"/>
              <a:tabLst>
                <a:tab pos="2335213" algn="l"/>
              </a:tabLst>
            </a:pPr>
            <a:r>
              <a:rPr lang="en-US" sz="1600" dirty="0"/>
              <a:t>The calibration mitigates the remaining systematics in the original LRI1B v04 (until June 2020, first processing update) due to the LRI time offset and scale factor.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92" y="3678362"/>
            <a:ext cx="5708916" cy="200863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92" y="1553601"/>
            <a:ext cx="5708916" cy="200863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29183" y="5310526"/>
            <a:ext cx="5662042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">
              <a:lnSpc>
                <a:spcPct val="120000"/>
              </a:lnSpc>
              <a:buClr>
                <a:srgbClr val="F70146"/>
              </a:buClr>
              <a:defRPr/>
            </a:pP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Difference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between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LRI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and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KBR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range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accelerations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before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(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blue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)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and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after (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red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)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calibration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in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spectral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domain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(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low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-pass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filter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applied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). </a:t>
            </a:r>
            <a:endParaRPr lang="de-DE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Rechteck: abgerundete Ecken 6">
            <a:hlinkClick r:id="rId4" action="ppaction://hlinksldjump"/>
            <a:extLst>
              <a:ext uri="{FF2B5EF4-FFF2-40B4-BE49-F238E27FC236}">
                <a16:creationId xmlns:a16="http://schemas.microsoft.com/office/drawing/2014/main" id="{4D2093D1-5F29-4FAE-82B3-7808D2C4BD86}"/>
              </a:ext>
            </a:extLst>
          </p:cNvPr>
          <p:cNvSpPr/>
          <p:nvPr/>
        </p:nvSpPr>
        <p:spPr>
          <a:xfrm>
            <a:off x="8560902" y="5815351"/>
            <a:ext cx="251460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▲ </a:t>
            </a:r>
            <a:r>
              <a:rPr lang="en-US" sz="1600" dirty="0">
                <a:solidFill>
                  <a:schemeClr val="tx1"/>
                </a:solidFill>
              </a:rPr>
              <a:t>Back to the first page</a:t>
            </a:r>
            <a:endParaRPr lang="en-US" sz="1600" dirty="0">
              <a:solidFill>
                <a:srgbClr val="F70146"/>
              </a:solidFill>
            </a:endParaRPr>
          </a:p>
        </p:txBody>
      </p:sp>
      <p:sp>
        <p:nvSpPr>
          <p:cNvPr id="9" name="Rechteck: abgerundete Ecken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3B8E0E-4E43-4F41-B70B-E260012EB99B}"/>
              </a:ext>
            </a:extLst>
          </p:cNvPr>
          <p:cNvSpPr/>
          <p:nvPr/>
        </p:nvSpPr>
        <p:spPr>
          <a:xfrm>
            <a:off x="11598874" y="5815351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►</a:t>
            </a:r>
          </a:p>
        </p:txBody>
      </p:sp>
      <p:sp>
        <p:nvSpPr>
          <p:cNvPr id="10" name="Rechteck: abgerundete Ecken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AF7A7C3-F2AE-4871-A503-74C9A04A71E4}"/>
              </a:ext>
            </a:extLst>
          </p:cNvPr>
          <p:cNvSpPr/>
          <p:nvPr/>
        </p:nvSpPr>
        <p:spPr>
          <a:xfrm>
            <a:off x="11127123" y="5810334"/>
            <a:ext cx="420130" cy="40005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70146"/>
                </a:solidFill>
              </a:rPr>
              <a:t>◄</a:t>
            </a:r>
          </a:p>
        </p:txBody>
      </p:sp>
      <p:grpSp>
        <p:nvGrpSpPr>
          <p:cNvPr id="21" name="Gruppieren 20"/>
          <p:cNvGrpSpPr/>
          <p:nvPr/>
        </p:nvGrpSpPr>
        <p:grpSpPr>
          <a:xfrm>
            <a:off x="132341" y="2821933"/>
            <a:ext cx="5286664" cy="2488593"/>
            <a:chOff x="132341" y="3726808"/>
            <a:chExt cx="5286664" cy="2488593"/>
          </a:xfrm>
        </p:grpSpPr>
        <p:pic>
          <p:nvPicPr>
            <p:cNvPr id="19" name="Picture 18" descr="Chart, line chart&#10;&#10;Description automatically generated">
              <a:extLst>
                <a:ext uri="{FF2B5EF4-FFF2-40B4-BE49-F238E27FC236}">
                  <a16:creationId xmlns:a16="http://schemas.microsoft.com/office/drawing/2014/main" id="{EEDF490E-CBF0-4747-8D06-A9FDFEBC8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08" r="15366"/>
            <a:stretch/>
          </p:blipFill>
          <p:spPr>
            <a:xfrm>
              <a:off x="2841642" y="3993279"/>
              <a:ext cx="2577363" cy="2222122"/>
            </a:xfrm>
            <a:prstGeom prst="rect">
              <a:avLst/>
            </a:prstGeom>
          </p:spPr>
        </p:pic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2A6CAD05-CA95-4345-903A-2F0F511B7390}"/>
                </a:ext>
              </a:extLst>
            </p:cNvPr>
            <p:cNvGrpSpPr/>
            <p:nvPr/>
          </p:nvGrpSpPr>
          <p:grpSpPr>
            <a:xfrm>
              <a:off x="132341" y="3993279"/>
              <a:ext cx="5112101" cy="2222122"/>
              <a:chOff x="7585421" y="1604186"/>
              <a:chExt cx="5112101" cy="2222122"/>
            </a:xfrm>
          </p:grpSpPr>
          <p:pic>
            <p:nvPicPr>
              <p:cNvPr id="12" name="Picture 5" descr="Chart&#10;&#10;Description automatically generated">
                <a:extLst>
                  <a:ext uri="{FF2B5EF4-FFF2-40B4-BE49-F238E27FC236}">
                    <a16:creationId xmlns:a16="http://schemas.microsoft.com/office/drawing/2014/main" id="{F63EEA64-4BDD-4493-B1A5-67CDBBA61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15366"/>
              <a:stretch/>
            </p:blipFill>
            <p:spPr>
              <a:xfrm>
                <a:off x="7585421" y="1604186"/>
                <a:ext cx="2736000" cy="2222122"/>
              </a:xfrm>
              <a:prstGeom prst="rect">
                <a:avLst/>
              </a:prstGeom>
            </p:spPr>
          </p:pic>
          <p:grpSp>
            <p:nvGrpSpPr>
              <p:cNvPr id="13" name="Group 10">
                <a:extLst>
                  <a:ext uri="{FF2B5EF4-FFF2-40B4-BE49-F238E27FC236}">
                    <a16:creationId xmlns:a16="http://schemas.microsoft.com/office/drawing/2014/main" id="{D2104CE8-3761-45CB-AF73-1D5B690137F9}"/>
                  </a:ext>
                </a:extLst>
              </p:cNvPr>
              <p:cNvGrpSpPr/>
              <p:nvPr/>
            </p:nvGrpSpPr>
            <p:grpSpPr>
              <a:xfrm>
                <a:off x="11503636" y="1708271"/>
                <a:ext cx="1193886" cy="415498"/>
                <a:chOff x="11503636" y="1708271"/>
                <a:chExt cx="1193886" cy="415498"/>
              </a:xfrm>
            </p:grpSpPr>
            <p:sp>
              <p:nvSpPr>
                <p:cNvPr id="14" name="TextBox 11">
                  <a:extLst>
                    <a:ext uri="{FF2B5EF4-FFF2-40B4-BE49-F238E27FC236}">
                      <a16:creationId xmlns:a16="http://schemas.microsoft.com/office/drawing/2014/main" id="{F1EB6AE5-5621-44BE-91EA-667DE81A2D6D}"/>
                    </a:ext>
                  </a:extLst>
                </p:cNvPr>
                <p:cNvSpPr txBox="1"/>
                <p:nvPr/>
              </p:nvSpPr>
              <p:spPr>
                <a:xfrm>
                  <a:off x="11503636" y="1708271"/>
                  <a:ext cx="1193886" cy="41549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050" b="1" dirty="0"/>
                    <a:t>        v04 – KBR</a:t>
                  </a:r>
                </a:p>
                <a:p>
                  <a:r>
                    <a:rPr lang="de-DE" sz="1050" b="1" dirty="0"/>
                    <a:t>        cal –  KBR</a:t>
                  </a:r>
                </a:p>
              </p:txBody>
            </p:sp>
            <p:cxnSp>
              <p:nvCxnSpPr>
                <p:cNvPr id="15" name="Straight Connector 12">
                  <a:extLst>
                    <a:ext uri="{FF2B5EF4-FFF2-40B4-BE49-F238E27FC236}">
                      <a16:creationId xmlns:a16="http://schemas.microsoft.com/office/drawing/2014/main" id="{64CE2EE2-08EC-4D06-822F-48FADCA996E7}"/>
                    </a:ext>
                  </a:extLst>
                </p:cNvPr>
                <p:cNvCxnSpPr/>
                <p:nvPr/>
              </p:nvCxnSpPr>
              <p:spPr>
                <a:xfrm flipV="1">
                  <a:off x="11573297" y="2011274"/>
                  <a:ext cx="274320" cy="0"/>
                </a:xfrm>
                <a:prstGeom prst="line">
                  <a:avLst/>
                </a:prstGeom>
                <a:ln w="28575"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3">
                  <a:extLst>
                    <a:ext uri="{FF2B5EF4-FFF2-40B4-BE49-F238E27FC236}">
                      <a16:creationId xmlns:a16="http://schemas.microsoft.com/office/drawing/2014/main" id="{14AE00B4-39FF-473B-99E6-B969F03CDAAC}"/>
                    </a:ext>
                  </a:extLst>
                </p:cNvPr>
                <p:cNvCxnSpPr/>
                <p:nvPr/>
              </p:nvCxnSpPr>
              <p:spPr>
                <a:xfrm flipV="1">
                  <a:off x="11563772" y="1850655"/>
                  <a:ext cx="274320" cy="0"/>
                </a:xfrm>
                <a:prstGeom prst="line">
                  <a:avLst/>
                </a:prstGeom>
                <a:ln w="28575"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" name="TextBox 4">
              <a:extLst>
                <a:ext uri="{FF2B5EF4-FFF2-40B4-BE49-F238E27FC236}">
                  <a16:creationId xmlns:a16="http://schemas.microsoft.com/office/drawing/2014/main" id="{EDF430CC-4452-457C-906D-C48F1627B19A}"/>
                </a:ext>
              </a:extLst>
            </p:cNvPr>
            <p:cNvSpPr txBox="1"/>
            <p:nvPr/>
          </p:nvSpPr>
          <p:spPr>
            <a:xfrm>
              <a:off x="1034957" y="3757969"/>
              <a:ext cx="1283313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/>
                <a:t>2019-06</a:t>
              </a: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F24A28BB-8E39-4CB6-8694-D50404C5810F}"/>
                </a:ext>
              </a:extLst>
            </p:cNvPr>
            <p:cNvSpPr txBox="1"/>
            <p:nvPr/>
          </p:nvSpPr>
          <p:spPr>
            <a:xfrm>
              <a:off x="3541936" y="3726808"/>
              <a:ext cx="1378655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/>
                <a:t>2020-09</a:t>
              </a:r>
            </a:p>
          </p:txBody>
        </p:sp>
      </p:grpSp>
      <p:sp>
        <p:nvSpPr>
          <p:cNvPr id="20" name="Arrow: Right 10">
            <a:extLst>
              <a:ext uri="{FF2B5EF4-FFF2-40B4-BE49-F238E27FC236}">
                <a16:creationId xmlns:a16="http://schemas.microsoft.com/office/drawing/2014/main" id="{83A1CC89-0450-482D-AEC3-1C914B2CACB9}"/>
              </a:ext>
            </a:extLst>
          </p:cNvPr>
          <p:cNvSpPr/>
          <p:nvPr/>
        </p:nvSpPr>
        <p:spPr>
          <a:xfrm rot="5400000">
            <a:off x="8910843" y="3458180"/>
            <a:ext cx="256962" cy="274320"/>
          </a:xfrm>
          <a:prstGeom prst="rightArrow">
            <a:avLst/>
          </a:prstGeom>
          <a:solidFill>
            <a:srgbClr val="F70146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6146897" y="1029289"/>
            <a:ext cx="5662042" cy="58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">
              <a:lnSpc>
                <a:spcPct val="120000"/>
              </a:lnSpc>
              <a:buClr>
                <a:srgbClr val="F70146"/>
              </a:buClr>
              <a:defRPr/>
            </a:pP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Difference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between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LRI and KBR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range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accelerations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before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(top) and after (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bottom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)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calibration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in time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domain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(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low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-pass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filter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de-DE" sz="1400" spc="-1" dirty="0" err="1">
                <a:uFill>
                  <a:solidFill>
                    <a:srgbClr val="FFFFFF"/>
                  </a:solidFill>
                </a:uFill>
              </a:rPr>
              <a:t>applied</a:t>
            </a:r>
            <a:r>
              <a:rPr lang="de-DE" sz="1400" spc="-1" dirty="0">
                <a:uFill>
                  <a:solidFill>
                    <a:srgbClr val="FFFFFF"/>
                  </a:solidFill>
                </a:uFill>
              </a:rPr>
              <a:t>). </a:t>
            </a:r>
            <a:endParaRPr lang="de-DE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51"/>
    </mc:Choice>
    <mc:Fallback xmlns="">
      <p:transition spd="slow" advTm="30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theme/theme1.xml><?xml version="1.0" encoding="utf-8"?>
<a:theme xmlns:a="http://schemas.openxmlformats.org/drawingml/2006/main" name="Office-Design">
  <a:themeElements>
    <a:clrScheme name="ITS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0000BC"/>
      </a:accent2>
      <a:accent3>
        <a:srgbClr val="009200"/>
      </a:accent3>
      <a:accent4>
        <a:srgbClr val="FFC000"/>
      </a:accent4>
      <a:accent5>
        <a:srgbClr val="7030A0"/>
      </a:accent5>
      <a:accent6>
        <a:srgbClr val="FFFF00"/>
      </a:accent6>
      <a:hlink>
        <a:srgbClr val="0000BC"/>
      </a:hlink>
      <a:folHlink>
        <a:srgbClr val="800080"/>
      </a:folHlink>
    </a:clrScheme>
    <a:fontScheme name="ITS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25400"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F70146"/>
          </a:solidFill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TSG_template.potx" id="{22E4384F-16DA-4C0E-940F-D9882B70EACD}" vid="{367D6421-8F33-4C7E-8983-482A7AD2DB6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ITSG_template</Template>
  <TotalTime>0</TotalTime>
  <Words>1741</Words>
  <Application>Microsoft Office PowerPoint</Application>
  <PresentationFormat>Breitbild</PresentationFormat>
  <Paragraphs>333</Paragraphs>
  <Slides>20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Lucida Grande</vt:lpstr>
      <vt:lpstr>Wingdings</vt:lpstr>
      <vt:lpstr>Wingdings 3</vt:lpstr>
      <vt:lpstr>Office-Design</vt:lpstr>
      <vt:lpstr>GRACE Follow-On Gravity Field Recovery  from Combined Laser Ranging Interferometer and Microwave Ranging System Measurements</vt:lpstr>
      <vt:lpstr>Quick access links</vt:lpstr>
      <vt:lpstr>GRACE-FO gravity recovery </vt:lpstr>
      <vt:lpstr>Operational ITSG-Grace2018</vt:lpstr>
      <vt:lpstr>Background models</vt:lpstr>
      <vt:lpstr>Dual SST gravity field recovery </vt:lpstr>
      <vt:lpstr>LRI data calibration </vt:lpstr>
      <vt:lpstr>Calibration approach</vt:lpstr>
      <vt:lpstr>Calibration of LRI1B v04</vt:lpstr>
      <vt:lpstr>Stochastic modeling</vt:lpstr>
      <vt:lpstr>Stochastic observation model</vt:lpstr>
      <vt:lpstr>Stochastic observation model</vt:lpstr>
      <vt:lpstr>Postfit residual analysis</vt:lpstr>
      <vt:lpstr>Separation of KBR, LRI, and CMN Residuals </vt:lpstr>
      <vt:lpstr>Residual decomposition (February 2021)</vt:lpstr>
      <vt:lpstr>Residual analysis</vt:lpstr>
      <vt:lpstr>Residual analysis</vt:lpstr>
      <vt:lpstr>Summary</vt:lpstr>
      <vt:lpstr>References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Torsten Mayer-Guerr</dc:creator>
  <cp:lastModifiedBy>saniya behzadpour</cp:lastModifiedBy>
  <cp:revision>663</cp:revision>
  <dcterms:created xsi:type="dcterms:W3CDTF">2016-10-19T20:40:20Z</dcterms:created>
  <dcterms:modified xsi:type="dcterms:W3CDTF">2021-04-28T10:11:02Z</dcterms:modified>
</cp:coreProperties>
</file>