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87" r:id="rId2"/>
  </p:sldMasterIdLst>
  <p:notesMasterIdLst>
    <p:notesMasterId r:id="rId21"/>
  </p:notesMasterIdLst>
  <p:handoutMasterIdLst>
    <p:handoutMasterId r:id="rId22"/>
  </p:handoutMasterIdLst>
  <p:sldIdLst>
    <p:sldId id="256" r:id="rId3"/>
    <p:sldId id="537" r:id="rId4"/>
    <p:sldId id="545" r:id="rId5"/>
    <p:sldId id="539" r:id="rId6"/>
    <p:sldId id="489" r:id="rId7"/>
    <p:sldId id="503" r:id="rId8"/>
    <p:sldId id="504" r:id="rId9"/>
    <p:sldId id="543" r:id="rId10"/>
    <p:sldId id="546" r:id="rId11"/>
    <p:sldId id="547" r:id="rId12"/>
    <p:sldId id="548" r:id="rId13"/>
    <p:sldId id="505" r:id="rId14"/>
    <p:sldId id="534" r:id="rId15"/>
    <p:sldId id="510" r:id="rId16"/>
    <p:sldId id="506" r:id="rId17"/>
    <p:sldId id="529" r:id="rId18"/>
    <p:sldId id="544" r:id="rId19"/>
    <p:sldId id="536" r:id="rId20"/>
  </p:sldIdLst>
  <p:sldSz cx="12192000" cy="6858000"/>
  <p:notesSz cx="7102475" cy="102346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0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69200"/>
    <a:srgbClr val="FF9900"/>
    <a:srgbClr val="00F8F2"/>
    <a:srgbClr val="00FFFF"/>
    <a:srgbClr val="FFFFCC"/>
    <a:srgbClr val="DE0000"/>
    <a:srgbClr val="71B4DD"/>
    <a:srgbClr val="008000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Designformatvorlage 1 - Akz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854" autoAdjust="0"/>
    <p:restoredTop sz="90909" autoAdjust="0"/>
  </p:normalViewPr>
  <p:slideViewPr>
    <p:cSldViewPr>
      <p:cViewPr varScale="1">
        <p:scale>
          <a:sx n="75" d="100"/>
          <a:sy n="75" d="100"/>
        </p:scale>
        <p:origin x="62" y="158"/>
      </p:cViewPr>
      <p:guideLst>
        <p:guide orient="horz" pos="240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4" y="0"/>
            <a:ext cx="3078513" cy="512304"/>
          </a:xfrm>
          <a:prstGeom prst="rect">
            <a:avLst/>
          </a:prstGeom>
        </p:spPr>
        <p:txBody>
          <a:bodyPr vert="horz" lIns="94746" tIns="47372" rIns="94746" bIns="47372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4022311" y="0"/>
            <a:ext cx="3078513" cy="512304"/>
          </a:xfrm>
          <a:prstGeom prst="rect">
            <a:avLst/>
          </a:prstGeom>
        </p:spPr>
        <p:txBody>
          <a:bodyPr vert="horz" lIns="94746" tIns="47372" rIns="94746" bIns="47372" rtlCol="0"/>
          <a:lstStyle>
            <a:lvl1pPr algn="r">
              <a:defRPr sz="1200"/>
            </a:lvl1pPr>
          </a:lstStyle>
          <a:p>
            <a:fld id="{E4611D73-3BC1-4373-A528-D8579F5508DF}" type="datetimeFigureOut">
              <a:rPr lang="de-DE" smtClean="0"/>
              <a:t>27.04.2021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4" y="9720679"/>
            <a:ext cx="3078513" cy="512303"/>
          </a:xfrm>
          <a:prstGeom prst="rect">
            <a:avLst/>
          </a:prstGeom>
        </p:spPr>
        <p:txBody>
          <a:bodyPr vert="horz" lIns="94746" tIns="47372" rIns="94746" bIns="47372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4022311" y="9720679"/>
            <a:ext cx="3078513" cy="512303"/>
          </a:xfrm>
          <a:prstGeom prst="rect">
            <a:avLst/>
          </a:prstGeom>
        </p:spPr>
        <p:txBody>
          <a:bodyPr vert="horz" lIns="94746" tIns="47372" rIns="94746" bIns="47372" rtlCol="0" anchor="b"/>
          <a:lstStyle>
            <a:lvl1pPr algn="r">
              <a:defRPr sz="1200"/>
            </a:lvl1pPr>
          </a:lstStyle>
          <a:p>
            <a:fld id="{AD8B968E-4847-474B-8379-64FB5343D9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86269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9" y="5"/>
            <a:ext cx="3077739" cy="511731"/>
          </a:xfrm>
          <a:prstGeom prst="rect">
            <a:avLst/>
          </a:prstGeom>
        </p:spPr>
        <p:txBody>
          <a:bodyPr vert="horz" lIns="94746" tIns="47372" rIns="94746" bIns="47372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023102" y="5"/>
            <a:ext cx="3077739" cy="511731"/>
          </a:xfrm>
          <a:prstGeom prst="rect">
            <a:avLst/>
          </a:prstGeom>
        </p:spPr>
        <p:txBody>
          <a:bodyPr vert="horz" lIns="94746" tIns="47372" rIns="94746" bIns="47372" rtlCol="0"/>
          <a:lstStyle>
            <a:lvl1pPr algn="r">
              <a:defRPr sz="1200"/>
            </a:lvl1pPr>
          </a:lstStyle>
          <a:p>
            <a:fld id="{6BA55208-B2BC-45B7-9356-F0BD61630749}" type="datetimeFigureOut">
              <a:rPr lang="de-DE" smtClean="0"/>
              <a:t>27.04.2021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19900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46" tIns="47372" rIns="94746" bIns="47372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10249" y="4861442"/>
            <a:ext cx="5681980" cy="4605576"/>
          </a:xfrm>
          <a:prstGeom prst="rect">
            <a:avLst/>
          </a:prstGeom>
        </p:spPr>
        <p:txBody>
          <a:bodyPr vert="horz" lIns="94746" tIns="47372" rIns="94746" bIns="47372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9" y="9721110"/>
            <a:ext cx="3077739" cy="511731"/>
          </a:xfrm>
          <a:prstGeom prst="rect">
            <a:avLst/>
          </a:prstGeom>
        </p:spPr>
        <p:txBody>
          <a:bodyPr vert="horz" lIns="94746" tIns="47372" rIns="94746" bIns="47372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023102" y="9721110"/>
            <a:ext cx="3077739" cy="511731"/>
          </a:xfrm>
          <a:prstGeom prst="rect">
            <a:avLst/>
          </a:prstGeom>
        </p:spPr>
        <p:txBody>
          <a:bodyPr vert="horz" lIns="94746" tIns="47372" rIns="94746" bIns="47372" rtlCol="0" anchor="b"/>
          <a:lstStyle>
            <a:lvl1pPr algn="r">
              <a:defRPr sz="1200"/>
            </a:lvl1pPr>
          </a:lstStyle>
          <a:p>
            <a:fld id="{AC7285B8-6E72-4B1D-A2F7-FF043218CD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2778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41288" y="768350"/>
            <a:ext cx="6819900" cy="38369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285B8-6E72-4B1D-A2F7-FF043218CDA2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08089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0488" y="744538"/>
            <a:ext cx="6618287" cy="3722687"/>
          </a:xfrm>
          <a:ln/>
        </p:spPr>
      </p:sp>
      <p:sp>
        <p:nvSpPr>
          <p:cNvPr id="98307" name="Notizenplatzhalt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308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11174" indent="-27352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4113" indent="-21882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31758" indent="-21882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969403" indent="-21882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407048" indent="-21882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844693" indent="-21882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282339" indent="-21882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719983" indent="-21882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1353E02-EAE2-418C-A9D6-1D4E8987E9F2}" type="slidenum">
              <a:rPr lang="de-DE" altLang="de-DE" smtClean="0"/>
              <a:pPr/>
              <a:t>4</a:t>
            </a:fld>
            <a:endParaRPr lang="de-DE" altLang="de-DE" smtClean="0"/>
          </a:p>
        </p:txBody>
      </p:sp>
    </p:spTree>
    <p:extLst>
      <p:ext uri="{BB962C8B-B14F-4D97-AF65-F5344CB8AC3E}">
        <p14:creationId xmlns:p14="http://schemas.microsoft.com/office/powerpoint/2010/main" val="12138051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26" Type="http://schemas.openxmlformats.org/officeDocument/2006/relationships/image" Target="../media/image27.png"/><Relationship Id="rId3" Type="http://schemas.openxmlformats.org/officeDocument/2006/relationships/image" Target="../media/image31.png"/><Relationship Id="rId21" Type="http://schemas.openxmlformats.org/officeDocument/2006/relationships/image" Target="../media/image22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5" Type="http://schemas.openxmlformats.org/officeDocument/2006/relationships/image" Target="../media/image26.png"/><Relationship Id="rId2" Type="http://schemas.openxmlformats.org/officeDocument/2006/relationships/image" Target="../media/image30.png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24" Type="http://schemas.openxmlformats.org/officeDocument/2006/relationships/image" Target="../media/image25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23" Type="http://schemas.openxmlformats.org/officeDocument/2006/relationships/image" Target="../media/image24.png"/><Relationship Id="rId28" Type="http://schemas.openxmlformats.org/officeDocument/2006/relationships/image" Target="../media/image29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4" Type="http://schemas.openxmlformats.org/officeDocument/2006/relationships/image" Target="../media/image32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Relationship Id="rId22" Type="http://schemas.openxmlformats.org/officeDocument/2006/relationships/image" Target="../media/image23.png"/><Relationship Id="rId27" Type="http://schemas.openxmlformats.org/officeDocument/2006/relationships/image" Target="../media/image28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Gerade Verbindung 5"/>
          <p:cNvCxnSpPr/>
          <p:nvPr userDrawn="1"/>
        </p:nvCxnSpPr>
        <p:spPr>
          <a:xfrm>
            <a:off x="0" y="6525344"/>
            <a:ext cx="12192000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Grafik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6620" y="6581787"/>
            <a:ext cx="439425" cy="2315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de-DE" smtClean="0"/>
              <a:t>Titel durch Klicken hinzufügen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1083" y="6309320"/>
            <a:ext cx="12192000" cy="56300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7000"/>
                </a:schemeClr>
              </a:gs>
              <a:gs pos="100000">
                <a:schemeClr val="accent1">
                  <a:tint val="23500"/>
                  <a:satMod val="160000"/>
                  <a:lumMod val="95000"/>
                  <a:lumOff val="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2278" y="6375608"/>
            <a:ext cx="3251199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693" y="6400794"/>
            <a:ext cx="437688" cy="340574"/>
          </a:xfrm>
          <a:prstGeom prst="bracketPair">
            <a:avLst>
              <a:gd name="adj" fmla="val 17949"/>
            </a:avLst>
          </a:prstGeom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658B8951-6B0E-4687-B1D7-03A731EC44A5}" type="slidenum">
              <a:rPr lang="el-GR" smtClean="0"/>
              <a:pPr/>
              <a:t>‹Nr.›</a:t>
            </a:fld>
            <a:endParaRPr lang="el-GR" dirty="0"/>
          </a:p>
        </p:txBody>
      </p:sp>
      <p:sp>
        <p:nvSpPr>
          <p:cNvPr id="9" name="Footer Placeholder 4"/>
          <p:cNvSpPr txBox="1">
            <a:spLocks/>
          </p:cNvSpPr>
          <p:nvPr userDrawn="1"/>
        </p:nvSpPr>
        <p:spPr>
          <a:xfrm>
            <a:off x="3126160" y="6337030"/>
            <a:ext cx="5952661" cy="491000"/>
          </a:xfrm>
          <a:prstGeom prst="rect">
            <a:avLst/>
          </a:prstGeom>
          <a:ln>
            <a:noFill/>
          </a:ln>
        </p:spPr>
        <p:txBody>
          <a:bodyPr/>
          <a:lstStyle>
            <a:defPPr>
              <a:defRPr lang="de-DE"/>
            </a:defPPr>
            <a:lvl1pPr marL="0" algn="ctr" defTabSz="914400" rtl="0" eaLnBrk="1" latinLnBrk="0" hangingPunct="1"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</a:rPr>
              <a:t>I.</a:t>
            </a:r>
            <a:r>
              <a:rPr lang="en-US" sz="1400" baseline="0" dirty="0" smtClean="0">
                <a:solidFill>
                  <a:schemeClr val="tx2">
                    <a:lumMod val="75000"/>
                  </a:schemeClr>
                </a:solidFill>
              </a:rPr>
              <a:t> Daras, R. Pail </a:t>
            </a:r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</a:rPr>
              <a:t>– On the gravity</a:t>
            </a:r>
            <a:r>
              <a:rPr lang="en-US" sz="1400" baseline="0" dirty="0" smtClean="0">
                <a:solidFill>
                  <a:schemeClr val="tx2">
                    <a:lumMod val="75000"/>
                  </a:schemeClr>
                </a:solidFill>
              </a:rPr>
              <a:t> field processing of next generation satellite gravity missions</a:t>
            </a:r>
            <a:endParaRPr lang="de-DE" sz="14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000"/>
                    </a14:imgEffect>
                    <a14:imgEffect>
                      <a14:saturation sat="33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428" y="6449915"/>
            <a:ext cx="637539" cy="25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6699" y="6453336"/>
            <a:ext cx="1058400" cy="2520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 flipH="1">
            <a:off x="0" y="6309320"/>
            <a:ext cx="12192000" cy="0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9724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61282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Picture 4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737"/>
          <a:stretch/>
        </p:blipFill>
        <p:spPr bwMode="auto">
          <a:xfrm>
            <a:off x="6376499" y="9206"/>
            <a:ext cx="6600340" cy="5287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6323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819148" y="3886201"/>
            <a:ext cx="10598400" cy="531812"/>
          </a:xfrm>
        </p:spPr>
        <p:txBody>
          <a:bodyPr wrap="square">
            <a:spAutoFit/>
          </a:bodyPr>
          <a:lstStyle>
            <a:lvl1pPr marL="0" indent="0">
              <a:buFont typeface="Verdana" pitchFamily="34" charset="0"/>
              <a:buNone/>
              <a:defRPr sz="2400"/>
            </a:lvl1pPr>
          </a:lstStyle>
          <a:p>
            <a:pPr lvl="0"/>
            <a:r>
              <a:rPr lang="en-US" noProof="0"/>
              <a:t>Click to edit Master subtitle style</a:t>
            </a:r>
            <a:endParaRPr lang="en-GB" noProof="0" dirty="0"/>
          </a:p>
        </p:txBody>
      </p:sp>
      <p:sp>
        <p:nvSpPr>
          <p:cNvPr id="56325" name="Rectangle 6"/>
          <p:cNvSpPr>
            <a:spLocks noGrp="1" noChangeArrowheads="1"/>
          </p:cNvSpPr>
          <p:nvPr>
            <p:ph type="ctrTitle"/>
          </p:nvPr>
        </p:nvSpPr>
        <p:spPr>
          <a:xfrm>
            <a:off x="783168" y="2490151"/>
            <a:ext cx="10596033" cy="748988"/>
          </a:xfrm>
          <a:prstGeom prst="rect">
            <a:avLst/>
          </a:prstGeom>
        </p:spPr>
        <p:txBody>
          <a:bodyPr/>
          <a:lstStyle>
            <a:lvl1pPr>
              <a:defRPr sz="4267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  <a:endParaRPr lang="en-GB" noProof="0" dirty="0"/>
          </a:p>
        </p:txBody>
      </p:sp>
      <p:sp>
        <p:nvSpPr>
          <p:cNvPr id="56347" name="Text Box 27"/>
          <p:cNvSpPr txBox="1">
            <a:spLocks noChangeArrowheads="1"/>
          </p:cNvSpPr>
          <p:nvPr userDrawn="1"/>
        </p:nvSpPr>
        <p:spPr bwMode="auto">
          <a:xfrm>
            <a:off x="842433" y="5680792"/>
            <a:ext cx="6688667" cy="995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1067">
                <a:solidFill>
                  <a:srgbClr val="000000"/>
                </a:solidFill>
              </a:rPr>
              <a:t>Issue/Revision: 0.0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1067">
                <a:solidFill>
                  <a:srgbClr val="000000"/>
                </a:solidFill>
              </a:rPr>
              <a:t>Reference: 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1067">
                <a:solidFill>
                  <a:srgbClr val="000000"/>
                </a:solidFill>
              </a:rPr>
              <a:t>Status: 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1067">
                <a:solidFill>
                  <a:srgbClr val="000000"/>
                </a:solidFill>
              </a:rPr>
              <a:t>ESA UNCLASSIFIED - For Official Use</a:t>
            </a:r>
            <a:endParaRPr lang="en-GB" sz="1067" dirty="0">
              <a:solidFill>
                <a:srgbClr val="00000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" b="28614"/>
          <a:stretch/>
        </p:blipFill>
        <p:spPr>
          <a:xfrm>
            <a:off x="10383890" y="208265"/>
            <a:ext cx="1613941" cy="624000"/>
          </a:xfrm>
          <a:prstGeom prst="rect">
            <a:avLst/>
          </a:prstGeom>
        </p:spPr>
      </p:pic>
      <p:sp>
        <p:nvSpPr>
          <p:cNvPr id="10" name="Text Box 58"/>
          <p:cNvSpPr txBox="1">
            <a:spLocks noChangeArrowheads="1"/>
          </p:cNvSpPr>
          <p:nvPr userDrawn="1"/>
        </p:nvSpPr>
        <p:spPr bwMode="auto">
          <a:xfrm>
            <a:off x="225129" y="6179840"/>
            <a:ext cx="6688667" cy="256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anchor="b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1067" dirty="0">
                <a:solidFill>
                  <a:srgbClr val="FFFFFF">
                    <a:lumMod val="85000"/>
                  </a:srgbClr>
                </a:solidFill>
              </a:rPr>
              <a:t>ESA UNCLASSIFIED - For Official Use</a:t>
            </a:r>
            <a:endParaRPr lang="en-GB" sz="1067" dirty="0">
              <a:solidFill>
                <a:srgbClr val="FFFFFF">
                  <a:lumMod val="85000"/>
                </a:srgbClr>
              </a:solidFill>
            </a:endParaRPr>
          </a:p>
        </p:txBody>
      </p:sp>
      <p:pic>
        <p:nvPicPr>
          <p:cNvPr id="35" name="Picture 34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098" b="-5313"/>
          <a:stretch/>
        </p:blipFill>
        <p:spPr>
          <a:xfrm>
            <a:off x="10387200" y="6532800"/>
            <a:ext cx="1595883" cy="192000"/>
          </a:xfrm>
          <a:prstGeom prst="rect">
            <a:avLst/>
          </a:prstGeom>
        </p:spPr>
      </p:pic>
      <p:cxnSp>
        <p:nvCxnSpPr>
          <p:cNvPr id="36" name="Straight Connector 35"/>
          <p:cNvCxnSpPr/>
          <p:nvPr userDrawn="1"/>
        </p:nvCxnSpPr>
        <p:spPr>
          <a:xfrm>
            <a:off x="221243" y="6385584"/>
            <a:ext cx="11766372" cy="0"/>
          </a:xfrm>
          <a:prstGeom prst="line">
            <a:avLst/>
          </a:prstGeom>
          <a:ln w="6350" cmpd="sng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 userDrawn="1"/>
        </p:nvSpPr>
        <p:spPr>
          <a:xfrm>
            <a:off x="748837" y="1218276"/>
            <a:ext cx="8261395" cy="2226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4267" dirty="0" smtClean="0">
                <a:solidFill>
                  <a:srgbClr val="0098DB">
                    <a:lumMod val="40000"/>
                    <a:lumOff val="60000"/>
                  </a:srgbClr>
                </a:solidFill>
              </a:rPr>
              <a:t>ESA perspective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smtClean="0">
                <a:solidFill>
                  <a:srgbClr val="0098DB">
                    <a:lumMod val="40000"/>
                    <a:lumOff val="60000"/>
                  </a:srgbClr>
                </a:solidFill>
              </a:rPr>
              <a:t>Next Generation Gravity Mission (NGGM) architecture related studies and simulations in ESA</a:t>
            </a:r>
            <a:endParaRPr lang="en-GB" sz="3200" dirty="0">
              <a:solidFill>
                <a:srgbClr val="0098DB">
                  <a:lumMod val="40000"/>
                  <a:lumOff val="60000"/>
                </a:srgbClr>
              </a:solidFill>
            </a:endParaRPr>
          </a:p>
        </p:txBody>
      </p:sp>
      <p:sp>
        <p:nvSpPr>
          <p:cNvPr id="37" name="TextBox 36"/>
          <p:cNvSpPr txBox="1"/>
          <p:nvPr userDrawn="1"/>
        </p:nvSpPr>
        <p:spPr>
          <a:xfrm>
            <a:off x="817755" y="4075234"/>
            <a:ext cx="108517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400" dirty="0">
                <a:solidFill>
                  <a:srgbClr val="FFFFFF"/>
                </a:solidFill>
              </a:rPr>
              <a:t>Roger Haagmans, </a:t>
            </a:r>
            <a:r>
              <a:rPr lang="en-GB" sz="2400" dirty="0" smtClean="0">
                <a:solidFill>
                  <a:srgbClr val="FFFFFF"/>
                </a:solidFill>
              </a:rPr>
              <a:t>Christian </a:t>
            </a:r>
            <a:r>
              <a:rPr lang="en-GB" sz="2400" dirty="0" err="1">
                <a:solidFill>
                  <a:srgbClr val="FFFFFF"/>
                </a:solidFill>
              </a:rPr>
              <a:t>Siemes</a:t>
            </a:r>
            <a:r>
              <a:rPr lang="en-GB" sz="2400" dirty="0">
                <a:solidFill>
                  <a:srgbClr val="FFFFFF"/>
                </a:solidFill>
              </a:rPr>
              <a:t>, </a:t>
            </a:r>
            <a:r>
              <a:rPr lang="en-GB" sz="2400" dirty="0" smtClean="0">
                <a:solidFill>
                  <a:srgbClr val="FFFFFF"/>
                </a:solidFill>
              </a:rPr>
              <a:t>Luca </a:t>
            </a:r>
            <a:r>
              <a:rPr lang="en-GB" sz="2400" dirty="0" err="1">
                <a:solidFill>
                  <a:srgbClr val="FFFFFF"/>
                </a:solidFill>
              </a:rPr>
              <a:t>Massotti</a:t>
            </a:r>
            <a:r>
              <a:rPr lang="en-GB" sz="2400" dirty="0">
                <a:solidFill>
                  <a:srgbClr val="FFFFFF"/>
                </a:solidFill>
              </a:rPr>
              <a:t>, </a:t>
            </a:r>
            <a:r>
              <a:rPr lang="en-GB" sz="2400" dirty="0" smtClean="0">
                <a:solidFill>
                  <a:srgbClr val="FFFFFF"/>
                </a:solidFill>
              </a:rPr>
              <a:t>Olivier </a:t>
            </a:r>
            <a:r>
              <a:rPr lang="en-GB" sz="2400" dirty="0" err="1" smtClean="0">
                <a:solidFill>
                  <a:srgbClr val="FFFFFF"/>
                </a:solidFill>
              </a:rPr>
              <a:t>Carraz</a:t>
            </a:r>
            <a:r>
              <a:rPr lang="en-GB" sz="2400" dirty="0" smtClean="0">
                <a:solidFill>
                  <a:srgbClr val="FFFFFF"/>
                </a:solidFill>
              </a:rPr>
              <a:t>, Paolo </a:t>
            </a:r>
            <a:r>
              <a:rPr lang="en-GB" sz="2400" dirty="0" err="1" smtClean="0">
                <a:solidFill>
                  <a:srgbClr val="FFFFFF"/>
                </a:solidFill>
              </a:rPr>
              <a:t>Bensi</a:t>
            </a:r>
            <a:r>
              <a:rPr lang="en-GB" sz="2400" smtClean="0">
                <a:solidFill>
                  <a:srgbClr val="FFFFFF"/>
                </a:solidFill>
              </a:rPr>
              <a:t>, Philippe </a:t>
            </a:r>
            <a:r>
              <a:rPr lang="en-GB" sz="2400" dirty="0" err="1">
                <a:solidFill>
                  <a:srgbClr val="FFFFFF"/>
                </a:solidFill>
              </a:rPr>
              <a:t>Martimort</a:t>
            </a:r>
            <a:r>
              <a:rPr lang="en-GB" sz="2400" dirty="0">
                <a:solidFill>
                  <a:srgbClr val="FFFFFF"/>
                </a:solidFill>
              </a:rPr>
              <a:t>, </a:t>
            </a:r>
            <a:r>
              <a:rPr lang="en-GB" sz="2400" dirty="0" err="1" smtClean="0">
                <a:solidFill>
                  <a:srgbClr val="FFFFFF"/>
                </a:solidFill>
              </a:rPr>
              <a:t>Pierluigi</a:t>
            </a:r>
            <a:r>
              <a:rPr lang="en-GB" sz="2400" dirty="0" smtClean="0">
                <a:solidFill>
                  <a:srgbClr val="FFFFFF"/>
                </a:solidFill>
              </a:rPr>
              <a:t> </a:t>
            </a:r>
            <a:r>
              <a:rPr lang="en-GB" sz="2400" dirty="0" err="1">
                <a:solidFill>
                  <a:srgbClr val="FFFFFF"/>
                </a:solidFill>
              </a:rPr>
              <a:t>Silvestrin</a:t>
            </a:r>
            <a:r>
              <a:rPr lang="en-GB" sz="2400" dirty="0">
                <a:solidFill>
                  <a:srgbClr val="FFFFFF"/>
                </a:solidFill>
              </a:rPr>
              <a:t>, Mark </a:t>
            </a:r>
            <a:r>
              <a:rPr lang="en-GB" sz="2400" dirty="0" smtClean="0">
                <a:solidFill>
                  <a:srgbClr val="FFFFFF"/>
                </a:solidFill>
              </a:rPr>
              <a:t>Drinkwater </a:t>
            </a:r>
            <a:endParaRPr lang="en-GB" sz="2400" dirty="0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804461" y="5495374"/>
            <a:ext cx="77299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400" dirty="0" smtClean="0">
                <a:solidFill>
                  <a:srgbClr val="0098DB"/>
                </a:solidFill>
              </a:rPr>
              <a:t>31 July, 1,2 August 2019</a:t>
            </a:r>
            <a:r>
              <a:rPr lang="en-GB" sz="2400" dirty="0">
                <a:solidFill>
                  <a:srgbClr val="0098DB"/>
                </a:solidFill>
              </a:rPr>
              <a:t>, </a:t>
            </a:r>
            <a:r>
              <a:rPr lang="en-GB" sz="2400" dirty="0" smtClean="0">
                <a:solidFill>
                  <a:srgbClr val="0098DB"/>
                </a:solidFill>
              </a:rPr>
              <a:t>Washington DC, USA</a:t>
            </a:r>
            <a:endParaRPr lang="en-GB" sz="2400" dirty="0">
              <a:solidFill>
                <a:srgbClr val="0098DB"/>
              </a:solidFill>
            </a:endParaRPr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158925" y="6553828"/>
            <a:ext cx="9069848" cy="149705"/>
            <a:chOff x="119194" y="4915370"/>
            <a:chExt cx="6802386" cy="112279"/>
          </a:xfrm>
        </p:grpSpPr>
        <p:grpSp>
          <p:nvGrpSpPr>
            <p:cNvPr id="15" name="Group 14"/>
            <p:cNvGrpSpPr/>
            <p:nvPr userDrawn="1"/>
          </p:nvGrpSpPr>
          <p:grpSpPr>
            <a:xfrm>
              <a:off x="119194" y="4916130"/>
              <a:ext cx="6802386" cy="111519"/>
              <a:chOff x="171652" y="6621093"/>
              <a:chExt cx="6802386" cy="111519"/>
            </a:xfrm>
          </p:grpSpPr>
          <p:pic>
            <p:nvPicPr>
              <p:cNvPr id="17" name="Picture 16" descr="at.png"/>
              <p:cNvPicPr>
                <a:picLocks noChangeAspect="1"/>
              </p:cNvPicPr>
              <p:nvPr userDrawn="1"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1652" y="6624268"/>
                <a:ext cx="163906" cy="108344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8" name="Picture 17" descr="be.png"/>
              <p:cNvPicPr>
                <a:picLocks noChangeAspect="1"/>
              </p:cNvPicPr>
              <p:nvPr userDrawn="1"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0180" y="6624268"/>
                <a:ext cx="163906" cy="108344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9" name="Picture 18" descr="ca.png"/>
              <p:cNvPicPr>
                <a:picLocks noChangeAspect="1"/>
              </p:cNvPicPr>
              <p:nvPr userDrawn="1"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10132" y="6621093"/>
                <a:ext cx="163906" cy="108344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0" name="Picture 19" descr="ch.png"/>
              <p:cNvPicPr>
                <a:picLocks noChangeAspect="1"/>
              </p:cNvPicPr>
              <p:nvPr userDrawn="1"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758225" y="6624268"/>
                <a:ext cx="163906" cy="108344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1" name="Picture 20" descr="cz.png"/>
              <p:cNvPicPr>
                <a:picLocks noChangeAspect="1"/>
              </p:cNvPicPr>
              <p:nvPr userDrawn="1"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30914" y="6624268"/>
                <a:ext cx="163906" cy="108344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2" name="Picture 21" descr="de.png"/>
              <p:cNvPicPr>
                <a:picLocks noChangeAspect="1"/>
              </p:cNvPicPr>
              <p:nvPr userDrawn="1"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129855" y="6624268"/>
                <a:ext cx="163906" cy="108344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3" name="Picture 22" descr="dk.png"/>
              <p:cNvPicPr>
                <a:picLocks noChangeAspect="1"/>
              </p:cNvPicPr>
              <p:nvPr userDrawn="1"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09149" y="6624268"/>
                <a:ext cx="163906" cy="108344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4" name="Picture 23" descr="ee.png"/>
              <p:cNvPicPr>
                <a:picLocks noChangeAspect="1"/>
              </p:cNvPicPr>
              <p:nvPr userDrawn="1"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87681" y="6624268"/>
                <a:ext cx="163906" cy="108344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5" name="Picture 24" descr="es.png"/>
              <p:cNvPicPr>
                <a:picLocks noChangeAspect="1"/>
              </p:cNvPicPr>
              <p:nvPr userDrawn="1"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99705" y="6624268"/>
                <a:ext cx="163906" cy="108344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6" name="Picture 25" descr="fi.png"/>
              <p:cNvPicPr>
                <a:picLocks noChangeAspect="1"/>
              </p:cNvPicPr>
              <p:nvPr userDrawn="1"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71339" y="6624268"/>
                <a:ext cx="163906" cy="108344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7" name="Picture 26" descr="fr.png"/>
              <p:cNvPicPr>
                <a:picLocks noChangeAspect="1"/>
              </p:cNvPicPr>
              <p:nvPr userDrawn="1"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48698" y="6624268"/>
                <a:ext cx="163906" cy="108344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8" name="Picture 27" descr="gr.png"/>
              <p:cNvPicPr>
                <a:picLocks noChangeAspect="1"/>
              </p:cNvPicPr>
              <p:nvPr userDrawn="1"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07216" y="6624268"/>
                <a:ext cx="163906" cy="108344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9" name="Picture 28" descr="hu.png"/>
              <p:cNvPicPr>
                <a:picLocks noChangeAspect="1"/>
              </p:cNvPicPr>
              <p:nvPr userDrawn="1"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84578" y="6624268"/>
                <a:ext cx="163906" cy="108344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0" name="Picture 29" descr="ie.png"/>
              <p:cNvPicPr>
                <a:picLocks noChangeAspect="1"/>
              </p:cNvPicPr>
              <p:nvPr userDrawn="1"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61938" y="6624268"/>
                <a:ext cx="163906" cy="108344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1" name="Picture 30" descr="it.png"/>
              <p:cNvPicPr>
                <a:picLocks noChangeAspect="1"/>
              </p:cNvPicPr>
              <p:nvPr userDrawn="1"/>
            </p:nvPicPr>
            <p:blipFill>
              <a:blip r:embed="rId1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39296" y="6624268"/>
                <a:ext cx="163906" cy="108344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2" name="Picture 31" descr="lu.png"/>
              <p:cNvPicPr>
                <a:picLocks noChangeAspect="1"/>
              </p:cNvPicPr>
              <p:nvPr userDrawn="1"/>
            </p:nvPicPr>
            <p:blipFill>
              <a:blip r:embed="rId2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517855" y="6624268"/>
                <a:ext cx="163906" cy="108344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3" name="Picture 32" descr="nl.png"/>
              <p:cNvPicPr>
                <a:picLocks noChangeAspect="1"/>
              </p:cNvPicPr>
              <p:nvPr userDrawn="1"/>
            </p:nvPicPr>
            <p:blipFill>
              <a:blip r:embed="rId2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99012" y="6624268"/>
                <a:ext cx="163906" cy="108344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4" name="Picture 33" descr="no.png"/>
              <p:cNvPicPr>
                <a:picLocks noChangeAspect="1"/>
              </p:cNvPicPr>
              <p:nvPr userDrawn="1"/>
            </p:nvPicPr>
            <p:blipFill>
              <a:blip r:embed="rId2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82770" y="6624268"/>
                <a:ext cx="163906" cy="108344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8" name="Picture 37" descr="pl.png"/>
              <p:cNvPicPr>
                <a:picLocks noChangeAspect="1"/>
              </p:cNvPicPr>
              <p:nvPr userDrawn="1"/>
            </p:nvPicPr>
            <p:blipFill>
              <a:blip r:embed="rId2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58830" y="6624268"/>
                <a:ext cx="163906" cy="108344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9" name="Picture 38" descr="pt.png"/>
              <p:cNvPicPr>
                <a:picLocks noChangeAspect="1"/>
              </p:cNvPicPr>
              <p:nvPr userDrawn="1"/>
            </p:nvPicPr>
            <p:blipFill>
              <a:blip r:embed="rId2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38686" y="6624268"/>
                <a:ext cx="163906" cy="108344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40" name="Picture 39" descr="ro.png"/>
              <p:cNvPicPr>
                <a:picLocks noChangeAspect="1"/>
              </p:cNvPicPr>
              <p:nvPr userDrawn="1"/>
            </p:nvPicPr>
            <p:blipFill>
              <a:blip r:embed="rId2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19843" y="6624268"/>
                <a:ext cx="163906" cy="108344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41" name="Picture 40" descr="se.png"/>
              <p:cNvPicPr>
                <a:picLocks noChangeAspect="1"/>
              </p:cNvPicPr>
              <p:nvPr userDrawn="1"/>
            </p:nvPicPr>
            <p:blipFill>
              <a:blip r:embed="rId2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78359" y="6624268"/>
                <a:ext cx="163906" cy="108344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42" name="Picture 41" descr="uk.png"/>
              <p:cNvPicPr>
                <a:picLocks noChangeAspect="1"/>
              </p:cNvPicPr>
              <p:nvPr userDrawn="1"/>
            </p:nvPicPr>
            <p:blipFill>
              <a:blip r:embed="rId2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33093" y="6624268"/>
                <a:ext cx="163906" cy="108344"/>
              </a:xfrm>
              <a:prstGeom prst="rect">
                <a:avLst/>
              </a:prstGeom>
              <a:ln>
                <a:noFill/>
              </a:ln>
            </p:spPr>
          </p:pic>
        </p:grpSp>
        <p:pic>
          <p:nvPicPr>
            <p:cNvPr id="16" name="Picture 15" descr="si.png"/>
            <p:cNvPicPr>
              <a:picLocks noChangeAspect="1"/>
            </p:cNvPicPr>
            <p:nvPr userDrawn="1"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7085" y="4915370"/>
              <a:ext cx="163385" cy="10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20420699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6808" y="214287"/>
            <a:ext cx="8400435" cy="543675"/>
          </a:xfrm>
        </p:spPr>
        <p:txBody>
          <a:bodyPr/>
          <a:lstStyle/>
          <a:p>
            <a:r>
              <a:rPr lang="en-US" noProof="0" dirty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78355" indent="-364058">
              <a:defRPr baseline="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200922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6000" y="3296484"/>
            <a:ext cx="10385400" cy="1764585"/>
          </a:xfrm>
        </p:spPr>
        <p:txBody>
          <a:bodyPr anchor="t"/>
          <a:lstStyle>
            <a:lvl1pPr algn="l">
              <a:defRPr sz="5333" b="0" cap="all">
                <a:solidFill>
                  <a:srgbClr val="0098DB"/>
                </a:solidFill>
              </a:defRPr>
            </a:lvl1pPr>
          </a:lstStyle>
          <a:p>
            <a:r>
              <a:rPr lang="en-US" noProof="0" dirty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6000" y="1796295"/>
            <a:ext cx="10385400" cy="1500187"/>
          </a:xfrm>
        </p:spPr>
        <p:txBody>
          <a:bodyPr anchor="b"/>
          <a:lstStyle>
            <a:lvl1pPr marL="0" indent="0">
              <a:buNone/>
              <a:defRPr sz="2667"/>
            </a:lvl1pPr>
            <a:lvl2pPr marL="609585" indent="0">
              <a:buNone/>
              <a:defRPr sz="2400"/>
            </a:lvl2pPr>
            <a:lvl3pPr marL="1219170" indent="0">
              <a:buNone/>
              <a:defRPr sz="2133"/>
            </a:lvl3pPr>
            <a:lvl4pPr marL="1828754" indent="0">
              <a:buNone/>
              <a:defRPr sz="1867"/>
            </a:lvl4pPr>
            <a:lvl5pPr marL="2438339" indent="0">
              <a:buNone/>
              <a:defRPr sz="1867"/>
            </a:lvl5pPr>
            <a:lvl6pPr marL="3047924" indent="0">
              <a:buNone/>
              <a:defRPr sz="1867"/>
            </a:lvl6pPr>
            <a:lvl7pPr marL="3657509" indent="0">
              <a:buNone/>
              <a:defRPr sz="1867"/>
            </a:lvl7pPr>
            <a:lvl8pPr marL="4267093" indent="0">
              <a:buNone/>
              <a:defRPr sz="1867"/>
            </a:lvl8pPr>
            <a:lvl9pPr marL="4876678" indent="0">
              <a:buNone/>
              <a:defRPr sz="1867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507739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1267" y="1673225"/>
            <a:ext cx="5185835" cy="431800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0297" y="1673225"/>
            <a:ext cx="5184000" cy="431800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71415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5497" y="1666800"/>
            <a:ext cx="5193600" cy="496800"/>
          </a:xfrm>
        </p:spPr>
        <p:txBody>
          <a:bodyPr anchor="b"/>
          <a:lstStyle>
            <a:lvl1pPr marL="0" indent="0">
              <a:buNone/>
              <a:defRPr sz="2133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7" y="1666875"/>
            <a:ext cx="5195221" cy="495324"/>
          </a:xfrm>
        </p:spPr>
        <p:txBody>
          <a:bodyPr anchor="b"/>
          <a:lstStyle>
            <a:lvl1pPr marL="0" indent="0">
              <a:buNone/>
              <a:defRPr sz="2133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7"/>
            <a:ext cx="5198533" cy="3816351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7" name="Content Placeholder 5"/>
          <p:cNvSpPr>
            <a:spLocks noGrp="1"/>
          </p:cNvSpPr>
          <p:nvPr>
            <p:ph sz="quarter" idx="10"/>
          </p:nvPr>
        </p:nvSpPr>
        <p:spPr>
          <a:xfrm>
            <a:off x="825600" y="2174402"/>
            <a:ext cx="5198533" cy="3816351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90782" y="214287"/>
            <a:ext cx="9566461" cy="543675"/>
          </a:xfrm>
        </p:spPr>
        <p:txBody>
          <a:bodyPr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431072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90782" y="214287"/>
            <a:ext cx="9566461" cy="5436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>
              <a:defRPr lang="en-GB" sz="2933" b="0" dirty="0" smtClean="0">
                <a:solidFill>
                  <a:srgbClr val="0070C0"/>
                </a:solidFill>
                <a:latin typeface="Verdana"/>
                <a:ea typeface="+mj-ea"/>
                <a:cs typeface="Verdana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95323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16202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8" y="1666877"/>
            <a:ext cx="6625167" cy="4324351"/>
          </a:xfrm>
        </p:spPr>
        <p:txBody>
          <a:bodyPr/>
          <a:lstStyle>
            <a:lvl1pPr>
              <a:defRPr sz="1867"/>
            </a:lvl1pPr>
            <a:lvl2pPr>
              <a:defRPr sz="1867"/>
            </a:lvl2pPr>
            <a:lvl3pPr>
              <a:defRPr sz="1867"/>
            </a:lvl3pPr>
            <a:lvl4pPr>
              <a:defRPr sz="1867"/>
            </a:lvl4pPr>
            <a:lvl5pPr>
              <a:defRPr sz="18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5500" y="1666802"/>
            <a:ext cx="3795184" cy="4324351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90782" y="214287"/>
            <a:ext cx="9566461" cy="543675"/>
          </a:xfrm>
        </p:spPr>
        <p:txBody>
          <a:bodyPr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5600359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6000" y="4997210"/>
            <a:ext cx="7910400" cy="379656"/>
          </a:xfrm>
        </p:spPr>
        <p:txBody>
          <a:bodyPr anchor="b"/>
          <a:lstStyle>
            <a:lvl1pPr algn="l">
              <a:defRPr sz="1867" b="1"/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135716" y="1666875"/>
            <a:ext cx="7909984" cy="3390901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36000" y="5372102"/>
            <a:ext cx="7910400" cy="619127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37750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.png"/><Relationship Id="rId18" Type="http://schemas.openxmlformats.org/officeDocument/2006/relationships/image" Target="../media/image11.png"/><Relationship Id="rId26" Type="http://schemas.openxmlformats.org/officeDocument/2006/relationships/image" Target="../media/image19.png"/><Relationship Id="rId3" Type="http://schemas.openxmlformats.org/officeDocument/2006/relationships/slideLayout" Target="../slideLayouts/slideLayout16.xml"/><Relationship Id="rId21" Type="http://schemas.openxmlformats.org/officeDocument/2006/relationships/image" Target="../media/image14.png"/><Relationship Id="rId34" Type="http://schemas.openxmlformats.org/officeDocument/2006/relationships/image" Target="../media/image27.png"/><Relationship Id="rId7" Type="http://schemas.openxmlformats.org/officeDocument/2006/relationships/slideLayout" Target="../slideLayouts/slideLayout20.xml"/><Relationship Id="rId12" Type="http://schemas.openxmlformats.org/officeDocument/2006/relationships/image" Target="../media/image5.jpeg"/><Relationship Id="rId17" Type="http://schemas.openxmlformats.org/officeDocument/2006/relationships/image" Target="../media/image10.png"/><Relationship Id="rId25" Type="http://schemas.openxmlformats.org/officeDocument/2006/relationships/image" Target="../media/image18.png"/><Relationship Id="rId33" Type="http://schemas.openxmlformats.org/officeDocument/2006/relationships/image" Target="../media/image26.png"/><Relationship Id="rId2" Type="http://schemas.openxmlformats.org/officeDocument/2006/relationships/slideLayout" Target="../slideLayouts/slideLayout15.xml"/><Relationship Id="rId16" Type="http://schemas.openxmlformats.org/officeDocument/2006/relationships/image" Target="../media/image9.png"/><Relationship Id="rId20" Type="http://schemas.openxmlformats.org/officeDocument/2006/relationships/image" Target="../media/image13.png"/><Relationship Id="rId29" Type="http://schemas.openxmlformats.org/officeDocument/2006/relationships/image" Target="../media/image22.pn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image" Target="../media/image4.png"/><Relationship Id="rId24" Type="http://schemas.openxmlformats.org/officeDocument/2006/relationships/image" Target="../media/image17.png"/><Relationship Id="rId32" Type="http://schemas.openxmlformats.org/officeDocument/2006/relationships/image" Target="../media/image25.png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8.png"/><Relationship Id="rId23" Type="http://schemas.openxmlformats.org/officeDocument/2006/relationships/image" Target="../media/image16.png"/><Relationship Id="rId28" Type="http://schemas.openxmlformats.org/officeDocument/2006/relationships/image" Target="../media/image21.png"/><Relationship Id="rId36" Type="http://schemas.openxmlformats.org/officeDocument/2006/relationships/image" Target="../media/image29.png"/><Relationship Id="rId10" Type="http://schemas.openxmlformats.org/officeDocument/2006/relationships/theme" Target="../theme/theme2.xml"/><Relationship Id="rId19" Type="http://schemas.openxmlformats.org/officeDocument/2006/relationships/image" Target="../media/image12.png"/><Relationship Id="rId31" Type="http://schemas.openxmlformats.org/officeDocument/2006/relationships/image" Target="../media/image24.png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image" Target="../media/image7.png"/><Relationship Id="rId22" Type="http://schemas.openxmlformats.org/officeDocument/2006/relationships/image" Target="../media/image15.png"/><Relationship Id="rId27" Type="http://schemas.openxmlformats.org/officeDocument/2006/relationships/image" Target="../media/image20.png"/><Relationship Id="rId30" Type="http://schemas.openxmlformats.org/officeDocument/2006/relationships/image" Target="../media/image23.png"/><Relationship Id="rId35" Type="http://schemas.openxmlformats.org/officeDocument/2006/relationships/image" Target="../media/image28.png"/><Relationship Id="rId8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Line 9"/>
          <p:cNvSpPr>
            <a:spLocks noChangeShapeType="1"/>
          </p:cNvSpPr>
          <p:nvPr userDrawn="1"/>
        </p:nvSpPr>
        <p:spPr bwMode="auto">
          <a:xfrm>
            <a:off x="-1" y="530231"/>
            <a:ext cx="12192001" cy="1588"/>
          </a:xfrm>
          <a:prstGeom prst="line">
            <a:avLst/>
          </a:prstGeom>
          <a:noFill/>
          <a:ln w="19050">
            <a:solidFill>
              <a:srgbClr val="0070C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sz="1800"/>
          </a:p>
        </p:txBody>
      </p:sp>
      <p:cxnSp>
        <p:nvCxnSpPr>
          <p:cNvPr id="9" name="Gerade Verbindung 5"/>
          <p:cNvCxnSpPr/>
          <p:nvPr userDrawn="1"/>
        </p:nvCxnSpPr>
        <p:spPr>
          <a:xfrm>
            <a:off x="0" y="6525344"/>
            <a:ext cx="12192000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6620" y="6581787"/>
            <a:ext cx="439425" cy="231589"/>
          </a:xfrm>
          <a:prstGeom prst="rect">
            <a:avLst/>
          </a:prstGeom>
        </p:spPr>
      </p:pic>
      <p:sp>
        <p:nvSpPr>
          <p:cNvPr id="17" name="Textfeld 16"/>
          <p:cNvSpPr txBox="1"/>
          <p:nvPr userDrawn="1"/>
        </p:nvSpPr>
        <p:spPr>
          <a:xfrm>
            <a:off x="3407702" y="6572381"/>
            <a:ext cx="53765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1200" baseline="0" dirty="0" err="1" smtClean="0"/>
              <a:t>vEGU</a:t>
            </a:r>
            <a:r>
              <a:rPr lang="en-GB" sz="1200" baseline="0" dirty="0" smtClean="0"/>
              <a:t> 2021 G4.1| EGU-9447 | R. Pail |</a:t>
            </a:r>
            <a:r>
              <a:rPr lang="en-GB" sz="1200" dirty="0" smtClean="0"/>
              <a:t> 30-04-2021</a:t>
            </a:r>
            <a:endParaRPr lang="de-DE" sz="1200" dirty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86" r:id="rId12"/>
    <p:sldLayoutId id="2147483697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230400" y="969600"/>
            <a:ext cx="11664000" cy="509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Text Box DG"/>
          <p:cNvSpPr txBox="1">
            <a:spLocks noChangeArrowheads="1"/>
          </p:cNvSpPr>
          <p:nvPr/>
        </p:nvSpPr>
        <p:spPr bwMode="auto">
          <a:xfrm>
            <a:off x="770885" y="447363"/>
            <a:ext cx="6688667" cy="256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GB" sz="1067" dirty="0">
              <a:solidFill>
                <a:srgbClr val="000000"/>
              </a:solidFill>
            </a:endParaRP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90782" y="214287"/>
            <a:ext cx="9566461" cy="54367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23122"/>
          <a:stretch/>
        </p:blipFill>
        <p:spPr>
          <a:xfrm>
            <a:off x="10383890" y="207247"/>
            <a:ext cx="1613941" cy="672000"/>
          </a:xfrm>
          <a:prstGeom prst="rect">
            <a:avLst/>
          </a:prstGeom>
        </p:spPr>
      </p:pic>
      <p:pic>
        <p:nvPicPr>
          <p:cNvPr id="12" name="Picture 11" descr="PPT_Footer.jpg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69050"/>
            <a:ext cx="12192000" cy="488951"/>
          </a:xfrm>
          <a:prstGeom prst="rect">
            <a:avLst/>
          </a:prstGeom>
        </p:spPr>
      </p:pic>
      <p:sp>
        <p:nvSpPr>
          <p:cNvPr id="14" name="Text Box 38"/>
          <p:cNvSpPr txBox="1">
            <a:spLocks noChangeArrowheads="1"/>
          </p:cNvSpPr>
          <p:nvPr/>
        </p:nvSpPr>
        <p:spPr bwMode="auto">
          <a:xfrm>
            <a:off x="224648" y="6100233"/>
            <a:ext cx="6688667" cy="256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1067" dirty="0">
                <a:solidFill>
                  <a:srgbClr val="FFFFFF">
                    <a:lumMod val="75000"/>
                  </a:srgbClr>
                </a:solidFill>
              </a:rPr>
              <a:t>ESA UNCLASSIFIED - For Official Use</a:t>
            </a:r>
            <a:endParaRPr lang="en-GB" sz="1067" dirty="0">
              <a:solidFill>
                <a:srgbClr val="FFFFFF">
                  <a:lumMod val="75000"/>
                </a:srgbClr>
              </a:solidFill>
            </a:endParaRPr>
          </a:p>
        </p:txBody>
      </p:sp>
      <p:sp>
        <p:nvSpPr>
          <p:cNvPr id="39" name="Text Box 34"/>
          <p:cNvSpPr txBox="1">
            <a:spLocks noChangeAspect="1" noChangeArrowheads="1"/>
          </p:cNvSpPr>
          <p:nvPr/>
        </p:nvSpPr>
        <p:spPr bwMode="auto">
          <a:xfrm>
            <a:off x="5973785" y="6107603"/>
            <a:ext cx="6027299" cy="196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0"/>
          <a:lstStyle/>
          <a:p>
            <a:pPr algn="r" fontAlgn="base">
              <a:spcBef>
                <a:spcPct val="50000"/>
              </a:spcBef>
              <a:spcAft>
                <a:spcPct val="0"/>
              </a:spcAft>
            </a:pPr>
            <a:r>
              <a:rPr lang="en-GB" sz="1067" noProof="1">
                <a:solidFill>
                  <a:srgbClr val="4D4F53"/>
                </a:solidFill>
              </a:rPr>
              <a:t> Slide  </a:t>
            </a:r>
            <a:fld id="{4630B4BB-2C40-48DB-9D8B-17679D651B0A}" type="slidenum">
              <a:rPr lang="en-GB" sz="1067" noProof="1" smtClean="0">
                <a:solidFill>
                  <a:srgbClr val="4D4F53"/>
                </a:solidFill>
              </a:rPr>
              <a:pPr algn="r" fontAlgn="base">
                <a:spcBef>
                  <a:spcPct val="50000"/>
                </a:spcBef>
                <a:spcAft>
                  <a:spcPct val="0"/>
                </a:spcAft>
              </a:pPr>
              <a:t>‹Nr.›</a:t>
            </a:fld>
            <a:endParaRPr lang="en-GB" sz="1067" noProof="1">
              <a:solidFill>
                <a:srgbClr val="4D4F53"/>
              </a:solidFill>
            </a:endParaRPr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158925" y="6553828"/>
            <a:ext cx="9069848" cy="149705"/>
            <a:chOff x="119194" y="4915370"/>
            <a:chExt cx="6802386" cy="112279"/>
          </a:xfrm>
        </p:grpSpPr>
        <p:grpSp>
          <p:nvGrpSpPr>
            <p:cNvPr id="15" name="Group 14"/>
            <p:cNvGrpSpPr/>
            <p:nvPr userDrawn="1"/>
          </p:nvGrpSpPr>
          <p:grpSpPr>
            <a:xfrm>
              <a:off x="119194" y="4916130"/>
              <a:ext cx="6802386" cy="111519"/>
              <a:chOff x="171652" y="6621093"/>
              <a:chExt cx="6802386" cy="111519"/>
            </a:xfrm>
          </p:grpSpPr>
          <p:pic>
            <p:nvPicPr>
              <p:cNvPr id="17" name="Picture 16" descr="at.png"/>
              <p:cNvPicPr>
                <a:picLocks noChangeAspect="1"/>
              </p:cNvPicPr>
              <p:nvPr userDrawn="1"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1652" y="6624268"/>
                <a:ext cx="163906" cy="108344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8" name="Picture 17" descr="be.png"/>
              <p:cNvPicPr>
                <a:picLocks noChangeAspect="1"/>
              </p:cNvPicPr>
              <p:nvPr userDrawn="1"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0180" y="6624268"/>
                <a:ext cx="163906" cy="108344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19" name="Picture 18" descr="ca.png"/>
              <p:cNvPicPr>
                <a:picLocks noChangeAspect="1"/>
              </p:cNvPicPr>
              <p:nvPr userDrawn="1"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10132" y="6621093"/>
                <a:ext cx="163906" cy="108344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0" name="Picture 19" descr="ch.png"/>
              <p:cNvPicPr>
                <a:picLocks noChangeAspect="1"/>
              </p:cNvPicPr>
              <p:nvPr userDrawn="1"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758225" y="6624268"/>
                <a:ext cx="163906" cy="108344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1" name="Picture 20" descr="cz.png"/>
              <p:cNvPicPr>
                <a:picLocks noChangeAspect="1"/>
              </p:cNvPicPr>
              <p:nvPr userDrawn="1"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30914" y="6624268"/>
                <a:ext cx="163906" cy="108344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2" name="Picture 21" descr="de.png"/>
              <p:cNvPicPr>
                <a:picLocks noChangeAspect="1"/>
              </p:cNvPicPr>
              <p:nvPr userDrawn="1"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129855" y="6624268"/>
                <a:ext cx="163906" cy="108344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3" name="Picture 22" descr="dk.png"/>
              <p:cNvPicPr>
                <a:picLocks noChangeAspect="1"/>
              </p:cNvPicPr>
              <p:nvPr userDrawn="1"/>
            </p:nvPicPr>
            <p:blipFill>
              <a:blip r:embed="rId1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09149" y="6624268"/>
                <a:ext cx="163906" cy="108344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4" name="Picture 23" descr="ee.png"/>
              <p:cNvPicPr>
                <a:picLocks noChangeAspect="1"/>
              </p:cNvPicPr>
              <p:nvPr userDrawn="1"/>
            </p:nvPicPr>
            <p:blipFill>
              <a:blip r:embed="rId2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87681" y="6624268"/>
                <a:ext cx="163906" cy="108344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5" name="Picture 24" descr="es.png"/>
              <p:cNvPicPr>
                <a:picLocks noChangeAspect="1"/>
              </p:cNvPicPr>
              <p:nvPr userDrawn="1"/>
            </p:nvPicPr>
            <p:blipFill>
              <a:blip r:embed="rId2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99705" y="6624268"/>
                <a:ext cx="163906" cy="108344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6" name="Picture 25" descr="fi.png"/>
              <p:cNvPicPr>
                <a:picLocks noChangeAspect="1"/>
              </p:cNvPicPr>
              <p:nvPr userDrawn="1"/>
            </p:nvPicPr>
            <p:blipFill>
              <a:blip r:embed="rId2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71339" y="6624268"/>
                <a:ext cx="163906" cy="108344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7" name="Picture 26" descr="fr.png"/>
              <p:cNvPicPr>
                <a:picLocks noChangeAspect="1"/>
              </p:cNvPicPr>
              <p:nvPr userDrawn="1"/>
            </p:nvPicPr>
            <p:blipFill>
              <a:blip r:embed="rId2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48698" y="6624268"/>
                <a:ext cx="163906" cy="108344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8" name="Picture 27" descr="gr.png"/>
              <p:cNvPicPr>
                <a:picLocks noChangeAspect="1"/>
              </p:cNvPicPr>
              <p:nvPr userDrawn="1"/>
            </p:nvPicPr>
            <p:blipFill>
              <a:blip r:embed="rId2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07216" y="6624268"/>
                <a:ext cx="163906" cy="108344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9" name="Picture 28" descr="hu.png"/>
              <p:cNvPicPr>
                <a:picLocks noChangeAspect="1"/>
              </p:cNvPicPr>
              <p:nvPr userDrawn="1"/>
            </p:nvPicPr>
            <p:blipFill>
              <a:blip r:embed="rId2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84578" y="6624268"/>
                <a:ext cx="163906" cy="108344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0" name="Picture 29" descr="ie.png"/>
              <p:cNvPicPr>
                <a:picLocks noChangeAspect="1"/>
              </p:cNvPicPr>
              <p:nvPr userDrawn="1"/>
            </p:nvPicPr>
            <p:blipFill>
              <a:blip r:embed="rId2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61938" y="6624268"/>
                <a:ext cx="163906" cy="108344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1" name="Picture 30" descr="it.png"/>
              <p:cNvPicPr>
                <a:picLocks noChangeAspect="1"/>
              </p:cNvPicPr>
              <p:nvPr userDrawn="1"/>
            </p:nvPicPr>
            <p:blipFill>
              <a:blip r:embed="rId2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39296" y="6624268"/>
                <a:ext cx="163906" cy="108344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2" name="Picture 31" descr="lu.png"/>
              <p:cNvPicPr>
                <a:picLocks noChangeAspect="1"/>
              </p:cNvPicPr>
              <p:nvPr userDrawn="1"/>
            </p:nvPicPr>
            <p:blipFill>
              <a:blip r:embed="rId2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517855" y="6624268"/>
                <a:ext cx="163906" cy="108344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3" name="Picture 32" descr="nl.png"/>
              <p:cNvPicPr>
                <a:picLocks noChangeAspect="1"/>
              </p:cNvPicPr>
              <p:nvPr userDrawn="1"/>
            </p:nvPicPr>
            <p:blipFill>
              <a:blip r:embed="rId2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99012" y="6624268"/>
                <a:ext cx="163906" cy="108344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4" name="Picture 33" descr="no.png"/>
              <p:cNvPicPr>
                <a:picLocks noChangeAspect="1"/>
              </p:cNvPicPr>
              <p:nvPr userDrawn="1"/>
            </p:nvPicPr>
            <p:blipFill>
              <a:blip r:embed="rId3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82770" y="6624268"/>
                <a:ext cx="163906" cy="108344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5" name="Picture 34" descr="pl.png"/>
              <p:cNvPicPr>
                <a:picLocks noChangeAspect="1"/>
              </p:cNvPicPr>
              <p:nvPr userDrawn="1"/>
            </p:nvPicPr>
            <p:blipFill>
              <a:blip r:embed="rId3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58830" y="6624268"/>
                <a:ext cx="163906" cy="108344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6" name="Picture 35" descr="pt.png"/>
              <p:cNvPicPr>
                <a:picLocks noChangeAspect="1"/>
              </p:cNvPicPr>
              <p:nvPr userDrawn="1"/>
            </p:nvPicPr>
            <p:blipFill>
              <a:blip r:embed="rId3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38686" y="6624268"/>
                <a:ext cx="163906" cy="108344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7" name="Picture 36" descr="ro.png"/>
              <p:cNvPicPr>
                <a:picLocks noChangeAspect="1"/>
              </p:cNvPicPr>
              <p:nvPr userDrawn="1"/>
            </p:nvPicPr>
            <p:blipFill>
              <a:blip r:embed="rId3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19843" y="6624268"/>
                <a:ext cx="163906" cy="108344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38" name="Picture 37" descr="se.png"/>
              <p:cNvPicPr>
                <a:picLocks noChangeAspect="1"/>
              </p:cNvPicPr>
              <p:nvPr userDrawn="1"/>
            </p:nvPicPr>
            <p:blipFill>
              <a:blip r:embed="rId3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78359" y="6624268"/>
                <a:ext cx="163906" cy="108344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40" name="Picture 39" descr="uk.png"/>
              <p:cNvPicPr>
                <a:picLocks noChangeAspect="1"/>
              </p:cNvPicPr>
              <p:nvPr userDrawn="1"/>
            </p:nvPicPr>
            <p:blipFill>
              <a:blip r:embed="rId3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33093" y="6624268"/>
                <a:ext cx="163906" cy="108344"/>
              </a:xfrm>
              <a:prstGeom prst="rect">
                <a:avLst/>
              </a:prstGeom>
              <a:ln>
                <a:noFill/>
              </a:ln>
            </p:spPr>
          </p:pic>
        </p:grpSp>
        <p:pic>
          <p:nvPicPr>
            <p:cNvPr id="16" name="Picture 15" descr="si.png"/>
            <p:cNvPicPr>
              <a:picLocks noChangeAspect="1"/>
            </p:cNvPicPr>
            <p:nvPr userDrawn="1"/>
          </p:nvPicPr>
          <p:blipFill>
            <a:blip r:embed="rId3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7085" y="4915370"/>
              <a:ext cx="163385" cy="10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60609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GB" sz="2933" b="0" dirty="0" smtClean="0">
          <a:solidFill>
            <a:srgbClr val="0070C0"/>
          </a:solidFill>
          <a:latin typeface="Verdana"/>
          <a:ea typeface="+mj-ea"/>
          <a:cs typeface="Verdana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933" b="1">
          <a:solidFill>
            <a:schemeClr val="bg1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933" b="1">
          <a:solidFill>
            <a:schemeClr val="bg1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933" b="1">
          <a:solidFill>
            <a:schemeClr val="bg1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933" b="1">
          <a:solidFill>
            <a:schemeClr val="bg1"/>
          </a:solidFill>
          <a:latin typeface="Verdana" pitchFamily="34" charset="0"/>
        </a:defRPr>
      </a:lvl5pPr>
      <a:lvl6pPr marL="609585" algn="l" rtl="0" eaLnBrk="1" fontAlgn="base" hangingPunct="1">
        <a:spcBef>
          <a:spcPct val="0"/>
        </a:spcBef>
        <a:spcAft>
          <a:spcPct val="0"/>
        </a:spcAft>
        <a:defRPr sz="2933" b="1">
          <a:solidFill>
            <a:schemeClr val="bg1"/>
          </a:solidFill>
          <a:latin typeface="Verdana" pitchFamily="34" charset="0"/>
        </a:defRPr>
      </a:lvl6pPr>
      <a:lvl7pPr marL="1219170" algn="l" rtl="0" eaLnBrk="1" fontAlgn="base" hangingPunct="1">
        <a:spcBef>
          <a:spcPct val="0"/>
        </a:spcBef>
        <a:spcAft>
          <a:spcPct val="0"/>
        </a:spcAft>
        <a:defRPr sz="2933" b="1">
          <a:solidFill>
            <a:schemeClr val="bg1"/>
          </a:solidFill>
          <a:latin typeface="Verdana" pitchFamily="34" charset="0"/>
        </a:defRPr>
      </a:lvl7pPr>
      <a:lvl8pPr marL="1828754" algn="l" rtl="0" eaLnBrk="1" fontAlgn="base" hangingPunct="1">
        <a:spcBef>
          <a:spcPct val="0"/>
        </a:spcBef>
        <a:spcAft>
          <a:spcPct val="0"/>
        </a:spcAft>
        <a:defRPr sz="2933" b="1">
          <a:solidFill>
            <a:schemeClr val="bg1"/>
          </a:solidFill>
          <a:latin typeface="Verdana" pitchFamily="34" charset="0"/>
        </a:defRPr>
      </a:lvl8pPr>
      <a:lvl9pPr marL="2438339" algn="l" rtl="0" eaLnBrk="1" fontAlgn="base" hangingPunct="1">
        <a:spcBef>
          <a:spcPct val="0"/>
        </a:spcBef>
        <a:spcAft>
          <a:spcPct val="0"/>
        </a:spcAft>
        <a:defRPr sz="2933" b="1">
          <a:solidFill>
            <a:schemeClr val="bg1"/>
          </a:solidFill>
          <a:latin typeface="Verdana" pitchFamily="34" charset="0"/>
        </a:defRPr>
      </a:lvl9pPr>
    </p:titleStyle>
    <p:bodyStyle>
      <a:lvl1pPr marL="0" indent="-457189" algn="l" rtl="0" eaLnBrk="1" fontAlgn="base" hangingPunct="1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Tx/>
        <a:buNone/>
        <a:defRPr lang="en-GB" sz="2133" dirty="0" smtClean="0">
          <a:solidFill>
            <a:schemeClr val="bg2"/>
          </a:solidFill>
          <a:latin typeface="Verdana"/>
          <a:ea typeface="+mn-ea"/>
          <a:cs typeface="Verdana"/>
        </a:defRPr>
      </a:lvl1pPr>
      <a:lvl2pPr marL="1079973" indent="0" algn="l" rtl="0" eaLnBrk="1" fontAlgn="base" hangingPunct="1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None/>
        <a:defRPr lang="en-GB" sz="2133" dirty="0" smtClean="0">
          <a:solidFill>
            <a:schemeClr val="bg2"/>
          </a:solidFill>
          <a:latin typeface="Verdana"/>
          <a:ea typeface="+mn-ea"/>
          <a:cs typeface="Verdana"/>
        </a:defRPr>
      </a:lvl2pPr>
      <a:lvl3pPr marL="1876753" indent="0" algn="l" rtl="0" eaLnBrk="1" fontAlgn="base" hangingPunct="1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None/>
        <a:defRPr lang="en-GB" sz="2133" dirty="0" smtClean="0">
          <a:solidFill>
            <a:schemeClr val="bg2"/>
          </a:solidFill>
          <a:latin typeface="Verdana"/>
          <a:ea typeface="+mn-ea"/>
          <a:cs typeface="Verdana"/>
        </a:defRPr>
      </a:lvl3pPr>
      <a:lvl4pPr marL="2673533" indent="0" algn="l" rtl="0" eaLnBrk="1" fontAlgn="base" hangingPunct="1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None/>
        <a:defRPr lang="en-GB" sz="2133" dirty="0" smtClean="0">
          <a:solidFill>
            <a:schemeClr val="bg2"/>
          </a:solidFill>
          <a:latin typeface="Verdana"/>
          <a:ea typeface="+mn-ea"/>
          <a:cs typeface="Verdana"/>
        </a:defRPr>
      </a:lvl4pPr>
      <a:lvl5pPr marL="3470313" indent="0" algn="l" rtl="0" eaLnBrk="1" fontAlgn="base" hangingPunct="1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None/>
        <a:defRPr lang="en-GB" sz="2133" dirty="0" smtClean="0">
          <a:solidFill>
            <a:schemeClr val="bg2"/>
          </a:solidFill>
          <a:latin typeface="Verdana"/>
          <a:ea typeface="+mn-ea"/>
          <a:cs typeface="Verdana"/>
        </a:defRPr>
      </a:lvl5pPr>
      <a:lvl6pPr marL="4639617" indent="-558786" algn="l" rtl="0" eaLnBrk="1" fontAlgn="base" hangingPunct="1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2133">
          <a:solidFill>
            <a:schemeClr val="bg2"/>
          </a:solidFill>
          <a:latin typeface="+mn-lt"/>
        </a:defRPr>
      </a:lvl6pPr>
      <a:lvl7pPr marL="5249202" indent="-558786" algn="l" rtl="0" eaLnBrk="1" fontAlgn="base" hangingPunct="1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2133">
          <a:solidFill>
            <a:schemeClr val="bg2"/>
          </a:solidFill>
          <a:latin typeface="+mn-lt"/>
        </a:defRPr>
      </a:lvl7pPr>
      <a:lvl8pPr marL="5858787" indent="-558786" algn="l" rtl="0" eaLnBrk="1" fontAlgn="base" hangingPunct="1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2133">
          <a:solidFill>
            <a:schemeClr val="bg2"/>
          </a:solidFill>
          <a:latin typeface="+mn-lt"/>
        </a:defRPr>
      </a:lvl8pPr>
      <a:lvl9pPr marL="6468372" indent="-558786" algn="l" rtl="0" eaLnBrk="1" fontAlgn="base" hangingPunct="1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2133">
          <a:solidFill>
            <a:schemeClr val="bg2"/>
          </a:solidFill>
          <a:latin typeface="+mn-lt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hyperlink" Target="../../../GGOS/SMWG/WS_FutureGravity/IUGGResolution/IUGGResolution.docx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9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4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1.jpeg"/><Relationship Id="rId11" Type="http://schemas.openxmlformats.org/officeDocument/2006/relationships/image" Target="../media/image45.png"/><Relationship Id="rId5" Type="http://schemas.openxmlformats.org/officeDocument/2006/relationships/image" Target="../media/image40.png"/><Relationship Id="rId10" Type="http://schemas.openxmlformats.org/officeDocument/2006/relationships/image" Target="../media/image44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4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54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8.jpeg"/><Relationship Id="rId4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339027" y="537354"/>
            <a:ext cx="7269141" cy="1523494"/>
          </a:xfrm>
          <a:prstGeom prst="rect">
            <a:avLst/>
          </a:prstGeom>
          <a:noFill/>
          <a:ln w="34925">
            <a:solidFill>
              <a:srgbClr val="0070C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3100" dirty="0">
                <a:solidFill>
                  <a:srgbClr val="0070C0"/>
                </a:solidFill>
              </a:rPr>
              <a:t>Future Gravity Mission Concepts for Sustained Observation of Mass Transport </a:t>
            </a:r>
            <a:r>
              <a:rPr lang="en-US" sz="3100" dirty="0" smtClean="0">
                <a:solidFill>
                  <a:srgbClr val="0070C0"/>
                </a:solidFill>
              </a:rPr>
              <a:t/>
            </a:r>
            <a:br>
              <a:rPr lang="en-US" sz="3100" dirty="0" smtClean="0">
                <a:solidFill>
                  <a:srgbClr val="0070C0"/>
                </a:solidFill>
              </a:rPr>
            </a:br>
            <a:r>
              <a:rPr lang="en-US" sz="3100" dirty="0" smtClean="0">
                <a:solidFill>
                  <a:srgbClr val="0070C0"/>
                </a:solidFill>
              </a:rPr>
              <a:t>in </a:t>
            </a:r>
            <a:r>
              <a:rPr lang="en-US" sz="3100" dirty="0">
                <a:solidFill>
                  <a:srgbClr val="0070C0"/>
                </a:solidFill>
              </a:rPr>
              <a:t>the Earth System</a:t>
            </a:r>
            <a:endParaRPr lang="en-US" sz="3100" dirty="0" smtClean="0">
              <a:solidFill>
                <a:srgbClr val="0070C0"/>
              </a:solidFill>
            </a:endParaRP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789302" y="3182364"/>
            <a:ext cx="6012668" cy="503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66700" indent="-266700" eaLnBrk="0" hangingPunct="0"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indent="0" algn="ctr" eaLnBrk="1" fontAlgn="base" hangingPunct="1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rgbClr val="0098DB"/>
              </a:buClr>
            </a:pPr>
            <a:r>
              <a:rPr lang="en-US" sz="2400" kern="0" dirty="0">
                <a:solidFill>
                  <a:srgbClr val="000000">
                    <a:lumMod val="85000"/>
                    <a:lumOff val="15000"/>
                  </a:srgbClr>
                </a:solidFill>
                <a:latin typeface="+mn-lt"/>
                <a:cs typeface="Verdana"/>
              </a:rPr>
              <a:t>Roland </a:t>
            </a:r>
            <a:r>
              <a:rPr lang="en-US" sz="2400" kern="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+mn-lt"/>
                <a:cs typeface="Verdana"/>
              </a:rPr>
              <a:t>Pail</a:t>
            </a:r>
          </a:p>
        </p:txBody>
      </p:sp>
      <p:cxnSp>
        <p:nvCxnSpPr>
          <p:cNvPr id="11" name="Gerade Verbindung 10"/>
          <p:cNvCxnSpPr/>
          <p:nvPr/>
        </p:nvCxnSpPr>
        <p:spPr>
          <a:xfrm>
            <a:off x="227348" y="6489340"/>
            <a:ext cx="11701300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140" y="5755892"/>
            <a:ext cx="964324" cy="508224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8168" y="935936"/>
            <a:ext cx="4176464" cy="5481396"/>
          </a:xfrm>
          <a:prstGeom prst="rect">
            <a:avLst/>
          </a:prstGeom>
        </p:spPr>
      </p:pic>
      <p:sp>
        <p:nvSpPr>
          <p:cNvPr id="20" name="Text Box 10"/>
          <p:cNvSpPr txBox="1">
            <a:spLocks noChangeArrowheads="1"/>
          </p:cNvSpPr>
          <p:nvPr/>
        </p:nvSpPr>
        <p:spPr bwMode="auto">
          <a:xfrm>
            <a:off x="1121504" y="4253672"/>
            <a:ext cx="5348263" cy="862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66700" indent="-266700" eaLnBrk="0" hangingPunct="0"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indent="0" algn="ctr" eaLnBrk="1" fontAlgn="base" hangingPunct="1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rgbClr val="0098DB"/>
              </a:buClr>
            </a:pPr>
            <a:r>
              <a:rPr lang="en-US" sz="2000" kern="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+mn-lt"/>
                <a:cs typeface="Verdana"/>
              </a:rPr>
              <a:t>Chair of Astronomical and Physical Geodesy</a:t>
            </a:r>
          </a:p>
          <a:p>
            <a:pPr marL="0" indent="0" algn="ctr" eaLnBrk="1" fontAlgn="base" hangingPunct="1">
              <a:lnSpc>
                <a:spcPct val="119000"/>
              </a:lnSpc>
              <a:spcBef>
                <a:spcPct val="20000"/>
              </a:spcBef>
              <a:spcAft>
                <a:spcPct val="0"/>
              </a:spcAft>
              <a:buClr>
                <a:srgbClr val="0098DB"/>
              </a:buClr>
            </a:pPr>
            <a:r>
              <a:rPr lang="en-US" sz="2000" kern="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+mn-lt"/>
                <a:cs typeface="Verdana"/>
              </a:rPr>
              <a:t>Technical </a:t>
            </a:r>
            <a:r>
              <a:rPr lang="en-US" sz="2000" kern="0" dirty="0">
                <a:solidFill>
                  <a:srgbClr val="000000">
                    <a:lumMod val="85000"/>
                    <a:lumOff val="15000"/>
                  </a:srgbClr>
                </a:solidFill>
                <a:latin typeface="+mn-lt"/>
                <a:cs typeface="Verdana"/>
              </a:rPr>
              <a:t>University of Munich, Germany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3407702" y="6572381"/>
            <a:ext cx="53765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1200" baseline="0" dirty="0" err="1" smtClean="0"/>
              <a:t>vEGU</a:t>
            </a:r>
            <a:r>
              <a:rPr lang="en-GB" sz="1200" baseline="0" dirty="0" smtClean="0"/>
              <a:t> 2021 G4.1| EGU-9447 | R. Pail |</a:t>
            </a:r>
            <a:r>
              <a:rPr lang="en-GB" sz="1200" dirty="0" smtClean="0"/>
              <a:t> 30-04-2021</a:t>
            </a:r>
            <a:endParaRPr lang="de-DE" sz="1200" dirty="0" smtClean="0"/>
          </a:p>
        </p:txBody>
      </p:sp>
    </p:spTree>
    <p:extLst>
      <p:ext uri="{BB962C8B-B14F-4D97-AF65-F5344CB8AC3E}">
        <p14:creationId xmlns:p14="http://schemas.microsoft.com/office/powerpoint/2010/main" val="4172004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101966" y="35840"/>
            <a:ext cx="106745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de-DE" sz="2400" b="1" dirty="0" smtClean="0">
                <a:latin typeface="+mj-lt"/>
              </a:rPr>
              <a:t>User Study </a:t>
            </a:r>
            <a:r>
              <a:rPr lang="de-DE" altLang="de-DE" sz="2400" b="1" dirty="0" err="1" smtClean="0">
                <a:latin typeface="+mj-lt"/>
              </a:rPr>
              <a:t>by</a:t>
            </a:r>
            <a:r>
              <a:rPr lang="de-DE" altLang="de-DE" sz="2400" b="1" dirty="0" smtClean="0">
                <a:latin typeface="+mj-lt"/>
              </a:rPr>
              <a:t> International Union </a:t>
            </a:r>
            <a:r>
              <a:rPr lang="de-DE" altLang="de-DE" sz="2400" b="1" dirty="0" err="1" smtClean="0">
                <a:latin typeface="+mj-lt"/>
              </a:rPr>
              <a:t>of</a:t>
            </a:r>
            <a:r>
              <a:rPr lang="de-DE" altLang="de-DE" sz="2400" b="1" dirty="0" smtClean="0">
                <a:latin typeface="+mj-lt"/>
              </a:rPr>
              <a:t> </a:t>
            </a:r>
            <a:r>
              <a:rPr lang="de-DE" altLang="de-DE" sz="2400" b="1" dirty="0" err="1" smtClean="0">
                <a:latin typeface="+mj-lt"/>
              </a:rPr>
              <a:t>Geodesy</a:t>
            </a:r>
            <a:r>
              <a:rPr lang="de-DE" altLang="de-DE" sz="2400" b="1" dirty="0" smtClean="0">
                <a:latin typeface="+mj-lt"/>
              </a:rPr>
              <a:t> </a:t>
            </a:r>
            <a:r>
              <a:rPr lang="de-DE" altLang="de-DE" sz="2400" b="1" dirty="0" err="1" smtClean="0">
                <a:latin typeface="+mj-lt"/>
              </a:rPr>
              <a:t>and</a:t>
            </a:r>
            <a:r>
              <a:rPr lang="de-DE" altLang="de-DE" sz="2400" b="1" dirty="0" smtClean="0">
                <a:latin typeface="+mj-lt"/>
              </a:rPr>
              <a:t> </a:t>
            </a:r>
            <a:r>
              <a:rPr lang="de-DE" altLang="de-DE" sz="2400" b="1" dirty="0" err="1" smtClean="0">
                <a:latin typeface="+mj-lt"/>
              </a:rPr>
              <a:t>Geophysics</a:t>
            </a:r>
            <a:r>
              <a:rPr lang="de-DE" altLang="de-DE" sz="2400" b="1" dirty="0" smtClean="0">
                <a:latin typeface="+mj-lt"/>
              </a:rPr>
              <a:t> (IUGG) 2015</a:t>
            </a:r>
            <a:endParaRPr lang="de-DE" altLang="de-DE" sz="2400" b="1" dirty="0">
              <a:latin typeface="+mj-lt"/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246398" y="780418"/>
            <a:ext cx="3457575" cy="3508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4066790" y="772481"/>
            <a:ext cx="4619625" cy="7112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18" name="Textfeld 2">
            <a:hlinkClick r:id="rId2" action="ppaction://hlinkfile"/>
          </p:cNvPr>
          <p:cNvSpPr txBox="1">
            <a:spLocks noChangeArrowheads="1"/>
          </p:cNvSpPr>
          <p:nvPr/>
        </p:nvSpPr>
        <p:spPr bwMode="auto">
          <a:xfrm>
            <a:off x="4196965" y="721681"/>
            <a:ext cx="44132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de-DE" altLang="de-DE" sz="2200" b="1" dirty="0" smtClean="0">
                <a:solidFill>
                  <a:srgbClr val="000000"/>
                </a:solidFill>
                <a:latin typeface="Calibri" panose="020F0502020204030204" pitchFamily="34" charset="0"/>
                <a:cs typeface="+mn-cs"/>
              </a:rPr>
              <a:t>2. Paper: </a:t>
            </a:r>
            <a:r>
              <a:rPr lang="de-DE" altLang="de-DE" sz="2200" b="1" dirty="0" err="1" smtClean="0">
                <a:solidFill>
                  <a:srgbClr val="000000"/>
                </a:solidFill>
                <a:latin typeface="Calibri" panose="020F0502020204030204" pitchFamily="34" charset="0"/>
                <a:cs typeface="+mn-cs"/>
              </a:rPr>
              <a:t>Pail</a:t>
            </a:r>
            <a:r>
              <a:rPr lang="de-DE" altLang="de-DE" sz="2200" b="1" dirty="0" smtClean="0">
                <a:solidFill>
                  <a:srgbClr val="000000"/>
                </a:solidFill>
                <a:latin typeface="Calibri" panose="020F0502020204030204" pitchFamily="34" charset="0"/>
                <a:cs typeface="+mn-cs"/>
              </a:rPr>
              <a:t> et al. 2015, Surveys in</a:t>
            </a:r>
            <a:br>
              <a:rPr lang="de-DE" altLang="de-DE" sz="2200" b="1" dirty="0" smtClean="0">
                <a:solidFill>
                  <a:srgbClr val="000000"/>
                </a:solidFill>
                <a:latin typeface="Calibri" panose="020F0502020204030204" pitchFamily="34" charset="0"/>
                <a:cs typeface="+mn-cs"/>
              </a:rPr>
            </a:br>
            <a:r>
              <a:rPr lang="de-DE" altLang="de-DE" sz="2200" b="1" dirty="0" smtClean="0">
                <a:solidFill>
                  <a:srgbClr val="000000"/>
                </a:solidFill>
                <a:latin typeface="Calibri" panose="020F0502020204030204" pitchFamily="34" charset="0"/>
                <a:cs typeface="+mn-cs"/>
              </a:rPr>
              <a:t>                 </a:t>
            </a:r>
            <a:r>
              <a:rPr lang="de-DE" altLang="de-DE" sz="2200" b="1" dirty="0" err="1" smtClean="0">
                <a:solidFill>
                  <a:srgbClr val="000000"/>
                </a:solidFill>
                <a:latin typeface="Calibri" panose="020F0502020204030204" pitchFamily="34" charset="0"/>
                <a:cs typeface="+mn-cs"/>
              </a:rPr>
              <a:t>Geophysics</a:t>
            </a:r>
            <a:r>
              <a:rPr lang="de-DE" altLang="de-DE" sz="2200" b="1" dirty="0" smtClean="0">
                <a:solidFill>
                  <a:srgbClr val="000000"/>
                </a:solidFill>
                <a:latin typeface="Calibri" panose="020F0502020204030204" pitchFamily="34" charset="0"/>
                <a:cs typeface="+mn-cs"/>
              </a:rPr>
              <a:t>, </a:t>
            </a:r>
            <a:r>
              <a:rPr lang="nn-NO" altLang="de-DE" sz="2200" b="1" dirty="0" smtClean="0">
                <a:solidFill>
                  <a:srgbClr val="000000"/>
                </a:solidFill>
                <a:latin typeface="Calibri" panose="020F0502020204030204" pitchFamily="34" charset="0"/>
                <a:cs typeface="+mn-cs"/>
              </a:rPr>
              <a:t>36(6):743-772</a:t>
            </a:r>
            <a:endParaRPr lang="de-DE" altLang="de-DE" sz="2200" b="1" dirty="0" smtClean="0">
              <a:solidFill>
                <a:srgbClr val="000000"/>
              </a:solidFill>
              <a:latin typeface="Calibri" panose="020F0502020204030204" pitchFamily="34" charset="0"/>
              <a:cs typeface="+mn-cs"/>
            </a:endParaRPr>
          </a:p>
        </p:txBody>
      </p:sp>
      <p:pic>
        <p:nvPicPr>
          <p:cNvPr id="21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93" t="14505" r="16920" b="7797"/>
          <a:stretch>
            <a:fillRect/>
          </a:stretch>
        </p:blipFill>
        <p:spPr bwMode="auto">
          <a:xfrm>
            <a:off x="338473" y="1239206"/>
            <a:ext cx="3325812" cy="4502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feld 2">
            <a:hlinkClick r:id="rId2" action="ppaction://hlinkfile"/>
          </p:cNvPr>
          <p:cNvSpPr txBox="1">
            <a:spLocks noChangeArrowheads="1"/>
          </p:cNvSpPr>
          <p:nvPr/>
        </p:nvSpPr>
        <p:spPr bwMode="auto">
          <a:xfrm>
            <a:off x="227348" y="721681"/>
            <a:ext cx="3497262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de-DE" altLang="de-DE" sz="2200" b="1" dirty="0" smtClean="0">
                <a:solidFill>
                  <a:srgbClr val="000000"/>
                </a:solidFill>
                <a:latin typeface="Calibri" panose="020F0502020204030204" pitchFamily="34" charset="0"/>
                <a:cs typeface="+mn-cs"/>
              </a:rPr>
              <a:t>1. Final Report: DGK Series B</a:t>
            </a:r>
          </a:p>
        </p:txBody>
      </p:sp>
      <p:sp>
        <p:nvSpPr>
          <p:cNvPr id="26" name="Rechteck 1"/>
          <p:cNvSpPr>
            <a:spLocks noChangeArrowheads="1"/>
          </p:cNvSpPr>
          <p:nvPr/>
        </p:nvSpPr>
        <p:spPr bwMode="auto">
          <a:xfrm>
            <a:off x="954423" y="5801681"/>
            <a:ext cx="212090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de-DE" altLang="de-DE" smtClean="0">
                <a:solidFill>
                  <a:srgbClr val="000000"/>
                </a:solidFill>
                <a:cs typeface="+mn-cs"/>
              </a:rPr>
              <a:t>http://dgk.badw.de/</a:t>
            </a:r>
          </a:p>
        </p:txBody>
      </p:sp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67267" y="1705955"/>
            <a:ext cx="4621021" cy="262314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sp>
        <p:nvSpPr>
          <p:cNvPr id="14" name="Rechteck 13"/>
          <p:cNvSpPr/>
          <p:nvPr/>
        </p:nvSpPr>
        <p:spPr>
          <a:xfrm>
            <a:off x="8904313" y="772481"/>
            <a:ext cx="3132348" cy="3508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15" name="Textfeld 2">
            <a:hlinkClick r:id="rId2" action="ppaction://hlinkfile"/>
          </p:cNvPr>
          <p:cNvSpPr txBox="1">
            <a:spLocks noChangeArrowheads="1"/>
          </p:cNvSpPr>
          <p:nvPr/>
        </p:nvSpPr>
        <p:spPr bwMode="auto">
          <a:xfrm>
            <a:off x="8970796" y="738860"/>
            <a:ext cx="300806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de-DE" altLang="de-DE" sz="2200" b="1" dirty="0">
                <a:solidFill>
                  <a:srgbClr val="000000"/>
                </a:solidFill>
                <a:latin typeface="Calibri" panose="020F0502020204030204" pitchFamily="34" charset="0"/>
              </a:rPr>
              <a:t>3</a:t>
            </a:r>
            <a:r>
              <a:rPr lang="de-DE" altLang="de-DE" sz="2200" b="1" dirty="0" smtClean="0">
                <a:solidFill>
                  <a:srgbClr val="000000"/>
                </a:solidFill>
                <a:latin typeface="Calibri" panose="020F0502020204030204" pitchFamily="34" charset="0"/>
                <a:cs typeface="+mn-cs"/>
              </a:rPr>
              <a:t>. IUGG Resolution 2015</a:t>
            </a:r>
          </a:p>
        </p:txBody>
      </p:sp>
      <p:sp>
        <p:nvSpPr>
          <p:cNvPr id="2" name="Rechteck 1"/>
          <p:cNvSpPr/>
          <p:nvPr/>
        </p:nvSpPr>
        <p:spPr>
          <a:xfrm>
            <a:off x="8904312" y="1247944"/>
            <a:ext cx="3120008" cy="358521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03000"/>
              </a:lnSpc>
            </a:pPr>
            <a:r>
              <a:rPr lang="en-US" altLang="de-DE" sz="17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“The international science community, represented by IUGG, </a:t>
            </a:r>
            <a:r>
              <a:rPr lang="en-US" altLang="de-DE" sz="1700" b="1" u="sng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urges International and national institutions, agencies and governmental bodies in charge of supporting Earth science research to make all efforts to implement long-term satellite gravity</a:t>
            </a:r>
            <a:r>
              <a:rPr lang="en-US" altLang="de-DE" sz="17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de-DE" sz="17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magnetic </a:t>
            </a:r>
            <a:r>
              <a:rPr lang="en-US" altLang="de-DE" sz="1700" b="1" u="sng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observation constellations</a:t>
            </a:r>
            <a:r>
              <a:rPr lang="en-US" altLang="de-DE" sz="17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de-DE" sz="17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with high accuracy that respond to the aforementioned need for sustained observation.”</a:t>
            </a:r>
            <a:endParaRPr lang="de-DE" altLang="de-DE" sz="17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"/>
          <p:cNvSpPr txBox="1"/>
          <p:nvPr/>
        </p:nvSpPr>
        <p:spPr>
          <a:xfrm>
            <a:off x="8931874" y="5033470"/>
            <a:ext cx="31824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0070C0"/>
                </a:solidFill>
                <a:sym typeface="Symbol" panose="05050102010706020507" pitchFamily="18" charset="2"/>
              </a:rPr>
              <a:t> </a:t>
            </a:r>
            <a:r>
              <a:rPr lang="en-GB" sz="2000" dirty="0" smtClean="0">
                <a:solidFill>
                  <a:srgbClr val="0070C0"/>
                </a:solidFill>
              </a:rPr>
              <a:t>User </a:t>
            </a:r>
            <a:r>
              <a:rPr lang="en-GB" sz="2000" dirty="0">
                <a:solidFill>
                  <a:srgbClr val="0070C0"/>
                </a:solidFill>
              </a:rPr>
              <a:t>community letter </a:t>
            </a:r>
            <a:r>
              <a:rPr lang="en-GB" sz="2000" dirty="0" smtClean="0">
                <a:solidFill>
                  <a:srgbClr val="0070C0"/>
                </a:solidFill>
              </a:rPr>
              <a:t>to</a:t>
            </a:r>
            <a:br>
              <a:rPr lang="en-GB" sz="2000" dirty="0" smtClean="0">
                <a:solidFill>
                  <a:srgbClr val="0070C0"/>
                </a:solidFill>
              </a:rPr>
            </a:br>
            <a:r>
              <a:rPr lang="en-GB" sz="2000" dirty="0" smtClean="0">
                <a:solidFill>
                  <a:srgbClr val="0070C0"/>
                </a:solidFill>
              </a:rPr>
              <a:t>     </a:t>
            </a:r>
            <a:r>
              <a:rPr lang="en-GB" sz="1000" dirty="0" smtClean="0">
                <a:solidFill>
                  <a:srgbClr val="0070C0"/>
                </a:solidFill>
              </a:rPr>
              <a:t> </a:t>
            </a:r>
            <a:r>
              <a:rPr lang="en-GB" sz="2000" dirty="0" smtClean="0">
                <a:solidFill>
                  <a:srgbClr val="0070C0"/>
                </a:solidFill>
              </a:rPr>
              <a:t>NASA</a:t>
            </a:r>
            <a:r>
              <a:rPr lang="en-GB" sz="2000" dirty="0">
                <a:solidFill>
                  <a:srgbClr val="0070C0"/>
                </a:solidFill>
              </a:rPr>
              <a:t>, ESA and EC in 2016 </a:t>
            </a:r>
          </a:p>
        </p:txBody>
      </p:sp>
    </p:spTree>
    <p:extLst>
      <p:ext uri="{BB962C8B-B14F-4D97-AF65-F5344CB8AC3E}">
        <p14:creationId xmlns:p14="http://schemas.microsoft.com/office/powerpoint/2010/main" val="134601540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2" t="38100" r="6688" b="31100"/>
          <a:stretch>
            <a:fillRect/>
          </a:stretch>
        </p:blipFill>
        <p:spPr bwMode="auto">
          <a:xfrm>
            <a:off x="1628045" y="3860899"/>
            <a:ext cx="7885113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Rechteck 2"/>
          <p:cNvSpPr>
            <a:spLocks noChangeArrowheads="1"/>
          </p:cNvSpPr>
          <p:nvPr/>
        </p:nvSpPr>
        <p:spPr bwMode="auto">
          <a:xfrm>
            <a:off x="1916150" y="5445224"/>
            <a:ext cx="7184475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80000" indent="-1800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GB" altLang="de-DE" sz="2000" dirty="0" smtClean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Significant leap forward</a:t>
            </a:r>
          </a:p>
          <a:p>
            <a:pPr marL="180000" indent="-1800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GB" altLang="de-DE" sz="2000" dirty="0" smtClean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Significantly </a:t>
            </a:r>
            <a:r>
              <a:rPr lang="en-GB" altLang="de-DE" sz="20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increased spatial and </a:t>
            </a:r>
            <a:r>
              <a:rPr lang="en-GB" altLang="de-DE" sz="2000" u="sng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temporal</a:t>
            </a:r>
            <a:r>
              <a:rPr lang="en-GB" altLang="de-DE" sz="20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resolution</a:t>
            </a:r>
          </a:p>
          <a:p>
            <a:pPr marL="180000" indent="-1800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GB" altLang="de-DE" sz="2000" dirty="0" smtClean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New </a:t>
            </a:r>
            <a:r>
              <a:rPr lang="en-GB" altLang="de-DE" sz="20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applications (science, societal benefit)</a:t>
            </a:r>
          </a:p>
        </p:txBody>
      </p:sp>
      <p:sp>
        <p:nvSpPr>
          <p:cNvPr id="15365" name="Rechteck 2"/>
          <p:cNvSpPr>
            <a:spLocks noChangeArrowheads="1"/>
          </p:cNvSpPr>
          <p:nvPr/>
        </p:nvSpPr>
        <p:spPr bwMode="auto">
          <a:xfrm rot="16200000">
            <a:off x="469169" y="4434930"/>
            <a:ext cx="1454151" cy="461665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en-GB" altLang="de-DE" sz="2400" b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Target</a:t>
            </a:r>
            <a:endParaRPr lang="en-GB" altLang="de-DE" sz="2400">
              <a:solidFill>
                <a:srgbClr val="000000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368" name="Rechteck 2"/>
          <p:cNvSpPr>
            <a:spLocks noChangeArrowheads="1"/>
          </p:cNvSpPr>
          <p:nvPr/>
        </p:nvSpPr>
        <p:spPr bwMode="auto">
          <a:xfrm>
            <a:off x="185376" y="584684"/>
            <a:ext cx="8624887" cy="513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14000"/>
              </a:lnSpc>
              <a:spcBef>
                <a:spcPts val="600"/>
              </a:spcBef>
            </a:pPr>
            <a:r>
              <a:rPr lang="en-GB" altLang="de-DE" sz="2400" b="1" dirty="0">
                <a:solidFill>
                  <a:srgbClr val="0070C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… expressed in numbers</a:t>
            </a:r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101966" y="35840"/>
            <a:ext cx="626427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de-DE" sz="2400" b="1" dirty="0" smtClean="0">
                <a:latin typeface="+mj-lt"/>
              </a:rPr>
              <a:t>Consolidated Science and User Needs</a:t>
            </a:r>
            <a:endParaRPr lang="en-US" altLang="de-DE" sz="2400" b="1" dirty="0">
              <a:latin typeface="+mj-lt"/>
            </a:endParaRPr>
          </a:p>
        </p:txBody>
      </p:sp>
      <p:sp>
        <p:nvSpPr>
          <p:cNvPr id="14" name="Rechteck 2"/>
          <p:cNvSpPr>
            <a:spLocks noChangeArrowheads="1"/>
          </p:cNvSpPr>
          <p:nvPr/>
        </p:nvSpPr>
        <p:spPr bwMode="auto">
          <a:xfrm rot="16200000">
            <a:off x="477555" y="1673499"/>
            <a:ext cx="1452563" cy="431800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600"/>
              </a:spcBef>
            </a:pPr>
            <a:r>
              <a:rPr lang="en-GB" altLang="de-DE" sz="2000" b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Threshold</a:t>
            </a:r>
            <a:endParaRPr lang="en-GB" altLang="de-DE" sz="2000">
              <a:solidFill>
                <a:srgbClr val="0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3" t="41486" r="6288" b="27014"/>
          <a:stretch>
            <a:fillRect/>
          </a:stretch>
        </p:blipFill>
        <p:spPr bwMode="auto">
          <a:xfrm>
            <a:off x="1611825" y="1098030"/>
            <a:ext cx="7959725" cy="162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hteck 2"/>
          <p:cNvSpPr>
            <a:spLocks noChangeArrowheads="1"/>
          </p:cNvSpPr>
          <p:nvPr/>
        </p:nvSpPr>
        <p:spPr bwMode="auto">
          <a:xfrm>
            <a:off x="1903811" y="2633864"/>
            <a:ext cx="8924859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80000" indent="-180000" eaLnBrk="1" hangingPunct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GB" altLang="de-DE" sz="2000" dirty="0" smtClean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 </a:t>
            </a:r>
            <a:r>
              <a:rPr lang="en-GB" altLang="de-DE" sz="20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combination with GRACE &amp; GRACE-FO more reliable estimates of trends</a:t>
            </a:r>
          </a:p>
          <a:p>
            <a:pPr marL="180000" indent="-180000" eaLnBrk="1" hangingPunct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GB" altLang="de-DE" sz="2000" dirty="0" smtClean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Improved </a:t>
            </a:r>
            <a:r>
              <a:rPr lang="en-GB" altLang="de-DE" sz="20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spatial resolution</a:t>
            </a:r>
          </a:p>
          <a:p>
            <a:pPr marL="180000" indent="-180000" eaLnBrk="1" hangingPunct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GB" altLang="de-DE" sz="2000" dirty="0" smtClean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Improved </a:t>
            </a:r>
            <a:r>
              <a:rPr lang="en-GB" altLang="de-DE" sz="20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temporal resolution: reduction of aliasing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75" r="26375"/>
          <a:stretch/>
        </p:blipFill>
        <p:spPr>
          <a:xfrm flipH="1">
            <a:off x="10226578" y="1556792"/>
            <a:ext cx="1702070" cy="3602315"/>
          </a:xfrm>
          <a:prstGeom prst="rect">
            <a:avLst/>
          </a:prstGeom>
        </p:spPr>
      </p:pic>
      <p:pic>
        <p:nvPicPr>
          <p:cNvPr id="17" name="Grafik 1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36" t="4800" r="47469" b="80208"/>
          <a:stretch/>
        </p:blipFill>
        <p:spPr>
          <a:xfrm flipH="1">
            <a:off x="11000151" y="1664804"/>
            <a:ext cx="360039" cy="54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9307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3" name="Text Box 10"/>
          <p:cNvSpPr txBox="1">
            <a:spLocks noChangeArrowheads="1"/>
          </p:cNvSpPr>
          <p:nvPr/>
        </p:nvSpPr>
        <p:spPr bwMode="auto">
          <a:xfrm>
            <a:off x="83332" y="44624"/>
            <a:ext cx="76327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altLang="de-DE" sz="2400" b="1" dirty="0" smtClean="0">
                <a:latin typeface="+mj-lt"/>
                <a:sym typeface="Symbol" panose="05050102010706020507" pitchFamily="18" charset="2"/>
              </a:rPr>
              <a:t>Future </a:t>
            </a:r>
            <a:r>
              <a:rPr lang="de-DE" altLang="de-DE" sz="2400" b="1" dirty="0" err="1" smtClean="0">
                <a:latin typeface="+mj-lt"/>
                <a:sym typeface="Symbol" panose="05050102010706020507" pitchFamily="18" charset="2"/>
              </a:rPr>
              <a:t>missions</a:t>
            </a:r>
            <a:r>
              <a:rPr lang="de-DE" altLang="de-DE" sz="2400" b="1" dirty="0" smtClean="0">
                <a:latin typeface="+mj-lt"/>
                <a:sym typeface="Symbol" panose="05050102010706020507" pitchFamily="18" charset="2"/>
              </a:rPr>
              <a:t>: </a:t>
            </a:r>
            <a:r>
              <a:rPr lang="de-DE" altLang="de-DE" sz="2400" b="1" dirty="0" err="1" smtClean="0">
                <a:latin typeface="+mj-lt"/>
                <a:sym typeface="Symbol" panose="05050102010706020507" pitchFamily="18" charset="2"/>
              </a:rPr>
              <a:t>cooperation</a:t>
            </a:r>
            <a:r>
              <a:rPr lang="de-DE" altLang="de-DE" sz="2400" b="1" dirty="0" smtClean="0">
                <a:latin typeface="+mj-lt"/>
                <a:sym typeface="Symbol" panose="05050102010706020507" pitchFamily="18" charset="2"/>
              </a:rPr>
              <a:t> </a:t>
            </a:r>
            <a:r>
              <a:rPr lang="de-DE" altLang="de-DE" sz="2400" b="1" dirty="0">
                <a:latin typeface="+mj-lt"/>
                <a:sym typeface="Symbol" panose="05050102010706020507" pitchFamily="18" charset="2"/>
              </a:rPr>
              <a:t>ESA+NASA</a:t>
            </a:r>
            <a:endParaRPr lang="de-DE" altLang="de-DE" sz="2400" b="1" dirty="0">
              <a:latin typeface="+mj-lt"/>
            </a:endParaRPr>
          </a:p>
        </p:txBody>
      </p:sp>
      <p:graphicFrame>
        <p:nvGraphicFramePr>
          <p:cNvPr id="97284" name="Object 44"/>
          <p:cNvGraphicFramePr>
            <a:graphicFrameLocks noChangeAspect="1"/>
          </p:cNvGraphicFramePr>
          <p:nvPr>
            <p:extLst/>
          </p:nvPr>
        </p:nvGraphicFramePr>
        <p:xfrm>
          <a:off x="6480399" y="664441"/>
          <a:ext cx="958973" cy="4227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" name="PHOTO-PAINT" r:id="rId4" imgW="3209524" imgH="1419048" progId="CorelPhotoPaint.Image.12">
                  <p:embed/>
                </p:oleObj>
              </mc:Choice>
              <mc:Fallback>
                <p:oleObj name="PHOTO-PAINT" r:id="rId4" imgW="3209524" imgH="1419048" progId="CorelPhotoPaint.Image.12">
                  <p:embed/>
                  <p:pic>
                    <p:nvPicPr>
                      <p:cNvPr id="97284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80399" y="664441"/>
                        <a:ext cx="958973" cy="42274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7285" name="Picture 45" descr="images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8980" y="548185"/>
            <a:ext cx="756498" cy="655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feil nach rechts 1"/>
          <p:cNvSpPr/>
          <p:nvPr/>
        </p:nvSpPr>
        <p:spPr>
          <a:xfrm>
            <a:off x="3467708" y="2887291"/>
            <a:ext cx="479575" cy="1476164"/>
          </a:xfrm>
          <a:prstGeom prst="rightArrow">
            <a:avLst>
              <a:gd name="adj1" fmla="val 50000"/>
              <a:gd name="adj2" fmla="val 57696"/>
            </a:avLst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3" name="Picture 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032"/>
          <a:stretch/>
        </p:blipFill>
        <p:spPr bwMode="auto">
          <a:xfrm>
            <a:off x="112704" y="4051552"/>
            <a:ext cx="3121329" cy="207774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15595" y="1888637"/>
            <a:ext cx="3118438" cy="198886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sp>
        <p:nvSpPr>
          <p:cNvPr id="15" name="Rechteck 14"/>
          <p:cNvSpPr/>
          <p:nvPr/>
        </p:nvSpPr>
        <p:spPr>
          <a:xfrm>
            <a:off x="8148228" y="1160748"/>
            <a:ext cx="3664506" cy="43088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200" dirty="0" smtClean="0">
                <a:ea typeface="Calibri" panose="020F0502020204030204" pitchFamily="34" charset="0"/>
                <a:cs typeface="Calibri" panose="020F0502020204030204" pitchFamily="34" charset="0"/>
              </a:rPr>
              <a:t>Mission proposals</a:t>
            </a:r>
            <a:endParaRPr lang="de-DE" sz="2200" dirty="0"/>
          </a:p>
        </p:txBody>
      </p:sp>
      <p:pic>
        <p:nvPicPr>
          <p:cNvPr id="16" name="Content Placeholder 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0507" y="2002078"/>
            <a:ext cx="3110641" cy="4279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Grafik 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0259" y="1690485"/>
            <a:ext cx="863649" cy="1397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Pfeil nach rechts 17"/>
          <p:cNvSpPr/>
          <p:nvPr/>
        </p:nvSpPr>
        <p:spPr>
          <a:xfrm>
            <a:off x="7353627" y="2887291"/>
            <a:ext cx="479575" cy="1476164"/>
          </a:xfrm>
          <a:prstGeom prst="rightArrow">
            <a:avLst>
              <a:gd name="adj1" fmla="val 50000"/>
              <a:gd name="adj2" fmla="val 57696"/>
            </a:avLst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Rechteck 20"/>
          <p:cNvSpPr/>
          <p:nvPr/>
        </p:nvSpPr>
        <p:spPr>
          <a:xfrm>
            <a:off x="3965974" y="1160748"/>
            <a:ext cx="3664506" cy="76944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200" dirty="0" smtClean="0">
                <a:ea typeface="Calibri" panose="020F0502020204030204" pitchFamily="34" charset="0"/>
                <a:cs typeface="Calibri" panose="020F0502020204030204" pitchFamily="34" charset="0"/>
              </a:rPr>
              <a:t>NASA/ESA Interagency Gravity Science Working Group</a:t>
            </a:r>
            <a:endParaRPr lang="de-DE" sz="2200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075055" y="2830350"/>
            <a:ext cx="1190095" cy="1590045"/>
          </a:xfrm>
          <a:prstGeom prst="rect">
            <a:avLst/>
          </a:prstGeom>
        </p:spPr>
      </p:pic>
      <p:sp>
        <p:nvSpPr>
          <p:cNvPr id="24" name="Rechteck 23"/>
          <p:cNvSpPr/>
          <p:nvPr/>
        </p:nvSpPr>
        <p:spPr>
          <a:xfrm>
            <a:off x="112704" y="1167703"/>
            <a:ext cx="3121329" cy="43088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200" dirty="0" smtClean="0">
                <a:ea typeface="Calibri" panose="020F0502020204030204" pitchFamily="34" charset="0"/>
                <a:cs typeface="Calibri" panose="020F0502020204030204" pitchFamily="34" charset="0"/>
              </a:rPr>
              <a:t>Science and User Needs</a:t>
            </a:r>
            <a:endParaRPr lang="de-DE" sz="2200" dirty="0"/>
          </a:p>
        </p:txBody>
      </p:sp>
      <p:sp>
        <p:nvSpPr>
          <p:cNvPr id="25" name="TextBox 5"/>
          <p:cNvSpPr txBox="1">
            <a:spLocks noChangeArrowheads="1"/>
          </p:cNvSpPr>
          <p:nvPr/>
        </p:nvSpPr>
        <p:spPr bwMode="auto">
          <a:xfrm>
            <a:off x="8012653" y="1690485"/>
            <a:ext cx="3051899" cy="1523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80975" indent="-180975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marL="180000" indent="-180000" eaLnBrk="1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altLang="en-US" sz="2000" b="1" dirty="0" smtClean="0">
                <a:solidFill>
                  <a:schemeClr val="accent1"/>
                </a:solidFill>
              </a:rPr>
              <a:t>e-.motion</a:t>
            </a:r>
            <a:r>
              <a:rPr lang="en-GB" altLang="en-US" sz="2000" b="1" baseline="30000" dirty="0" smtClean="0">
                <a:solidFill>
                  <a:schemeClr val="accent1"/>
                </a:solidFill>
              </a:rPr>
              <a:t>2</a:t>
            </a:r>
            <a:r>
              <a:rPr lang="en-GB" altLang="en-US" sz="2000" b="1" dirty="0" smtClean="0">
                <a:solidFill>
                  <a:schemeClr val="accent1"/>
                </a:solidFill>
              </a:rPr>
              <a:t> </a:t>
            </a:r>
            <a:r>
              <a:rPr lang="en-GB" altLang="en-US" sz="2000" dirty="0" smtClean="0"/>
              <a:t>(ESA EE9; double pair)</a:t>
            </a:r>
          </a:p>
          <a:p>
            <a:pPr marL="180000" indent="-180000" eaLnBrk="1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altLang="en-US" sz="2000" b="1" dirty="0" smtClean="0">
                <a:solidFill>
                  <a:schemeClr val="accent1"/>
                </a:solidFill>
              </a:rPr>
              <a:t>MOBILE</a:t>
            </a:r>
            <a:r>
              <a:rPr lang="en-GB" altLang="en-US" sz="2000" dirty="0" smtClean="0"/>
              <a:t> (ESA EE10; high-low tracking)</a:t>
            </a:r>
            <a:endParaRPr lang="en-GB" altLang="en-US" sz="2000" dirty="0"/>
          </a:p>
        </p:txBody>
      </p:sp>
      <p:sp>
        <p:nvSpPr>
          <p:cNvPr id="26" name="Rechteck 25"/>
          <p:cNvSpPr/>
          <p:nvPr/>
        </p:nvSpPr>
        <p:spPr>
          <a:xfrm>
            <a:off x="8148228" y="4452694"/>
            <a:ext cx="3664506" cy="43088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200" dirty="0" smtClean="0">
                <a:ea typeface="Calibri" panose="020F0502020204030204" pitchFamily="34" charset="0"/>
                <a:cs typeface="Calibri" panose="020F0502020204030204" pitchFamily="34" charset="0"/>
              </a:rPr>
              <a:t>NASA/ESA joint activities</a:t>
            </a:r>
            <a:endParaRPr lang="de-DE" sz="2200" dirty="0"/>
          </a:p>
        </p:txBody>
      </p:sp>
      <p:sp>
        <p:nvSpPr>
          <p:cNvPr id="27" name="TextBox 5"/>
          <p:cNvSpPr txBox="1">
            <a:spLocks noChangeArrowheads="1"/>
          </p:cNvSpPr>
          <p:nvPr/>
        </p:nvSpPr>
        <p:spPr bwMode="auto">
          <a:xfrm>
            <a:off x="8004212" y="4931120"/>
            <a:ext cx="4187788" cy="1485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80975" indent="-180975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marL="180000" indent="-180000" eaLnBrk="1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altLang="en-US" sz="2000" dirty="0" smtClean="0"/>
              <a:t>NASA Mass Change Designated Observable (</a:t>
            </a:r>
            <a:r>
              <a:rPr lang="en-GB" altLang="en-US" sz="2000" i="1" dirty="0" smtClean="0"/>
              <a:t>MCDO</a:t>
            </a:r>
            <a:r>
              <a:rPr lang="en-GB" altLang="en-US" sz="2000" dirty="0" smtClean="0"/>
              <a:t>) study</a:t>
            </a:r>
          </a:p>
          <a:p>
            <a:pPr marL="180000" indent="-180000" eaLnBrk="1" hangingPunct="1">
              <a:lnSpc>
                <a:spcPct val="11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GB" altLang="en-US" sz="2000" dirty="0" smtClean="0"/>
              <a:t>ESA Next-Generation Gravity Mission (NGGM) study, </a:t>
            </a:r>
            <a:r>
              <a:rPr lang="en-GB" altLang="en-US" sz="2000" i="1" dirty="0" smtClean="0"/>
              <a:t>MAGIC</a:t>
            </a:r>
            <a:r>
              <a:rPr lang="en-GB" altLang="en-US" sz="2000" dirty="0" smtClean="0"/>
              <a:t> Phase A</a:t>
            </a:r>
            <a:endParaRPr lang="en-GB" altLang="en-US" sz="2000" dirty="0"/>
          </a:p>
        </p:txBody>
      </p:sp>
    </p:spTree>
    <p:extLst>
      <p:ext uri="{BB962C8B-B14F-4D97-AF65-F5344CB8AC3E}">
        <p14:creationId xmlns:p14="http://schemas.microsoft.com/office/powerpoint/2010/main" val="4067205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01966" y="35840"/>
            <a:ext cx="736218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de-DE" sz="2400" b="1" dirty="0" smtClean="0">
                <a:latin typeface="+mj-lt"/>
              </a:rPr>
              <a:t>User </a:t>
            </a:r>
            <a:r>
              <a:rPr lang="de-DE" altLang="de-DE" sz="2400" b="1" dirty="0" err="1" smtClean="0">
                <a:latin typeface="+mj-lt"/>
              </a:rPr>
              <a:t>needs</a:t>
            </a:r>
            <a:r>
              <a:rPr lang="de-DE" altLang="de-DE" sz="2400" b="1" dirty="0" smtClean="0">
                <a:latin typeface="+mj-lt"/>
              </a:rPr>
              <a:t> vs. </a:t>
            </a:r>
            <a:r>
              <a:rPr lang="de-DE" altLang="de-DE" sz="2400" b="1" dirty="0" err="1" smtClean="0">
                <a:latin typeface="+mj-lt"/>
              </a:rPr>
              <a:t>mission</a:t>
            </a:r>
            <a:r>
              <a:rPr lang="de-DE" altLang="de-DE" sz="2400" b="1" dirty="0" smtClean="0">
                <a:latin typeface="+mj-lt"/>
              </a:rPr>
              <a:t> </a:t>
            </a:r>
            <a:r>
              <a:rPr lang="de-DE" altLang="de-DE" sz="2400" b="1" dirty="0" err="1" smtClean="0">
                <a:latin typeface="+mj-lt"/>
              </a:rPr>
              <a:t>requirements</a:t>
            </a:r>
            <a:r>
              <a:rPr lang="de-DE" altLang="de-DE" sz="2400" b="1" dirty="0" smtClean="0">
                <a:latin typeface="+mj-lt"/>
              </a:rPr>
              <a:t> &amp; </a:t>
            </a:r>
            <a:r>
              <a:rPr lang="de-DE" altLang="de-DE" sz="2400" b="1" dirty="0" err="1" smtClean="0">
                <a:latin typeface="+mj-lt"/>
              </a:rPr>
              <a:t>architectures</a:t>
            </a:r>
            <a:endParaRPr lang="de-DE" altLang="de-DE" sz="2400" b="1" dirty="0">
              <a:latin typeface="+mj-lt"/>
            </a:endParaRPr>
          </a:p>
        </p:txBody>
      </p:sp>
      <p:pic>
        <p:nvPicPr>
          <p:cNvPr id="11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645" b="10722"/>
          <a:stretch>
            <a:fillRect/>
          </a:stretch>
        </p:blipFill>
        <p:spPr bwMode="auto">
          <a:xfrm>
            <a:off x="101966" y="2814326"/>
            <a:ext cx="9892800" cy="3675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94766" y="656692"/>
            <a:ext cx="2154737" cy="5832648"/>
          </a:xfrm>
          <a:prstGeom prst="rect">
            <a:avLst/>
          </a:prstGeom>
        </p:spPr>
      </p:pic>
      <p:pic>
        <p:nvPicPr>
          <p:cNvPr id="13" name="Grafik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2" t="38100" r="6688" b="31100"/>
          <a:stretch>
            <a:fillRect/>
          </a:stretch>
        </p:blipFill>
        <p:spPr bwMode="auto">
          <a:xfrm>
            <a:off x="1235460" y="656692"/>
            <a:ext cx="7885113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hteck 2"/>
          <p:cNvSpPr>
            <a:spLocks noChangeArrowheads="1"/>
          </p:cNvSpPr>
          <p:nvPr/>
        </p:nvSpPr>
        <p:spPr bwMode="auto">
          <a:xfrm rot="16200000">
            <a:off x="76584" y="1230723"/>
            <a:ext cx="1454151" cy="461665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en-GB" altLang="de-DE" sz="2400" b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Target</a:t>
            </a:r>
            <a:endParaRPr lang="en-GB" altLang="de-DE" sz="2400">
              <a:solidFill>
                <a:srgbClr val="000000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Ovale Legende 5"/>
          <p:cNvSpPr/>
          <p:nvPr/>
        </p:nvSpPr>
        <p:spPr>
          <a:xfrm>
            <a:off x="2057035" y="2439214"/>
            <a:ext cx="2052228" cy="835122"/>
          </a:xfrm>
          <a:prstGeom prst="wedgeEllipseCallout">
            <a:avLst>
              <a:gd name="adj1" fmla="val -29518"/>
              <a:gd name="adj2" fmla="val 7923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feld 14"/>
          <p:cNvSpPr txBox="1"/>
          <p:nvPr/>
        </p:nvSpPr>
        <p:spPr>
          <a:xfrm>
            <a:off x="2207568" y="2541094"/>
            <a:ext cx="17641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Extension of time series</a:t>
            </a:r>
            <a:endParaRPr lang="en-US" sz="2000" dirty="0"/>
          </a:p>
        </p:txBody>
      </p:sp>
      <p:sp>
        <p:nvSpPr>
          <p:cNvPr id="18" name="Ovale Legende 17"/>
          <p:cNvSpPr/>
          <p:nvPr/>
        </p:nvSpPr>
        <p:spPr>
          <a:xfrm>
            <a:off x="4695424" y="2478956"/>
            <a:ext cx="2052228" cy="835122"/>
          </a:xfrm>
          <a:prstGeom prst="wedgeEllipseCallout">
            <a:avLst>
              <a:gd name="adj1" fmla="val 15038"/>
              <a:gd name="adj2" fmla="val 137801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feld 18"/>
          <p:cNvSpPr txBox="1"/>
          <p:nvPr/>
        </p:nvSpPr>
        <p:spPr>
          <a:xfrm>
            <a:off x="4835860" y="2577098"/>
            <a:ext cx="17641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Higher spatial resolution</a:t>
            </a:r>
            <a:endParaRPr lang="en-US" sz="2000" dirty="0"/>
          </a:p>
        </p:txBody>
      </p:sp>
      <p:sp>
        <p:nvSpPr>
          <p:cNvPr id="20" name="Ovale Legende 19"/>
          <p:cNvSpPr/>
          <p:nvPr/>
        </p:nvSpPr>
        <p:spPr>
          <a:xfrm>
            <a:off x="7179279" y="2419519"/>
            <a:ext cx="2052228" cy="835122"/>
          </a:xfrm>
          <a:prstGeom prst="wedgeEllipseCallout">
            <a:avLst>
              <a:gd name="adj1" fmla="val -83400"/>
              <a:gd name="adj2" fmla="val 7923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feld 20"/>
          <p:cNvSpPr txBox="1"/>
          <p:nvPr/>
        </p:nvSpPr>
        <p:spPr>
          <a:xfrm>
            <a:off x="7284132" y="2541094"/>
            <a:ext cx="18753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Higher temporal resolution</a:t>
            </a:r>
            <a:endParaRPr lang="en-US" sz="2000" dirty="0"/>
          </a:p>
        </p:txBody>
      </p:sp>
      <p:sp>
        <p:nvSpPr>
          <p:cNvPr id="16" name="Textfeld 15"/>
          <p:cNvSpPr txBox="1"/>
          <p:nvPr/>
        </p:nvSpPr>
        <p:spPr>
          <a:xfrm>
            <a:off x="3971764" y="5358888"/>
            <a:ext cx="5076387" cy="83099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70C0"/>
                </a:solidFill>
                <a:sym typeface="Symbol" panose="05050102010706020507" pitchFamily="18" charset="2"/>
              </a:rPr>
              <a:t> Only new mission concepts will meet these science and user needs</a:t>
            </a:r>
            <a:endParaRPr lang="en-US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0351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5"/>
          <p:cNvSpPr txBox="1">
            <a:spLocks noChangeArrowheads="1"/>
          </p:cNvSpPr>
          <p:nvPr/>
        </p:nvSpPr>
        <p:spPr bwMode="auto">
          <a:xfrm>
            <a:off x="108000" y="72000"/>
            <a:ext cx="76327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de-DE" sz="2000" b="1" dirty="0" smtClean="0">
                <a:solidFill>
                  <a:srgbClr val="000000"/>
                </a:solidFill>
              </a:rPr>
              <a:t>Main </a:t>
            </a:r>
            <a:r>
              <a:rPr lang="de-DE" altLang="de-DE" sz="2000" b="1" dirty="0" err="1">
                <a:solidFill>
                  <a:srgbClr val="000000"/>
                </a:solidFill>
              </a:rPr>
              <a:t>c</a:t>
            </a:r>
            <a:r>
              <a:rPr lang="de-DE" altLang="de-DE" sz="2000" b="1" dirty="0" err="1" smtClean="0">
                <a:solidFill>
                  <a:srgbClr val="000000"/>
                </a:solidFill>
              </a:rPr>
              <a:t>ontributors</a:t>
            </a:r>
            <a:r>
              <a:rPr lang="de-DE" altLang="de-DE" sz="20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000" b="1" dirty="0" err="1" smtClean="0">
                <a:solidFill>
                  <a:srgbClr val="000000"/>
                </a:solidFill>
              </a:rPr>
              <a:t>to</a:t>
            </a:r>
            <a:r>
              <a:rPr lang="de-DE" altLang="de-DE" sz="2000" b="1" dirty="0" smtClean="0">
                <a:solidFill>
                  <a:srgbClr val="000000"/>
                </a:solidFill>
              </a:rPr>
              <a:t> </a:t>
            </a:r>
            <a:r>
              <a:rPr lang="de-DE" altLang="de-DE" sz="2000" b="1" dirty="0" err="1">
                <a:solidFill>
                  <a:srgbClr val="000000"/>
                </a:solidFill>
              </a:rPr>
              <a:t>error</a:t>
            </a:r>
            <a:r>
              <a:rPr lang="de-DE" altLang="de-DE" sz="2000" b="1" dirty="0">
                <a:solidFill>
                  <a:srgbClr val="000000"/>
                </a:solidFill>
              </a:rPr>
              <a:t> </a:t>
            </a:r>
            <a:r>
              <a:rPr lang="de-DE" altLang="de-DE" sz="2000" b="1" dirty="0" err="1">
                <a:solidFill>
                  <a:srgbClr val="000000"/>
                </a:solidFill>
              </a:rPr>
              <a:t>budget</a:t>
            </a:r>
            <a:endParaRPr lang="de-DE" altLang="de-DE" sz="2000" b="1" dirty="0">
              <a:solidFill>
                <a:srgbClr val="000000"/>
              </a:solidFill>
            </a:endParaRPr>
          </a:p>
        </p:txBody>
      </p:sp>
      <p:pic>
        <p:nvPicPr>
          <p:cNvPr id="5" name="图片 9">
            <a:extLst>
              <a:ext uri="{FF2B5EF4-FFF2-40B4-BE49-F238E27FC236}">
                <a16:creationId xmlns:a16="http://schemas.microsoft.com/office/drawing/2014/main" id="{FD0A6CD7-9979-4741-9F9F-BDFA217780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416" y="800708"/>
            <a:ext cx="7440612" cy="5474048"/>
          </a:xfrm>
          <a:prstGeom prst="rect">
            <a:avLst/>
          </a:prstGeom>
        </p:spPr>
      </p:pic>
      <p:sp>
        <p:nvSpPr>
          <p:cNvPr id="2" name="Textfeld 1"/>
          <p:cNvSpPr txBox="1"/>
          <p:nvPr/>
        </p:nvSpPr>
        <p:spPr>
          <a:xfrm>
            <a:off x="141345" y="6090090"/>
            <a:ext cx="24988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(Flechtner et al. 2016)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Foliennummernplatzhalter 1"/>
          <p:cNvSpPr>
            <a:spLocks noGrp="1"/>
          </p:cNvSpPr>
          <p:nvPr>
            <p:ph type="sldNum" sz="quarter" idx="4294967295"/>
          </p:nvPr>
        </p:nvSpPr>
        <p:spPr>
          <a:xfrm>
            <a:off x="9281160" y="6521811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2E0A0-C22C-43F1-B629-33724829214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7968207" y="725790"/>
            <a:ext cx="26103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>
              <a:buFont typeface="Arial" panose="020B0604020202020204" pitchFamily="34" charset="0"/>
              <a:buChar char="•"/>
            </a:pPr>
            <a:r>
              <a:rPr lang="de-DE" b="1" dirty="0" err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de-DE" b="1" dirty="0" err="1" smtClean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ccelerometer</a:t>
            </a:r>
            <a:r>
              <a:rPr lang="de-DE" b="1" dirty="0" smtClean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 smtClean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error</a:t>
            </a:r>
            <a:endParaRPr lang="de-DE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7968207" y="1106160"/>
            <a:ext cx="26103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>
              <a:buFont typeface="Arial" panose="020B0604020202020204" pitchFamily="34" charset="0"/>
              <a:buChar char="•"/>
            </a:pPr>
            <a:r>
              <a:rPr lang="de-DE" b="1" dirty="0" err="1">
                <a:solidFill>
                  <a:srgbClr val="00F8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de-DE" b="1" dirty="0" err="1" smtClean="0">
                <a:solidFill>
                  <a:srgbClr val="00F8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cean</a:t>
            </a:r>
            <a:r>
              <a:rPr lang="de-DE" b="1" dirty="0" smtClean="0">
                <a:solidFill>
                  <a:srgbClr val="00F8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 smtClean="0">
                <a:solidFill>
                  <a:srgbClr val="00F8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tide</a:t>
            </a:r>
            <a:r>
              <a:rPr lang="de-DE" b="1" dirty="0" smtClean="0">
                <a:solidFill>
                  <a:srgbClr val="00F8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 smtClean="0">
                <a:solidFill>
                  <a:srgbClr val="00F8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aliasing</a:t>
            </a:r>
            <a:r>
              <a:rPr lang="de-DE" b="1" dirty="0" smtClean="0">
                <a:solidFill>
                  <a:srgbClr val="00F8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e-DE" b="1" dirty="0">
              <a:solidFill>
                <a:srgbClr val="00F8F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7968208" y="1475492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>
              <a:buFont typeface="Arial" panose="020B0604020202020204" pitchFamily="34" charset="0"/>
              <a:buChar char="•"/>
            </a:pPr>
            <a:r>
              <a:rPr lang="de-DE" b="1" dirty="0" err="1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atmosphere</a:t>
            </a:r>
            <a:r>
              <a:rPr lang="de-DE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de-DE" b="1" dirty="0" err="1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ocean</a:t>
            </a:r>
            <a:r>
              <a:rPr lang="de-DE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aliasing</a:t>
            </a:r>
            <a:r>
              <a:rPr lang="de-DE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e-DE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Grafik 18"/>
          <p:cNvPicPr>
            <a:picLocks noChangeAspect="1"/>
          </p:cNvPicPr>
          <p:nvPr/>
        </p:nvPicPr>
        <p:blipFill>
          <a:blip r:embed="rId3"/>
          <a:srcRect l="29460" r="29254"/>
          <a:stretch/>
        </p:blipFill>
        <p:spPr bwMode="auto">
          <a:xfrm>
            <a:off x="7824192" y="2793379"/>
            <a:ext cx="574207" cy="1390814"/>
          </a:xfrm>
          <a:prstGeom prst="rect">
            <a:avLst/>
          </a:prstGeom>
        </p:spPr>
      </p:pic>
      <p:sp>
        <p:nvSpPr>
          <p:cNvPr id="11" name="TextBox 12"/>
          <p:cNvSpPr>
            <a:spLocks/>
          </p:cNvSpPr>
          <p:nvPr/>
        </p:nvSpPr>
        <p:spPr bwMode="auto">
          <a:xfrm>
            <a:off x="8389335" y="3283497"/>
            <a:ext cx="3719736" cy="110799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en-GB" sz="2200" dirty="0" smtClean="0"/>
              <a:t>Instrument errors are currently </a:t>
            </a:r>
            <a:r>
              <a:rPr lang="en-GB" sz="2200" b="1" dirty="0" smtClean="0"/>
              <a:t>not</a:t>
            </a:r>
            <a:r>
              <a:rPr lang="en-GB" sz="2200" dirty="0" smtClean="0"/>
              <a:t> the limiting factor of gravity field performance.</a:t>
            </a:r>
            <a:endParaRPr sz="2200" dirty="0"/>
          </a:p>
        </p:txBody>
      </p:sp>
    </p:spTree>
    <p:extLst>
      <p:ext uri="{BB962C8B-B14F-4D97-AF65-F5344CB8AC3E}">
        <p14:creationId xmlns:p14="http://schemas.microsoft.com/office/powerpoint/2010/main" val="2486780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1"/>
          <p:cNvSpPr txBox="1">
            <a:spLocks noChangeArrowheads="1"/>
          </p:cNvSpPr>
          <p:nvPr/>
        </p:nvSpPr>
        <p:spPr bwMode="auto">
          <a:xfrm>
            <a:off x="230265" y="760828"/>
            <a:ext cx="708224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457200" indent="-457200">
              <a:spcBef>
                <a:spcPct val="50000"/>
              </a:spcBef>
              <a:buFont typeface="+mj-lt"/>
              <a:buAutoNum type="arabicPeriod"/>
            </a:pPr>
            <a:r>
              <a:rPr lang="en-US" altLang="de-DE" sz="2000" b="1" dirty="0">
                <a:solidFill>
                  <a:srgbClr val="0070C0"/>
                </a:solidFill>
              </a:rPr>
              <a:t>New/improved measurement technologies</a:t>
            </a:r>
          </a:p>
        </p:txBody>
      </p:sp>
      <p:sp>
        <p:nvSpPr>
          <p:cNvPr id="29699" name="Text Box 22"/>
          <p:cNvSpPr txBox="1">
            <a:spLocks noChangeArrowheads="1"/>
          </p:cNvSpPr>
          <p:nvPr/>
        </p:nvSpPr>
        <p:spPr bwMode="auto">
          <a:xfrm>
            <a:off x="229936" y="2888940"/>
            <a:ext cx="75559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457200" indent="-457200">
              <a:spcBef>
                <a:spcPct val="50000"/>
              </a:spcBef>
              <a:buFont typeface="+mj-lt"/>
              <a:buAutoNum type="arabicPeriod" startAt="2"/>
            </a:pPr>
            <a:r>
              <a:rPr lang="en-US" altLang="de-DE" sz="2000" b="1" dirty="0" smtClean="0">
                <a:solidFill>
                  <a:srgbClr val="0070C0"/>
                </a:solidFill>
              </a:rPr>
              <a:t>Satellite </a:t>
            </a:r>
            <a:r>
              <a:rPr lang="en-US" altLang="de-DE" sz="2000" b="1" dirty="0">
                <a:solidFill>
                  <a:srgbClr val="0070C0"/>
                </a:solidFill>
              </a:rPr>
              <a:t>formations</a:t>
            </a:r>
          </a:p>
        </p:txBody>
      </p:sp>
      <p:sp>
        <p:nvSpPr>
          <p:cNvPr id="29700" name="Text Box 23"/>
          <p:cNvSpPr txBox="1">
            <a:spLocks noChangeArrowheads="1"/>
          </p:cNvSpPr>
          <p:nvPr/>
        </p:nvSpPr>
        <p:spPr bwMode="auto">
          <a:xfrm>
            <a:off x="246114" y="4514634"/>
            <a:ext cx="928742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24000" indent="-324000">
              <a:spcBef>
                <a:spcPct val="50000"/>
              </a:spcBef>
              <a:buFont typeface="+mj-lt"/>
              <a:buAutoNum type="arabicPeriod" startAt="3"/>
            </a:pPr>
            <a:r>
              <a:rPr lang="en-US" altLang="de-DE" sz="2000" b="1" dirty="0">
                <a:solidFill>
                  <a:srgbClr val="0070C0"/>
                </a:solidFill>
              </a:rPr>
              <a:t> Processing &amp; combination with complementary geophysical models</a:t>
            </a:r>
          </a:p>
        </p:txBody>
      </p:sp>
      <p:sp>
        <p:nvSpPr>
          <p:cNvPr id="29701" name="Text Box 24"/>
          <p:cNvSpPr txBox="1">
            <a:spLocks noChangeArrowheads="1"/>
          </p:cNvSpPr>
          <p:nvPr/>
        </p:nvSpPr>
        <p:spPr bwMode="auto">
          <a:xfrm>
            <a:off x="518048" y="1124744"/>
            <a:ext cx="9325730" cy="1554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5000"/>
              </a:spcBef>
            </a:pPr>
            <a:r>
              <a:rPr lang="en-US" altLang="de-DE" sz="2000" dirty="0"/>
              <a:t> </a:t>
            </a:r>
            <a:r>
              <a:rPr lang="en-US" altLang="de-DE" sz="2000" dirty="0" smtClean="0"/>
              <a:t>Improved inter-satellite ranging: KBR vs. LRI</a:t>
            </a:r>
            <a:endParaRPr lang="en-US" altLang="de-DE" sz="2000" dirty="0"/>
          </a:p>
          <a:p>
            <a:pPr eaLnBrk="1" hangingPunct="1">
              <a:spcBef>
                <a:spcPct val="25000"/>
              </a:spcBef>
            </a:pPr>
            <a:r>
              <a:rPr lang="en-US" altLang="de-DE" sz="2000" dirty="0"/>
              <a:t> Improved technologies of </a:t>
            </a:r>
            <a:r>
              <a:rPr lang="en-US" altLang="de-DE" sz="2000" dirty="0" err="1" smtClean="0"/>
              <a:t>accelerometry</a:t>
            </a:r>
            <a:r>
              <a:rPr lang="en-US" altLang="de-DE" sz="2000" dirty="0" smtClean="0"/>
              <a:t>/</a:t>
            </a:r>
            <a:r>
              <a:rPr lang="en-US" altLang="de-DE" sz="2000" dirty="0" err="1" smtClean="0"/>
              <a:t>gradiometry</a:t>
            </a:r>
            <a:endParaRPr lang="en-US" altLang="de-DE" sz="2000" dirty="0"/>
          </a:p>
          <a:p>
            <a:pPr eaLnBrk="1" hangingPunct="1">
              <a:spcBef>
                <a:spcPct val="25000"/>
              </a:spcBef>
            </a:pPr>
            <a:r>
              <a:rPr lang="en-US" altLang="de-DE" sz="2000" dirty="0"/>
              <a:t> High-precision optical clocks</a:t>
            </a:r>
          </a:p>
          <a:p>
            <a:pPr eaLnBrk="1" hangingPunct="1">
              <a:spcBef>
                <a:spcPct val="25000"/>
              </a:spcBef>
            </a:pPr>
            <a:r>
              <a:rPr lang="en-US" altLang="de-DE" sz="2000" dirty="0"/>
              <a:t> Improved thruster technologies; </a:t>
            </a:r>
            <a:r>
              <a:rPr lang="en-US" altLang="de-DE" sz="2000" dirty="0" smtClean="0"/>
              <a:t>AOCS</a:t>
            </a:r>
            <a:endParaRPr lang="en-US" altLang="de-DE" sz="2000" dirty="0"/>
          </a:p>
        </p:txBody>
      </p:sp>
      <p:sp>
        <p:nvSpPr>
          <p:cNvPr id="29702" name="Text Box 25"/>
          <p:cNvSpPr txBox="1">
            <a:spLocks noChangeArrowheads="1"/>
          </p:cNvSpPr>
          <p:nvPr/>
        </p:nvSpPr>
        <p:spPr bwMode="auto">
          <a:xfrm>
            <a:off x="517968" y="3248980"/>
            <a:ext cx="6876484" cy="1092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5000"/>
              </a:spcBef>
            </a:pPr>
            <a:r>
              <a:rPr lang="en-US" altLang="de-DE" sz="2000" dirty="0"/>
              <a:t> Improved spatial and temporal resolution due to </a:t>
            </a:r>
            <a:r>
              <a:rPr lang="en-US" altLang="de-DE" sz="2000" dirty="0" smtClean="0"/>
              <a:t/>
            </a:r>
            <a:br>
              <a:rPr lang="en-US" altLang="de-DE" sz="2000" dirty="0" smtClean="0"/>
            </a:br>
            <a:r>
              <a:rPr lang="en-US" altLang="de-DE" sz="2000" dirty="0" smtClean="0"/>
              <a:t>   formation </a:t>
            </a:r>
            <a:r>
              <a:rPr lang="en-US" altLang="de-DE" sz="2000" dirty="0"/>
              <a:t>flights </a:t>
            </a:r>
            <a:r>
              <a:rPr lang="en-US" altLang="de-DE" sz="2000" dirty="0" smtClean="0"/>
              <a:t>in </a:t>
            </a:r>
            <a:r>
              <a:rPr lang="en-US" altLang="de-DE" sz="2000" dirty="0"/>
              <a:t>a certain </a:t>
            </a:r>
            <a:r>
              <a:rPr lang="en-US" altLang="de-DE" sz="2000" dirty="0" smtClean="0"/>
              <a:t>constellation</a:t>
            </a:r>
          </a:p>
          <a:p>
            <a:pPr eaLnBrk="1" hangingPunct="1">
              <a:spcBef>
                <a:spcPct val="25000"/>
              </a:spcBef>
            </a:pPr>
            <a:r>
              <a:rPr lang="en-US" altLang="de-DE" sz="2000" dirty="0"/>
              <a:t> </a:t>
            </a:r>
            <a:r>
              <a:rPr lang="en-US" altLang="de-DE" sz="2000" dirty="0" smtClean="0"/>
              <a:t>Reduction of temporal aliasing effects</a:t>
            </a:r>
            <a:endParaRPr lang="en-US" altLang="de-DE" sz="2000" dirty="0"/>
          </a:p>
        </p:txBody>
      </p:sp>
      <p:sp>
        <p:nvSpPr>
          <p:cNvPr id="29703" name="Text Box 26"/>
          <p:cNvSpPr txBox="1">
            <a:spLocks noChangeArrowheads="1"/>
          </p:cNvSpPr>
          <p:nvPr/>
        </p:nvSpPr>
        <p:spPr bwMode="auto">
          <a:xfrm>
            <a:off x="524067" y="4887741"/>
            <a:ext cx="8735696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5000"/>
              </a:spcBef>
            </a:pPr>
            <a:r>
              <a:rPr lang="en-US" altLang="de-DE" sz="2000" dirty="0"/>
              <a:t> </a:t>
            </a:r>
            <a:r>
              <a:rPr lang="en-US" altLang="de-DE" sz="2000" dirty="0" smtClean="0"/>
              <a:t>De-aliasing </a:t>
            </a:r>
            <a:r>
              <a:rPr lang="en-US" altLang="de-DE" sz="2000" dirty="0"/>
              <a:t>by means </a:t>
            </a:r>
            <a:r>
              <a:rPr lang="en-US" altLang="de-DE" sz="2000" dirty="0" smtClean="0"/>
              <a:t>of improved spatial-temporal parameterization</a:t>
            </a:r>
            <a:endParaRPr lang="en-US" altLang="de-DE" sz="2000" dirty="0"/>
          </a:p>
          <a:p>
            <a:pPr eaLnBrk="1" hangingPunct="1">
              <a:spcBef>
                <a:spcPct val="25000"/>
              </a:spcBef>
            </a:pPr>
            <a:r>
              <a:rPr lang="en-US" altLang="de-DE" sz="2000" dirty="0"/>
              <a:t> Improved </a:t>
            </a:r>
            <a:r>
              <a:rPr lang="en-US" altLang="de-DE" sz="2000" dirty="0" smtClean="0"/>
              <a:t>separation </a:t>
            </a:r>
            <a:r>
              <a:rPr lang="en-US" altLang="de-DE" sz="2000" dirty="0"/>
              <a:t>of signals due to complementary information</a:t>
            </a:r>
          </a:p>
          <a:p>
            <a:pPr eaLnBrk="1" hangingPunct="1">
              <a:spcBef>
                <a:spcPct val="25000"/>
              </a:spcBef>
            </a:pPr>
            <a:r>
              <a:rPr lang="en-US" altLang="de-DE" sz="2000" dirty="0"/>
              <a:t> Integrate models of the complex system </a:t>
            </a:r>
            <a:r>
              <a:rPr lang="en-US" altLang="de-DE" sz="2000" dirty="0" smtClean="0"/>
              <a:t>Earth</a:t>
            </a:r>
            <a:endParaRPr lang="en-US" altLang="de-DE" sz="2000" dirty="0"/>
          </a:p>
        </p:txBody>
      </p:sp>
      <p:sp>
        <p:nvSpPr>
          <p:cNvPr id="29705" name="Text Box 28"/>
          <p:cNvSpPr txBox="1">
            <a:spLocks noChangeArrowheads="1"/>
          </p:cNvSpPr>
          <p:nvPr/>
        </p:nvSpPr>
        <p:spPr bwMode="auto">
          <a:xfrm>
            <a:off x="155340" y="70211"/>
            <a:ext cx="76327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de-DE" sz="2000" b="1" dirty="0"/>
              <a:t>Future mission concepts: potential for improvements</a:t>
            </a:r>
            <a:endParaRPr lang="en-US" altLang="de-DE" sz="2000" b="1" i="1" dirty="0"/>
          </a:p>
        </p:txBody>
      </p:sp>
      <p:pic>
        <p:nvPicPr>
          <p:cNvPr id="29" name="Grafik 28"/>
          <p:cNvPicPr>
            <a:picLocks noChangeAspect="1"/>
          </p:cNvPicPr>
          <p:nvPr/>
        </p:nvPicPr>
        <p:blipFill rotWithShape="1">
          <a:blip r:embed="rId2"/>
          <a:srcRect l="13190" t="28700" r="33851" b="29301"/>
          <a:stretch/>
        </p:blipFill>
        <p:spPr>
          <a:xfrm>
            <a:off x="8845245" y="4944357"/>
            <a:ext cx="3189882" cy="1422996"/>
          </a:xfrm>
          <a:prstGeom prst="rect">
            <a:avLst/>
          </a:prstGeom>
        </p:spPr>
      </p:pic>
      <p:pic>
        <p:nvPicPr>
          <p:cNvPr id="20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3539" y="821836"/>
            <a:ext cx="2056081" cy="1529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Grafik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44927" y="2553132"/>
            <a:ext cx="1460558" cy="1961502"/>
          </a:xfrm>
          <a:prstGeom prst="rect">
            <a:avLst/>
          </a:prstGeom>
        </p:spPr>
      </p:pic>
      <p:sp>
        <p:nvSpPr>
          <p:cNvPr id="22" name="Foliennummernplatzhalter 1"/>
          <p:cNvSpPr>
            <a:spLocks noGrp="1"/>
          </p:cNvSpPr>
          <p:nvPr>
            <p:ph type="sldNum" sz="quarter" idx="4294967295"/>
          </p:nvPr>
        </p:nvSpPr>
        <p:spPr>
          <a:xfrm>
            <a:off x="9281160" y="6521811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2E0A0-C22C-43F1-B629-33724829214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9349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>
          <a:xfrm>
            <a:off x="176754" y="60308"/>
            <a:ext cx="359892" cy="3960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698" name="Text Box 21"/>
          <p:cNvSpPr txBox="1">
            <a:spLocks noChangeArrowheads="1"/>
          </p:cNvSpPr>
          <p:nvPr/>
        </p:nvSpPr>
        <p:spPr bwMode="auto">
          <a:xfrm>
            <a:off x="230265" y="760828"/>
            <a:ext cx="708224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457200" indent="-457200">
              <a:spcBef>
                <a:spcPct val="50000"/>
              </a:spcBef>
              <a:buFont typeface="+mj-lt"/>
              <a:buAutoNum type="arabicPeriod"/>
            </a:pPr>
            <a:r>
              <a:rPr lang="en-US" altLang="de-DE" sz="2000" b="1" dirty="0" smtClean="0">
                <a:solidFill>
                  <a:srgbClr val="0070C0"/>
                </a:solidFill>
              </a:rPr>
              <a:t>Single or multi inline pair missions</a:t>
            </a:r>
            <a:endParaRPr lang="en-US" altLang="de-DE" sz="2000" b="1" dirty="0">
              <a:solidFill>
                <a:srgbClr val="0070C0"/>
              </a:solidFill>
            </a:endParaRPr>
          </a:p>
        </p:txBody>
      </p:sp>
      <p:sp>
        <p:nvSpPr>
          <p:cNvPr id="29699" name="Text Box 22"/>
          <p:cNvSpPr txBox="1">
            <a:spLocks noChangeArrowheads="1"/>
          </p:cNvSpPr>
          <p:nvPr/>
        </p:nvSpPr>
        <p:spPr bwMode="auto">
          <a:xfrm>
            <a:off x="243518" y="3696996"/>
            <a:ext cx="75559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457200" indent="-457200">
              <a:spcBef>
                <a:spcPct val="50000"/>
              </a:spcBef>
              <a:buFont typeface="+mj-lt"/>
              <a:buAutoNum type="arabicPeriod" startAt="2"/>
            </a:pPr>
            <a:r>
              <a:rPr lang="en-US" altLang="de-DE" sz="2000" b="1" dirty="0" err="1" smtClean="0">
                <a:solidFill>
                  <a:srgbClr val="0070C0"/>
                </a:solidFill>
              </a:rPr>
              <a:t>Gradiometry</a:t>
            </a:r>
            <a:r>
              <a:rPr lang="en-US" altLang="de-DE" sz="2000" b="1" dirty="0" smtClean="0">
                <a:solidFill>
                  <a:srgbClr val="0070C0"/>
                </a:solidFill>
              </a:rPr>
              <a:t> missions</a:t>
            </a:r>
            <a:endParaRPr lang="en-US" altLang="de-DE" sz="2000" b="1" dirty="0">
              <a:solidFill>
                <a:srgbClr val="0070C0"/>
              </a:solidFill>
            </a:endParaRPr>
          </a:p>
        </p:txBody>
      </p:sp>
      <p:sp>
        <p:nvSpPr>
          <p:cNvPr id="29701" name="Text Box 24"/>
          <p:cNvSpPr txBox="1">
            <a:spLocks noChangeArrowheads="1"/>
          </p:cNvSpPr>
          <p:nvPr/>
        </p:nvSpPr>
        <p:spPr bwMode="auto">
          <a:xfrm>
            <a:off x="698067" y="1190557"/>
            <a:ext cx="7450161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5000"/>
              </a:spcBef>
            </a:pPr>
            <a:r>
              <a:rPr lang="en-US" altLang="de-DE" sz="2000" dirty="0"/>
              <a:t> </a:t>
            </a:r>
            <a:r>
              <a:rPr lang="en-US" altLang="de-DE" sz="2000" dirty="0" smtClean="0"/>
              <a:t>Measuring the </a:t>
            </a:r>
            <a:r>
              <a:rPr lang="en-US" altLang="de-DE" sz="2000" b="1" dirty="0" smtClean="0"/>
              <a:t>non-gravitational </a:t>
            </a:r>
            <a:r>
              <a:rPr lang="en-US" altLang="de-DE" sz="2000" dirty="0" smtClean="0"/>
              <a:t>accelerations, to be reduced</a:t>
            </a:r>
            <a:br>
              <a:rPr lang="en-US" altLang="de-DE" sz="2000" dirty="0" smtClean="0"/>
            </a:br>
            <a:r>
              <a:rPr lang="en-US" altLang="de-DE" sz="2000" dirty="0" smtClean="0"/>
              <a:t>  from ranging measurements</a:t>
            </a:r>
            <a:endParaRPr lang="en-US" altLang="de-DE" sz="2000" dirty="0"/>
          </a:p>
        </p:txBody>
      </p:sp>
      <p:sp>
        <p:nvSpPr>
          <p:cNvPr id="29702" name="Text Box 25"/>
          <p:cNvSpPr txBox="1">
            <a:spLocks noChangeArrowheads="1"/>
          </p:cNvSpPr>
          <p:nvPr/>
        </p:nvSpPr>
        <p:spPr bwMode="auto">
          <a:xfrm>
            <a:off x="711570" y="4129044"/>
            <a:ext cx="8120734" cy="1400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5000"/>
              </a:spcBef>
            </a:pPr>
            <a:r>
              <a:rPr lang="en-US" altLang="de-DE" sz="2000" dirty="0"/>
              <a:t> </a:t>
            </a:r>
            <a:r>
              <a:rPr lang="en-US" altLang="de-DE" sz="2000" dirty="0" smtClean="0"/>
              <a:t>Measuring differences of </a:t>
            </a:r>
            <a:r>
              <a:rPr lang="en-US" altLang="de-DE" sz="2000" b="1" dirty="0" smtClean="0"/>
              <a:t>gravitational</a:t>
            </a:r>
            <a:r>
              <a:rPr lang="en-US" altLang="de-DE" sz="2000" dirty="0" smtClean="0"/>
              <a:t> </a:t>
            </a:r>
            <a:r>
              <a:rPr lang="en-US" altLang="de-DE" sz="2000" dirty="0" smtClean="0"/>
              <a:t>accelerations (‘</a:t>
            </a:r>
            <a:r>
              <a:rPr lang="en-US" altLang="de-DE" sz="2000" dirty="0" smtClean="0"/>
              <a:t>differential</a:t>
            </a:r>
            <a:br>
              <a:rPr lang="en-US" altLang="de-DE" sz="2000" dirty="0" smtClean="0"/>
            </a:br>
            <a:r>
              <a:rPr lang="en-US" altLang="de-DE" sz="2000" dirty="0" smtClean="0"/>
              <a:t>   mode’)</a:t>
            </a:r>
          </a:p>
          <a:p>
            <a:pPr eaLnBrk="1" hangingPunct="1">
              <a:spcBef>
                <a:spcPct val="25000"/>
              </a:spcBef>
            </a:pPr>
            <a:r>
              <a:rPr lang="en-US" altLang="de-DE" sz="2000" dirty="0"/>
              <a:t> </a:t>
            </a:r>
            <a:r>
              <a:rPr lang="en-US" altLang="de-DE" sz="2000" dirty="0" smtClean="0"/>
              <a:t>Plus measuring </a:t>
            </a:r>
            <a:r>
              <a:rPr lang="en-US" altLang="de-DE" sz="2000" b="1" dirty="0" smtClean="0"/>
              <a:t>non-gravitational accelerations</a:t>
            </a:r>
            <a:r>
              <a:rPr lang="en-US" altLang="de-DE" sz="2000" dirty="0" smtClean="0"/>
              <a:t> (‘common mode’)</a:t>
            </a:r>
            <a:br>
              <a:rPr lang="en-US" altLang="de-DE" sz="2000" dirty="0" smtClean="0"/>
            </a:br>
            <a:r>
              <a:rPr lang="en-US" altLang="de-DE" sz="2000" dirty="0" smtClean="0"/>
              <a:t>   </a:t>
            </a:r>
            <a:r>
              <a:rPr lang="en-US" altLang="de-DE" sz="2000" dirty="0" smtClean="0">
                <a:sym typeface="Symbol" panose="05050102010706020507" pitchFamily="18" charset="2"/>
              </a:rPr>
              <a:t> drag-free control, [attitude determination]</a:t>
            </a:r>
            <a:endParaRPr lang="en-US" altLang="de-DE" sz="2000" dirty="0"/>
          </a:p>
        </p:txBody>
      </p:sp>
      <p:sp>
        <p:nvSpPr>
          <p:cNvPr id="29705" name="Text Box 28"/>
          <p:cNvSpPr txBox="1">
            <a:spLocks noChangeArrowheads="1"/>
          </p:cNvSpPr>
          <p:nvPr/>
        </p:nvSpPr>
        <p:spPr bwMode="auto">
          <a:xfrm>
            <a:off x="155340" y="70211"/>
            <a:ext cx="76327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de-DE" sz="2000" b="1" dirty="0" smtClean="0"/>
              <a:t>1.   New sensors: the role of </a:t>
            </a:r>
            <a:r>
              <a:rPr lang="en-US" altLang="de-DE" sz="2000" b="1" dirty="0" err="1" smtClean="0"/>
              <a:t>accelerometry</a:t>
            </a:r>
            <a:r>
              <a:rPr lang="en-US" altLang="de-DE" sz="2000" b="1" dirty="0" smtClean="0"/>
              <a:t> (ACC)</a:t>
            </a:r>
            <a:endParaRPr lang="en-US" altLang="de-DE" sz="2000" b="1" i="1" dirty="0"/>
          </a:p>
        </p:txBody>
      </p:sp>
      <p:sp>
        <p:nvSpPr>
          <p:cNvPr id="22" name="Foliennummernplatzhalter 1"/>
          <p:cNvSpPr>
            <a:spLocks noGrp="1"/>
          </p:cNvSpPr>
          <p:nvPr>
            <p:ph type="sldNum" sz="quarter" idx="4294967295"/>
          </p:nvPr>
        </p:nvSpPr>
        <p:spPr>
          <a:xfrm>
            <a:off x="9281160" y="6521811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2E0A0-C22C-43F1-B629-33724829214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034" y="3897051"/>
            <a:ext cx="3088593" cy="2412269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8168" y="629377"/>
            <a:ext cx="3106464" cy="2426226"/>
          </a:xfrm>
          <a:prstGeom prst="rect">
            <a:avLst/>
          </a:prstGeom>
        </p:spPr>
      </p:pic>
      <p:cxnSp>
        <p:nvCxnSpPr>
          <p:cNvPr id="5" name="Gerader Verbinder 4"/>
          <p:cNvCxnSpPr/>
          <p:nvPr/>
        </p:nvCxnSpPr>
        <p:spPr>
          <a:xfrm>
            <a:off x="947428" y="3465004"/>
            <a:ext cx="104164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8885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>
          <a:xfrm>
            <a:off x="176754" y="60308"/>
            <a:ext cx="359892" cy="3960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612" name="Text Box 5"/>
          <p:cNvSpPr txBox="1">
            <a:spLocks noChangeArrowheads="1"/>
          </p:cNvSpPr>
          <p:nvPr/>
        </p:nvSpPr>
        <p:spPr bwMode="auto">
          <a:xfrm>
            <a:off x="155488" y="76562"/>
            <a:ext cx="76327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de-DE" sz="2000" b="1" dirty="0" smtClean="0">
                <a:solidFill>
                  <a:srgbClr val="000000"/>
                </a:solidFill>
              </a:rPr>
              <a:t>1.   New measurement technologies / </a:t>
            </a:r>
            <a:r>
              <a:rPr lang="en-US" altLang="de-DE" sz="2000" b="1" dirty="0" err="1" smtClean="0">
                <a:solidFill>
                  <a:srgbClr val="000000"/>
                </a:solidFill>
              </a:rPr>
              <a:t>accelerometry</a:t>
            </a:r>
            <a:endParaRPr lang="en-US" altLang="de-DE" sz="2000" b="1" dirty="0">
              <a:solidFill>
                <a:srgbClr val="000000"/>
              </a:solidFill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6" y="1726340"/>
            <a:ext cx="4580018" cy="3960440"/>
          </a:xfrm>
          <a:prstGeom prst="rect">
            <a:avLst/>
          </a:prstGeom>
        </p:spPr>
      </p:pic>
      <p:sp>
        <p:nvSpPr>
          <p:cNvPr id="13" name="Text Box 24"/>
          <p:cNvSpPr txBox="1">
            <a:spLocks noChangeArrowheads="1"/>
          </p:cNvSpPr>
          <p:nvPr/>
        </p:nvSpPr>
        <p:spPr bwMode="auto">
          <a:xfrm>
            <a:off x="398584" y="753087"/>
            <a:ext cx="4177158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5000"/>
              </a:spcBef>
              <a:buNone/>
            </a:pPr>
            <a:r>
              <a:rPr lang="en-US" altLang="de-DE" sz="2200" dirty="0" smtClean="0">
                <a:latin typeface="+mj-lt"/>
              </a:rPr>
              <a:t>Main error contributors to temporal gravity fields</a:t>
            </a:r>
            <a:endParaRPr lang="en-US" altLang="de-DE" sz="2200" dirty="0">
              <a:latin typeface="+mj-lt"/>
            </a:endParaRPr>
          </a:p>
        </p:txBody>
      </p:sp>
      <p:sp>
        <p:nvSpPr>
          <p:cNvPr id="14" name="Text Box 24"/>
          <p:cNvSpPr txBox="1">
            <a:spLocks noChangeArrowheads="1"/>
          </p:cNvSpPr>
          <p:nvPr/>
        </p:nvSpPr>
        <p:spPr bwMode="auto">
          <a:xfrm>
            <a:off x="250813" y="5894073"/>
            <a:ext cx="447270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5000"/>
              </a:spcBef>
              <a:buNone/>
            </a:pPr>
            <a:r>
              <a:rPr lang="en-US" altLang="de-DE" sz="1600" i="1" dirty="0">
                <a:latin typeface="+mj-lt"/>
              </a:rPr>
              <a:t>(</a:t>
            </a:r>
            <a:r>
              <a:rPr lang="en-US" altLang="de-DE" sz="1600" i="1" dirty="0" err="1" smtClean="0">
                <a:latin typeface="+mj-lt"/>
              </a:rPr>
              <a:t>Flechtner</a:t>
            </a:r>
            <a:r>
              <a:rPr lang="en-US" altLang="de-DE" sz="1600" i="1" dirty="0" smtClean="0">
                <a:latin typeface="+mj-lt"/>
              </a:rPr>
              <a:t> et al. 2016)</a:t>
            </a:r>
            <a:endParaRPr lang="en-US" altLang="de-DE" sz="1600" i="1" dirty="0">
              <a:latin typeface="+mj-lt"/>
            </a:endParaRPr>
          </a:p>
        </p:txBody>
      </p:sp>
      <p:sp>
        <p:nvSpPr>
          <p:cNvPr id="25" name="Text Box 24"/>
          <p:cNvSpPr txBox="1">
            <a:spLocks noChangeArrowheads="1"/>
          </p:cNvSpPr>
          <p:nvPr/>
        </p:nvSpPr>
        <p:spPr bwMode="auto">
          <a:xfrm>
            <a:off x="4979876" y="764704"/>
            <a:ext cx="6912768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5000"/>
              </a:spcBef>
              <a:buNone/>
            </a:pPr>
            <a:r>
              <a:rPr lang="en-US" altLang="de-DE" sz="2200" dirty="0" smtClean="0">
                <a:latin typeface="+mj-lt"/>
              </a:rPr>
              <a:t>ONERA: Hybridization of electro-static (ES) accelerometer and cold atom interferometer (CAI)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1864" y="1772816"/>
            <a:ext cx="2286000" cy="3429000"/>
          </a:xfrm>
          <a:prstGeom prst="rect">
            <a:avLst/>
          </a:prstGeom>
        </p:spPr>
      </p:pic>
      <p:pic>
        <p:nvPicPr>
          <p:cNvPr id="27" name="Grafik 4" descr="C:\Users\Petro\Documents\MATLAB\project_onera\RSS\plots\paper_review_1\fig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2983" y="1817440"/>
            <a:ext cx="4314825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Text Box 24"/>
          <p:cNvSpPr txBox="1">
            <a:spLocks noChangeArrowheads="1"/>
          </p:cNvSpPr>
          <p:nvPr/>
        </p:nvSpPr>
        <p:spPr bwMode="auto">
          <a:xfrm>
            <a:off x="4860189" y="5273824"/>
            <a:ext cx="6912768" cy="1046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indent="-342900" eaLnBrk="1" hangingPunct="1">
              <a:spcBef>
                <a:spcPts val="0"/>
              </a:spcBef>
              <a:buFont typeface="Symbol" panose="05050102010706020507" pitchFamily="18" charset="2"/>
              <a:buChar char="®"/>
            </a:pPr>
            <a:r>
              <a:rPr lang="en-US" altLang="de-DE" sz="2200" dirty="0" smtClean="0">
                <a:latin typeface="+mj-lt"/>
                <a:sym typeface="Symbol" panose="05050102010706020507" pitchFamily="18" charset="2"/>
              </a:rPr>
              <a:t>Numerical simulation of gravity field retrieval</a:t>
            </a:r>
          </a:p>
          <a:p>
            <a:pPr marL="1085850" lvl="1" indent="-342900">
              <a:spcBef>
                <a:spcPts val="0"/>
              </a:spcBef>
            </a:pPr>
            <a:r>
              <a:rPr lang="en-US" altLang="de-DE" sz="2000" b="1" dirty="0" smtClean="0">
                <a:latin typeface="+mj-lt"/>
                <a:sym typeface="Symbol" panose="05050102010706020507" pitchFamily="18" charset="2"/>
              </a:rPr>
              <a:t>Single-pair mission </a:t>
            </a:r>
            <a:r>
              <a:rPr lang="en-US" altLang="de-DE" sz="2000" dirty="0" smtClean="0">
                <a:latin typeface="+mj-lt"/>
                <a:sym typeface="Symbol" panose="05050102010706020507" pitchFamily="18" charset="2"/>
              </a:rPr>
              <a:t>(350 km altitude)</a:t>
            </a:r>
          </a:p>
          <a:p>
            <a:pPr marL="1085850" lvl="1" indent="-342900">
              <a:spcBef>
                <a:spcPts val="0"/>
              </a:spcBef>
            </a:pPr>
            <a:r>
              <a:rPr lang="en-US" altLang="de-DE" sz="2000" dirty="0" smtClean="0">
                <a:latin typeface="+mj-lt"/>
                <a:sym typeface="Symbol" panose="05050102010706020507" pitchFamily="18" charset="2"/>
              </a:rPr>
              <a:t>LRI ~ GRACE-FO (40 nm/Hz)</a:t>
            </a:r>
            <a:endParaRPr lang="en-US" altLang="de-DE" sz="2000" dirty="0">
              <a:latin typeface="+mj-lt"/>
            </a:endParaRPr>
          </a:p>
        </p:txBody>
      </p:sp>
      <p:cxnSp>
        <p:nvCxnSpPr>
          <p:cNvPr id="6" name="Gerader Verbinder 5"/>
          <p:cNvCxnSpPr/>
          <p:nvPr/>
        </p:nvCxnSpPr>
        <p:spPr>
          <a:xfrm flipH="1">
            <a:off x="4860189" y="836712"/>
            <a:ext cx="1" cy="55446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6770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/>
          <p:cNvSpPr/>
          <p:nvPr/>
        </p:nvSpPr>
        <p:spPr>
          <a:xfrm>
            <a:off x="176754" y="60308"/>
            <a:ext cx="359892" cy="3960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612" name="Text Box 5"/>
          <p:cNvSpPr txBox="1">
            <a:spLocks noChangeArrowheads="1"/>
          </p:cNvSpPr>
          <p:nvPr/>
        </p:nvSpPr>
        <p:spPr bwMode="auto">
          <a:xfrm>
            <a:off x="119336" y="76562"/>
            <a:ext cx="910901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de-DE" sz="2000" b="1" dirty="0" smtClean="0">
                <a:solidFill>
                  <a:srgbClr val="000000"/>
                </a:solidFill>
              </a:rPr>
              <a:t> 1.   ACC: retrieval performance: instrument noise + static gravity field</a:t>
            </a:r>
            <a:endParaRPr lang="en-US" altLang="de-DE" sz="2000" b="1" dirty="0">
              <a:solidFill>
                <a:srgbClr val="000000"/>
              </a:solidFill>
            </a:endParaRPr>
          </a:p>
        </p:txBody>
      </p:sp>
      <p:pic>
        <p:nvPicPr>
          <p:cNvPr id="19" name="Grafik 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4101" y="847725"/>
            <a:ext cx="3409950" cy="181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Inhaltsplatzhalter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238" y="2717800"/>
            <a:ext cx="3409950" cy="172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Grafik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238" y="4505325"/>
            <a:ext cx="3395663" cy="172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Grafik 2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7494" y="814388"/>
            <a:ext cx="3668712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Grafik 2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7019" y="2649538"/>
            <a:ext cx="3668712" cy="180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Grafik 2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4956" y="4483100"/>
            <a:ext cx="3670300" cy="180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Grafik 1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36" y="725621"/>
            <a:ext cx="3754231" cy="4287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Pfeil: nach rechts 14"/>
          <p:cNvSpPr>
            <a:spLocks noChangeArrowheads="1"/>
          </p:cNvSpPr>
          <p:nvPr/>
        </p:nvSpPr>
        <p:spPr bwMode="auto">
          <a:xfrm>
            <a:off x="7827367" y="3124200"/>
            <a:ext cx="468052" cy="609600"/>
          </a:xfrm>
          <a:prstGeom prst="rightArrow">
            <a:avLst>
              <a:gd name="adj1" fmla="val 50000"/>
              <a:gd name="adj2" fmla="val 49946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UM Neue Helvetica 55 Regular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UM Neue Helvetica 55 Regular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UM Neue Helvetica 55 Regular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UM Neue Helvetica 55 Regular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UM Neue Helvetica 55 Regular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UM Neue Helvetica 55 Regular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UM Neue Helvetica 55 Regular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UM Neue Helvetica 55 Regular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UM Neue Helvetica 55 Regular" pitchFamily="34" charset="0"/>
              </a:defRPr>
            </a:lvl9pPr>
          </a:lstStyle>
          <a:p>
            <a:pPr>
              <a:spcBef>
                <a:spcPct val="50000"/>
              </a:spcBef>
            </a:pPr>
            <a:endParaRPr lang="en-GB" altLang="en-US"/>
          </a:p>
        </p:txBody>
      </p:sp>
      <p:sp>
        <p:nvSpPr>
          <p:cNvPr id="23" name="Pfeil: nach rechts 15"/>
          <p:cNvSpPr>
            <a:spLocks noChangeArrowheads="1"/>
          </p:cNvSpPr>
          <p:nvPr/>
        </p:nvSpPr>
        <p:spPr bwMode="auto">
          <a:xfrm>
            <a:off x="7824192" y="4941888"/>
            <a:ext cx="468052" cy="609600"/>
          </a:xfrm>
          <a:prstGeom prst="rightArrow">
            <a:avLst>
              <a:gd name="adj1" fmla="val 50000"/>
              <a:gd name="adj2" fmla="val 49946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UM Neue Helvetica 55 Regular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UM Neue Helvetica 55 Regular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UM Neue Helvetica 55 Regular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UM Neue Helvetica 55 Regular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UM Neue Helvetica 55 Regular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UM Neue Helvetica 55 Regular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UM Neue Helvetica 55 Regular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UM Neue Helvetica 55 Regular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UM Neue Helvetica 55 Regular" pitchFamily="34" charset="0"/>
              </a:defRPr>
            </a:lvl9pPr>
          </a:lstStyle>
          <a:p>
            <a:pPr>
              <a:spcBef>
                <a:spcPct val="50000"/>
              </a:spcBef>
            </a:pPr>
            <a:endParaRPr lang="en-GB" altLang="en-US"/>
          </a:p>
        </p:txBody>
      </p:sp>
      <p:sp>
        <p:nvSpPr>
          <p:cNvPr id="15" name="Rechteck 14"/>
          <p:cNvSpPr/>
          <p:nvPr/>
        </p:nvSpPr>
        <p:spPr bwMode="auto">
          <a:xfrm>
            <a:off x="321153" y="5246688"/>
            <a:ext cx="3655161" cy="1015663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de-DE" sz="1500" dirty="0" err="1" smtClean="0"/>
              <a:t>Abrykosov</a:t>
            </a:r>
            <a:r>
              <a:rPr lang="de-DE" sz="1500" dirty="0"/>
              <a:t> </a:t>
            </a:r>
            <a:r>
              <a:rPr lang="de-DE" sz="1500" dirty="0" smtClean="0"/>
              <a:t>P, </a:t>
            </a:r>
            <a:r>
              <a:rPr lang="de-DE" sz="1500" dirty="0" err="1" smtClean="0"/>
              <a:t>Pail</a:t>
            </a:r>
            <a:r>
              <a:rPr lang="de-DE" sz="1500" dirty="0" smtClean="0"/>
              <a:t> R., Gruber T. et al. (2019): </a:t>
            </a:r>
            <a:r>
              <a:rPr lang="de-DE" sz="1500" dirty="0"/>
              <a:t>Impact </a:t>
            </a:r>
            <a:r>
              <a:rPr lang="de-DE" sz="1500" dirty="0" err="1"/>
              <a:t>of</a:t>
            </a:r>
            <a:r>
              <a:rPr lang="de-DE" sz="1500" dirty="0"/>
              <a:t> a </a:t>
            </a:r>
            <a:r>
              <a:rPr lang="de-DE" sz="1500" dirty="0" err="1"/>
              <a:t>novel</a:t>
            </a:r>
            <a:r>
              <a:rPr lang="de-DE" sz="1500" dirty="0"/>
              <a:t> hybrid </a:t>
            </a:r>
            <a:r>
              <a:rPr lang="de-DE" sz="1500" dirty="0" err="1"/>
              <a:t>accelerometer</a:t>
            </a:r>
            <a:r>
              <a:rPr lang="de-DE" sz="1500" dirty="0"/>
              <a:t> on </a:t>
            </a:r>
            <a:r>
              <a:rPr lang="de-DE" sz="1500" dirty="0" err="1"/>
              <a:t>satellite</a:t>
            </a:r>
            <a:r>
              <a:rPr lang="de-DE" sz="1500" dirty="0"/>
              <a:t> gravimetry </a:t>
            </a:r>
            <a:r>
              <a:rPr lang="de-DE" sz="1500" dirty="0" err="1"/>
              <a:t>performance</a:t>
            </a:r>
            <a:r>
              <a:rPr lang="de-DE" sz="1500" dirty="0"/>
              <a:t>. </a:t>
            </a:r>
            <a:r>
              <a:rPr lang="de-DE" sz="1500" dirty="0" err="1"/>
              <a:t>Advances</a:t>
            </a:r>
            <a:r>
              <a:rPr lang="de-DE" sz="1500" dirty="0"/>
              <a:t> in Space Research </a:t>
            </a:r>
            <a:r>
              <a:rPr lang="de-DE" sz="1500" b="1" dirty="0"/>
              <a:t>63</a:t>
            </a:r>
            <a:r>
              <a:rPr lang="de-DE" sz="1500" dirty="0"/>
              <a:t> (10), </a:t>
            </a:r>
            <a:r>
              <a:rPr lang="de-DE" sz="1500" dirty="0" smtClean="0"/>
              <a:t>3235 </a:t>
            </a:r>
            <a:r>
              <a:rPr lang="de-DE" sz="1500" dirty="0"/>
              <a:t>- 3248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4148628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/>
          <p:cNvSpPr/>
          <p:nvPr/>
        </p:nvSpPr>
        <p:spPr>
          <a:xfrm>
            <a:off x="176754" y="60308"/>
            <a:ext cx="359892" cy="3960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612" name="Text Box 5"/>
          <p:cNvSpPr txBox="1">
            <a:spLocks noChangeArrowheads="1"/>
          </p:cNvSpPr>
          <p:nvPr/>
        </p:nvSpPr>
        <p:spPr bwMode="auto">
          <a:xfrm>
            <a:off x="119336" y="76562"/>
            <a:ext cx="867741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de-DE" sz="2000" b="1" dirty="0" smtClean="0">
                <a:solidFill>
                  <a:srgbClr val="000000"/>
                </a:solidFill>
              </a:rPr>
              <a:t> 1.   ACC: retrieval performance: temporal gravity field</a:t>
            </a:r>
            <a:endParaRPr lang="en-US" altLang="de-DE" sz="2000" b="1" dirty="0">
              <a:solidFill>
                <a:srgbClr val="000000"/>
              </a:solidFill>
            </a:endParaRPr>
          </a:p>
        </p:txBody>
      </p:sp>
      <p:pic>
        <p:nvPicPr>
          <p:cNvPr id="25" name="Grafik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372" y="1366498"/>
            <a:ext cx="5505365" cy="4224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 Box 24"/>
          <p:cNvSpPr txBox="1">
            <a:spLocks noChangeArrowheads="1"/>
          </p:cNvSpPr>
          <p:nvPr/>
        </p:nvSpPr>
        <p:spPr bwMode="auto">
          <a:xfrm>
            <a:off x="1378782" y="692696"/>
            <a:ext cx="4177158" cy="461665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5000"/>
              </a:spcBef>
              <a:buNone/>
            </a:pPr>
            <a:r>
              <a:rPr lang="en-US" altLang="de-DE" sz="2400" dirty="0" smtClean="0">
                <a:latin typeface="+mj-lt"/>
              </a:rPr>
              <a:t>HIS retrieval </a:t>
            </a:r>
            <a:endParaRPr lang="en-US" altLang="de-DE" sz="2400" dirty="0">
              <a:latin typeface="+mj-lt"/>
            </a:endParaRPr>
          </a:p>
        </p:txBody>
      </p:sp>
      <p:sp>
        <p:nvSpPr>
          <p:cNvPr id="28" name="Text Box 24"/>
          <p:cNvSpPr txBox="1">
            <a:spLocks noChangeArrowheads="1"/>
          </p:cNvSpPr>
          <p:nvPr/>
        </p:nvSpPr>
        <p:spPr bwMode="auto">
          <a:xfrm>
            <a:off x="7176120" y="702811"/>
            <a:ext cx="4177158" cy="461665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5000"/>
              </a:spcBef>
              <a:buNone/>
            </a:pPr>
            <a:r>
              <a:rPr lang="en-US" altLang="de-DE" sz="2400" dirty="0" smtClean="0">
                <a:latin typeface="+mj-lt"/>
              </a:rPr>
              <a:t>HIS + ocean tide aliasing </a:t>
            </a:r>
            <a:endParaRPr lang="en-US" altLang="de-DE" sz="2400" dirty="0">
              <a:latin typeface="+mj-lt"/>
            </a:endParaRPr>
          </a:p>
        </p:txBody>
      </p:sp>
      <p:pic>
        <p:nvPicPr>
          <p:cNvPr id="32" name="Grafik 9" descr="C:\Users\Petro\Documents\MATLAB\project_onera\RSS\plots\tn1\gghs_gfo_degrms_1hyb_his_tides_result_corr_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6020" y="1268760"/>
            <a:ext cx="5568983" cy="4350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Text Box 24"/>
          <p:cNvSpPr txBox="1">
            <a:spLocks noChangeArrowheads="1"/>
          </p:cNvSpPr>
          <p:nvPr/>
        </p:nvSpPr>
        <p:spPr bwMode="auto">
          <a:xfrm>
            <a:off x="1013965" y="5611887"/>
            <a:ext cx="5519933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indent="-342900" eaLnBrk="1" hangingPunct="1">
              <a:spcBef>
                <a:spcPts val="0"/>
              </a:spcBef>
              <a:buFont typeface="Symbol" panose="05050102010706020507" pitchFamily="18" charset="2"/>
              <a:buChar char="®"/>
            </a:pPr>
            <a:r>
              <a:rPr lang="en-US" altLang="de-DE" sz="2200" dirty="0" smtClean="0">
                <a:latin typeface="+mj-lt"/>
                <a:sym typeface="Symbol" panose="05050102010706020507" pitchFamily="18" charset="2"/>
              </a:rPr>
              <a:t>Better performance of Cases 3 and 4 to some extent still visible</a:t>
            </a:r>
            <a:endParaRPr lang="en-US" altLang="de-DE" sz="2000" dirty="0">
              <a:latin typeface="+mj-lt"/>
            </a:endParaRPr>
          </a:p>
        </p:txBody>
      </p:sp>
      <p:sp>
        <p:nvSpPr>
          <p:cNvPr id="36" name="Text Box 24"/>
          <p:cNvSpPr txBox="1">
            <a:spLocks noChangeArrowheads="1"/>
          </p:cNvSpPr>
          <p:nvPr/>
        </p:nvSpPr>
        <p:spPr bwMode="auto">
          <a:xfrm>
            <a:off x="6955701" y="5604177"/>
            <a:ext cx="5116963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indent="-342900" eaLnBrk="1" hangingPunct="1">
              <a:spcBef>
                <a:spcPts val="0"/>
              </a:spcBef>
              <a:buFont typeface="Symbol" panose="05050102010706020507" pitchFamily="18" charset="2"/>
              <a:buChar char="®"/>
            </a:pPr>
            <a:r>
              <a:rPr lang="en-US" altLang="de-DE" sz="2200" dirty="0" smtClean="0">
                <a:latin typeface="+mj-lt"/>
                <a:sym typeface="Symbol" panose="05050102010706020507" pitchFamily="18" charset="2"/>
              </a:rPr>
              <a:t>Performance superimposed by strong aliasing errors</a:t>
            </a:r>
            <a:endParaRPr lang="en-US" altLang="de-DE" sz="2000" dirty="0">
              <a:latin typeface="+mj-lt"/>
            </a:endParaRPr>
          </a:p>
        </p:txBody>
      </p:sp>
      <p:cxnSp>
        <p:nvCxnSpPr>
          <p:cNvPr id="45" name="Gerader Verbinder 44"/>
          <p:cNvCxnSpPr/>
          <p:nvPr/>
        </p:nvCxnSpPr>
        <p:spPr>
          <a:xfrm flipH="1">
            <a:off x="6096000" y="692696"/>
            <a:ext cx="2" cy="56809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9297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/>
          <p:cNvPicPr>
            <a:picLocks noChangeAspect="1"/>
          </p:cNvPicPr>
          <p:nvPr/>
        </p:nvPicPr>
        <p:blipFill rotWithShape="1">
          <a:blip r:embed="rId2"/>
          <a:srcRect l="5469" t="7685" r="5469" b="12778"/>
          <a:stretch/>
        </p:blipFill>
        <p:spPr>
          <a:xfrm>
            <a:off x="304800" y="614093"/>
            <a:ext cx="11382375" cy="5717813"/>
          </a:xfrm>
          <a:prstGeom prst="rect">
            <a:avLst/>
          </a:prstGeom>
        </p:spPr>
      </p:pic>
      <p:sp>
        <p:nvSpPr>
          <p:cNvPr id="4" name="Rechteck 3"/>
          <p:cNvSpPr/>
          <p:nvPr/>
        </p:nvSpPr>
        <p:spPr>
          <a:xfrm>
            <a:off x="4246379" y="6104557"/>
            <a:ext cx="29287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de-DE" i="1" dirty="0" smtClean="0"/>
              <a:t>Courtesy: David Wiese (2020)</a:t>
            </a:r>
            <a:endParaRPr lang="de-DE" dirty="0"/>
          </a:p>
        </p:txBody>
      </p:sp>
      <p:sp>
        <p:nvSpPr>
          <p:cNvPr id="16" name="Foliennummernplatzhalter 1"/>
          <p:cNvSpPr>
            <a:spLocks noGrp="1"/>
          </p:cNvSpPr>
          <p:nvPr>
            <p:ph type="sldNum" sz="quarter" idx="4294967295"/>
          </p:nvPr>
        </p:nvSpPr>
        <p:spPr>
          <a:xfrm>
            <a:off x="9281160" y="6521811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C2E0A0-C22C-43F1-B629-33724829214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" name="Gruppieren 2"/>
          <p:cNvGrpSpPr/>
          <p:nvPr/>
        </p:nvGrpSpPr>
        <p:grpSpPr>
          <a:xfrm>
            <a:off x="4969873" y="4162403"/>
            <a:ext cx="2052228" cy="1448568"/>
            <a:chOff x="4907868" y="6289921"/>
            <a:chExt cx="2052228" cy="1448568"/>
          </a:xfrm>
        </p:grpSpPr>
        <p:sp>
          <p:nvSpPr>
            <p:cNvPr id="2" name="Abgerundetes Rechteck 1"/>
            <p:cNvSpPr/>
            <p:nvPr/>
          </p:nvSpPr>
          <p:spPr>
            <a:xfrm>
              <a:off x="4941416" y="6289921"/>
              <a:ext cx="1949261" cy="1448568"/>
            </a:xfrm>
            <a:prstGeom prst="roundRect">
              <a:avLst>
                <a:gd name="adj" fmla="val 1485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6" name="Grafik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29246" y="6345324"/>
              <a:ext cx="514826" cy="8328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Box 5"/>
            <p:cNvSpPr txBox="1">
              <a:spLocks noChangeArrowheads="1"/>
            </p:cNvSpPr>
            <p:nvPr/>
          </p:nvSpPr>
          <p:spPr bwMode="auto">
            <a:xfrm>
              <a:off x="4907868" y="7058680"/>
              <a:ext cx="2052228" cy="672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180975" indent="-180975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9pPr>
            </a:lstStyle>
            <a:p>
              <a:pPr marL="180000" indent="-180000" eaLnBrk="1" hangingPunct="1">
                <a:lnSpc>
                  <a:spcPct val="11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GB" altLang="en-US" sz="1600" dirty="0" smtClean="0"/>
                <a:t>EE9: e.motion</a:t>
              </a:r>
              <a:r>
                <a:rPr lang="en-GB" altLang="en-US" sz="1600" baseline="30000" dirty="0" smtClean="0"/>
                <a:t>2</a:t>
              </a:r>
            </a:p>
            <a:p>
              <a:pPr marL="180000" indent="-180000" eaLnBrk="1" hangingPunct="1">
                <a:lnSpc>
                  <a:spcPct val="11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</a:pPr>
              <a:r>
                <a:rPr lang="en-GB" altLang="en-US" sz="1600" dirty="0" smtClean="0"/>
                <a:t>ESA ADDCON study</a:t>
              </a:r>
              <a:endParaRPr lang="en-GB" altLang="en-US" sz="1600" dirty="0"/>
            </a:p>
          </p:txBody>
        </p:sp>
      </p:grpSp>
      <p:grpSp>
        <p:nvGrpSpPr>
          <p:cNvPr id="5" name="Gruppieren 4"/>
          <p:cNvGrpSpPr/>
          <p:nvPr/>
        </p:nvGrpSpPr>
        <p:grpSpPr>
          <a:xfrm>
            <a:off x="7284132" y="4176676"/>
            <a:ext cx="2052228" cy="1448568"/>
            <a:chOff x="7284132" y="4068664"/>
            <a:chExt cx="2052228" cy="1448568"/>
          </a:xfrm>
        </p:grpSpPr>
        <p:grpSp>
          <p:nvGrpSpPr>
            <p:cNvPr id="11" name="Gruppieren 10"/>
            <p:cNvGrpSpPr/>
            <p:nvPr/>
          </p:nvGrpSpPr>
          <p:grpSpPr>
            <a:xfrm>
              <a:off x="7284132" y="4068664"/>
              <a:ext cx="2052228" cy="1448568"/>
              <a:chOff x="4907868" y="6289921"/>
              <a:chExt cx="2052228" cy="1448568"/>
            </a:xfrm>
          </p:grpSpPr>
          <p:sp>
            <p:nvSpPr>
              <p:cNvPr id="12" name="Abgerundetes Rechteck 11"/>
              <p:cNvSpPr/>
              <p:nvPr/>
            </p:nvSpPr>
            <p:spPr>
              <a:xfrm>
                <a:off x="4941416" y="6289921"/>
                <a:ext cx="1949261" cy="1448568"/>
              </a:xfrm>
              <a:prstGeom prst="roundRect">
                <a:avLst>
                  <a:gd name="adj" fmla="val 14853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5" name="TextBox 5"/>
              <p:cNvSpPr txBox="1">
                <a:spLocks noChangeArrowheads="1"/>
              </p:cNvSpPr>
              <p:nvPr/>
            </p:nvSpPr>
            <p:spPr bwMode="auto">
              <a:xfrm>
                <a:off x="4907868" y="7058680"/>
                <a:ext cx="2052228" cy="6724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180975" indent="-180975"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charset="0"/>
                    <a:ea typeface="ＭＳ Ｐゴシック" charset="-128"/>
                  </a:defRPr>
                </a:lvl9pPr>
              </a:lstStyle>
              <a:p>
                <a:pPr marL="180000" indent="-180000" eaLnBrk="1" hangingPunct="1">
                  <a:lnSpc>
                    <a:spcPct val="11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en-GB" altLang="en-US" sz="1600" dirty="0" smtClean="0"/>
                  <a:t>EE10: MOBILE</a:t>
                </a:r>
                <a:endParaRPr lang="en-GB" altLang="en-US" sz="1600" baseline="30000" dirty="0" smtClean="0"/>
              </a:p>
              <a:p>
                <a:pPr marL="180000" indent="-180000" eaLnBrk="1" hangingPunct="1">
                  <a:lnSpc>
                    <a:spcPct val="110000"/>
                  </a:lnSpc>
                  <a:spcBef>
                    <a:spcPts val="300"/>
                  </a:spcBef>
                  <a:buFont typeface="Arial" panose="020B0604020202020204" pitchFamily="34" charset="0"/>
                  <a:buChar char="•"/>
                </a:pPr>
                <a:r>
                  <a:rPr lang="en-GB" altLang="en-US" sz="1600" dirty="0" smtClean="0"/>
                  <a:t>CNES: MARVEL</a:t>
                </a:r>
                <a:endParaRPr lang="en-GB" altLang="en-US" sz="1600" dirty="0"/>
              </a:p>
            </p:txBody>
          </p:sp>
        </p:grpSp>
        <p:pic>
          <p:nvPicPr>
            <p:cNvPr id="7" name="Grafik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508268" y="4111316"/>
              <a:ext cx="788535" cy="1053535"/>
            </a:xfrm>
            <a:prstGeom prst="rect">
              <a:avLst/>
            </a:prstGeom>
          </p:spPr>
        </p:pic>
      </p:grpSp>
      <p:grpSp>
        <p:nvGrpSpPr>
          <p:cNvPr id="17" name="Gruppieren 16"/>
          <p:cNvGrpSpPr/>
          <p:nvPr/>
        </p:nvGrpSpPr>
        <p:grpSpPr>
          <a:xfrm>
            <a:off x="2675620" y="4176676"/>
            <a:ext cx="2052228" cy="1448568"/>
            <a:chOff x="4907868" y="6289921"/>
            <a:chExt cx="2052228" cy="1448568"/>
          </a:xfrm>
        </p:grpSpPr>
        <p:sp>
          <p:nvSpPr>
            <p:cNvPr id="18" name="Abgerundetes Rechteck 17"/>
            <p:cNvSpPr/>
            <p:nvPr/>
          </p:nvSpPr>
          <p:spPr>
            <a:xfrm>
              <a:off x="4941416" y="6289921"/>
              <a:ext cx="1949261" cy="1448568"/>
            </a:xfrm>
            <a:prstGeom prst="roundRect">
              <a:avLst>
                <a:gd name="adj" fmla="val 1485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0" name="TextBox 5"/>
            <p:cNvSpPr txBox="1">
              <a:spLocks noChangeArrowheads="1"/>
            </p:cNvSpPr>
            <p:nvPr/>
          </p:nvSpPr>
          <p:spPr bwMode="auto">
            <a:xfrm>
              <a:off x="4907868" y="7058680"/>
              <a:ext cx="2052228" cy="672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180975" indent="-180975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9pPr>
            </a:lstStyle>
            <a:p>
              <a:pPr marL="180000" indent="-180000" eaLnBrk="1" hangingPunct="1">
                <a:lnSpc>
                  <a:spcPct val="11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GB" altLang="en-US" sz="1600" dirty="0" smtClean="0"/>
                <a:t>EE8: </a:t>
              </a:r>
              <a:r>
                <a:rPr lang="en-GB" altLang="en-US" sz="1600" dirty="0" err="1" smtClean="0"/>
                <a:t>e.motion</a:t>
              </a:r>
              <a:endParaRPr lang="en-GB" altLang="en-US" sz="1600" baseline="30000" dirty="0" smtClean="0"/>
            </a:p>
            <a:p>
              <a:pPr marL="180000" indent="-180000" eaLnBrk="1" hangingPunct="1">
                <a:lnSpc>
                  <a:spcPct val="11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</a:pPr>
              <a:r>
                <a:rPr lang="en-GB" altLang="en-US" sz="1600" dirty="0" smtClean="0"/>
                <a:t>CNES: MARVEL</a:t>
              </a:r>
              <a:endParaRPr lang="en-GB" altLang="en-US" sz="1600" dirty="0"/>
            </a:p>
          </p:txBody>
        </p:sp>
      </p:grpSp>
      <p:pic>
        <p:nvPicPr>
          <p:cNvPr id="21" name="Picture 6" descr="Logo_emotion_0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3216" y="4273052"/>
            <a:ext cx="678420" cy="601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" name="Gruppieren 21"/>
          <p:cNvGrpSpPr/>
          <p:nvPr/>
        </p:nvGrpSpPr>
        <p:grpSpPr>
          <a:xfrm>
            <a:off x="407368" y="4176676"/>
            <a:ext cx="2052228" cy="1448568"/>
            <a:chOff x="4907868" y="6289921"/>
            <a:chExt cx="2052228" cy="1448568"/>
          </a:xfrm>
        </p:grpSpPr>
        <p:sp>
          <p:nvSpPr>
            <p:cNvPr id="23" name="Abgerundetes Rechteck 22"/>
            <p:cNvSpPr/>
            <p:nvPr/>
          </p:nvSpPr>
          <p:spPr>
            <a:xfrm>
              <a:off x="4941416" y="6289921"/>
              <a:ext cx="1949261" cy="1448568"/>
            </a:xfrm>
            <a:prstGeom prst="roundRect">
              <a:avLst>
                <a:gd name="adj" fmla="val 1485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4" name="TextBox 5"/>
            <p:cNvSpPr txBox="1">
              <a:spLocks noChangeArrowheads="1"/>
            </p:cNvSpPr>
            <p:nvPr/>
          </p:nvSpPr>
          <p:spPr bwMode="auto">
            <a:xfrm>
              <a:off x="4907868" y="7058680"/>
              <a:ext cx="2052228" cy="349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180975" indent="-180975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9pPr>
            </a:lstStyle>
            <a:p>
              <a:pPr marL="180000" indent="-180000" eaLnBrk="1" hangingPunct="1">
                <a:lnSpc>
                  <a:spcPct val="11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GB" altLang="en-US" sz="1600" dirty="0" smtClean="0"/>
                <a:t>DLR/GFZ: GRACE-I</a:t>
              </a:r>
              <a:endParaRPr lang="en-GB" altLang="en-US" sz="1600" baseline="30000" dirty="0" smtClean="0"/>
            </a:p>
          </p:txBody>
        </p:sp>
      </p:grpSp>
      <p:sp>
        <p:nvSpPr>
          <p:cNvPr id="26" name="Rechteck 25"/>
          <p:cNvSpPr/>
          <p:nvPr/>
        </p:nvSpPr>
        <p:spPr>
          <a:xfrm>
            <a:off x="176754" y="60308"/>
            <a:ext cx="359892" cy="39604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 Box 5"/>
          <p:cNvSpPr txBox="1">
            <a:spLocks noChangeArrowheads="1"/>
          </p:cNvSpPr>
          <p:nvPr/>
        </p:nvSpPr>
        <p:spPr bwMode="auto">
          <a:xfrm>
            <a:off x="155216" y="44624"/>
            <a:ext cx="10873332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de-DE" sz="2400" b="1" dirty="0" smtClean="0">
                <a:solidFill>
                  <a:srgbClr val="000000"/>
                </a:solidFill>
                <a:latin typeface="+mj-lt"/>
              </a:rPr>
              <a:t>2.  </a:t>
            </a:r>
            <a:r>
              <a:rPr lang="en-US" altLang="de-DE" sz="2400" b="1" dirty="0">
                <a:solidFill>
                  <a:srgbClr val="000000"/>
                </a:solidFill>
                <a:latin typeface="+mj-lt"/>
              </a:rPr>
              <a:t>Mission architectures: NASA Mass Change Designated Observable (MCDO) study</a:t>
            </a:r>
          </a:p>
          <a:p>
            <a:pPr>
              <a:spcBef>
                <a:spcPct val="50000"/>
              </a:spcBef>
            </a:pPr>
            <a:endParaRPr lang="en-US" altLang="de-DE" sz="2400" b="1" dirty="0">
              <a:solidFill>
                <a:srgbClr val="0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74821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 decel="1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800" decel="100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Textfeld 3"/>
          <p:cNvSpPr>
            <a:spLocks/>
          </p:cNvSpPr>
          <p:nvPr/>
        </p:nvSpPr>
        <p:spPr bwMode="auto">
          <a:xfrm>
            <a:off x="9662798" y="1295077"/>
            <a:ext cx="15263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200" dirty="0">
                <a:solidFill>
                  <a:srgbClr val="FF0000"/>
                </a:solidFill>
              </a:rPr>
              <a:t>polar pair</a:t>
            </a:r>
            <a:endParaRPr dirty="0"/>
          </a:p>
        </p:txBody>
      </p:sp>
      <p:sp>
        <p:nvSpPr>
          <p:cNvPr id="7" name="Textfeld 29"/>
          <p:cNvSpPr>
            <a:spLocks/>
          </p:cNvSpPr>
          <p:nvPr/>
        </p:nvSpPr>
        <p:spPr bwMode="auto">
          <a:xfrm>
            <a:off x="9682258" y="2026005"/>
            <a:ext cx="15263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200" dirty="0">
                <a:solidFill>
                  <a:srgbClr val="0000FF"/>
                </a:solidFill>
              </a:rPr>
              <a:t>MOBILE</a:t>
            </a:r>
            <a:endParaRPr dirty="0"/>
          </a:p>
        </p:txBody>
      </p:sp>
      <p:sp>
        <p:nvSpPr>
          <p:cNvPr id="8" name="Textfeld 30"/>
          <p:cNvSpPr>
            <a:spLocks/>
          </p:cNvSpPr>
          <p:nvPr/>
        </p:nvSpPr>
        <p:spPr bwMode="auto">
          <a:xfrm>
            <a:off x="9660950" y="2709771"/>
            <a:ext cx="24117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200" dirty="0">
                <a:solidFill>
                  <a:srgbClr val="008000"/>
                </a:solidFill>
              </a:rPr>
              <a:t>Bender double pair</a:t>
            </a:r>
            <a:endParaRPr dirty="0"/>
          </a:p>
        </p:txBody>
      </p:sp>
      <p:pic>
        <p:nvPicPr>
          <p:cNvPr id="10" name="Grafik 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4437501" y="649402"/>
            <a:ext cx="5748715" cy="4219757"/>
          </a:xfrm>
          <a:prstGeom prst="rect">
            <a:avLst/>
          </a:prstGeom>
        </p:spPr>
      </p:pic>
      <p:sp>
        <p:nvSpPr>
          <p:cNvPr id="11" name="Rechteck 8"/>
          <p:cNvSpPr/>
          <p:nvPr/>
        </p:nvSpPr>
        <p:spPr bwMode="auto">
          <a:xfrm>
            <a:off x="6456040" y="5288320"/>
            <a:ext cx="5544616" cy="1015663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n-GB" sz="2000" dirty="0">
                <a:ea typeface="Times New Roman"/>
              </a:rPr>
              <a:t>Bender double-pair concept outperforms MOBILE minimum configuration in terms of achievably gravity field accuracy.</a:t>
            </a:r>
            <a:endParaRPr lang="de-DE" sz="2000" dirty="0"/>
          </a:p>
        </p:txBody>
      </p:sp>
      <p:pic>
        <p:nvPicPr>
          <p:cNvPr id="12" name="Grafik 9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9460" r="29254"/>
          <a:stretch/>
        </p:blipFill>
        <p:spPr bwMode="auto">
          <a:xfrm>
            <a:off x="5711208" y="4625641"/>
            <a:ext cx="744832" cy="1804093"/>
          </a:xfrm>
          <a:prstGeom prst="rect">
            <a:avLst/>
          </a:prstGeom>
        </p:spPr>
      </p:pic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155340" y="44624"/>
            <a:ext cx="820891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de-DE" sz="2400" b="1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Assessment of different NGGM </a:t>
            </a:r>
            <a:r>
              <a:rPr lang="en-US" altLang="de-DE" sz="2400" b="1" dirty="0" smtClean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concepts: HIS retrieval errors </a:t>
            </a:r>
            <a:endParaRPr lang="en-US" altLang="de-DE" sz="2400" b="1" dirty="0">
              <a:solidFill>
                <a:srgbClr val="000000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4" name="Grafik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534" y="2166077"/>
            <a:ext cx="2793529" cy="2793529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407390">
            <a:off x="1274277" y="1802591"/>
            <a:ext cx="1340721" cy="3672408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138191">
            <a:off x="1416043" y="1784329"/>
            <a:ext cx="1340721" cy="3672408"/>
          </a:xfrm>
          <a:prstGeom prst="rect">
            <a:avLst/>
          </a:prstGeom>
        </p:spPr>
      </p:pic>
      <p:sp>
        <p:nvSpPr>
          <p:cNvPr id="17" name="Abgerundetes Rechteck 16"/>
          <p:cNvSpPr/>
          <p:nvPr/>
        </p:nvSpPr>
        <p:spPr>
          <a:xfrm rot="1080000">
            <a:off x="1162203" y="2131146"/>
            <a:ext cx="405397" cy="1747364"/>
          </a:xfrm>
          <a:prstGeom prst="roundRect">
            <a:avLst>
              <a:gd name="adj" fmla="val 50000"/>
            </a:avLst>
          </a:prstGeom>
          <a:solidFill>
            <a:schemeClr val="bg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feld 17"/>
          <p:cNvSpPr txBox="1"/>
          <p:nvPr/>
        </p:nvSpPr>
        <p:spPr>
          <a:xfrm rot="17243876">
            <a:off x="372725" y="2628405"/>
            <a:ext cx="21087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Single pair</a:t>
            </a:r>
            <a:endParaRPr lang="en-US" sz="24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9" name="Abgerundetes Rechteck 18"/>
          <p:cNvSpPr/>
          <p:nvPr/>
        </p:nvSpPr>
        <p:spPr>
          <a:xfrm rot="2460000">
            <a:off x="2040520" y="2304354"/>
            <a:ext cx="405397" cy="1747364"/>
          </a:xfrm>
          <a:prstGeom prst="roundRect">
            <a:avLst>
              <a:gd name="adj" fmla="val 50000"/>
            </a:avLst>
          </a:prstGeom>
          <a:solidFill>
            <a:schemeClr val="bg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feld 19"/>
          <p:cNvSpPr txBox="1"/>
          <p:nvPr/>
        </p:nvSpPr>
        <p:spPr>
          <a:xfrm rot="18864584">
            <a:off x="1329408" y="2824837"/>
            <a:ext cx="21087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Double pair</a:t>
            </a:r>
            <a:endParaRPr lang="en-US" sz="2400" dirty="0">
              <a:solidFill>
                <a:srgbClr val="008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1" name="Textfeld 20"/>
          <p:cNvSpPr txBox="1"/>
          <p:nvPr/>
        </p:nvSpPr>
        <p:spPr>
          <a:xfrm rot="16200000">
            <a:off x="1527002" y="1018307"/>
            <a:ext cx="16142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High-low</a:t>
            </a:r>
            <a:endParaRPr lang="en-US" sz="2400" dirty="0">
              <a:solidFill>
                <a:srgbClr val="0000FF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2" name="Freihandform 21"/>
          <p:cNvSpPr/>
          <p:nvPr/>
        </p:nvSpPr>
        <p:spPr>
          <a:xfrm>
            <a:off x="491260" y="649403"/>
            <a:ext cx="2272506" cy="5746913"/>
          </a:xfrm>
          <a:custGeom>
            <a:avLst/>
            <a:gdLst>
              <a:gd name="connsiteX0" fmla="*/ 2251306 w 2272506"/>
              <a:gd name="connsiteY0" fmla="*/ 1706249 h 5746913"/>
              <a:gd name="connsiteX1" fmla="*/ 2272327 w 2272506"/>
              <a:gd name="connsiteY1" fmla="*/ 1233284 h 5746913"/>
              <a:gd name="connsiteX2" fmla="*/ 2240796 w 2272506"/>
              <a:gd name="connsiteY2" fmla="*/ 644704 h 5746913"/>
              <a:gd name="connsiteX3" fmla="*/ 2167223 w 2272506"/>
              <a:gd name="connsiteY3" fmla="*/ 245311 h 5746913"/>
              <a:gd name="connsiteX4" fmla="*/ 2072630 w 2272506"/>
              <a:gd name="connsiteY4" fmla="*/ 87656 h 5746913"/>
              <a:gd name="connsiteX5" fmla="*/ 1904465 w 2272506"/>
              <a:gd name="connsiteY5" fmla="*/ 3573 h 5746913"/>
              <a:gd name="connsiteX6" fmla="*/ 1557623 w 2272506"/>
              <a:gd name="connsiteY6" fmla="*/ 203270 h 5746913"/>
              <a:gd name="connsiteX7" fmla="*/ 1221292 w 2272506"/>
              <a:gd name="connsiteY7" fmla="*/ 686746 h 5746913"/>
              <a:gd name="connsiteX8" fmla="*/ 884961 w 2272506"/>
              <a:gd name="connsiteY8" fmla="*/ 1348898 h 5746913"/>
              <a:gd name="connsiteX9" fmla="*/ 475058 w 2272506"/>
              <a:gd name="connsiteY9" fmla="*/ 2431463 h 5746913"/>
              <a:gd name="connsiteX10" fmla="*/ 222810 w 2272506"/>
              <a:gd name="connsiteY10" fmla="*/ 3429946 h 5746913"/>
              <a:gd name="connsiteX11" fmla="*/ 54644 w 2272506"/>
              <a:gd name="connsiteY11" fmla="*/ 4218222 h 5746913"/>
              <a:gd name="connsiteX12" fmla="*/ 23113 w 2272506"/>
              <a:gd name="connsiteY12" fmla="*/ 4712208 h 5746913"/>
              <a:gd name="connsiteX13" fmla="*/ 2092 w 2272506"/>
              <a:gd name="connsiteY13" fmla="*/ 5185173 h 5746913"/>
              <a:gd name="connsiteX14" fmla="*/ 75665 w 2272506"/>
              <a:gd name="connsiteY14" fmla="*/ 5510994 h 5746913"/>
              <a:gd name="connsiteX15" fmla="*/ 149237 w 2272506"/>
              <a:gd name="connsiteY15" fmla="*/ 5647629 h 5746913"/>
              <a:gd name="connsiteX16" fmla="*/ 180768 w 2272506"/>
              <a:gd name="connsiteY16" fmla="*/ 5731711 h 5746913"/>
              <a:gd name="connsiteX17" fmla="*/ 338423 w 2272506"/>
              <a:gd name="connsiteY17" fmla="*/ 5742222 h 5746913"/>
              <a:gd name="connsiteX18" fmla="*/ 517099 w 2272506"/>
              <a:gd name="connsiteY18" fmla="*/ 5679160 h 5746913"/>
              <a:gd name="connsiteX19" fmla="*/ 758837 w 2272506"/>
              <a:gd name="connsiteY19" fmla="*/ 5458442 h 5746913"/>
              <a:gd name="connsiteX20" fmla="*/ 884961 w 2272506"/>
              <a:gd name="connsiteY20" fmla="*/ 5279766 h 5746913"/>
              <a:gd name="connsiteX21" fmla="*/ 1095168 w 2272506"/>
              <a:gd name="connsiteY21" fmla="*/ 4880373 h 5746913"/>
              <a:gd name="connsiteX22" fmla="*/ 1368437 w 2272506"/>
              <a:gd name="connsiteY22" fmla="*/ 4312815 h 5746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272506" h="5746913">
                <a:moveTo>
                  <a:pt x="2251306" y="1706249"/>
                </a:moveTo>
                <a:cubicBezTo>
                  <a:pt x="2262692" y="1558228"/>
                  <a:pt x="2274079" y="1410208"/>
                  <a:pt x="2272327" y="1233284"/>
                </a:cubicBezTo>
                <a:cubicBezTo>
                  <a:pt x="2270575" y="1056360"/>
                  <a:pt x="2258313" y="809366"/>
                  <a:pt x="2240796" y="644704"/>
                </a:cubicBezTo>
                <a:cubicBezTo>
                  <a:pt x="2223279" y="480042"/>
                  <a:pt x="2195251" y="338152"/>
                  <a:pt x="2167223" y="245311"/>
                </a:cubicBezTo>
                <a:cubicBezTo>
                  <a:pt x="2139195" y="152470"/>
                  <a:pt x="2116423" y="127946"/>
                  <a:pt x="2072630" y="87656"/>
                </a:cubicBezTo>
                <a:cubicBezTo>
                  <a:pt x="2028837" y="47366"/>
                  <a:pt x="1990299" y="-15696"/>
                  <a:pt x="1904465" y="3573"/>
                </a:cubicBezTo>
                <a:cubicBezTo>
                  <a:pt x="1818631" y="22842"/>
                  <a:pt x="1671485" y="89408"/>
                  <a:pt x="1557623" y="203270"/>
                </a:cubicBezTo>
                <a:cubicBezTo>
                  <a:pt x="1443761" y="317132"/>
                  <a:pt x="1333402" y="495808"/>
                  <a:pt x="1221292" y="686746"/>
                </a:cubicBezTo>
                <a:cubicBezTo>
                  <a:pt x="1109182" y="877684"/>
                  <a:pt x="1009333" y="1058112"/>
                  <a:pt x="884961" y="1348898"/>
                </a:cubicBezTo>
                <a:cubicBezTo>
                  <a:pt x="760589" y="1639684"/>
                  <a:pt x="585416" y="2084622"/>
                  <a:pt x="475058" y="2431463"/>
                </a:cubicBezTo>
                <a:cubicBezTo>
                  <a:pt x="364700" y="2778304"/>
                  <a:pt x="292879" y="3132153"/>
                  <a:pt x="222810" y="3429946"/>
                </a:cubicBezTo>
                <a:cubicBezTo>
                  <a:pt x="152741" y="3727739"/>
                  <a:pt x="87927" y="4004512"/>
                  <a:pt x="54644" y="4218222"/>
                </a:cubicBezTo>
                <a:cubicBezTo>
                  <a:pt x="21361" y="4431932"/>
                  <a:pt x="31872" y="4551050"/>
                  <a:pt x="23113" y="4712208"/>
                </a:cubicBezTo>
                <a:cubicBezTo>
                  <a:pt x="14354" y="4873367"/>
                  <a:pt x="-6667" y="5052042"/>
                  <a:pt x="2092" y="5185173"/>
                </a:cubicBezTo>
                <a:cubicBezTo>
                  <a:pt x="10851" y="5318304"/>
                  <a:pt x="51141" y="5433918"/>
                  <a:pt x="75665" y="5510994"/>
                </a:cubicBezTo>
                <a:cubicBezTo>
                  <a:pt x="100189" y="5588070"/>
                  <a:pt x="131720" y="5610843"/>
                  <a:pt x="149237" y="5647629"/>
                </a:cubicBezTo>
                <a:cubicBezTo>
                  <a:pt x="166754" y="5684415"/>
                  <a:pt x="149237" y="5715946"/>
                  <a:pt x="180768" y="5731711"/>
                </a:cubicBezTo>
                <a:cubicBezTo>
                  <a:pt x="212299" y="5747477"/>
                  <a:pt x="282368" y="5750980"/>
                  <a:pt x="338423" y="5742222"/>
                </a:cubicBezTo>
                <a:cubicBezTo>
                  <a:pt x="394478" y="5733464"/>
                  <a:pt x="447030" y="5726457"/>
                  <a:pt x="517099" y="5679160"/>
                </a:cubicBezTo>
                <a:cubicBezTo>
                  <a:pt x="587168" y="5631863"/>
                  <a:pt x="697527" y="5525008"/>
                  <a:pt x="758837" y="5458442"/>
                </a:cubicBezTo>
                <a:cubicBezTo>
                  <a:pt x="820147" y="5391876"/>
                  <a:pt x="828906" y="5376111"/>
                  <a:pt x="884961" y="5279766"/>
                </a:cubicBezTo>
                <a:cubicBezTo>
                  <a:pt x="941016" y="5183421"/>
                  <a:pt x="1014589" y="5041531"/>
                  <a:pt x="1095168" y="4880373"/>
                </a:cubicBezTo>
                <a:cubicBezTo>
                  <a:pt x="1175747" y="4719215"/>
                  <a:pt x="1272092" y="4516015"/>
                  <a:pt x="1368437" y="4312815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1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7" name="Text Box 3"/>
          <p:cNvSpPr txBox="1">
            <a:spLocks noChangeArrowheads="1"/>
          </p:cNvSpPr>
          <p:nvPr/>
        </p:nvSpPr>
        <p:spPr bwMode="auto">
          <a:xfrm>
            <a:off x="119336" y="47055"/>
            <a:ext cx="820891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de-DE" sz="2400" b="1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Assessment of different NGGM </a:t>
            </a:r>
            <a:r>
              <a:rPr lang="en-US" altLang="de-DE" sz="2400" b="1" dirty="0" smtClean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concepts: HIS retrieval errors </a:t>
            </a:r>
            <a:endParaRPr lang="en-US" altLang="de-DE" sz="2400" b="1" dirty="0">
              <a:solidFill>
                <a:srgbClr val="000000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587"/>
          <a:stretch/>
        </p:blipFill>
        <p:spPr>
          <a:xfrm>
            <a:off x="5999012" y="3651740"/>
            <a:ext cx="6181664" cy="2873604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763"/>
          <a:stretch/>
        </p:blipFill>
        <p:spPr>
          <a:xfrm>
            <a:off x="371364" y="728700"/>
            <a:ext cx="6181664" cy="2867473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71"/>
          <a:stretch/>
        </p:blipFill>
        <p:spPr>
          <a:xfrm>
            <a:off x="5979124" y="723251"/>
            <a:ext cx="6181664" cy="2849765"/>
          </a:xfrm>
          <a:prstGeom prst="rect">
            <a:avLst/>
          </a:prstGeom>
        </p:spPr>
      </p:pic>
      <p:sp>
        <p:nvSpPr>
          <p:cNvPr id="19" name="Textfeld 18"/>
          <p:cNvSpPr txBox="1"/>
          <p:nvPr/>
        </p:nvSpPr>
        <p:spPr>
          <a:xfrm>
            <a:off x="3020093" y="638276"/>
            <a:ext cx="1188787" cy="37420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GB" sz="2133" dirty="0"/>
              <a:t> Polar pair </a:t>
            </a:r>
          </a:p>
        </p:txBody>
      </p:sp>
      <p:sp>
        <p:nvSpPr>
          <p:cNvPr id="20" name="Textfeld 19"/>
          <p:cNvSpPr txBox="1"/>
          <p:nvPr/>
        </p:nvSpPr>
        <p:spPr>
          <a:xfrm>
            <a:off x="8662709" y="633796"/>
            <a:ext cx="1006686" cy="37420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GB" sz="2133" dirty="0"/>
              <a:t> MOBILE 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1013861" y="5343991"/>
            <a:ext cx="50023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HIS retrieval </a:t>
            </a:r>
            <a:r>
              <a:rPr lang="en-US" sz="2400" dirty="0" smtClean="0"/>
              <a:t>errors</a:t>
            </a:r>
            <a:r>
              <a:rPr lang="en-US" sz="2400" dirty="0"/>
              <a:t> </a:t>
            </a:r>
            <a:r>
              <a:rPr lang="en-US" sz="2400" dirty="0" smtClean="0"/>
              <a:t>in </a:t>
            </a:r>
            <a:r>
              <a:rPr lang="en-US" sz="2400" dirty="0"/>
              <a:t>[mm EWH]</a:t>
            </a:r>
          </a:p>
        </p:txBody>
      </p:sp>
      <p:pic>
        <p:nvPicPr>
          <p:cNvPr id="22" name="Grafik 2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996" b="2515"/>
          <a:stretch/>
        </p:blipFill>
        <p:spPr>
          <a:xfrm>
            <a:off x="227348" y="4558224"/>
            <a:ext cx="6181664" cy="540060"/>
          </a:xfrm>
          <a:prstGeom prst="rect">
            <a:avLst/>
          </a:prstGeom>
        </p:spPr>
      </p:pic>
      <p:sp>
        <p:nvSpPr>
          <p:cNvPr id="21" name="Textfeld 20"/>
          <p:cNvSpPr txBox="1"/>
          <p:nvPr/>
        </p:nvSpPr>
        <p:spPr>
          <a:xfrm>
            <a:off x="7968208" y="3573016"/>
            <a:ext cx="2556284" cy="37420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GB" sz="2133" dirty="0"/>
              <a:t> Bender </a:t>
            </a:r>
            <a:r>
              <a:rPr lang="en-GB" sz="2133" dirty="0" smtClean="0"/>
              <a:t>double-pairs </a:t>
            </a:r>
            <a:endParaRPr lang="en-GB" sz="2133" dirty="0"/>
          </a:p>
        </p:txBody>
      </p:sp>
    </p:spTree>
    <p:extLst>
      <p:ext uri="{BB962C8B-B14F-4D97-AF65-F5344CB8AC3E}">
        <p14:creationId xmlns:p14="http://schemas.microsoft.com/office/powerpoint/2010/main" val="3792425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2" name="Text Box 5"/>
          <p:cNvSpPr txBox="1">
            <a:spLocks noChangeArrowheads="1"/>
          </p:cNvSpPr>
          <p:nvPr/>
        </p:nvSpPr>
        <p:spPr bwMode="auto">
          <a:xfrm>
            <a:off x="155488" y="44624"/>
            <a:ext cx="1054902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de-DE" sz="2400" b="1" dirty="0" smtClean="0">
                <a:solidFill>
                  <a:srgbClr val="000000"/>
                </a:solidFill>
                <a:latin typeface="+mj-lt"/>
              </a:rPr>
              <a:t>Satellite formations: potential advantages of double-pairs over single pairs </a:t>
            </a:r>
            <a:endParaRPr lang="en-US" altLang="de-DE" sz="2400" b="1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6" name="Text Box 21"/>
          <p:cNvSpPr txBox="1">
            <a:spLocks noChangeArrowheads="1"/>
          </p:cNvSpPr>
          <p:nvPr/>
        </p:nvSpPr>
        <p:spPr bwMode="auto">
          <a:xfrm>
            <a:off x="191285" y="706637"/>
            <a:ext cx="5112627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indent="-342900"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en-US" altLang="de-DE" sz="2200" b="1" dirty="0" smtClean="0">
                <a:solidFill>
                  <a:srgbClr val="0070C0"/>
                </a:solidFill>
                <a:latin typeface="+mj-lt"/>
              </a:rPr>
              <a:t>Improved de-aliasing capabilities</a:t>
            </a:r>
            <a:endParaRPr lang="en-US" altLang="de-DE" sz="2200" b="1" dirty="0">
              <a:solidFill>
                <a:srgbClr val="0070C0"/>
              </a:solidFill>
              <a:latin typeface="+mj-lt"/>
            </a:endParaRPr>
          </a:p>
        </p:txBody>
      </p:sp>
      <p:pic>
        <p:nvPicPr>
          <p:cNvPr id="17" name="Grafik 1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20" r="15807" b="53366"/>
          <a:stretch/>
        </p:blipFill>
        <p:spPr bwMode="auto">
          <a:xfrm>
            <a:off x="550505" y="1159101"/>
            <a:ext cx="2233127" cy="1544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Grafik 1"/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20" t="45652" r="15362"/>
          <a:stretch/>
        </p:blipFill>
        <p:spPr bwMode="auto">
          <a:xfrm>
            <a:off x="2864313" y="1159101"/>
            <a:ext cx="2284892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Grafik 1"/>
          <p:cNvPicPr>
            <a:picLocks noChangeAspect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40" t="30926" r="5079" b="27770"/>
          <a:stretch/>
        </p:blipFill>
        <p:spPr bwMode="auto">
          <a:xfrm>
            <a:off x="5159738" y="1337872"/>
            <a:ext cx="396045" cy="1368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 Box 21"/>
          <p:cNvSpPr txBox="1">
            <a:spLocks noChangeArrowheads="1"/>
          </p:cNvSpPr>
          <p:nvPr/>
        </p:nvSpPr>
        <p:spPr bwMode="auto">
          <a:xfrm>
            <a:off x="191285" y="2991835"/>
            <a:ext cx="5328651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indent="-342900"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en-US" altLang="de-DE" sz="2200" b="1" dirty="0" smtClean="0">
                <a:solidFill>
                  <a:srgbClr val="0070C0"/>
                </a:solidFill>
                <a:latin typeface="+mj-lt"/>
              </a:rPr>
              <a:t>Higher spatial and temporal resolutions</a:t>
            </a:r>
            <a:endParaRPr lang="en-US" altLang="de-DE" sz="2200" b="1" dirty="0">
              <a:solidFill>
                <a:srgbClr val="0070C0"/>
              </a:solidFill>
              <a:latin typeface="+mj-lt"/>
            </a:endParaRPr>
          </a:p>
        </p:txBody>
      </p:sp>
      <p:sp>
        <p:nvSpPr>
          <p:cNvPr id="29" name="TextBox 6"/>
          <p:cNvSpPr txBox="1"/>
          <p:nvPr/>
        </p:nvSpPr>
        <p:spPr>
          <a:xfrm>
            <a:off x="1038659" y="3429000"/>
            <a:ext cx="18256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C00000"/>
                </a:solidFill>
              </a:rPr>
              <a:t>30 day solutions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30" name="TextBox 7"/>
          <p:cNvSpPr txBox="1"/>
          <p:nvPr/>
        </p:nvSpPr>
        <p:spPr>
          <a:xfrm>
            <a:off x="4507153" y="3429000"/>
            <a:ext cx="16968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C00000"/>
                </a:solidFill>
              </a:rPr>
              <a:t>3 day solutions</a:t>
            </a:r>
            <a:endParaRPr lang="en-GB" dirty="0">
              <a:solidFill>
                <a:srgbClr val="C00000"/>
              </a:solidFill>
            </a:endParaRPr>
          </a:p>
        </p:txBody>
      </p:sp>
      <p:pic>
        <p:nvPicPr>
          <p:cNvPr id="31" name="nggm_vs_grace_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93753" y="3717032"/>
            <a:ext cx="6871210" cy="2764696"/>
          </a:xfrm>
          <a:prstGeom prst="rect">
            <a:avLst/>
          </a:prstGeom>
        </p:spPr>
      </p:pic>
      <p:sp>
        <p:nvSpPr>
          <p:cNvPr id="32" name="Text Box 21"/>
          <p:cNvSpPr txBox="1">
            <a:spLocks noChangeArrowheads="1"/>
          </p:cNvSpPr>
          <p:nvPr/>
        </p:nvSpPr>
        <p:spPr bwMode="auto">
          <a:xfrm>
            <a:off x="7248128" y="716324"/>
            <a:ext cx="5112627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indent="-342900"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en-US" altLang="de-DE" sz="2200" b="1" dirty="0" smtClean="0">
                <a:solidFill>
                  <a:srgbClr val="0070C0"/>
                </a:solidFill>
                <a:latin typeface="+mj-lt"/>
              </a:rPr>
              <a:t>Direct estimation of short-periodic non-tidal signals and ocean tides</a:t>
            </a:r>
            <a:endParaRPr lang="en-US" altLang="de-DE" sz="2200" b="1" dirty="0">
              <a:solidFill>
                <a:srgbClr val="0070C0"/>
              </a:solidFill>
              <a:latin typeface="+mj-lt"/>
            </a:endParaRPr>
          </a:p>
        </p:txBody>
      </p:sp>
      <p:pic>
        <p:nvPicPr>
          <p:cNvPr id="33" name="Grafik 32"/>
          <p:cNvPicPr>
            <a:picLocks noChangeAspect="1"/>
          </p:cNvPicPr>
          <p:nvPr/>
        </p:nvPicPr>
        <p:blipFill rotWithShape="1">
          <a:blip r:embed="rId8"/>
          <a:srcRect t="46610" r="75575" b="5935"/>
          <a:stretch/>
        </p:blipFill>
        <p:spPr>
          <a:xfrm>
            <a:off x="8166730" y="1485765"/>
            <a:ext cx="3152940" cy="4772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512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5" fill="hold" display="0">
                  <p:stCondLst>
                    <p:cond delay="indefinite"/>
                  </p:stCondLst>
                </p:cTn>
                <p:tgtEl>
                  <p:spTgt spid="31"/>
                </p:tgtEl>
              </p:cMediaNode>
            </p:video>
          </p:childTnLst>
        </p:cTn>
      </p:par>
    </p:tnLst>
    <p:bldLst>
      <p:bldP spid="18" grpId="0"/>
      <p:bldP spid="29" grpId="0"/>
      <p:bldP spid="30" grpId="0"/>
      <p:bldP spid="3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2" name="Text Box 5"/>
          <p:cNvSpPr txBox="1">
            <a:spLocks noChangeArrowheads="1"/>
          </p:cNvSpPr>
          <p:nvPr/>
        </p:nvSpPr>
        <p:spPr bwMode="auto">
          <a:xfrm>
            <a:off x="155488" y="44624"/>
            <a:ext cx="1054902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de-DE" sz="2400" b="1" dirty="0">
                <a:solidFill>
                  <a:srgbClr val="000000"/>
                </a:solidFill>
                <a:latin typeface="+mj-lt"/>
              </a:rPr>
              <a:t>S</a:t>
            </a:r>
            <a:r>
              <a:rPr lang="en-US" altLang="de-DE" sz="2400" b="1" dirty="0" smtClean="0">
                <a:solidFill>
                  <a:srgbClr val="000000"/>
                </a:solidFill>
                <a:latin typeface="+mj-lt"/>
              </a:rPr>
              <a:t>ingle vs. double pairs: post-processing included</a:t>
            </a:r>
            <a:endParaRPr lang="en-US" altLang="de-DE" sz="2400" b="1" dirty="0">
              <a:solidFill>
                <a:srgbClr val="000000"/>
              </a:solidFill>
              <a:latin typeface="+mj-lt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42F731FC-DA53-423B-93A0-0EA6D7BB0F9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268" b="66926"/>
          <a:stretch/>
        </p:blipFill>
        <p:spPr>
          <a:xfrm>
            <a:off x="88444" y="2131366"/>
            <a:ext cx="3795011" cy="3713254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42F731FC-DA53-423B-93A0-0EA6D7BB0F9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549" r="56021" b="34901"/>
          <a:stretch/>
        </p:blipFill>
        <p:spPr>
          <a:xfrm>
            <a:off x="3803495" y="2131366"/>
            <a:ext cx="3816425" cy="3654314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42F731FC-DA53-423B-93A0-0EA6D7BB0F9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63" r="49059"/>
          <a:stretch/>
        </p:blipFill>
        <p:spPr>
          <a:xfrm>
            <a:off x="7583915" y="2131366"/>
            <a:ext cx="4420541" cy="388866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42F731FC-DA53-423B-93A0-0EA6D7BB0F9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999" r="49059"/>
          <a:stretch/>
        </p:blipFill>
        <p:spPr>
          <a:xfrm>
            <a:off x="3811447" y="5803774"/>
            <a:ext cx="4420541" cy="224644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42F731FC-DA53-423B-93A0-0EA6D7BB0F9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999" r="49059"/>
          <a:stretch/>
        </p:blipFill>
        <p:spPr>
          <a:xfrm>
            <a:off x="67031" y="5803774"/>
            <a:ext cx="4420541" cy="224644"/>
          </a:xfrm>
          <a:prstGeom prst="rect">
            <a:avLst/>
          </a:prstGeom>
        </p:spPr>
      </p:pic>
      <p:sp>
        <p:nvSpPr>
          <p:cNvPr id="11" name="Text Box 24"/>
          <p:cNvSpPr txBox="1">
            <a:spLocks noChangeArrowheads="1"/>
          </p:cNvSpPr>
          <p:nvPr/>
        </p:nvSpPr>
        <p:spPr bwMode="auto">
          <a:xfrm>
            <a:off x="177134" y="692696"/>
            <a:ext cx="12111554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indent="-342900">
              <a:spcBef>
                <a:spcPct val="25000"/>
              </a:spcBef>
              <a:buFont typeface="Wingdings" panose="05000000000000000000" pitchFamily="2" charset="2"/>
              <a:buChar char="Ø"/>
            </a:pPr>
            <a:r>
              <a:rPr lang="en-US" altLang="de-DE" sz="2200" dirty="0" smtClean="0">
                <a:latin typeface="+mj-lt"/>
              </a:rPr>
              <a:t>Joint science study of JPL/Caltech and TUM on quantification of added </a:t>
            </a:r>
            <a:br>
              <a:rPr lang="en-US" altLang="de-DE" sz="2200" dirty="0" smtClean="0">
                <a:latin typeface="+mj-lt"/>
              </a:rPr>
            </a:br>
            <a:r>
              <a:rPr lang="en-US" altLang="de-DE" sz="2200" dirty="0" smtClean="0">
                <a:latin typeface="+mj-lt"/>
              </a:rPr>
              <a:t>value of double pair concepts</a:t>
            </a:r>
            <a:endParaRPr lang="en-US" altLang="de-DE" sz="2200" i="1" dirty="0">
              <a:latin typeface="+mj-lt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227348" y="1519298"/>
            <a:ext cx="1023657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200" dirty="0" smtClean="0">
                <a:solidFill>
                  <a:schemeClr val="accent1"/>
                </a:solidFill>
              </a:rPr>
              <a:t>Post-</a:t>
            </a:r>
            <a:r>
              <a:rPr lang="de-DE" sz="2200" dirty="0" err="1" smtClean="0">
                <a:solidFill>
                  <a:schemeClr val="accent1"/>
                </a:solidFill>
              </a:rPr>
              <a:t>processed</a:t>
            </a:r>
            <a:r>
              <a:rPr lang="de-DE" sz="2200" dirty="0" smtClean="0">
                <a:solidFill>
                  <a:schemeClr val="accent1"/>
                </a:solidFill>
              </a:rPr>
              <a:t> </a:t>
            </a:r>
            <a:r>
              <a:rPr lang="de-DE" sz="2200" dirty="0" err="1" smtClean="0">
                <a:solidFill>
                  <a:schemeClr val="accent1"/>
                </a:solidFill>
              </a:rPr>
              <a:t>gravity</a:t>
            </a:r>
            <a:r>
              <a:rPr lang="de-DE" sz="2200" dirty="0" smtClean="0">
                <a:solidFill>
                  <a:schemeClr val="accent1"/>
                </a:solidFill>
              </a:rPr>
              <a:t> </a:t>
            </a:r>
            <a:r>
              <a:rPr lang="de-DE" sz="2200" dirty="0" err="1">
                <a:solidFill>
                  <a:schemeClr val="accent1"/>
                </a:solidFill>
              </a:rPr>
              <a:t>field</a:t>
            </a:r>
            <a:r>
              <a:rPr lang="de-DE" sz="2200" dirty="0">
                <a:solidFill>
                  <a:schemeClr val="accent1"/>
                </a:solidFill>
              </a:rPr>
              <a:t> </a:t>
            </a:r>
            <a:r>
              <a:rPr lang="de-DE" sz="2200" dirty="0" err="1">
                <a:solidFill>
                  <a:schemeClr val="accent1"/>
                </a:solidFill>
              </a:rPr>
              <a:t>retrieval</a:t>
            </a:r>
            <a:r>
              <a:rPr lang="de-DE" sz="2200" dirty="0">
                <a:solidFill>
                  <a:schemeClr val="accent1"/>
                </a:solidFill>
              </a:rPr>
              <a:t> </a:t>
            </a:r>
            <a:r>
              <a:rPr lang="de-DE" sz="2200" dirty="0" err="1">
                <a:solidFill>
                  <a:schemeClr val="accent1"/>
                </a:solidFill>
              </a:rPr>
              <a:t>errors</a:t>
            </a:r>
            <a:r>
              <a:rPr lang="de-DE" sz="2200" dirty="0">
                <a:solidFill>
                  <a:schemeClr val="accent1"/>
                </a:solidFill>
              </a:rPr>
              <a:t> </a:t>
            </a:r>
            <a:r>
              <a:rPr lang="de-DE" sz="2200" dirty="0" smtClean="0">
                <a:solidFill>
                  <a:schemeClr val="accent1"/>
                </a:solidFill>
              </a:rPr>
              <a:t>in </a:t>
            </a:r>
            <a:r>
              <a:rPr lang="de-DE" sz="2200" dirty="0" err="1" smtClean="0">
                <a:solidFill>
                  <a:schemeClr val="accent1"/>
                </a:solidFill>
              </a:rPr>
              <a:t>terms</a:t>
            </a:r>
            <a:r>
              <a:rPr lang="de-DE" sz="2200" dirty="0" smtClean="0">
                <a:solidFill>
                  <a:schemeClr val="accent1"/>
                </a:solidFill>
              </a:rPr>
              <a:t> </a:t>
            </a:r>
            <a:r>
              <a:rPr lang="de-DE" sz="2200" dirty="0" err="1" smtClean="0">
                <a:solidFill>
                  <a:schemeClr val="accent1"/>
                </a:solidFill>
              </a:rPr>
              <a:t>of</a:t>
            </a:r>
            <a:r>
              <a:rPr lang="de-DE" sz="2200" dirty="0" smtClean="0">
                <a:solidFill>
                  <a:schemeClr val="accent1"/>
                </a:solidFill>
              </a:rPr>
              <a:t> [cm] EWH</a:t>
            </a:r>
            <a:endParaRPr lang="de-DE" sz="2200" dirty="0">
              <a:solidFill>
                <a:schemeClr val="accent1"/>
              </a:solidFill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1127448" y="2015671"/>
            <a:ext cx="2259868" cy="43088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de-DE" sz="2200" dirty="0" smtClean="0"/>
              <a:t>GRACE-Follow On</a:t>
            </a:r>
            <a:endParaRPr lang="de-DE" sz="2200" dirty="0"/>
          </a:p>
        </p:txBody>
      </p:sp>
      <p:sp>
        <p:nvSpPr>
          <p:cNvPr id="15" name="Rechteck 14"/>
          <p:cNvSpPr/>
          <p:nvPr/>
        </p:nvSpPr>
        <p:spPr>
          <a:xfrm>
            <a:off x="4871864" y="2023354"/>
            <a:ext cx="2259868" cy="43088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de-DE" sz="2200" dirty="0" smtClean="0"/>
              <a:t>Double polar</a:t>
            </a:r>
            <a:endParaRPr lang="de-DE" sz="2200" dirty="0"/>
          </a:p>
        </p:txBody>
      </p:sp>
      <p:sp>
        <p:nvSpPr>
          <p:cNvPr id="16" name="Rechteck 15"/>
          <p:cNvSpPr/>
          <p:nvPr/>
        </p:nvSpPr>
        <p:spPr>
          <a:xfrm>
            <a:off x="8696672" y="2023354"/>
            <a:ext cx="2259868" cy="43088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de-DE" sz="2200" dirty="0" smtClean="0"/>
              <a:t>Double Bender</a:t>
            </a:r>
            <a:endParaRPr lang="de-DE" sz="2200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7564" y="575341"/>
            <a:ext cx="1590247" cy="859593"/>
          </a:xfrm>
          <a:prstGeom prst="rect">
            <a:avLst/>
          </a:prstGeom>
        </p:spPr>
      </p:pic>
      <p:pic>
        <p:nvPicPr>
          <p:cNvPr id="19" name="Grafik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0783" y="673369"/>
            <a:ext cx="994962" cy="524372"/>
          </a:xfrm>
          <a:prstGeom prst="rect">
            <a:avLst/>
          </a:prstGeom>
        </p:spPr>
      </p:pic>
      <p:sp>
        <p:nvSpPr>
          <p:cNvPr id="17" name="Rechteck 16"/>
          <p:cNvSpPr/>
          <p:nvPr/>
        </p:nvSpPr>
        <p:spPr bwMode="auto">
          <a:xfrm>
            <a:off x="4007768" y="5990629"/>
            <a:ext cx="7786129" cy="52322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sz="1400" dirty="0" smtClean="0"/>
              <a:t>Hauk </a:t>
            </a:r>
            <a:r>
              <a:rPr lang="en-US" sz="1400" dirty="0"/>
              <a:t>M</a:t>
            </a:r>
            <a:r>
              <a:rPr lang="en-US" sz="1400" dirty="0" smtClean="0"/>
              <a:t>., Wiese D.N. (2020) </a:t>
            </a:r>
            <a:r>
              <a:rPr lang="en-US" sz="1400" dirty="0"/>
              <a:t>New methods for linking science objectives to remote sensing observations: a concept study using single and dual-pair satellite gravimetry architectures. Earth and Space </a:t>
            </a:r>
            <a:r>
              <a:rPr lang="en-US" sz="1400" dirty="0" smtClean="0"/>
              <a:t>Science, 7</a:t>
            </a:r>
            <a:r>
              <a:rPr lang="en-US" sz="1400" b="1" dirty="0" smtClean="0"/>
              <a:t>.</a:t>
            </a:r>
            <a:r>
              <a:rPr lang="en-US" sz="1400" dirty="0" smtClean="0"/>
              <a:t>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685213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Text Box 5"/>
          <p:cNvSpPr>
            <a:spLocks/>
          </p:cNvSpPr>
          <p:nvPr/>
        </p:nvSpPr>
        <p:spPr bwMode="auto">
          <a:xfrm>
            <a:off x="155488" y="44624"/>
            <a:ext cx="10549024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en-US" sz="2400" b="1" dirty="0" smtClean="0">
                <a:solidFill>
                  <a:srgbClr val="000000"/>
                </a:solidFill>
                <a:latin typeface="+mj-lt"/>
              </a:rPr>
              <a:t>ESA/NASA Mission Requirement Document (MRD)</a:t>
            </a:r>
            <a:endParaRPr lang="en-US" sz="2400" b="1" dirty="0">
              <a:solidFill>
                <a:srgbClr val="000000"/>
              </a:solidFill>
              <a:latin typeface="+mj-lt"/>
            </a:endParaRPr>
          </a:p>
        </p:txBody>
      </p:sp>
      <p:pic>
        <p:nvPicPr>
          <p:cNvPr id="11" name="Picture 11" descr="C:\Users\Gunther March\Documents\My Received Files\Monthly_350km_Cons_Req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416" y="1052736"/>
            <a:ext cx="5328592" cy="4068452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chteck 1"/>
          <p:cNvSpPr/>
          <p:nvPr/>
        </p:nvSpPr>
        <p:spPr bwMode="auto">
          <a:xfrm>
            <a:off x="153103" y="620906"/>
            <a:ext cx="767108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180000">
              <a:buFont typeface="Arial" panose="020B0604020202020204" pitchFamily="34" charset="0"/>
              <a:buChar char="•"/>
              <a:defRPr/>
            </a:pPr>
            <a:r>
              <a:rPr lang="de-DE" sz="2200" dirty="0" smtClean="0"/>
              <a:t>Basis </a:t>
            </a:r>
            <a:r>
              <a:rPr lang="de-DE" sz="2200" dirty="0" err="1" smtClean="0"/>
              <a:t>doc</a:t>
            </a:r>
            <a:r>
              <a:rPr lang="de-DE" sz="2200" dirty="0" smtClean="0"/>
              <a:t>. </a:t>
            </a:r>
            <a:r>
              <a:rPr lang="de-DE" sz="2200" dirty="0" err="1" smtClean="0"/>
              <a:t>for</a:t>
            </a:r>
            <a:r>
              <a:rPr lang="de-DE" sz="2200" dirty="0" smtClean="0"/>
              <a:t> </a:t>
            </a:r>
            <a:r>
              <a:rPr lang="de-DE" sz="2200" dirty="0" err="1" smtClean="0"/>
              <a:t>current</a:t>
            </a:r>
            <a:r>
              <a:rPr lang="de-DE" sz="2200" dirty="0" smtClean="0"/>
              <a:t> Phase A </a:t>
            </a:r>
            <a:r>
              <a:rPr lang="de-DE" sz="2200" dirty="0" err="1" smtClean="0"/>
              <a:t>industry</a:t>
            </a:r>
            <a:r>
              <a:rPr lang="de-DE" sz="2200" dirty="0" smtClean="0"/>
              <a:t> </a:t>
            </a:r>
            <a:r>
              <a:rPr lang="de-DE" sz="2200" dirty="0" err="1" smtClean="0"/>
              <a:t>and</a:t>
            </a:r>
            <a:r>
              <a:rPr lang="de-DE" sz="2200" dirty="0" smtClean="0"/>
              <a:t> </a:t>
            </a:r>
            <a:r>
              <a:rPr lang="de-DE" sz="2200" dirty="0" err="1" smtClean="0"/>
              <a:t>science</a:t>
            </a:r>
            <a:r>
              <a:rPr lang="de-DE" sz="2200" dirty="0" smtClean="0"/>
              <a:t> </a:t>
            </a:r>
            <a:r>
              <a:rPr lang="de-DE" sz="2200" dirty="0" err="1" smtClean="0"/>
              <a:t>studies</a:t>
            </a:r>
            <a:endParaRPr lang="de-DE" sz="2200" dirty="0"/>
          </a:p>
        </p:txBody>
      </p:sp>
      <p:pic>
        <p:nvPicPr>
          <p:cNvPr id="13" name="Grafik 18"/>
          <p:cNvPicPr>
            <a:picLocks noChangeAspect="1"/>
          </p:cNvPicPr>
          <p:nvPr/>
        </p:nvPicPr>
        <p:blipFill>
          <a:blip r:embed="rId3"/>
          <a:srcRect l="29460" r="29254"/>
          <a:stretch/>
        </p:blipFill>
        <p:spPr bwMode="auto">
          <a:xfrm>
            <a:off x="443372" y="5055264"/>
            <a:ext cx="574207" cy="1390814"/>
          </a:xfrm>
          <a:prstGeom prst="rect">
            <a:avLst/>
          </a:prstGeom>
        </p:spPr>
      </p:pic>
      <p:sp>
        <p:nvSpPr>
          <p:cNvPr id="14" name="TextBox 12"/>
          <p:cNvSpPr>
            <a:spLocks/>
          </p:cNvSpPr>
          <p:nvPr/>
        </p:nvSpPr>
        <p:spPr bwMode="auto">
          <a:xfrm>
            <a:off x="1197599" y="5112034"/>
            <a:ext cx="4934405" cy="1277273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marL="180000" indent="-180000">
              <a:spcAft>
                <a:spcPts val="600"/>
              </a:spcAft>
              <a:buFont typeface="Arial"/>
              <a:buChar char="•"/>
              <a:defRPr/>
            </a:pPr>
            <a:r>
              <a:rPr lang="en-GB" dirty="0" smtClean="0"/>
              <a:t>Threshold </a:t>
            </a:r>
            <a:r>
              <a:rPr lang="en-GB" dirty="0"/>
              <a:t>requirements </a:t>
            </a:r>
            <a:r>
              <a:rPr lang="en-GB" dirty="0" smtClean="0"/>
              <a:t>can </a:t>
            </a:r>
            <a:r>
              <a:rPr lang="en-GB" dirty="0"/>
              <a:t>be met </a:t>
            </a:r>
            <a:r>
              <a:rPr lang="en-GB" dirty="0" smtClean="0"/>
              <a:t>even under </a:t>
            </a:r>
            <a:br>
              <a:rPr lang="en-GB" dirty="0" smtClean="0"/>
            </a:br>
            <a:r>
              <a:rPr lang="en-GB" dirty="0" smtClean="0"/>
              <a:t>current </a:t>
            </a:r>
            <a:r>
              <a:rPr lang="en-GB" dirty="0"/>
              <a:t>worst-case assumptions (AO, OT errors</a:t>
            </a:r>
            <a:r>
              <a:rPr lang="en-GB" dirty="0" smtClean="0"/>
              <a:t>).</a:t>
            </a:r>
            <a:endParaRPr dirty="0"/>
          </a:p>
          <a:p>
            <a:pPr marL="180000" indent="-180000">
              <a:spcAft>
                <a:spcPts val="600"/>
              </a:spcAft>
              <a:buFont typeface="Arial"/>
              <a:buChar char="•"/>
              <a:defRPr/>
            </a:pPr>
            <a:r>
              <a:rPr lang="en-GB" dirty="0"/>
              <a:t>With improved AO and OT models, </a:t>
            </a:r>
            <a:r>
              <a:rPr lang="en-GB" dirty="0" smtClean="0"/>
              <a:t>target </a:t>
            </a:r>
            <a:r>
              <a:rPr lang="en-GB" dirty="0"/>
              <a:t>requirements can be approached.</a:t>
            </a:r>
            <a:endParaRPr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4"/>
          <a:srcRect l="30515" t="1112" r="30504" b="10289"/>
          <a:stretch/>
        </p:blipFill>
        <p:spPr>
          <a:xfrm>
            <a:off x="7644172" y="727482"/>
            <a:ext cx="4428492" cy="5661825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sp>
        <p:nvSpPr>
          <p:cNvPr id="15" name="Textfeld 3"/>
          <p:cNvSpPr>
            <a:spLocks/>
          </p:cNvSpPr>
          <p:nvPr/>
        </p:nvSpPr>
        <p:spPr bwMode="auto">
          <a:xfrm>
            <a:off x="5379780" y="1520788"/>
            <a:ext cx="1796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dirty="0" smtClean="0">
                <a:solidFill>
                  <a:srgbClr val="F69200"/>
                </a:solidFill>
              </a:rPr>
              <a:t>IUGG threshold</a:t>
            </a:r>
            <a:endParaRPr dirty="0">
              <a:solidFill>
                <a:srgbClr val="F69200"/>
              </a:solidFill>
            </a:endParaRPr>
          </a:p>
        </p:txBody>
      </p:sp>
      <p:sp>
        <p:nvSpPr>
          <p:cNvPr id="16" name="Textfeld 3"/>
          <p:cNvSpPr>
            <a:spLocks/>
          </p:cNvSpPr>
          <p:nvPr/>
        </p:nvSpPr>
        <p:spPr bwMode="auto">
          <a:xfrm>
            <a:off x="5379780" y="2168860"/>
            <a:ext cx="1796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dirty="0" smtClean="0">
                <a:solidFill>
                  <a:srgbClr val="F69200"/>
                </a:solidFill>
              </a:rPr>
              <a:t>IUGG target</a:t>
            </a:r>
            <a:endParaRPr dirty="0">
              <a:solidFill>
                <a:srgbClr val="F69200"/>
              </a:solidFill>
            </a:endParaRPr>
          </a:p>
        </p:txBody>
      </p:sp>
      <p:sp>
        <p:nvSpPr>
          <p:cNvPr id="17" name="Textfeld 3"/>
          <p:cNvSpPr>
            <a:spLocks/>
          </p:cNvSpPr>
          <p:nvPr/>
        </p:nvSpPr>
        <p:spPr bwMode="auto">
          <a:xfrm>
            <a:off x="5379780" y="2447600"/>
            <a:ext cx="2264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Instrument-error only</a:t>
            </a:r>
            <a:endParaRPr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" name="Textfeld 3"/>
          <p:cNvSpPr>
            <a:spLocks/>
          </p:cNvSpPr>
          <p:nvPr/>
        </p:nvSpPr>
        <p:spPr bwMode="auto">
          <a:xfrm>
            <a:off x="5379780" y="1931412"/>
            <a:ext cx="2264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dirty="0" smtClean="0">
                <a:solidFill>
                  <a:srgbClr val="0000FF"/>
                </a:solidFill>
              </a:rPr>
              <a:t>Full errors simulation</a:t>
            </a:r>
            <a:endParaRPr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603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:w="http://schemas.openxmlformats.org/wordprocessingml/2006/main" xmlns:m="http://schemas.openxmlformats.org/officeDocument/2006/math" xmlns="">
      <p:transition spd="slow" advClick="1">
        <p:fade thruBlk="0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01966" y="35840"/>
            <a:ext cx="736218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de-DE" altLang="de-DE" sz="2400" b="1" dirty="0" err="1" smtClean="0">
                <a:latin typeface="+mj-lt"/>
              </a:rPr>
              <a:t>Conclusions</a:t>
            </a:r>
            <a:endParaRPr lang="de-DE" altLang="de-DE" sz="2400" b="1" dirty="0">
              <a:latin typeface="+mj-lt"/>
            </a:endParaRPr>
          </a:p>
        </p:txBody>
      </p:sp>
      <p:sp>
        <p:nvSpPr>
          <p:cNvPr id="17" name="TextBox 4"/>
          <p:cNvSpPr txBox="1"/>
          <p:nvPr/>
        </p:nvSpPr>
        <p:spPr>
          <a:xfrm>
            <a:off x="155340" y="764704"/>
            <a:ext cx="9739785" cy="5555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000" b="1" dirty="0" smtClean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Requirements / mission architectures</a:t>
            </a:r>
          </a:p>
          <a:p>
            <a:pPr marL="745200" lvl="1" indent="-2880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+mj-lt"/>
                <a:cs typeface="Arial" panose="020B0604020202020204" pitchFamily="34" charset="0"/>
              </a:rPr>
              <a:t>Consolidated user and mission requirements exist</a:t>
            </a:r>
          </a:p>
          <a:p>
            <a:pPr marL="745200" lvl="1" indent="-2880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+mj-lt"/>
                <a:cs typeface="Arial" panose="020B0604020202020204" pitchFamily="34" charset="0"/>
              </a:rPr>
              <a:t>Joint ESA/NASA activities towards a double-pair mission (joint MRD, Phase A studies)</a:t>
            </a:r>
          </a:p>
          <a:p>
            <a:pPr marL="745200" lvl="1" indent="-2880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+mj-lt"/>
                <a:cs typeface="Arial" panose="020B0604020202020204" pitchFamily="34" charset="0"/>
              </a:rPr>
              <a:t>Double-pair has the highest science return of all realistic observation concepts</a:t>
            </a:r>
          </a:p>
          <a:p>
            <a:pPr lvl="1">
              <a:spcBef>
                <a:spcPts val="600"/>
              </a:spcBef>
            </a:pPr>
            <a:endParaRPr lang="en-US" sz="2000" dirty="0" smtClean="0">
              <a:latin typeface="+mj-lt"/>
              <a:cs typeface="Arial" panose="020B0604020202020204" pitchFamily="34" charset="0"/>
            </a:endParaRPr>
          </a:p>
          <a:p>
            <a:pPr lvl="1">
              <a:spcBef>
                <a:spcPts val="600"/>
              </a:spcBef>
            </a:pPr>
            <a:endParaRPr lang="en-US" sz="2000" dirty="0">
              <a:latin typeface="+mj-lt"/>
              <a:cs typeface="Arial" panose="020B0604020202020204" pitchFamily="34" charset="0"/>
            </a:endParaRPr>
          </a:p>
          <a:p>
            <a:pPr>
              <a:spcBef>
                <a:spcPts val="1200"/>
              </a:spcBef>
            </a:pPr>
            <a:r>
              <a:rPr lang="en-US" sz="2000" b="1" dirty="0" smtClean="0">
                <a:solidFill>
                  <a:srgbClr val="0070C0"/>
                </a:solidFill>
                <a:cs typeface="Arial" panose="020B0604020202020204" pitchFamily="34" charset="0"/>
              </a:rPr>
              <a:t>Instrumentation / new sensors</a:t>
            </a:r>
            <a:endParaRPr lang="en-US" sz="2000" b="1" dirty="0">
              <a:solidFill>
                <a:srgbClr val="0070C0"/>
              </a:solidFill>
              <a:cs typeface="Arial" panose="020B0604020202020204" pitchFamily="34" charset="0"/>
            </a:endParaRPr>
          </a:p>
          <a:p>
            <a:pPr marL="745200" lvl="1" indent="-2880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Instrument </a:t>
            </a:r>
            <a:r>
              <a:rPr lang="en-US" sz="2000" dirty="0" smtClean="0"/>
              <a:t>noise (ACC, ISL) is </a:t>
            </a:r>
            <a:r>
              <a:rPr lang="en-US" sz="2000" dirty="0"/>
              <a:t>currently </a:t>
            </a:r>
            <a:r>
              <a:rPr lang="en-US" sz="2000" b="1" dirty="0"/>
              <a:t>not</a:t>
            </a:r>
            <a:r>
              <a:rPr lang="en-US" sz="2000" dirty="0"/>
              <a:t> the limiting factor of gravity field </a:t>
            </a:r>
            <a:r>
              <a:rPr lang="en-US" sz="2000" dirty="0" smtClean="0"/>
              <a:t>performance</a:t>
            </a:r>
          </a:p>
          <a:p>
            <a:pPr marL="745200" lvl="1" indent="-2880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 smtClean="0"/>
              <a:t>Among key payload, ACC is the largest error contributor by far</a:t>
            </a:r>
          </a:p>
          <a:p>
            <a:pPr marL="745200" lvl="1" indent="-2880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b="1" dirty="0" smtClean="0"/>
              <a:t>Improved instrument performances (especially ACC) become important for </a:t>
            </a:r>
            <a:br>
              <a:rPr lang="en-US" sz="2000" b="1" dirty="0" smtClean="0"/>
            </a:br>
            <a:r>
              <a:rPr lang="en-US" sz="2000" b="1" dirty="0" smtClean="0"/>
              <a:t>satellite </a:t>
            </a:r>
            <a:r>
              <a:rPr lang="en-US" sz="2000" b="1" dirty="0"/>
              <a:t>constellations </a:t>
            </a:r>
            <a:r>
              <a:rPr lang="en-US" sz="2000" dirty="0"/>
              <a:t>(e.g. double pairs) </a:t>
            </a:r>
            <a:r>
              <a:rPr lang="en-US" sz="2000" dirty="0" smtClean="0"/>
              <a:t>, due to the reduction of the currently dominant error sources of tidal aliasing</a:t>
            </a:r>
          </a:p>
          <a:p>
            <a:pPr marL="745200" lvl="1" indent="-2880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 smtClean="0"/>
              <a:t>New sensors applied for </a:t>
            </a:r>
            <a:r>
              <a:rPr lang="en-US" sz="2000" dirty="0" err="1" smtClean="0"/>
              <a:t>gradiometry</a:t>
            </a:r>
            <a:r>
              <a:rPr lang="en-US" sz="2000" dirty="0" smtClean="0"/>
              <a:t> was not discussed in this talk, but is an interesting future option</a:t>
            </a:r>
          </a:p>
        </p:txBody>
      </p:sp>
      <p:pic>
        <p:nvPicPr>
          <p:cNvPr id="22" name="Grafik 21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5125" y="656692"/>
            <a:ext cx="2046076" cy="2685370"/>
          </a:xfrm>
          <a:prstGeom prst="rect">
            <a:avLst/>
          </a:prstGeom>
        </p:spPr>
      </p:pic>
      <p:pic>
        <p:nvPicPr>
          <p:cNvPr id="23" name="Grafik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101" y="3196139"/>
            <a:ext cx="2043100" cy="306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060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NEW ESA Presentation 16-9">
  <a:themeElements>
    <a:clrScheme name="Esa presentation 7">
      <a:dk1>
        <a:srgbClr val="000000"/>
      </a:dk1>
      <a:lt1>
        <a:srgbClr val="FFFFFF"/>
      </a:lt1>
      <a:dk2>
        <a:srgbClr val="747678"/>
      </a:dk2>
      <a:lt2>
        <a:srgbClr val="4D4F53"/>
      </a:lt2>
      <a:accent1>
        <a:srgbClr val="0098DB"/>
      </a:accent1>
      <a:accent2>
        <a:srgbClr val="D5D6D2"/>
      </a:accent2>
      <a:accent3>
        <a:srgbClr val="FFFFFF"/>
      </a:accent3>
      <a:accent4>
        <a:srgbClr val="000000"/>
      </a:accent4>
      <a:accent5>
        <a:srgbClr val="AACAEA"/>
      </a:accent5>
      <a:accent6>
        <a:srgbClr val="C1C2BE"/>
      </a:accent6>
      <a:hlink>
        <a:srgbClr val="8B8D8E"/>
      </a:hlink>
      <a:folHlink>
        <a:srgbClr val="9A9B9C"/>
      </a:folHlink>
    </a:clrScheme>
    <a:fontScheme name="Esa presentatio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a presentation 1">
        <a:dk1>
          <a:srgbClr val="4D4F53"/>
        </a:dk1>
        <a:lt1>
          <a:srgbClr val="FFFFFF"/>
        </a:lt1>
        <a:dk2>
          <a:srgbClr val="D0103A"/>
        </a:dk2>
        <a:lt2>
          <a:srgbClr val="000000"/>
        </a:lt2>
        <a:accent1>
          <a:srgbClr val="00338D"/>
        </a:accent1>
        <a:accent2>
          <a:srgbClr val="008542"/>
        </a:accent2>
        <a:accent3>
          <a:srgbClr val="FFFFFF"/>
        </a:accent3>
        <a:accent4>
          <a:srgbClr val="404246"/>
        </a:accent4>
        <a:accent5>
          <a:srgbClr val="AAADC5"/>
        </a:accent5>
        <a:accent6>
          <a:srgbClr val="00783B"/>
        </a:accent6>
        <a:hlink>
          <a:srgbClr val="E37222"/>
        </a:hlink>
        <a:folHlink>
          <a:srgbClr val="0098D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2">
        <a:dk1>
          <a:srgbClr val="4D4F53"/>
        </a:dk1>
        <a:lt1>
          <a:srgbClr val="FFFFFF"/>
        </a:lt1>
        <a:dk2>
          <a:srgbClr val="D0103A"/>
        </a:dk2>
        <a:lt2>
          <a:srgbClr val="000000"/>
        </a:lt2>
        <a:accent1>
          <a:srgbClr val="0098DB"/>
        </a:accent1>
        <a:accent2>
          <a:srgbClr val="008542"/>
        </a:accent2>
        <a:accent3>
          <a:srgbClr val="FFFFFF"/>
        </a:accent3>
        <a:accent4>
          <a:srgbClr val="404246"/>
        </a:accent4>
        <a:accent5>
          <a:srgbClr val="AACAEA"/>
        </a:accent5>
        <a:accent6>
          <a:srgbClr val="00783B"/>
        </a:accent6>
        <a:hlink>
          <a:srgbClr val="E37222"/>
        </a:hlink>
        <a:folHlink>
          <a:srgbClr val="00338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3">
        <a:dk1>
          <a:srgbClr val="4D4F53"/>
        </a:dk1>
        <a:lt1>
          <a:srgbClr val="FFFFFF"/>
        </a:lt1>
        <a:dk2>
          <a:srgbClr val="D0103A"/>
        </a:dk2>
        <a:lt2>
          <a:srgbClr val="000000"/>
        </a:lt2>
        <a:accent1>
          <a:srgbClr val="008542"/>
        </a:accent1>
        <a:accent2>
          <a:srgbClr val="003397"/>
        </a:accent2>
        <a:accent3>
          <a:srgbClr val="FFFFFF"/>
        </a:accent3>
        <a:accent4>
          <a:srgbClr val="404246"/>
        </a:accent4>
        <a:accent5>
          <a:srgbClr val="AAC2B0"/>
        </a:accent5>
        <a:accent6>
          <a:srgbClr val="002D88"/>
        </a:accent6>
        <a:hlink>
          <a:srgbClr val="E37222"/>
        </a:hlink>
        <a:folHlink>
          <a:srgbClr val="0098D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4">
        <a:dk1>
          <a:srgbClr val="4D4F53"/>
        </a:dk1>
        <a:lt1>
          <a:srgbClr val="FFFFFF"/>
        </a:lt1>
        <a:dk2>
          <a:srgbClr val="D0103A"/>
        </a:dk2>
        <a:lt2>
          <a:srgbClr val="000000"/>
        </a:lt2>
        <a:accent1>
          <a:srgbClr val="E37222"/>
        </a:accent1>
        <a:accent2>
          <a:srgbClr val="008542"/>
        </a:accent2>
        <a:accent3>
          <a:srgbClr val="FFFFFF"/>
        </a:accent3>
        <a:accent4>
          <a:srgbClr val="404246"/>
        </a:accent4>
        <a:accent5>
          <a:srgbClr val="EFBCAB"/>
        </a:accent5>
        <a:accent6>
          <a:srgbClr val="00783B"/>
        </a:accent6>
        <a:hlink>
          <a:srgbClr val="00338D"/>
        </a:hlink>
        <a:folHlink>
          <a:srgbClr val="0098D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5">
        <a:dk1>
          <a:srgbClr val="4D4F53"/>
        </a:dk1>
        <a:lt1>
          <a:srgbClr val="FFFFFF"/>
        </a:lt1>
        <a:dk2>
          <a:srgbClr val="00338D"/>
        </a:dk2>
        <a:lt2>
          <a:srgbClr val="000000"/>
        </a:lt2>
        <a:accent1>
          <a:srgbClr val="D0103A"/>
        </a:accent1>
        <a:accent2>
          <a:srgbClr val="008542"/>
        </a:accent2>
        <a:accent3>
          <a:srgbClr val="FFFFFF"/>
        </a:accent3>
        <a:accent4>
          <a:srgbClr val="404246"/>
        </a:accent4>
        <a:accent5>
          <a:srgbClr val="E4AAAE"/>
        </a:accent5>
        <a:accent6>
          <a:srgbClr val="00783B"/>
        </a:accent6>
        <a:hlink>
          <a:srgbClr val="E37222"/>
        </a:hlink>
        <a:folHlink>
          <a:srgbClr val="0098D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6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00338D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AAADC5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7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0098DB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AACAEA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8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008542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AAC2B0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9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E37222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EFBCAB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10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D0103A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E4AAAE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11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8B8D8E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C4C5C6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ESA Presentation 16-9.potx" id="{625F8AEC-1CDE-415D-B0E3-F5C995E29248}" vid="{7620660D-6BA5-4224-AA6E-849C46B07D63}"/>
    </a:ext>
  </a:extLst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1032</Words>
  <Application>Microsoft Office PowerPoint</Application>
  <PresentationFormat>Breitbild</PresentationFormat>
  <Paragraphs>137</Paragraphs>
  <Slides>18</Slides>
  <Notes>2</Notes>
  <HiddenSlides>0</HiddenSlides>
  <MMClips>1</MMClips>
  <ScaleCrop>false</ScaleCrop>
  <HeadingPairs>
    <vt:vector size="8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2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30" baseType="lpstr">
      <vt:lpstr>ＭＳ Ｐゴシック</vt:lpstr>
      <vt:lpstr>Aharoni</vt:lpstr>
      <vt:lpstr>Arial</vt:lpstr>
      <vt:lpstr>Calibri</vt:lpstr>
      <vt:lpstr>Symbol</vt:lpstr>
      <vt:lpstr>Times New Roman</vt:lpstr>
      <vt:lpstr>TUM Neue Helvetica 55 Regular</vt:lpstr>
      <vt:lpstr>Verdana</vt:lpstr>
      <vt:lpstr>Wingdings</vt:lpstr>
      <vt:lpstr>Larissa-Design</vt:lpstr>
      <vt:lpstr>NEW ESA Presentation 16-9</vt:lpstr>
      <vt:lpstr>PHOTO-PAINT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gruber</dc:creator>
  <cp:lastModifiedBy>Roland</cp:lastModifiedBy>
  <cp:revision>668</cp:revision>
  <cp:lastPrinted>2021-04-17T12:15:06Z</cp:lastPrinted>
  <dcterms:created xsi:type="dcterms:W3CDTF">2013-03-12T14:50:23Z</dcterms:created>
  <dcterms:modified xsi:type="dcterms:W3CDTF">2021-04-27T14:39:52Z</dcterms:modified>
</cp:coreProperties>
</file>