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80" r:id="rId5"/>
    <p:sldId id="259" r:id="rId6"/>
    <p:sldId id="260" r:id="rId7"/>
    <p:sldId id="276" r:id="rId8"/>
    <p:sldId id="277" r:id="rId9"/>
    <p:sldId id="262" r:id="rId10"/>
    <p:sldId id="261" r:id="rId11"/>
    <p:sldId id="278" r:id="rId12"/>
    <p:sldId id="263" r:id="rId13"/>
    <p:sldId id="275" r:id="rId14"/>
    <p:sldId id="264" r:id="rId15"/>
    <p:sldId id="267" r:id="rId16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6" autoAdjust="0"/>
    <p:restoredTop sz="84695" autoAdjust="0"/>
  </p:normalViewPr>
  <p:slideViewPr>
    <p:cSldViewPr>
      <p:cViewPr varScale="1">
        <p:scale>
          <a:sx n="130" d="100"/>
          <a:sy n="130" d="100"/>
        </p:scale>
        <p:origin x="792" y="9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4EDE0-5908-403E-848E-7EC29C58846B}" type="datetimeFigureOut">
              <a:rPr lang="fr-FR" smtClean="0"/>
              <a:pPr/>
              <a:t>20/04/2021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2D17D-FAB6-40FE-8D3F-EA0F2FDF76C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091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670EC-845C-4DA6-A9A3-ABF262AEEB58}" type="datetimeFigureOut">
              <a:rPr lang="fr-FR" smtClean="0"/>
              <a:pPr/>
              <a:t>20/04/2021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6D40D-ACF9-4C7E-ADA7-26F6C64F2C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049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03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817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494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132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959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855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038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591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609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508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smtClean="0"/>
              <a:t>In</a:t>
            </a:r>
            <a:r>
              <a:rPr lang="en-GB" baseline="0" noProof="0" smtClean="0"/>
              <a:t> any case, ribbed bedforms form and elongate perpendicular to compressing axes of the silicon cap (red lines), and their distribution below silicon lobes reflect two distinct stream dynamics: with a stagnant lobe in one hand and a surging lobe in the other hand.</a:t>
            </a:r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9863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956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69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487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6D40D-ACF9-4C7E-ADA7-26F6C64F2CA7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330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3C8AD-95AE-40AE-B695-84DEF92E8579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55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6ABF-8DA4-4317-9168-36B0FD540CE8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50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8452-7171-48D2-B9D0-059744C84007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76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C02B-28B4-4731-8E52-6B96E15581B4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20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94EB7-BF6B-4810-8AB8-A3E0FA736A0E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49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1500-D140-4701-9610-C42C68E5D64B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05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C7D-3322-4940-A04E-CD1124D55695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44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4E544-9F03-4F85-A07F-0E38410E461D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77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13D6-1448-4C80-A05C-10A56908593C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075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2123-74D5-491D-85AE-CF4605546435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68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DEB53-8670-4A2F-B88B-1BF8415760CC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1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E1574-5CE4-4006-98F5-4B4ACCBEBC87}" type="datetime1">
              <a:rPr lang="fr-FR" smtClean="0"/>
              <a:pPr/>
              <a:t>20/04/2021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658A-FEB0-4763-8F0A-05EDAD597B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64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5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5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openxmlformats.org/officeDocument/2006/relationships/image" Target="../media/image14.png"/><Relationship Id="rId3" Type="http://schemas.openxmlformats.org/officeDocument/2006/relationships/audio" Target="../media/media4.m4a"/><Relationship Id="rId7" Type="http://schemas.openxmlformats.org/officeDocument/2006/relationships/image" Target="../media/image8.tiff"/><Relationship Id="rId12" Type="http://schemas.openxmlformats.org/officeDocument/2006/relationships/image" Target="../media/image13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media5.m4a"/><Relationship Id="rId7" Type="http://schemas.openxmlformats.org/officeDocument/2006/relationships/image" Target="../media/image16.jpe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5.jpe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30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5.png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media15.m4a"/><Relationship Id="rId7" Type="http://schemas.openxmlformats.org/officeDocument/2006/relationships/image" Target="../media/image33.jpeg"/><Relationship Id="rId2" Type="http://schemas.microsoft.com/office/2007/relationships/media" Target="../media/media15.m4a"/><Relationship Id="rId1" Type="http://schemas.openxmlformats.org/officeDocument/2006/relationships/tags" Target="../tags/tag5.xml"/><Relationship Id="rId6" Type="http://schemas.openxmlformats.org/officeDocument/2006/relationships/image" Target="../media/image32.png"/><Relationship Id="rId11" Type="http://schemas.openxmlformats.org/officeDocument/2006/relationships/image" Target="../media/image5.png"/><Relationship Id="rId5" Type="http://schemas.openxmlformats.org/officeDocument/2006/relationships/notesSlide" Target="../notesSlides/notesSlide15.xml"/><Relationship Id="rId10" Type="http://schemas.openxmlformats.org/officeDocument/2006/relationships/image" Target="../media/image3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9" t="30400" r="24268" b="24801"/>
          <a:stretch/>
        </p:blipFill>
        <p:spPr>
          <a:xfrm>
            <a:off x="0" y="-10160"/>
            <a:ext cx="9180512" cy="515397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39552" y="843558"/>
            <a:ext cx="8424936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504020202020204" pitchFamily="34" charset="0"/>
              </a:rPr>
              <a:t>Ribbed </a:t>
            </a:r>
            <a:r>
              <a:rPr lang="en-US" sz="3200" b="1" cap="small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504020202020204" pitchFamily="34" charset="0"/>
              </a:rPr>
              <a:t>bedforms: </a:t>
            </a:r>
            <a:r>
              <a:rPr lang="en-US" sz="3200" b="1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504020202020204" pitchFamily="34" charset="0"/>
              </a:rPr>
              <a:t>markers of palaeo-ice stream margins, </a:t>
            </a:r>
            <a:r>
              <a:rPr lang="en-US" sz="3200" b="1" cap="small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504020202020204" pitchFamily="34" charset="0"/>
              </a:rPr>
              <a:t>basal meltwater </a:t>
            </a:r>
            <a:r>
              <a:rPr lang="en-US" sz="3200" b="1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504020202020204" pitchFamily="34" charset="0"/>
              </a:rPr>
              <a:t>drainage and ice flow </a:t>
            </a:r>
            <a:r>
              <a:rPr lang="en-US" sz="3200" b="1" cap="small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ova" panose="020B0504020202020204" pitchFamily="34" charset="0"/>
              </a:rPr>
              <a:t>dynamics</a:t>
            </a:r>
            <a:endParaRPr lang="fr-FR" sz="3200" b="1" cap="sm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67172" y="2724765"/>
            <a:ext cx="8835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cap="small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Vérité, J.</a:t>
            </a:r>
            <a:r>
              <a:rPr lang="fr-FR" sz="24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</a:t>
            </a:r>
            <a:r>
              <a:rPr lang="fr-FR" sz="2400" b="1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sz="24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Ravier, É., Bourgeois, O., Pochat, S., Lelandais, T., Clark, C. D., Bessin, P., </a:t>
            </a:r>
            <a:r>
              <a:rPr lang="fr-FR" sz="2400" cap="small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Mourgues</a:t>
            </a:r>
            <a:r>
              <a:rPr lang="fr-FR" sz="24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R., Peigné, D., and Atkinson, N.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476281" y="4397931"/>
            <a:ext cx="131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28.04.2021</a:t>
            </a:r>
            <a:endParaRPr lang="fr-FR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107504" y="4155926"/>
            <a:ext cx="5976664" cy="880855"/>
          </a:xfrm>
          <a:prstGeom prst="round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0" y="4299942"/>
            <a:ext cx="2204948" cy="59533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41" y="4227934"/>
            <a:ext cx="744008" cy="76983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011910"/>
            <a:ext cx="1800200" cy="1200133"/>
          </a:xfrm>
          <a:prstGeom prst="rect">
            <a:avLst/>
          </a:prstGeom>
        </p:spPr>
      </p:pic>
      <p:pic>
        <p:nvPicPr>
          <p:cNvPr id="9" name="Enregistrement (3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44" end="1823.04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2543" y="151600"/>
            <a:ext cx="520824" cy="52082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824792" y="-33066"/>
            <a:ext cx="4463483" cy="36933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Powerpoint </a:t>
            </a:r>
            <a:r>
              <a:rPr lang="fr-FR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presentation</a:t>
            </a:r>
            <a:r>
              <a:rPr lang="fr-F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r-FR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with</a:t>
            </a:r>
            <a:r>
              <a:rPr lang="fr-FR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audio support</a:t>
            </a:r>
            <a:endParaRPr lang="fr-FR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7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27"/>
    </mc:Choice>
    <mc:Fallback xmlns="">
      <p:transition spd="slow" advTm="15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6 - THESE\6 - Articles\Ribbed moraines - IS shear margins\Figures\Images\V4_300dpi\1 - Bloc 3D - Etat de l'art morpho sub-IS_V2-01-01-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44"/>
          <a:stretch/>
        </p:blipFill>
        <p:spPr bwMode="auto">
          <a:xfrm>
            <a:off x="395536" y="451920"/>
            <a:ext cx="6192688" cy="424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020272" y="51470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 smtClean="0"/>
              <a:t>Ribbed bedforms:</a:t>
            </a:r>
          </a:p>
          <a:p>
            <a:r>
              <a:rPr lang="en-GB" sz="1200" dirty="0" smtClean="0"/>
              <a:t>- Ribbed moraines</a:t>
            </a:r>
            <a:br>
              <a:rPr lang="en-GB" sz="1200" dirty="0" smtClean="0"/>
            </a:br>
            <a:r>
              <a:rPr lang="en-GB" sz="1200" dirty="0" smtClean="0"/>
              <a:t>- Rogen moraines</a:t>
            </a:r>
            <a:br>
              <a:rPr lang="en-GB" sz="1200" dirty="0" smtClean="0"/>
            </a:br>
            <a:r>
              <a:rPr lang="en-GB" sz="1200" dirty="0" smtClean="0"/>
              <a:t>- “Traction ribs”</a:t>
            </a:r>
            <a:br>
              <a:rPr lang="en-GB" sz="1200" dirty="0" smtClean="0"/>
            </a:br>
            <a:r>
              <a:rPr lang="en-GB" sz="1200" dirty="0" smtClean="0"/>
              <a:t>- Mega-scale transverse ridges (or mega-ribs)</a:t>
            </a:r>
            <a:endParaRPr lang="en-GB" sz="1200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Ice streams and ribbed bedforms in literature</a:t>
            </a:r>
            <a:endParaRPr lang="en-GB" b="1" cap="small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020272" y="1275606"/>
            <a:ext cx="2123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 smtClean="0"/>
              <a:t>Morphometry:</a:t>
            </a:r>
          </a:p>
          <a:p>
            <a:r>
              <a:rPr lang="en-GB" sz="1200" dirty="0" smtClean="0"/>
              <a:t>- </a:t>
            </a:r>
            <a:r>
              <a:rPr lang="en-GB" sz="1200" i="1" dirty="0" smtClean="0"/>
              <a:t>Ratio L/W</a:t>
            </a:r>
            <a:r>
              <a:rPr lang="en-GB" sz="1200" dirty="0" smtClean="0"/>
              <a:t>: 2.9 to 4.2</a:t>
            </a:r>
          </a:p>
          <a:p>
            <a:pPr>
              <a:tabLst>
                <a:tab pos="179388" algn="l"/>
              </a:tabLst>
            </a:pPr>
            <a:r>
              <a:rPr lang="en-GB" sz="1200" dirty="0" smtClean="0"/>
              <a:t>- </a:t>
            </a:r>
            <a:r>
              <a:rPr lang="en-GB" sz="1200" i="1" dirty="0" smtClean="0"/>
              <a:t>Dimensions</a:t>
            </a:r>
            <a:r>
              <a:rPr lang="en-GB" sz="1200" dirty="0" smtClean="0"/>
              <a:t>: </a:t>
            </a:r>
            <a:br>
              <a:rPr lang="en-GB" sz="1200" dirty="0" smtClean="0"/>
            </a:br>
            <a:r>
              <a:rPr lang="en-GB" sz="1200" dirty="0" smtClean="0"/>
              <a:t>	Length: 100s m to 40 km</a:t>
            </a:r>
            <a:br>
              <a:rPr lang="en-GB" sz="1200" dirty="0" smtClean="0"/>
            </a:br>
            <a:r>
              <a:rPr lang="en-GB" sz="1200" dirty="0" smtClean="0"/>
              <a:t>	Width: 100 m to 6 km</a:t>
            </a:r>
            <a:br>
              <a:rPr lang="en-GB" sz="1200" dirty="0" smtClean="0"/>
            </a:br>
            <a:r>
              <a:rPr lang="en-GB" sz="1200" dirty="0" smtClean="0"/>
              <a:t>- </a:t>
            </a:r>
            <a:r>
              <a:rPr lang="en-GB" sz="1200" i="1" dirty="0" smtClean="0"/>
              <a:t>Orientation:</a:t>
            </a:r>
            <a:r>
              <a:rPr lang="en-GB" sz="1200" dirty="0" smtClean="0"/>
              <a:t> transverse to oblique</a:t>
            </a:r>
            <a:endParaRPr lang="en-GB" sz="1200" dirty="0"/>
          </a:p>
        </p:txBody>
      </p:sp>
      <p:sp>
        <p:nvSpPr>
          <p:cNvPr id="7" name="ZoneTexte 6"/>
          <p:cNvSpPr txBox="1"/>
          <p:nvPr/>
        </p:nvSpPr>
        <p:spPr>
          <a:xfrm>
            <a:off x="7038020" y="2636207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 smtClean="0"/>
              <a:t>Distribution in IS landsystem:</a:t>
            </a:r>
          </a:p>
          <a:p>
            <a:r>
              <a:rPr lang="en-GB" sz="1200" dirty="0" smtClean="0"/>
              <a:t>- Onset area</a:t>
            </a:r>
            <a:br>
              <a:rPr lang="en-GB" sz="1200" dirty="0" smtClean="0"/>
            </a:br>
            <a:r>
              <a:rPr lang="en-GB" sz="1200" dirty="0" smtClean="0"/>
              <a:t>- Isolated patches in IS trunk (associated to lineations)</a:t>
            </a:r>
            <a:br>
              <a:rPr lang="en-GB" sz="1200" dirty="0" smtClean="0"/>
            </a:br>
            <a:r>
              <a:rPr lang="en-GB" sz="1200" dirty="0" smtClean="0"/>
              <a:t>- Marginal area (associated to hummocky moraines)</a:t>
            </a:r>
            <a:endParaRPr lang="en-GB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7038020" y="3860343"/>
            <a:ext cx="2214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 smtClean="0"/>
              <a:t>Formation:</a:t>
            </a:r>
          </a:p>
          <a:p>
            <a:r>
              <a:rPr lang="en-GB" sz="1200" dirty="0" smtClean="0"/>
              <a:t>- Reshaping of existing bedform</a:t>
            </a:r>
            <a:br>
              <a:rPr lang="en-GB" sz="1200" dirty="0" smtClean="0"/>
            </a:br>
            <a:r>
              <a:rPr lang="en-GB" sz="1200" dirty="0" smtClean="0"/>
              <a:t>- Fracturing of frozen-bed</a:t>
            </a:r>
            <a:br>
              <a:rPr lang="en-GB" sz="1200" dirty="0" smtClean="0"/>
            </a:br>
            <a:r>
              <a:rPr lang="en-GB" sz="1200" dirty="0" smtClean="0"/>
              <a:t>- Subglacial meltwater floods</a:t>
            </a:r>
            <a:br>
              <a:rPr lang="en-GB" sz="1200" dirty="0" smtClean="0"/>
            </a:br>
            <a:r>
              <a:rPr lang="en-GB" sz="1200" dirty="0" smtClean="0"/>
              <a:t>- Till deformation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99592" y="4753572"/>
            <a:ext cx="631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cap="small" dirty="0" smtClean="0">
                <a:solidFill>
                  <a:srgbClr val="FF0000"/>
                </a:solidFill>
              </a:rPr>
              <a:t>Exploration of ribbed bedforms formation below ice stream margins</a:t>
            </a:r>
            <a:endParaRPr lang="en-GB" sz="1400" b="1" cap="small" dirty="0">
              <a:solidFill>
                <a:srgbClr val="FF0000"/>
              </a:solidFill>
            </a:endParaRPr>
          </a:p>
        </p:txBody>
      </p:sp>
      <p:pic>
        <p:nvPicPr>
          <p:cNvPr id="11" name="Enregistrement (5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04" y="102212"/>
            <a:ext cx="376808" cy="3768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481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99"/>
    </mc:Choice>
    <mc:Fallback xmlns="">
      <p:transition spd="slow" advTm="77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14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442829"/>
            <a:ext cx="6482772" cy="464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07504" y="8282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Methods: analog experiments</a:t>
            </a:r>
            <a:endParaRPr lang="en-GB" b="1" cap="small" dirty="0"/>
          </a:p>
        </p:txBody>
      </p:sp>
      <p:sp>
        <p:nvSpPr>
          <p:cNvPr id="9" name="ZoneTexte 8"/>
          <p:cNvSpPr txBox="1"/>
          <p:nvPr/>
        </p:nvSpPr>
        <p:spPr>
          <a:xfrm>
            <a:off x="6668428" y="483518"/>
            <a:ext cx="2374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Experimental</a:t>
            </a:r>
            <a:r>
              <a:rPr lang="fr-FR" sz="1200" b="1" dirty="0" smtClean="0"/>
              <a:t> ice streams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/>
              <a:t>- ice: silicon </a:t>
            </a:r>
            <a:r>
              <a:rPr lang="fr-FR" sz="1200" dirty="0" err="1" smtClean="0"/>
              <a:t>putty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/>
              <a:t>- </a:t>
            </a:r>
            <a:r>
              <a:rPr lang="fr-FR" sz="1200" dirty="0" err="1" smtClean="0"/>
              <a:t>sedimentary</a:t>
            </a:r>
            <a:r>
              <a:rPr lang="fr-FR" sz="1200" dirty="0" smtClean="0"/>
              <a:t> substratum: </a:t>
            </a:r>
            <a:r>
              <a:rPr lang="fr-FR" sz="1200" dirty="0" err="1" smtClean="0"/>
              <a:t>sand</a:t>
            </a:r>
            <a:endParaRPr lang="fr-FR" sz="1200" dirty="0" smtClean="0"/>
          </a:p>
          <a:p>
            <a:r>
              <a:rPr lang="fr-FR" sz="1200" dirty="0" smtClean="0"/>
              <a:t>- </a:t>
            </a:r>
            <a:r>
              <a:rPr lang="fr-FR" sz="1200" dirty="0" err="1" smtClean="0"/>
              <a:t>meltwater</a:t>
            </a:r>
            <a:r>
              <a:rPr lang="fr-FR" sz="1200" dirty="0" smtClean="0"/>
              <a:t>: water (+ UV </a:t>
            </a:r>
            <a:r>
              <a:rPr lang="fr-FR" sz="1200" dirty="0" err="1" smtClean="0"/>
              <a:t>ink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sp>
        <p:nvSpPr>
          <p:cNvPr id="29" name="Rectangle 28"/>
          <p:cNvSpPr/>
          <p:nvPr/>
        </p:nvSpPr>
        <p:spPr>
          <a:xfrm>
            <a:off x="3851920" y="533320"/>
            <a:ext cx="2639014" cy="142851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2" name="Enregistrement (6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31" end="1740.743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6764" y="147360"/>
            <a:ext cx="474796" cy="4747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471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1"/>
    </mc:Choice>
    <mc:Fallback xmlns="">
      <p:transition spd="slow" advTm="3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4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6641098" y="1908731"/>
            <a:ext cx="2374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Flow </a:t>
            </a:r>
            <a:r>
              <a:rPr lang="fr-FR" sz="1200" b="1" dirty="0" err="1" smtClean="0"/>
              <a:t>velocity</a:t>
            </a:r>
            <a:r>
              <a:rPr lang="fr-FR" sz="1200" b="1" dirty="0" smtClean="0"/>
              <a:t> of silicon cap surface (m.s</a:t>
            </a:r>
            <a:r>
              <a:rPr lang="fr-FR" sz="1200" b="1" baseline="30000" dirty="0" smtClean="0"/>
              <a:t>-1</a:t>
            </a:r>
            <a:r>
              <a:rPr lang="fr-FR" sz="1200" b="1" dirty="0" smtClean="0"/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442829"/>
            <a:ext cx="6482772" cy="464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07504" y="8282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Methods: analog experiments</a:t>
            </a:r>
            <a:endParaRPr lang="en-GB" b="1" cap="small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658A-FEB0-4763-8F0A-05EDAD597BA1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r="18097" b="2823"/>
          <a:stretch/>
        </p:blipFill>
        <p:spPr>
          <a:xfrm>
            <a:off x="5796135" y="2422469"/>
            <a:ext cx="3283761" cy="266956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5" name="Picture 3" descr="E:\6 - THESE\4 - Modèle analogique\Datas géomorphométriques\2019_10_08\Evolution bedforms (Data Article 2)\Photos brutes\IMG_4026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69"/>
          <a:stretch/>
        </p:blipFill>
        <p:spPr bwMode="auto">
          <a:xfrm>
            <a:off x="5796136" y="2423424"/>
            <a:ext cx="3283761" cy="2668606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871" y="3123227"/>
            <a:ext cx="1504657" cy="13081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t="25071" r="42251" b="25025"/>
          <a:stretch/>
        </p:blipFill>
        <p:spPr>
          <a:xfrm>
            <a:off x="5796135" y="3057100"/>
            <a:ext cx="2351577" cy="14057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870" b="-567"/>
          <a:stretch/>
        </p:blipFill>
        <p:spPr>
          <a:xfrm>
            <a:off x="5791378" y="2421320"/>
            <a:ext cx="3317126" cy="2670710"/>
          </a:xfrm>
          <a:prstGeom prst="rect">
            <a:avLst/>
          </a:prstGeom>
        </p:spPr>
      </p:pic>
      <p:pic>
        <p:nvPicPr>
          <p:cNvPr id="3076" name="Picture 4" descr="E:\6 - THESE\4 - Modèle analogique\Datas géomorphométriques\2019_10_08\Evolution bedforms (Data Article 2)\Deformation\Cartes\Map_shear\4026Fichier 18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4" t="7461" r="17041" b="6765"/>
          <a:stretch/>
        </p:blipFill>
        <p:spPr bwMode="auto">
          <a:xfrm flipV="1">
            <a:off x="5796135" y="2421321"/>
            <a:ext cx="3283761" cy="267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6668428" y="483518"/>
            <a:ext cx="2374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Experimental</a:t>
            </a:r>
            <a:r>
              <a:rPr lang="fr-FR" sz="1200" b="1" dirty="0" smtClean="0"/>
              <a:t> ice streams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/>
              <a:t>- ice: silicon </a:t>
            </a:r>
            <a:r>
              <a:rPr lang="fr-FR" sz="1200" dirty="0" err="1" smtClean="0"/>
              <a:t>putty</a:t>
            </a:r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1200" dirty="0" smtClean="0"/>
              <a:t>- </a:t>
            </a:r>
            <a:r>
              <a:rPr lang="fr-FR" sz="1200" dirty="0" err="1" smtClean="0"/>
              <a:t>sedimentary</a:t>
            </a:r>
            <a:r>
              <a:rPr lang="fr-FR" sz="1200" dirty="0" smtClean="0"/>
              <a:t> substratum: </a:t>
            </a:r>
            <a:r>
              <a:rPr lang="fr-FR" sz="1200" dirty="0" err="1" smtClean="0"/>
              <a:t>sand</a:t>
            </a:r>
            <a:endParaRPr lang="fr-FR" sz="1200" dirty="0" smtClean="0"/>
          </a:p>
          <a:p>
            <a:r>
              <a:rPr lang="fr-FR" sz="1200" dirty="0" smtClean="0"/>
              <a:t>- </a:t>
            </a:r>
            <a:r>
              <a:rPr lang="fr-FR" sz="1200" dirty="0" err="1" smtClean="0"/>
              <a:t>meltwater</a:t>
            </a:r>
            <a:r>
              <a:rPr lang="fr-FR" sz="1200" dirty="0" smtClean="0"/>
              <a:t>: water (+ UV </a:t>
            </a:r>
            <a:r>
              <a:rPr lang="fr-FR" sz="1200" dirty="0" err="1" smtClean="0"/>
              <a:t>ink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6644631" y="1992094"/>
            <a:ext cx="2374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Snapshot</a:t>
            </a:r>
            <a:r>
              <a:rPr lang="fr-FR" sz="1200" b="1" dirty="0" smtClean="0"/>
              <a:t> in white light</a:t>
            </a:r>
            <a:endParaRPr lang="fr-FR" sz="1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6647980" y="1992094"/>
            <a:ext cx="2374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Snapshot</a:t>
            </a:r>
            <a:r>
              <a:rPr lang="fr-FR" sz="1200" b="1" dirty="0" smtClean="0"/>
              <a:t> in UV light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641282" y="1992094"/>
            <a:ext cx="2374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Water distribution and bedforms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682790" y="1934711"/>
            <a:ext cx="2461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Shear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strain</a:t>
            </a:r>
            <a:r>
              <a:rPr lang="fr-FR" sz="1200" b="1" dirty="0" smtClean="0"/>
              <a:t> rate and </a:t>
            </a:r>
            <a:r>
              <a:rPr lang="fr-FR" sz="1200" b="1" dirty="0" err="1" smtClean="0"/>
              <a:t>strain</a:t>
            </a:r>
            <a:r>
              <a:rPr lang="fr-FR" sz="1200" b="1" dirty="0" smtClean="0"/>
              <a:t> axis (s</a:t>
            </a:r>
            <a:r>
              <a:rPr lang="fr-FR" sz="1200" b="1" baseline="30000" dirty="0" smtClean="0"/>
              <a:t>-1</a:t>
            </a:r>
            <a:r>
              <a:rPr lang="fr-FR" sz="1200" b="1" dirty="0" smtClean="0"/>
              <a:t>)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666367" y="2006719"/>
            <a:ext cx="2374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Digital </a:t>
            </a:r>
            <a:r>
              <a:rPr lang="fr-FR" sz="1200" b="1" dirty="0" err="1" smtClean="0"/>
              <a:t>elevation</a:t>
            </a:r>
            <a:r>
              <a:rPr lang="fr-FR" sz="1200" b="1" dirty="0" smtClean="0"/>
              <a:t>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2123728" y="2278062"/>
            <a:ext cx="432048" cy="3656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2411760" y="1746552"/>
            <a:ext cx="504056" cy="3656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2953746" y="2416755"/>
            <a:ext cx="741107" cy="3656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1186249" y="1178011"/>
            <a:ext cx="2907956" cy="1375719"/>
          </a:xfrm>
          <a:custGeom>
            <a:avLst/>
            <a:gdLst>
              <a:gd name="connsiteX0" fmla="*/ 65902 w 2907956"/>
              <a:gd name="connsiteY0" fmla="*/ 32951 h 1375719"/>
              <a:gd name="connsiteX1" fmla="*/ 2273643 w 2907956"/>
              <a:gd name="connsiteY1" fmla="*/ 0 h 1375719"/>
              <a:gd name="connsiteX2" fmla="*/ 2907956 w 2907956"/>
              <a:gd name="connsiteY2" fmla="*/ 1359243 h 1375719"/>
              <a:gd name="connsiteX3" fmla="*/ 617837 w 2907956"/>
              <a:gd name="connsiteY3" fmla="*/ 1375719 h 1375719"/>
              <a:gd name="connsiteX4" fmla="*/ 0 w 2907956"/>
              <a:gd name="connsiteY4" fmla="*/ 41189 h 1375719"/>
              <a:gd name="connsiteX5" fmla="*/ 65902 w 2907956"/>
              <a:gd name="connsiteY5" fmla="*/ 32951 h 137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7956" h="1375719">
                <a:moveTo>
                  <a:pt x="65902" y="32951"/>
                </a:moveTo>
                <a:lnTo>
                  <a:pt x="2273643" y="0"/>
                </a:lnTo>
                <a:lnTo>
                  <a:pt x="2907956" y="1359243"/>
                </a:lnTo>
                <a:lnTo>
                  <a:pt x="617837" y="1375719"/>
                </a:lnTo>
                <a:lnTo>
                  <a:pt x="0" y="41189"/>
                </a:lnTo>
                <a:lnTo>
                  <a:pt x="65902" y="32951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6049143" y="812315"/>
            <a:ext cx="504056" cy="3656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3851920" y="533320"/>
            <a:ext cx="2639014" cy="142851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 t="12439" r="8062" b="12213"/>
          <a:stretch/>
        </p:blipFill>
        <p:spPr>
          <a:xfrm rot="303498" flipV="1">
            <a:off x="5832060" y="2437823"/>
            <a:ext cx="3208696" cy="2622178"/>
          </a:xfrm>
          <a:prstGeom prst="rect">
            <a:avLst/>
          </a:prstGeom>
        </p:spPr>
      </p:pic>
      <p:sp>
        <p:nvSpPr>
          <p:cNvPr id="26" name="Rectangle à coins arrondis 25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11" name="Enregistrement (9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9443" y="124742"/>
            <a:ext cx="502792" cy="5027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370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1"/>
    </mc:Choice>
    <mc:Fallback xmlns="">
      <p:transition spd="slow" advTm="3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2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6" grpId="0"/>
      <p:bldP spid="16" grpId="1"/>
      <p:bldP spid="9" grpId="0"/>
      <p:bldP spid="13" grpId="0"/>
      <p:bldP spid="13" grpId="1"/>
      <p:bldP spid="14" grpId="0"/>
      <p:bldP spid="14" grpId="1"/>
      <p:bldP spid="15" grpId="0"/>
      <p:bldP spid="15" grpId="1"/>
      <p:bldP spid="17" grpId="0"/>
      <p:bldP spid="20" grpId="0"/>
      <p:bldP spid="20" grpId="1"/>
      <p:bldP spid="4" grpId="0" animBg="1"/>
      <p:bldP spid="4" grpId="1" animBg="1"/>
      <p:bldP spid="24" grpId="0" animBg="1"/>
      <p:bldP spid="24" grpId="1" animBg="1"/>
      <p:bldP spid="25" grpId="0" animBg="1"/>
      <p:bldP spid="25" grpId="1" animBg="1"/>
      <p:bldP spid="21" grpId="0" animBg="1"/>
      <p:bldP spid="21" grpId="1" animBg="1"/>
      <p:bldP spid="28" grpId="0" animBg="1"/>
      <p:bldP spid="29" grpId="0" animBg="1"/>
      <p:bldP spid="2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7504" y="82828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/>
              <a:t>Methods: </a:t>
            </a:r>
            <a:r>
              <a:rPr lang="en-GB" b="1" cap="small" dirty="0" smtClean="0"/>
              <a:t>inventory of analog subglacial bedforms and morphologies</a:t>
            </a:r>
            <a:endParaRPr lang="en-GB" b="1" cap="small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2" y="587806"/>
            <a:ext cx="4687824" cy="44196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94" y="1059581"/>
            <a:ext cx="4266609" cy="330492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94" y="1076921"/>
            <a:ext cx="4231454" cy="3232920"/>
          </a:xfrm>
          <a:prstGeom prst="rect">
            <a:avLst/>
          </a:prstGeom>
        </p:spPr>
      </p:pic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04448" y="4767263"/>
            <a:ext cx="432048" cy="273844"/>
          </a:xfrm>
        </p:spPr>
        <p:txBody>
          <a:bodyPr/>
          <a:lstStyle/>
          <a:p>
            <a:fld id="{C72B658A-FEB0-4763-8F0A-05EDAD597BA1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20" y="1096715"/>
            <a:ext cx="4176873" cy="348763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03648" y="1995686"/>
            <a:ext cx="32400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 rot="3067351">
            <a:off x="947577" y="1075174"/>
            <a:ext cx="594000" cy="43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 rot="1091567">
            <a:off x="218844" y="1265748"/>
            <a:ext cx="450000" cy="3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7" name="Enregistrement (11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0668" y="82828"/>
            <a:ext cx="504978" cy="5049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46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"/>
    </mc:Choice>
    <mc:Fallback xmlns="">
      <p:transition spd="slow" advTm="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3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  <p:bldP spid="11" grpId="0" animBg="1"/>
      <p:bldP spid="11" grpId="1" animBg="1"/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fld id="{C72B658A-FEB0-4763-8F0A-05EDAD597BA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a well-developed channelized drainage below stagnant lobe</a:t>
            </a:r>
            <a:endParaRPr lang="en-GB" b="1" cap="small" dirty="0"/>
          </a:p>
        </p:txBody>
      </p:sp>
      <p:sp>
        <p:nvSpPr>
          <p:cNvPr id="7" name="ZoneTexte 6"/>
          <p:cNvSpPr txBox="1"/>
          <p:nvPr/>
        </p:nvSpPr>
        <p:spPr>
          <a:xfrm>
            <a:off x="432048" y="640308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1) 	- Proto-ribbed bedforms 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	- </a:t>
            </a:r>
            <a:r>
              <a:rPr lang="en-GB" sz="1200" dirty="0"/>
              <a:t>W</a:t>
            </a:r>
            <a:r>
              <a:rPr lang="en-GB" sz="1200" dirty="0" smtClean="0"/>
              <a:t>ater film</a:t>
            </a:r>
            <a:br>
              <a:rPr lang="en-GB" sz="1200" dirty="0" smtClean="0"/>
            </a:br>
            <a:r>
              <a:rPr lang="en-GB" sz="1200" dirty="0" smtClean="0"/>
              <a:t>	- Fast-flowing stream</a:t>
            </a:r>
            <a:endParaRPr lang="en-GB" sz="12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23528" y="843558"/>
            <a:ext cx="0" cy="4176464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 rot="16200000">
            <a:off x="-126269" y="2598720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Time</a:t>
            </a:r>
            <a:endParaRPr lang="fr-FR" sz="1200" i="1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61"/>
          <a:stretch/>
        </p:blipFill>
        <p:spPr>
          <a:xfrm>
            <a:off x="3419871" y="381708"/>
            <a:ext cx="2088233" cy="471102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0" t="4487" r="60252"/>
          <a:stretch/>
        </p:blipFill>
        <p:spPr>
          <a:xfrm>
            <a:off x="6571703" y="835334"/>
            <a:ext cx="1988497" cy="319653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43"/>
          <a:stretch/>
        </p:blipFill>
        <p:spPr>
          <a:xfrm>
            <a:off x="5832547" y="676018"/>
            <a:ext cx="703629" cy="3346711"/>
          </a:xfrm>
          <a:prstGeom prst="rect">
            <a:avLst/>
          </a:prstGeom>
        </p:spPr>
      </p:pic>
      <p:sp>
        <p:nvSpPr>
          <p:cNvPr id="23" name="Rectangle à coins arrondis 22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3" name="Enregistrement (1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9511" y="195178"/>
            <a:ext cx="445130" cy="4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"/>
    </mc:Choice>
    <mc:Fallback xmlns="">
      <p:transition spd="slow" advTm="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a well-developed channelized drainage below stagnant lobe</a:t>
            </a:r>
            <a:endParaRPr lang="en-GB" b="1" cap="small" dirty="0"/>
          </a:p>
        </p:txBody>
      </p:sp>
      <p:sp>
        <p:nvSpPr>
          <p:cNvPr id="7" name="ZoneTexte 6"/>
          <p:cNvSpPr txBox="1"/>
          <p:nvPr/>
        </p:nvSpPr>
        <p:spPr>
          <a:xfrm>
            <a:off x="432048" y="640308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1) 	- Proto-ribbed bedforms 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	- </a:t>
            </a:r>
            <a:r>
              <a:rPr lang="en-GB" sz="1200" dirty="0"/>
              <a:t>W</a:t>
            </a:r>
            <a:r>
              <a:rPr lang="en-GB" sz="1200" dirty="0" smtClean="0"/>
              <a:t>ater film</a:t>
            </a:r>
            <a:br>
              <a:rPr lang="en-GB" sz="1200" dirty="0" smtClean="0"/>
            </a:br>
            <a:r>
              <a:rPr lang="en-GB" sz="1200" dirty="0" smtClean="0"/>
              <a:t>	- Fast-flowing stream</a:t>
            </a:r>
            <a:endParaRPr lang="en-GB" sz="1200" dirty="0"/>
          </a:p>
        </p:txBody>
      </p:sp>
      <p:sp>
        <p:nvSpPr>
          <p:cNvPr id="8" name="ZoneTexte 7"/>
          <p:cNvSpPr txBox="1"/>
          <p:nvPr/>
        </p:nvSpPr>
        <p:spPr>
          <a:xfrm>
            <a:off x="432048" y="1936452"/>
            <a:ext cx="26988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2) 	- Channelization below lobe</a:t>
            </a:r>
            <a:br>
              <a:rPr lang="en-GB" sz="1200" dirty="0" smtClean="0"/>
            </a:br>
            <a:r>
              <a:rPr lang="en-GB" sz="1200" dirty="0" smtClean="0"/>
              <a:t>	- Stream slow-down</a:t>
            </a:r>
            <a:br>
              <a:rPr lang="en-GB" sz="1200" dirty="0" smtClean="0"/>
            </a:br>
            <a:r>
              <a:rPr lang="en-GB" sz="1200" dirty="0" smtClean="0"/>
              <a:t>	- Ribbed bedforms differentiation 	(lobe and shear margins</a:t>
            </a:r>
            <a:r>
              <a:rPr lang="en-GB" sz="1200" dirty="0"/>
              <a:t>) and </a:t>
            </a:r>
            <a:r>
              <a:rPr lang="en-GB" sz="1200" dirty="0" smtClean="0"/>
              <a:t>growth 	perpendicular </a:t>
            </a:r>
            <a:r>
              <a:rPr lang="en-GB" sz="1200" dirty="0"/>
              <a:t>to compressing axes</a:t>
            </a:r>
          </a:p>
          <a:p>
            <a:pPr defTabSz="179388">
              <a:lnSpc>
                <a:spcPct val="150000"/>
              </a:lnSpc>
            </a:pPr>
            <a:endParaRPr lang="en-GB" sz="1200" dirty="0"/>
          </a:p>
        </p:txBody>
      </p:sp>
      <p:sp>
        <p:nvSpPr>
          <p:cNvPr id="10" name="Flèche vers le bas 9"/>
          <p:cNvSpPr/>
          <p:nvPr/>
        </p:nvSpPr>
        <p:spPr>
          <a:xfrm>
            <a:off x="1440160" y="1635646"/>
            <a:ext cx="360039" cy="301343"/>
          </a:xfrm>
          <a:prstGeom prst="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23528" y="843558"/>
            <a:ext cx="0" cy="4176464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 rot="16200000">
            <a:off x="-126269" y="2598720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Time</a:t>
            </a:r>
            <a:endParaRPr lang="fr-FR" sz="1200" i="1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27"/>
          <a:stretch/>
        </p:blipFill>
        <p:spPr>
          <a:xfrm>
            <a:off x="3402122" y="411510"/>
            <a:ext cx="2123729" cy="47124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0" t="4816" r="30043"/>
          <a:stretch/>
        </p:blipFill>
        <p:spPr>
          <a:xfrm>
            <a:off x="6543943" y="843558"/>
            <a:ext cx="2016225" cy="3185523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43"/>
          <a:stretch/>
        </p:blipFill>
        <p:spPr>
          <a:xfrm>
            <a:off x="5832547" y="676018"/>
            <a:ext cx="703629" cy="3346711"/>
          </a:xfrm>
          <a:prstGeom prst="rect">
            <a:avLst/>
          </a:prstGeom>
        </p:spPr>
      </p:pic>
      <p:sp>
        <p:nvSpPr>
          <p:cNvPr id="23" name="Rectangle à coins arrondis 22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3" name="Enregistrement (17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030" y="1075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5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"/>
    </mc:Choice>
    <mc:Fallback xmlns="">
      <p:transition spd="slow" advTm="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a well-developed channelized drainage below stagnant lobe</a:t>
            </a:r>
            <a:endParaRPr lang="en-GB" b="1" cap="small" dirty="0"/>
          </a:p>
        </p:txBody>
      </p:sp>
      <p:sp>
        <p:nvSpPr>
          <p:cNvPr id="7" name="ZoneTexte 6"/>
          <p:cNvSpPr txBox="1"/>
          <p:nvPr/>
        </p:nvSpPr>
        <p:spPr>
          <a:xfrm>
            <a:off x="432048" y="640308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1) 	- Proto-ribbed bedforms 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	- </a:t>
            </a:r>
            <a:r>
              <a:rPr lang="en-GB" sz="1200" dirty="0"/>
              <a:t>W</a:t>
            </a:r>
            <a:r>
              <a:rPr lang="en-GB" sz="1200" dirty="0" smtClean="0"/>
              <a:t>ater film</a:t>
            </a:r>
            <a:br>
              <a:rPr lang="en-GB" sz="1200" dirty="0" smtClean="0"/>
            </a:br>
            <a:r>
              <a:rPr lang="en-GB" sz="1200" dirty="0" smtClean="0"/>
              <a:t>	- Fast-flowing stream</a:t>
            </a:r>
            <a:endParaRPr lang="en-GB" sz="1200" dirty="0"/>
          </a:p>
        </p:txBody>
      </p:sp>
      <p:sp>
        <p:nvSpPr>
          <p:cNvPr id="8" name="ZoneTexte 7"/>
          <p:cNvSpPr txBox="1"/>
          <p:nvPr/>
        </p:nvSpPr>
        <p:spPr>
          <a:xfrm>
            <a:off x="432048" y="1936452"/>
            <a:ext cx="26988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2) 	- Channelization below lobe</a:t>
            </a:r>
            <a:br>
              <a:rPr lang="en-GB" sz="1200" dirty="0" smtClean="0"/>
            </a:br>
            <a:r>
              <a:rPr lang="en-GB" sz="1200" dirty="0" smtClean="0"/>
              <a:t>	- Stream slow-down</a:t>
            </a:r>
            <a:br>
              <a:rPr lang="en-GB" sz="1200" dirty="0" smtClean="0"/>
            </a:br>
            <a:r>
              <a:rPr lang="en-GB" sz="1200" dirty="0" smtClean="0"/>
              <a:t>	- Ribbed bedforms differentiation 	(lobe and shear margins</a:t>
            </a:r>
            <a:r>
              <a:rPr lang="en-GB" sz="1200" dirty="0"/>
              <a:t>) and </a:t>
            </a:r>
            <a:r>
              <a:rPr lang="en-GB" sz="1200" dirty="0" smtClean="0"/>
              <a:t>growth 	perpendicular </a:t>
            </a:r>
            <a:r>
              <a:rPr lang="en-GB" sz="1200" dirty="0"/>
              <a:t>to compressing axes</a:t>
            </a:r>
          </a:p>
          <a:p>
            <a:pPr defTabSz="179388">
              <a:lnSpc>
                <a:spcPct val="150000"/>
              </a:lnSpc>
            </a:pPr>
            <a:endParaRPr lang="en-GB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432048" y="4143152"/>
            <a:ext cx="27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/>
              <a:t>3</a:t>
            </a:r>
            <a:r>
              <a:rPr lang="en-GB" sz="1200" dirty="0" smtClean="0"/>
              <a:t>) 	- Incision of tunnel valleys</a:t>
            </a:r>
            <a:br>
              <a:rPr lang="en-GB" sz="1200" dirty="0" smtClean="0"/>
            </a:br>
            <a:r>
              <a:rPr lang="en-GB" sz="1200" dirty="0" smtClean="0"/>
              <a:t>	- Lobe stagnation</a:t>
            </a:r>
            <a:br>
              <a:rPr lang="en-GB" sz="1200" dirty="0" smtClean="0"/>
            </a:br>
            <a:r>
              <a:rPr lang="en-GB" sz="1200" dirty="0" smtClean="0"/>
              <a:t>	- Ribbed bedforms growth 		</a:t>
            </a:r>
            <a:endParaRPr lang="en-GB" sz="1200" dirty="0"/>
          </a:p>
        </p:txBody>
      </p:sp>
      <p:sp>
        <p:nvSpPr>
          <p:cNvPr id="10" name="Flèche vers le bas 9"/>
          <p:cNvSpPr/>
          <p:nvPr/>
        </p:nvSpPr>
        <p:spPr>
          <a:xfrm>
            <a:off x="1440160" y="1635646"/>
            <a:ext cx="360039" cy="301343"/>
          </a:xfrm>
          <a:prstGeom prst="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>
            <a:off x="1440159" y="3507854"/>
            <a:ext cx="360039" cy="707306"/>
          </a:xfrm>
          <a:prstGeom prst="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684584" y="3650129"/>
            <a:ext cx="19797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i="1" dirty="0" err="1" smtClean="0">
                <a:solidFill>
                  <a:srgbClr val="FF0000"/>
                </a:solidFill>
              </a:rPr>
              <a:t>Increase</a:t>
            </a:r>
            <a:r>
              <a:rPr lang="fr-FR" sz="1200" i="1" dirty="0" smtClean="0">
                <a:solidFill>
                  <a:srgbClr val="FF0000"/>
                </a:solidFill>
              </a:rPr>
              <a:t> in </a:t>
            </a:r>
            <a:r>
              <a:rPr lang="fr-FR" sz="1200" i="1" dirty="0" err="1" smtClean="0">
                <a:solidFill>
                  <a:srgbClr val="FF0000"/>
                </a:solidFill>
              </a:rPr>
              <a:t>meltwater</a:t>
            </a:r>
            <a:r>
              <a:rPr lang="fr-FR" sz="1200" i="1" dirty="0" smtClean="0">
                <a:solidFill>
                  <a:srgbClr val="FF0000"/>
                </a:solidFill>
              </a:rPr>
              <a:t> flow</a:t>
            </a:r>
            <a:endParaRPr lang="fr-FR" sz="1200" i="1" dirty="0">
              <a:solidFill>
                <a:srgbClr val="FF00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23528" y="843558"/>
            <a:ext cx="0" cy="4176464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 rot="16200000">
            <a:off x="-126269" y="2598720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Time</a:t>
            </a:r>
            <a:endParaRPr lang="fr-FR" sz="1200" i="1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27"/>
          <a:stretch/>
        </p:blipFill>
        <p:spPr>
          <a:xfrm>
            <a:off x="3419872" y="411510"/>
            <a:ext cx="2123728" cy="47124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40" t="5006"/>
          <a:stretch/>
        </p:blipFill>
        <p:spPr>
          <a:xfrm>
            <a:off x="6571672" y="843558"/>
            <a:ext cx="1960769" cy="317917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43"/>
          <a:stretch/>
        </p:blipFill>
        <p:spPr>
          <a:xfrm>
            <a:off x="5832547" y="676018"/>
            <a:ext cx="703629" cy="3346711"/>
          </a:xfrm>
          <a:prstGeom prst="rect">
            <a:avLst/>
          </a:prstGeom>
        </p:spPr>
      </p:pic>
      <p:sp>
        <p:nvSpPr>
          <p:cNvPr id="23" name="Rectangle à coins arrondis 22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6" name="Enregistrement (18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101" y="1570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962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a poorly-developed channelized drainage below surging lobe</a:t>
            </a:r>
            <a:endParaRPr lang="en-GB" b="1" cap="small" dirty="0"/>
          </a:p>
        </p:txBody>
      </p:sp>
      <p:sp>
        <p:nvSpPr>
          <p:cNvPr id="7" name="ZoneTexte 6"/>
          <p:cNvSpPr txBox="1"/>
          <p:nvPr/>
        </p:nvSpPr>
        <p:spPr>
          <a:xfrm>
            <a:off x="432048" y="640308"/>
            <a:ext cx="2411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1) 	- </a:t>
            </a:r>
            <a:r>
              <a:rPr lang="en-GB" sz="1200" dirty="0"/>
              <a:t>P</a:t>
            </a:r>
            <a:r>
              <a:rPr lang="en-GB" sz="1200" dirty="0" smtClean="0"/>
              <a:t>roto-ribbed bedforms 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	- </a:t>
            </a:r>
            <a:r>
              <a:rPr lang="en-GB" sz="1200" dirty="0"/>
              <a:t>W</a:t>
            </a:r>
            <a:r>
              <a:rPr lang="en-GB" sz="1200" dirty="0" smtClean="0"/>
              <a:t>ater film 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	- Fast-flowing stream</a:t>
            </a:r>
            <a:endParaRPr lang="en-GB" sz="1200" dirty="0"/>
          </a:p>
        </p:txBody>
      </p:sp>
      <p:sp>
        <p:nvSpPr>
          <p:cNvPr id="8" name="ZoneTexte 7"/>
          <p:cNvSpPr txBox="1"/>
          <p:nvPr/>
        </p:nvSpPr>
        <p:spPr>
          <a:xfrm>
            <a:off x="432048" y="1936452"/>
            <a:ext cx="2699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 smtClean="0"/>
              <a:t>2) 	- Channelization below </a:t>
            </a:r>
            <a:r>
              <a:rPr lang="en-GB" sz="1200" dirty="0"/>
              <a:t>lobe</a:t>
            </a:r>
            <a:br>
              <a:rPr lang="en-GB" sz="1200" dirty="0"/>
            </a:br>
            <a:r>
              <a:rPr lang="en-GB" sz="1200" dirty="0"/>
              <a:t>	- </a:t>
            </a:r>
            <a:r>
              <a:rPr lang="en-GB" sz="1200" dirty="0" smtClean="0"/>
              <a:t>Stream </a:t>
            </a:r>
            <a:r>
              <a:rPr lang="en-GB" sz="1200" dirty="0"/>
              <a:t>slow-down</a:t>
            </a:r>
            <a:r>
              <a:rPr lang="en-GB" sz="1200" dirty="0" smtClean="0"/>
              <a:t/>
            </a:r>
            <a:br>
              <a:rPr lang="en-GB" sz="1200" dirty="0" smtClean="0"/>
            </a:br>
            <a:r>
              <a:rPr lang="en-GB" sz="1200" dirty="0"/>
              <a:t>	- Ribbed bedforms differentiation 	(lobe and shear margins) and growth 	perpendicular to compressing axes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32047" y="4168700"/>
            <a:ext cx="2842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dirty="0"/>
              <a:t>3</a:t>
            </a:r>
            <a:r>
              <a:rPr lang="en-GB" sz="1200" dirty="0" smtClean="0"/>
              <a:t>) 	- Spreading of distributed water film 	</a:t>
            </a:r>
            <a:br>
              <a:rPr lang="en-GB" sz="1200" dirty="0" smtClean="0"/>
            </a:br>
            <a:r>
              <a:rPr lang="en-GB" sz="1200" dirty="0" smtClean="0"/>
              <a:t>	- Surging lobe</a:t>
            </a:r>
            <a:br>
              <a:rPr lang="en-GB" sz="1200" dirty="0" smtClean="0"/>
            </a:br>
            <a:r>
              <a:rPr lang="en-GB" sz="1200" dirty="0" smtClean="0"/>
              <a:t>	- Frontal ribbed bedforms 	overprinting</a:t>
            </a:r>
            <a:endParaRPr lang="en-GB" sz="1200" dirty="0"/>
          </a:p>
        </p:txBody>
      </p:sp>
      <p:sp>
        <p:nvSpPr>
          <p:cNvPr id="10" name="Flèche vers le bas 9"/>
          <p:cNvSpPr/>
          <p:nvPr/>
        </p:nvSpPr>
        <p:spPr>
          <a:xfrm>
            <a:off x="1440160" y="1635646"/>
            <a:ext cx="360039" cy="301343"/>
          </a:xfrm>
          <a:prstGeom prst="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>
            <a:off x="1440159" y="3507854"/>
            <a:ext cx="360039" cy="720080"/>
          </a:xfrm>
          <a:prstGeom prst="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684584" y="3662903"/>
            <a:ext cx="19797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i="1" dirty="0" err="1" smtClean="0">
                <a:solidFill>
                  <a:srgbClr val="FF0000"/>
                </a:solidFill>
              </a:rPr>
              <a:t>Increase</a:t>
            </a:r>
            <a:r>
              <a:rPr lang="fr-FR" sz="1200" i="1" dirty="0" smtClean="0">
                <a:solidFill>
                  <a:srgbClr val="FF0000"/>
                </a:solidFill>
              </a:rPr>
              <a:t> in </a:t>
            </a:r>
            <a:r>
              <a:rPr lang="fr-FR" sz="1200" i="1" dirty="0" err="1" smtClean="0">
                <a:solidFill>
                  <a:srgbClr val="FF0000"/>
                </a:solidFill>
              </a:rPr>
              <a:t>meltwater</a:t>
            </a:r>
            <a:r>
              <a:rPr lang="fr-FR" sz="1200" i="1" dirty="0" smtClean="0">
                <a:solidFill>
                  <a:srgbClr val="FF0000"/>
                </a:solidFill>
              </a:rPr>
              <a:t> flow</a:t>
            </a:r>
            <a:endParaRPr lang="fr-FR" sz="1200" i="1" dirty="0">
              <a:solidFill>
                <a:srgbClr val="FF00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23528" y="843558"/>
            <a:ext cx="0" cy="4176464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 rot="16200000">
            <a:off x="-126269" y="2598720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/>
              <a:t>Time</a:t>
            </a:r>
            <a:endParaRPr lang="fr-FR" sz="1200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31"/>
          <a:stretch/>
        </p:blipFill>
        <p:spPr>
          <a:xfrm>
            <a:off x="3457007" y="392505"/>
            <a:ext cx="2123105" cy="468942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56" t="5006"/>
          <a:stretch/>
        </p:blipFill>
        <p:spPr>
          <a:xfrm>
            <a:off x="6546896" y="843558"/>
            <a:ext cx="2009039" cy="317917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43"/>
          <a:stretch/>
        </p:blipFill>
        <p:spPr>
          <a:xfrm>
            <a:off x="5832547" y="676018"/>
            <a:ext cx="703629" cy="3346711"/>
          </a:xfrm>
          <a:prstGeom prst="rect">
            <a:avLst/>
          </a:prstGeom>
        </p:spPr>
      </p:pic>
      <p:sp>
        <p:nvSpPr>
          <p:cNvPr id="18" name="Rectangle à coins arrondis 17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13" name="Enregistrement (19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9511" y="1703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1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"/>
    </mc:Choice>
    <mc:Fallback xmlns="">
      <p:transition spd="slow" advTm="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/>
          <p:cNvSpPr txBox="1"/>
          <p:nvPr/>
        </p:nvSpPr>
        <p:spPr>
          <a:xfrm>
            <a:off x="323528" y="4587974"/>
            <a:ext cx="386793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b="1" u="sng" dirty="0" smtClean="0"/>
              <a:t>Orientation:</a:t>
            </a:r>
            <a:r>
              <a:rPr lang="en-GB" sz="1050" dirty="0" smtClean="0"/>
              <a:t> parallel to lobe margin			</a:t>
            </a:r>
            <a:r>
              <a:rPr lang="en-GB" sz="1050" b="1" u="sng" dirty="0" smtClean="0"/>
              <a:t>Dimension</a:t>
            </a:r>
            <a:r>
              <a:rPr lang="en-GB" sz="1050" b="1" u="sng" dirty="0"/>
              <a:t>:</a:t>
            </a:r>
            <a:r>
              <a:rPr lang="en-GB" sz="1050" dirty="0"/>
              <a:t> l/w = </a:t>
            </a:r>
            <a:r>
              <a:rPr lang="en-GB" sz="1050" dirty="0" smtClean="0"/>
              <a:t>3.0	</a:t>
            </a:r>
            <a:br>
              <a:rPr lang="en-GB" sz="1050" dirty="0" smtClean="0"/>
            </a:br>
            <a:r>
              <a:rPr lang="en-GB" sz="1050" b="1" u="sng" dirty="0" smtClean="0"/>
              <a:t>Shape:</a:t>
            </a:r>
            <a:r>
              <a:rPr lang="en-GB" sz="1050" dirty="0" smtClean="0"/>
              <a:t> anastomosing			</a:t>
            </a:r>
            <a:r>
              <a:rPr lang="en-GB" sz="1050" b="1" u="sng" dirty="0" smtClean="0"/>
              <a:t>Wavelength</a:t>
            </a:r>
            <a:r>
              <a:rPr lang="en-GB" sz="1050" b="1" u="sng" dirty="0"/>
              <a:t>:</a:t>
            </a:r>
            <a:r>
              <a:rPr lang="en-GB" sz="1050" dirty="0"/>
              <a:t> regular (</a:t>
            </a:r>
            <a:r>
              <a:rPr lang="el-GR" sz="1050" dirty="0"/>
              <a:t>λ</a:t>
            </a:r>
            <a:r>
              <a:rPr lang="fr-FR" sz="1050" baseline="-25000" dirty="0" err="1"/>
              <a:t>mean</a:t>
            </a:r>
            <a:r>
              <a:rPr lang="fr-FR" sz="1050" dirty="0"/>
              <a:t> = 1</a:t>
            </a:r>
            <a:r>
              <a:rPr lang="fr-FR" sz="1050" dirty="0" smtClean="0"/>
              <a:t> cm</a:t>
            </a:r>
            <a:r>
              <a:rPr lang="fr-FR" sz="1050" dirty="0"/>
              <a:t>)</a:t>
            </a:r>
            <a:r>
              <a:rPr lang="en-GB" sz="1050" dirty="0"/>
              <a:t> </a:t>
            </a:r>
            <a:r>
              <a:rPr lang="en-GB" sz="1050" dirty="0" smtClean="0"/>
              <a:t/>
            </a:r>
            <a:br>
              <a:rPr lang="en-GB" sz="1050" dirty="0" smtClean="0"/>
            </a:br>
            <a:endParaRPr lang="en-GB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4767263"/>
            <a:ext cx="432048" cy="273844"/>
          </a:xfrm>
        </p:spPr>
        <p:txBody>
          <a:bodyPr/>
          <a:lstStyle/>
          <a:p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165225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morphometric characteristics</a:t>
            </a:r>
            <a:r>
              <a:rPr lang="en-GB" b="1" cap="small" dirty="0"/>
              <a:t>	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" t="33201" r="55550" b="33200"/>
          <a:stretch/>
        </p:blipFill>
        <p:spPr>
          <a:xfrm>
            <a:off x="251520" y="627534"/>
            <a:ext cx="3600400" cy="290506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34600" r="55551" b="33200"/>
          <a:stretch/>
        </p:blipFill>
        <p:spPr>
          <a:xfrm>
            <a:off x="4932040" y="699541"/>
            <a:ext cx="3528392" cy="279837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87305" y="411510"/>
            <a:ext cx="3960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/>
              <a:t>well-developed channelized drainage below stagnant ice lobe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4572000" y="411510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/>
              <a:t>poorly-developed channelized drainage below surging ice lobe</a:t>
            </a:r>
            <a:endParaRPr lang="fr-FR" sz="1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307835" y="3669885"/>
            <a:ext cx="8614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b="1" u="sng" dirty="0" smtClean="0"/>
              <a:t>Orientation:</a:t>
            </a:r>
            <a:r>
              <a:rPr lang="en-GB" sz="1050" dirty="0" smtClean="0"/>
              <a:t> oblique to shear margins (45 </a:t>
            </a:r>
            <a:r>
              <a:rPr lang="en-GB" sz="1050" dirty="0"/>
              <a:t>± 5°)</a:t>
            </a:r>
            <a:r>
              <a:rPr lang="en-GB" sz="1050" dirty="0" smtClean="0"/>
              <a:t>		</a:t>
            </a:r>
            <a:r>
              <a:rPr lang="en-GB" sz="1050" b="1" u="sng" dirty="0" smtClean="0"/>
              <a:t>Dimension</a:t>
            </a:r>
            <a:r>
              <a:rPr lang="en-GB" sz="1050" b="1" u="sng" dirty="0"/>
              <a:t>:</a:t>
            </a:r>
            <a:r>
              <a:rPr lang="en-GB" sz="1050" dirty="0"/>
              <a:t> l/w = </a:t>
            </a:r>
            <a:r>
              <a:rPr lang="en-GB" sz="1050" dirty="0" smtClean="0"/>
              <a:t>3.3			</a:t>
            </a:r>
            <a:r>
              <a:rPr lang="en-GB" sz="1050" b="1" u="sng" dirty="0" smtClean="0"/>
              <a:t>Shape:</a:t>
            </a:r>
            <a:r>
              <a:rPr lang="en-GB" sz="1050" dirty="0" smtClean="0"/>
              <a:t> arcuate				</a:t>
            </a:r>
            <a:r>
              <a:rPr lang="en-GB" sz="1050" b="1" u="sng" dirty="0" smtClean="0"/>
              <a:t>Wavelength</a:t>
            </a:r>
            <a:r>
              <a:rPr lang="en-GB" sz="1050" b="1" u="sng" dirty="0"/>
              <a:t>:</a:t>
            </a:r>
            <a:r>
              <a:rPr lang="en-GB" sz="1050" dirty="0"/>
              <a:t> regular (</a:t>
            </a:r>
            <a:r>
              <a:rPr lang="el-GR" sz="1050" dirty="0"/>
              <a:t>λ</a:t>
            </a:r>
            <a:r>
              <a:rPr lang="fr-FR" sz="1050" baseline="-25000" dirty="0" err="1"/>
              <a:t>mean</a:t>
            </a:r>
            <a:r>
              <a:rPr lang="fr-FR" sz="1050" dirty="0"/>
              <a:t> = </a:t>
            </a:r>
            <a:r>
              <a:rPr lang="fr-FR" sz="1050" dirty="0" smtClean="0"/>
              <a:t>0.7 cm</a:t>
            </a:r>
            <a:r>
              <a:rPr lang="fr-FR" sz="1050" dirty="0"/>
              <a:t>)</a:t>
            </a:r>
            <a:r>
              <a:rPr lang="en-GB" sz="1050" dirty="0"/>
              <a:t> </a:t>
            </a:r>
            <a:r>
              <a:rPr lang="en-GB" sz="1050" dirty="0" smtClean="0"/>
              <a:t/>
            </a:r>
            <a:br>
              <a:rPr lang="en-GB" sz="1050" dirty="0" smtClean="0"/>
            </a:br>
            <a:endParaRPr lang="en-GB" sz="1050" dirty="0"/>
          </a:p>
        </p:txBody>
      </p:sp>
      <p:sp>
        <p:nvSpPr>
          <p:cNvPr id="15" name="ZoneTexte 14"/>
          <p:cNvSpPr txBox="1"/>
          <p:nvPr/>
        </p:nvSpPr>
        <p:spPr>
          <a:xfrm>
            <a:off x="3671900" y="3457941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cap="small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Lateral ribbed bedforms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flipV="1">
            <a:off x="387674" y="3687028"/>
            <a:ext cx="7928742" cy="115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377036" y="3939902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Channelized features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387674" y="4186722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941597" y="3918846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Channelized features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0" name="Connecteur droit 19"/>
          <p:cNvCxnSpPr/>
          <p:nvPr/>
        </p:nvCxnSpPr>
        <p:spPr>
          <a:xfrm flipV="1">
            <a:off x="4844308" y="4165666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947998" y="4371950"/>
            <a:ext cx="225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Frontal ribbed bedforms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2" name="Connecteur droit 21"/>
          <p:cNvCxnSpPr/>
          <p:nvPr/>
        </p:nvCxnSpPr>
        <p:spPr>
          <a:xfrm flipV="1">
            <a:off x="387674" y="4625089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4832746" y="4629689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5544092" y="4363423"/>
            <a:ext cx="225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Frontal ribbed bedforms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971600" y="4102354"/>
            <a:ext cx="2304256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dirty="0" smtClean="0"/>
              <a:t>Deep</a:t>
            </a:r>
            <a:r>
              <a:rPr lang="fr-FR" sz="1050" dirty="0" smtClean="0"/>
              <a:t>, </a:t>
            </a:r>
            <a:r>
              <a:rPr lang="en-GB" sz="1050" dirty="0" smtClean="0"/>
              <a:t>wide</a:t>
            </a:r>
            <a:r>
              <a:rPr lang="fr-FR" sz="1050" dirty="0" smtClean="0"/>
              <a:t> and efficient tunnel </a:t>
            </a:r>
            <a:r>
              <a:rPr lang="en-GB" sz="1050" dirty="0" smtClean="0"/>
              <a:t>valleys </a:t>
            </a:r>
            <a:endParaRPr lang="en-GB" sz="1050" dirty="0"/>
          </a:p>
        </p:txBody>
      </p:sp>
      <p:sp>
        <p:nvSpPr>
          <p:cNvPr id="27" name="ZoneTexte 26"/>
          <p:cNvSpPr txBox="1"/>
          <p:nvPr/>
        </p:nvSpPr>
        <p:spPr>
          <a:xfrm>
            <a:off x="5053577" y="4098908"/>
            <a:ext cx="3117700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dirty="0" smtClean="0"/>
              <a:t>Shallow</a:t>
            </a:r>
            <a:r>
              <a:rPr lang="fr-FR" sz="1050" dirty="0" smtClean="0"/>
              <a:t>, </a:t>
            </a:r>
            <a:r>
              <a:rPr lang="en-GB" sz="1050" dirty="0" smtClean="0"/>
              <a:t>narrow</a:t>
            </a:r>
            <a:r>
              <a:rPr lang="fr-FR" sz="1050" dirty="0" smtClean="0"/>
              <a:t> and inefficient meltwater </a:t>
            </a:r>
            <a:r>
              <a:rPr lang="fr-FR" sz="1050" dirty="0" err="1" smtClean="0"/>
              <a:t>channels</a:t>
            </a:r>
            <a:endParaRPr lang="en-GB" sz="1050" dirty="0"/>
          </a:p>
        </p:txBody>
      </p:sp>
      <p:sp>
        <p:nvSpPr>
          <p:cNvPr id="29" name="ZoneTexte 28"/>
          <p:cNvSpPr txBox="1"/>
          <p:nvPr/>
        </p:nvSpPr>
        <p:spPr>
          <a:xfrm>
            <a:off x="6373307" y="4644119"/>
            <a:ext cx="597420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fr-FR" sz="1050" dirty="0" smtClean="0"/>
              <a:t>Absent</a:t>
            </a:r>
            <a:endParaRPr lang="en-GB" sz="1050" dirty="0"/>
          </a:p>
        </p:txBody>
      </p:sp>
      <p:sp>
        <p:nvSpPr>
          <p:cNvPr id="32" name="Rectangle à coins arrondis 31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3" name="Enregistrement (2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7305" y="1024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/>
          <p:cNvSpPr txBox="1"/>
          <p:nvPr/>
        </p:nvSpPr>
        <p:spPr>
          <a:xfrm>
            <a:off x="323528" y="4587974"/>
            <a:ext cx="3867934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b="1" u="sng" dirty="0" smtClean="0"/>
              <a:t>Orientation:</a:t>
            </a:r>
            <a:r>
              <a:rPr lang="en-GB" sz="1050" dirty="0" smtClean="0"/>
              <a:t> parallel to lobe margin			</a:t>
            </a:r>
            <a:r>
              <a:rPr lang="en-GB" sz="1050" b="1" u="sng" dirty="0" smtClean="0"/>
              <a:t>Dimension</a:t>
            </a:r>
            <a:r>
              <a:rPr lang="en-GB" sz="1050" b="1" u="sng" dirty="0"/>
              <a:t>:</a:t>
            </a:r>
            <a:r>
              <a:rPr lang="en-GB" sz="1050" dirty="0"/>
              <a:t> l/w = </a:t>
            </a:r>
            <a:r>
              <a:rPr lang="en-GB" sz="1050" dirty="0" smtClean="0"/>
              <a:t>3.0	</a:t>
            </a:r>
            <a:br>
              <a:rPr lang="en-GB" sz="1050" dirty="0" smtClean="0"/>
            </a:br>
            <a:r>
              <a:rPr lang="en-GB" sz="1050" b="1" u="sng" dirty="0" smtClean="0"/>
              <a:t>Shape:</a:t>
            </a:r>
            <a:r>
              <a:rPr lang="en-GB" sz="1050" dirty="0" smtClean="0"/>
              <a:t> anastomosing			</a:t>
            </a:r>
            <a:r>
              <a:rPr lang="en-GB" sz="1050" b="1" u="sng" dirty="0" smtClean="0"/>
              <a:t>Wavelength</a:t>
            </a:r>
            <a:r>
              <a:rPr lang="en-GB" sz="1050" b="1" u="sng" dirty="0"/>
              <a:t>:</a:t>
            </a:r>
            <a:r>
              <a:rPr lang="en-GB" sz="1050" dirty="0"/>
              <a:t> regular (</a:t>
            </a:r>
            <a:r>
              <a:rPr lang="el-GR" sz="1050" dirty="0"/>
              <a:t>λ</a:t>
            </a:r>
            <a:r>
              <a:rPr lang="fr-FR" sz="1050" baseline="-25000" dirty="0" err="1"/>
              <a:t>mean</a:t>
            </a:r>
            <a:r>
              <a:rPr lang="fr-FR" sz="1050" dirty="0"/>
              <a:t> = 1</a:t>
            </a:r>
            <a:r>
              <a:rPr lang="fr-FR" sz="1050" dirty="0" smtClean="0"/>
              <a:t> cm</a:t>
            </a:r>
            <a:r>
              <a:rPr lang="fr-FR" sz="1050" dirty="0"/>
              <a:t>)</a:t>
            </a:r>
            <a:r>
              <a:rPr lang="en-GB" sz="1050" dirty="0"/>
              <a:t> </a:t>
            </a:r>
            <a:r>
              <a:rPr lang="en-GB" sz="1050" dirty="0" smtClean="0"/>
              <a:t/>
            </a:r>
            <a:br>
              <a:rPr lang="en-GB" sz="1050" dirty="0" smtClean="0"/>
            </a:br>
            <a:endParaRPr lang="en-GB" sz="105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4767263"/>
            <a:ext cx="432048" cy="273844"/>
          </a:xfrm>
        </p:spPr>
        <p:txBody>
          <a:bodyPr/>
          <a:lstStyle/>
          <a:p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165225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morphometric characteristics</a:t>
            </a:r>
            <a:r>
              <a:rPr lang="en-GB" b="1" cap="small" dirty="0"/>
              <a:t>	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" t="33201" r="55550" b="33200"/>
          <a:stretch/>
        </p:blipFill>
        <p:spPr>
          <a:xfrm>
            <a:off x="251520" y="627534"/>
            <a:ext cx="3600400" cy="290506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34600" r="55551" b="33200"/>
          <a:stretch/>
        </p:blipFill>
        <p:spPr>
          <a:xfrm>
            <a:off x="4932040" y="699541"/>
            <a:ext cx="3528392" cy="279837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87305" y="411510"/>
            <a:ext cx="3960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/>
              <a:t>well-developed channelized drainage below stagnant ice lobe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4572000" y="411510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cap="small" dirty="0"/>
              <a:t>poorly-developed channelized drainage below surging ice lobe</a:t>
            </a:r>
            <a:endParaRPr lang="fr-FR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0" y="709703"/>
            <a:ext cx="3528392" cy="27728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666" y="694642"/>
            <a:ext cx="3472108" cy="2766426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07835" y="3669885"/>
            <a:ext cx="8614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b="1" u="sng" dirty="0" smtClean="0"/>
              <a:t>Orientation:</a:t>
            </a:r>
            <a:r>
              <a:rPr lang="en-GB" sz="1050" dirty="0" smtClean="0"/>
              <a:t> oblique to shear margins (45 </a:t>
            </a:r>
            <a:r>
              <a:rPr lang="en-GB" sz="1050" dirty="0"/>
              <a:t>± 5°)</a:t>
            </a:r>
            <a:r>
              <a:rPr lang="en-GB" sz="1050" dirty="0" smtClean="0"/>
              <a:t>		</a:t>
            </a:r>
            <a:r>
              <a:rPr lang="en-GB" sz="1050" b="1" u="sng" dirty="0" smtClean="0"/>
              <a:t>Dimension</a:t>
            </a:r>
            <a:r>
              <a:rPr lang="en-GB" sz="1050" b="1" u="sng" dirty="0"/>
              <a:t>:</a:t>
            </a:r>
            <a:r>
              <a:rPr lang="en-GB" sz="1050" dirty="0"/>
              <a:t> l/w = </a:t>
            </a:r>
            <a:r>
              <a:rPr lang="en-GB" sz="1050" dirty="0" smtClean="0"/>
              <a:t>3.3			</a:t>
            </a:r>
            <a:r>
              <a:rPr lang="en-GB" sz="1050" b="1" u="sng" dirty="0" smtClean="0"/>
              <a:t>Shape:</a:t>
            </a:r>
            <a:r>
              <a:rPr lang="en-GB" sz="1050" dirty="0" smtClean="0"/>
              <a:t> arcuate				</a:t>
            </a:r>
            <a:r>
              <a:rPr lang="en-GB" sz="1050" b="1" u="sng" dirty="0" smtClean="0"/>
              <a:t>Wavelength</a:t>
            </a:r>
            <a:r>
              <a:rPr lang="en-GB" sz="1050" b="1" u="sng" dirty="0"/>
              <a:t>:</a:t>
            </a:r>
            <a:r>
              <a:rPr lang="en-GB" sz="1050" dirty="0"/>
              <a:t> regular (</a:t>
            </a:r>
            <a:r>
              <a:rPr lang="el-GR" sz="1050" dirty="0"/>
              <a:t>λ</a:t>
            </a:r>
            <a:r>
              <a:rPr lang="fr-FR" sz="1050" baseline="-25000" dirty="0" err="1"/>
              <a:t>mean</a:t>
            </a:r>
            <a:r>
              <a:rPr lang="fr-FR" sz="1050" dirty="0"/>
              <a:t> = </a:t>
            </a:r>
            <a:r>
              <a:rPr lang="fr-FR" sz="1050" dirty="0" smtClean="0"/>
              <a:t>0.7 cm</a:t>
            </a:r>
            <a:r>
              <a:rPr lang="fr-FR" sz="1050" dirty="0"/>
              <a:t>)</a:t>
            </a:r>
            <a:r>
              <a:rPr lang="en-GB" sz="1050" dirty="0"/>
              <a:t> </a:t>
            </a:r>
            <a:r>
              <a:rPr lang="en-GB" sz="1050" dirty="0" smtClean="0"/>
              <a:t/>
            </a:r>
            <a:br>
              <a:rPr lang="en-GB" sz="1050" dirty="0" smtClean="0"/>
            </a:br>
            <a:endParaRPr lang="en-GB" sz="1050" dirty="0"/>
          </a:p>
        </p:txBody>
      </p:sp>
      <p:sp>
        <p:nvSpPr>
          <p:cNvPr id="15" name="ZoneTexte 14"/>
          <p:cNvSpPr txBox="1"/>
          <p:nvPr/>
        </p:nvSpPr>
        <p:spPr>
          <a:xfrm>
            <a:off x="3671900" y="3457941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cap="small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Lateral ribbed bedforms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flipV="1">
            <a:off x="387674" y="3687028"/>
            <a:ext cx="7928742" cy="115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377036" y="3939902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Channelized features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V="1">
            <a:off x="387674" y="4186722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5941597" y="3918846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Channelized features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0" name="Connecteur droit 19"/>
          <p:cNvCxnSpPr/>
          <p:nvPr/>
        </p:nvCxnSpPr>
        <p:spPr>
          <a:xfrm flipV="1">
            <a:off x="4844308" y="4165666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947998" y="4371950"/>
            <a:ext cx="225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Frontal ribbed bedforms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2" name="Connecteur droit 21"/>
          <p:cNvCxnSpPr/>
          <p:nvPr/>
        </p:nvCxnSpPr>
        <p:spPr>
          <a:xfrm flipV="1">
            <a:off x="387674" y="4625089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4832746" y="4629689"/>
            <a:ext cx="3472108" cy="507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5544092" y="4363423"/>
            <a:ext cx="22558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cap="small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Frontal ribbed bedforms</a:t>
            </a:r>
            <a:endParaRPr lang="fr-FR" b="1" cap="small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971600" y="4102354"/>
            <a:ext cx="2304256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dirty="0" smtClean="0"/>
              <a:t>Deep</a:t>
            </a:r>
            <a:r>
              <a:rPr lang="fr-FR" sz="1050" dirty="0" smtClean="0"/>
              <a:t>, </a:t>
            </a:r>
            <a:r>
              <a:rPr lang="en-GB" sz="1050" dirty="0" smtClean="0"/>
              <a:t>wide</a:t>
            </a:r>
            <a:r>
              <a:rPr lang="fr-FR" sz="1050" dirty="0" smtClean="0"/>
              <a:t> and efficient tunnel </a:t>
            </a:r>
            <a:r>
              <a:rPr lang="en-GB" sz="1050" dirty="0" smtClean="0"/>
              <a:t>valleys </a:t>
            </a:r>
            <a:endParaRPr lang="en-GB" sz="1050" dirty="0"/>
          </a:p>
        </p:txBody>
      </p:sp>
      <p:sp>
        <p:nvSpPr>
          <p:cNvPr id="27" name="ZoneTexte 26"/>
          <p:cNvSpPr txBox="1"/>
          <p:nvPr/>
        </p:nvSpPr>
        <p:spPr>
          <a:xfrm>
            <a:off x="5053577" y="4098908"/>
            <a:ext cx="3117700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050" dirty="0" smtClean="0"/>
              <a:t>Shallow</a:t>
            </a:r>
            <a:r>
              <a:rPr lang="fr-FR" sz="1050" dirty="0" smtClean="0"/>
              <a:t>, </a:t>
            </a:r>
            <a:r>
              <a:rPr lang="en-GB" sz="1050" dirty="0" smtClean="0"/>
              <a:t>narrow</a:t>
            </a:r>
            <a:r>
              <a:rPr lang="fr-FR" sz="1050" dirty="0" smtClean="0"/>
              <a:t> and inefficient meltwater </a:t>
            </a:r>
            <a:r>
              <a:rPr lang="fr-FR" sz="1050" dirty="0" err="1" smtClean="0"/>
              <a:t>channels</a:t>
            </a:r>
            <a:endParaRPr lang="en-GB" sz="1050" dirty="0"/>
          </a:p>
        </p:txBody>
      </p:sp>
      <p:sp>
        <p:nvSpPr>
          <p:cNvPr id="29" name="ZoneTexte 28"/>
          <p:cNvSpPr txBox="1"/>
          <p:nvPr/>
        </p:nvSpPr>
        <p:spPr>
          <a:xfrm>
            <a:off x="6373307" y="4644119"/>
            <a:ext cx="597420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fr-FR" sz="1050" dirty="0" smtClean="0"/>
              <a:t>Absent</a:t>
            </a:r>
            <a:endParaRPr lang="en-GB" sz="1050" dirty="0"/>
          </a:p>
        </p:txBody>
      </p:sp>
      <p:sp>
        <p:nvSpPr>
          <p:cNvPr id="13" name="Rectangle 12"/>
          <p:cNvSpPr/>
          <p:nvPr/>
        </p:nvSpPr>
        <p:spPr>
          <a:xfrm>
            <a:off x="3387352" y="832772"/>
            <a:ext cx="1929386" cy="874881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cap="small" dirty="0" smtClean="0">
                <a:solidFill>
                  <a:schemeClr val="tx1"/>
                </a:solidFill>
              </a:rPr>
              <a:t>Ribbed bedforms form and elongate perpendicular to compressing axes of </a:t>
            </a:r>
            <a:br>
              <a:rPr lang="en-GB" sz="1200" cap="small" dirty="0" smtClean="0">
                <a:solidFill>
                  <a:schemeClr val="tx1"/>
                </a:solidFill>
              </a:rPr>
            </a:br>
            <a:r>
              <a:rPr lang="en-GB" sz="1200" cap="small" dirty="0" smtClean="0">
                <a:solidFill>
                  <a:schemeClr val="tx1"/>
                </a:solidFill>
              </a:rPr>
              <a:t>the silicon cap</a:t>
            </a:r>
            <a:endParaRPr lang="en-GB" sz="1200" cap="small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392604" y="2892615"/>
            <a:ext cx="2006710" cy="262713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cap="small" dirty="0" smtClean="0">
                <a:solidFill>
                  <a:schemeClr val="tx1"/>
                </a:solidFill>
              </a:rPr>
              <a:t>Two distinct stream dynamics</a:t>
            </a:r>
            <a:endParaRPr lang="en-GB" sz="1200" cap="small" dirty="0">
              <a:solidFill>
                <a:schemeClr val="tx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7404754" y="-39134"/>
            <a:ext cx="1800200" cy="3924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Analog modelling</a:t>
            </a:r>
            <a:endParaRPr lang="en-GB" sz="1600" b="1" cap="small" dirty="0"/>
          </a:p>
        </p:txBody>
      </p:sp>
      <p:pic>
        <p:nvPicPr>
          <p:cNvPr id="11" name="Enregistrement (2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7305" y="197750"/>
            <a:ext cx="511953" cy="51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6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"/>
    </mc:Choice>
    <mc:Fallback xmlns="">
      <p:transition spd="slow" advTm="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165225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Method: ribbed bedforms below ice streams margins</a:t>
            </a:r>
            <a:r>
              <a:rPr lang="en-GB" b="1" cap="small" dirty="0"/>
              <a:t>	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8" y="771550"/>
            <a:ext cx="6342970" cy="374441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5496" y="4515966"/>
            <a:ext cx="21602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 err="1" smtClean="0"/>
              <a:t>Modified</a:t>
            </a:r>
            <a:r>
              <a:rPr lang="fr-FR" sz="1050" b="1" dirty="0" smtClean="0"/>
              <a:t> </a:t>
            </a:r>
            <a:r>
              <a:rPr lang="fr-FR" sz="1050" b="1" dirty="0" err="1" smtClean="0"/>
              <a:t>after</a:t>
            </a:r>
            <a:r>
              <a:rPr lang="fr-FR" sz="1050" b="1" dirty="0" smtClean="0"/>
              <a:t> Margold et al., 2018</a:t>
            </a:r>
            <a:endParaRPr lang="fr-FR" sz="105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444208" y="915566"/>
            <a:ext cx="269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179388">
              <a:lnSpc>
                <a:spcPct val="150000"/>
              </a:lnSpc>
              <a:buFontTx/>
              <a:buChar char="-"/>
            </a:pPr>
            <a:r>
              <a:rPr lang="en-GB" sz="1200" dirty="0" smtClean="0"/>
              <a:t>Mapping of ribbed bedforms along margins of palaeo-ice stream beds</a:t>
            </a:r>
          </a:p>
          <a:p>
            <a:pPr marL="171450" indent="-171450" defTabSz="179388">
              <a:lnSpc>
                <a:spcPct val="150000"/>
              </a:lnSpc>
              <a:buFontTx/>
              <a:buChar char="-"/>
            </a:pPr>
            <a:endParaRPr lang="en-GB" sz="1200" dirty="0"/>
          </a:p>
          <a:p>
            <a:pPr marL="171450" indent="-171450" defTabSz="179388">
              <a:lnSpc>
                <a:spcPct val="150000"/>
              </a:lnSpc>
              <a:buFontTx/>
              <a:buChar char="-"/>
            </a:pPr>
            <a:r>
              <a:rPr lang="en-GB" sz="1200" dirty="0" smtClean="0"/>
              <a:t>Ice streams of Laurentide Ice Sheet: </a:t>
            </a:r>
            <a:br>
              <a:rPr lang="en-GB" sz="1200" dirty="0" smtClean="0"/>
            </a:br>
            <a:r>
              <a:rPr lang="en-GB" sz="1200" dirty="0" smtClean="0"/>
              <a:t>		</a:t>
            </a:r>
            <a:r>
              <a:rPr lang="en-GB" sz="1200" b="1" dirty="0" smtClean="0">
                <a:solidFill>
                  <a:srgbClr val="FF0000"/>
                </a:solidFill>
              </a:rPr>
              <a:t>- Amundsen Gulf IS (trunk</a:t>
            </a:r>
            <a:r>
              <a:rPr lang="en-GB" sz="1200" b="1" dirty="0">
                <a:solidFill>
                  <a:srgbClr val="FF0000"/>
                </a:solidFill>
              </a:rPr>
              <a:t>)</a:t>
            </a:r>
            <a:br>
              <a:rPr lang="en-GB" sz="1200" b="1" dirty="0">
                <a:solidFill>
                  <a:srgbClr val="FF0000"/>
                </a:solidFill>
              </a:rPr>
            </a:br>
            <a:r>
              <a:rPr lang="en-GB" sz="1200" b="1" dirty="0">
                <a:solidFill>
                  <a:srgbClr val="FF0000"/>
                </a:solidFill>
              </a:rPr>
              <a:t>		 - Central Alberta IS (lobe)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7236296" y="-39134"/>
            <a:ext cx="1968658" cy="5946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Palaeo-glaciological mapping</a:t>
            </a:r>
            <a:endParaRPr lang="en-GB" sz="1600" b="1" cap="small" dirty="0"/>
          </a:p>
        </p:txBody>
      </p:sp>
      <p:pic>
        <p:nvPicPr>
          <p:cNvPr id="8" name="Enregistrement (26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1094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10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165225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ribbed bedforms below ice streams margins</a:t>
            </a:r>
            <a:br>
              <a:rPr lang="en-GB" b="1" cap="small" dirty="0" smtClean="0"/>
            </a:br>
            <a:r>
              <a:rPr lang="en-GB" sz="1400" cap="small" dirty="0" smtClean="0">
                <a:sym typeface="Wingdings" panose="05000000000000000000" pitchFamily="2" charset="2"/>
              </a:rPr>
              <a:t> Amundsen Gulf IS – ribbed bedforms below shear margins</a:t>
            </a:r>
            <a:r>
              <a:rPr lang="en-GB" b="1" cap="small" dirty="0"/>
              <a:t>	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3557"/>
            <a:ext cx="8640000" cy="302232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22296" y="3795886"/>
            <a:ext cx="7246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b="1" u="sng" dirty="0" smtClean="0"/>
              <a:t>Orientation:</a:t>
            </a:r>
            <a:r>
              <a:rPr lang="en-GB" sz="1200" dirty="0" smtClean="0"/>
              <a:t> oblique (25 – 45°)						</a:t>
            </a:r>
            <a:r>
              <a:rPr lang="en-GB" sz="1200" b="1" u="sng" dirty="0" smtClean="0"/>
              <a:t>Dimension</a:t>
            </a:r>
            <a:r>
              <a:rPr lang="en-GB" sz="1200" b="1" u="sng" dirty="0"/>
              <a:t>:</a:t>
            </a:r>
            <a:r>
              <a:rPr lang="en-GB" sz="1200" dirty="0"/>
              <a:t> l/w = </a:t>
            </a:r>
            <a:r>
              <a:rPr lang="en-GB" sz="1200" dirty="0" smtClean="0"/>
              <a:t>4.2 (</a:t>
            </a:r>
            <a:r>
              <a:rPr lang="en-GB" sz="1200" dirty="0" err="1"/>
              <a:t>l</a:t>
            </a:r>
            <a:r>
              <a:rPr lang="en-GB" sz="1200" baseline="-25000" dirty="0" err="1" smtClean="0"/>
              <a:t>mean</a:t>
            </a:r>
            <a:r>
              <a:rPr lang="en-GB" sz="1200" dirty="0" smtClean="0"/>
              <a:t> = </a:t>
            </a:r>
            <a:r>
              <a:rPr lang="en-GB" sz="1200" dirty="0"/>
              <a:t>4780 </a:t>
            </a:r>
            <a:r>
              <a:rPr lang="en-GB" sz="1200" dirty="0" smtClean="0"/>
              <a:t>m; </a:t>
            </a:r>
            <a:r>
              <a:rPr lang="en-GB" sz="1200" dirty="0" err="1" smtClean="0"/>
              <a:t>w</a:t>
            </a:r>
            <a:r>
              <a:rPr lang="en-GB" sz="1200" baseline="-25000" dirty="0" err="1" smtClean="0"/>
              <a:t>mean</a:t>
            </a:r>
            <a:r>
              <a:rPr lang="en-GB" sz="1200" dirty="0" smtClean="0"/>
              <a:t> = </a:t>
            </a:r>
            <a:r>
              <a:rPr lang="en-GB" sz="1200" dirty="0"/>
              <a:t>1110 </a:t>
            </a:r>
            <a:r>
              <a:rPr lang="en-GB" sz="1200" dirty="0" smtClean="0"/>
              <a:t>m)	</a:t>
            </a:r>
            <a:br>
              <a:rPr lang="en-GB" sz="1200" dirty="0" smtClean="0"/>
            </a:br>
            <a:r>
              <a:rPr lang="en-GB" sz="1200" b="1" u="sng" dirty="0" smtClean="0"/>
              <a:t>Shape:</a:t>
            </a:r>
            <a:r>
              <a:rPr lang="en-GB" sz="1200" dirty="0" smtClean="0"/>
              <a:t> slightly arcuate									</a:t>
            </a:r>
            <a:r>
              <a:rPr lang="en-GB" sz="1200" b="1" u="sng" dirty="0" smtClean="0"/>
              <a:t>Wavelength:</a:t>
            </a:r>
            <a:r>
              <a:rPr lang="en-GB" sz="1200" dirty="0" smtClean="0"/>
              <a:t> regular (</a:t>
            </a:r>
            <a:r>
              <a:rPr lang="el-GR" sz="1200" dirty="0" smtClean="0"/>
              <a:t>λ</a:t>
            </a:r>
            <a:r>
              <a:rPr lang="fr-FR" sz="1200" baseline="-25000" dirty="0" err="1" smtClean="0"/>
              <a:t>mean</a:t>
            </a:r>
            <a:r>
              <a:rPr lang="fr-FR" sz="1200" dirty="0" smtClean="0"/>
              <a:t> = 1450m)</a:t>
            </a:r>
            <a:r>
              <a:rPr lang="en-GB" sz="1200" dirty="0" smtClean="0"/>
              <a:t> 		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b="1" u="sng" dirty="0" smtClean="0"/>
              <a:t>Former interpretations: </a:t>
            </a:r>
            <a:r>
              <a:rPr lang="en-GB" sz="1200" dirty="0" smtClean="0"/>
              <a:t>		</a:t>
            </a:r>
            <a:r>
              <a:rPr lang="en-GB" sz="1200" dirty="0"/>
              <a:t>¤</a:t>
            </a:r>
            <a:r>
              <a:rPr lang="en-GB" sz="1200" dirty="0" smtClean="0"/>
              <a:t> distinct and oblique flow sets of lineations (Stokes et al., 2006)</a:t>
            </a:r>
            <a:br>
              <a:rPr lang="en-GB" sz="1200" dirty="0" smtClean="0"/>
            </a:br>
            <a:r>
              <a:rPr lang="en-GB" sz="1200" dirty="0" smtClean="0"/>
              <a:t>										¤ mega-scale transverse ridges (Greenwood and </a:t>
            </a:r>
            <a:r>
              <a:rPr lang="en-GB" sz="1200" dirty="0" err="1" smtClean="0"/>
              <a:t>Kleman</a:t>
            </a:r>
            <a:r>
              <a:rPr lang="en-GB" sz="1200" dirty="0" smtClean="0"/>
              <a:t>, 2010)</a:t>
            </a:r>
            <a:endParaRPr lang="en-GB" sz="12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7236296" y="-39134"/>
            <a:ext cx="1968658" cy="5946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Palaeo-glaciological mapping</a:t>
            </a:r>
            <a:endParaRPr lang="en-GB" sz="1600" b="1" cap="small" dirty="0"/>
          </a:p>
        </p:txBody>
      </p:sp>
      <p:pic>
        <p:nvPicPr>
          <p:cNvPr id="3" name="Enregistrement (30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496" y="1563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0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11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7504" y="8282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165225">
              <a:buFont typeface="Courier New" panose="02070309020205020404" pitchFamily="49" charset="0"/>
              <a:buChar char="o"/>
            </a:pPr>
            <a:r>
              <a:rPr lang="en-GB" b="1" cap="small" dirty="0" smtClean="0"/>
              <a:t>Results: ribbed bedforms below ice streams margins</a:t>
            </a:r>
            <a:br>
              <a:rPr lang="en-GB" b="1" cap="small" dirty="0" smtClean="0"/>
            </a:br>
            <a:r>
              <a:rPr lang="en-GB" sz="1400" cap="small" dirty="0">
                <a:sym typeface="Wingdings" panose="05000000000000000000" pitchFamily="2" charset="2"/>
              </a:rPr>
              <a:t> </a:t>
            </a:r>
            <a:r>
              <a:rPr lang="en-GB" sz="1400" cap="small" dirty="0" smtClean="0">
                <a:sym typeface="Wingdings" panose="05000000000000000000" pitchFamily="2" charset="2"/>
              </a:rPr>
              <a:t>Central Alberta IS </a:t>
            </a:r>
            <a:r>
              <a:rPr lang="en-GB" sz="1400" cap="small" dirty="0">
                <a:sym typeface="Wingdings" panose="05000000000000000000" pitchFamily="2" charset="2"/>
              </a:rPr>
              <a:t>– </a:t>
            </a:r>
            <a:r>
              <a:rPr lang="en-GB" sz="1400" cap="small" dirty="0" smtClean="0">
                <a:sym typeface="Wingdings" panose="05000000000000000000" pitchFamily="2" charset="2"/>
              </a:rPr>
              <a:t>ribbed bedforms below frontal lobe margin </a:t>
            </a:r>
            <a:r>
              <a:rPr lang="en-GB" b="1" cap="small" dirty="0"/>
              <a:t>	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41625"/>
            <a:ext cx="8640000" cy="289237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95536" y="3563779"/>
            <a:ext cx="72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b="1" u="sng" dirty="0" smtClean="0"/>
              <a:t>Orientation:</a:t>
            </a:r>
            <a:r>
              <a:rPr lang="en-GB" sz="1200" dirty="0" smtClean="0"/>
              <a:t> transverse (</a:t>
            </a:r>
            <a:r>
              <a:rPr lang="en-GB" sz="1200" dirty="0"/>
              <a:t>90 ± 5°)</a:t>
            </a:r>
            <a:r>
              <a:rPr lang="en-GB" sz="1200" dirty="0" smtClean="0"/>
              <a:t>					</a:t>
            </a:r>
            <a:r>
              <a:rPr lang="en-GB" sz="1200" b="1" u="sng" dirty="0" smtClean="0"/>
              <a:t>Dimension</a:t>
            </a:r>
            <a:r>
              <a:rPr lang="en-GB" sz="1200" b="1" u="sng" dirty="0"/>
              <a:t>:</a:t>
            </a:r>
            <a:r>
              <a:rPr lang="en-GB" sz="1200" dirty="0"/>
              <a:t> l/w = </a:t>
            </a:r>
            <a:r>
              <a:rPr lang="en-GB" sz="1200" dirty="0" smtClean="0"/>
              <a:t>3.0 (</a:t>
            </a:r>
            <a:r>
              <a:rPr lang="en-GB" sz="1200" dirty="0" err="1"/>
              <a:t>l</a:t>
            </a:r>
            <a:r>
              <a:rPr lang="en-GB" sz="1200" baseline="-25000" dirty="0" err="1" smtClean="0"/>
              <a:t>mean</a:t>
            </a:r>
            <a:r>
              <a:rPr lang="en-GB" sz="1200" dirty="0" smtClean="0"/>
              <a:t> = 4350 m; </a:t>
            </a:r>
            <a:r>
              <a:rPr lang="en-GB" sz="1200" dirty="0" err="1" smtClean="0"/>
              <a:t>w</a:t>
            </a:r>
            <a:r>
              <a:rPr lang="en-GB" sz="1200" baseline="-25000" dirty="0" err="1" smtClean="0"/>
              <a:t>mean</a:t>
            </a:r>
            <a:r>
              <a:rPr lang="en-GB" sz="1200" dirty="0" smtClean="0"/>
              <a:t> = 1350 m)	</a:t>
            </a:r>
            <a:br>
              <a:rPr lang="en-GB" sz="1200" dirty="0" smtClean="0"/>
            </a:br>
            <a:r>
              <a:rPr lang="en-GB" sz="1200" b="1" u="sng" dirty="0" smtClean="0"/>
              <a:t>Shape:</a:t>
            </a:r>
            <a:r>
              <a:rPr lang="en-GB" sz="1200" dirty="0" smtClean="0"/>
              <a:t> arcuate to anastomosing					</a:t>
            </a:r>
            <a:r>
              <a:rPr lang="en-GB" sz="1200" b="1" u="sng" dirty="0" smtClean="0"/>
              <a:t>Wavelength:</a:t>
            </a:r>
            <a:r>
              <a:rPr lang="en-GB" sz="1200" dirty="0" smtClean="0"/>
              <a:t> regular (</a:t>
            </a:r>
            <a:r>
              <a:rPr lang="el-GR" sz="1200" dirty="0" smtClean="0"/>
              <a:t>λ</a:t>
            </a:r>
            <a:r>
              <a:rPr lang="fr-FR" sz="1200" baseline="-25000" dirty="0" err="1" smtClean="0"/>
              <a:t>mean</a:t>
            </a:r>
            <a:r>
              <a:rPr lang="fr-FR" sz="1200" dirty="0" smtClean="0"/>
              <a:t> = 900m)</a:t>
            </a:r>
            <a:r>
              <a:rPr lang="en-GB" sz="1200" dirty="0" smtClean="0"/>
              <a:t> 	</a:t>
            </a:r>
            <a:br>
              <a:rPr lang="en-GB" sz="1200" dirty="0" smtClean="0"/>
            </a:br>
            <a:r>
              <a:rPr lang="en-GB" sz="1200" b="1" u="sng" dirty="0" smtClean="0"/>
              <a:t>Characteristics: </a:t>
            </a:r>
            <a:r>
              <a:rPr lang="en-US" sz="1200" dirty="0" smtClean="0"/>
              <a:t>incised by and </a:t>
            </a:r>
            <a:r>
              <a:rPr lang="en-US" sz="1200" dirty="0"/>
              <a:t>cross-cutting meltwater channels</a:t>
            </a:r>
          </a:p>
          <a:p>
            <a:pPr defTabSz="179388">
              <a:lnSpc>
                <a:spcPct val="150000"/>
              </a:lnSpc>
            </a:pPr>
            <a:r>
              <a:rPr lang="en-GB" sz="1200" b="1" u="sng" dirty="0" smtClean="0"/>
              <a:t>Former interpretations: </a:t>
            </a:r>
            <a:r>
              <a:rPr lang="en-GB" sz="1200" dirty="0" smtClean="0"/>
              <a:t>		</a:t>
            </a:r>
            <a:r>
              <a:rPr lang="en-GB" sz="1200" dirty="0"/>
              <a:t>¤</a:t>
            </a:r>
            <a:r>
              <a:rPr lang="en-GB" sz="1200" dirty="0" smtClean="0"/>
              <a:t> </a:t>
            </a:r>
            <a:r>
              <a:rPr lang="en-GB" sz="1200" dirty="0" smtClean="0">
                <a:solidFill>
                  <a:prstClr val="black"/>
                </a:solidFill>
              </a:rPr>
              <a:t>traction </a:t>
            </a:r>
            <a:r>
              <a:rPr lang="en-GB" sz="1200" dirty="0">
                <a:solidFill>
                  <a:prstClr val="black"/>
                </a:solidFill>
              </a:rPr>
              <a:t>ribs (</a:t>
            </a:r>
            <a:r>
              <a:rPr lang="en-GB" sz="1200" dirty="0" err="1">
                <a:solidFill>
                  <a:prstClr val="black"/>
                </a:solidFill>
              </a:rPr>
              <a:t>Sergienko</a:t>
            </a:r>
            <a:r>
              <a:rPr lang="en-GB" sz="1200" dirty="0">
                <a:solidFill>
                  <a:prstClr val="black"/>
                </a:solidFill>
              </a:rPr>
              <a:t> et al., 2014; Stokes et al., 2016) </a:t>
            </a:r>
            <a:br>
              <a:rPr lang="en-GB" sz="1200" dirty="0">
                <a:solidFill>
                  <a:prstClr val="black"/>
                </a:solidFill>
              </a:rPr>
            </a:br>
            <a:r>
              <a:rPr lang="en-GB" sz="1200" dirty="0">
                <a:solidFill>
                  <a:prstClr val="black"/>
                </a:solidFill>
              </a:rPr>
              <a:t>										</a:t>
            </a:r>
            <a:r>
              <a:rPr lang="en-GB" sz="1200" dirty="0" smtClean="0">
                <a:solidFill>
                  <a:prstClr val="black"/>
                </a:solidFill>
              </a:rPr>
              <a:t>¤ </a:t>
            </a:r>
            <a:r>
              <a:rPr lang="en-GB" sz="1200" dirty="0">
                <a:solidFill>
                  <a:prstClr val="black"/>
                </a:solidFill>
              </a:rPr>
              <a:t>overridden thrust masses (Evans et al., 2008, 2014; Atkinson et al., 2018) </a:t>
            </a:r>
            <a:endParaRPr lang="en-GB" sz="12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7236296" y="-39134"/>
            <a:ext cx="1968658" cy="5946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cap="small" dirty="0" smtClean="0"/>
              <a:t>Palaeo-glaciological mapping</a:t>
            </a:r>
            <a:endParaRPr lang="en-GB" sz="1600" b="1" cap="small" dirty="0"/>
          </a:p>
        </p:txBody>
      </p:sp>
      <p:pic>
        <p:nvPicPr>
          <p:cNvPr id="3" name="Enregistrement (3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1011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4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"/>
    </mc:Choice>
    <mc:Fallback xmlns="">
      <p:transition spd="slow" advTm="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71"/>
          <a:stretch/>
        </p:blipFill>
        <p:spPr bwMode="auto">
          <a:xfrm>
            <a:off x="322001" y="709766"/>
            <a:ext cx="5830812" cy="441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4767263"/>
            <a:ext cx="2133600" cy="273844"/>
          </a:xfrm>
        </p:spPr>
        <p:txBody>
          <a:bodyPr/>
          <a:lstStyle/>
          <a:p>
            <a:r>
              <a:rPr lang="fr-FR" dirty="0" smtClean="0"/>
              <a:t>12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7504" y="82828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165225">
              <a:buFont typeface="Courier New" panose="02070309020205020404" pitchFamily="49" charset="0"/>
              <a:buChar char="o"/>
            </a:pPr>
            <a:r>
              <a:rPr lang="en-US" b="1" cap="small" dirty="0" smtClean="0"/>
              <a:t>An </a:t>
            </a:r>
            <a:r>
              <a:rPr lang="en-US" b="1" cap="small" dirty="0"/>
              <a:t>integrative morphological-hydrological-glaciological model for the formation of ribbed bedforms beneath ice streams </a:t>
            </a:r>
            <a:r>
              <a:rPr lang="en-US" b="1" cap="small" dirty="0" smtClean="0"/>
              <a:t>margins</a:t>
            </a:r>
            <a:r>
              <a:rPr lang="en-GB" b="1" cap="small" dirty="0"/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146965" y="3960566"/>
            <a:ext cx="5976664" cy="1233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2" descr="E:\6 - THESE\6 - Articles\Ribbed moraines - IS shear margins\Figures\Images\V4_300dpi\14 - Interpretration bloc 3d-01-01-0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42" b="25689"/>
          <a:stretch/>
        </p:blipFill>
        <p:spPr bwMode="auto">
          <a:xfrm>
            <a:off x="331142" y="4014631"/>
            <a:ext cx="5832648" cy="579120"/>
          </a:xfrm>
          <a:prstGeom prst="rect">
            <a:avLst/>
          </a:prstGeom>
          <a:blipFill>
            <a:blip r:embed="rId8" cstate="print">
              <a:alphaModFix amt="44000"/>
            </a:blip>
            <a:tile tx="0" ty="0" sx="100000" sy="100000" flip="none" algn="tl"/>
          </a:blipFill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564" y="2717799"/>
            <a:ext cx="963083" cy="151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6 - THESE\6 - Articles\Ribbed moraines - IS shear margins\Figures\Images\V4_300dpi\14 - Interpretration bloc 3d-01-01-0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42" b="7537"/>
          <a:stretch/>
        </p:blipFill>
        <p:spPr bwMode="auto">
          <a:xfrm>
            <a:off x="336573" y="4584413"/>
            <a:ext cx="5832648" cy="555526"/>
          </a:xfrm>
          <a:prstGeom prst="rect">
            <a:avLst/>
          </a:prstGeom>
          <a:blipFill>
            <a:blip r:embed="rId8" cstate="print">
              <a:alphaModFix amt="44000"/>
            </a:blip>
            <a:tile tx="0" ty="0" sx="100000" sy="100000" flip="none" algn="tl"/>
          </a:blipFill>
        </p:spPr>
      </p:pic>
      <p:sp>
        <p:nvSpPr>
          <p:cNvPr id="11" name="ZoneTexte 10"/>
          <p:cNvSpPr txBox="1"/>
          <p:nvPr/>
        </p:nvSpPr>
        <p:spPr>
          <a:xfrm>
            <a:off x="6192688" y="773291"/>
            <a:ext cx="2843808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179388"/>
            <a:r>
              <a:rPr lang="en-GB" sz="1200" b="1" cap="small" dirty="0" smtClean="0"/>
              <a:t>Ice stream margins (shear &amp; frontal lobe)</a:t>
            </a:r>
          </a:p>
          <a:p>
            <a:pPr algn="ctr" defTabSz="179388"/>
            <a:r>
              <a:rPr lang="en-GB" sz="1200" b="1" cap="small" dirty="0" smtClean="0"/>
              <a:t>=</a:t>
            </a:r>
            <a:endParaRPr lang="en-GB" sz="1200" b="1" cap="small" dirty="0"/>
          </a:p>
          <a:p>
            <a:pPr algn="ctr" defTabSz="179388"/>
            <a:r>
              <a:rPr lang="en-GB" sz="1200" b="1" cap="small" dirty="0" smtClean="0"/>
              <a:t>Formation of ribbed bedforms</a:t>
            </a:r>
            <a:endParaRPr lang="en-GB" sz="1200" b="1" cap="small" dirty="0"/>
          </a:p>
        </p:txBody>
      </p:sp>
      <p:sp>
        <p:nvSpPr>
          <p:cNvPr id="12" name="ZoneTexte 11"/>
          <p:cNvSpPr txBox="1"/>
          <p:nvPr/>
        </p:nvSpPr>
        <p:spPr>
          <a:xfrm>
            <a:off x="6012160" y="1570603"/>
            <a:ext cx="32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lnSpc>
                <a:spcPct val="150000"/>
              </a:lnSpc>
            </a:pPr>
            <a:r>
              <a:rPr lang="en-GB" sz="1200" b="1" cap="small" dirty="0" smtClean="0"/>
              <a:t>Ribbed bedforms formation : </a:t>
            </a:r>
          </a:p>
          <a:p>
            <a:pPr defTabSz="179388">
              <a:lnSpc>
                <a:spcPct val="150000"/>
              </a:lnSpc>
            </a:pPr>
            <a:r>
              <a:rPr lang="en-GB" sz="1200" dirty="0"/>
              <a:t>	</a:t>
            </a:r>
            <a:r>
              <a:rPr lang="en-GB" sz="1200" dirty="0" smtClean="0"/>
              <a:t>- transition coupling/decoupling below ice 	stream margins</a:t>
            </a:r>
            <a:r>
              <a:rPr lang="en-GB" sz="1200" dirty="0"/>
              <a:t> </a:t>
            </a:r>
            <a:r>
              <a:rPr lang="en-GB" sz="1200" dirty="0" smtClean="0"/>
              <a:t>(controlled by hydrology)</a:t>
            </a:r>
          </a:p>
          <a:p>
            <a:pPr defTabSz="179388">
              <a:lnSpc>
                <a:spcPct val="150000"/>
              </a:lnSpc>
            </a:pPr>
            <a:r>
              <a:rPr lang="en-GB" sz="1200" dirty="0"/>
              <a:t>	</a:t>
            </a:r>
            <a:r>
              <a:rPr lang="en-GB" sz="1200" dirty="0" smtClean="0"/>
              <a:t>			</a:t>
            </a:r>
            <a:r>
              <a:rPr lang="en-GB" sz="1200" b="1" dirty="0" smtClean="0"/>
              <a:t>Velocity gradient</a:t>
            </a:r>
          </a:p>
          <a:p>
            <a:pPr defTabSz="179388">
              <a:lnSpc>
                <a:spcPct val="150000"/>
              </a:lnSpc>
            </a:pPr>
            <a:r>
              <a:rPr lang="en-GB" sz="1200" dirty="0"/>
              <a:t>	</a:t>
            </a:r>
            <a:r>
              <a:rPr lang="en-GB" sz="1200" dirty="0" smtClean="0"/>
              <a:t>- ice deformation (shear and compression)</a:t>
            </a:r>
          </a:p>
          <a:p>
            <a:pPr defTabSz="179388">
              <a:lnSpc>
                <a:spcPct val="150000"/>
              </a:lnSpc>
            </a:pPr>
            <a:r>
              <a:rPr lang="en-GB" sz="1200" dirty="0"/>
              <a:t>	</a:t>
            </a:r>
            <a:r>
              <a:rPr lang="en-GB" sz="1200" dirty="0" smtClean="0"/>
              <a:t>- </a:t>
            </a:r>
            <a:r>
              <a:rPr lang="en-GB" sz="1200" dirty="0"/>
              <a:t>stress </a:t>
            </a:r>
            <a:r>
              <a:rPr lang="en-GB" sz="1200" dirty="0" smtClean="0"/>
              <a:t>transfer (coupling) &amp; bed deformation </a:t>
            </a:r>
            <a:r>
              <a:rPr lang="en-GB" sz="1200" dirty="0"/>
              <a:t>	</a:t>
            </a:r>
            <a:r>
              <a:rPr lang="en-GB" sz="1200" dirty="0" smtClean="0"/>
              <a:t>			     </a:t>
            </a:r>
            <a:r>
              <a:rPr lang="en-GB" sz="1200" b="1" dirty="0" smtClean="0"/>
              <a:t>Ribbed bedforms</a:t>
            </a:r>
          </a:p>
          <a:p>
            <a:pPr defTabSz="179388">
              <a:lnSpc>
                <a:spcPct val="150000"/>
              </a:lnSpc>
            </a:pPr>
            <a:r>
              <a:rPr lang="en-GB" sz="1200" dirty="0" smtClean="0"/>
              <a:t>	- spreading of water film in between ridges</a:t>
            </a:r>
            <a:endParaRPr lang="en-GB" sz="1200" dirty="0"/>
          </a:p>
        </p:txBody>
      </p:sp>
      <p:sp>
        <p:nvSpPr>
          <p:cNvPr id="13" name="Flèche à angle droit 12"/>
          <p:cNvSpPr/>
          <p:nvPr/>
        </p:nvSpPr>
        <p:spPr>
          <a:xfrm rot="5400000">
            <a:off x="6588224" y="3363838"/>
            <a:ext cx="144016" cy="144016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à angle droit 15"/>
          <p:cNvSpPr/>
          <p:nvPr/>
        </p:nvSpPr>
        <p:spPr>
          <a:xfrm rot="5400000">
            <a:off x="6585698" y="2499742"/>
            <a:ext cx="144016" cy="144016"/>
          </a:xfrm>
          <a:prstGeom prst="bent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049777" y="3863565"/>
            <a:ext cx="2698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79388">
              <a:lnSpc>
                <a:spcPct val="150000"/>
              </a:lnSpc>
            </a:pPr>
            <a:r>
              <a:rPr lang="en-GB" sz="1200" b="1" cap="small" dirty="0">
                <a:solidFill>
                  <a:prstClr val="black"/>
                </a:solidFill>
              </a:rPr>
              <a:t>Ribbed </a:t>
            </a:r>
            <a:r>
              <a:rPr lang="en-GB" sz="1200" b="1" cap="small" dirty="0" smtClean="0">
                <a:solidFill>
                  <a:prstClr val="black"/>
                </a:solidFill>
              </a:rPr>
              <a:t>bedforms implications :</a:t>
            </a:r>
            <a:br>
              <a:rPr lang="en-GB" sz="1200" b="1" cap="small" dirty="0" smtClean="0">
                <a:solidFill>
                  <a:prstClr val="black"/>
                </a:solidFill>
              </a:rPr>
            </a:br>
            <a:r>
              <a:rPr lang="en-GB" sz="1200" b="1" cap="small" dirty="0" smtClean="0">
                <a:solidFill>
                  <a:prstClr val="black"/>
                </a:solidFill>
              </a:rPr>
              <a:t>	</a:t>
            </a:r>
            <a:r>
              <a:rPr lang="en-GB" sz="1200" cap="small" dirty="0" smtClean="0">
                <a:solidFill>
                  <a:prstClr val="black"/>
                </a:solidFill>
              </a:rPr>
              <a:t>- </a:t>
            </a:r>
            <a:r>
              <a:rPr lang="en-GB" sz="1200" dirty="0" smtClean="0">
                <a:solidFill>
                  <a:prstClr val="black"/>
                </a:solidFill>
              </a:rPr>
              <a:t>location of ice stream margins</a:t>
            </a:r>
            <a:br>
              <a:rPr lang="en-GB" sz="1200" dirty="0" smtClean="0">
                <a:solidFill>
                  <a:prstClr val="black"/>
                </a:solidFill>
              </a:rPr>
            </a:br>
            <a:r>
              <a:rPr lang="en-GB" sz="1200" dirty="0" smtClean="0">
                <a:solidFill>
                  <a:prstClr val="black"/>
                </a:solidFill>
              </a:rPr>
              <a:t>	- distinct meltwater drainage systems</a:t>
            </a:r>
            <a:br>
              <a:rPr lang="en-GB" sz="1200" dirty="0" smtClean="0">
                <a:solidFill>
                  <a:prstClr val="black"/>
                </a:solidFill>
              </a:rPr>
            </a:br>
            <a:r>
              <a:rPr lang="en-GB" sz="1200" dirty="0" smtClean="0">
                <a:solidFill>
                  <a:prstClr val="black"/>
                </a:solidFill>
              </a:rPr>
              <a:t>	- controlled by ice lobe dynamics</a:t>
            </a:r>
            <a:endParaRPr lang="en-GB" sz="1200" b="1" cap="small" dirty="0">
              <a:solidFill>
                <a:prstClr val="black"/>
              </a:solidFill>
            </a:endParaRPr>
          </a:p>
        </p:txBody>
      </p:sp>
      <p:pic>
        <p:nvPicPr>
          <p:cNvPr id="9" name="Enregistrement (35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5764" y="7071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074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1"/>
    </mc:Choice>
    <mc:Fallback xmlns="">
      <p:transition spd="slow" advTm="1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11" grpId="0" animBg="1"/>
      <p:bldP spid="12" grpId="0"/>
      <p:bldP spid="13" grpId="0" animBg="1"/>
      <p:bldP spid="16" grpId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1|39.7|9.1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0.5|0.4|0.3|0.3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0.5|0.4|0.3|0.3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3|0.5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578</Words>
  <Application>Microsoft Office PowerPoint</Application>
  <PresentationFormat>Affichage à l'écran (16:9)</PresentationFormat>
  <Paragraphs>138</Paragraphs>
  <Slides>15</Slides>
  <Notes>15</Notes>
  <HiddenSlides>0</HiddenSlides>
  <MMClips>15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Arial Nova</vt:lpstr>
      <vt:lpstr>Calibri</vt:lpstr>
      <vt:lpstr>Courier New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Vérité</dc:creator>
  <cp:lastModifiedBy>Jean</cp:lastModifiedBy>
  <cp:revision>144</cp:revision>
  <cp:lastPrinted>2020-09-28T10:36:01Z</cp:lastPrinted>
  <dcterms:created xsi:type="dcterms:W3CDTF">2020-09-22T19:35:18Z</dcterms:created>
  <dcterms:modified xsi:type="dcterms:W3CDTF">2021-04-20T10:51:03Z</dcterms:modified>
</cp:coreProperties>
</file>