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4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_rels/presentation.xml.rels" ContentType="application/vnd.openxmlformats-package.relationships+xml"/>
  <Override PartName="/ppt/media/image29.png" ContentType="image/png"/>
  <Override PartName="/ppt/media/image27.png" ContentType="image/png"/>
  <Override PartName="/ppt/media/image26.png" ContentType="image/png"/>
  <Override PartName="/ppt/media/image23.png" ContentType="image/png"/>
  <Override PartName="/ppt/media/image22.png" ContentType="image/png"/>
  <Override PartName="/ppt/media/image21.png" ContentType="image/png"/>
  <Override PartName="/ppt/media/image19.png" ContentType="image/png"/>
  <Override PartName="/ppt/media/image17.png" ContentType="image/png"/>
  <Override PartName="/ppt/media/image16.png" ContentType="image/png"/>
  <Override PartName="/ppt/media/image14.png" ContentType="image/png"/>
  <Override PartName="/ppt/media/image10.jpeg" ContentType="image/jpeg"/>
  <Override PartName="/ppt/media/image8.jpeg" ContentType="image/jpeg"/>
  <Override PartName="/ppt/media/image38.png" ContentType="image/png"/>
  <Override PartName="/ppt/media/image34.png" ContentType="image/png"/>
  <Override PartName="/ppt/media/image9.png" ContentType="image/png"/>
  <Override PartName="/ppt/media/image39.png" ContentType="image/png"/>
  <Override PartName="/ppt/media/image33.png" ContentType="image/png"/>
  <Override PartName="/ppt/media/image28.png" ContentType="image/png"/>
  <Override PartName="/ppt/media/image7.jpeg" ContentType="image/jpeg"/>
  <Override PartName="/ppt/media/image20.png" ContentType="image/png"/>
  <Override PartName="/ppt/media/image11.png" ContentType="image/png"/>
  <Override PartName="/ppt/media/image35.png" ContentType="image/png"/>
  <Override PartName="/ppt/media/image5.jpeg" ContentType="image/jpeg"/>
  <Override PartName="/ppt/media/image12.png" ContentType="image/png"/>
  <Override PartName="/ppt/media/image36.png" ContentType="image/png"/>
  <Override PartName="/ppt/media/image37.png" ContentType="image/png"/>
  <Override PartName="/ppt/media/image13.png" ContentType="image/png"/>
  <Override PartName="/ppt/media/image18.png" ContentType="image/png"/>
  <Override PartName="/ppt/media/image6.jpeg" ContentType="image/jpeg"/>
  <Override PartName="/ppt/media/image40.png" ContentType="image/png"/>
  <Override PartName="/ppt/media/image4.jpeg" ContentType="image/jpeg"/>
  <Override PartName="/ppt/media/image25.png" ContentType="image/png"/>
  <Override PartName="/ppt/media/image2.png" ContentType="image/png"/>
  <Override PartName="/ppt/media/image32.png" ContentType="image/png"/>
  <Override PartName="/ppt/media/image30.png" ContentType="image/png"/>
  <Override PartName="/ppt/media/image3.jpeg" ContentType="image/jpeg"/>
  <Override PartName="/ppt/media/image15.png" ContentType="image/png"/>
  <Override PartName="/ppt/media/image31.png" ContentType="image/png"/>
  <Override PartName="/ppt/media/image1.png" ContentType="image/png"/>
  <Override PartName="/ppt/media/image24.png" ContentType="image/png"/>
  <Override PartName="/ppt/slideLayouts/_rels/slideLayout5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39.xml.rels" ContentType="application/vnd.openxmlformats-package.relationships+xml"/>
  <Override PartName="/ppt/slideLayouts/slideLayout2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8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_rels/slide10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3.xml.rels" ContentType="application/vnd.openxmlformats-package.relationships+xml"/>
  <Override PartName="/ppt/slides/_rels/slide5.xml.rels" ContentType="application/vnd.openxmlformats-package.relationships+xml"/>
  <Override PartName="/ppt/slides/_rels/slide13.xml.rels" ContentType="application/vnd.openxmlformats-package.relationships+xml"/>
  <Override PartName="/ppt/slides/_rels/slide16.xml.rels" ContentType="application/vnd.openxmlformats-package.relationships+xml"/>
  <Override PartName="/ppt/slides/_rels/slide12.xml.rels" ContentType="application/vnd.openxmlformats-package.relationships+xml"/>
  <Override PartName="/ppt/slides/_rels/slide15.xml.rels" ContentType="application/vnd.openxmlformats-package.relationships+xml"/>
  <Override PartName="/ppt/slides/_rels/slide9.xml.rels" ContentType="application/vnd.openxmlformats-package.relationships+xml"/>
  <Override PartName="/ppt/slides/_rels/slide11.xml.rels" ContentType="application/vnd.openxmlformats-package.relationships+xml"/>
  <Override PartName="/ppt/slides/_rels/slide14.xml.rels" ContentType="application/vnd.openxmlformats-package.relationships+xml"/>
  <Override PartName="/ppt/slides/_rels/slide8.xml.rels" ContentType="application/vnd.openxmlformats-package.relationships+xml"/>
  <Override PartName="/ppt/slides/_rels/slide18.xml.rels" ContentType="application/vnd.openxmlformats-package.relationships+xml"/>
  <Override PartName="/ppt/slides/_rels/slide17.xml.rels" ContentType="application/vnd.openxmlformats-package.relationships+xml"/>
  <Override PartName="/ppt/slides/_rels/slide1.xml.rels" ContentType="application/vnd.openxmlformats-package.relationships+xml"/>
  <Override PartName="/ppt/slides/_rels/slide4.xml.rels" ContentType="application/vnd.openxmlformats-package.relationships+xml"/>
  <Override PartName="/ppt/slides/_rels/slide2.xml.rels" ContentType="application/vnd.openxmlformats-package.relationships+xml"/>
  <Override PartName="/ppt/slides/slide16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14630400" cy="82296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731520" y="328320"/>
            <a:ext cx="13167000" cy="63691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5183280" y="1925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9635040" y="1925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731520" y="4418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5183280" y="4418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9635040" y="4418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subTitle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subTitle"/>
          </p:nvPr>
        </p:nvSpPr>
        <p:spPr>
          <a:xfrm>
            <a:off x="731520" y="328320"/>
            <a:ext cx="13167000" cy="63691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 type="body"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5" name="PlaceHolder 5"/>
          <p:cNvSpPr>
            <a:spLocks noGrp="1"/>
          </p:cNvSpPr>
          <p:nvPr>
            <p:ph type="body"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 type="body"/>
          </p:nvPr>
        </p:nvSpPr>
        <p:spPr>
          <a:xfrm>
            <a:off x="5183280" y="1925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 type="body"/>
          </p:nvPr>
        </p:nvSpPr>
        <p:spPr>
          <a:xfrm>
            <a:off x="9635040" y="1925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0" name="PlaceHolder 5"/>
          <p:cNvSpPr>
            <a:spLocks noGrp="1"/>
          </p:cNvSpPr>
          <p:nvPr>
            <p:ph type="body"/>
          </p:nvPr>
        </p:nvSpPr>
        <p:spPr>
          <a:xfrm>
            <a:off x="731520" y="4418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1" name="PlaceHolder 6"/>
          <p:cNvSpPr>
            <a:spLocks noGrp="1"/>
          </p:cNvSpPr>
          <p:nvPr>
            <p:ph type="body"/>
          </p:nvPr>
        </p:nvSpPr>
        <p:spPr>
          <a:xfrm>
            <a:off x="5183280" y="4418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2" name="PlaceHolder 7"/>
          <p:cNvSpPr>
            <a:spLocks noGrp="1"/>
          </p:cNvSpPr>
          <p:nvPr>
            <p:ph type="body"/>
          </p:nvPr>
        </p:nvSpPr>
        <p:spPr>
          <a:xfrm>
            <a:off x="9635040" y="4418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subTitle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5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subTitle"/>
          </p:nvPr>
        </p:nvSpPr>
        <p:spPr>
          <a:xfrm>
            <a:off x="731520" y="328320"/>
            <a:ext cx="13167000" cy="63691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1" name="PlaceHolder 4"/>
          <p:cNvSpPr>
            <a:spLocks noGrp="1"/>
          </p:cNvSpPr>
          <p:nvPr>
            <p:ph type="body"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 type="body"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 type="body"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 type="body"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6" name="PlaceHolder 4"/>
          <p:cNvSpPr>
            <a:spLocks noGrp="1"/>
          </p:cNvSpPr>
          <p:nvPr>
            <p:ph type="body"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7" name="PlaceHolder 5"/>
          <p:cNvSpPr>
            <a:spLocks noGrp="1"/>
          </p:cNvSpPr>
          <p:nvPr>
            <p:ph type="body"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20" name="PlaceHolder 3"/>
          <p:cNvSpPr>
            <a:spLocks noGrp="1"/>
          </p:cNvSpPr>
          <p:nvPr>
            <p:ph type="body"/>
          </p:nvPr>
        </p:nvSpPr>
        <p:spPr>
          <a:xfrm>
            <a:off x="5183280" y="1925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21" name="PlaceHolder 4"/>
          <p:cNvSpPr>
            <a:spLocks noGrp="1"/>
          </p:cNvSpPr>
          <p:nvPr>
            <p:ph type="body"/>
          </p:nvPr>
        </p:nvSpPr>
        <p:spPr>
          <a:xfrm>
            <a:off x="9635040" y="1925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22" name="PlaceHolder 5"/>
          <p:cNvSpPr>
            <a:spLocks noGrp="1"/>
          </p:cNvSpPr>
          <p:nvPr>
            <p:ph type="body"/>
          </p:nvPr>
        </p:nvSpPr>
        <p:spPr>
          <a:xfrm>
            <a:off x="731520" y="4418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23" name="PlaceHolder 6"/>
          <p:cNvSpPr>
            <a:spLocks noGrp="1"/>
          </p:cNvSpPr>
          <p:nvPr>
            <p:ph type="body"/>
          </p:nvPr>
        </p:nvSpPr>
        <p:spPr>
          <a:xfrm>
            <a:off x="5183280" y="4418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24" name="PlaceHolder 7"/>
          <p:cNvSpPr>
            <a:spLocks noGrp="1"/>
          </p:cNvSpPr>
          <p:nvPr>
            <p:ph type="body"/>
          </p:nvPr>
        </p:nvSpPr>
        <p:spPr>
          <a:xfrm>
            <a:off x="9635040" y="4418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 type="subTitle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37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subTitle"/>
          </p:nvPr>
        </p:nvSpPr>
        <p:spPr>
          <a:xfrm>
            <a:off x="731520" y="328320"/>
            <a:ext cx="13167000" cy="63691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42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43" name="PlaceHolder 4"/>
          <p:cNvSpPr>
            <a:spLocks noGrp="1"/>
          </p:cNvSpPr>
          <p:nvPr>
            <p:ph type="body"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46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47" name="PlaceHolder 4"/>
          <p:cNvSpPr>
            <a:spLocks noGrp="1"/>
          </p:cNvSpPr>
          <p:nvPr>
            <p:ph type="body"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51" name="PlaceHolder 4"/>
          <p:cNvSpPr>
            <a:spLocks noGrp="1"/>
          </p:cNvSpPr>
          <p:nvPr>
            <p:ph type="body"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 type="body"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57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58" name="PlaceHolder 4"/>
          <p:cNvSpPr>
            <a:spLocks noGrp="1"/>
          </p:cNvSpPr>
          <p:nvPr>
            <p:ph type="body"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59" name="PlaceHolder 5"/>
          <p:cNvSpPr>
            <a:spLocks noGrp="1"/>
          </p:cNvSpPr>
          <p:nvPr>
            <p:ph type="body"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2" name="PlaceHolder 3"/>
          <p:cNvSpPr>
            <a:spLocks noGrp="1"/>
          </p:cNvSpPr>
          <p:nvPr>
            <p:ph type="body"/>
          </p:nvPr>
        </p:nvSpPr>
        <p:spPr>
          <a:xfrm>
            <a:off x="5183280" y="1925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3" name="PlaceHolder 4"/>
          <p:cNvSpPr>
            <a:spLocks noGrp="1"/>
          </p:cNvSpPr>
          <p:nvPr>
            <p:ph type="body"/>
          </p:nvPr>
        </p:nvSpPr>
        <p:spPr>
          <a:xfrm>
            <a:off x="9635040" y="1925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4" name="PlaceHolder 5"/>
          <p:cNvSpPr>
            <a:spLocks noGrp="1"/>
          </p:cNvSpPr>
          <p:nvPr>
            <p:ph type="body"/>
          </p:nvPr>
        </p:nvSpPr>
        <p:spPr>
          <a:xfrm>
            <a:off x="731520" y="4418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5" name="PlaceHolder 6"/>
          <p:cNvSpPr>
            <a:spLocks noGrp="1"/>
          </p:cNvSpPr>
          <p:nvPr>
            <p:ph type="body"/>
          </p:nvPr>
        </p:nvSpPr>
        <p:spPr>
          <a:xfrm>
            <a:off x="5183280" y="4418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6" name="PlaceHolder 7"/>
          <p:cNvSpPr>
            <a:spLocks noGrp="1"/>
          </p:cNvSpPr>
          <p:nvPr>
            <p:ph type="body"/>
          </p:nvPr>
        </p:nvSpPr>
        <p:spPr>
          <a:xfrm>
            <a:off x="9635040" y="4418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Relationship Id="rId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6.xml"/><Relationship Id="rId8" Type="http://schemas.openxmlformats.org/officeDocument/2006/relationships/slideLayout" Target="../slideLayouts/slideLayout17.xml"/><Relationship Id="rId9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5.jpeg"/><Relationship Id="rId3" Type="http://schemas.openxmlformats.org/officeDocument/2006/relationships/image" Target="../media/image6.jpeg"/><Relationship Id="rId4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6.xml"/><Relationship Id="rId6" Type="http://schemas.openxmlformats.org/officeDocument/2006/relationships/slideLayout" Target="../slideLayouts/slideLayout27.xml"/><Relationship Id="rId7" Type="http://schemas.openxmlformats.org/officeDocument/2006/relationships/slideLayout" Target="../slideLayouts/slideLayout28.xml"/><Relationship Id="rId8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7.jpeg"/><Relationship Id="rId3" Type="http://schemas.openxmlformats.org/officeDocument/2006/relationships/image" Target="../media/image8.jpeg"/><Relationship Id="rId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0" y="7601760"/>
            <a:ext cx="11941200" cy="547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ts val="1400"/>
              </a:lnSpc>
              <a:spcBef>
                <a:spcPts val="799"/>
              </a:spcBef>
              <a:tabLst>
                <a:tab algn="l" pos="0"/>
              </a:tabLst>
            </a:pPr>
            <a:r>
              <a:rPr b="1" lang="en-DE" sz="1400" spc="-1" strike="noStrike">
                <a:solidFill>
                  <a:srgbClr val="000000"/>
                </a:solidFill>
                <a:latin typeface="Calibri"/>
                <a:ea typeface="DejaVu Sans"/>
              </a:rPr>
              <a:t>Vorname Nachname</a:t>
            </a:r>
            <a:br/>
            <a:r>
              <a:rPr b="0" lang="de-DE" sz="1400" spc="-1" strike="noStrike">
                <a:solidFill>
                  <a:srgbClr val="000000"/>
                </a:solidFill>
                <a:latin typeface="Calibri"/>
                <a:ea typeface="DejaVu Sans"/>
              </a:rPr>
              <a:t>Titel der Präsentation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" name="CustomShape 2"/>
          <p:cNvSpPr/>
          <p:nvPr/>
        </p:nvSpPr>
        <p:spPr>
          <a:xfrm>
            <a:off x="0" y="0"/>
            <a:ext cx="14649840" cy="8227440"/>
          </a:xfrm>
          <a:prstGeom prst="rect">
            <a:avLst/>
          </a:prstGeom>
          <a:solidFill>
            <a:srgbClr val="e372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" name="Grafik 17" descr=""/>
          <p:cNvPicPr/>
          <p:nvPr/>
        </p:nvPicPr>
        <p:blipFill>
          <a:blip r:embed="rId2"/>
          <a:stretch/>
        </p:blipFill>
        <p:spPr>
          <a:xfrm>
            <a:off x="13806360" y="7464240"/>
            <a:ext cx="670680" cy="670320"/>
          </a:xfrm>
          <a:prstGeom prst="rect">
            <a:avLst/>
          </a:prstGeom>
          <a:ln>
            <a:noFill/>
          </a:ln>
        </p:spPr>
      </p:pic>
      <p:pic>
        <p:nvPicPr>
          <p:cNvPr id="3" name="Picture 7" descr=""/>
          <p:cNvPicPr/>
          <p:nvPr/>
        </p:nvPicPr>
        <p:blipFill>
          <a:blip r:embed="rId3"/>
          <a:stretch/>
        </p:blipFill>
        <p:spPr>
          <a:xfrm>
            <a:off x="9268920" y="191520"/>
            <a:ext cx="5132520" cy="1014840"/>
          </a:xfrm>
          <a:prstGeom prst="rect">
            <a:avLst/>
          </a:prstGeom>
          <a:ln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ustomShape 1"/>
          <p:cNvSpPr/>
          <p:nvPr/>
        </p:nvSpPr>
        <p:spPr>
          <a:xfrm>
            <a:off x="274320" y="7601760"/>
            <a:ext cx="11666880" cy="547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ts val="1400"/>
              </a:lnSpc>
              <a:spcBef>
                <a:spcPts val="799"/>
              </a:spcBef>
              <a:tabLst>
                <a:tab algn="l" pos="0"/>
              </a:tabLst>
            </a:pPr>
            <a:r>
              <a:rPr b="1" lang="en-DE" sz="1400" spc="-1" strike="noStrike">
                <a:solidFill>
                  <a:srgbClr val="000000"/>
                </a:solidFill>
                <a:latin typeface="Calibri"/>
                <a:ea typeface="DejaVu Sans"/>
              </a:rPr>
              <a:t>M. Rocío Rivas López, Stefan Liersch, and Fred F. Hattermann</a:t>
            </a:r>
            <a:br/>
            <a:r>
              <a:rPr b="0" lang="de-DE" sz="1400" spc="-1" strike="noStrike">
                <a:solidFill>
                  <a:srgbClr val="000000"/>
                </a:solidFill>
                <a:latin typeface="Calibri"/>
                <a:ea typeface="DejaVu Sans"/>
              </a:rPr>
              <a:t>Potential hydro-climatic impacts from climate change over Burundi</a:t>
            </a:r>
            <a:endParaRPr b="0" lang="en-US" sz="1400" spc="-1" strike="noStrike">
              <a:latin typeface="Arial"/>
            </a:endParaRPr>
          </a:p>
        </p:txBody>
      </p:sp>
      <p:pic>
        <p:nvPicPr>
          <p:cNvPr id="43" name="Grafik 10" descr=""/>
          <p:cNvPicPr/>
          <p:nvPr/>
        </p:nvPicPr>
        <p:blipFill>
          <a:blip r:embed="rId2"/>
          <a:stretch/>
        </p:blipFill>
        <p:spPr>
          <a:xfrm>
            <a:off x="13806360" y="7471440"/>
            <a:ext cx="663480" cy="663480"/>
          </a:xfrm>
          <a:prstGeom prst="rect">
            <a:avLst/>
          </a:prstGeom>
          <a:ln>
            <a:noFill/>
          </a:ln>
        </p:spPr>
      </p:pic>
      <p:pic>
        <p:nvPicPr>
          <p:cNvPr id="44" name="Grafik 12" descr=""/>
          <p:cNvPicPr/>
          <p:nvPr/>
        </p:nvPicPr>
        <p:blipFill>
          <a:blip r:embed="rId3"/>
          <a:stretch/>
        </p:blipFill>
        <p:spPr>
          <a:xfrm>
            <a:off x="12283920" y="7392960"/>
            <a:ext cx="1378440" cy="834120"/>
          </a:xfrm>
          <a:prstGeom prst="rect">
            <a:avLst/>
          </a:prstGeom>
          <a:ln>
            <a:noFill/>
          </a:ln>
        </p:spPr>
      </p:pic>
      <p:sp>
        <p:nvSpPr>
          <p:cNvPr id="45" name="PlaceHolder 2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latin typeface="Arial"/>
              </a:rPr>
              <a:t>Click to edit the </a:t>
            </a:r>
            <a:r>
              <a:rPr b="0" lang="en-US" sz="4400" spc="-1" strike="noStrike">
                <a:latin typeface="Arial"/>
              </a:rPr>
              <a:t>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CustomShape 1"/>
          <p:cNvSpPr/>
          <p:nvPr/>
        </p:nvSpPr>
        <p:spPr>
          <a:xfrm>
            <a:off x="274320" y="7601760"/>
            <a:ext cx="11666880" cy="547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ts val="1400"/>
              </a:lnSpc>
              <a:spcBef>
                <a:spcPts val="799"/>
              </a:spcBef>
              <a:tabLst>
                <a:tab algn="l" pos="0"/>
              </a:tabLst>
            </a:pPr>
            <a:r>
              <a:rPr b="1" lang="en-DE" sz="1400" spc="-1" strike="noStrike">
                <a:solidFill>
                  <a:srgbClr val="000000"/>
                </a:solidFill>
                <a:latin typeface="Calibri"/>
                <a:ea typeface="DejaVu Sans"/>
              </a:rPr>
              <a:t>M. Rocío Rivas López, Stefan Liersch, and Fred F. Hattermann</a:t>
            </a:r>
            <a:br/>
            <a:r>
              <a:rPr b="0" lang="de-DE" sz="1400" spc="-1" strike="noStrike">
                <a:solidFill>
                  <a:srgbClr val="000000"/>
                </a:solidFill>
                <a:latin typeface="Calibri"/>
                <a:ea typeface="DejaVu Sans"/>
              </a:rPr>
              <a:t>Potential hydro-climatic impacts from climate change over Burundi</a:t>
            </a:r>
            <a:endParaRPr b="0" lang="en-US" sz="1400" spc="-1" strike="noStrike">
              <a:latin typeface="Arial"/>
            </a:endParaRPr>
          </a:p>
        </p:txBody>
      </p:sp>
      <p:pic>
        <p:nvPicPr>
          <p:cNvPr id="84" name="Grafik 10" descr=""/>
          <p:cNvPicPr/>
          <p:nvPr/>
        </p:nvPicPr>
        <p:blipFill>
          <a:blip r:embed="rId2"/>
          <a:stretch/>
        </p:blipFill>
        <p:spPr>
          <a:xfrm>
            <a:off x="13806360" y="7471440"/>
            <a:ext cx="663480" cy="663480"/>
          </a:xfrm>
          <a:prstGeom prst="rect">
            <a:avLst/>
          </a:prstGeom>
          <a:ln>
            <a:noFill/>
          </a:ln>
        </p:spPr>
      </p:pic>
      <p:pic>
        <p:nvPicPr>
          <p:cNvPr id="85" name="Grafik 12" descr=""/>
          <p:cNvPicPr/>
          <p:nvPr/>
        </p:nvPicPr>
        <p:blipFill>
          <a:blip r:embed="rId3"/>
          <a:stretch/>
        </p:blipFill>
        <p:spPr>
          <a:xfrm>
            <a:off x="12283920" y="7392960"/>
            <a:ext cx="1378440" cy="834120"/>
          </a:xfrm>
          <a:prstGeom prst="rect">
            <a:avLst/>
          </a:prstGeom>
          <a:ln>
            <a:noFill/>
          </a:ln>
        </p:spPr>
      </p:pic>
      <p:sp>
        <p:nvSpPr>
          <p:cNvPr id="86" name="PlaceHolder 2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6640" cy="13734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Click to edit the title text format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4920" cy="4772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 algn="ctr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Click to edit the outline text format</a:t>
            </a:r>
            <a:endParaRPr b="0" lang="en-US" sz="1800" spc="-1" strike="noStrike">
              <a:latin typeface="Arial"/>
            </a:endParaRPr>
          </a:p>
          <a:p>
            <a:pPr lvl="1" marL="864000" indent="-324000" algn="ctr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Second Outline Level</a:t>
            </a:r>
            <a:endParaRPr b="0" lang="en-US" sz="1800" spc="-1" strike="noStrike">
              <a:latin typeface="Arial"/>
            </a:endParaRPr>
          </a:p>
          <a:p>
            <a:pPr lvl="2" marL="1296000" indent="-288000" algn="ctr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Third Outline Level</a:t>
            </a:r>
            <a:endParaRPr b="0" lang="en-US" sz="1800" spc="-1" strike="noStrike">
              <a:latin typeface="Arial"/>
            </a:endParaRPr>
          </a:p>
          <a:p>
            <a:pPr lvl="3" marL="1728000" indent="-216000" algn="ctr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Fourth Outline Level</a:t>
            </a:r>
            <a:endParaRPr b="0" lang="en-US" sz="1800" spc="-1" strike="noStrike">
              <a:latin typeface="Arial"/>
            </a:endParaRPr>
          </a:p>
          <a:p>
            <a:pPr lvl="4" marL="2160000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Fifth Outline Level</a:t>
            </a:r>
            <a:endParaRPr b="0" lang="en-US" sz="1800" spc="-1" strike="noStrike">
              <a:latin typeface="Arial"/>
            </a:endParaRPr>
          </a:p>
          <a:p>
            <a:pPr lvl="5" marL="2592000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Sixth Outline Level</a:t>
            </a:r>
            <a:endParaRPr b="0" lang="en-US" sz="1800" spc="-1" strike="noStrike">
              <a:latin typeface="Arial"/>
            </a:endParaRPr>
          </a:p>
          <a:p>
            <a:pPr lvl="6" marL="3024000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Seventh Outline Level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4920" cy="4772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 algn="ctr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Click to edit the outline text format</a:t>
            </a:r>
            <a:endParaRPr b="0" lang="en-US" sz="1800" spc="-1" strike="noStrike">
              <a:latin typeface="Arial"/>
            </a:endParaRPr>
          </a:p>
          <a:p>
            <a:pPr lvl="1" marL="864000" indent="-324000" algn="ctr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Second Outline Level</a:t>
            </a:r>
            <a:endParaRPr b="0" lang="en-US" sz="1800" spc="-1" strike="noStrike">
              <a:latin typeface="Arial"/>
            </a:endParaRPr>
          </a:p>
          <a:p>
            <a:pPr lvl="2" marL="1296000" indent="-288000" algn="ctr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Third Outline Level</a:t>
            </a:r>
            <a:endParaRPr b="0" lang="en-US" sz="1800" spc="-1" strike="noStrike">
              <a:latin typeface="Arial"/>
            </a:endParaRPr>
          </a:p>
          <a:p>
            <a:pPr lvl="3" marL="1728000" indent="-216000" algn="ctr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Fourth Outline Level</a:t>
            </a:r>
            <a:endParaRPr b="0" lang="en-US" sz="1800" spc="-1" strike="noStrike">
              <a:latin typeface="Arial"/>
            </a:endParaRPr>
          </a:p>
          <a:p>
            <a:pPr lvl="4" marL="2160000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Fifth Outline Level</a:t>
            </a:r>
            <a:endParaRPr b="0" lang="en-US" sz="1800" spc="-1" strike="noStrike">
              <a:latin typeface="Arial"/>
            </a:endParaRPr>
          </a:p>
          <a:p>
            <a:pPr lvl="5" marL="2592000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Sixth Outline Level</a:t>
            </a:r>
            <a:endParaRPr b="0" lang="en-US" sz="1800" spc="-1" strike="noStrike">
              <a:latin typeface="Arial"/>
            </a:endParaRPr>
          </a:p>
          <a:p>
            <a:pPr lvl="6" marL="3024000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Seventh Outline Level</a:t>
            </a:r>
            <a:endParaRPr b="0" lang="en-US" sz="18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CustomShape 1"/>
          <p:cNvSpPr/>
          <p:nvPr/>
        </p:nvSpPr>
        <p:spPr>
          <a:xfrm>
            <a:off x="274320" y="7601760"/>
            <a:ext cx="11666880" cy="547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ts val="1400"/>
              </a:lnSpc>
              <a:spcBef>
                <a:spcPts val="799"/>
              </a:spcBef>
              <a:tabLst>
                <a:tab algn="l" pos="0"/>
              </a:tabLst>
            </a:pPr>
            <a:r>
              <a:rPr b="1" lang="en-DE" sz="1400" spc="-1" strike="noStrike">
                <a:solidFill>
                  <a:srgbClr val="000000"/>
                </a:solidFill>
                <a:latin typeface="Calibri"/>
                <a:ea typeface="DejaVu Sans"/>
              </a:rPr>
              <a:t>M. Rocío Rivas López, Stefan Liersch, and Fred F. Hattermann</a:t>
            </a:r>
            <a:br/>
            <a:r>
              <a:rPr b="0" lang="de-DE" sz="1400" spc="-1" strike="noStrike">
                <a:solidFill>
                  <a:srgbClr val="000000"/>
                </a:solidFill>
                <a:latin typeface="Calibri"/>
                <a:ea typeface="DejaVu Sans"/>
              </a:rPr>
              <a:t>Potential hydro-climatic impacts from climate change over Burundi</a:t>
            </a:r>
            <a:endParaRPr b="0" lang="en-US" sz="1400" spc="-1" strike="noStrike">
              <a:latin typeface="Arial"/>
            </a:endParaRPr>
          </a:p>
        </p:txBody>
      </p:sp>
      <p:pic>
        <p:nvPicPr>
          <p:cNvPr id="126" name="Grafik 10" descr=""/>
          <p:cNvPicPr/>
          <p:nvPr/>
        </p:nvPicPr>
        <p:blipFill>
          <a:blip r:embed="rId2"/>
          <a:stretch/>
        </p:blipFill>
        <p:spPr>
          <a:xfrm>
            <a:off x="13806360" y="7471440"/>
            <a:ext cx="663480" cy="663480"/>
          </a:xfrm>
          <a:prstGeom prst="rect">
            <a:avLst/>
          </a:prstGeom>
          <a:ln>
            <a:noFill/>
          </a:ln>
        </p:spPr>
      </p:pic>
      <p:pic>
        <p:nvPicPr>
          <p:cNvPr id="127" name="Grafik 12" descr=""/>
          <p:cNvPicPr/>
          <p:nvPr/>
        </p:nvPicPr>
        <p:blipFill>
          <a:blip r:embed="rId3"/>
          <a:stretch/>
        </p:blipFill>
        <p:spPr>
          <a:xfrm>
            <a:off x="12283920" y="7392960"/>
            <a:ext cx="1378440" cy="834120"/>
          </a:xfrm>
          <a:prstGeom prst="rect">
            <a:avLst/>
          </a:prstGeom>
          <a:ln>
            <a:noFill/>
          </a:ln>
        </p:spPr>
      </p:pic>
      <p:sp>
        <p:nvSpPr>
          <p:cNvPr id="128" name="PlaceHolder 2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6640" cy="13734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US" sz="1800" spc="-1" strike="noStrike">
                <a:latin typeface="Arial"/>
              </a:rPr>
              <a:t>Click to edit the title text format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29" name="PlaceHolder 3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4920" cy="4772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 algn="ctr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Click to edit the outline text format</a:t>
            </a:r>
            <a:endParaRPr b="0" lang="en-US" sz="1800" spc="-1" strike="noStrike">
              <a:latin typeface="Arial"/>
            </a:endParaRPr>
          </a:p>
          <a:p>
            <a:pPr lvl="1" marL="864000" indent="-324000" algn="ctr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Second Outline Level</a:t>
            </a:r>
            <a:endParaRPr b="0" lang="en-US" sz="1800" spc="-1" strike="noStrike">
              <a:latin typeface="Arial"/>
            </a:endParaRPr>
          </a:p>
          <a:p>
            <a:pPr lvl="2" marL="1296000" indent="-288000" algn="ctr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Third Outline Level</a:t>
            </a:r>
            <a:endParaRPr b="0" lang="en-US" sz="1800" spc="-1" strike="noStrike">
              <a:latin typeface="Arial"/>
            </a:endParaRPr>
          </a:p>
          <a:p>
            <a:pPr lvl="3" marL="1728000" indent="-216000" algn="ctr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Fourth Outline Level</a:t>
            </a:r>
            <a:endParaRPr b="0" lang="en-US" sz="1800" spc="-1" strike="noStrike">
              <a:latin typeface="Arial"/>
            </a:endParaRPr>
          </a:p>
          <a:p>
            <a:pPr lvl="4" marL="2160000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Fifth Outline Level</a:t>
            </a:r>
            <a:endParaRPr b="0" lang="en-US" sz="1800" spc="-1" strike="noStrike">
              <a:latin typeface="Arial"/>
            </a:endParaRPr>
          </a:p>
          <a:p>
            <a:pPr lvl="5" marL="2592000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Sixth Outline Level</a:t>
            </a:r>
            <a:endParaRPr b="0" lang="en-US" sz="1800" spc="-1" strike="noStrike">
              <a:latin typeface="Arial"/>
            </a:endParaRPr>
          </a:p>
          <a:p>
            <a:pPr lvl="6" marL="3024000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Seventh Outline Level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30" name="PlaceHolder 4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4920" cy="4772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 algn="ctr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Click to edit the outline text format</a:t>
            </a:r>
            <a:endParaRPr b="0" lang="en-US" sz="1800" spc="-1" strike="noStrike">
              <a:latin typeface="Arial"/>
            </a:endParaRPr>
          </a:p>
          <a:p>
            <a:pPr lvl="1" marL="864000" indent="-324000" algn="ctr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Second Outline Level</a:t>
            </a:r>
            <a:endParaRPr b="0" lang="en-US" sz="1800" spc="-1" strike="noStrike">
              <a:latin typeface="Arial"/>
            </a:endParaRPr>
          </a:p>
          <a:p>
            <a:pPr lvl="2" marL="1296000" indent="-288000" algn="ctr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Third Outline Level</a:t>
            </a:r>
            <a:endParaRPr b="0" lang="en-US" sz="1800" spc="-1" strike="noStrike">
              <a:latin typeface="Arial"/>
            </a:endParaRPr>
          </a:p>
          <a:p>
            <a:pPr lvl="3" marL="1728000" indent="-216000" algn="ctr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Fourth Outline Level</a:t>
            </a:r>
            <a:endParaRPr b="0" lang="en-US" sz="1800" spc="-1" strike="noStrike">
              <a:latin typeface="Arial"/>
            </a:endParaRPr>
          </a:p>
          <a:p>
            <a:pPr lvl="4" marL="2160000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Fifth Outline Level</a:t>
            </a:r>
            <a:endParaRPr b="0" lang="en-US" sz="1800" spc="-1" strike="noStrike">
              <a:latin typeface="Arial"/>
            </a:endParaRPr>
          </a:p>
          <a:p>
            <a:pPr lvl="5" marL="2592000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Sixth Outline Level</a:t>
            </a:r>
            <a:endParaRPr b="0" lang="en-US" sz="1800" spc="-1" strike="noStrike">
              <a:latin typeface="Arial"/>
            </a:endParaRPr>
          </a:p>
          <a:p>
            <a:pPr lvl="6" marL="3024000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Seventh Outline Level</a:t>
            </a:r>
            <a:endParaRPr b="0" lang="en-US" sz="18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28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image" Target="../media/image12.png"/><Relationship Id="rId3" Type="http://schemas.openxmlformats.org/officeDocument/2006/relationships/slideLayout" Target="../slideLayouts/slideLayout28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14.png"/><Relationship Id="rId3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16.png"/><Relationship Id="rId3" Type="http://schemas.openxmlformats.org/officeDocument/2006/relationships/slideLayout" Target="../slideLayouts/slideLayout40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image" Target="../media/image23.png"/><Relationship Id="rId3" Type="http://schemas.openxmlformats.org/officeDocument/2006/relationships/slideLayout" Target="../slideLayouts/slideLayout4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image" Target="../media/image30.png"/><Relationship Id="rId3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image" Target="../media/image32.png"/><Relationship Id="rId3" Type="http://schemas.openxmlformats.org/officeDocument/2006/relationships/slideLayout" Target="../slideLayouts/slideLayout40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33.png"/><Relationship Id="rId2" Type="http://schemas.openxmlformats.org/officeDocument/2006/relationships/image" Target="../media/image34.png"/><Relationship Id="rId3" Type="http://schemas.openxmlformats.org/officeDocument/2006/relationships/slideLayout" Target="../slideLayouts/slideLayout40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6.png"/><Relationship Id="rId3" Type="http://schemas.openxmlformats.org/officeDocument/2006/relationships/slideLayout" Target="../slideLayouts/slideLayout40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37.png"/><Relationship Id="rId2" Type="http://schemas.openxmlformats.org/officeDocument/2006/relationships/image" Target="../media/image38.png"/><Relationship Id="rId3" Type="http://schemas.openxmlformats.org/officeDocument/2006/relationships/slideLayout" Target="../slideLayouts/slideLayout40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39.png"/><Relationship Id="rId2" Type="http://schemas.openxmlformats.org/officeDocument/2006/relationships/image" Target="../media/image40.png"/><Relationship Id="rId3" Type="http://schemas.openxmlformats.org/officeDocument/2006/relationships/slideLayout" Target="../slideLayouts/slideLayout40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CustomShape 1"/>
          <p:cNvSpPr/>
          <p:nvPr/>
        </p:nvSpPr>
        <p:spPr>
          <a:xfrm>
            <a:off x="2084400" y="3090960"/>
            <a:ext cx="9763920" cy="607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90000"/>
              </a:lnSpc>
            </a:pPr>
            <a:r>
              <a:rPr b="0" lang="de-DE" sz="4400" spc="-1" strike="noStrike">
                <a:solidFill>
                  <a:srgbClr val="ffffff"/>
                </a:solidFill>
                <a:latin typeface="Arial"/>
                <a:ea typeface="DejaVu Sans"/>
              </a:rPr>
              <a:t>Potential hydro-climatic impacts from climate change over Burundi</a:t>
            </a:r>
            <a:br/>
            <a:endParaRPr b="0" lang="en-US" sz="4400" spc="-1" strike="noStrike">
              <a:latin typeface="Arial"/>
            </a:endParaRPr>
          </a:p>
        </p:txBody>
      </p:sp>
      <p:sp>
        <p:nvSpPr>
          <p:cNvPr id="168" name="CustomShape 2"/>
          <p:cNvSpPr/>
          <p:nvPr/>
        </p:nvSpPr>
        <p:spPr>
          <a:xfrm>
            <a:off x="11520" y="4768200"/>
            <a:ext cx="14140800" cy="547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r">
              <a:lnSpc>
                <a:spcPts val="4000"/>
              </a:lnSpc>
              <a:spcBef>
                <a:spcPts val="799"/>
              </a:spcBef>
              <a:tabLst>
                <a:tab algn="l" pos="0"/>
              </a:tabLst>
            </a:pPr>
            <a:r>
              <a:rPr b="0" i="1" lang="en-US" sz="2600" spc="-1" strike="noStrike">
                <a:solidFill>
                  <a:srgbClr val="ffffff"/>
                </a:solidFill>
                <a:latin typeface="Arial"/>
                <a:ea typeface="DejaVu Sans"/>
              </a:rPr>
              <a:t>M. Rocío Rivas López, Stefan Liersch, and Fred F. Hattermann</a:t>
            </a:r>
            <a:endParaRPr b="0" lang="en-US" sz="2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CustomShape 1"/>
          <p:cNvSpPr/>
          <p:nvPr/>
        </p:nvSpPr>
        <p:spPr>
          <a:xfrm>
            <a:off x="658440" y="1206720"/>
            <a:ext cx="13608000" cy="6218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228600" indent="-2264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Systemschrift Normal"/>
              <a:buChar char="›"/>
            </a:pPr>
            <a:r>
              <a:rPr b="0" lang="de-DE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Introduction &amp; motivation</a:t>
            </a:r>
            <a:endParaRPr b="0" lang="en-US" sz="2800" spc="-1" strike="noStrike">
              <a:latin typeface="Arial"/>
            </a:endParaRPr>
          </a:p>
          <a:p>
            <a:pPr marL="228600" indent="-2264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Systemschrift Normal"/>
              <a:buChar char="›"/>
            </a:pPr>
            <a:r>
              <a:rPr b="0" lang="de-DE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Data and methods</a:t>
            </a:r>
            <a:endParaRPr b="0" lang="en-US" sz="2800" spc="-1" strike="noStrike">
              <a:latin typeface="Arial"/>
            </a:endParaRPr>
          </a:p>
          <a:p>
            <a:pPr lvl="2" marL="648000" indent="-21492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Climate data</a:t>
            </a:r>
            <a:endParaRPr b="0" lang="en-US" sz="2800" spc="-1" strike="noStrike">
              <a:latin typeface="Arial"/>
            </a:endParaRPr>
          </a:p>
          <a:p>
            <a:pPr lvl="2" marL="648000" indent="-21492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Hydrological modelling: eco-hydrological model SWIM</a:t>
            </a:r>
            <a:endParaRPr b="0" lang="en-US" sz="2800" spc="-1" strike="noStrike">
              <a:latin typeface="Arial"/>
            </a:endParaRPr>
          </a:p>
          <a:p>
            <a:pPr lvl="2" marL="648000" indent="-21492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Indicators</a:t>
            </a:r>
            <a:endParaRPr b="0" lang="en-US" sz="2800" spc="-1" strike="noStrike">
              <a:latin typeface="Arial"/>
            </a:endParaRPr>
          </a:p>
          <a:p>
            <a:pPr marL="228600" indent="-2264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Systemschrift Normal"/>
              <a:buChar char="›"/>
            </a:pPr>
            <a:r>
              <a:rPr b="0" lang="de-DE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Results</a:t>
            </a:r>
            <a:endParaRPr b="0" lang="en-US" sz="2800" spc="-1" strike="noStrike">
              <a:latin typeface="Arial"/>
            </a:endParaRPr>
          </a:p>
          <a:p>
            <a:pPr lvl="2" marL="648000" indent="-21492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Performance of climate data</a:t>
            </a:r>
            <a:endParaRPr b="0" lang="en-US" sz="2800" spc="-1" strike="noStrike">
              <a:latin typeface="Arial"/>
            </a:endParaRPr>
          </a:p>
          <a:p>
            <a:pPr lvl="2" marL="648000" indent="-21492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Climate projections: long-term annual and seasonal mean</a:t>
            </a:r>
            <a:endParaRPr b="0" lang="en-US" sz="2800" spc="-1" strike="noStrike">
              <a:latin typeface="Arial"/>
            </a:endParaRPr>
          </a:p>
          <a:p>
            <a:pPr lvl="2" marL="648000" indent="-21492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Discharge projections: seasonal average and extreme discharges</a:t>
            </a:r>
            <a:endParaRPr b="0" lang="en-US" sz="2800" spc="-1" strike="noStrike">
              <a:latin typeface="Arial"/>
            </a:endParaRPr>
          </a:p>
          <a:p>
            <a:pPr marL="228600" indent="-2264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Systemschrift Normal"/>
              <a:buChar char="›"/>
            </a:pPr>
            <a:r>
              <a:rPr b="0" lang="de-DE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Conclusions &amp; discussion</a:t>
            </a:r>
            <a:endParaRPr b="0" lang="en-US" sz="2800" spc="-1" strike="noStrike">
              <a:latin typeface="Arial"/>
            </a:endParaRPr>
          </a:p>
        </p:txBody>
      </p:sp>
      <p:sp>
        <p:nvSpPr>
          <p:cNvPr id="170" name="CustomShape 2"/>
          <p:cNvSpPr/>
          <p:nvPr/>
        </p:nvSpPr>
        <p:spPr>
          <a:xfrm>
            <a:off x="658440" y="378000"/>
            <a:ext cx="13278600" cy="607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90000"/>
              </a:lnSpc>
            </a:pPr>
            <a:r>
              <a:rPr b="1" lang="de-DE" sz="3200" spc="-1" strike="noStrike">
                <a:solidFill>
                  <a:srgbClr val="000000"/>
                </a:solidFill>
                <a:latin typeface="Calibri"/>
                <a:ea typeface="DejaVu Sans"/>
              </a:rPr>
              <a:t>Outline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171" name="CustomShape 3"/>
          <p:cNvSpPr/>
          <p:nvPr/>
        </p:nvSpPr>
        <p:spPr>
          <a:xfrm>
            <a:off x="6999120" y="7755120"/>
            <a:ext cx="631800" cy="302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fld id="{DB00BEAF-10EA-4578-AA15-916C33166601}" type="slidenum">
              <a:rPr b="0" lang="en-DE" sz="1400" spc="-1" strike="noStrike">
                <a:solidFill>
                  <a:srgbClr val="000000"/>
                </a:solidFill>
                <a:latin typeface="Calibri"/>
                <a:ea typeface="DejaVu Sans"/>
              </a:rPr>
              <a:t>&lt;number&gt;</a:t>
            </a:fld>
            <a:endParaRPr b="0" lang="en-US" sz="1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CustomShape 1"/>
          <p:cNvSpPr/>
          <p:nvPr/>
        </p:nvSpPr>
        <p:spPr>
          <a:xfrm>
            <a:off x="658440" y="1206720"/>
            <a:ext cx="13608000" cy="6218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432000" indent="-3222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200" spc="-1" strike="noStrike">
                <a:solidFill>
                  <a:srgbClr val="000000"/>
                </a:solidFill>
                <a:latin typeface="Calibri"/>
                <a:ea typeface="DejaVu Sans"/>
              </a:rPr>
              <a:t>Burundi is one of the poorest countries of the world and hence, very vulnerable to the impacts from climate change.</a:t>
            </a:r>
            <a:endParaRPr b="0" lang="en-US" sz="2200" spc="-1" strike="noStrike">
              <a:latin typeface="Arial"/>
            </a:endParaRPr>
          </a:p>
          <a:p>
            <a:pPr marL="432000" indent="-3222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200" spc="-1" strike="noStrike">
                <a:solidFill>
                  <a:srgbClr val="000000"/>
                </a:solidFill>
                <a:latin typeface="Calibri"/>
                <a:ea typeface="Noto Sans CJK SC"/>
              </a:rPr>
              <a:t>80% of the population relies on rain-fed agriculture, insufficient to cover household demand.</a:t>
            </a:r>
            <a:endParaRPr b="0" lang="en-US" sz="2200" spc="-1" strike="noStrike">
              <a:latin typeface="Arial"/>
            </a:endParaRPr>
          </a:p>
          <a:p>
            <a:pPr marL="432000" indent="-3222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200" spc="-1" strike="noStrike">
                <a:solidFill>
                  <a:srgbClr val="000000"/>
                </a:solidFill>
                <a:latin typeface="Calibri"/>
                <a:ea typeface="Noto Sans CJK SC"/>
              </a:rPr>
              <a:t>Poverty is widespread, with 90-95% of population living on less than $2 per day, particularly in rural areas.  56% of children suffer from chronic malnutrition (Baramburiye et al, 2013).</a:t>
            </a:r>
            <a:endParaRPr b="0" lang="en-US" sz="2200" spc="-1" strike="noStrike">
              <a:latin typeface="Arial"/>
            </a:endParaRPr>
          </a:p>
          <a:p>
            <a:pPr marL="432000" indent="-3222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200" spc="-1" strike="noStrike">
                <a:solidFill>
                  <a:srgbClr val="000000"/>
                </a:solidFill>
                <a:latin typeface="Calibri"/>
                <a:ea typeface="Noto Sans CJK SC"/>
              </a:rPr>
              <a:t>High population density: 11.17 million inhabitants</a:t>
            </a:r>
            <a:endParaRPr b="0" lang="en-US" sz="2200" spc="-1" strike="noStrike">
              <a:latin typeface="Arial"/>
            </a:endParaRPr>
          </a:p>
          <a:p>
            <a:pPr lvl="2" marL="648000" indent="-21492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"/>
            </a:pPr>
            <a:r>
              <a:rPr b="0" lang="de-DE" sz="2200" spc="-1" strike="noStrike">
                <a:solidFill>
                  <a:srgbClr val="000000"/>
                </a:solidFill>
                <a:latin typeface="Calibri"/>
                <a:ea typeface="Noto Sans CJK SC"/>
              </a:rPr>
              <a:t>Pop. Density: 289 inhab./km</a:t>
            </a:r>
            <a:r>
              <a:rPr b="0" lang="de-DE" sz="2200" spc="-1" strike="noStrike" baseline="33000">
                <a:solidFill>
                  <a:srgbClr val="000000"/>
                </a:solidFill>
                <a:latin typeface="Calibri"/>
                <a:ea typeface="Noto Sans CJK SC"/>
              </a:rPr>
              <a:t>2</a:t>
            </a:r>
            <a:r>
              <a:rPr b="0" lang="de-DE" sz="2200" spc="-1" strike="noStrike">
                <a:solidFill>
                  <a:srgbClr val="000000"/>
                </a:solidFill>
                <a:latin typeface="Calibri"/>
                <a:ea typeface="Noto Sans CJK SC"/>
              </a:rPr>
              <a:t>, 300-500 in rural areas, and 500-2000 in big cities</a:t>
            </a:r>
            <a:endParaRPr b="0" lang="en-US" sz="2200" spc="-1" strike="noStrike">
              <a:latin typeface="Arial"/>
            </a:endParaRPr>
          </a:p>
          <a:p>
            <a:pPr lvl="2" marL="648000" indent="-21492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"/>
            </a:pPr>
            <a:r>
              <a:rPr b="0" lang="de-DE" sz="2200" spc="-1" strike="noStrike">
                <a:solidFill>
                  <a:srgbClr val="000000"/>
                </a:solidFill>
                <a:latin typeface="Calibri"/>
                <a:ea typeface="Noto Sans CJK SC"/>
              </a:rPr>
              <a:t>Growth rate: 3.2% per year (World Bank, 2018).</a:t>
            </a:r>
            <a:endParaRPr b="0" lang="en-US" sz="2200" spc="-1" strike="noStrike">
              <a:latin typeface="Arial"/>
            </a:endParaRPr>
          </a:p>
          <a:p>
            <a:pPr marL="432000" indent="-3222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200" spc="-1" strike="noStrike">
                <a:solidFill>
                  <a:srgbClr val="000000"/>
                </a:solidFill>
                <a:latin typeface="Calibri"/>
                <a:ea typeface="Noto Sans CJK SC"/>
              </a:rPr>
              <a:t>Tropical wet climate, related to altitude</a:t>
            </a:r>
            <a:endParaRPr b="0" lang="en-US" sz="2200" spc="-1" strike="noStrike">
              <a:latin typeface="Arial"/>
            </a:endParaRPr>
          </a:p>
          <a:p>
            <a:pPr marL="432000" indent="-3222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200" spc="-1" strike="noStrike">
                <a:solidFill>
                  <a:srgbClr val="000000"/>
                </a:solidFill>
                <a:latin typeface="Calibri"/>
                <a:ea typeface="Noto Sans CJK SC"/>
              </a:rPr>
              <a:t>Major climate seasons:</a:t>
            </a:r>
            <a:endParaRPr b="0" lang="en-US" sz="2200" spc="-1" strike="noStrike">
              <a:latin typeface="Arial"/>
            </a:endParaRPr>
          </a:p>
          <a:p>
            <a:pPr lvl="2" marL="648000" indent="-21492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"/>
            </a:pPr>
            <a:r>
              <a:rPr b="0" lang="de-DE" sz="2200" spc="-1" strike="noStrike">
                <a:solidFill>
                  <a:srgbClr val="000000"/>
                </a:solidFill>
                <a:latin typeface="Calibri"/>
                <a:ea typeface="Noto Sans CJK SC"/>
              </a:rPr>
              <a:t>Dry season: June – September</a:t>
            </a:r>
            <a:endParaRPr b="0" lang="en-US" sz="2200" spc="-1" strike="noStrike">
              <a:latin typeface="Arial"/>
            </a:endParaRPr>
          </a:p>
          <a:p>
            <a:pPr lvl="2" marL="648000" indent="-21492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"/>
            </a:pPr>
            <a:r>
              <a:rPr b="0" lang="de-DE" sz="2200" spc="-1" strike="noStrike">
                <a:solidFill>
                  <a:srgbClr val="000000"/>
                </a:solidFill>
                <a:latin typeface="Calibri"/>
                <a:ea typeface="Noto Sans CJK SC"/>
              </a:rPr>
              <a:t>Short rainy season: October – December</a:t>
            </a:r>
            <a:endParaRPr b="0" lang="en-US" sz="2200" spc="-1" strike="noStrike">
              <a:latin typeface="Arial"/>
            </a:endParaRPr>
          </a:p>
          <a:p>
            <a:pPr lvl="2" marL="648000" indent="-21492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"/>
            </a:pPr>
            <a:r>
              <a:rPr b="0" lang="de-DE" sz="2200" spc="-1" strike="noStrike">
                <a:solidFill>
                  <a:srgbClr val="000000"/>
                </a:solidFill>
                <a:latin typeface="Calibri"/>
                <a:ea typeface="Noto Sans CJK SC"/>
              </a:rPr>
              <a:t>Long rainy season: March – May</a:t>
            </a:r>
            <a:endParaRPr b="0" lang="en-US" sz="2200" spc="-1" strike="noStrike">
              <a:latin typeface="Arial"/>
            </a:endParaRPr>
          </a:p>
          <a:p>
            <a:pPr marL="432000" indent="-3222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200" spc="-1" strike="noStrike">
                <a:solidFill>
                  <a:srgbClr val="000000"/>
                </a:solidFill>
                <a:latin typeface="Calibri"/>
                <a:ea typeface="Noto Sans CJK SC"/>
              </a:rPr>
              <a:t>There is not detailed information about the impacts of CC on water resources within Burundi</a:t>
            </a:r>
            <a:endParaRPr b="0" lang="en-US" sz="2200" spc="-1" strike="noStrike">
              <a:latin typeface="Arial"/>
            </a:endParaRPr>
          </a:p>
          <a:p>
            <a:pPr>
              <a:lnSpc>
                <a:spcPct val="90000"/>
              </a:lnSpc>
              <a:spcAft>
                <a:spcPts val="1145"/>
              </a:spcAft>
            </a:pPr>
            <a:endParaRPr b="0" lang="en-US" sz="2200" spc="-1" strike="noStrike">
              <a:latin typeface="Arial"/>
            </a:endParaRPr>
          </a:p>
        </p:txBody>
      </p:sp>
      <p:sp>
        <p:nvSpPr>
          <p:cNvPr id="173" name="CustomShape 2"/>
          <p:cNvSpPr/>
          <p:nvPr/>
        </p:nvSpPr>
        <p:spPr>
          <a:xfrm>
            <a:off x="658440" y="378000"/>
            <a:ext cx="13278600" cy="607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90000"/>
              </a:lnSpc>
            </a:pPr>
            <a:r>
              <a:rPr b="1" lang="de-DE" sz="3200" spc="-1" strike="noStrike">
                <a:solidFill>
                  <a:srgbClr val="000000"/>
                </a:solidFill>
                <a:latin typeface="Calibri"/>
                <a:ea typeface="DejaVu Sans"/>
              </a:rPr>
              <a:t>Introduction &amp; motivation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174" name="CustomShape 3"/>
          <p:cNvSpPr/>
          <p:nvPr/>
        </p:nvSpPr>
        <p:spPr>
          <a:xfrm>
            <a:off x="6999120" y="7755120"/>
            <a:ext cx="631800" cy="302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fld id="{7AE5C1C1-D7C2-4E59-979C-397EE9846FF8}" type="slidenum">
              <a:rPr b="0" lang="en-DE" sz="1400" spc="-1" strike="noStrike">
                <a:solidFill>
                  <a:srgbClr val="000000"/>
                </a:solidFill>
                <a:latin typeface="Calibri"/>
                <a:ea typeface="DejaVu Sans"/>
              </a:rPr>
              <a:t>&lt;number&gt;</a:t>
            </a:fld>
            <a:endParaRPr b="0" lang="en-US" sz="1400" spc="-1" strike="noStrike">
              <a:latin typeface="Arial"/>
            </a:endParaRPr>
          </a:p>
        </p:txBody>
      </p:sp>
      <p:pic>
        <p:nvPicPr>
          <p:cNvPr id="175" name="" descr=""/>
          <p:cNvPicPr/>
          <p:nvPr/>
        </p:nvPicPr>
        <p:blipFill>
          <a:blip r:embed="rId1"/>
          <a:stretch/>
        </p:blipFill>
        <p:spPr>
          <a:xfrm>
            <a:off x="8833680" y="3954240"/>
            <a:ext cx="3930840" cy="25689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CustomShape 1"/>
          <p:cNvSpPr/>
          <p:nvPr/>
        </p:nvSpPr>
        <p:spPr>
          <a:xfrm>
            <a:off x="365760" y="1111680"/>
            <a:ext cx="6694560" cy="5653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228600" indent="-2264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Systemschrift Normal"/>
              <a:buChar char="›"/>
            </a:pPr>
            <a:r>
              <a:rPr b="0" lang="de-DE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Hydrological modelling:</a:t>
            </a:r>
            <a:endParaRPr b="0" lang="en-US" sz="2000" spc="-1" strike="noStrike">
              <a:latin typeface="Arial"/>
            </a:endParaRPr>
          </a:p>
          <a:p>
            <a:pPr lvl="1" marL="864000" indent="-322200">
              <a:lnSpc>
                <a:spcPct val="90000"/>
              </a:lnSpc>
              <a:spcBef>
                <a:spcPts val="1358"/>
              </a:spcBef>
              <a:buClr>
                <a:srgbClr val="000000"/>
              </a:buClr>
              <a:buSzPct val="75000"/>
              <a:buFont typeface="Symbol"/>
              <a:buChar char=""/>
            </a:pPr>
            <a:r>
              <a:rPr b="1" lang="de-DE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Elevation</a:t>
            </a:r>
            <a:r>
              <a:rPr b="0" lang="de-DE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: SRTM90 </a:t>
            </a:r>
            <a:endParaRPr b="0" lang="en-US" sz="2000" spc="-1" strike="noStrike">
              <a:latin typeface="Arial"/>
            </a:endParaRPr>
          </a:p>
          <a:p>
            <a:pPr lvl="1" marL="864000" indent="-322200">
              <a:lnSpc>
                <a:spcPct val="90000"/>
              </a:lnSpc>
              <a:spcBef>
                <a:spcPts val="1358"/>
              </a:spcBef>
              <a:buClr>
                <a:srgbClr val="000000"/>
              </a:buClr>
              <a:buSzPct val="75000"/>
              <a:buFont typeface="Symbol"/>
              <a:buChar char=""/>
            </a:pPr>
            <a:r>
              <a:rPr b="1" lang="de-DE" sz="2000" spc="-1" strike="noStrike">
                <a:solidFill>
                  <a:srgbClr val="000000"/>
                </a:solidFill>
                <a:latin typeface="Calibri"/>
                <a:ea typeface="Noto Sans CJK SC"/>
              </a:rPr>
              <a:t>Land use map</a:t>
            </a:r>
            <a:r>
              <a:rPr b="0" lang="de-DE" sz="2000" spc="-1" strike="noStrike">
                <a:solidFill>
                  <a:srgbClr val="000000"/>
                </a:solidFill>
                <a:latin typeface="Calibri"/>
                <a:ea typeface="Noto Sans CJK SC"/>
              </a:rPr>
              <a:t>:  GeoNetwork site of the FAO Africover Project (FAO-UN, 2009)</a:t>
            </a:r>
            <a:endParaRPr b="0" lang="en-US" sz="2000" spc="-1" strike="noStrike">
              <a:latin typeface="Arial"/>
            </a:endParaRPr>
          </a:p>
          <a:p>
            <a:pPr lvl="1" marL="864000" indent="-322200">
              <a:lnSpc>
                <a:spcPct val="90000"/>
              </a:lnSpc>
              <a:spcBef>
                <a:spcPts val="1358"/>
              </a:spcBef>
              <a:buClr>
                <a:srgbClr val="000000"/>
              </a:buClr>
              <a:buSzPct val="75000"/>
              <a:buFont typeface="Symbol"/>
              <a:buChar char=""/>
            </a:pPr>
            <a:r>
              <a:rPr b="1" lang="de-DE" sz="2000" spc="-1" strike="noStrike">
                <a:solidFill>
                  <a:srgbClr val="000000"/>
                </a:solidFill>
                <a:latin typeface="Calibri"/>
                <a:ea typeface="Noto Sans CJK SC"/>
              </a:rPr>
              <a:t>Soil</a:t>
            </a:r>
            <a:r>
              <a:rPr b="0" lang="de-DE" sz="2000" spc="-1" strike="noStrike">
                <a:solidFill>
                  <a:srgbClr val="000000"/>
                </a:solidFill>
                <a:latin typeface="Calibri"/>
                <a:ea typeface="Noto Sans CJK SC"/>
              </a:rPr>
              <a:t> </a:t>
            </a:r>
            <a:r>
              <a:rPr b="1" lang="de-DE" sz="2000" spc="-1" strike="noStrike">
                <a:solidFill>
                  <a:srgbClr val="000000"/>
                </a:solidFill>
                <a:latin typeface="Calibri"/>
                <a:ea typeface="Noto Sans CJK SC"/>
              </a:rPr>
              <a:t>map</a:t>
            </a:r>
            <a:r>
              <a:rPr b="0" lang="de-DE" sz="2000" spc="-1" strike="noStrike">
                <a:solidFill>
                  <a:srgbClr val="000000"/>
                </a:solidFill>
                <a:latin typeface="Calibri"/>
                <a:ea typeface="Noto Sans CJK SC"/>
              </a:rPr>
              <a:t>: Harmonized Soil World Database v1.2 (</a:t>
            </a:r>
            <a:r>
              <a:rPr b="1" lang="de-DE" sz="2000" spc="-1" strike="noStrike">
                <a:solidFill>
                  <a:srgbClr val="000000"/>
                </a:solidFill>
                <a:latin typeface="Calibri"/>
                <a:ea typeface="Noto Sans CJK SC"/>
              </a:rPr>
              <a:t>HWSD</a:t>
            </a:r>
            <a:r>
              <a:rPr b="0" lang="de-DE" sz="2000" spc="-1" strike="noStrike">
                <a:solidFill>
                  <a:srgbClr val="000000"/>
                </a:solidFill>
                <a:latin typeface="Calibri"/>
                <a:ea typeface="Noto Sans CJK SC"/>
              </a:rPr>
              <a:t>) &amp; </a:t>
            </a:r>
            <a:r>
              <a:rPr b="1" lang="de-DE" sz="2000" spc="-1" strike="noStrike">
                <a:solidFill>
                  <a:srgbClr val="000000"/>
                </a:solidFill>
                <a:latin typeface="Calibri"/>
                <a:ea typeface="Noto Sans CJK SC"/>
              </a:rPr>
              <a:t>Sotercaf</a:t>
            </a:r>
            <a:r>
              <a:rPr b="0" lang="de-DE" sz="2000" spc="-1" strike="noStrike">
                <a:solidFill>
                  <a:srgbClr val="000000"/>
                </a:solidFill>
                <a:latin typeface="Calibri"/>
                <a:ea typeface="Noto Sans CJK SC"/>
              </a:rPr>
              <a:t> project</a:t>
            </a:r>
            <a:endParaRPr b="0" lang="en-US" sz="2000" spc="-1" strike="noStrike">
              <a:latin typeface="Arial"/>
            </a:endParaRPr>
          </a:p>
          <a:p>
            <a:pPr lvl="1" marL="864000" indent="-322200">
              <a:lnSpc>
                <a:spcPct val="90000"/>
              </a:lnSpc>
              <a:spcBef>
                <a:spcPts val="1358"/>
              </a:spcBef>
              <a:buClr>
                <a:srgbClr val="000000"/>
              </a:buClr>
              <a:buSzPct val="75000"/>
              <a:buFont typeface="Symbol"/>
              <a:buChar char=""/>
            </a:pPr>
            <a:r>
              <a:rPr b="1" lang="de-DE" sz="2000" spc="-1" strike="noStrike">
                <a:solidFill>
                  <a:srgbClr val="000000"/>
                </a:solidFill>
                <a:latin typeface="Calibri"/>
                <a:ea typeface="Noto Sans CJK SC"/>
              </a:rPr>
              <a:t>Calibration and validation</a:t>
            </a:r>
            <a:r>
              <a:rPr b="0" lang="de-DE" sz="2000" spc="-1" strike="noStrike">
                <a:solidFill>
                  <a:srgbClr val="000000"/>
                </a:solidFill>
                <a:latin typeface="Calibri"/>
                <a:ea typeface="Noto Sans CJK SC"/>
              </a:rPr>
              <a:t>:</a:t>
            </a:r>
            <a:endParaRPr b="0" lang="en-US" sz="2000" spc="-1" strike="noStrike">
              <a:latin typeface="Arial"/>
            </a:endParaRPr>
          </a:p>
          <a:p>
            <a:pPr lvl="2" marL="1296000" indent="-286200">
              <a:lnSpc>
                <a:spcPct val="100000"/>
              </a:lnSpc>
              <a:spcBef>
                <a:spcPts val="102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rgbClr val="000000"/>
                </a:solidFill>
                <a:latin typeface="Calibri"/>
                <a:ea typeface="Noto Sans CJK SC"/>
              </a:rPr>
              <a:t>Climate data (WFD-ERA40) </a:t>
            </a:r>
            <a:endParaRPr b="0" lang="en-US" sz="2000" spc="-1" strike="noStrike">
              <a:latin typeface="Arial"/>
            </a:endParaRPr>
          </a:p>
          <a:p>
            <a:pPr lvl="2" marL="1296000" indent="-286200">
              <a:lnSpc>
                <a:spcPct val="100000"/>
              </a:lnSpc>
              <a:spcBef>
                <a:spcPts val="102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rgbClr val="000000"/>
                </a:solidFill>
                <a:latin typeface="Calibri"/>
                <a:ea typeface="Noto Sans CJK SC"/>
              </a:rPr>
              <a:t>Observed Q: </a:t>
            </a:r>
            <a:endParaRPr b="0" lang="en-US" sz="2000" spc="-1" strike="noStrike">
              <a:latin typeface="Arial"/>
            </a:endParaRPr>
          </a:p>
          <a:p>
            <a:pPr lvl="3" marL="1728000" indent="-214200">
              <a:lnSpc>
                <a:spcPct val="100000"/>
              </a:lnSpc>
              <a:spcBef>
                <a:spcPts val="680"/>
              </a:spcBef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de-DE" sz="2000" spc="-1" strike="noStrike">
                <a:solidFill>
                  <a:srgbClr val="000000"/>
                </a:solidFill>
                <a:latin typeface="Calibri"/>
                <a:ea typeface="Noto Sans CJK SC"/>
              </a:rPr>
              <a:t>Global Runoff Data Centre (</a:t>
            </a:r>
            <a:r>
              <a:rPr b="1" lang="de-DE" sz="2000" spc="-1" strike="noStrike">
                <a:solidFill>
                  <a:srgbClr val="000000"/>
                </a:solidFill>
                <a:latin typeface="Calibri"/>
                <a:ea typeface="Noto Sans CJK SC"/>
              </a:rPr>
              <a:t>GRDC</a:t>
            </a:r>
            <a:r>
              <a:rPr b="0" lang="de-DE" sz="2000" spc="-1" strike="noStrike">
                <a:solidFill>
                  <a:srgbClr val="000000"/>
                </a:solidFill>
                <a:latin typeface="Calibri"/>
                <a:ea typeface="Noto Sans CJK SC"/>
              </a:rPr>
              <a:t>) </a:t>
            </a:r>
            <a:endParaRPr b="0" lang="en-US" sz="2000" spc="-1" strike="noStrike">
              <a:latin typeface="Arial"/>
            </a:endParaRPr>
          </a:p>
          <a:p>
            <a:pPr lvl="3" marL="1728000" indent="-214200">
              <a:lnSpc>
                <a:spcPct val="100000"/>
              </a:lnSpc>
              <a:spcBef>
                <a:spcPts val="680"/>
              </a:spcBef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de-DE" sz="2000" spc="-1" strike="noStrike">
                <a:solidFill>
                  <a:srgbClr val="000000"/>
                </a:solidFill>
                <a:latin typeface="Calibri"/>
                <a:ea typeface="Noto Sans CJK SC"/>
              </a:rPr>
              <a:t> </a:t>
            </a:r>
            <a:r>
              <a:rPr b="0" lang="de-DE" sz="2000" spc="-1" strike="noStrike">
                <a:solidFill>
                  <a:srgbClr val="000000"/>
                </a:solidFill>
                <a:latin typeface="Calibri"/>
                <a:ea typeface="Noto Sans CJK SC"/>
              </a:rPr>
              <a:t>Institute of Geography of Burundi (</a:t>
            </a:r>
            <a:r>
              <a:rPr b="1" lang="de-DE" sz="2000" spc="-1" strike="noStrike">
                <a:solidFill>
                  <a:srgbClr val="000000"/>
                </a:solidFill>
                <a:latin typeface="Calibri"/>
                <a:ea typeface="Noto Sans CJK SC"/>
              </a:rPr>
              <a:t>IGEBU</a:t>
            </a:r>
            <a:r>
              <a:rPr b="0" lang="de-DE" sz="2000" spc="-1" strike="noStrike">
                <a:solidFill>
                  <a:srgbClr val="000000"/>
                </a:solidFill>
                <a:latin typeface="Calibri"/>
                <a:ea typeface="Noto Sans CJK SC"/>
              </a:rPr>
              <a:t>, via GIZ) </a:t>
            </a:r>
            <a:endParaRPr b="0" lang="en-US" sz="2000" spc="-1" strike="noStrike">
              <a:latin typeface="Arial"/>
            </a:endParaRPr>
          </a:p>
          <a:p>
            <a:pPr marL="228600" indent="-2264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Systemschrift Normal"/>
              <a:buChar char="›"/>
            </a:pPr>
            <a:r>
              <a:rPr b="0" lang="de-DE" sz="2000" spc="-1" strike="noStrike">
                <a:solidFill>
                  <a:srgbClr val="000000"/>
                </a:solidFill>
                <a:latin typeface="Calibri"/>
                <a:ea typeface="Noto Sans CJK SC"/>
              </a:rPr>
              <a:t>Climate projections: CORDEX (13 RCMs)</a:t>
            </a:r>
            <a:endParaRPr b="0" lang="en-US" sz="2000" spc="-1" strike="noStrike">
              <a:latin typeface="Arial"/>
            </a:endParaRPr>
          </a:p>
          <a:p>
            <a:pPr lvl="1" marL="864000" indent="-3222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75000"/>
              <a:buFont typeface="Symbol"/>
              <a:buChar char=""/>
            </a:pPr>
            <a:r>
              <a:rPr b="0" lang="de-DE" sz="2000" spc="-1" strike="noStrike">
                <a:solidFill>
                  <a:srgbClr val="000000"/>
                </a:solidFill>
                <a:latin typeface="Calibri"/>
                <a:ea typeface="Noto Sans CJK SC"/>
              </a:rPr>
              <a:t>Climate scenarios: RCPs 4.5 and 8.5</a:t>
            </a:r>
            <a:endParaRPr b="0" lang="en-US" sz="2000" spc="-1" strike="noStrike">
              <a:latin typeface="Arial"/>
            </a:endParaRPr>
          </a:p>
          <a:p>
            <a:pPr lvl="1" marL="864000" indent="-3222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75000"/>
              <a:buFont typeface="Symbol"/>
              <a:buChar char=""/>
            </a:pPr>
            <a:r>
              <a:rPr b="0" lang="de-DE" sz="2000" spc="-1" strike="noStrike">
                <a:solidFill>
                  <a:srgbClr val="000000"/>
                </a:solidFill>
                <a:latin typeface="Calibri"/>
                <a:ea typeface="Noto Sans CJK SC"/>
              </a:rPr>
              <a:t>Periods: 1970-1999, 2030-2059, 2070-2099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177" name="CustomShape 2"/>
          <p:cNvSpPr/>
          <p:nvPr/>
        </p:nvSpPr>
        <p:spPr>
          <a:xfrm>
            <a:off x="457200" y="303480"/>
            <a:ext cx="14012640" cy="607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90000"/>
              </a:lnSpc>
            </a:pPr>
            <a:r>
              <a:rPr b="1" lang="de-DE" sz="3200" spc="-1" strike="noStrike">
                <a:solidFill>
                  <a:srgbClr val="000000"/>
                </a:solidFill>
                <a:latin typeface="Calibri"/>
                <a:ea typeface="DejaVu Sans"/>
              </a:rPr>
              <a:t>Data &amp; Methods 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178" name="CustomShape 3"/>
          <p:cNvSpPr/>
          <p:nvPr/>
        </p:nvSpPr>
        <p:spPr>
          <a:xfrm>
            <a:off x="6999120" y="7755120"/>
            <a:ext cx="631800" cy="302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fld id="{948E1E55-BB2D-4969-B80D-ED0B7E51375C}" type="slidenum">
              <a:rPr b="0" lang="en-DE" sz="1400" spc="-1" strike="noStrike">
                <a:solidFill>
                  <a:srgbClr val="000000"/>
                </a:solidFill>
                <a:latin typeface="Calibri"/>
                <a:ea typeface="DejaVu Sans"/>
              </a:rPr>
              <a:t>&lt;number&gt;</a:t>
            </a:fld>
            <a:endParaRPr b="0" lang="en-US" sz="1400" spc="-1" strike="noStrike">
              <a:latin typeface="Arial"/>
            </a:endParaRPr>
          </a:p>
        </p:txBody>
      </p:sp>
      <p:sp>
        <p:nvSpPr>
          <p:cNvPr id="179" name="CustomShape 4"/>
          <p:cNvSpPr/>
          <p:nvPr/>
        </p:nvSpPr>
        <p:spPr>
          <a:xfrm>
            <a:off x="7193520" y="5688720"/>
            <a:ext cx="7252200" cy="1814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>
              <a:lnSpc>
                <a:spcPct val="90000"/>
              </a:lnSpc>
              <a:spcBef>
                <a:spcPts val="1001"/>
              </a:spcBef>
            </a:pPr>
            <a:endParaRPr b="0" lang="en-US" sz="1800" spc="-1" strike="noStrike">
              <a:latin typeface="Arial"/>
            </a:endParaRPr>
          </a:p>
          <a:p>
            <a:pPr marL="228600" indent="-226440">
              <a:lnSpc>
                <a:spcPct val="90000"/>
              </a:lnSpc>
              <a:spcBef>
                <a:spcPts val="1698"/>
              </a:spcBef>
              <a:buClr>
                <a:srgbClr val="000000"/>
              </a:buClr>
              <a:buFont typeface="Systemschrift Normal"/>
              <a:buChar char="›"/>
            </a:pPr>
            <a:r>
              <a:rPr b="0" lang="de-DE" sz="2200" spc="-1" strike="noStrike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endParaRPr b="0" lang="en-US" sz="2200" spc="-1" strike="noStrike">
              <a:latin typeface="Arial"/>
            </a:endParaRPr>
          </a:p>
        </p:txBody>
      </p:sp>
      <p:pic>
        <p:nvPicPr>
          <p:cNvPr id="180" name="" descr=""/>
          <p:cNvPicPr/>
          <p:nvPr/>
        </p:nvPicPr>
        <p:blipFill>
          <a:blip r:embed="rId1"/>
          <a:stretch/>
        </p:blipFill>
        <p:spPr>
          <a:xfrm>
            <a:off x="6918120" y="1579680"/>
            <a:ext cx="7686720" cy="54349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CustomShape 1"/>
          <p:cNvSpPr/>
          <p:nvPr/>
        </p:nvSpPr>
        <p:spPr>
          <a:xfrm>
            <a:off x="365760" y="1111680"/>
            <a:ext cx="7048080" cy="6658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228600" indent="-2264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Systemschrift Normal"/>
              <a:buChar char="›"/>
            </a:pPr>
            <a:r>
              <a:rPr b="0" lang="de-DE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SWIM: Soil and Water Integrated Model</a:t>
            </a:r>
            <a:endParaRPr b="0" lang="en-US" sz="2000" spc="-1" strike="noStrike">
              <a:latin typeface="Arial"/>
            </a:endParaRPr>
          </a:p>
          <a:p>
            <a:pPr lvl="1" marL="432000" indent="-21492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Semi-distributed eco-hydrological model</a:t>
            </a:r>
            <a:endParaRPr b="0" lang="en-US" sz="2000" spc="-1" strike="noStrike">
              <a:latin typeface="Arial"/>
            </a:endParaRPr>
          </a:p>
          <a:p>
            <a:pPr lvl="1" marL="432000" indent="-21492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Developed at PIK, based on SWAT &amp; MATSALU</a:t>
            </a:r>
            <a:endParaRPr b="0" lang="en-US" sz="2000" spc="-1" strike="noStrike">
              <a:latin typeface="Arial"/>
            </a:endParaRPr>
          </a:p>
          <a:p>
            <a:pPr lvl="1" marL="432000" indent="-21492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Daily time step</a:t>
            </a:r>
            <a:endParaRPr b="0" lang="en-US" sz="2000" spc="-1" strike="noStrike">
              <a:latin typeface="Arial"/>
            </a:endParaRPr>
          </a:p>
          <a:p>
            <a:pPr lvl="1" marL="432000" indent="-21492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Three-level dis-aggregation scheme:</a:t>
            </a:r>
            <a:endParaRPr b="0" lang="en-US" sz="2000" spc="-1" strike="noStrike">
              <a:latin typeface="Arial"/>
            </a:endParaRPr>
          </a:p>
          <a:p>
            <a:pPr lvl="2" marL="648000" indent="-21492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"/>
            </a:pPr>
            <a:r>
              <a:rPr b="0" lang="de-DE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Basin – subbasin – hydrotope or hydrological response unit (HRU)</a:t>
            </a:r>
            <a:endParaRPr b="0" lang="en-US" sz="2000" spc="-1" strike="noStrike">
              <a:latin typeface="Arial"/>
            </a:endParaRPr>
          </a:p>
          <a:p>
            <a:pPr lvl="2" marL="648000" indent="-21492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"/>
            </a:pPr>
            <a:r>
              <a:rPr b="0" lang="de-DE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HRU= smallest unit that belong to the same subbasin, same soil and land use</a:t>
            </a:r>
            <a:endParaRPr b="0" lang="en-US" sz="2000" spc="-1" strike="noStrike">
              <a:latin typeface="Arial"/>
            </a:endParaRPr>
          </a:p>
          <a:p>
            <a:pPr marL="228600" indent="-2264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Systemschrift Normal"/>
              <a:buChar char="›"/>
            </a:pPr>
            <a:r>
              <a:rPr b="0" lang="de-DE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River basins: Kagera, Malagarazi, and Tanganyika</a:t>
            </a:r>
            <a:endParaRPr b="0" lang="en-US" sz="2000" spc="-1" strike="noStrike">
              <a:latin typeface="Arial"/>
            </a:endParaRPr>
          </a:p>
          <a:p>
            <a:pPr marL="228600" indent="-226440">
              <a:lnSpc>
                <a:spcPct val="90000"/>
              </a:lnSpc>
              <a:spcBef>
                <a:spcPts val="1698"/>
              </a:spcBef>
              <a:buClr>
                <a:srgbClr val="000000"/>
              </a:buClr>
              <a:buFont typeface="Systemschrift Normal"/>
              <a:buChar char="›"/>
            </a:pPr>
            <a:r>
              <a:rPr b="0" lang="de-DE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Indicators:</a:t>
            </a:r>
            <a:endParaRPr b="0" lang="en-US" sz="2000" spc="-1" strike="noStrike">
              <a:latin typeface="Arial"/>
            </a:endParaRPr>
          </a:p>
          <a:p>
            <a:pPr lvl="1" marL="864000" indent="-322200">
              <a:lnSpc>
                <a:spcPct val="90000"/>
              </a:lnSpc>
              <a:spcBef>
                <a:spcPts val="1698"/>
              </a:spcBef>
              <a:buClr>
                <a:srgbClr val="000000"/>
              </a:buClr>
              <a:buSzPct val="75000"/>
              <a:buFont typeface="Symbol"/>
              <a:buChar char=""/>
            </a:pPr>
            <a:r>
              <a:rPr b="0" lang="de-DE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Long-term annual and monthly mean precipitation, temperature, and river discharge</a:t>
            </a:r>
            <a:endParaRPr b="0" lang="en-US" sz="2000" spc="-1" strike="noStrike">
              <a:latin typeface="Arial"/>
            </a:endParaRPr>
          </a:p>
          <a:p>
            <a:pPr lvl="1" marL="864000" indent="-322200">
              <a:lnSpc>
                <a:spcPct val="90000"/>
              </a:lnSpc>
              <a:spcBef>
                <a:spcPts val="1698"/>
              </a:spcBef>
              <a:buClr>
                <a:srgbClr val="000000"/>
              </a:buClr>
              <a:buSzPct val="75000"/>
              <a:buFont typeface="Symbol"/>
              <a:buChar char=""/>
            </a:pPr>
            <a:r>
              <a:rPr b="0" lang="de-DE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Extreme climate indicators (temp. and prec.)</a:t>
            </a:r>
            <a:endParaRPr b="0" lang="en-US" sz="2000" spc="-1" strike="noStrike">
              <a:latin typeface="Arial"/>
            </a:endParaRPr>
          </a:p>
          <a:p>
            <a:pPr lvl="1" marL="864000" indent="-322200">
              <a:lnSpc>
                <a:spcPct val="90000"/>
              </a:lnSpc>
              <a:spcBef>
                <a:spcPts val="1698"/>
              </a:spcBef>
              <a:buClr>
                <a:srgbClr val="000000"/>
              </a:buClr>
              <a:buSzPct val="75000"/>
              <a:buFont typeface="Symbol"/>
              <a:buChar char=""/>
            </a:pPr>
            <a:r>
              <a:rPr b="0" lang="de-DE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Extreme river discharge: Q5, Q10, Q90, Q95, HQ10, HQ25, AEP and T for HQx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698"/>
              </a:spcBef>
            </a:pP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698"/>
              </a:spcBef>
            </a:pP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698"/>
              </a:spcBef>
            </a:pP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020"/>
              </a:spcBef>
            </a:pPr>
            <a:endParaRPr b="0" lang="en-US" sz="2000" spc="-1" strike="noStrike">
              <a:latin typeface="Arial"/>
            </a:endParaRPr>
          </a:p>
        </p:txBody>
      </p:sp>
      <p:sp>
        <p:nvSpPr>
          <p:cNvPr id="182" name="CustomShape 2"/>
          <p:cNvSpPr/>
          <p:nvPr/>
        </p:nvSpPr>
        <p:spPr>
          <a:xfrm>
            <a:off x="457200" y="303480"/>
            <a:ext cx="14012640" cy="607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90000"/>
              </a:lnSpc>
            </a:pPr>
            <a:r>
              <a:rPr b="1" lang="de-DE" sz="3200" spc="-1" strike="noStrike">
                <a:solidFill>
                  <a:srgbClr val="000000"/>
                </a:solidFill>
                <a:latin typeface="Calibri"/>
                <a:ea typeface="DejaVu Sans"/>
              </a:rPr>
              <a:t>Data &amp; Methods 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183" name="CustomShape 3"/>
          <p:cNvSpPr/>
          <p:nvPr/>
        </p:nvSpPr>
        <p:spPr>
          <a:xfrm>
            <a:off x="6999120" y="7755120"/>
            <a:ext cx="631800" cy="302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fld id="{483D729B-5CA4-4520-9101-E9AF0A8AE4A3}" type="slidenum">
              <a:rPr b="0" lang="en-DE" sz="1400" spc="-1" strike="noStrike">
                <a:solidFill>
                  <a:srgbClr val="000000"/>
                </a:solidFill>
                <a:latin typeface="Calibri"/>
                <a:ea typeface="DejaVu Sans"/>
              </a:rPr>
              <a:t>4</a:t>
            </a:fld>
            <a:endParaRPr b="0" lang="en-US" sz="1400" spc="-1" strike="noStrike">
              <a:latin typeface="Arial"/>
            </a:endParaRPr>
          </a:p>
        </p:txBody>
      </p:sp>
      <p:sp>
        <p:nvSpPr>
          <p:cNvPr id="184" name="CustomShape 4"/>
          <p:cNvSpPr/>
          <p:nvPr/>
        </p:nvSpPr>
        <p:spPr>
          <a:xfrm>
            <a:off x="7415640" y="1111680"/>
            <a:ext cx="7060320" cy="6313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>
              <a:lnSpc>
                <a:spcPct val="90000"/>
              </a:lnSpc>
              <a:spcBef>
                <a:spcPts val="1001"/>
              </a:spcBef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en-US" sz="1800" spc="-1" strike="noStrike">
              <a:latin typeface="Arial"/>
            </a:endParaRPr>
          </a:p>
        </p:txBody>
      </p:sp>
      <p:pic>
        <p:nvPicPr>
          <p:cNvPr id="185" name="" descr=""/>
          <p:cNvPicPr/>
          <p:nvPr/>
        </p:nvPicPr>
        <p:blipFill>
          <a:blip r:embed="rId1"/>
          <a:stretch/>
        </p:blipFill>
        <p:spPr>
          <a:xfrm>
            <a:off x="11887200" y="182880"/>
            <a:ext cx="2468520" cy="891720"/>
          </a:xfrm>
          <a:prstGeom prst="rect">
            <a:avLst/>
          </a:prstGeom>
          <a:ln>
            <a:noFill/>
          </a:ln>
        </p:spPr>
      </p:pic>
      <p:pic>
        <p:nvPicPr>
          <p:cNvPr id="186" name="" descr=""/>
          <p:cNvPicPr/>
          <p:nvPr/>
        </p:nvPicPr>
        <p:blipFill>
          <a:blip r:embed="rId2"/>
          <a:stretch/>
        </p:blipFill>
        <p:spPr>
          <a:xfrm>
            <a:off x="7475760" y="1847880"/>
            <a:ext cx="7016040" cy="4610160"/>
          </a:xfrm>
          <a:prstGeom prst="rect">
            <a:avLst/>
          </a:prstGeom>
          <a:ln>
            <a:noFill/>
          </a:ln>
        </p:spPr>
      </p:pic>
      <p:sp>
        <p:nvSpPr>
          <p:cNvPr id="187" name="CustomShape 5"/>
          <p:cNvSpPr/>
          <p:nvPr/>
        </p:nvSpPr>
        <p:spPr>
          <a:xfrm>
            <a:off x="7985520" y="6428160"/>
            <a:ext cx="6239160" cy="601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0" i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Flow chart of the SWIM model, integrating hydrological processes, crop/vegetation growth, and nutrient dynamics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CustomShape 1"/>
          <p:cNvSpPr/>
          <p:nvPr/>
        </p:nvSpPr>
        <p:spPr>
          <a:xfrm>
            <a:off x="1938600" y="1280160"/>
            <a:ext cx="4003200" cy="620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228600" indent="-2264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Systemschrift Normal"/>
              <a:buChar char="›"/>
            </a:pPr>
            <a:r>
              <a:rPr b="0" lang="de-DE" sz="2200" spc="-1" strike="noStrike">
                <a:solidFill>
                  <a:srgbClr val="000000"/>
                </a:solidFill>
                <a:latin typeface="Calibri"/>
                <a:ea typeface="DejaVu Sans"/>
              </a:rPr>
              <a:t>Temperature (1970-1999)</a:t>
            </a:r>
            <a:endParaRPr b="0" lang="en-US" sz="22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en-US" sz="22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en-US" sz="2200" spc="-1" strike="noStrike">
              <a:latin typeface="Arial"/>
            </a:endParaRPr>
          </a:p>
        </p:txBody>
      </p:sp>
      <p:sp>
        <p:nvSpPr>
          <p:cNvPr id="189" name="CustomShape 2"/>
          <p:cNvSpPr/>
          <p:nvPr/>
        </p:nvSpPr>
        <p:spPr>
          <a:xfrm>
            <a:off x="658440" y="378000"/>
            <a:ext cx="13278600" cy="607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1" lang="de-DE" sz="3200" spc="-1" strike="noStrike">
                <a:solidFill>
                  <a:srgbClr val="000000"/>
                </a:solidFill>
                <a:latin typeface="Calibri"/>
                <a:ea typeface="Noto Sans CJK SC"/>
              </a:rPr>
              <a:t>I. Results: P</a:t>
            </a:r>
            <a:r>
              <a:rPr b="1" lang="de-DE" sz="2800" spc="-1" strike="noStrike">
                <a:solidFill>
                  <a:srgbClr val="000000"/>
                </a:solidFill>
                <a:latin typeface="Calibri"/>
                <a:ea typeface="Noto Sans CJK SC"/>
              </a:rPr>
              <a:t>erformance of WFD-ERA40 vs. observed climate</a:t>
            </a:r>
            <a:endParaRPr b="0" lang="en-US" sz="2800" spc="-1" strike="noStrike">
              <a:latin typeface="Arial"/>
            </a:endParaRPr>
          </a:p>
        </p:txBody>
      </p:sp>
      <p:sp>
        <p:nvSpPr>
          <p:cNvPr id="190" name="CustomShape 3"/>
          <p:cNvSpPr/>
          <p:nvPr/>
        </p:nvSpPr>
        <p:spPr>
          <a:xfrm>
            <a:off x="6999120" y="7755120"/>
            <a:ext cx="631800" cy="302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fld id="{501D1B5C-E33C-4F27-BE2F-99EF5528EE5A}" type="slidenum">
              <a:rPr b="0" lang="en-DE" sz="1400" spc="-1" strike="noStrike">
                <a:solidFill>
                  <a:srgbClr val="000000"/>
                </a:solidFill>
                <a:latin typeface="Calibri"/>
                <a:ea typeface="DejaVu Sans"/>
              </a:rPr>
              <a:t>5</a:t>
            </a:fld>
            <a:endParaRPr b="0" lang="en-US" sz="1400" spc="-1" strike="noStrike">
              <a:latin typeface="Arial"/>
            </a:endParaRPr>
          </a:p>
        </p:txBody>
      </p:sp>
      <p:pic>
        <p:nvPicPr>
          <p:cNvPr id="191" name="" descr=""/>
          <p:cNvPicPr/>
          <p:nvPr/>
        </p:nvPicPr>
        <p:blipFill>
          <a:blip r:embed="rId1"/>
          <a:stretch/>
        </p:blipFill>
        <p:spPr>
          <a:xfrm>
            <a:off x="1797120" y="2058480"/>
            <a:ext cx="5027400" cy="5027400"/>
          </a:xfrm>
          <a:prstGeom prst="rect">
            <a:avLst/>
          </a:prstGeom>
          <a:ln>
            <a:noFill/>
          </a:ln>
        </p:spPr>
      </p:pic>
      <p:pic>
        <p:nvPicPr>
          <p:cNvPr id="192" name="" descr=""/>
          <p:cNvPicPr/>
          <p:nvPr/>
        </p:nvPicPr>
        <p:blipFill>
          <a:blip r:embed="rId2"/>
          <a:stretch/>
        </p:blipFill>
        <p:spPr>
          <a:xfrm>
            <a:off x="7762320" y="2058480"/>
            <a:ext cx="5027400" cy="5027400"/>
          </a:xfrm>
          <a:prstGeom prst="rect">
            <a:avLst/>
          </a:prstGeom>
          <a:ln>
            <a:noFill/>
          </a:ln>
        </p:spPr>
      </p:pic>
      <p:sp>
        <p:nvSpPr>
          <p:cNvPr id="193" name="CustomShape 4"/>
          <p:cNvSpPr/>
          <p:nvPr/>
        </p:nvSpPr>
        <p:spPr>
          <a:xfrm>
            <a:off x="7863840" y="1280160"/>
            <a:ext cx="4003200" cy="620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228600" indent="-2264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Systemschrift Normal"/>
              <a:buChar char="›"/>
            </a:pPr>
            <a:r>
              <a:rPr b="0" lang="de-DE" sz="2200" spc="-1" strike="noStrike">
                <a:solidFill>
                  <a:srgbClr val="000000"/>
                </a:solidFill>
                <a:latin typeface="Calibri"/>
                <a:ea typeface="DejaVu Sans"/>
              </a:rPr>
              <a:t>Precipitation (1970-1999)</a:t>
            </a:r>
            <a:endParaRPr b="0" lang="en-US" sz="22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en-US" sz="22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en-US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CustomShape 1"/>
          <p:cNvSpPr/>
          <p:nvPr/>
        </p:nvSpPr>
        <p:spPr>
          <a:xfrm>
            <a:off x="0" y="378000"/>
            <a:ext cx="14445720" cy="607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1" lang="de-DE" sz="3200" spc="-1" strike="noStrike">
                <a:solidFill>
                  <a:srgbClr val="000000"/>
                </a:solidFill>
                <a:latin typeface="Calibri"/>
                <a:ea typeface="Noto Sans CJK SC"/>
              </a:rPr>
              <a:t>II. Results: Annual temperature projections from CORDEX 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1" lang="de-DE" sz="3200" spc="-1" strike="noStrike">
                <a:solidFill>
                  <a:srgbClr val="000000"/>
                </a:solidFill>
                <a:latin typeface="Calibri"/>
                <a:ea typeface="Noto Sans CJK SC"/>
              </a:rPr>
              <a:t>	</a:t>
            </a:r>
            <a:r>
              <a:rPr b="1" lang="de-DE" sz="3200" spc="-1" strike="noStrike">
                <a:solidFill>
                  <a:srgbClr val="000000"/>
                </a:solidFill>
                <a:latin typeface="Calibri"/>
                <a:ea typeface="Noto Sans CJK SC"/>
              </a:rPr>
              <a:t>	</a:t>
            </a:r>
            <a:r>
              <a:rPr b="1" lang="de-DE" sz="3200" spc="-1" strike="noStrike">
                <a:solidFill>
                  <a:srgbClr val="000000"/>
                </a:solidFill>
                <a:latin typeface="Calibri"/>
                <a:ea typeface="Noto Sans CJK SC"/>
              </a:rPr>
              <a:t>	</a:t>
            </a:r>
            <a:r>
              <a:rPr b="1" lang="de-DE" sz="3200" spc="-1" strike="noStrike">
                <a:solidFill>
                  <a:srgbClr val="000000"/>
                </a:solidFill>
                <a:latin typeface="Calibri"/>
                <a:ea typeface="Noto Sans CJK SC"/>
              </a:rPr>
              <a:t>	</a:t>
            </a:r>
            <a:r>
              <a:rPr b="1" lang="de-DE" sz="3200" spc="-1" strike="noStrike">
                <a:solidFill>
                  <a:srgbClr val="000000"/>
                </a:solidFill>
                <a:latin typeface="Calibri"/>
                <a:ea typeface="Noto Sans CJK SC"/>
              </a:rPr>
              <a:t>	</a:t>
            </a:r>
            <a:r>
              <a:rPr b="1" lang="de-DE" sz="3200" spc="-1" strike="noStrike">
                <a:solidFill>
                  <a:srgbClr val="000000"/>
                </a:solidFill>
                <a:latin typeface="Calibri"/>
                <a:ea typeface="Noto Sans CJK SC"/>
              </a:rPr>
              <a:t>	</a:t>
            </a:r>
            <a:r>
              <a:rPr b="1" lang="de-DE" sz="3200" spc="-1" strike="noStrike">
                <a:solidFill>
                  <a:srgbClr val="000000"/>
                </a:solidFill>
                <a:latin typeface="Calibri"/>
                <a:ea typeface="Noto Sans CJK SC"/>
              </a:rPr>
              <a:t>	</a:t>
            </a:r>
            <a:r>
              <a:rPr b="1" lang="de-DE" sz="3200" spc="-1" strike="noStrike">
                <a:solidFill>
                  <a:srgbClr val="000000"/>
                </a:solidFill>
                <a:latin typeface="Calibri"/>
                <a:ea typeface="Noto Sans CJK SC"/>
              </a:rPr>
              <a:t>	</a:t>
            </a:r>
            <a:r>
              <a:rPr b="1" lang="de-DE" sz="3200" spc="-1" strike="noStrike">
                <a:solidFill>
                  <a:srgbClr val="000000"/>
                </a:solidFill>
                <a:latin typeface="Calibri"/>
                <a:ea typeface="Noto Sans CJK SC"/>
              </a:rPr>
              <a:t>	</a:t>
            </a:r>
            <a:r>
              <a:rPr b="1" lang="de-DE" sz="3200" spc="-1" strike="noStrike">
                <a:solidFill>
                  <a:srgbClr val="000000"/>
                </a:solidFill>
                <a:latin typeface="Calibri"/>
                <a:ea typeface="Noto Sans CJK SC"/>
              </a:rPr>
              <a:t>	</a:t>
            </a:r>
            <a:r>
              <a:rPr b="1" lang="de-DE" sz="3200" spc="-1" strike="noStrike">
                <a:solidFill>
                  <a:srgbClr val="000000"/>
                </a:solidFill>
                <a:latin typeface="Calibri"/>
                <a:ea typeface="Noto Sans CJK SC"/>
              </a:rPr>
              <a:t>(vs. WFD-ERA40)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195" name="CustomShape 2"/>
          <p:cNvSpPr/>
          <p:nvPr/>
        </p:nvSpPr>
        <p:spPr>
          <a:xfrm>
            <a:off x="6999120" y="7755120"/>
            <a:ext cx="631800" cy="302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fld id="{41F02819-2FFC-4F8B-AB24-329193978414}" type="slidenum">
              <a:rPr b="0" lang="en-DE" sz="1400" spc="-1" strike="noStrike">
                <a:solidFill>
                  <a:srgbClr val="000000"/>
                </a:solidFill>
                <a:latin typeface="Calibri"/>
                <a:ea typeface="DejaVu Sans"/>
              </a:rPr>
              <a:t>5</a:t>
            </a:fld>
            <a:endParaRPr b="0" lang="en-US" sz="1400" spc="-1" strike="noStrike">
              <a:latin typeface="Arial"/>
            </a:endParaRPr>
          </a:p>
        </p:txBody>
      </p:sp>
      <p:pic>
        <p:nvPicPr>
          <p:cNvPr id="196" name="" descr=""/>
          <p:cNvPicPr/>
          <p:nvPr/>
        </p:nvPicPr>
        <p:blipFill>
          <a:blip r:embed="rId1"/>
          <a:stretch/>
        </p:blipFill>
        <p:spPr>
          <a:xfrm>
            <a:off x="961200" y="1925280"/>
            <a:ext cx="5964120" cy="4771080"/>
          </a:xfrm>
          <a:prstGeom prst="rect">
            <a:avLst/>
          </a:prstGeom>
          <a:ln>
            <a:noFill/>
          </a:ln>
        </p:spPr>
      </p:pic>
      <p:pic>
        <p:nvPicPr>
          <p:cNvPr id="197" name="" descr=""/>
          <p:cNvPicPr/>
          <p:nvPr/>
        </p:nvPicPr>
        <p:blipFill>
          <a:blip r:embed="rId2"/>
          <a:stretch/>
        </p:blipFill>
        <p:spPr>
          <a:xfrm>
            <a:off x="7707960" y="1925280"/>
            <a:ext cx="5964120" cy="47710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CustomShape 1"/>
          <p:cNvSpPr/>
          <p:nvPr/>
        </p:nvSpPr>
        <p:spPr>
          <a:xfrm>
            <a:off x="46440" y="378000"/>
            <a:ext cx="14438880" cy="607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1" lang="de-DE" sz="3200" spc="-1" strike="noStrike">
                <a:solidFill>
                  <a:srgbClr val="000000"/>
                </a:solidFill>
                <a:latin typeface="Calibri"/>
                <a:ea typeface="Noto Sans CJK SC"/>
              </a:rPr>
              <a:t>II. Results: Climate anomalies (long-term annual mean temp) 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199" name="CustomShape 2"/>
          <p:cNvSpPr/>
          <p:nvPr/>
        </p:nvSpPr>
        <p:spPr>
          <a:xfrm>
            <a:off x="6999120" y="7755120"/>
            <a:ext cx="631800" cy="302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fld id="{1978A5A8-0CFB-4C9C-8A4C-9633B0785846}" type="slidenum">
              <a:rPr b="0" lang="en-DE" sz="1400" spc="-1" strike="noStrike">
                <a:solidFill>
                  <a:srgbClr val="000000"/>
                </a:solidFill>
                <a:latin typeface="Calibri"/>
                <a:ea typeface="DejaVu Sans"/>
              </a:rPr>
              <a:t>5</a:t>
            </a:fld>
            <a:endParaRPr b="0" lang="en-US" sz="1400" spc="-1" strike="noStrike">
              <a:latin typeface="Arial"/>
            </a:endParaRPr>
          </a:p>
        </p:txBody>
      </p:sp>
      <p:sp>
        <p:nvSpPr>
          <p:cNvPr id="200" name="CustomShape 3"/>
          <p:cNvSpPr/>
          <p:nvPr/>
        </p:nvSpPr>
        <p:spPr>
          <a:xfrm>
            <a:off x="1106280" y="1369800"/>
            <a:ext cx="4237560" cy="2274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2200">
              <a:lnSpc>
                <a:spcPct val="100000"/>
              </a:lnSpc>
              <a:spcBef>
                <a:spcPts val="1698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RCP4.5 -P1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201" name="CustomShape 4"/>
          <p:cNvSpPr/>
          <p:nvPr/>
        </p:nvSpPr>
        <p:spPr>
          <a:xfrm>
            <a:off x="8213760" y="1369800"/>
            <a:ext cx="4237560" cy="2274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2200">
              <a:lnSpc>
                <a:spcPct val="100000"/>
              </a:lnSpc>
              <a:spcBef>
                <a:spcPts val="1698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RCP8.5-P1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202" name="CustomShape 5"/>
          <p:cNvSpPr/>
          <p:nvPr/>
        </p:nvSpPr>
        <p:spPr>
          <a:xfrm>
            <a:off x="4738680" y="1369800"/>
            <a:ext cx="4237560" cy="2274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2200">
              <a:lnSpc>
                <a:spcPct val="100000"/>
              </a:lnSpc>
              <a:spcBef>
                <a:spcPts val="1698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RCP4.5-P2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203" name="CustomShape 6"/>
          <p:cNvSpPr/>
          <p:nvPr/>
        </p:nvSpPr>
        <p:spPr>
          <a:xfrm>
            <a:off x="11833560" y="1369800"/>
            <a:ext cx="3050640" cy="2274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2200">
              <a:lnSpc>
                <a:spcPct val="100000"/>
              </a:lnSpc>
              <a:spcBef>
                <a:spcPts val="1698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RCP8.5-P2</a:t>
            </a:r>
            <a:endParaRPr b="0" lang="en-US" sz="2000" spc="-1" strike="noStrike">
              <a:latin typeface="Arial"/>
            </a:endParaRPr>
          </a:p>
        </p:txBody>
      </p:sp>
      <p:pic>
        <p:nvPicPr>
          <p:cNvPr id="204" name="" descr=""/>
          <p:cNvPicPr/>
          <p:nvPr/>
        </p:nvPicPr>
        <p:blipFill>
          <a:blip r:embed="rId1"/>
          <a:stretch/>
        </p:blipFill>
        <p:spPr>
          <a:xfrm>
            <a:off x="79920" y="1900440"/>
            <a:ext cx="3648240" cy="3647880"/>
          </a:xfrm>
          <a:prstGeom prst="rect">
            <a:avLst/>
          </a:prstGeom>
          <a:ln>
            <a:noFill/>
          </a:ln>
        </p:spPr>
      </p:pic>
      <p:pic>
        <p:nvPicPr>
          <p:cNvPr id="205" name="" descr=""/>
          <p:cNvPicPr/>
          <p:nvPr/>
        </p:nvPicPr>
        <p:blipFill>
          <a:blip r:embed="rId2"/>
          <a:stretch/>
        </p:blipFill>
        <p:spPr>
          <a:xfrm>
            <a:off x="3639240" y="1900440"/>
            <a:ext cx="3644280" cy="3644280"/>
          </a:xfrm>
          <a:prstGeom prst="rect">
            <a:avLst/>
          </a:prstGeom>
          <a:ln>
            <a:noFill/>
          </a:ln>
        </p:spPr>
      </p:pic>
      <p:pic>
        <p:nvPicPr>
          <p:cNvPr id="206" name="" descr=""/>
          <p:cNvPicPr/>
          <p:nvPr/>
        </p:nvPicPr>
        <p:blipFill>
          <a:blip r:embed="rId3"/>
          <a:stretch/>
        </p:blipFill>
        <p:spPr>
          <a:xfrm>
            <a:off x="7304760" y="1900440"/>
            <a:ext cx="3648240" cy="3647880"/>
          </a:xfrm>
          <a:prstGeom prst="rect">
            <a:avLst/>
          </a:prstGeom>
          <a:ln>
            <a:noFill/>
          </a:ln>
        </p:spPr>
      </p:pic>
      <p:pic>
        <p:nvPicPr>
          <p:cNvPr id="207" name="" descr=""/>
          <p:cNvPicPr/>
          <p:nvPr/>
        </p:nvPicPr>
        <p:blipFill>
          <a:blip r:embed="rId4"/>
          <a:stretch/>
        </p:blipFill>
        <p:spPr>
          <a:xfrm>
            <a:off x="10875960" y="1900440"/>
            <a:ext cx="3648240" cy="3647880"/>
          </a:xfrm>
          <a:prstGeom prst="rect">
            <a:avLst/>
          </a:prstGeom>
          <a:ln>
            <a:noFill/>
          </a:ln>
        </p:spPr>
      </p:pic>
      <p:sp>
        <p:nvSpPr>
          <p:cNvPr id="208" name="CustomShape 7"/>
          <p:cNvSpPr/>
          <p:nvPr/>
        </p:nvSpPr>
        <p:spPr>
          <a:xfrm>
            <a:off x="11682720" y="5697000"/>
            <a:ext cx="2520720" cy="975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+ 4.4°C</a:t>
            </a:r>
            <a:endParaRPr b="0" lang="en-US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b="0" lang="en-US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Models range:</a:t>
            </a:r>
            <a:endParaRPr b="0" lang="en-US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[3.6°C, 5.8°C]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209" name="CustomShape 8"/>
          <p:cNvSpPr/>
          <p:nvPr/>
        </p:nvSpPr>
        <p:spPr>
          <a:xfrm>
            <a:off x="8133840" y="5697720"/>
            <a:ext cx="2646000" cy="1112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+ 2.1°C</a:t>
            </a:r>
            <a:endParaRPr b="0" lang="en-US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Models range:</a:t>
            </a:r>
            <a:endParaRPr b="0" lang="en-US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[1.7°C, 2.7°C]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210" name="CustomShape 9"/>
          <p:cNvSpPr/>
          <p:nvPr/>
        </p:nvSpPr>
        <p:spPr>
          <a:xfrm>
            <a:off x="4476240" y="5697720"/>
            <a:ext cx="2505960" cy="1112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+ 2.4°C</a:t>
            </a:r>
            <a:endParaRPr b="0" lang="en-US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b="0" lang="en-US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Models range:[1.9°C, 3.3°C]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211" name="CustomShape 10"/>
          <p:cNvSpPr/>
          <p:nvPr/>
        </p:nvSpPr>
        <p:spPr>
          <a:xfrm>
            <a:off x="822960" y="5697720"/>
            <a:ext cx="2649960" cy="975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+ 1.7°C</a:t>
            </a:r>
            <a:endParaRPr b="0" lang="en-US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b="0" lang="en-US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Models range: [1.3°C, 2.1°C] </a:t>
            </a:r>
            <a:endParaRPr b="0" lang="en-US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CustomShape 1"/>
          <p:cNvSpPr/>
          <p:nvPr/>
        </p:nvSpPr>
        <p:spPr>
          <a:xfrm>
            <a:off x="274320" y="378000"/>
            <a:ext cx="14080680" cy="607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1" lang="de-DE" sz="3200" spc="-1" strike="noStrike">
                <a:solidFill>
                  <a:srgbClr val="000000"/>
                </a:solidFill>
                <a:latin typeface="Calibri"/>
                <a:ea typeface="Noto Sans CJK SC"/>
              </a:rPr>
              <a:t>II. Results: Climate anomalies (seasonal temperature) 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213" name="CustomShape 2"/>
          <p:cNvSpPr/>
          <p:nvPr/>
        </p:nvSpPr>
        <p:spPr>
          <a:xfrm>
            <a:off x="6999120" y="7755120"/>
            <a:ext cx="631800" cy="302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fld id="{C2C63198-0368-4EEE-B2F2-33275DB7BE75}" type="slidenum">
              <a:rPr b="0" lang="en-DE" sz="1400" spc="-1" strike="noStrike">
                <a:solidFill>
                  <a:srgbClr val="000000"/>
                </a:solidFill>
                <a:latin typeface="Calibri"/>
                <a:ea typeface="DejaVu Sans"/>
              </a:rPr>
              <a:t>8</a:t>
            </a:fld>
            <a:endParaRPr b="0" lang="en-US" sz="1400" spc="-1" strike="noStrike">
              <a:latin typeface="Arial"/>
            </a:endParaRPr>
          </a:p>
        </p:txBody>
      </p:sp>
      <p:pic>
        <p:nvPicPr>
          <p:cNvPr id="214" name="" descr=""/>
          <p:cNvPicPr/>
          <p:nvPr/>
        </p:nvPicPr>
        <p:blipFill>
          <a:blip r:embed="rId1"/>
          <a:stretch/>
        </p:blipFill>
        <p:spPr>
          <a:xfrm>
            <a:off x="3655080" y="1742400"/>
            <a:ext cx="7618680" cy="47610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CustomShape 1"/>
          <p:cNvSpPr/>
          <p:nvPr/>
        </p:nvSpPr>
        <p:spPr>
          <a:xfrm>
            <a:off x="0" y="378000"/>
            <a:ext cx="14445720" cy="607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1" lang="de-DE" sz="3200" spc="-1" strike="noStrike">
                <a:solidFill>
                  <a:srgbClr val="000000"/>
                </a:solidFill>
                <a:latin typeface="Calibri"/>
                <a:ea typeface="Noto Sans CJK SC"/>
              </a:rPr>
              <a:t>III. Results: Annual precipitation projections from CORDEX 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1" lang="de-DE" sz="3200" spc="-1" strike="noStrike">
                <a:solidFill>
                  <a:srgbClr val="000000"/>
                </a:solidFill>
                <a:latin typeface="Calibri"/>
                <a:ea typeface="Noto Sans CJK SC"/>
              </a:rPr>
              <a:t>	</a:t>
            </a:r>
            <a:r>
              <a:rPr b="1" lang="de-DE" sz="3200" spc="-1" strike="noStrike">
                <a:solidFill>
                  <a:srgbClr val="000000"/>
                </a:solidFill>
                <a:latin typeface="Calibri"/>
                <a:ea typeface="Noto Sans CJK SC"/>
              </a:rPr>
              <a:t>	</a:t>
            </a:r>
            <a:r>
              <a:rPr b="1" lang="de-DE" sz="3200" spc="-1" strike="noStrike">
                <a:solidFill>
                  <a:srgbClr val="000000"/>
                </a:solidFill>
                <a:latin typeface="Calibri"/>
                <a:ea typeface="Noto Sans CJK SC"/>
              </a:rPr>
              <a:t>	</a:t>
            </a:r>
            <a:r>
              <a:rPr b="1" lang="de-DE" sz="3200" spc="-1" strike="noStrike">
                <a:solidFill>
                  <a:srgbClr val="000000"/>
                </a:solidFill>
                <a:latin typeface="Calibri"/>
                <a:ea typeface="Noto Sans CJK SC"/>
              </a:rPr>
              <a:t>	</a:t>
            </a:r>
            <a:r>
              <a:rPr b="1" lang="de-DE" sz="3200" spc="-1" strike="noStrike">
                <a:solidFill>
                  <a:srgbClr val="000000"/>
                </a:solidFill>
                <a:latin typeface="Calibri"/>
                <a:ea typeface="Noto Sans CJK SC"/>
              </a:rPr>
              <a:t>	</a:t>
            </a:r>
            <a:r>
              <a:rPr b="1" lang="de-DE" sz="3200" spc="-1" strike="noStrike">
                <a:solidFill>
                  <a:srgbClr val="000000"/>
                </a:solidFill>
                <a:latin typeface="Calibri"/>
                <a:ea typeface="Noto Sans CJK SC"/>
              </a:rPr>
              <a:t>	</a:t>
            </a:r>
            <a:r>
              <a:rPr b="1" lang="de-DE" sz="3200" spc="-1" strike="noStrike">
                <a:solidFill>
                  <a:srgbClr val="000000"/>
                </a:solidFill>
                <a:latin typeface="Calibri"/>
                <a:ea typeface="Noto Sans CJK SC"/>
              </a:rPr>
              <a:t>	</a:t>
            </a:r>
            <a:r>
              <a:rPr b="1" lang="de-DE" sz="3200" spc="-1" strike="noStrike">
                <a:solidFill>
                  <a:srgbClr val="000000"/>
                </a:solidFill>
                <a:latin typeface="Calibri"/>
                <a:ea typeface="Noto Sans CJK SC"/>
              </a:rPr>
              <a:t>	</a:t>
            </a:r>
            <a:r>
              <a:rPr b="1" lang="de-DE" sz="3200" spc="-1" strike="noStrike">
                <a:solidFill>
                  <a:srgbClr val="000000"/>
                </a:solidFill>
                <a:latin typeface="Calibri"/>
                <a:ea typeface="Noto Sans CJK SC"/>
              </a:rPr>
              <a:t>	</a:t>
            </a:r>
            <a:r>
              <a:rPr b="1" lang="de-DE" sz="3200" spc="-1" strike="noStrike">
                <a:solidFill>
                  <a:srgbClr val="000000"/>
                </a:solidFill>
                <a:latin typeface="Calibri"/>
                <a:ea typeface="Noto Sans CJK SC"/>
              </a:rPr>
              <a:t>	</a:t>
            </a:r>
            <a:r>
              <a:rPr b="1" lang="de-DE" sz="3200" spc="-1" strike="noStrike">
                <a:solidFill>
                  <a:srgbClr val="000000"/>
                </a:solidFill>
                <a:latin typeface="Calibri"/>
                <a:ea typeface="Noto Sans CJK SC"/>
              </a:rPr>
              <a:t>	</a:t>
            </a:r>
            <a:r>
              <a:rPr b="1" lang="de-DE" sz="3200" spc="-1" strike="noStrike">
                <a:solidFill>
                  <a:srgbClr val="000000"/>
                </a:solidFill>
                <a:latin typeface="Calibri"/>
                <a:ea typeface="Noto Sans CJK SC"/>
              </a:rPr>
              <a:t>	</a:t>
            </a:r>
            <a:r>
              <a:rPr b="1" lang="de-DE" sz="3200" spc="-1" strike="noStrike">
                <a:solidFill>
                  <a:srgbClr val="000000"/>
                </a:solidFill>
                <a:latin typeface="Calibri"/>
                <a:ea typeface="Noto Sans CJK SC"/>
              </a:rPr>
              <a:t>	</a:t>
            </a:r>
            <a:r>
              <a:rPr b="1" lang="de-DE" sz="3200" spc="-1" strike="noStrike">
                <a:solidFill>
                  <a:srgbClr val="000000"/>
                </a:solidFill>
                <a:latin typeface="Calibri"/>
                <a:ea typeface="Noto Sans CJK SC"/>
              </a:rPr>
              <a:t>(vs. WFD-ERA40)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216" name="CustomShape 2"/>
          <p:cNvSpPr/>
          <p:nvPr/>
        </p:nvSpPr>
        <p:spPr>
          <a:xfrm>
            <a:off x="6999120" y="7755120"/>
            <a:ext cx="631800" cy="302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fld id="{9C0ADDFA-555A-49C1-9B26-E600384B1825}" type="slidenum">
              <a:rPr b="0" lang="en-DE" sz="1400" spc="-1" strike="noStrike">
                <a:solidFill>
                  <a:srgbClr val="000000"/>
                </a:solidFill>
                <a:latin typeface="Calibri"/>
                <a:ea typeface="DejaVu Sans"/>
              </a:rPr>
              <a:t>8</a:t>
            </a:fld>
            <a:endParaRPr b="0" lang="en-US" sz="1400" spc="-1" strike="noStrike">
              <a:latin typeface="Arial"/>
            </a:endParaRPr>
          </a:p>
        </p:txBody>
      </p:sp>
      <p:pic>
        <p:nvPicPr>
          <p:cNvPr id="217" name="" descr=""/>
          <p:cNvPicPr/>
          <p:nvPr/>
        </p:nvPicPr>
        <p:blipFill>
          <a:blip r:embed="rId1"/>
          <a:stretch/>
        </p:blipFill>
        <p:spPr>
          <a:xfrm>
            <a:off x="961200" y="1925280"/>
            <a:ext cx="5964120" cy="4771080"/>
          </a:xfrm>
          <a:prstGeom prst="rect">
            <a:avLst/>
          </a:prstGeom>
          <a:ln>
            <a:noFill/>
          </a:ln>
        </p:spPr>
      </p:pic>
      <p:pic>
        <p:nvPicPr>
          <p:cNvPr id="218" name="" descr=""/>
          <p:cNvPicPr/>
          <p:nvPr/>
        </p:nvPicPr>
        <p:blipFill>
          <a:blip r:embed="rId2"/>
          <a:stretch/>
        </p:blipFill>
        <p:spPr>
          <a:xfrm>
            <a:off x="7707600" y="1925280"/>
            <a:ext cx="5964120" cy="47707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CustomShape 1"/>
          <p:cNvSpPr/>
          <p:nvPr/>
        </p:nvSpPr>
        <p:spPr>
          <a:xfrm>
            <a:off x="182880" y="378000"/>
            <a:ext cx="14355000" cy="607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1" lang="de-DE" sz="3200" spc="-1" strike="noStrike">
                <a:solidFill>
                  <a:srgbClr val="000000"/>
                </a:solidFill>
                <a:latin typeface="Calibri"/>
                <a:ea typeface="Noto Sans CJK SC"/>
              </a:rPr>
              <a:t>III. Results: Climate anomalies (long term annual mean prec) 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220" name="CustomShape 2"/>
          <p:cNvSpPr/>
          <p:nvPr/>
        </p:nvSpPr>
        <p:spPr>
          <a:xfrm>
            <a:off x="6999120" y="7755120"/>
            <a:ext cx="631800" cy="302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fld id="{A5585EE7-2B81-4A07-B3BB-5755467F21EE}" type="slidenum">
              <a:rPr b="0" lang="en-DE" sz="1400" spc="-1" strike="noStrike">
                <a:solidFill>
                  <a:srgbClr val="000000"/>
                </a:solidFill>
                <a:latin typeface="Calibri"/>
                <a:ea typeface="DejaVu Sans"/>
              </a:rPr>
              <a:t>8</a:t>
            </a:fld>
            <a:endParaRPr b="0" lang="en-US" sz="1400" spc="-1" strike="noStrike">
              <a:latin typeface="Arial"/>
            </a:endParaRPr>
          </a:p>
        </p:txBody>
      </p:sp>
      <p:sp>
        <p:nvSpPr>
          <p:cNvPr id="221" name="CustomShape 3"/>
          <p:cNvSpPr/>
          <p:nvPr/>
        </p:nvSpPr>
        <p:spPr>
          <a:xfrm>
            <a:off x="1106280" y="1369800"/>
            <a:ext cx="4237560" cy="2274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2200">
              <a:lnSpc>
                <a:spcPct val="100000"/>
              </a:lnSpc>
              <a:spcBef>
                <a:spcPts val="1698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RCP4.5 -P1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222" name="CustomShape 4"/>
          <p:cNvSpPr/>
          <p:nvPr/>
        </p:nvSpPr>
        <p:spPr>
          <a:xfrm>
            <a:off x="8357760" y="1369800"/>
            <a:ext cx="4237560" cy="2274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2200">
              <a:lnSpc>
                <a:spcPct val="100000"/>
              </a:lnSpc>
              <a:spcBef>
                <a:spcPts val="1698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RCP8.5-P1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223" name="CustomShape 5"/>
          <p:cNvSpPr/>
          <p:nvPr/>
        </p:nvSpPr>
        <p:spPr>
          <a:xfrm>
            <a:off x="4738680" y="1369800"/>
            <a:ext cx="4237560" cy="2274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2200">
              <a:lnSpc>
                <a:spcPct val="100000"/>
              </a:lnSpc>
              <a:spcBef>
                <a:spcPts val="1698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RCP4.5-P2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224" name="CustomShape 6"/>
          <p:cNvSpPr/>
          <p:nvPr/>
        </p:nvSpPr>
        <p:spPr>
          <a:xfrm>
            <a:off x="11833560" y="1369800"/>
            <a:ext cx="3050640" cy="2274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2200">
              <a:lnSpc>
                <a:spcPct val="100000"/>
              </a:lnSpc>
              <a:spcBef>
                <a:spcPts val="1698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RCP8.5-P2</a:t>
            </a:r>
            <a:endParaRPr b="0" lang="en-US" sz="2000" spc="-1" strike="noStrike">
              <a:latin typeface="Arial"/>
            </a:endParaRPr>
          </a:p>
        </p:txBody>
      </p:sp>
      <p:pic>
        <p:nvPicPr>
          <p:cNvPr id="225" name="" descr=""/>
          <p:cNvPicPr/>
          <p:nvPr/>
        </p:nvPicPr>
        <p:blipFill>
          <a:blip r:embed="rId1"/>
          <a:stretch/>
        </p:blipFill>
        <p:spPr>
          <a:xfrm>
            <a:off x="79920" y="1833120"/>
            <a:ext cx="3648240" cy="3647880"/>
          </a:xfrm>
          <a:prstGeom prst="rect">
            <a:avLst/>
          </a:prstGeom>
          <a:ln>
            <a:noFill/>
          </a:ln>
        </p:spPr>
      </p:pic>
      <p:pic>
        <p:nvPicPr>
          <p:cNvPr id="226" name="" descr=""/>
          <p:cNvPicPr/>
          <p:nvPr/>
        </p:nvPicPr>
        <p:blipFill>
          <a:blip r:embed="rId2"/>
          <a:stretch/>
        </p:blipFill>
        <p:spPr>
          <a:xfrm>
            <a:off x="3639240" y="1833120"/>
            <a:ext cx="3644280" cy="3644280"/>
          </a:xfrm>
          <a:prstGeom prst="rect">
            <a:avLst/>
          </a:prstGeom>
          <a:ln>
            <a:noFill/>
          </a:ln>
        </p:spPr>
      </p:pic>
      <p:pic>
        <p:nvPicPr>
          <p:cNvPr id="227" name="" descr=""/>
          <p:cNvPicPr/>
          <p:nvPr/>
        </p:nvPicPr>
        <p:blipFill>
          <a:blip r:embed="rId3"/>
          <a:stretch/>
        </p:blipFill>
        <p:spPr>
          <a:xfrm>
            <a:off x="7306200" y="1828800"/>
            <a:ext cx="3648240" cy="3647880"/>
          </a:xfrm>
          <a:prstGeom prst="rect">
            <a:avLst/>
          </a:prstGeom>
          <a:ln>
            <a:noFill/>
          </a:ln>
        </p:spPr>
      </p:pic>
      <p:pic>
        <p:nvPicPr>
          <p:cNvPr id="228" name="" descr=""/>
          <p:cNvPicPr/>
          <p:nvPr/>
        </p:nvPicPr>
        <p:blipFill>
          <a:blip r:embed="rId4"/>
          <a:stretch/>
        </p:blipFill>
        <p:spPr>
          <a:xfrm>
            <a:off x="10918080" y="1828800"/>
            <a:ext cx="3648240" cy="3647880"/>
          </a:xfrm>
          <a:prstGeom prst="rect">
            <a:avLst/>
          </a:prstGeom>
          <a:ln>
            <a:noFill/>
          </a:ln>
        </p:spPr>
      </p:pic>
      <p:pic>
        <p:nvPicPr>
          <p:cNvPr id="229" name="" descr=""/>
          <p:cNvPicPr/>
          <p:nvPr/>
        </p:nvPicPr>
        <p:blipFill>
          <a:blip r:embed="rId5"/>
          <a:stretch/>
        </p:blipFill>
        <p:spPr>
          <a:xfrm>
            <a:off x="1807920" y="5780160"/>
            <a:ext cx="11176560" cy="14529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CustomShape 1"/>
          <p:cNvSpPr/>
          <p:nvPr/>
        </p:nvSpPr>
        <p:spPr>
          <a:xfrm>
            <a:off x="274320" y="378000"/>
            <a:ext cx="14080680" cy="607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1" lang="de-DE" sz="3200" spc="-1" strike="noStrike">
                <a:solidFill>
                  <a:srgbClr val="000000"/>
                </a:solidFill>
                <a:latin typeface="Calibri"/>
                <a:ea typeface="Noto Sans CJK SC"/>
              </a:rPr>
              <a:t>III. Results: Climate anomalies (seasonal prec. North/South) 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231" name="CustomShape 2"/>
          <p:cNvSpPr/>
          <p:nvPr/>
        </p:nvSpPr>
        <p:spPr>
          <a:xfrm>
            <a:off x="6999120" y="7755120"/>
            <a:ext cx="631800" cy="302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fld id="{3E349897-0A4C-4AEE-AF42-6685A36113FC}" type="slidenum">
              <a:rPr b="0" lang="en-DE" sz="1400" spc="-1" strike="noStrike">
                <a:solidFill>
                  <a:srgbClr val="000000"/>
                </a:solidFill>
                <a:latin typeface="Calibri"/>
                <a:ea typeface="DejaVu Sans"/>
              </a:rPr>
              <a:t>11</a:t>
            </a:fld>
            <a:endParaRPr b="0" lang="en-US" sz="1400" spc="-1" strike="noStrike">
              <a:latin typeface="Arial"/>
            </a:endParaRPr>
          </a:p>
        </p:txBody>
      </p:sp>
      <p:pic>
        <p:nvPicPr>
          <p:cNvPr id="232" name="" descr=""/>
          <p:cNvPicPr/>
          <p:nvPr/>
        </p:nvPicPr>
        <p:blipFill>
          <a:blip r:embed="rId1"/>
          <a:stretch/>
        </p:blipFill>
        <p:spPr>
          <a:xfrm>
            <a:off x="163080" y="1742400"/>
            <a:ext cx="7117920" cy="4761000"/>
          </a:xfrm>
          <a:prstGeom prst="rect">
            <a:avLst/>
          </a:prstGeom>
          <a:ln>
            <a:noFill/>
          </a:ln>
        </p:spPr>
      </p:pic>
      <p:pic>
        <p:nvPicPr>
          <p:cNvPr id="233" name="" descr=""/>
          <p:cNvPicPr/>
          <p:nvPr/>
        </p:nvPicPr>
        <p:blipFill>
          <a:blip r:embed="rId2"/>
          <a:stretch/>
        </p:blipFill>
        <p:spPr>
          <a:xfrm>
            <a:off x="7399080" y="1742400"/>
            <a:ext cx="7227360" cy="47610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CustomShape 1"/>
          <p:cNvSpPr/>
          <p:nvPr/>
        </p:nvSpPr>
        <p:spPr>
          <a:xfrm>
            <a:off x="658440" y="378000"/>
            <a:ext cx="13278600" cy="607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1" lang="de-DE" sz="3200" spc="-1" strike="noStrike">
                <a:solidFill>
                  <a:srgbClr val="000000"/>
                </a:solidFill>
                <a:latin typeface="Calibri"/>
                <a:ea typeface="Noto Sans CJK SC"/>
              </a:rPr>
              <a:t>IV. Results: Climate extremes projected by CORDEX 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235" name="CustomShape 2"/>
          <p:cNvSpPr/>
          <p:nvPr/>
        </p:nvSpPr>
        <p:spPr>
          <a:xfrm>
            <a:off x="6999120" y="7755120"/>
            <a:ext cx="631800" cy="302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fld id="{9123C90B-CF8C-45F2-84ED-4AFD55C80422}" type="slidenum">
              <a:rPr b="0" lang="en-DE" sz="1400" spc="-1" strike="noStrike">
                <a:solidFill>
                  <a:srgbClr val="000000"/>
                </a:solidFill>
                <a:latin typeface="Calibri"/>
                <a:ea typeface="DejaVu Sans"/>
              </a:rPr>
              <a:t>11</a:t>
            </a:fld>
            <a:endParaRPr b="0" lang="en-US" sz="1400" spc="-1" strike="noStrike">
              <a:latin typeface="Arial"/>
            </a:endParaRPr>
          </a:p>
        </p:txBody>
      </p:sp>
      <p:pic>
        <p:nvPicPr>
          <p:cNvPr id="236" name="" descr=""/>
          <p:cNvPicPr/>
          <p:nvPr/>
        </p:nvPicPr>
        <p:blipFill>
          <a:blip r:embed="rId1"/>
          <a:stretch/>
        </p:blipFill>
        <p:spPr>
          <a:xfrm>
            <a:off x="265320" y="2195640"/>
            <a:ext cx="6890040" cy="4769280"/>
          </a:xfrm>
          <a:prstGeom prst="rect">
            <a:avLst/>
          </a:prstGeom>
          <a:ln>
            <a:noFill/>
          </a:ln>
        </p:spPr>
      </p:pic>
      <p:pic>
        <p:nvPicPr>
          <p:cNvPr id="237" name="" descr=""/>
          <p:cNvPicPr/>
          <p:nvPr/>
        </p:nvPicPr>
        <p:blipFill>
          <a:blip r:embed="rId2"/>
          <a:stretch/>
        </p:blipFill>
        <p:spPr>
          <a:xfrm>
            <a:off x="7112880" y="2195640"/>
            <a:ext cx="6789240" cy="4699800"/>
          </a:xfrm>
          <a:prstGeom prst="rect">
            <a:avLst/>
          </a:prstGeom>
          <a:ln>
            <a:noFill/>
          </a:ln>
        </p:spPr>
      </p:pic>
      <p:sp>
        <p:nvSpPr>
          <p:cNvPr id="238" name="CustomShape 3"/>
          <p:cNvSpPr/>
          <p:nvPr/>
        </p:nvSpPr>
        <p:spPr>
          <a:xfrm>
            <a:off x="2926080" y="1554480"/>
            <a:ext cx="4022280" cy="37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0" i="1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Extreme temperature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239" name="CustomShape 4"/>
          <p:cNvSpPr/>
          <p:nvPr/>
        </p:nvSpPr>
        <p:spPr>
          <a:xfrm>
            <a:off x="9334080" y="1554480"/>
            <a:ext cx="4022280" cy="655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0" i="1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Extreme low precipitation (frequency and duration)</a:t>
            </a:r>
            <a:endParaRPr b="0" lang="en-US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CustomShape 1"/>
          <p:cNvSpPr/>
          <p:nvPr/>
        </p:nvSpPr>
        <p:spPr>
          <a:xfrm>
            <a:off x="658440" y="378000"/>
            <a:ext cx="13278600" cy="607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1" lang="de-DE" sz="3200" spc="-1" strike="noStrike">
                <a:solidFill>
                  <a:srgbClr val="000000"/>
                </a:solidFill>
                <a:latin typeface="Calibri"/>
                <a:ea typeface="Noto Sans CJK SC"/>
              </a:rPr>
              <a:t>IV. Results: Climate extremes projected by CORDEX 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241" name="CustomShape 2"/>
          <p:cNvSpPr/>
          <p:nvPr/>
        </p:nvSpPr>
        <p:spPr>
          <a:xfrm>
            <a:off x="6999120" y="7755120"/>
            <a:ext cx="631800" cy="302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fld id="{FEAAAF91-D084-48BC-910E-13DD486F0D2C}" type="slidenum">
              <a:rPr b="0" lang="en-DE" sz="1400" spc="-1" strike="noStrike">
                <a:solidFill>
                  <a:srgbClr val="000000"/>
                </a:solidFill>
                <a:latin typeface="Calibri"/>
                <a:ea typeface="DejaVu Sans"/>
              </a:rPr>
              <a:t>11</a:t>
            </a:fld>
            <a:endParaRPr b="0" lang="en-US" sz="1400" spc="-1" strike="noStrike">
              <a:latin typeface="Arial"/>
            </a:endParaRPr>
          </a:p>
        </p:txBody>
      </p:sp>
      <p:pic>
        <p:nvPicPr>
          <p:cNvPr id="242" name="" descr=""/>
          <p:cNvPicPr/>
          <p:nvPr/>
        </p:nvPicPr>
        <p:blipFill>
          <a:blip r:embed="rId1"/>
          <a:stretch/>
        </p:blipFill>
        <p:spPr>
          <a:xfrm>
            <a:off x="365760" y="2087640"/>
            <a:ext cx="6789600" cy="4699800"/>
          </a:xfrm>
          <a:prstGeom prst="rect">
            <a:avLst/>
          </a:prstGeom>
          <a:ln>
            <a:noFill/>
          </a:ln>
        </p:spPr>
      </p:pic>
      <p:pic>
        <p:nvPicPr>
          <p:cNvPr id="243" name="" descr=""/>
          <p:cNvPicPr/>
          <p:nvPr/>
        </p:nvPicPr>
        <p:blipFill>
          <a:blip r:embed="rId2"/>
          <a:stretch/>
        </p:blipFill>
        <p:spPr>
          <a:xfrm>
            <a:off x="7112880" y="2087640"/>
            <a:ext cx="6789240" cy="4699800"/>
          </a:xfrm>
          <a:prstGeom prst="rect">
            <a:avLst/>
          </a:prstGeom>
          <a:ln>
            <a:noFill/>
          </a:ln>
        </p:spPr>
      </p:pic>
      <p:sp>
        <p:nvSpPr>
          <p:cNvPr id="244" name="CustomShape 3"/>
          <p:cNvSpPr/>
          <p:nvPr/>
        </p:nvSpPr>
        <p:spPr>
          <a:xfrm>
            <a:off x="2098080" y="1554480"/>
            <a:ext cx="4758840" cy="655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0" i="1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Extreme high precipitation (frequency)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245" name="CustomShape 4"/>
          <p:cNvSpPr/>
          <p:nvPr/>
        </p:nvSpPr>
        <p:spPr>
          <a:xfrm>
            <a:off x="8758080" y="1554480"/>
            <a:ext cx="4499640" cy="655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0" i="1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Extreme high precipitation (amount)</a:t>
            </a:r>
            <a:endParaRPr b="0" lang="en-US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CustomShape 1"/>
          <p:cNvSpPr/>
          <p:nvPr/>
        </p:nvSpPr>
        <p:spPr>
          <a:xfrm>
            <a:off x="550440" y="378000"/>
            <a:ext cx="13278600" cy="607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1" lang="de-DE" sz="3200" spc="-1" strike="noStrike">
                <a:solidFill>
                  <a:srgbClr val="000000"/>
                </a:solidFill>
                <a:latin typeface="Calibri"/>
                <a:ea typeface="Noto Sans CJK SC"/>
              </a:rPr>
              <a:t>V. Results: Seasonal discharge 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247" name="CustomShape 2"/>
          <p:cNvSpPr/>
          <p:nvPr/>
        </p:nvSpPr>
        <p:spPr>
          <a:xfrm>
            <a:off x="6999120" y="7755120"/>
            <a:ext cx="631800" cy="302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fld id="{BC79D3EC-6BED-4BFF-ADE8-9BEE364DE101}" type="slidenum">
              <a:rPr b="0" lang="en-DE" sz="1400" spc="-1" strike="noStrike">
                <a:solidFill>
                  <a:srgbClr val="000000"/>
                </a:solidFill>
                <a:latin typeface="Calibri"/>
                <a:ea typeface="DejaVu Sans"/>
              </a:rPr>
              <a:t>11</a:t>
            </a:fld>
            <a:endParaRPr b="0" lang="en-US" sz="1400" spc="-1" strike="noStrike">
              <a:latin typeface="Arial"/>
            </a:endParaRPr>
          </a:p>
        </p:txBody>
      </p:sp>
      <p:sp>
        <p:nvSpPr>
          <p:cNvPr id="248" name="CustomShape 3"/>
          <p:cNvSpPr/>
          <p:nvPr/>
        </p:nvSpPr>
        <p:spPr>
          <a:xfrm>
            <a:off x="1698120" y="1925280"/>
            <a:ext cx="4490280" cy="4771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49" name="CustomShape 4"/>
          <p:cNvSpPr/>
          <p:nvPr/>
        </p:nvSpPr>
        <p:spPr>
          <a:xfrm>
            <a:off x="7478280" y="1925640"/>
            <a:ext cx="6423840" cy="4771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250" name="" descr=""/>
          <p:cNvPicPr/>
          <p:nvPr/>
        </p:nvPicPr>
        <p:blipFill>
          <a:blip r:embed="rId1"/>
          <a:stretch/>
        </p:blipFill>
        <p:spPr>
          <a:xfrm>
            <a:off x="8027280" y="979200"/>
            <a:ext cx="6144840" cy="6625800"/>
          </a:xfrm>
          <a:prstGeom prst="rect">
            <a:avLst/>
          </a:prstGeom>
          <a:ln>
            <a:noFill/>
          </a:ln>
        </p:spPr>
      </p:pic>
      <p:pic>
        <p:nvPicPr>
          <p:cNvPr id="251" name="" descr=""/>
          <p:cNvPicPr/>
          <p:nvPr/>
        </p:nvPicPr>
        <p:blipFill>
          <a:blip r:embed="rId2"/>
          <a:stretch/>
        </p:blipFill>
        <p:spPr>
          <a:xfrm>
            <a:off x="1153800" y="995040"/>
            <a:ext cx="6323400" cy="65052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CustomShape 1"/>
          <p:cNvSpPr/>
          <p:nvPr/>
        </p:nvSpPr>
        <p:spPr>
          <a:xfrm>
            <a:off x="658440" y="378000"/>
            <a:ext cx="13278600" cy="607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1" lang="de-DE" sz="3200" spc="-1" strike="noStrike">
                <a:solidFill>
                  <a:srgbClr val="000000"/>
                </a:solidFill>
                <a:latin typeface="Calibri"/>
                <a:ea typeface="Noto Sans CJK SC"/>
              </a:rPr>
              <a:t>VI. Results: Extreme river discharge (low and high)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253" name="CustomShape 2"/>
          <p:cNvSpPr/>
          <p:nvPr/>
        </p:nvSpPr>
        <p:spPr>
          <a:xfrm>
            <a:off x="6999120" y="7755120"/>
            <a:ext cx="631800" cy="302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fld id="{F036E91B-B49E-489B-A0F0-87EC4ED86D72}" type="slidenum">
              <a:rPr b="0" lang="en-DE" sz="1400" spc="-1" strike="noStrike">
                <a:solidFill>
                  <a:srgbClr val="000000"/>
                </a:solidFill>
                <a:latin typeface="Calibri"/>
                <a:ea typeface="DejaVu Sans"/>
              </a:rPr>
              <a:t>11</a:t>
            </a:fld>
            <a:endParaRPr b="0" lang="en-US" sz="1400" spc="-1" strike="noStrike">
              <a:latin typeface="Arial"/>
            </a:endParaRPr>
          </a:p>
        </p:txBody>
      </p:sp>
      <p:pic>
        <p:nvPicPr>
          <p:cNvPr id="254" name="" descr=""/>
          <p:cNvPicPr/>
          <p:nvPr/>
        </p:nvPicPr>
        <p:blipFill>
          <a:blip r:embed="rId1"/>
          <a:stretch/>
        </p:blipFill>
        <p:spPr>
          <a:xfrm>
            <a:off x="1188720" y="1078920"/>
            <a:ext cx="5759640" cy="6235200"/>
          </a:xfrm>
          <a:prstGeom prst="rect">
            <a:avLst/>
          </a:prstGeom>
          <a:ln>
            <a:noFill/>
          </a:ln>
        </p:spPr>
      </p:pic>
      <p:pic>
        <p:nvPicPr>
          <p:cNvPr id="255" name="" descr=""/>
          <p:cNvPicPr/>
          <p:nvPr/>
        </p:nvPicPr>
        <p:blipFill>
          <a:blip r:embed="rId2"/>
          <a:stretch/>
        </p:blipFill>
        <p:spPr>
          <a:xfrm>
            <a:off x="7450200" y="1097280"/>
            <a:ext cx="5855760" cy="62168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CustomShape 1"/>
          <p:cNvSpPr/>
          <p:nvPr/>
        </p:nvSpPr>
        <p:spPr>
          <a:xfrm>
            <a:off x="382320" y="378000"/>
            <a:ext cx="13662720" cy="607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1" lang="de-DE" sz="3200" spc="-1" strike="noStrike">
                <a:solidFill>
                  <a:srgbClr val="000000"/>
                </a:solidFill>
                <a:latin typeface="Calibri"/>
                <a:ea typeface="Noto Sans CJK SC"/>
              </a:rPr>
              <a:t>VII. Results: Changes in future for HQ10 and HQ25 (hist)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257" name="CustomShape 2"/>
          <p:cNvSpPr/>
          <p:nvPr/>
        </p:nvSpPr>
        <p:spPr>
          <a:xfrm>
            <a:off x="6999120" y="7755120"/>
            <a:ext cx="631800" cy="302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fld id="{9AD4A986-658A-4D60-B2B4-B2F3FD1F6DCF}" type="slidenum">
              <a:rPr b="0" lang="en-DE" sz="1400" spc="-1" strike="noStrike">
                <a:solidFill>
                  <a:srgbClr val="000000"/>
                </a:solidFill>
                <a:latin typeface="Calibri"/>
                <a:ea typeface="DejaVu Sans"/>
              </a:rPr>
              <a:t>11</a:t>
            </a:fld>
            <a:endParaRPr b="0" lang="en-US" sz="1400" spc="-1" strike="noStrike">
              <a:latin typeface="Arial"/>
            </a:endParaRPr>
          </a:p>
        </p:txBody>
      </p:sp>
      <p:pic>
        <p:nvPicPr>
          <p:cNvPr id="258" name="" descr=""/>
          <p:cNvPicPr/>
          <p:nvPr/>
        </p:nvPicPr>
        <p:blipFill>
          <a:blip r:embed="rId1"/>
          <a:stretch/>
        </p:blipFill>
        <p:spPr>
          <a:xfrm>
            <a:off x="7863840" y="1241280"/>
            <a:ext cx="6021720" cy="5981400"/>
          </a:xfrm>
          <a:prstGeom prst="rect">
            <a:avLst/>
          </a:prstGeom>
          <a:ln>
            <a:noFill/>
          </a:ln>
        </p:spPr>
      </p:pic>
      <p:pic>
        <p:nvPicPr>
          <p:cNvPr id="259" name="" descr=""/>
          <p:cNvPicPr/>
          <p:nvPr/>
        </p:nvPicPr>
        <p:blipFill>
          <a:blip r:embed="rId2"/>
          <a:stretch/>
        </p:blipFill>
        <p:spPr>
          <a:xfrm>
            <a:off x="1325880" y="1221480"/>
            <a:ext cx="6001200" cy="60012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CustomShape 1"/>
          <p:cNvSpPr/>
          <p:nvPr/>
        </p:nvSpPr>
        <p:spPr>
          <a:xfrm>
            <a:off x="658440" y="1206720"/>
            <a:ext cx="13608000" cy="6218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228600" indent="-2264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Systemschrift Normal"/>
              <a:buChar char="›"/>
            </a:pPr>
            <a:r>
              <a:rPr b="0" lang="de-DE" sz="2200" spc="-1" strike="noStrike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b="0" lang="en-US" sz="2200" spc="-1" strike="noStrike">
                <a:solidFill>
                  <a:srgbClr val="000000"/>
                </a:solidFill>
                <a:latin typeface="Calibri"/>
                <a:ea typeface="DejaVu Sans"/>
              </a:rPr>
              <a:t>CORDEX</a:t>
            </a: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 RCMs projections over Burundi (BI) agree robustly on:</a:t>
            </a:r>
            <a:endParaRPr b="0" lang="en-US" sz="2200" spc="-1" strike="noStrike">
              <a:latin typeface="Arial"/>
            </a:endParaRPr>
          </a:p>
          <a:p>
            <a:pPr lvl="1" marL="432000" indent="-21492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A future </a:t>
            </a:r>
            <a:r>
              <a:rPr b="1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warmer climate</a:t>
            </a: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: increase in seasonal temperature in all scenarios, especially in the dry season.</a:t>
            </a:r>
            <a:endParaRPr b="0" lang="en-US" sz="2200" spc="-1" strike="noStrike">
              <a:latin typeface="Arial"/>
            </a:endParaRPr>
          </a:p>
          <a:p>
            <a:pPr lvl="1" marL="432000" indent="-21492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Precipitation will increase in the north</a:t>
            </a: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, except during the dry season that may entail a prolongation due to decreases in September.</a:t>
            </a:r>
            <a:endParaRPr b="0" lang="en-US" sz="2200" spc="-1" strike="noStrike">
              <a:latin typeface="Arial"/>
            </a:endParaRPr>
          </a:p>
          <a:p>
            <a:pPr lvl="1" marL="432000" indent="-21492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Precipitation will decrease in the south</a:t>
            </a: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 (except November).</a:t>
            </a:r>
            <a:endParaRPr b="0" lang="en-US" sz="2200" spc="-1" strike="noStrike">
              <a:latin typeface="Arial"/>
            </a:endParaRPr>
          </a:p>
          <a:p>
            <a:pPr lvl="1" marL="432000" indent="-21492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Higher duration, frequency, magnitude, and intensity of </a:t>
            </a:r>
            <a:r>
              <a:rPr b="1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extreme weather events</a:t>
            </a: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 (daily temperature, dry and wet events) over the region.</a:t>
            </a:r>
            <a:endParaRPr b="0" lang="en-US" sz="2200" spc="-1" strike="noStrike">
              <a:latin typeface="Arial"/>
            </a:endParaRPr>
          </a:p>
          <a:p>
            <a:pPr marL="228600" indent="-2264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Systemschrift Normal"/>
              <a:buChar char="›"/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Changes in discharge:</a:t>
            </a:r>
            <a:endParaRPr b="0" lang="en-US" sz="2200" spc="-1" strike="noStrike">
              <a:latin typeface="Arial"/>
            </a:endParaRPr>
          </a:p>
          <a:p>
            <a:pPr lvl="1" marL="432000" indent="-21492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Increases of long-term annual mean discharge in North Burundi</a:t>
            </a: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 (up to 196% in small catchments and 40% in larger ones). </a:t>
            </a:r>
            <a:endParaRPr b="0" lang="en-US" sz="2200" spc="-1" strike="noStrike">
              <a:latin typeface="Arial"/>
            </a:endParaRPr>
          </a:p>
          <a:p>
            <a:pPr lvl="1" marL="432000" indent="-21492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The discharge in southern Burundi will decrease</a:t>
            </a: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 along the year (up to ~8%) with exceptions in the short rainy season (up to 17.7%) and RCP4.5.</a:t>
            </a:r>
            <a:endParaRPr b="0" lang="en-US" sz="2200" spc="-1" strike="noStrike">
              <a:latin typeface="Arial"/>
            </a:endParaRPr>
          </a:p>
          <a:p>
            <a:pPr lvl="1" marL="432000" indent="-21492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Higher daily and annual extreme river discharges, higher probabilities of exceedance, and lower associated recurrence intervals imply a </a:t>
            </a:r>
            <a:r>
              <a:rPr b="1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higher risk of floods</a:t>
            </a: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 in magnitude and frequency in most of BI.</a:t>
            </a:r>
            <a:endParaRPr b="0" lang="en-US" sz="2200" spc="-1" strike="noStrike">
              <a:latin typeface="Arial"/>
            </a:endParaRPr>
          </a:p>
          <a:p>
            <a:pPr marL="228600" indent="-2264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Systemschrift Normal"/>
              <a:buChar char="›"/>
            </a:pPr>
            <a:r>
              <a:rPr b="1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Adaptation is needed</a:t>
            </a: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 in the agriculture, water, and energy sectors!!!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261" name="CustomShape 2"/>
          <p:cNvSpPr/>
          <p:nvPr/>
        </p:nvSpPr>
        <p:spPr>
          <a:xfrm>
            <a:off x="658440" y="378000"/>
            <a:ext cx="13278600" cy="607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1" lang="de-DE" sz="3200" spc="-1" strike="noStrike">
                <a:solidFill>
                  <a:srgbClr val="000000"/>
                </a:solidFill>
                <a:latin typeface="Calibri"/>
                <a:ea typeface="Noto Sans CJK SC"/>
              </a:rPr>
              <a:t>Conclusions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262" name="CustomShape 3"/>
          <p:cNvSpPr/>
          <p:nvPr/>
        </p:nvSpPr>
        <p:spPr>
          <a:xfrm>
            <a:off x="6999120" y="7755120"/>
            <a:ext cx="631800" cy="302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fld id="{3CB7F139-09AB-44D2-A9E6-7866840BB085}" type="slidenum">
              <a:rPr b="0" lang="en-DE" sz="1400" spc="-1" strike="noStrike">
                <a:solidFill>
                  <a:srgbClr val="000000"/>
                </a:solidFill>
                <a:latin typeface="Calibri"/>
                <a:ea typeface="DejaVu Sans"/>
              </a:rPr>
              <a:t>&lt;number&gt;</a:t>
            </a:fld>
            <a:endParaRPr b="0" lang="en-US" sz="1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234</TotalTime>
  <Application>LibreOffice/6.4.6.2$Linux_X86_64 LibreOffice_project/40$Build-2</Application>
  <Words>275</Words>
  <Paragraphs>13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2020-11-23T08:04:57Z</dcterms:created>
  <dc:creator>Sonja Kreft</dc:creator>
  <dc:description/>
  <dc:language>en-US</dc:language>
  <cp:lastModifiedBy>Rocio Rivas</cp:lastModifiedBy>
  <dcterms:modified xsi:type="dcterms:W3CDTF">2021-04-28T12:51:26Z</dcterms:modified>
  <cp:revision>88</cp:revision>
  <dc:subject/>
  <dc:title>PowerPoint-Präsentation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Widescreen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6</vt:i4>
  </property>
</Properties>
</file>