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7" r:id="rId4"/>
    <p:sldId id="276" r:id="rId5"/>
    <p:sldId id="2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2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031" autoAdjust="0"/>
  </p:normalViewPr>
  <p:slideViewPr>
    <p:cSldViewPr snapToGrid="0">
      <p:cViewPr varScale="1">
        <p:scale>
          <a:sx n="55" d="100"/>
          <a:sy n="55" d="100"/>
        </p:scale>
        <p:origin x="12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E2E11-0455-4D9E-9D17-E13C5B333BB6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92C27-CECC-4B23-9A61-D97812CF921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0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study, we face the problem of local seismic response in historical center of Rome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92C27-CECC-4B23-9A61-D97812CF92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70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particular focus at Palatine Hill, Roman Forum, Circus Maximus, and Coliseum archaeological area, by using finite difference code FLAC3D. </a:t>
            </a:r>
          </a:p>
          <a:p>
            <a:r>
              <a:rPr lang="en-US" sz="1200" dirty="0"/>
              <a:t>The study area is characterized by complex site conditions in terms of stratigraphy, dynamic properties, surficial and buried morphology.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92C27-CECC-4B23-9A61-D97812CF92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6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1) Probabilistic Seismic Hazard Assessment (PSHA):</a:t>
            </a:r>
          </a:p>
          <a:p>
            <a:r>
              <a:rPr lang="en-US" dirty="0"/>
              <a:t>Uniform hazard spectra from INGV 2004 map assuming a return period of 475 years (NTC-08 </a:t>
            </a:r>
            <a:r>
              <a:rPr lang="en-US" dirty="0" err="1"/>
              <a:t>italian</a:t>
            </a:r>
            <a:r>
              <a:rPr lang="en-US" dirty="0"/>
              <a:t> code); spectrum-compatible artificial recording was selected </a:t>
            </a:r>
          </a:p>
          <a:p>
            <a:r>
              <a:rPr lang="en-US" dirty="0"/>
              <a:t>2)Deterministic Seismic Hazard Assessment (DSHA):</a:t>
            </a:r>
          </a:p>
          <a:p>
            <a:r>
              <a:rPr lang="en-US" dirty="0"/>
              <a:t>two earthquake scenarios:1) </a:t>
            </a:r>
            <a:r>
              <a:rPr lang="en-US" dirty="0" err="1"/>
              <a:t>Fucino</a:t>
            </a:r>
            <a:r>
              <a:rPr lang="en-US" dirty="0"/>
              <a:t> basin source M=7, d=85 km 2) </a:t>
            </a:r>
            <a:r>
              <a:rPr lang="en-US" dirty="0" err="1"/>
              <a:t>Colli</a:t>
            </a:r>
            <a:r>
              <a:rPr lang="en-US" dirty="0"/>
              <a:t> </a:t>
            </a:r>
            <a:r>
              <a:rPr lang="en-US" dirty="0" err="1"/>
              <a:t>Albani</a:t>
            </a:r>
            <a:r>
              <a:rPr lang="en-US" dirty="0"/>
              <a:t> source M=5.5, d=20 km; natural and spectrum-compatible artificial recordings were selected 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92C27-CECC-4B23-9A61-D97812CF92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51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evaluate the amplification of input motion, the amplification factor FH is defined as the ratio between </a:t>
            </a:r>
            <a:r>
              <a:rPr lang="en-US" dirty="0" err="1"/>
              <a:t>Housner</a:t>
            </a:r>
            <a:r>
              <a:rPr lang="en-US" dirty="0"/>
              <a:t> Intensity at ground surface (</a:t>
            </a:r>
            <a:r>
              <a:rPr lang="en-US" dirty="0" err="1"/>
              <a:t>IHo</a:t>
            </a:r>
            <a:r>
              <a:rPr lang="en-US" dirty="0"/>
              <a:t>), and the corresponding input value (</a:t>
            </a:r>
            <a:r>
              <a:rPr lang="en-US" dirty="0" err="1"/>
              <a:t>IHi</a:t>
            </a:r>
            <a:r>
              <a:rPr lang="en-US" dirty="0"/>
              <a:t>) applied at the base of model.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considering the periods range T = 0.1 - 0.5, which includes the natural periods of the structures in the study area, high values ​​of FH = 2.2-2.6 in correspondence of Velabro Valley </a:t>
            </a:r>
            <a:r>
              <a:rPr lang="en-US" b="1" dirty="0"/>
              <a:t>(a)</a:t>
            </a:r>
            <a:r>
              <a:rPr lang="en-US" dirty="0"/>
              <a:t>, the Colosseum area </a:t>
            </a:r>
            <a:r>
              <a:rPr lang="en-US" b="1" dirty="0"/>
              <a:t>(b)</a:t>
            </a:r>
            <a:r>
              <a:rPr lang="en-US" dirty="0"/>
              <a:t>, the </a:t>
            </a:r>
            <a:r>
              <a:rPr lang="en-US" dirty="0" err="1"/>
              <a:t>Horti</a:t>
            </a:r>
            <a:r>
              <a:rPr lang="en-US" dirty="0"/>
              <a:t> </a:t>
            </a:r>
            <a:r>
              <a:rPr lang="en-US" dirty="0" err="1"/>
              <a:t>Farnesiani</a:t>
            </a:r>
            <a:r>
              <a:rPr lang="en-US" dirty="0"/>
              <a:t> </a:t>
            </a:r>
            <a:r>
              <a:rPr lang="en-US" b="1" dirty="0"/>
              <a:t>(c)</a:t>
            </a:r>
            <a:r>
              <a:rPr lang="en-US" dirty="0"/>
              <a:t> and Vigna </a:t>
            </a:r>
            <a:r>
              <a:rPr lang="en-US" dirty="0" err="1"/>
              <a:t>Barberini</a:t>
            </a:r>
            <a:r>
              <a:rPr lang="en-US" dirty="0"/>
              <a:t> </a:t>
            </a:r>
            <a:r>
              <a:rPr lang="en-US" b="1" dirty="0"/>
              <a:t>(d)</a:t>
            </a:r>
            <a:r>
              <a:rPr lang="en-US" dirty="0"/>
              <a:t> mainly due to the narrow valleys filled with soft material (SFT) and the thickness of the cover layer (RPI_AEL).</a:t>
            </a:r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92C27-CECC-4B23-9A61-D97812CF92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7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6A4D75-D460-4491-943F-0B227286B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F02A89-D99A-4B38-AB0F-F6639B948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DEB7BB-AA17-4F3F-82F6-1E49DB6B4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462789-AD35-4666-B225-3A44DC96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8B9814-7687-470B-A030-918D887E9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5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B80F72-FF9A-4547-97D7-9456E92AD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220BC3-ED2B-4C25-B478-700EAE54B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75FFD5-1BC5-4EE8-90A3-E32F5BBF7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547364-8793-497B-A19B-563BA5CF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31F02F-6DD9-456E-AD9C-2E219268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9A8841-B6A6-4816-A3EE-8E3CBE104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5E593E-3963-48AB-A38F-BADADE4B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614BD2-15C3-4F1A-B5CC-A3B1C6959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FB60B9-B440-4587-9D42-0236D8EE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EE10BA-9422-49D8-AEA0-4E6CA6AE6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C1849F-6551-41E3-8830-E2D17196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801C5C-729D-4CA9-87A8-4C65850C7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8AEF955-E576-4832-B5D6-221CB4FD7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CD171F-31C6-4085-9E1D-87991669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F4C3499-C842-4651-BC9E-5644EC08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9E4E84-127E-43A2-B40C-3A7EEDEB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2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4E721B-3F82-42C4-A133-AB3447722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6CBB97-32A5-4038-B13C-4E2B0B4E0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39C286A-00A1-450A-83E2-49167E572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01E549-FD15-471D-9F1B-135C8DEA0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94EBDDB-6AE6-4F62-A364-E4DA8FB51D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C75551E-351E-4D22-AF25-A0813F3E7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E927DB7-443F-449E-97E5-9CF936FF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9E0E5C6-A255-4776-B4D1-5017195F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C8872F-5793-4648-B9AA-4F16DAB29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96D3615-6AF0-49CE-8B20-E3FBCEC0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37732E2-BD78-4189-9507-9E69BFE38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18BC89-95C7-4419-8BE0-39141C31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F06D448-1C88-4AC2-8CB4-02059BC58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A37C31-1CE1-4BF0-AEB1-E709FE62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8F3E90D-59C7-4E59-9D22-8EDBB147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62CBE8-1489-40B7-9940-B57DEB5A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CAB0E3-F4E2-4690-8ADF-45F9D3A08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C09779-AEE1-4949-B121-8F75D008B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D05EEF6-13A1-43D2-B14E-1F6A14AC5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DA4992-8404-476E-B774-EE615D34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D33444-27CE-4774-A9FE-64586EFE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05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5A1F55-8F15-4508-B147-1AC24C62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5BA671-5040-4089-AADD-64AB907AB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31E95B-79A9-4965-9BC6-5765C2D6F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D66AF3-A400-41CC-89F5-0A64FC15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54DDC9-CEA2-4287-96DA-8A0A4931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ADBA7D-53F0-4EBF-8C5D-31A1B73BE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DD8DCE-A66E-4CEF-B443-1B353FF1D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53C52DB-3EA8-465A-A5A0-2EBD4A259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883E9F-CFC1-46CF-8938-1716A78D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5D6EF2-6A1C-4175-B7C8-5577B3C8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2A01B0-41C8-484F-853E-60EC4BBA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5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21BDA6F-6E68-4827-9A17-5CBCDA832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BB009B8-2F5F-4EE3-ABCB-125215EA8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E2224A-9AEC-4A5A-9B74-AB9D14C0B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4B8E6A-6293-4A20-A5C3-96A91973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BAD1F7-2EE6-45CE-AF96-640C37F1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7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E8324AD-DACE-4019-ADAE-58A1C85F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C7F5AA-F2F8-4858-B4D0-AEE45C213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53B123-698C-498F-BD94-3E1008204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E0467-0047-49AA-862F-885EE1A84D18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8E8292-1388-476B-BDFF-5C399B7C4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B59BA0-ACE5-48B2-ADF1-B157495DA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D10D6-71AC-480E-890C-5A0D0A642DB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9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1EE517-27BC-4796-BFBA-B754695C9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5169"/>
            <a:ext cx="9144000" cy="22118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Three-dimensional numerical modelling of site effects in the Palatine Hill, Roman Forum, and Coliseum archaeological area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B781665-9417-48C9-8C73-21B971C3C378}"/>
              </a:ext>
            </a:extLst>
          </p:cNvPr>
          <p:cNvSpPr txBox="1"/>
          <p:nvPr/>
        </p:nvSpPr>
        <p:spPr>
          <a:xfrm>
            <a:off x="170848" y="4943443"/>
            <a:ext cx="120211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Razzano</a:t>
            </a:r>
            <a:r>
              <a:rPr lang="en-US" dirty="0"/>
              <a:t> Roberto* (1,3), Moscatelli Massimiliano (1), </a:t>
            </a:r>
            <a:r>
              <a:rPr lang="en-US" dirty="0" err="1"/>
              <a:t>Pagliaroli</a:t>
            </a:r>
            <a:r>
              <a:rPr lang="en-US" dirty="0"/>
              <a:t> Alessandro (2), Giuseppe </a:t>
            </a:r>
            <a:r>
              <a:rPr lang="en-US" dirty="0" err="1"/>
              <a:t>Lanzo</a:t>
            </a:r>
            <a:r>
              <a:rPr lang="en-US" dirty="0"/>
              <a:t> (3), Mancini Marco (1), </a:t>
            </a:r>
            <a:r>
              <a:rPr lang="en-US" dirty="0" err="1"/>
              <a:t>Stigliano</a:t>
            </a:r>
            <a:r>
              <a:rPr lang="en-US" dirty="0"/>
              <a:t> Francesco (1). </a:t>
            </a:r>
          </a:p>
          <a:p>
            <a:endParaRPr lang="en-US" dirty="0"/>
          </a:p>
          <a:p>
            <a:r>
              <a:rPr lang="en-US" dirty="0"/>
              <a:t>1)  Italian National Research Council – Institute of Environmental Geology and Geoengineering </a:t>
            </a:r>
          </a:p>
          <a:p>
            <a:r>
              <a:rPr lang="en-US" dirty="0"/>
              <a:t>2) University of Chieti-Pescara</a:t>
            </a:r>
          </a:p>
          <a:p>
            <a:r>
              <a:rPr lang="en-US" dirty="0"/>
              <a:t>3) Sapienza University of Rome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8FD9C1B-F2CD-4021-81CC-BB1C5B19F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9" y="116158"/>
            <a:ext cx="1298863" cy="9144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79A007B-CEE4-4702-957D-DBF81CDDB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741" y="78168"/>
            <a:ext cx="3594470" cy="114424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1C933A9-2592-4321-A5CB-817E415928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1" r="18031"/>
          <a:stretch/>
        </p:blipFill>
        <p:spPr>
          <a:xfrm>
            <a:off x="2631868" y="63549"/>
            <a:ext cx="1034391" cy="110745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FB7D218-AC89-4893-AA9B-8DC787270C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3" t="5964" r="72050" b="5964"/>
          <a:stretch/>
        </p:blipFill>
        <p:spPr>
          <a:xfrm>
            <a:off x="1608400" y="78168"/>
            <a:ext cx="785721" cy="95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2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9B7C453C-42CB-4A2D-87E1-DBBAA2428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81" y="606004"/>
            <a:ext cx="5444523" cy="323253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4E8A5ED-8F25-45F3-8059-09E93B5F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999"/>
          </a:xfrm>
        </p:spPr>
        <p:txBody>
          <a:bodyPr>
            <a:normAutofit/>
          </a:bodyPr>
          <a:lstStyle/>
          <a:p>
            <a:pPr algn="ctr"/>
            <a:r>
              <a:rPr lang="en-US" sz="2800" b="1"/>
              <a:t>Introduction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74D0642-679E-4D71-BA60-7C991DFB1E50}"/>
              </a:ext>
            </a:extLst>
          </p:cNvPr>
          <p:cNvSpPr txBox="1"/>
          <p:nvPr/>
        </p:nvSpPr>
        <p:spPr>
          <a:xfrm>
            <a:off x="5712885" y="629999"/>
            <a:ext cx="6242862" cy="1218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000" dirty="0"/>
              <a:t>The study area is characterized by complex site conditions (stratigraphy, dynamic properties, surficial and buried morphology, </a:t>
            </a:r>
            <a:r>
              <a:rPr lang="en-US" sz="2000" dirty="0" err="1"/>
              <a:t>etc</a:t>
            </a:r>
            <a:r>
              <a:rPr lang="en-US" sz="2000" dirty="0"/>
              <a:t>).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7304A0-C62A-4F97-A4ED-836125FB5F30}"/>
              </a:ext>
            </a:extLst>
          </p:cNvPr>
          <p:cNvSpPr txBox="1"/>
          <p:nvPr/>
        </p:nvSpPr>
        <p:spPr>
          <a:xfrm>
            <a:off x="2045208" y="1578323"/>
            <a:ext cx="1391487" cy="31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Palatine Hill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F05422B-76A1-4310-A974-A3F953AC25CF}"/>
              </a:ext>
            </a:extLst>
          </p:cNvPr>
          <p:cNvSpPr txBox="1"/>
          <p:nvPr/>
        </p:nvSpPr>
        <p:spPr>
          <a:xfrm>
            <a:off x="2756837" y="992808"/>
            <a:ext cx="1959996" cy="31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Circus Maximus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2873A93-208D-4CCE-9984-4E908249F235}"/>
              </a:ext>
            </a:extLst>
          </p:cNvPr>
          <p:cNvSpPr txBox="1"/>
          <p:nvPr/>
        </p:nvSpPr>
        <p:spPr>
          <a:xfrm>
            <a:off x="58614" y="1150963"/>
            <a:ext cx="2136304" cy="31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Colosseum area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81E0E24-3642-44D9-A601-90FD3260A153}"/>
              </a:ext>
            </a:extLst>
          </p:cNvPr>
          <p:cNvSpPr txBox="1"/>
          <p:nvPr/>
        </p:nvSpPr>
        <p:spPr>
          <a:xfrm>
            <a:off x="2670715" y="2402747"/>
            <a:ext cx="1959996" cy="31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Roman Forum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CF89818-17B6-4F3E-9674-13DB925100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724" b="25412"/>
          <a:stretch/>
        </p:blipFill>
        <p:spPr>
          <a:xfrm>
            <a:off x="6095999" y="2001162"/>
            <a:ext cx="5417227" cy="1674726"/>
          </a:xfrm>
          <a:prstGeom prst="rect">
            <a:avLst/>
          </a:prstGeom>
        </p:spPr>
      </p:pic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43C707BD-1ED1-4047-8EF3-8B5B0C39B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999606"/>
              </p:ext>
            </p:extLst>
          </p:nvPr>
        </p:nvGraphicFramePr>
        <p:xfrm>
          <a:off x="134181" y="4455253"/>
          <a:ext cx="5152316" cy="209740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90927">
                  <a:extLst>
                    <a:ext uri="{9D8B030D-6E8A-4147-A177-3AD203B41FA5}">
                      <a16:colId xmlns:a16="http://schemas.microsoft.com/office/drawing/2014/main" val="2737571947"/>
                    </a:ext>
                  </a:extLst>
                </a:gridCol>
                <a:gridCol w="789018">
                  <a:extLst>
                    <a:ext uri="{9D8B030D-6E8A-4147-A177-3AD203B41FA5}">
                      <a16:colId xmlns:a16="http://schemas.microsoft.com/office/drawing/2014/main" val="1453927410"/>
                    </a:ext>
                  </a:extLst>
                </a:gridCol>
                <a:gridCol w="757457">
                  <a:extLst>
                    <a:ext uri="{9D8B030D-6E8A-4147-A177-3AD203B41FA5}">
                      <a16:colId xmlns:a16="http://schemas.microsoft.com/office/drawing/2014/main" val="1785560245"/>
                    </a:ext>
                  </a:extLst>
                </a:gridCol>
                <a:gridCol w="757457">
                  <a:extLst>
                    <a:ext uri="{9D8B030D-6E8A-4147-A177-3AD203B41FA5}">
                      <a16:colId xmlns:a16="http://schemas.microsoft.com/office/drawing/2014/main" val="1520208449"/>
                    </a:ext>
                  </a:extLst>
                </a:gridCol>
                <a:gridCol w="757457">
                  <a:extLst>
                    <a:ext uri="{9D8B030D-6E8A-4147-A177-3AD203B41FA5}">
                      <a16:colId xmlns:a16="http://schemas.microsoft.com/office/drawing/2014/main" val="4242273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Lithotype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Symbol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Symbol" panose="05050102010706020507" pitchFamily="18" charset="2"/>
                        </a:rPr>
                        <a:t>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+mn-ea"/>
                          <a:cs typeface="+mn-cs"/>
                        </a:rPr>
                        <a:t>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778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[-]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[-]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(kN/m3)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(m/s)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(–)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7849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Brick walls and conglomeratic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RPI_AEL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18.0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9247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Clayey-silty fluvial deposit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SFTba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18.5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29243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Massive </a:t>
                      </a:r>
                      <a:r>
                        <a:rPr lang="en-US" sz="1200" u="none" strike="noStrike" dirty="0" err="1">
                          <a:effectLst/>
                        </a:rPr>
                        <a:t>lithoid</a:t>
                      </a:r>
                      <a:r>
                        <a:rPr lang="en-US" sz="1200" u="none" strike="noStrike" dirty="0">
                          <a:effectLst/>
                        </a:rPr>
                        <a:t> tuff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VSN1a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16.0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567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Pozzolanaceus</a:t>
                      </a:r>
                      <a:r>
                        <a:rPr lang="en-US" sz="1200" u="none" strike="noStrike" dirty="0">
                          <a:effectLst/>
                        </a:rPr>
                        <a:t> tuff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VSN1b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1543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Tuff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PTI_PPT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16.0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2431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Silty, sandy silty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FRT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510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0358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Silty sand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CIL1_2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0.435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0040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Sandy pebbly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CIL1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620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0.39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4682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OC marine clay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MVA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20.5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859740"/>
                  </a:ext>
                </a:extLst>
              </a:tr>
            </a:tbl>
          </a:graphicData>
        </a:graphic>
      </p:graphicFrame>
      <p:pic>
        <p:nvPicPr>
          <p:cNvPr id="14" name="Immagine 13">
            <a:extLst>
              <a:ext uri="{FF2B5EF4-FFF2-40B4-BE49-F238E27FC236}">
                <a16:creationId xmlns:a16="http://schemas.microsoft.com/office/drawing/2014/main" id="{9A3310E7-22FC-4EA5-8CB7-A39BD174C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31" y="4195752"/>
            <a:ext cx="4970170" cy="2356906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8630B25-1FC3-4243-9D32-FC8FFDA297C9}"/>
              </a:ext>
            </a:extLst>
          </p:cNvPr>
          <p:cNvSpPr/>
          <p:nvPr/>
        </p:nvSpPr>
        <p:spPr>
          <a:xfrm>
            <a:off x="134181" y="3838537"/>
            <a:ext cx="50102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Linear properties of geotechnical units (</a:t>
            </a:r>
            <a:r>
              <a:rPr lang="en-US" dirty="0" err="1"/>
              <a:t>Pagliaroli</a:t>
            </a:r>
            <a:r>
              <a:rPr lang="en-US" dirty="0"/>
              <a:t> et al. 2013, Moscatelli et al. 2014)</a:t>
            </a:r>
          </a:p>
        </p:txBody>
      </p:sp>
    </p:spTree>
    <p:extLst>
      <p:ext uri="{BB962C8B-B14F-4D97-AF65-F5344CB8AC3E}">
        <p14:creationId xmlns:p14="http://schemas.microsoft.com/office/powerpoint/2010/main" val="531826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E8A5ED-8F25-45F3-8059-09E93B5F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999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motion</a:t>
            </a:r>
            <a:endParaRPr lang="en-US" sz="2800" b="1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68F8C73-225A-4E17-A6D6-403B93C2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393" y="629999"/>
            <a:ext cx="3954619" cy="562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9137E9D-6F50-4FD1-BFEA-20216AD7F580}"/>
              </a:ext>
            </a:extLst>
          </p:cNvPr>
          <p:cNvSpPr txBox="1"/>
          <p:nvPr/>
        </p:nvSpPr>
        <p:spPr>
          <a:xfrm>
            <a:off x="4159404" y="629999"/>
            <a:ext cx="7872761" cy="1822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dirty="0"/>
              <a:t>The area of Rome is affected by earthquakes from different </a:t>
            </a:r>
            <a:r>
              <a:rPr lang="en-US" dirty="0" err="1"/>
              <a:t>seismogenic</a:t>
            </a:r>
            <a:r>
              <a:rPr lang="en-US" dirty="0"/>
              <a:t> districts: </a:t>
            </a:r>
            <a:r>
              <a:rPr lang="en-US" dirty="0" err="1"/>
              <a:t>i</a:t>
            </a:r>
            <a:r>
              <a:rPr lang="en-US" dirty="0"/>
              <a:t>) the central Apennine mountain chain (D = 90–130km and M = 6.7–7.0);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dirty="0"/>
              <a:t>ii) the </a:t>
            </a:r>
            <a:r>
              <a:rPr lang="en-US" dirty="0" err="1"/>
              <a:t>Colli</a:t>
            </a:r>
            <a:r>
              <a:rPr lang="en-US" dirty="0"/>
              <a:t> </a:t>
            </a:r>
            <a:r>
              <a:rPr lang="en-US" dirty="0" err="1"/>
              <a:t>Albani</a:t>
            </a:r>
            <a:r>
              <a:rPr lang="en-US" dirty="0"/>
              <a:t> volcanic district area (D = 20km and M=5.5);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dirty="0"/>
              <a:t>iii) Rome area itself characterized by rare, shallow, low-magnitude events (M &lt; 5). 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852834B-F924-4E77-8BA8-9B670A735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229" y="3429000"/>
            <a:ext cx="4577110" cy="2975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787B23-E65A-46C7-A99F-62B12A2765E9}"/>
              </a:ext>
            </a:extLst>
          </p:cNvPr>
          <p:cNvSpPr txBox="1"/>
          <p:nvPr/>
        </p:nvSpPr>
        <p:spPr>
          <a:xfrm>
            <a:off x="4057012" y="2821109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en-US" b="1" dirty="0"/>
              <a:t>Both natural and artificial signals has been considered</a:t>
            </a:r>
          </a:p>
        </p:txBody>
      </p:sp>
    </p:spTree>
    <p:extLst>
      <p:ext uri="{BB962C8B-B14F-4D97-AF65-F5344CB8AC3E}">
        <p14:creationId xmlns:p14="http://schemas.microsoft.com/office/powerpoint/2010/main" val="222186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E8A5ED-8F25-45F3-8059-09E93B5F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83"/>
            <a:ext cx="12192000" cy="62999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+mn-lt"/>
              </a:rPr>
              <a:t>Numerical results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BD7CB2-8538-4902-8545-A0F16D349EC5}"/>
              </a:ext>
            </a:extLst>
          </p:cNvPr>
          <p:cNvSpPr txBox="1"/>
          <p:nvPr/>
        </p:nvSpPr>
        <p:spPr>
          <a:xfrm>
            <a:off x="5081954" y="3221015"/>
            <a:ext cx="6992803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To considering the periods range T = 0.1 - 0.5 (which includes the natural periods of the structures in the study area) high values ​​of FH = 2.2-2.6 in correspondence narrow soft-filled valleys and top of Palatine hill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4EBBE1E-AF3C-45DE-960C-FB3F96596D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6"/>
          <a:stretch/>
        </p:blipFill>
        <p:spPr>
          <a:xfrm>
            <a:off x="6071801" y="4778197"/>
            <a:ext cx="6002956" cy="183306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53FE60D-AA3C-4EDF-B334-E52BE753A08C}"/>
              </a:ext>
            </a:extLst>
          </p:cNvPr>
          <p:cNvSpPr txBox="1"/>
          <p:nvPr/>
        </p:nvSpPr>
        <p:spPr>
          <a:xfrm>
            <a:off x="6948827" y="4824488"/>
            <a:ext cx="41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a)</a:t>
            </a:r>
            <a:endParaRPr lang="en-US" b="1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73EEEB3-3DF6-44E7-A025-47C836C08983}"/>
              </a:ext>
            </a:extLst>
          </p:cNvPr>
          <p:cNvSpPr txBox="1"/>
          <p:nvPr/>
        </p:nvSpPr>
        <p:spPr>
          <a:xfrm>
            <a:off x="10551724" y="4834505"/>
            <a:ext cx="41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b)</a:t>
            </a:r>
            <a:endParaRPr lang="en-US" b="1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8288836-FCB0-4A09-BF7C-4ADD7FF9FB84}"/>
              </a:ext>
            </a:extLst>
          </p:cNvPr>
          <p:cNvGrpSpPr/>
          <p:nvPr/>
        </p:nvGrpSpPr>
        <p:grpSpPr>
          <a:xfrm>
            <a:off x="-25384" y="649183"/>
            <a:ext cx="5107338" cy="5610940"/>
            <a:chOff x="182010" y="649182"/>
            <a:chExt cx="4632859" cy="5029200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4925783F-6A6F-4A36-9844-BA48270F7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10" y="649182"/>
              <a:ext cx="4632859" cy="5029200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19181699-836A-4432-B498-D1CDF3D3E37E}"/>
                </a:ext>
              </a:extLst>
            </p:cNvPr>
            <p:cNvSpPr txBox="1"/>
            <p:nvPr/>
          </p:nvSpPr>
          <p:spPr>
            <a:xfrm>
              <a:off x="1193532" y="1537150"/>
              <a:ext cx="413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a)</a:t>
              </a:r>
              <a:endParaRPr lang="en-US" b="1" dirty="0"/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B3B185D0-E99E-48D1-84C6-5E8B0495DF19}"/>
                </a:ext>
              </a:extLst>
            </p:cNvPr>
            <p:cNvSpPr txBox="1"/>
            <p:nvPr/>
          </p:nvSpPr>
          <p:spPr>
            <a:xfrm>
              <a:off x="3867751" y="2192955"/>
              <a:ext cx="413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b)</a:t>
              </a:r>
              <a:endParaRPr lang="en-US" b="1" dirty="0"/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2179A8C8-0E7E-44DB-8015-479F15FAC8AB}"/>
                </a:ext>
              </a:extLst>
            </p:cNvPr>
            <p:cNvSpPr txBox="1"/>
            <p:nvPr/>
          </p:nvSpPr>
          <p:spPr>
            <a:xfrm>
              <a:off x="1904198" y="2003128"/>
              <a:ext cx="413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c)</a:t>
              </a:r>
              <a:endParaRPr lang="en-US" b="1" dirty="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AED4DB60-4EC9-4F93-8133-5C2BD8AE0F28}"/>
                </a:ext>
              </a:extLst>
            </p:cNvPr>
            <p:cNvSpPr txBox="1"/>
            <p:nvPr/>
          </p:nvSpPr>
          <p:spPr>
            <a:xfrm>
              <a:off x="2474085" y="2794450"/>
              <a:ext cx="413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d)</a:t>
              </a:r>
              <a:endParaRPr lang="en-US" b="1" dirty="0"/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42FF936-B608-45E5-91E4-267FB00F7492}"/>
                </a:ext>
              </a:extLst>
            </p:cNvPr>
            <p:cNvSpPr txBox="1"/>
            <p:nvPr/>
          </p:nvSpPr>
          <p:spPr>
            <a:xfrm rot="1475509">
              <a:off x="971692" y="1140681"/>
              <a:ext cx="1126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Section</a:t>
              </a:r>
              <a:r>
                <a:rPr lang="it-IT" sz="1200" b="1" dirty="0"/>
                <a:t> 3</a:t>
              </a:r>
              <a:endParaRPr lang="en-US" sz="1200" b="1" dirty="0"/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12975BF-BA0E-4C3E-A67D-C5F18573519D}"/>
              </a:ext>
            </a:extLst>
          </p:cNvPr>
          <p:cNvSpPr txBox="1"/>
          <p:nvPr/>
        </p:nvSpPr>
        <p:spPr>
          <a:xfrm>
            <a:off x="5822330" y="6472767"/>
            <a:ext cx="1126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Section</a:t>
            </a:r>
            <a:r>
              <a:rPr lang="it-IT" sz="1200" b="1" dirty="0"/>
              <a:t> 3</a:t>
            </a: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77A11F76-C686-4782-8476-2E7497423ADE}"/>
                  </a:ext>
                </a:extLst>
              </p:cNvPr>
              <p:cNvSpPr txBox="1"/>
              <p:nvPr/>
            </p:nvSpPr>
            <p:spPr>
              <a:xfrm>
                <a:off x="6385578" y="2227967"/>
                <a:ext cx="3869393" cy="74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𝐼𝐻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limLoc m:val="undOvr"/>
                          <m:ctrlPr>
                            <a:rPr lang="it-IT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𝑆𝑉</m:t>
                          </m:r>
                          <m:d>
                            <m:d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⇒ </m:t>
                          </m:r>
                          <m:sSub>
                            <m:sSub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𝐹𝐻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𝐼𝐻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latin typeface="Cambria Math" panose="02040503050406030204" pitchFamily="18" charset="0"/>
                                    </a:rPr>
                                    <m:t>𝐼𝐻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77A11F76-C686-4782-8476-2E7497423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578" y="2227967"/>
                <a:ext cx="3869393" cy="7406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5C26CD2-E32C-4ED6-9020-69C13DE08B84}"/>
              </a:ext>
            </a:extLst>
          </p:cNvPr>
          <p:cNvSpPr txBox="1"/>
          <p:nvPr/>
        </p:nvSpPr>
        <p:spPr>
          <a:xfrm>
            <a:off x="5081954" y="652850"/>
            <a:ext cx="701700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To evaluate the amplification of input motion, the amplification factor </a:t>
            </a:r>
            <a:r>
              <a:rPr lang="en-US" b="1" dirty="0"/>
              <a:t>FH</a:t>
            </a:r>
            <a:r>
              <a:rPr lang="en-US" dirty="0"/>
              <a:t> is defined as the ratio between </a:t>
            </a:r>
            <a:r>
              <a:rPr lang="en-US" b="1" dirty="0" err="1"/>
              <a:t>Housner</a:t>
            </a:r>
            <a:r>
              <a:rPr lang="en-US" b="1" dirty="0"/>
              <a:t> Intensity </a:t>
            </a:r>
            <a:r>
              <a:rPr lang="en-US" dirty="0"/>
              <a:t>at ground surface (</a:t>
            </a:r>
            <a:r>
              <a:rPr lang="en-US" dirty="0" err="1"/>
              <a:t>IH</a:t>
            </a:r>
            <a:r>
              <a:rPr lang="en-US" baseline="-25000" dirty="0" err="1"/>
              <a:t>o</a:t>
            </a:r>
            <a:r>
              <a:rPr lang="en-US" dirty="0"/>
              <a:t>), and the corresponding input value (</a:t>
            </a:r>
            <a:r>
              <a:rPr lang="en-US" dirty="0" err="1"/>
              <a:t>IH</a:t>
            </a:r>
            <a:r>
              <a:rPr lang="en-US" baseline="-25000" dirty="0" err="1"/>
              <a:t>i</a:t>
            </a:r>
            <a:r>
              <a:rPr lang="en-US" dirty="0"/>
              <a:t>) applied at the base of model.</a:t>
            </a:r>
          </a:p>
        </p:txBody>
      </p:sp>
    </p:spTree>
    <p:extLst>
      <p:ext uri="{BB962C8B-B14F-4D97-AF65-F5344CB8AC3E}">
        <p14:creationId xmlns:p14="http://schemas.microsoft.com/office/powerpoint/2010/main" val="346157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E8A5ED-8F25-45F3-8059-09E93B5F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999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+mn-lt"/>
              </a:rPr>
              <a:t>Conclusions/Remarks</a:t>
            </a:r>
          </a:p>
        </p:txBody>
      </p:sp>
      <p:sp>
        <p:nvSpPr>
          <p:cNvPr id="5" name="Google Shape;204;p9">
            <a:extLst>
              <a:ext uri="{FF2B5EF4-FFF2-40B4-BE49-F238E27FC236}">
                <a16:creationId xmlns:a16="http://schemas.microsoft.com/office/drawing/2014/main" id="{39F0D5D9-E494-4735-8F65-0FD021BAEF88}"/>
              </a:ext>
            </a:extLst>
          </p:cNvPr>
          <p:cNvSpPr/>
          <p:nvPr/>
        </p:nvSpPr>
        <p:spPr>
          <a:xfrm>
            <a:off x="616634" y="1280018"/>
            <a:ext cx="10958732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457200" algn="just">
              <a:lnSpc>
                <a:spcPct val="150000"/>
              </a:lnSpc>
              <a:buFontTx/>
              <a:buAutoNum type="arabicParenR"/>
            </a:pPr>
            <a:r>
              <a:rPr lang="en-US" sz="2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 area of Rome is characterized by a low local seismicity, however, large amplifications are due to complex local conditions (stratigraphic and morphological-topographic);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numerical results confirmed that site conditions can have a significant influence in the historical urban center where the vulnerability is highest.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51114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2686</TotalTime>
  <Words>704</Words>
  <Application>Microsoft Office PowerPoint</Application>
  <PresentationFormat>Widescreen</PresentationFormat>
  <Paragraphs>102</Paragraphs>
  <Slides>5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Symbol</vt:lpstr>
      <vt:lpstr>Tema di Office</vt:lpstr>
      <vt:lpstr>Three-dimensional numerical modelling of site effects in the Palatine Hill, Roman Forum, and Coliseum archaeological area</vt:lpstr>
      <vt:lpstr>Introduction</vt:lpstr>
      <vt:lpstr>Input motion</vt:lpstr>
      <vt:lpstr>Numerical results</vt:lpstr>
      <vt:lpstr>Conclusions/Remarks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Lenovo</dc:creator>
  <cp:lastModifiedBy>Lenovo</cp:lastModifiedBy>
  <cp:revision>156</cp:revision>
  <dcterms:created xsi:type="dcterms:W3CDTF">2021-01-11T14:29:44Z</dcterms:created>
  <dcterms:modified xsi:type="dcterms:W3CDTF">2021-04-20T10:18:34Z</dcterms:modified>
</cp:coreProperties>
</file>