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82" r:id="rId5"/>
    <p:sldId id="300" r:id="rId6"/>
    <p:sldId id="301" r:id="rId7"/>
    <p:sldId id="302" r:id="rId8"/>
    <p:sldId id="303" r:id="rId9"/>
    <p:sldId id="306" r:id="rId10"/>
    <p:sldId id="304" r:id="rId11"/>
    <p:sldId id="307" r:id="rId12"/>
    <p:sldId id="308" r:id="rId13"/>
    <p:sldId id="309" r:id="rId14"/>
    <p:sldId id="310" r:id="rId15"/>
    <p:sldId id="311" r:id="rId16"/>
    <p:sldId id="312"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86410" autoAdjust="0"/>
  </p:normalViewPr>
  <p:slideViewPr>
    <p:cSldViewPr snapToGrid="0">
      <p:cViewPr varScale="1">
        <p:scale>
          <a:sx n="88" d="100"/>
          <a:sy n="88" d="100"/>
        </p:scale>
        <p:origin x="989" y="62"/>
      </p:cViewPr>
      <p:guideLst>
        <p:guide orient="horz" pos="2160"/>
        <p:guide pos="3840"/>
      </p:guideLst>
    </p:cSldViewPr>
  </p:slideViewPr>
  <p:outlineViewPr>
    <p:cViewPr>
      <p:scale>
        <a:sx n="33" d="100"/>
        <a:sy n="33" d="100"/>
      </p:scale>
      <p:origin x="258"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4/18/2021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pPr/>
              <a:t>4/18/2021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pPr/>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01FAF19-EC05-4368-9C23-D1307429BBA4}"/>
              </a:ext>
            </a:extLst>
          </p:cNvPr>
          <p:cNvSpPr/>
          <p:nvPr userDrawn="1"/>
        </p:nvSpPr>
        <p:spPr>
          <a:xfrm>
            <a:off x="8266176" y="4754879"/>
            <a:ext cx="2450592" cy="1664327"/>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Rectangle 4">
            <a:extLst>
              <a:ext uri="{FF2B5EF4-FFF2-40B4-BE49-F238E27FC236}">
                <a16:creationId xmlns:a16="http://schemas.microsoft.com/office/drawing/2014/main" id="{E6296D70-8C54-475E-8440-66769A72C583}"/>
              </a:ext>
            </a:extLst>
          </p:cNvPr>
          <p:cNvSpPr/>
          <p:nvPr userDrawn="1"/>
        </p:nvSpPr>
        <p:spPr>
          <a:xfrm>
            <a:off x="11832336" y="1097280"/>
            <a:ext cx="144000" cy="5321927"/>
          </a:xfrm>
          <a:prstGeom prst="rect">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noProof="0" smtClean="0"/>
              <a:t>Click to edit Master title style</a:t>
            </a:r>
            <a:endParaRPr lang="en-US" noProof="0"/>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smtClean="0"/>
              <a:t>Click to edit Master title style</a:t>
            </a:r>
            <a:endParaRPr lang="en-US" noProof="0"/>
          </a:p>
        </p:txBody>
      </p:sp>
      <p:sp>
        <p:nvSpPr>
          <p:cNvPr id="9" name="Content Placeholder 3">
            <a:extLst>
              <a:ext uri="{FF2B5EF4-FFF2-40B4-BE49-F238E27FC236}">
                <a16:creationId xmlns:a16="http://schemas.microsoft.com/office/drawing/2014/main" id="{70C8E421-28C0-4976-A17C-22789B6F3B18}"/>
              </a:ext>
            </a:extLst>
          </p:cNvPr>
          <p:cNvSpPr>
            <a:spLocks noGrp="1"/>
          </p:cNvSpPr>
          <p:nvPr>
            <p:ph sz="half" idx="2"/>
          </p:nvPr>
        </p:nvSpPr>
        <p:spPr>
          <a:xfrm>
            <a:off x="6172199" y="1008000"/>
            <a:ext cx="5505225"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id="{7AFEAA85-DD59-4B9B-B080-3368277EF650}"/>
              </a:ext>
            </a:extLst>
          </p:cNvPr>
          <p:cNvSpPr>
            <a:spLocks noGrp="1"/>
          </p:cNvSpPr>
          <p:nvPr>
            <p:ph sz="half" idx="1"/>
          </p:nvPr>
        </p:nvSpPr>
        <p:spPr>
          <a:xfrm>
            <a:off x="432000" y="1008000"/>
            <a:ext cx="5587800"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smtClean="0"/>
              <a:t>Click to edit Master title style</a:t>
            </a:r>
            <a:endParaRPr lang="en-US" noProof="0"/>
          </a:p>
        </p:txBody>
      </p:sp>
      <p:sp>
        <p:nvSpPr>
          <p:cNvPr id="12" name="Text Placeholder 4">
            <a:extLst>
              <a:ext uri="{FF2B5EF4-FFF2-40B4-BE49-F238E27FC236}">
                <a16:creationId xmlns:a16="http://schemas.microsoft.com/office/drawing/2014/main" id="{1EAE3C73-B1A9-4A3B-8DD2-5A3492079001}"/>
              </a:ext>
            </a:extLst>
          </p:cNvPr>
          <p:cNvSpPr>
            <a:spLocks noGrp="1"/>
          </p:cNvSpPr>
          <p:nvPr>
            <p:ph type="body" sz="quarter" idx="3"/>
          </p:nvPr>
        </p:nvSpPr>
        <p:spPr>
          <a:xfrm>
            <a:off x="6172200" y="1008000"/>
            <a:ext cx="5599800"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3" name="Content Placeholder 5">
            <a:extLst>
              <a:ext uri="{FF2B5EF4-FFF2-40B4-BE49-F238E27FC236}">
                <a16:creationId xmlns:a16="http://schemas.microsoft.com/office/drawing/2014/main" id="{53A52FEF-F917-4982-9855-43A0DF5DA66B}"/>
              </a:ext>
            </a:extLst>
          </p:cNvPr>
          <p:cNvSpPr>
            <a:spLocks noGrp="1"/>
          </p:cNvSpPr>
          <p:nvPr>
            <p:ph sz="quarter" idx="4"/>
          </p:nvPr>
        </p:nvSpPr>
        <p:spPr>
          <a:xfrm>
            <a:off x="6172200" y="1975912"/>
            <a:ext cx="5599800"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4" name="Text Placeholder 2">
            <a:extLst>
              <a:ext uri="{FF2B5EF4-FFF2-40B4-BE49-F238E27FC236}">
                <a16:creationId xmlns:a16="http://schemas.microsoft.com/office/drawing/2014/main" id="{DC1CA8AB-B7BE-4C9F-9A0A-C849A35AA645}"/>
              </a:ext>
            </a:extLst>
          </p:cNvPr>
          <p:cNvSpPr>
            <a:spLocks noGrp="1"/>
          </p:cNvSpPr>
          <p:nvPr>
            <p:ph type="body" idx="1"/>
          </p:nvPr>
        </p:nvSpPr>
        <p:spPr>
          <a:xfrm>
            <a:off x="432000" y="1008000"/>
            <a:ext cx="5565575"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5" name="Content Placeholder 3">
            <a:extLst>
              <a:ext uri="{FF2B5EF4-FFF2-40B4-BE49-F238E27FC236}">
                <a16:creationId xmlns:a16="http://schemas.microsoft.com/office/drawing/2014/main" id="{7B0DF164-9487-4D3F-BA7D-E273D7F5A2F5}"/>
              </a:ext>
            </a:extLst>
          </p:cNvPr>
          <p:cNvSpPr>
            <a:spLocks noGrp="1"/>
          </p:cNvSpPr>
          <p:nvPr>
            <p:ph sz="half" idx="2"/>
          </p:nvPr>
        </p:nvSpPr>
        <p:spPr>
          <a:xfrm>
            <a:off x="432000" y="1975912"/>
            <a:ext cx="5565575"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0792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684F2FFD-7164-411A-96A5-A5211A6CAD45}"/>
              </a:ext>
            </a:extLst>
          </p:cNvPr>
          <p:cNvSpPr>
            <a:spLocks noGrp="1"/>
          </p:cNvSpPr>
          <p:nvPr>
            <p:ph type="title"/>
          </p:nvPr>
        </p:nvSpPr>
        <p:spPr/>
        <p:txBody>
          <a:bodyPr/>
          <a:lstStyle/>
          <a:p>
            <a:r>
              <a:rPr lang="en-US" noProof="0" smtClean="0"/>
              <a:t>Click to edit Master title style</a:t>
            </a:r>
            <a:endParaRPr lang="en-US" noProof="0"/>
          </a:p>
        </p:txBody>
      </p:sp>
      <p:sp>
        <p:nvSpPr>
          <p:cNvPr id="10" name="Content Placeholder 2">
            <a:extLst>
              <a:ext uri="{FF2B5EF4-FFF2-40B4-BE49-F238E27FC236}">
                <a16:creationId xmlns:a16="http://schemas.microsoft.com/office/drawing/2014/main" id="{34E38C26-A932-4007-84B1-21C1D9744A76}"/>
              </a:ext>
            </a:extLst>
          </p:cNvPr>
          <p:cNvSpPr>
            <a:spLocks noGrp="1"/>
          </p:cNvSpPr>
          <p:nvPr>
            <p:ph idx="33"/>
          </p:nvPr>
        </p:nvSpPr>
        <p:spPr>
          <a:xfrm>
            <a:off x="430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2">
            <a:extLst>
              <a:ext uri="{FF2B5EF4-FFF2-40B4-BE49-F238E27FC236}">
                <a16:creationId xmlns:a16="http://schemas.microsoft.com/office/drawing/2014/main" id="{FA87EF18-D404-4A92-BE37-7AC9B7223D51}"/>
              </a:ext>
            </a:extLst>
          </p:cNvPr>
          <p:cNvSpPr>
            <a:spLocks noGrp="1"/>
          </p:cNvSpPr>
          <p:nvPr>
            <p:ph idx="34"/>
          </p:nvPr>
        </p:nvSpPr>
        <p:spPr>
          <a:xfrm>
            <a:off x="817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D8B3FD9-234A-4B72-9A91-D7DD23D39CDC}"/>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1FDBADDA-AF39-45A0-BBAB-A87608C0A8EB}"/>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62456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7584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5" name="Text Placeholder 3">
            <a:extLst>
              <a:ext uri="{FF2B5EF4-FFF2-40B4-BE49-F238E27FC236}">
                <a16:creationId xmlns:a16="http://schemas.microsoft.com/office/drawing/2014/main" id="{4EF269EA-6AE9-449D-BE5A-03758EA88DDA}"/>
              </a:ext>
            </a:extLst>
          </p:cNvPr>
          <p:cNvSpPr>
            <a:spLocks noGrp="1"/>
          </p:cNvSpPr>
          <p:nvPr>
            <p:ph type="body" sz="half" idx="2"/>
          </p:nvPr>
        </p:nvSpPr>
        <p:spPr>
          <a:xfrm>
            <a:off x="355601" y="4889910"/>
            <a:ext cx="4840085" cy="816077"/>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baseline="0">
                <a:solidFill>
                  <a:schemeClr val="bg1">
                    <a:lumMod val="75000"/>
                  </a:schemeClr>
                </a:solidFill>
              </a:defRPr>
            </a:lvl1pPr>
          </a:lstStyle>
          <a:p>
            <a:pPr marL="266700" lvl="0" indent="-266700" algn="r"/>
            <a:r>
              <a:rPr lang="en-US" noProof="0" smtClean="0"/>
              <a:t>Click to edit Master text styles</a:t>
            </a:r>
          </a:p>
        </p:txBody>
      </p:sp>
      <p:sp>
        <p:nvSpPr>
          <p:cNvPr id="16" name="Content Placeholder 2">
            <a:extLst>
              <a:ext uri="{FF2B5EF4-FFF2-40B4-BE49-F238E27FC236}">
                <a16:creationId xmlns:a16="http://schemas.microsoft.com/office/drawing/2014/main" id="{A473F491-E8FD-4CBC-84E6-5139D5161A9C}"/>
              </a:ext>
            </a:extLst>
          </p:cNvPr>
          <p:cNvSpPr>
            <a:spLocks noGrp="1"/>
          </p:cNvSpPr>
          <p:nvPr>
            <p:ph idx="1"/>
          </p:nvPr>
        </p:nvSpPr>
        <p:spPr>
          <a:xfrm>
            <a:off x="6095998" y="651641"/>
            <a:ext cx="5472001" cy="5054346"/>
          </a:xfrm>
        </p:spPr>
        <p:txBody>
          <a:bodyPr anchor="b" anchorCtr="0"/>
          <a:lstStyle>
            <a:lvl1pPr>
              <a:defRPr sz="2000">
                <a:solidFill>
                  <a:schemeClr val="bg1">
                    <a:lumMod val="75000"/>
                  </a:schemeClr>
                </a:solidFill>
              </a:defRPr>
            </a:lvl1pPr>
            <a:lvl2pPr>
              <a:defRPr sz="1800">
                <a:solidFill>
                  <a:schemeClr val="bg1">
                    <a:lumMod val="75000"/>
                  </a:schemeClr>
                </a:solidFill>
              </a:defRPr>
            </a:lvl2pPr>
            <a:lvl3pPr>
              <a:defRPr sz="1600">
                <a:solidFill>
                  <a:schemeClr val="bg1">
                    <a:lumMod val="75000"/>
                  </a:schemeClr>
                </a:solidFill>
              </a:defRPr>
            </a:lvl3pPr>
            <a:lvl4pPr>
              <a:defRPr sz="1400">
                <a:solidFill>
                  <a:schemeClr val="bg1">
                    <a:lumMod val="75000"/>
                  </a:schemeClr>
                </a:solidFill>
              </a:defRPr>
            </a:lvl4pPr>
            <a:lvl5pPr>
              <a:defRPr sz="1400">
                <a:solidFill>
                  <a:schemeClr val="bg1">
                    <a:lumMod val="75000"/>
                  </a:schemeClr>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36788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9" name="Text Placeholder 3">
            <a:extLst>
              <a:ext uri="{FF2B5EF4-FFF2-40B4-BE49-F238E27FC236}">
                <a16:creationId xmlns:a16="http://schemas.microsoft.com/office/drawing/2014/main" id="{AC12A5E3-4178-4927-9321-CCDE04B7D2A2}"/>
              </a:ext>
            </a:extLst>
          </p:cNvPr>
          <p:cNvSpPr>
            <a:spLocks noGrp="1"/>
          </p:cNvSpPr>
          <p:nvPr>
            <p:ph type="body" sz="half" idx="2"/>
          </p:nvPr>
        </p:nvSpPr>
        <p:spPr>
          <a:xfrm>
            <a:off x="355601" y="4889911"/>
            <a:ext cx="4840085" cy="816076"/>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a:solidFill>
                  <a:schemeClr val="bg1">
                    <a:lumMod val="75000"/>
                  </a:schemeClr>
                </a:solidFill>
              </a:defRPr>
            </a:lvl1pPr>
          </a:lstStyle>
          <a:p>
            <a:pPr marL="266700" lvl="0" indent="-266700" algn="r"/>
            <a:r>
              <a:rPr lang="en-US" noProof="0" smtClean="0"/>
              <a:t>Click to edit Master text styles</a:t>
            </a:r>
          </a:p>
        </p:txBody>
      </p:sp>
      <p:sp>
        <p:nvSpPr>
          <p:cNvPr id="12" name="Picture Placeholder 2">
            <a:extLst>
              <a:ext uri="{FF2B5EF4-FFF2-40B4-BE49-F238E27FC236}">
                <a16:creationId xmlns:a16="http://schemas.microsoft.com/office/drawing/2014/main" id="{73C2D913-09CE-4035-84E6-3144961151C2}"/>
              </a:ext>
            </a:extLst>
          </p:cNvPr>
          <p:cNvSpPr>
            <a:spLocks noGrp="1"/>
          </p:cNvSpPr>
          <p:nvPr>
            <p:ph type="pic" idx="1"/>
          </p:nvPr>
        </p:nvSpPr>
        <p:spPr>
          <a:xfrm>
            <a:off x="6095997" y="651641"/>
            <a:ext cx="5472002" cy="50543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6263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6E7EBFD-F776-4FA5-B67B-AEAB104C7125}"/>
              </a:ext>
            </a:extLst>
          </p:cNvPr>
          <p:cNvSpPr/>
          <p:nvPr userDrawn="1"/>
        </p:nvSpPr>
        <p:spPr>
          <a:xfrm>
            <a:off x="8418576" y="4907280"/>
            <a:ext cx="1554480" cy="1103376"/>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0" y="804500"/>
            <a:ext cx="4416588" cy="381871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9099" y="4623212"/>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7" name="Oval 6">
            <a:extLst>
              <a:ext uri="{FF2B5EF4-FFF2-40B4-BE49-F238E27FC236}">
                <a16:creationId xmlns:a16="http://schemas.microsoft.com/office/drawing/2014/main" id="{6901C03F-F087-4546-A9C3-5B5B81E3BD7B}"/>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89205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F9F7BF0-5084-45F6-AF52-A3013D439469}"/>
              </a:ext>
            </a:extLst>
          </p:cNvPr>
          <p:cNvSpPr>
            <a:spLocks noGrp="1"/>
          </p:cNvSpPr>
          <p:nvPr>
            <p:ph type="body" sz="quarter" idx="34"/>
          </p:nvPr>
        </p:nvSpPr>
        <p:spPr>
          <a:xfrm>
            <a:off x="2718816" y="2673350"/>
            <a:ext cx="6754368" cy="1511300"/>
          </a:xfrm>
        </p:spPr>
        <p:txBody>
          <a:bodyPr anchor="ctr"/>
          <a:lstStyle>
            <a:lvl1pPr marL="0" indent="0" algn="ctr">
              <a:buNone/>
              <a:defRPr sz="4000"/>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3954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BDA9BE28-009E-4D88-9951-81B453F75A4E}"/>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AB7A8BA-0531-4A37-BB60-9E1CA4764B40}"/>
              </a:ext>
            </a:extLst>
          </p:cNvPr>
          <p:cNvSpPr/>
          <p:nvPr userDrawn="1"/>
        </p:nvSpPr>
        <p:spPr>
          <a:xfrm>
            <a:off x="1450848" y="653845"/>
            <a:ext cx="2657856" cy="2450592"/>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2681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E842FA8-E742-4FD8-BFA1-7B8A13828E76}"/>
              </a:ext>
            </a:extLst>
          </p:cNvPr>
          <p:cNvSpPr/>
          <p:nvPr userDrawn="1"/>
        </p:nvSpPr>
        <p:spPr>
          <a:xfrm>
            <a:off x="8418576" y="49072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8" name="Oval 7">
            <a:extLst>
              <a:ext uri="{FF2B5EF4-FFF2-40B4-BE49-F238E27FC236}">
                <a16:creationId xmlns:a16="http://schemas.microsoft.com/office/drawing/2014/main" id="{23F5D8CC-DBBC-4E65-A552-C98514F1E2F9}"/>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6769100" y="144000"/>
            <a:ext cx="5280100" cy="6048000"/>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93000" y="2438399"/>
            <a:ext cx="38362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432000" tIns="432000" rIns="72000" bIns="1188000" anchor="t"/>
          <a:lstStyle>
            <a:lvl1pPr algn="l">
              <a:lnSpc>
                <a:spcPts val="4700"/>
              </a:lnSpc>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47000" y="4465176"/>
            <a:ext cx="3372329" cy="7749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lIns="180000" tIns="144000" rIns="0"/>
          <a:lstStyle>
            <a:lvl1pPr marL="0" indent="0" algn="l">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432000" y="2438399"/>
            <a:ext cx="5472000" cy="30444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570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4827DBE-7690-48BE-8673-ABB67E101D80}"/>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5280100" cy="6060155"/>
          </a:xfrm>
          <a:solidFill>
            <a:schemeClr val="tx1"/>
          </a:solidFill>
        </p:spPr>
        <p:txBody>
          <a:bodyPr lIns="0" tIns="144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6096000" y="3263899"/>
            <a:ext cx="5472000" cy="2442088"/>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1" name="Subtitle 2">
            <a:extLst>
              <a:ext uri="{FF2B5EF4-FFF2-40B4-BE49-F238E27FC236}">
                <a16:creationId xmlns:a16="http://schemas.microsoft.com/office/drawing/2014/main" id="{499E1708-B7A6-4D6F-9968-5398B335FA88}"/>
              </a:ext>
            </a:extLst>
          </p:cNvPr>
          <p:cNvSpPr>
            <a:spLocks noGrp="1"/>
          </p:cNvSpPr>
          <p:nvPr>
            <p:ph type="subTitle" idx="1"/>
          </p:nvPr>
        </p:nvSpPr>
        <p:spPr>
          <a:xfrm>
            <a:off x="355601" y="4889912"/>
            <a:ext cx="4840085"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77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E35ADD-8A62-4F35-950B-EA0CC678DE64}"/>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smtClean="0"/>
              <a:t>Click to edit Master title style</a:t>
            </a:r>
            <a:endParaRPr lang="en-US" noProof="0"/>
          </a:p>
        </p:txBody>
      </p:sp>
      <p:sp>
        <p:nvSpPr>
          <p:cNvPr id="7" name="Content Placeholder 2">
            <a:extLst>
              <a:ext uri="{FF2B5EF4-FFF2-40B4-BE49-F238E27FC236}">
                <a16:creationId xmlns:a16="http://schemas.microsoft.com/office/drawing/2014/main" id="{67DBAC9A-28A2-405B-8B7E-9BE425F51354}"/>
              </a:ext>
            </a:extLst>
          </p:cNvPr>
          <p:cNvSpPr>
            <a:spLocks noGrp="1"/>
          </p:cNvSpPr>
          <p:nvPr>
            <p:ph idx="34"/>
          </p:nvPr>
        </p:nvSpPr>
        <p:spPr>
          <a:xfrm>
            <a:off x="431999" y="1512000"/>
            <a:ext cx="11339999" cy="4377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36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0">
                <a:solidFill>
                  <a:schemeClr val="bg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0">
                <a:solidFill>
                  <a:schemeClr val="bg1">
                    <a:lumMod val="75000"/>
                  </a:schemeClr>
                </a:solidFill>
                <a:latin typeface="+mj-lt"/>
              </a:defRPr>
            </a:lvl1pPr>
          </a:lstStyle>
          <a:p>
            <a:pPr lvl="0"/>
            <a:r>
              <a:rPr lang="en-US" noProof="0" smtClean="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DF905B34-4C18-4A8D-8167-57B7BF03DE14}"/>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44000" y="143999"/>
            <a:ext cx="11905200" cy="6047999"/>
          </a:xfrm>
          <a:solidFill>
            <a:schemeClr val="tx1"/>
          </a:solidFill>
        </p:spPr>
        <p:txBody>
          <a:bodyPr lIns="0" r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64900" y="4910452"/>
            <a:ext cx="4101900" cy="773546"/>
          </a:xfrm>
          <a:solidFill>
            <a:schemeClr val="bg1">
              <a:lumMod val="95000"/>
            </a:schemeClr>
          </a:solidFill>
        </p:spPr>
        <p:txBody>
          <a:bodyPr lIns="180000" tIns="72000" rIns="180000" anchor="t"/>
          <a:lstStyle>
            <a:lvl1pPr marL="0" indent="0">
              <a:buNone/>
              <a:defRPr>
                <a:solidFill>
                  <a:schemeClr val="tx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AB05C513-FBE3-4BA7-9084-69899356E59F}"/>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1764000" rIns="0" anchor="ctr"/>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15412" y="360000"/>
            <a:ext cx="4416588" cy="471657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Thank You</a:t>
            </a:r>
          </a:p>
        </p:txBody>
      </p:sp>
      <p:sp>
        <p:nvSpPr>
          <p:cNvPr id="3" name="Text Placeholder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415413" y="5076572"/>
            <a:ext cx="4416587" cy="1421429"/>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46800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a:t>
            </a:r>
          </a:p>
        </p:txBody>
      </p:sp>
      <p:sp>
        <p:nvSpPr>
          <p:cNvPr id="20" name="Text Placeholder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7948708" y="5540135"/>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21" name="Text Placeholder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7948708" y="5809779"/>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22" name="Text Placeholder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7948708" y="6079423"/>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3" name="Text Placeholder 6">
            <a:extLst>
              <a:ext uri="{FF2B5EF4-FFF2-40B4-BE49-F238E27FC236}">
                <a16:creationId xmlns:a16="http://schemas.microsoft.com/office/drawing/2014/main" id="{94054031-2BEC-4DA9-90C3-616D2D61AB85}"/>
              </a:ext>
            </a:extLst>
          </p:cNvPr>
          <p:cNvSpPr>
            <a:spLocks noGrp="1"/>
          </p:cNvSpPr>
          <p:nvPr>
            <p:ph type="body" sz="quarter" idx="19" hasCustomPrompt="1"/>
          </p:nvPr>
        </p:nvSpPr>
        <p:spPr>
          <a:xfrm>
            <a:off x="7943550" y="5233270"/>
            <a:ext cx="3396887" cy="196707"/>
          </a:xfrm>
        </p:spPr>
        <p:txBody>
          <a:bodyPr/>
          <a:lstStyle>
            <a:lvl1pPr marL="0" indent="0" algn="r">
              <a:buNone/>
              <a:defRPr sz="1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Tree>
    <p:extLst>
      <p:ext uri="{BB962C8B-B14F-4D97-AF65-F5344CB8AC3E}">
        <p14:creationId xmlns:p14="http://schemas.microsoft.com/office/powerpoint/2010/main" val="16068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6F2C-157B-477E-AD76-8F54126834C2}"/>
              </a:ext>
            </a:extLst>
          </p:cNvPr>
          <p:cNvSpPr/>
          <p:nvPr/>
        </p:nvSpPr>
        <p:spPr>
          <a:xfrm>
            <a:off x="0" y="6191250"/>
            <a:ext cx="12192000" cy="66675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40000" cy="437752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Rectangle 6">
            <a:extLst>
              <a:ext uri="{FF2B5EF4-FFF2-40B4-BE49-F238E27FC236}">
                <a16:creationId xmlns:a16="http://schemas.microsoft.com/office/drawing/2014/main" id="{474FB90F-5E6B-4508-96BB-939635D11AFF}"/>
              </a:ext>
            </a:extLst>
          </p:cNvPr>
          <p:cNvSpPr/>
          <p:nvPr/>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74A1CB7-B157-440C-BA82-A62890EF3721}"/>
              </a:ext>
            </a:extLst>
          </p:cNvPr>
          <p:cNvSpPr/>
          <p:nvPr/>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E5B1BAC-5CBE-4B0E-B0AA-1C05EBEE964E}"/>
              </a:ext>
            </a:extLst>
          </p:cNvPr>
          <p:cNvSpPr/>
          <p:nvPr/>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168BD16A-5998-4CCA-B0F2-62F67B639AFD}"/>
              </a:ext>
            </a:extLst>
          </p:cNvPr>
          <p:cNvSpPr/>
          <p:nvPr/>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77425" y="6322399"/>
            <a:ext cx="370575" cy="365125"/>
          </a:xfrm>
          <a:prstGeom prst="rect">
            <a:avLst/>
          </a:prstGeom>
          <a:noFill/>
          <a:ln>
            <a:solidFill>
              <a:schemeClr val="accent1"/>
            </a:solidFill>
          </a:ln>
          <a:effectLst>
            <a:glow rad="63500">
              <a:schemeClr val="accent1">
                <a:satMod val="175000"/>
                <a:alpha val="40000"/>
              </a:schemeClr>
            </a:glow>
          </a:effectLst>
        </p:spPr>
        <p:txBody>
          <a:bodyPr vert="horz" lIns="0" tIns="0" rIns="0" bIns="0" rtlCol="0" anchor="ctr"/>
          <a:lstStyle>
            <a:lvl1pPr algn="ctr">
              <a:defRPr sz="1200">
                <a:solidFill>
                  <a:schemeClr val="bg1"/>
                </a:solidFill>
              </a:defRPr>
            </a:lvl1pPr>
          </a:lstStyle>
          <a:p>
            <a:fld id="{19B51A1E-902D-48AF-9020-955120F399B6}" type="slidenum">
              <a:rPr lang="en-US" noProof="0" smtClean="0"/>
              <a:pPr/>
              <a:t>‹#›</a:t>
            </a:fld>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144000" y="6322399"/>
            <a:ext cx="4114800" cy="365125"/>
          </a:xfrm>
          <a:prstGeom prst="rect">
            <a:avLst/>
          </a:prstGeom>
        </p:spPr>
        <p:txBody>
          <a:bodyPr vert="horz" lIns="0" tIns="0" rIns="0" bIns="0" rtlCol="0" anchor="ctr"/>
          <a:lstStyle>
            <a:lvl1pPr algn="l">
              <a:defRPr sz="1200">
                <a:solidFill>
                  <a:schemeClr val="bg1"/>
                </a:solidFill>
              </a:defRPr>
            </a:lvl1pPr>
          </a:lstStyle>
          <a:p>
            <a:r>
              <a:rPr lang="en-US" noProof="0" dirty="0"/>
              <a:t>Add a footer</a:t>
            </a:r>
          </a:p>
        </p:txBody>
      </p:sp>
      <p:sp>
        <p:nvSpPr>
          <p:cNvPr id="21" name="TextBox 20">
            <a:extLst>
              <a:ext uri="{FF2B5EF4-FFF2-40B4-BE49-F238E27FC236}">
                <a16:creationId xmlns:a16="http://schemas.microsoft.com/office/drawing/2014/main" id="{B3839907-C37E-4F37-B9BB-92B4A49360E6}"/>
              </a:ext>
            </a:extLst>
          </p:cNvPr>
          <p:cNvSpPr txBox="1"/>
          <p:nvPr/>
        </p:nvSpPr>
        <p:spPr>
          <a:xfrm>
            <a:off x="10194026" y="6258973"/>
            <a:ext cx="1577974" cy="427535"/>
          </a:xfrm>
          <a:prstGeom prst="rect">
            <a:avLst/>
          </a:prstGeom>
          <a:noFill/>
        </p:spPr>
        <p:txBody>
          <a:bodyPr wrap="square" lIns="0" tIns="144000" rIns="0" bIns="0" rtlCol="0">
            <a:spAutoFit/>
          </a:bodyPr>
          <a:lstStyle/>
          <a:p>
            <a:pPr algn="ctr">
              <a:lnSpc>
                <a:spcPts val="1100"/>
              </a:lnSpc>
            </a:pPr>
            <a:r>
              <a:rPr lang="en-US" sz="2000" b="1" spc="0" baseline="0" noProof="0" dirty="0">
                <a:solidFill>
                  <a:schemeClr val="bg1"/>
                </a:solidFill>
                <a:latin typeface="+mj-lt"/>
                <a:cs typeface="Times New Roman" panose="02020603050405020304" pitchFamily="18" charset="0"/>
              </a:rPr>
              <a:t>Contoso</a:t>
            </a:r>
            <a:r>
              <a:rPr lang="en-US" sz="2000" b="1" spc="0" baseline="0" noProof="0" dirty="0">
                <a:solidFill>
                  <a:schemeClr val="bg1"/>
                </a:solidFill>
                <a:latin typeface="Times New Roman" panose="02020603050405020304" pitchFamily="18" charset="0"/>
                <a:cs typeface="Times New Roman" panose="02020603050405020304" pitchFamily="18" charset="0"/>
              </a:rPr>
              <a:t/>
            </a:r>
            <a:br>
              <a:rPr lang="en-US" sz="2000" b="1" spc="0" baseline="0" noProof="0" dirty="0">
                <a:solidFill>
                  <a:schemeClr val="bg1"/>
                </a:solidFill>
                <a:latin typeface="Times New Roman" panose="02020603050405020304" pitchFamily="18" charset="0"/>
                <a:cs typeface="Times New Roman" panose="02020603050405020304" pitchFamily="18" charset="0"/>
              </a:rPr>
            </a:br>
            <a:r>
              <a:rPr lang="en-US" sz="1100" b="0" i="1" spc="600" baseline="0" noProof="0" dirty="0">
                <a:solidFill>
                  <a:schemeClr val="bg1"/>
                </a:solidFill>
                <a:latin typeface="Times New Roman" panose="02020603050405020304" pitchFamily="18" charset="0"/>
                <a:cs typeface="Times New Roman" panose="02020603050405020304" pitchFamily="18" charset="0"/>
              </a:rPr>
              <a:t>Suites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5" r:id="rId4"/>
    <p:sldLayoutId id="2147483666" r:id="rId5"/>
    <p:sldLayoutId id="2147483673" r:id="rId6"/>
    <p:sldLayoutId id="2147483659" r:id="rId7"/>
    <p:sldLayoutId id="2147483660" r:id="rId8"/>
    <p:sldLayoutId id="2147483664" r:id="rId9"/>
    <p:sldLayoutId id="2147483650" r:id="rId10"/>
    <p:sldLayoutId id="2147483652" r:id="rId11"/>
    <p:sldLayoutId id="2147483671" r:id="rId12"/>
    <p:sldLayoutId id="2147483656" r:id="rId13"/>
    <p:sldLayoutId id="2147483657" r:id="rId14"/>
    <p:sldLayoutId id="2147483667" r:id="rId15"/>
    <p:sldLayoutId id="2147483668" r:id="rId16"/>
    <p:sldLayoutId id="2147483669" r:id="rId17"/>
    <p:sldLayoutId id="2147483672" r:id="rId18"/>
    <p:sldLayoutId id="2147483654" r:id="rId19"/>
    <p:sldLayoutId id="2147483674" r:id="rId20"/>
    <p:sldLayoutId id="2147483655" r:id="rId21"/>
  </p:sldLayoutIdLst>
  <p:hf hdr="0" ftr="0" dt="0"/>
  <p:txStyles>
    <p:titleStyle>
      <a:lvl1pPr algn="l" defTabSz="914400" rtl="0" eaLnBrk="1" latinLnBrk="0" hangingPunct="1">
        <a:lnSpc>
          <a:spcPct val="90000"/>
        </a:lnSpc>
        <a:spcBef>
          <a:spcPct val="0"/>
        </a:spcBef>
        <a:buNone/>
        <a:defRPr sz="3200" kern="1200">
          <a:solidFill>
            <a:schemeClr val="bg1"/>
          </a:solidFill>
          <a:latin typeface="Rockwell" panose="02060603020205020403" pitchFamily="18" charset="0"/>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docx"/><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lack wood grain">
            <a:extLst>
              <a:ext uri="{FF2B5EF4-FFF2-40B4-BE49-F238E27FC236}">
                <a16:creationId xmlns:a16="http://schemas.microsoft.com/office/drawing/2014/main" id="{1DFA8E42-E4CC-4EE9-BE99-2FFA2EC79C26}"/>
              </a:ext>
            </a:extLst>
          </p:cNvPr>
          <p:cNvPicPr>
            <a:picLocks noGrp="1" noChangeAspect="1"/>
          </p:cNvPicPr>
          <p:nvPr>
            <p:ph type="pic" sz="quarter" idx="13"/>
          </p:nvPr>
        </p:nvPicPr>
        <p:blipFill>
          <a:blip r:embed="rId2"/>
          <a:stretch>
            <a:fillRect/>
          </a:stretch>
        </p:blipFill>
        <p:spPr>
          <a:xfrm>
            <a:off x="286800" y="146383"/>
            <a:ext cx="11905200" cy="6565233"/>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807675" y="495300"/>
            <a:ext cx="10727100" cy="3310201"/>
          </a:xfrm>
          <a:noFill/>
        </p:spPr>
        <p:txBody>
          <a:bodyPr/>
          <a:lstStyle/>
          <a:p>
            <a:r>
              <a:rPr lang="en-US" dirty="0" smtClean="0"/>
              <a:t>Fired clay from Neolithic houses –  the role  of  past  environment  revealed  in mineral  magnetic  properties</a:t>
            </a: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495300" y="4338901"/>
            <a:ext cx="11449050" cy="816075"/>
          </a:xfrm>
          <a:noFill/>
          <a:ln>
            <a:gradFill>
              <a:gsLst>
                <a:gs pos="0">
                  <a:schemeClr val="tx1">
                    <a:lumMod val="75000"/>
                    <a:lumOff val="25000"/>
                  </a:schemeClr>
                </a:gs>
                <a:gs pos="100000">
                  <a:schemeClr val="accent1"/>
                </a:gs>
              </a:gsLst>
              <a:lin ang="0" scaled="0"/>
            </a:gradFill>
          </a:ln>
        </p:spPr>
        <p:txBody>
          <a:bodyPr/>
          <a:lstStyle/>
          <a:p>
            <a:pPr algn="ctr"/>
            <a:r>
              <a:rPr lang="en-US" sz="2400" b="1" i="1" dirty="0" err="1" smtClean="0">
                <a:solidFill>
                  <a:srgbClr val="FFFF00"/>
                </a:solidFill>
              </a:rPr>
              <a:t>Neli</a:t>
            </a:r>
            <a:r>
              <a:rPr lang="en-US" sz="2400" b="1" i="1" dirty="0" smtClean="0">
                <a:solidFill>
                  <a:srgbClr val="FFFF00"/>
                </a:solidFill>
              </a:rPr>
              <a:t>  </a:t>
            </a:r>
            <a:r>
              <a:rPr lang="en-US" sz="2400" b="1" i="1" dirty="0" err="1" smtClean="0">
                <a:solidFill>
                  <a:srgbClr val="FFFF00"/>
                </a:solidFill>
              </a:rPr>
              <a:t>Jordanova</a:t>
            </a:r>
            <a:r>
              <a:rPr lang="en-US" sz="2400" b="1" i="1" dirty="0" smtClean="0">
                <a:solidFill>
                  <a:srgbClr val="FFFF00"/>
                </a:solidFill>
              </a:rPr>
              <a:t>*, Diana  </a:t>
            </a:r>
            <a:r>
              <a:rPr lang="en-US" sz="2400" b="1" i="1" dirty="0" err="1" smtClean="0">
                <a:solidFill>
                  <a:srgbClr val="FFFF00"/>
                </a:solidFill>
              </a:rPr>
              <a:t>Jordanova</a:t>
            </a:r>
            <a:r>
              <a:rPr lang="en-US" sz="2400" b="1" i="1" dirty="0" smtClean="0">
                <a:solidFill>
                  <a:srgbClr val="FFFF00"/>
                </a:solidFill>
              </a:rPr>
              <a:t>, </a:t>
            </a:r>
            <a:r>
              <a:rPr lang="en-US" sz="2400" b="1" i="1" dirty="0" err="1" smtClean="0">
                <a:solidFill>
                  <a:srgbClr val="FFFF00"/>
                </a:solidFill>
              </a:rPr>
              <a:t>Deyan</a:t>
            </a:r>
            <a:r>
              <a:rPr lang="en-US" sz="2400" b="1" i="1" dirty="0" smtClean="0">
                <a:solidFill>
                  <a:srgbClr val="FFFF00"/>
                </a:solidFill>
              </a:rPr>
              <a:t>  </a:t>
            </a:r>
            <a:r>
              <a:rPr lang="en-US" sz="2400" b="1" i="1" dirty="0" err="1" smtClean="0">
                <a:solidFill>
                  <a:srgbClr val="FFFF00"/>
                </a:solidFill>
              </a:rPr>
              <a:t>Lesigyarski</a:t>
            </a:r>
            <a:r>
              <a:rPr lang="en-US" sz="2400" b="1" i="1" dirty="0" smtClean="0">
                <a:solidFill>
                  <a:srgbClr val="FFFF00"/>
                </a:solidFill>
              </a:rPr>
              <a:t>, Maria  </a:t>
            </a:r>
            <a:r>
              <a:rPr lang="en-US" sz="2400" b="1" i="1" dirty="0" err="1" smtClean="0">
                <a:solidFill>
                  <a:srgbClr val="FFFF00"/>
                </a:solidFill>
              </a:rPr>
              <a:t>Kostadinova-Avramova</a:t>
            </a:r>
            <a:endParaRPr lang="en-US" sz="2400" b="1" i="1" dirty="0" smtClean="0">
              <a:solidFill>
                <a:srgbClr val="FFFF00"/>
              </a:solidFill>
            </a:endParaRPr>
          </a:p>
          <a:p>
            <a:pPr algn="ctr"/>
            <a:endParaRPr lang="en-US" dirty="0" smtClean="0"/>
          </a:p>
          <a:p>
            <a:pPr algn="ctr"/>
            <a:r>
              <a:rPr lang="en-US" b="1" dirty="0" smtClean="0"/>
              <a:t>National Institute of Geophysics, Geodesy and Geography </a:t>
            </a:r>
          </a:p>
          <a:p>
            <a:pPr algn="ctr"/>
            <a:r>
              <a:rPr lang="en-US" b="1" dirty="0" smtClean="0"/>
              <a:t>Bulgarian Academy of Sciences</a:t>
            </a:r>
          </a:p>
          <a:p>
            <a:pPr algn="ctr"/>
            <a:endParaRPr lang="en-US" dirty="0"/>
          </a:p>
        </p:txBody>
      </p:sp>
      <p:pic>
        <p:nvPicPr>
          <p:cNvPr id="8194" name="Picture 2" descr="http://www.niggg.bas.bg/wp-content/uploads/2019/07/niggg_en2.png"/>
          <p:cNvPicPr>
            <a:picLocks noChangeAspect="1" noChangeArrowheads="1"/>
          </p:cNvPicPr>
          <p:nvPr/>
        </p:nvPicPr>
        <p:blipFill>
          <a:blip r:embed="rId3"/>
          <a:srcRect/>
          <a:stretch>
            <a:fillRect/>
          </a:stretch>
        </p:blipFill>
        <p:spPr bwMode="auto">
          <a:xfrm>
            <a:off x="314325" y="5519960"/>
            <a:ext cx="1085850" cy="1155855"/>
          </a:xfrm>
          <a:prstGeom prst="rect">
            <a:avLst/>
          </a:prstGeom>
          <a:solidFill>
            <a:schemeClr val="bg2">
              <a:lumMod val="90000"/>
            </a:schemeClr>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4924" y="5697294"/>
            <a:ext cx="1680851" cy="939076"/>
          </a:xfrm>
          <a:prstGeom prst="rect">
            <a:avLst/>
          </a:prstGeom>
          <a:solidFill>
            <a:schemeClr val="bg2">
              <a:lumMod val="90000"/>
            </a:schemeClr>
          </a:solidFill>
        </p:spPr>
      </p:pic>
      <p:sp>
        <p:nvSpPr>
          <p:cNvPr id="7" name="Rectangle 6"/>
          <p:cNvSpPr/>
          <p:nvPr/>
        </p:nvSpPr>
        <p:spPr>
          <a:xfrm>
            <a:off x="9357016" y="634484"/>
            <a:ext cx="2663678" cy="369332"/>
          </a:xfrm>
          <a:prstGeom prst="rect">
            <a:avLst/>
          </a:prstGeom>
        </p:spPr>
        <p:txBody>
          <a:bodyPr wrap="none">
            <a:spAutoFit/>
          </a:bodyPr>
          <a:lstStyle/>
          <a:p>
            <a:r>
              <a:rPr lang="en-US" dirty="0" smtClean="0">
                <a:solidFill>
                  <a:schemeClr val="bg1"/>
                </a:solidFill>
                <a:latin typeface="+mj-lt"/>
              </a:rPr>
              <a:t>vEGU21: Gather Online</a:t>
            </a:r>
            <a:endParaRPr lang="en-US" dirty="0">
              <a:solidFill>
                <a:schemeClr val="bg1"/>
              </a:solidFill>
              <a:latin typeface="+mj-lt"/>
            </a:endParaRPr>
          </a:p>
        </p:txBody>
      </p:sp>
      <p:pic>
        <p:nvPicPr>
          <p:cNvPr id="8196" name="Picture 4" descr="https://cdn.egu.eu/static/da13c86/logos/egu/egu_ga_blue/egu_ga_blue.png"/>
          <p:cNvPicPr>
            <a:picLocks noChangeAspect="1" noChangeArrowheads="1"/>
          </p:cNvPicPr>
          <p:nvPr/>
        </p:nvPicPr>
        <p:blipFill>
          <a:blip r:embed="rId5"/>
          <a:srcRect/>
          <a:stretch>
            <a:fillRect/>
          </a:stretch>
        </p:blipFill>
        <p:spPr bwMode="auto">
          <a:xfrm>
            <a:off x="7210424" y="190501"/>
            <a:ext cx="2146299" cy="966624"/>
          </a:xfrm>
          <a:prstGeom prst="rect">
            <a:avLst/>
          </a:prstGeom>
          <a:noFill/>
        </p:spPr>
      </p:pic>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10</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pic>
        <p:nvPicPr>
          <p:cNvPr id="33794" name="Picture 2" descr="G:\paper-Neolithic burnt clay2020\revision june20\Figure8new.jpg"/>
          <p:cNvPicPr>
            <a:picLocks noChangeAspect="1" noChangeArrowheads="1"/>
          </p:cNvPicPr>
          <p:nvPr/>
        </p:nvPicPr>
        <p:blipFill>
          <a:blip r:embed="rId3"/>
          <a:srcRect/>
          <a:stretch>
            <a:fillRect/>
          </a:stretch>
        </p:blipFill>
        <p:spPr bwMode="auto">
          <a:xfrm>
            <a:off x="381001" y="1036687"/>
            <a:ext cx="4629149" cy="3540893"/>
          </a:xfrm>
          <a:prstGeom prst="rect">
            <a:avLst/>
          </a:prstGeom>
          <a:noFill/>
        </p:spPr>
      </p:pic>
      <p:sp>
        <p:nvSpPr>
          <p:cNvPr id="5" name="TextBox 4"/>
          <p:cNvSpPr txBox="1"/>
          <p:nvPr/>
        </p:nvSpPr>
        <p:spPr>
          <a:xfrm>
            <a:off x="5210175" y="352425"/>
            <a:ext cx="6315075" cy="923330"/>
          </a:xfrm>
          <a:prstGeom prst="rect">
            <a:avLst/>
          </a:prstGeom>
          <a:noFill/>
        </p:spPr>
        <p:txBody>
          <a:bodyPr wrap="square" rtlCol="0">
            <a:spAutoFit/>
          </a:bodyPr>
          <a:lstStyle/>
          <a:p>
            <a:r>
              <a:rPr lang="en-US" dirty="0" smtClean="0">
                <a:solidFill>
                  <a:schemeClr val="accent4"/>
                </a:solidFill>
              </a:rPr>
              <a:t>The oldest Early Neolithic sites which appeared at higher altitudes display the highest T</a:t>
            </a:r>
            <a:r>
              <a:rPr lang="en-US" baseline="-25000" dirty="0" smtClean="0">
                <a:solidFill>
                  <a:schemeClr val="accent4"/>
                </a:solidFill>
              </a:rPr>
              <a:t>fire</a:t>
            </a:r>
            <a:r>
              <a:rPr lang="en-US" dirty="0" smtClean="0">
                <a:solidFill>
                  <a:schemeClr val="accent4"/>
                </a:solidFill>
              </a:rPr>
              <a:t>, while for Late Neolithic sites at lower altitudes T</a:t>
            </a:r>
            <a:r>
              <a:rPr lang="en-US" baseline="-25000" dirty="0" smtClean="0">
                <a:solidFill>
                  <a:schemeClr val="accent4"/>
                </a:solidFill>
              </a:rPr>
              <a:t>fire</a:t>
            </a:r>
            <a:r>
              <a:rPr lang="en-US" dirty="0" smtClean="0">
                <a:solidFill>
                  <a:schemeClr val="accent4"/>
                </a:solidFill>
              </a:rPr>
              <a:t> are lower (Fig. 8).</a:t>
            </a:r>
            <a:endParaRPr lang="en-US" dirty="0">
              <a:solidFill>
                <a:schemeClr val="accent4"/>
              </a:solidFill>
            </a:endParaRPr>
          </a:p>
        </p:txBody>
      </p:sp>
      <p:sp>
        <p:nvSpPr>
          <p:cNvPr id="6" name="TextBox 5"/>
          <p:cNvSpPr txBox="1"/>
          <p:nvPr/>
        </p:nvSpPr>
        <p:spPr>
          <a:xfrm>
            <a:off x="6438900" y="1533525"/>
            <a:ext cx="3730060" cy="369332"/>
          </a:xfrm>
          <a:prstGeom prst="rect">
            <a:avLst/>
          </a:prstGeom>
          <a:noFill/>
        </p:spPr>
        <p:txBody>
          <a:bodyPr wrap="none" rtlCol="0">
            <a:spAutoFit/>
          </a:bodyPr>
          <a:lstStyle/>
          <a:p>
            <a:r>
              <a:rPr lang="en-US" b="1" dirty="0" smtClean="0">
                <a:solidFill>
                  <a:schemeClr val="accent4"/>
                </a:solidFill>
              </a:rPr>
              <a:t>HOW TO EXPLAIN THIS  OBSERVATION?</a:t>
            </a:r>
            <a:endParaRPr lang="en-US" b="1" dirty="0">
              <a:solidFill>
                <a:schemeClr val="accent4"/>
              </a:solidFill>
            </a:endParaRPr>
          </a:p>
        </p:txBody>
      </p:sp>
      <p:sp>
        <p:nvSpPr>
          <p:cNvPr id="7" name="TextBox 6"/>
          <p:cNvSpPr txBox="1"/>
          <p:nvPr/>
        </p:nvSpPr>
        <p:spPr>
          <a:xfrm>
            <a:off x="5248275" y="2286000"/>
            <a:ext cx="6381750" cy="3416320"/>
          </a:xfrm>
          <a:prstGeom prst="rect">
            <a:avLst/>
          </a:prstGeom>
          <a:noFill/>
        </p:spPr>
        <p:txBody>
          <a:bodyPr wrap="square" rtlCol="0">
            <a:spAutoFit/>
          </a:bodyPr>
          <a:lstStyle/>
          <a:p>
            <a:pPr marL="342900" indent="-342900">
              <a:buAutoNum type="arabicParenR"/>
            </a:pPr>
            <a:r>
              <a:rPr lang="en-US" dirty="0" smtClean="0">
                <a:solidFill>
                  <a:schemeClr val="bg1"/>
                </a:solidFill>
              </a:rPr>
              <a:t>Since maximum T</a:t>
            </a:r>
            <a:r>
              <a:rPr lang="en-US" baseline="-25000" dirty="0" smtClean="0">
                <a:solidFill>
                  <a:schemeClr val="bg1"/>
                </a:solidFill>
              </a:rPr>
              <a:t>fire</a:t>
            </a:r>
            <a:r>
              <a:rPr lang="en-US" dirty="0" smtClean="0">
                <a:solidFill>
                  <a:schemeClr val="bg1"/>
                </a:solidFill>
              </a:rPr>
              <a:t> is mostly obtained for sites situated at higher altitude, it can be supposed that incorporation of pine wood into the house construction gives more energy of the fuel, as compared to oak wood (Bartlett et al., 2019); </a:t>
            </a:r>
          </a:p>
          <a:p>
            <a:pPr marL="342900" indent="-342900">
              <a:buAutoNum type="arabicParenR"/>
            </a:pPr>
            <a:r>
              <a:rPr lang="en-US" dirty="0" smtClean="0">
                <a:solidFill>
                  <a:schemeClr val="bg1"/>
                </a:solidFill>
              </a:rPr>
              <a:t>It is possible to link the higher T</a:t>
            </a:r>
            <a:r>
              <a:rPr lang="en-US" baseline="-25000" dirty="0" smtClean="0">
                <a:solidFill>
                  <a:schemeClr val="bg1"/>
                </a:solidFill>
              </a:rPr>
              <a:t>fire</a:t>
            </a:r>
            <a:r>
              <a:rPr lang="en-US" dirty="0" smtClean="0">
                <a:solidFill>
                  <a:schemeClr val="bg1"/>
                </a:solidFill>
              </a:rPr>
              <a:t> in Early Neolithic to the observed increase in global fire activity during the Middle Holocene (</a:t>
            </a:r>
            <a:r>
              <a:rPr lang="en-US" dirty="0" err="1" smtClean="0">
                <a:solidFill>
                  <a:schemeClr val="bg1"/>
                </a:solidFill>
              </a:rPr>
              <a:t>Brücher</a:t>
            </a:r>
            <a:r>
              <a:rPr lang="en-US" dirty="0" smtClean="0">
                <a:solidFill>
                  <a:schemeClr val="bg1"/>
                </a:solidFill>
              </a:rPr>
              <a:t> et al., 2014) which is considered as a result of variations in temperature (the occurrence of the Holocene climatic optimum); </a:t>
            </a:r>
          </a:p>
          <a:p>
            <a:pPr marL="342900" indent="-342900">
              <a:buAutoNum type="arabicParenR"/>
            </a:pPr>
            <a:r>
              <a:rPr lang="en-US" dirty="0" smtClean="0">
                <a:solidFill>
                  <a:schemeClr val="bg1"/>
                </a:solidFill>
              </a:rPr>
              <a:t>The maximum in T</a:t>
            </a:r>
            <a:r>
              <a:rPr lang="en-US" baseline="-25000" dirty="0" smtClean="0">
                <a:solidFill>
                  <a:schemeClr val="bg1"/>
                </a:solidFill>
              </a:rPr>
              <a:t>fire</a:t>
            </a:r>
            <a:r>
              <a:rPr lang="en-US" dirty="0" smtClean="0">
                <a:solidFill>
                  <a:schemeClr val="bg1"/>
                </a:solidFill>
              </a:rPr>
              <a:t> could also be a result of achieving extreme ignition during supposed ritual house-burning in Early Neolithic settlements in the SE Balkans (</a:t>
            </a:r>
            <a:r>
              <a:rPr lang="en-US" dirty="0" err="1" smtClean="0">
                <a:solidFill>
                  <a:schemeClr val="bg1"/>
                </a:solidFill>
              </a:rPr>
              <a:t>Chapmann</a:t>
            </a:r>
            <a:r>
              <a:rPr lang="en-US" dirty="0" smtClean="0">
                <a:solidFill>
                  <a:schemeClr val="bg1"/>
                </a:solidFill>
              </a:rPr>
              <a:t>, 1999). </a:t>
            </a:r>
            <a:endParaRPr lang="en-US" dirty="0">
              <a:solidFill>
                <a:schemeClr val="bg1"/>
              </a:solidFill>
            </a:endParaRPr>
          </a:p>
        </p:txBody>
      </p:sp>
      <p:sp>
        <p:nvSpPr>
          <p:cNvPr id="13" name="TextBox 12"/>
          <p:cNvSpPr txBox="1"/>
          <p:nvPr/>
        </p:nvSpPr>
        <p:spPr>
          <a:xfrm>
            <a:off x="466725" y="4914900"/>
            <a:ext cx="4058483" cy="523220"/>
          </a:xfrm>
          <a:prstGeom prst="rect">
            <a:avLst/>
          </a:prstGeom>
          <a:noFill/>
        </p:spPr>
        <p:txBody>
          <a:bodyPr wrap="none" rtlCol="0">
            <a:spAutoFit/>
          </a:bodyPr>
          <a:lstStyle/>
          <a:p>
            <a:r>
              <a:rPr lang="en-US" sz="1400" dirty="0" smtClean="0">
                <a:solidFill>
                  <a:schemeClr val="bg1"/>
                </a:solidFill>
              </a:rPr>
              <a:t>Figure 8. Distribution of site-averaged Tfire in relation </a:t>
            </a:r>
          </a:p>
          <a:p>
            <a:r>
              <a:rPr lang="en-US" sz="1400" dirty="0" smtClean="0">
                <a:solidFill>
                  <a:schemeClr val="bg1"/>
                </a:solidFill>
              </a:rPr>
              <a:t>to site’s altitude and dating interval.</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11</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1762125" y="238125"/>
            <a:ext cx="9601200" cy="369332"/>
          </a:xfrm>
          <a:prstGeom prst="rect">
            <a:avLst/>
          </a:prstGeom>
          <a:noFill/>
        </p:spPr>
        <p:txBody>
          <a:bodyPr wrap="square" rtlCol="0">
            <a:spAutoFit/>
          </a:bodyPr>
          <a:lstStyle/>
          <a:p>
            <a:r>
              <a:rPr lang="en-US" b="1" dirty="0" smtClean="0">
                <a:solidFill>
                  <a:schemeClr val="accent4"/>
                </a:solidFill>
                <a:latin typeface="+mj-lt"/>
              </a:rPr>
              <a:t>FIRING  TEMPERATURES  IN  NEOLITHIC  HOUSES  IN  TIME </a:t>
            </a:r>
            <a:endParaRPr lang="en-US" b="1" dirty="0">
              <a:solidFill>
                <a:schemeClr val="accent4"/>
              </a:solidFill>
              <a:latin typeface="+mj-lt"/>
            </a:endParaRPr>
          </a:p>
        </p:txBody>
      </p:sp>
      <p:pic>
        <p:nvPicPr>
          <p:cNvPr id="34819" name="Picture 3"/>
          <p:cNvPicPr>
            <a:picLocks noChangeAspect="1" noChangeArrowheads="1"/>
          </p:cNvPicPr>
          <p:nvPr/>
        </p:nvPicPr>
        <p:blipFill>
          <a:blip r:embed="rId3"/>
          <a:srcRect/>
          <a:stretch>
            <a:fillRect/>
          </a:stretch>
        </p:blipFill>
        <p:spPr bwMode="auto">
          <a:xfrm>
            <a:off x="595313" y="1038225"/>
            <a:ext cx="3476625" cy="4591050"/>
          </a:xfrm>
          <a:prstGeom prst="rect">
            <a:avLst/>
          </a:prstGeom>
          <a:noFill/>
          <a:ln w="9525">
            <a:noFill/>
            <a:miter lim="800000"/>
            <a:headEnd/>
            <a:tailEnd/>
          </a:ln>
        </p:spPr>
      </p:pic>
      <p:sp>
        <p:nvSpPr>
          <p:cNvPr id="7" name="TextBox 6"/>
          <p:cNvSpPr txBox="1"/>
          <p:nvPr/>
        </p:nvSpPr>
        <p:spPr>
          <a:xfrm>
            <a:off x="419100" y="5695950"/>
            <a:ext cx="3788345" cy="523220"/>
          </a:xfrm>
          <a:prstGeom prst="rect">
            <a:avLst/>
          </a:prstGeom>
          <a:noFill/>
        </p:spPr>
        <p:txBody>
          <a:bodyPr wrap="none" rtlCol="0">
            <a:spAutoFit/>
          </a:bodyPr>
          <a:lstStyle/>
          <a:p>
            <a:r>
              <a:rPr lang="en-US" sz="1400" dirty="0" smtClean="0">
                <a:solidFill>
                  <a:schemeClr val="bg1"/>
                </a:solidFill>
              </a:rPr>
              <a:t>Neolithic </a:t>
            </a:r>
            <a:r>
              <a:rPr lang="en-US" sz="1400" dirty="0" err="1" smtClean="0">
                <a:solidFill>
                  <a:schemeClr val="bg1"/>
                </a:solidFill>
              </a:rPr>
              <a:t>periodization</a:t>
            </a:r>
            <a:r>
              <a:rPr lang="en-US" sz="1400" dirty="0" smtClean="0">
                <a:solidFill>
                  <a:schemeClr val="bg1"/>
                </a:solidFill>
              </a:rPr>
              <a:t>  and “time slices”  adopted</a:t>
            </a:r>
          </a:p>
          <a:p>
            <a:r>
              <a:rPr lang="en-US" sz="1400" dirty="0" smtClean="0">
                <a:solidFill>
                  <a:schemeClr val="bg1"/>
                </a:solidFill>
              </a:rPr>
              <a:t>According to </a:t>
            </a:r>
            <a:r>
              <a:rPr lang="en-US" sz="1400" dirty="0" err="1" smtClean="0">
                <a:solidFill>
                  <a:schemeClr val="bg1"/>
                </a:solidFill>
              </a:rPr>
              <a:t>Mariniva</a:t>
            </a:r>
            <a:r>
              <a:rPr lang="en-US" sz="1400" dirty="0" smtClean="0">
                <a:solidFill>
                  <a:schemeClr val="bg1"/>
                </a:solidFill>
              </a:rPr>
              <a:t> and </a:t>
            </a:r>
            <a:r>
              <a:rPr lang="en-US" sz="1400" dirty="0" err="1" smtClean="0">
                <a:solidFill>
                  <a:schemeClr val="bg1"/>
                </a:solidFill>
              </a:rPr>
              <a:t>Ntinou</a:t>
            </a:r>
            <a:r>
              <a:rPr lang="en-US" sz="1400" dirty="0" smtClean="0">
                <a:solidFill>
                  <a:schemeClr val="bg1"/>
                </a:solidFill>
              </a:rPr>
              <a:t>, 2018.</a:t>
            </a:r>
            <a:endParaRPr lang="en-US" sz="1400" dirty="0">
              <a:solidFill>
                <a:schemeClr val="bg1"/>
              </a:solidFill>
            </a:endParaRPr>
          </a:p>
        </p:txBody>
      </p:sp>
      <p:pic>
        <p:nvPicPr>
          <p:cNvPr id="34820" name="Picture 4" descr="G:\paper-Neolithic burnt clay2020\revision june20\Figure9new.jpg"/>
          <p:cNvPicPr>
            <a:picLocks noChangeAspect="1" noChangeArrowheads="1"/>
          </p:cNvPicPr>
          <p:nvPr/>
        </p:nvPicPr>
        <p:blipFill>
          <a:blip r:embed="rId4"/>
          <a:srcRect/>
          <a:stretch>
            <a:fillRect/>
          </a:stretch>
        </p:blipFill>
        <p:spPr bwMode="auto">
          <a:xfrm>
            <a:off x="5591175" y="678902"/>
            <a:ext cx="3981449" cy="3226347"/>
          </a:xfrm>
          <a:prstGeom prst="rect">
            <a:avLst/>
          </a:prstGeom>
          <a:noFill/>
        </p:spPr>
      </p:pic>
      <p:sp>
        <p:nvSpPr>
          <p:cNvPr id="9" name="TextBox 8"/>
          <p:cNvSpPr txBox="1"/>
          <p:nvPr/>
        </p:nvSpPr>
        <p:spPr>
          <a:xfrm>
            <a:off x="5410200" y="4000500"/>
            <a:ext cx="6137386" cy="523220"/>
          </a:xfrm>
          <a:prstGeom prst="rect">
            <a:avLst/>
          </a:prstGeom>
          <a:noFill/>
        </p:spPr>
        <p:txBody>
          <a:bodyPr wrap="none" rtlCol="0">
            <a:spAutoFit/>
          </a:bodyPr>
          <a:lstStyle/>
          <a:p>
            <a:r>
              <a:rPr lang="en-US" sz="1400" dirty="0" smtClean="0">
                <a:solidFill>
                  <a:schemeClr val="bg1"/>
                </a:solidFill>
              </a:rPr>
              <a:t>Figure 9. Averaged Tfire for the time slices, adopted in </a:t>
            </a:r>
            <a:r>
              <a:rPr lang="en-US" sz="1400" dirty="0" err="1" smtClean="0">
                <a:solidFill>
                  <a:schemeClr val="bg1"/>
                </a:solidFill>
              </a:rPr>
              <a:t>Marinova</a:t>
            </a:r>
            <a:r>
              <a:rPr lang="en-US" sz="1400" dirty="0" smtClean="0">
                <a:solidFill>
                  <a:schemeClr val="bg1"/>
                </a:solidFill>
              </a:rPr>
              <a:t> and </a:t>
            </a:r>
            <a:r>
              <a:rPr lang="en-US" sz="1400" dirty="0" err="1" smtClean="0">
                <a:solidFill>
                  <a:schemeClr val="bg1"/>
                </a:solidFill>
              </a:rPr>
              <a:t>Ntinou</a:t>
            </a:r>
            <a:r>
              <a:rPr lang="en-US" sz="1400" dirty="0" smtClean="0">
                <a:solidFill>
                  <a:schemeClr val="bg1"/>
                </a:solidFill>
              </a:rPr>
              <a:t> (2018)</a:t>
            </a:r>
          </a:p>
          <a:p>
            <a:endParaRPr lang="en-US" sz="1400" dirty="0">
              <a:solidFill>
                <a:schemeClr val="bg1"/>
              </a:solidFill>
            </a:endParaRPr>
          </a:p>
        </p:txBody>
      </p:sp>
      <p:sp>
        <p:nvSpPr>
          <p:cNvPr id="10" name="TextBox 9"/>
          <p:cNvSpPr txBox="1"/>
          <p:nvPr/>
        </p:nvSpPr>
        <p:spPr>
          <a:xfrm>
            <a:off x="4924425" y="4552950"/>
            <a:ext cx="6867525" cy="1569660"/>
          </a:xfrm>
          <a:prstGeom prst="rect">
            <a:avLst/>
          </a:prstGeom>
          <a:noFill/>
        </p:spPr>
        <p:txBody>
          <a:bodyPr wrap="square" rtlCol="0">
            <a:spAutoFit/>
          </a:bodyPr>
          <a:lstStyle/>
          <a:p>
            <a:r>
              <a:rPr lang="en-US" sz="1600" dirty="0" smtClean="0">
                <a:solidFill>
                  <a:schemeClr val="bg1"/>
                </a:solidFill>
              </a:rPr>
              <a:t>A well expressed trend in T</a:t>
            </a:r>
            <a:r>
              <a:rPr lang="en-US" sz="1600" baseline="-25000" dirty="0" smtClean="0">
                <a:solidFill>
                  <a:schemeClr val="bg1"/>
                </a:solidFill>
              </a:rPr>
              <a:t>fire</a:t>
            </a:r>
            <a:r>
              <a:rPr lang="en-US" sz="1600" dirty="0" smtClean="0">
                <a:solidFill>
                  <a:schemeClr val="bg1"/>
                </a:solidFill>
              </a:rPr>
              <a:t> is observed, with maximum value of T</a:t>
            </a:r>
            <a:r>
              <a:rPr lang="en-US" sz="1600" baseline="-25000" dirty="0" smtClean="0">
                <a:solidFill>
                  <a:schemeClr val="bg1"/>
                </a:solidFill>
              </a:rPr>
              <a:t>fire</a:t>
            </a:r>
            <a:r>
              <a:rPr lang="en-US" sz="1600" dirty="0" smtClean="0">
                <a:solidFill>
                  <a:schemeClr val="bg1"/>
                </a:solidFill>
              </a:rPr>
              <a:t>~815°C attained in the period 5800-5500 B.C., followed by systematically lower T</a:t>
            </a:r>
            <a:r>
              <a:rPr lang="en-US" sz="1600" baseline="-25000" dirty="0" smtClean="0">
                <a:solidFill>
                  <a:schemeClr val="bg1"/>
                </a:solidFill>
              </a:rPr>
              <a:t>fire </a:t>
            </a:r>
            <a:r>
              <a:rPr lang="en-US" sz="1600" dirty="0" smtClean="0">
                <a:solidFill>
                  <a:schemeClr val="bg1"/>
                </a:solidFill>
              </a:rPr>
              <a:t>estimates in the succeeding periods (Fig.9) of the Neolithic. Considering the fact that the standard deviation intervals of the average T</a:t>
            </a:r>
            <a:r>
              <a:rPr lang="en-US" sz="1600" baseline="-25000" dirty="0" smtClean="0">
                <a:solidFill>
                  <a:schemeClr val="bg1"/>
                </a:solidFill>
              </a:rPr>
              <a:t>fire</a:t>
            </a:r>
            <a:r>
              <a:rPr lang="en-US" sz="1600" dirty="0" smtClean="0">
                <a:solidFill>
                  <a:schemeClr val="bg1"/>
                </a:solidFill>
              </a:rPr>
              <a:t> for the four periods in general do not overlap (Figure 9), the trend observed could be regarded as significant, reflecting real phenomenon.</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12</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4676775" y="533400"/>
            <a:ext cx="3343275" cy="461665"/>
          </a:xfrm>
          <a:prstGeom prst="rect">
            <a:avLst/>
          </a:prstGeom>
          <a:noFill/>
        </p:spPr>
        <p:txBody>
          <a:bodyPr wrap="square" rtlCol="0">
            <a:spAutoFit/>
          </a:bodyPr>
          <a:lstStyle/>
          <a:p>
            <a:r>
              <a:rPr lang="en-US" sz="2400" b="1" dirty="0" smtClean="0">
                <a:solidFill>
                  <a:schemeClr val="accent4"/>
                </a:solidFill>
                <a:latin typeface="+mj-lt"/>
              </a:rPr>
              <a:t>CONCLUSIONS</a:t>
            </a:r>
            <a:endParaRPr lang="en-US" sz="2400" b="1" dirty="0">
              <a:solidFill>
                <a:schemeClr val="accent4"/>
              </a:solidFill>
              <a:latin typeface="+mj-lt"/>
            </a:endParaRPr>
          </a:p>
        </p:txBody>
      </p:sp>
      <p:sp>
        <p:nvSpPr>
          <p:cNvPr id="5" name="TextBox 4"/>
          <p:cNvSpPr txBox="1"/>
          <p:nvPr/>
        </p:nvSpPr>
        <p:spPr>
          <a:xfrm>
            <a:off x="590550" y="1238250"/>
            <a:ext cx="10706100" cy="4770537"/>
          </a:xfrm>
          <a:prstGeom prst="rect">
            <a:avLst/>
          </a:prstGeom>
          <a:noFill/>
        </p:spPr>
        <p:txBody>
          <a:bodyPr wrap="square" rtlCol="0">
            <a:spAutoFit/>
          </a:bodyPr>
          <a:lstStyle/>
          <a:p>
            <a:pPr marL="342900" indent="-342900">
              <a:buAutoNum type="arabicParenR"/>
            </a:pPr>
            <a:r>
              <a:rPr lang="en-US" sz="1600" dirty="0" smtClean="0">
                <a:solidFill>
                  <a:schemeClr val="bg1"/>
                </a:solidFill>
                <a:latin typeface="Times New Roman"/>
              </a:rPr>
              <a:t>The main magnetic minerals in fired Neolithic houses are magnetite, </a:t>
            </a:r>
            <a:r>
              <a:rPr lang="en-US" sz="1600" dirty="0" err="1" smtClean="0">
                <a:solidFill>
                  <a:schemeClr val="bg1"/>
                </a:solidFill>
                <a:latin typeface="Times New Roman"/>
              </a:rPr>
              <a:t>maghemite</a:t>
            </a:r>
            <a:r>
              <a:rPr lang="en-US" sz="1600" dirty="0" smtClean="0">
                <a:solidFill>
                  <a:schemeClr val="bg1"/>
                </a:solidFill>
                <a:latin typeface="Times New Roman"/>
              </a:rPr>
              <a:t> and in some cases </a:t>
            </a:r>
            <a:r>
              <a:rPr lang="en-US" sz="1600" dirty="0" smtClean="0">
                <a:solidFill>
                  <a:schemeClr val="bg1"/>
                </a:solidFill>
                <a:latin typeface="Times New Roman"/>
                <a:sym typeface="Symbol"/>
              </a:rPr>
              <a:t>-Fe</a:t>
            </a:r>
            <a:r>
              <a:rPr lang="en-US" sz="1600" baseline="-25000" dirty="0" smtClean="0">
                <a:solidFill>
                  <a:schemeClr val="bg1"/>
                </a:solidFill>
                <a:latin typeface="Times New Roman"/>
                <a:sym typeface="Symbol"/>
              </a:rPr>
              <a:t>2</a:t>
            </a:r>
            <a:r>
              <a:rPr lang="en-US" sz="1600" dirty="0" smtClean="0">
                <a:solidFill>
                  <a:schemeClr val="bg1"/>
                </a:solidFill>
                <a:latin typeface="Times New Roman"/>
                <a:sym typeface="Symbol"/>
              </a:rPr>
              <a:t>O</a:t>
            </a:r>
            <a:r>
              <a:rPr lang="en-US" sz="1600" baseline="-25000" dirty="0" smtClean="0">
                <a:solidFill>
                  <a:schemeClr val="bg1"/>
                </a:solidFill>
                <a:latin typeface="Times New Roman"/>
                <a:sym typeface="Symbol"/>
              </a:rPr>
              <a:t>3</a:t>
            </a:r>
            <a:r>
              <a:rPr lang="en-US" sz="1600" dirty="0" smtClean="0">
                <a:solidFill>
                  <a:schemeClr val="bg1"/>
                </a:solidFill>
                <a:latin typeface="Times New Roman"/>
                <a:sym typeface="Symbol"/>
              </a:rPr>
              <a:t> ;</a:t>
            </a:r>
          </a:p>
          <a:p>
            <a:pPr marL="342900" indent="-342900"/>
            <a:endParaRPr lang="en-US" sz="1600" dirty="0" smtClean="0">
              <a:solidFill>
                <a:schemeClr val="bg1"/>
              </a:solidFill>
              <a:latin typeface="Times New Roman"/>
              <a:sym typeface="Symbol"/>
            </a:endParaRPr>
          </a:p>
          <a:p>
            <a:r>
              <a:rPr lang="en-US" sz="1600" dirty="0" smtClean="0">
                <a:solidFill>
                  <a:schemeClr val="bg1"/>
                </a:solidFill>
                <a:latin typeface="Times New Roman"/>
              </a:rPr>
              <a:t>2) Firing temperatures were estimated using magnetic susceptibility method for 198 samples from all sites. T</a:t>
            </a:r>
            <a:r>
              <a:rPr lang="en-US" sz="1600" baseline="-25000" dirty="0" smtClean="0">
                <a:solidFill>
                  <a:schemeClr val="bg1"/>
                </a:solidFill>
                <a:latin typeface="Times New Roman"/>
              </a:rPr>
              <a:t>fire</a:t>
            </a:r>
            <a:r>
              <a:rPr lang="en-US" sz="1600" dirty="0" smtClean="0">
                <a:solidFill>
                  <a:schemeClr val="bg1"/>
                </a:solidFill>
                <a:latin typeface="Times New Roman"/>
              </a:rPr>
              <a:t> varies generally between 760-880°C, but in some cases reaches 900-1050°C. </a:t>
            </a:r>
          </a:p>
          <a:p>
            <a:endParaRPr lang="en-US" sz="1600" dirty="0" smtClean="0">
              <a:solidFill>
                <a:schemeClr val="bg1"/>
              </a:solidFill>
              <a:latin typeface="Times New Roman"/>
            </a:endParaRPr>
          </a:p>
          <a:p>
            <a:r>
              <a:rPr lang="en-US" sz="1600" dirty="0" smtClean="0">
                <a:solidFill>
                  <a:schemeClr val="bg1"/>
                </a:solidFill>
                <a:latin typeface="Times New Roman"/>
              </a:rPr>
              <a:t>3) Magnetic susceptibility enhancement is dependent on the raw clay mineralogy and the firing intensity, being higher for sites developed on loess materials. Sites located in river valleys from South Bulgaria show lower susceptibility enhancement.</a:t>
            </a:r>
          </a:p>
          <a:p>
            <a:endParaRPr lang="en-US" sz="1600" dirty="0" smtClean="0">
              <a:solidFill>
                <a:schemeClr val="bg1"/>
              </a:solidFill>
              <a:latin typeface="Times New Roman"/>
            </a:endParaRPr>
          </a:p>
          <a:p>
            <a:r>
              <a:rPr lang="en-US" sz="1600" dirty="0" smtClean="0">
                <a:solidFill>
                  <a:schemeClr val="bg1"/>
                </a:solidFill>
                <a:latin typeface="Times New Roman"/>
              </a:rPr>
              <a:t>4) The highest firing temperatures among coeval sites are achieved in those located at the highest altitudes. This is probably related to the availability of pine wood, supplying higher fire energy in addition to commonly spread oak wood during this time  of the Holocene era at the Balkans. Environment at sites of low altitudes favor oak wood as dominant construction material available for building houses, leading to lower fire intensity.</a:t>
            </a:r>
          </a:p>
          <a:p>
            <a:r>
              <a:rPr lang="en-US" sz="1600" dirty="0" smtClean="0">
                <a:solidFill>
                  <a:schemeClr val="bg1"/>
                </a:solidFill>
                <a:latin typeface="Times New Roman"/>
              </a:rPr>
              <a:t> </a:t>
            </a:r>
          </a:p>
          <a:p>
            <a:r>
              <a:rPr lang="en-US" sz="1600" dirty="0" smtClean="0">
                <a:solidFill>
                  <a:schemeClr val="bg1"/>
                </a:solidFill>
                <a:latin typeface="Times New Roman"/>
              </a:rPr>
              <a:t>5) The highest T</a:t>
            </a:r>
            <a:r>
              <a:rPr lang="en-US" sz="1600" baseline="-25000" dirty="0" smtClean="0">
                <a:solidFill>
                  <a:schemeClr val="bg1"/>
                </a:solidFill>
                <a:latin typeface="Times New Roman"/>
              </a:rPr>
              <a:t>fire</a:t>
            </a:r>
            <a:r>
              <a:rPr lang="en-US" sz="1600" dirty="0" smtClean="0">
                <a:solidFill>
                  <a:schemeClr val="bg1"/>
                </a:solidFill>
                <a:latin typeface="Times New Roman"/>
              </a:rPr>
              <a:t> is obtained in Early Neolithic sites dated between (5800-5500 BC) while in the time slices (5500-4900 BC) and (4900-4000 BC) T</a:t>
            </a:r>
            <a:r>
              <a:rPr lang="en-US" sz="1600" baseline="-25000" dirty="0" smtClean="0">
                <a:solidFill>
                  <a:schemeClr val="bg1"/>
                </a:solidFill>
                <a:latin typeface="Times New Roman"/>
              </a:rPr>
              <a:t>fire</a:t>
            </a:r>
            <a:r>
              <a:rPr lang="en-US" sz="1600" dirty="0" smtClean="0">
                <a:solidFill>
                  <a:schemeClr val="bg1"/>
                </a:solidFill>
                <a:latin typeface="Times New Roman"/>
              </a:rPr>
              <a:t> estimates  systematically decrease to 713°C. Possible hypotheses to explain this regularity include: climatic optimum at the timing of  Early Neolithic favors  higher fire occurrence; availability of pine wood which is able to produce higher firing temperatures than oak wood; intentional firing of Early Neolithic houses by additional supply of fuel causing extensive combustion. </a:t>
            </a:r>
          </a:p>
          <a:p>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13</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286800" y="0"/>
            <a:ext cx="11905200" cy="6565233"/>
          </a:xfrm>
          <a:prstGeom prst="rect">
            <a:avLst/>
          </a:prstGeom>
          <a:noFill/>
          <a:ln>
            <a:solidFill>
              <a:schemeClr val="accent1"/>
            </a:solidFill>
          </a:ln>
          <a:effectLst>
            <a:glow rad="63500">
              <a:schemeClr val="accent1">
                <a:satMod val="175000"/>
                <a:alpha val="40000"/>
              </a:schemeClr>
            </a:glow>
          </a:effectLst>
        </p:spPr>
      </p:pic>
      <p:pic>
        <p:nvPicPr>
          <p:cNvPr id="35842" name="Picture 2"/>
          <p:cNvPicPr>
            <a:picLocks noChangeAspect="1" noChangeArrowheads="1"/>
          </p:cNvPicPr>
          <p:nvPr/>
        </p:nvPicPr>
        <p:blipFill>
          <a:blip r:embed="rId3"/>
          <a:srcRect/>
          <a:stretch>
            <a:fillRect/>
          </a:stretch>
        </p:blipFill>
        <p:spPr bwMode="auto">
          <a:xfrm>
            <a:off x="714375" y="1157288"/>
            <a:ext cx="10648950" cy="4295775"/>
          </a:xfrm>
          <a:prstGeom prst="rect">
            <a:avLst/>
          </a:prstGeom>
          <a:noFill/>
          <a:ln w="9525">
            <a:noFill/>
            <a:miter lim="800000"/>
            <a:headEnd/>
            <a:tailEnd/>
          </a:ln>
        </p:spPr>
      </p:pic>
      <p:sp>
        <p:nvSpPr>
          <p:cNvPr id="5" name="TextBox 4"/>
          <p:cNvSpPr txBox="1"/>
          <p:nvPr/>
        </p:nvSpPr>
        <p:spPr>
          <a:xfrm>
            <a:off x="1276350" y="714375"/>
            <a:ext cx="2880917" cy="307777"/>
          </a:xfrm>
          <a:prstGeom prst="rect">
            <a:avLst/>
          </a:prstGeom>
          <a:noFill/>
        </p:spPr>
        <p:txBody>
          <a:bodyPr wrap="none" rtlCol="0">
            <a:spAutoFit/>
          </a:bodyPr>
          <a:lstStyle/>
          <a:p>
            <a:r>
              <a:rPr lang="en-US" sz="1400" dirty="0" smtClean="0">
                <a:solidFill>
                  <a:schemeClr val="bg1"/>
                </a:solidFill>
              </a:rPr>
              <a:t>The results reported are published in:</a:t>
            </a:r>
            <a:endParaRPr lang="en-US" sz="1400" dirty="0">
              <a:solidFill>
                <a:schemeClr val="bg1"/>
              </a:solidFill>
            </a:endParaRPr>
          </a:p>
        </p:txBody>
      </p:sp>
      <p:sp>
        <p:nvSpPr>
          <p:cNvPr id="6" name="TextBox 5"/>
          <p:cNvSpPr txBox="1"/>
          <p:nvPr/>
        </p:nvSpPr>
        <p:spPr>
          <a:xfrm>
            <a:off x="742950" y="5876925"/>
            <a:ext cx="10782300" cy="738664"/>
          </a:xfrm>
          <a:prstGeom prst="rect">
            <a:avLst/>
          </a:prstGeom>
          <a:noFill/>
        </p:spPr>
        <p:txBody>
          <a:bodyPr wrap="square" rtlCol="0">
            <a:spAutoFit/>
          </a:bodyPr>
          <a:lstStyle/>
          <a:p>
            <a:r>
              <a:rPr lang="en-US" sz="1400" dirty="0" smtClean="0">
                <a:solidFill>
                  <a:schemeClr val="bg1"/>
                </a:solidFill>
                <a:latin typeface="Times New Roman"/>
              </a:rPr>
              <a:t>This study is financially supported by the national co-financing for the Bulgarian team participating in COST Action CA17131 “The Soil Science &amp; </a:t>
            </a:r>
            <a:r>
              <a:rPr lang="en-US" sz="1400" dirty="0" err="1" smtClean="0">
                <a:solidFill>
                  <a:schemeClr val="bg1"/>
                </a:solidFill>
                <a:latin typeface="Times New Roman"/>
              </a:rPr>
              <a:t>Archaeo</a:t>
            </a:r>
            <a:r>
              <a:rPr lang="en-US" sz="1400" dirty="0" smtClean="0">
                <a:solidFill>
                  <a:schemeClr val="bg1"/>
                </a:solidFill>
                <a:latin typeface="Times New Roman"/>
              </a:rPr>
              <a:t>-Geophysics Alliance: going beyond prospection (SAGA)”, grant No KP-06-COST/2, funded by the Bulgarian National Science Fund.</a:t>
            </a:r>
          </a:p>
          <a:p>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14</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666750" y="619125"/>
            <a:ext cx="2581275" cy="369332"/>
          </a:xfrm>
          <a:prstGeom prst="rect">
            <a:avLst/>
          </a:prstGeom>
          <a:noFill/>
        </p:spPr>
        <p:txBody>
          <a:bodyPr wrap="square" rtlCol="0">
            <a:spAutoFit/>
          </a:bodyPr>
          <a:lstStyle/>
          <a:p>
            <a:r>
              <a:rPr lang="en-US" dirty="0" smtClean="0">
                <a:solidFill>
                  <a:schemeClr val="bg1"/>
                </a:solidFill>
              </a:rPr>
              <a:t>References</a:t>
            </a:r>
            <a:endParaRPr lang="en-US" dirty="0">
              <a:solidFill>
                <a:schemeClr val="bg1"/>
              </a:solidFill>
            </a:endParaRPr>
          </a:p>
        </p:txBody>
      </p:sp>
      <p:sp>
        <p:nvSpPr>
          <p:cNvPr id="5" name="TextBox 4"/>
          <p:cNvSpPr txBox="1"/>
          <p:nvPr/>
        </p:nvSpPr>
        <p:spPr>
          <a:xfrm>
            <a:off x="581024" y="1104901"/>
            <a:ext cx="11287126" cy="5539978"/>
          </a:xfrm>
          <a:prstGeom prst="rect">
            <a:avLst/>
          </a:prstGeom>
          <a:noFill/>
        </p:spPr>
        <p:txBody>
          <a:bodyPr wrap="square" rtlCol="0">
            <a:spAutoFit/>
          </a:bodyPr>
          <a:lstStyle/>
          <a:p>
            <a:pPr indent="-457200"/>
            <a:r>
              <a:rPr lang="en-US" sz="1400" dirty="0" smtClean="0">
                <a:solidFill>
                  <a:schemeClr val="bg1"/>
                </a:solidFill>
              </a:rPr>
              <a:t>Bartlett A. I., </a:t>
            </a:r>
            <a:r>
              <a:rPr lang="en-US" sz="1400" dirty="0" err="1" smtClean="0">
                <a:solidFill>
                  <a:schemeClr val="bg1"/>
                </a:solidFill>
              </a:rPr>
              <a:t>Hadden</a:t>
            </a:r>
            <a:r>
              <a:rPr lang="en-US" sz="1400" dirty="0" smtClean="0">
                <a:solidFill>
                  <a:schemeClr val="bg1"/>
                </a:solidFill>
              </a:rPr>
              <a:t> R.M.,. </a:t>
            </a:r>
            <a:r>
              <a:rPr lang="en-US" sz="1400" dirty="0" err="1" smtClean="0">
                <a:solidFill>
                  <a:schemeClr val="bg1"/>
                </a:solidFill>
              </a:rPr>
              <a:t>Bisby</a:t>
            </a:r>
            <a:r>
              <a:rPr lang="en-US" sz="1400" dirty="0" smtClean="0">
                <a:solidFill>
                  <a:schemeClr val="bg1"/>
                </a:solidFill>
              </a:rPr>
              <a:t> L. A., 2019. A Review of Factors Affecting the Burning </a:t>
            </a:r>
            <a:r>
              <a:rPr lang="en-US" sz="1400" dirty="0" err="1" smtClean="0">
                <a:solidFill>
                  <a:schemeClr val="bg1"/>
                </a:solidFill>
              </a:rPr>
              <a:t>behaviour</a:t>
            </a:r>
            <a:r>
              <a:rPr lang="en-US" sz="1400" dirty="0" smtClean="0">
                <a:solidFill>
                  <a:schemeClr val="bg1"/>
                </a:solidFill>
              </a:rPr>
              <a:t> of Wood for Application to Tall Timber Construction. Fire Technology, 55, 1–49</a:t>
            </a:r>
          </a:p>
          <a:p>
            <a:pPr indent="-457200"/>
            <a:r>
              <a:rPr lang="en-US" sz="1400" dirty="0" err="1" smtClean="0">
                <a:solidFill>
                  <a:schemeClr val="bg1"/>
                </a:solidFill>
              </a:rPr>
              <a:t>Brücher</a:t>
            </a:r>
            <a:r>
              <a:rPr lang="en-US" sz="1400" dirty="0" smtClean="0">
                <a:solidFill>
                  <a:schemeClr val="bg1"/>
                </a:solidFill>
              </a:rPr>
              <a:t>, T., </a:t>
            </a:r>
            <a:r>
              <a:rPr lang="en-US" sz="1400" dirty="0" err="1" smtClean="0">
                <a:solidFill>
                  <a:schemeClr val="bg1"/>
                </a:solidFill>
              </a:rPr>
              <a:t>Brovkin</a:t>
            </a:r>
            <a:r>
              <a:rPr lang="en-US" sz="1400" dirty="0" smtClean="0">
                <a:solidFill>
                  <a:schemeClr val="bg1"/>
                </a:solidFill>
              </a:rPr>
              <a:t>, V., </a:t>
            </a:r>
            <a:r>
              <a:rPr lang="en-US" sz="1400" dirty="0" err="1" smtClean="0">
                <a:solidFill>
                  <a:schemeClr val="bg1"/>
                </a:solidFill>
              </a:rPr>
              <a:t>Kloster</a:t>
            </a:r>
            <a:r>
              <a:rPr lang="en-US" sz="1400" dirty="0" smtClean="0">
                <a:solidFill>
                  <a:schemeClr val="bg1"/>
                </a:solidFill>
              </a:rPr>
              <a:t>, S., Marlon, J. R., Power,  M. J., 2014. Comparing </a:t>
            </a:r>
            <a:r>
              <a:rPr lang="en-US" sz="1400" dirty="0" err="1" smtClean="0">
                <a:solidFill>
                  <a:schemeClr val="bg1"/>
                </a:solidFill>
              </a:rPr>
              <a:t>modelled</a:t>
            </a:r>
            <a:r>
              <a:rPr lang="en-US" sz="1400" dirty="0" smtClean="0">
                <a:solidFill>
                  <a:schemeClr val="bg1"/>
                </a:solidFill>
              </a:rPr>
              <a:t> fire dynamics with charcoal records for the Holocene, </a:t>
            </a:r>
            <a:r>
              <a:rPr lang="en-US" sz="1400" dirty="0" err="1" smtClean="0">
                <a:solidFill>
                  <a:schemeClr val="bg1"/>
                </a:solidFill>
              </a:rPr>
              <a:t>Clim</a:t>
            </a:r>
            <a:r>
              <a:rPr lang="en-US" sz="1400" dirty="0" smtClean="0">
                <a:solidFill>
                  <a:schemeClr val="bg1"/>
                </a:solidFill>
              </a:rPr>
              <a:t>. Past, 10, 811–824.</a:t>
            </a:r>
          </a:p>
          <a:p>
            <a:pPr indent="-457200"/>
            <a:r>
              <a:rPr lang="en-US" sz="1400" dirty="0" err="1" smtClean="0">
                <a:solidFill>
                  <a:schemeClr val="bg1"/>
                </a:solidFill>
              </a:rPr>
              <a:t>Certini</a:t>
            </a:r>
            <a:r>
              <a:rPr lang="en-US" sz="1400" dirty="0" smtClean="0">
                <a:solidFill>
                  <a:schemeClr val="bg1"/>
                </a:solidFill>
              </a:rPr>
              <a:t>, G., 2014. Fire as a Soil-Forming Factor. AMBIO, 43,191–195, DOI 10.1007/s13280-013-0418-2.</a:t>
            </a:r>
          </a:p>
          <a:p>
            <a:pPr indent="-457200"/>
            <a:r>
              <a:rPr lang="en-US" sz="1400" dirty="0" err="1" smtClean="0">
                <a:solidFill>
                  <a:schemeClr val="bg1"/>
                </a:solidFill>
              </a:rPr>
              <a:t>Chapmann</a:t>
            </a:r>
            <a:r>
              <a:rPr lang="en-US" sz="1400" dirty="0" smtClean="0">
                <a:solidFill>
                  <a:schemeClr val="bg1"/>
                </a:solidFill>
              </a:rPr>
              <a:t>, J. 1999. Deliberate house-burning in the prehistory of central and eastern Europe. In A. </a:t>
            </a:r>
            <a:r>
              <a:rPr lang="en-US" sz="1400" dirty="0" err="1" smtClean="0">
                <a:solidFill>
                  <a:schemeClr val="bg1"/>
                </a:solidFill>
              </a:rPr>
              <a:t>Gustafsson</a:t>
            </a:r>
            <a:r>
              <a:rPr lang="en-US" sz="1400" dirty="0" smtClean="0">
                <a:solidFill>
                  <a:schemeClr val="bg1"/>
                </a:solidFill>
              </a:rPr>
              <a:t> &amp; H. G. </a:t>
            </a:r>
            <a:r>
              <a:rPr lang="en-US" sz="1400" dirty="0" err="1" smtClean="0">
                <a:solidFill>
                  <a:schemeClr val="bg1"/>
                </a:solidFill>
              </a:rPr>
              <a:t>Karlsson</a:t>
            </a:r>
            <a:r>
              <a:rPr lang="en-US" sz="1400" dirty="0" smtClean="0">
                <a:solidFill>
                  <a:schemeClr val="bg1"/>
                </a:solidFill>
              </a:rPr>
              <a:t> (Eds.), </a:t>
            </a:r>
            <a:r>
              <a:rPr lang="en-US" sz="1400" dirty="0" err="1" smtClean="0">
                <a:solidFill>
                  <a:schemeClr val="bg1"/>
                </a:solidFill>
              </a:rPr>
              <a:t>Glyfer</a:t>
            </a:r>
            <a:r>
              <a:rPr lang="en-US" sz="1400" dirty="0" smtClean="0">
                <a:solidFill>
                  <a:schemeClr val="bg1"/>
                </a:solidFill>
              </a:rPr>
              <a:t> </a:t>
            </a:r>
            <a:r>
              <a:rPr lang="en-US" sz="1400" dirty="0" err="1" smtClean="0">
                <a:solidFill>
                  <a:schemeClr val="bg1"/>
                </a:solidFill>
              </a:rPr>
              <a:t>och</a:t>
            </a:r>
            <a:r>
              <a:rPr lang="en-US" sz="1400" dirty="0" smtClean="0">
                <a:solidFill>
                  <a:schemeClr val="bg1"/>
                </a:solidFill>
              </a:rPr>
              <a:t> </a:t>
            </a:r>
            <a:r>
              <a:rPr lang="en-US" sz="1400" dirty="0" err="1" smtClean="0">
                <a:solidFill>
                  <a:schemeClr val="bg1"/>
                </a:solidFill>
              </a:rPr>
              <a:t>arkeologiska</a:t>
            </a:r>
            <a:r>
              <a:rPr lang="en-US" sz="1400" dirty="0" smtClean="0">
                <a:solidFill>
                  <a:schemeClr val="bg1"/>
                </a:solidFill>
              </a:rPr>
              <a:t> rum: En </a:t>
            </a:r>
            <a:r>
              <a:rPr lang="en-US" sz="1400" dirty="0" err="1" smtClean="0">
                <a:solidFill>
                  <a:schemeClr val="bg1"/>
                </a:solidFill>
              </a:rPr>
              <a:t>vänbok</a:t>
            </a:r>
            <a:r>
              <a:rPr lang="en-US" sz="1400" dirty="0" smtClean="0">
                <a:solidFill>
                  <a:schemeClr val="bg1"/>
                </a:solidFill>
              </a:rPr>
              <a:t> till Jarl </a:t>
            </a:r>
            <a:r>
              <a:rPr lang="en-US" sz="1400" dirty="0" err="1" smtClean="0">
                <a:solidFill>
                  <a:schemeClr val="bg1"/>
                </a:solidFill>
              </a:rPr>
              <a:t>Nordbladh</a:t>
            </a:r>
            <a:r>
              <a:rPr lang="en-US" sz="1400" dirty="0" smtClean="0">
                <a:solidFill>
                  <a:schemeClr val="bg1"/>
                </a:solidFill>
              </a:rPr>
              <a:t> (pp. 113–116). Durham, UK: University of </a:t>
            </a:r>
            <a:r>
              <a:rPr lang="en-US" sz="1400" dirty="0" err="1" smtClean="0">
                <a:solidFill>
                  <a:schemeClr val="bg1"/>
                </a:solidFill>
              </a:rPr>
              <a:t>Gӧteborg</a:t>
            </a:r>
            <a:r>
              <a:rPr lang="en-US" sz="1400" dirty="0" smtClean="0">
                <a:solidFill>
                  <a:schemeClr val="bg1"/>
                </a:solidFill>
              </a:rPr>
              <a:t> Press.</a:t>
            </a:r>
          </a:p>
          <a:p>
            <a:pPr indent="-457200"/>
            <a:r>
              <a:rPr lang="en-US" sz="1400" dirty="0" err="1" smtClean="0">
                <a:solidFill>
                  <a:schemeClr val="bg1"/>
                </a:solidFill>
              </a:rPr>
              <a:t>Glasspool</a:t>
            </a:r>
            <a:r>
              <a:rPr lang="en-US" sz="1400" dirty="0" smtClean="0">
                <a:solidFill>
                  <a:schemeClr val="bg1"/>
                </a:solidFill>
              </a:rPr>
              <a:t>, J., Scott, </a:t>
            </a:r>
            <a:r>
              <a:rPr lang="en-US" sz="1400" dirty="0" err="1" smtClean="0">
                <a:solidFill>
                  <a:schemeClr val="bg1"/>
                </a:solidFill>
              </a:rPr>
              <a:t>A.,Waltham</a:t>
            </a:r>
            <a:r>
              <a:rPr lang="en-US" sz="1400" dirty="0" smtClean="0">
                <a:solidFill>
                  <a:schemeClr val="bg1"/>
                </a:solidFill>
              </a:rPr>
              <a:t>, D., </a:t>
            </a:r>
            <a:r>
              <a:rPr lang="en-US" sz="1400" dirty="0" err="1" smtClean="0">
                <a:solidFill>
                  <a:schemeClr val="bg1"/>
                </a:solidFill>
              </a:rPr>
              <a:t>Pronina</a:t>
            </a:r>
            <a:r>
              <a:rPr lang="en-US" sz="1400" dirty="0" smtClean="0">
                <a:solidFill>
                  <a:schemeClr val="bg1"/>
                </a:solidFill>
              </a:rPr>
              <a:t>, N., </a:t>
            </a:r>
            <a:r>
              <a:rPr lang="en-US" sz="1400" dirty="0" err="1" smtClean="0">
                <a:solidFill>
                  <a:schemeClr val="bg1"/>
                </a:solidFill>
              </a:rPr>
              <a:t>Shao</a:t>
            </a:r>
            <a:r>
              <a:rPr lang="en-US" sz="1400" dirty="0" smtClean="0">
                <a:solidFill>
                  <a:schemeClr val="bg1"/>
                </a:solidFill>
              </a:rPr>
              <a:t>, L., 2015. The impact of fire on the Late Paleozoic Earth system. Front. PlantSci.6:756; doi:10.3389/fpls.2015.00756</a:t>
            </a:r>
          </a:p>
          <a:p>
            <a:pPr indent="-457200"/>
            <a:r>
              <a:rPr lang="en-US" sz="1400" dirty="0" smtClean="0">
                <a:solidFill>
                  <a:schemeClr val="bg1"/>
                </a:solidFill>
              </a:rPr>
              <a:t>Dearing, J.A., </a:t>
            </a:r>
            <a:r>
              <a:rPr lang="en-US" sz="1400" dirty="0" err="1" smtClean="0">
                <a:solidFill>
                  <a:schemeClr val="bg1"/>
                </a:solidFill>
              </a:rPr>
              <a:t>Dann</a:t>
            </a:r>
            <a:r>
              <a:rPr lang="en-US" sz="1400" dirty="0" smtClean="0">
                <a:solidFill>
                  <a:schemeClr val="bg1"/>
                </a:solidFill>
              </a:rPr>
              <a:t>, R.J.L., Hay, K., Lees, J.A., Loveland, P.J., Maher, B.A., O’Grady, K., 1996. Frequency dependent susceptibility  measurements of environmental materials. </a:t>
            </a:r>
            <a:r>
              <a:rPr lang="en-US" sz="1400" dirty="0" err="1" smtClean="0">
                <a:solidFill>
                  <a:schemeClr val="bg1"/>
                </a:solidFill>
              </a:rPr>
              <a:t>Geophys</a:t>
            </a:r>
            <a:r>
              <a:rPr lang="en-US" sz="1400" dirty="0" smtClean="0">
                <a:solidFill>
                  <a:schemeClr val="bg1"/>
                </a:solidFill>
              </a:rPr>
              <a:t>. J. Int. 127, 228-240.</a:t>
            </a:r>
          </a:p>
          <a:p>
            <a:pPr indent="-457200"/>
            <a:r>
              <a:rPr lang="en-US" sz="1400" dirty="0" smtClean="0">
                <a:solidFill>
                  <a:schemeClr val="bg1"/>
                </a:solidFill>
              </a:rPr>
              <a:t>Forget, M. C.L., </a:t>
            </a:r>
            <a:r>
              <a:rPr lang="en-US" sz="1400" dirty="0" err="1" smtClean="0">
                <a:solidFill>
                  <a:schemeClr val="bg1"/>
                </a:solidFill>
              </a:rPr>
              <a:t>Regev</a:t>
            </a:r>
            <a:r>
              <a:rPr lang="en-US" sz="1400" dirty="0" smtClean="0">
                <a:solidFill>
                  <a:schemeClr val="bg1"/>
                </a:solidFill>
              </a:rPr>
              <a:t> L., </a:t>
            </a:r>
            <a:r>
              <a:rPr lang="en-US" sz="1400" dirty="0" err="1" smtClean="0">
                <a:solidFill>
                  <a:schemeClr val="bg1"/>
                </a:solidFill>
              </a:rPr>
              <a:t>Friesemc</a:t>
            </a:r>
            <a:r>
              <a:rPr lang="en-US" sz="1400" dirty="0" smtClean="0">
                <a:solidFill>
                  <a:schemeClr val="bg1"/>
                </a:solidFill>
              </a:rPr>
              <a:t> D. E., </a:t>
            </a:r>
            <a:r>
              <a:rPr lang="en-US" sz="1400" dirty="0" err="1" smtClean="0">
                <a:solidFill>
                  <a:schemeClr val="bg1"/>
                </a:solidFill>
              </a:rPr>
              <a:t>Shahack</a:t>
            </a:r>
            <a:r>
              <a:rPr lang="en-US" sz="1400" dirty="0" smtClean="0">
                <a:solidFill>
                  <a:schemeClr val="bg1"/>
                </a:solidFill>
              </a:rPr>
              <a:t>-Gross R., 2015. Physical and mineralogical properties of experimentally heated chaff-tempered mud bricks: Implications for reconstruction of environmental factors influencing the appearance of mud bricks in archaeological conflagration events. Journal of Archaeological Science: Reports 2, 80–93</a:t>
            </a:r>
          </a:p>
          <a:p>
            <a:pPr indent="-457200"/>
            <a:r>
              <a:rPr lang="en-US" sz="1400" dirty="0" err="1" smtClean="0">
                <a:solidFill>
                  <a:schemeClr val="bg1"/>
                </a:solidFill>
              </a:rPr>
              <a:t>Ivanova</a:t>
            </a:r>
            <a:r>
              <a:rPr lang="en-US" sz="1400" dirty="0" smtClean="0">
                <a:solidFill>
                  <a:schemeClr val="bg1"/>
                </a:solidFill>
              </a:rPr>
              <a:t>, M., De </a:t>
            </a:r>
            <a:r>
              <a:rPr lang="en-US" sz="1400" dirty="0" err="1" smtClean="0">
                <a:solidFill>
                  <a:schemeClr val="bg1"/>
                </a:solidFill>
              </a:rPr>
              <a:t>Cupere</a:t>
            </a:r>
            <a:r>
              <a:rPr lang="en-US" sz="1400" dirty="0" smtClean="0">
                <a:solidFill>
                  <a:schemeClr val="bg1"/>
                </a:solidFill>
              </a:rPr>
              <a:t>, B., </a:t>
            </a:r>
            <a:r>
              <a:rPr lang="en-US" sz="1400" dirty="0" err="1" smtClean="0">
                <a:solidFill>
                  <a:schemeClr val="bg1"/>
                </a:solidFill>
              </a:rPr>
              <a:t>Ethier</a:t>
            </a:r>
            <a:r>
              <a:rPr lang="en-US" sz="1400" dirty="0" smtClean="0">
                <a:solidFill>
                  <a:schemeClr val="bg1"/>
                </a:solidFill>
              </a:rPr>
              <a:t>, J., </a:t>
            </a:r>
            <a:r>
              <a:rPr lang="en-US" sz="1400" dirty="0" err="1" smtClean="0">
                <a:solidFill>
                  <a:schemeClr val="bg1"/>
                </a:solidFill>
              </a:rPr>
              <a:t>Marinova</a:t>
            </a:r>
            <a:r>
              <a:rPr lang="en-US" sz="1400" dirty="0" smtClean="0">
                <a:solidFill>
                  <a:schemeClr val="bg1"/>
                </a:solidFill>
              </a:rPr>
              <a:t>, E., 2018. Pioneer farming in southeast Europe during the early sixth millennium BC: Climate-related adaptations in the exploitation of plants and animals. </a:t>
            </a:r>
            <a:r>
              <a:rPr lang="en-US" sz="1400" dirty="0" err="1" smtClean="0">
                <a:solidFill>
                  <a:schemeClr val="bg1"/>
                </a:solidFill>
              </a:rPr>
              <a:t>PLoS</a:t>
            </a:r>
            <a:r>
              <a:rPr lang="en-US" sz="1400" dirty="0" smtClean="0">
                <a:solidFill>
                  <a:schemeClr val="bg1"/>
                </a:solidFill>
              </a:rPr>
              <a:t> ONE 13(5): e0197225</a:t>
            </a:r>
          </a:p>
          <a:p>
            <a:pPr indent="-457200"/>
            <a:r>
              <a:rPr lang="en-US" sz="1400" dirty="0" err="1" smtClean="0">
                <a:solidFill>
                  <a:schemeClr val="bg1"/>
                </a:solidFill>
              </a:rPr>
              <a:t>Marinova</a:t>
            </a:r>
            <a:r>
              <a:rPr lang="en-US" sz="1400" dirty="0" smtClean="0">
                <a:solidFill>
                  <a:schemeClr val="bg1"/>
                </a:solidFill>
              </a:rPr>
              <a:t>, E. and </a:t>
            </a:r>
            <a:r>
              <a:rPr lang="en-US" sz="1400" dirty="0" err="1" smtClean="0">
                <a:solidFill>
                  <a:schemeClr val="bg1"/>
                </a:solidFill>
              </a:rPr>
              <a:t>Ntinou</a:t>
            </a:r>
            <a:r>
              <a:rPr lang="en-US" sz="1400" dirty="0" smtClean="0">
                <a:solidFill>
                  <a:schemeClr val="bg1"/>
                </a:solidFill>
              </a:rPr>
              <a:t>, M. , 2018. Neolithic woodland management and land-use in south-eastern Europe: The </a:t>
            </a:r>
            <a:r>
              <a:rPr lang="en-US" sz="1400" dirty="0" err="1" smtClean="0">
                <a:solidFill>
                  <a:schemeClr val="bg1"/>
                </a:solidFill>
              </a:rPr>
              <a:t>anthracological</a:t>
            </a:r>
            <a:r>
              <a:rPr lang="en-US" sz="1400" dirty="0" smtClean="0">
                <a:solidFill>
                  <a:schemeClr val="bg1"/>
                </a:solidFill>
              </a:rPr>
              <a:t> evidence from Northern Greece and Bulgaria. Quaternary International, 496, 51-67</a:t>
            </a:r>
          </a:p>
          <a:p>
            <a:pPr indent="-457200"/>
            <a:r>
              <a:rPr lang="en-US" sz="1400" dirty="0" err="1" smtClean="0">
                <a:solidFill>
                  <a:schemeClr val="bg1"/>
                </a:solidFill>
              </a:rPr>
              <a:t>Marinova</a:t>
            </a:r>
            <a:r>
              <a:rPr lang="en-US" sz="1400" dirty="0" smtClean="0">
                <a:solidFill>
                  <a:schemeClr val="bg1"/>
                </a:solidFill>
              </a:rPr>
              <a:t>, E., </a:t>
            </a:r>
            <a:r>
              <a:rPr lang="en-US" sz="1400" dirty="0" err="1" smtClean="0">
                <a:solidFill>
                  <a:schemeClr val="bg1"/>
                </a:solidFill>
              </a:rPr>
              <a:t>Tonkov</a:t>
            </a:r>
            <a:r>
              <a:rPr lang="en-US" sz="1400" dirty="0" smtClean="0">
                <a:solidFill>
                  <a:schemeClr val="bg1"/>
                </a:solidFill>
              </a:rPr>
              <a:t>, S., </a:t>
            </a:r>
            <a:r>
              <a:rPr lang="en-US" sz="1400" dirty="0" err="1" smtClean="0">
                <a:solidFill>
                  <a:schemeClr val="bg1"/>
                </a:solidFill>
              </a:rPr>
              <a:t>Bozilova</a:t>
            </a:r>
            <a:r>
              <a:rPr lang="en-US" sz="1400" dirty="0" smtClean="0">
                <a:solidFill>
                  <a:schemeClr val="bg1"/>
                </a:solidFill>
              </a:rPr>
              <a:t>, E., </a:t>
            </a:r>
            <a:r>
              <a:rPr lang="en-US" sz="1400" dirty="0" err="1" smtClean="0">
                <a:solidFill>
                  <a:schemeClr val="bg1"/>
                </a:solidFill>
              </a:rPr>
              <a:t>Vajsov</a:t>
            </a:r>
            <a:r>
              <a:rPr lang="en-US" sz="1400" dirty="0" smtClean="0">
                <a:solidFill>
                  <a:schemeClr val="bg1"/>
                </a:solidFill>
              </a:rPr>
              <a:t>, I., 2012. Holocene anthropogenic landscapes in the Balkans: the </a:t>
            </a:r>
            <a:r>
              <a:rPr lang="en-US" sz="1400" dirty="0" err="1" smtClean="0">
                <a:solidFill>
                  <a:schemeClr val="bg1"/>
                </a:solidFill>
              </a:rPr>
              <a:t>palaeobotanical</a:t>
            </a:r>
            <a:r>
              <a:rPr lang="en-US" sz="1400" dirty="0" smtClean="0">
                <a:solidFill>
                  <a:schemeClr val="bg1"/>
                </a:solidFill>
              </a:rPr>
              <a:t> evidence from southwestern Bulgaria. </a:t>
            </a:r>
            <a:r>
              <a:rPr lang="en-US" sz="1400" dirty="0" err="1" smtClean="0">
                <a:solidFill>
                  <a:schemeClr val="bg1"/>
                </a:solidFill>
              </a:rPr>
              <a:t>Veget</a:t>
            </a:r>
            <a:r>
              <a:rPr lang="en-US" sz="1400" dirty="0" smtClean="0">
                <a:solidFill>
                  <a:schemeClr val="bg1"/>
                </a:solidFill>
              </a:rPr>
              <a:t> </a:t>
            </a:r>
            <a:r>
              <a:rPr lang="en-US" sz="1400" dirty="0" err="1" smtClean="0">
                <a:solidFill>
                  <a:schemeClr val="bg1"/>
                </a:solidFill>
              </a:rPr>
              <a:t>Hist</a:t>
            </a:r>
            <a:r>
              <a:rPr lang="en-US" sz="1400" dirty="0" smtClean="0">
                <a:solidFill>
                  <a:schemeClr val="bg1"/>
                </a:solidFill>
              </a:rPr>
              <a:t> </a:t>
            </a:r>
            <a:r>
              <a:rPr lang="en-US" sz="1400" dirty="0" err="1" smtClean="0">
                <a:solidFill>
                  <a:schemeClr val="bg1"/>
                </a:solidFill>
              </a:rPr>
              <a:t>Archaeobot</a:t>
            </a:r>
            <a:r>
              <a:rPr lang="en-US" sz="1400" dirty="0" smtClean="0">
                <a:solidFill>
                  <a:schemeClr val="bg1"/>
                </a:solidFill>
              </a:rPr>
              <a:t>. 21, 413–427; DOI 10.1007/s00334-011-0345-8. </a:t>
            </a:r>
          </a:p>
          <a:p>
            <a:pPr indent="-457200"/>
            <a:r>
              <a:rPr lang="en-US" sz="1400" dirty="0" err="1" smtClean="0">
                <a:solidFill>
                  <a:schemeClr val="bg1"/>
                </a:solidFill>
              </a:rPr>
              <a:t>Tonkov</a:t>
            </a:r>
            <a:r>
              <a:rPr lang="en-US" sz="1400" dirty="0" smtClean="0">
                <a:solidFill>
                  <a:schemeClr val="bg1"/>
                </a:solidFill>
              </a:rPr>
              <a:t>, S., </a:t>
            </a:r>
            <a:r>
              <a:rPr lang="en-US" sz="1400" dirty="0" err="1" smtClean="0">
                <a:solidFill>
                  <a:schemeClr val="bg1"/>
                </a:solidFill>
              </a:rPr>
              <a:t>Marinova</a:t>
            </a:r>
            <a:r>
              <a:rPr lang="en-US" sz="1400" dirty="0" smtClean="0">
                <a:solidFill>
                  <a:schemeClr val="bg1"/>
                </a:solidFill>
              </a:rPr>
              <a:t>, E., </a:t>
            </a:r>
            <a:r>
              <a:rPr lang="en-US" sz="1400" dirty="0" err="1" smtClean="0">
                <a:solidFill>
                  <a:schemeClr val="bg1"/>
                </a:solidFill>
              </a:rPr>
              <a:t>Filipova-Marinova</a:t>
            </a:r>
            <a:r>
              <a:rPr lang="en-US" sz="1400" dirty="0" smtClean="0">
                <a:solidFill>
                  <a:schemeClr val="bg1"/>
                </a:solidFill>
              </a:rPr>
              <a:t>, M., </a:t>
            </a:r>
            <a:r>
              <a:rPr lang="en-US" sz="1400" dirty="0" err="1" smtClean="0">
                <a:solidFill>
                  <a:schemeClr val="bg1"/>
                </a:solidFill>
              </a:rPr>
              <a:t>Bozilova</a:t>
            </a:r>
            <a:r>
              <a:rPr lang="en-US" sz="1400" dirty="0" smtClean="0">
                <a:solidFill>
                  <a:schemeClr val="bg1"/>
                </a:solidFill>
              </a:rPr>
              <a:t>, E., 2014. Holocene </a:t>
            </a:r>
            <a:r>
              <a:rPr lang="en-US" sz="1400" dirty="0" err="1" smtClean="0">
                <a:solidFill>
                  <a:schemeClr val="bg1"/>
                </a:solidFill>
              </a:rPr>
              <a:t>palaeoecology</a:t>
            </a:r>
            <a:r>
              <a:rPr lang="en-US" sz="1400" dirty="0" smtClean="0">
                <a:solidFill>
                  <a:schemeClr val="bg1"/>
                </a:solidFill>
              </a:rPr>
              <a:t> and human–environmental interactions at the coastal Black Sea Lake </a:t>
            </a:r>
            <a:r>
              <a:rPr lang="en-US" sz="1400" dirty="0" err="1" smtClean="0">
                <a:solidFill>
                  <a:schemeClr val="bg1"/>
                </a:solidFill>
              </a:rPr>
              <a:t>Durankulak</a:t>
            </a:r>
            <a:r>
              <a:rPr lang="en-US" sz="1400" dirty="0" smtClean="0">
                <a:solidFill>
                  <a:schemeClr val="bg1"/>
                </a:solidFill>
              </a:rPr>
              <a:t>, northeastern Bulgaria. Quaternary International, 328–329, 277-286</a:t>
            </a:r>
          </a:p>
          <a:p>
            <a:pPr indent="-457200"/>
            <a:r>
              <a:rPr lang="en-US" sz="1400" dirty="0" smtClean="0">
                <a:solidFill>
                  <a:schemeClr val="bg1"/>
                </a:solidFill>
              </a:rPr>
              <a:t>Rasmussen, K. L., De La </a:t>
            </a:r>
            <a:r>
              <a:rPr lang="en-US" sz="1400" dirty="0" err="1" smtClean="0">
                <a:solidFill>
                  <a:schemeClr val="bg1"/>
                </a:solidFill>
              </a:rPr>
              <a:t>Fuente</a:t>
            </a:r>
            <a:r>
              <a:rPr lang="en-US" sz="1400" dirty="0" smtClean="0">
                <a:solidFill>
                  <a:schemeClr val="bg1"/>
                </a:solidFill>
              </a:rPr>
              <a:t>, G., Bond, A., </a:t>
            </a:r>
            <a:r>
              <a:rPr lang="en-US" sz="1400" dirty="0" err="1" smtClean="0">
                <a:solidFill>
                  <a:schemeClr val="bg1"/>
                </a:solidFill>
              </a:rPr>
              <a:t>Mathiesen</a:t>
            </a:r>
            <a:r>
              <a:rPr lang="en-US" sz="1400" dirty="0" smtClean="0">
                <a:solidFill>
                  <a:schemeClr val="bg1"/>
                </a:solidFill>
              </a:rPr>
              <a:t>, K., &amp; Vera, S. 2012. Pottery firing temperatures: A new method for determining the firing temperature of ceramics and burnt clay. Journal of Archaeological Science, 39(6), 1705–1716</a:t>
            </a: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2</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sp>
        <p:nvSpPr>
          <p:cNvPr id="4" name="Rectangle 3"/>
          <p:cNvSpPr/>
          <p:nvPr/>
        </p:nvSpPr>
        <p:spPr>
          <a:xfrm>
            <a:off x="571500" y="553135"/>
            <a:ext cx="11277600" cy="2308324"/>
          </a:xfrm>
          <a:prstGeom prst="rect">
            <a:avLst/>
          </a:prstGeom>
        </p:spPr>
        <p:txBody>
          <a:bodyPr wrap="square">
            <a:spAutoFit/>
          </a:bodyPr>
          <a:lstStyle/>
          <a:p>
            <a:r>
              <a:rPr lang="en-US" sz="2400" dirty="0" smtClean="0">
                <a:solidFill>
                  <a:schemeClr val="accent4">
                    <a:lumMod val="20000"/>
                    <a:lumOff val="80000"/>
                  </a:schemeClr>
                </a:solidFill>
                <a:latin typeface="+mj-lt"/>
              </a:rPr>
              <a:t>INTRODUCTION </a:t>
            </a:r>
          </a:p>
          <a:p>
            <a:r>
              <a:rPr lang="en-US" sz="2400" dirty="0" smtClean="0">
                <a:solidFill>
                  <a:schemeClr val="accent4"/>
                </a:solidFill>
                <a:sym typeface="Wingdings"/>
              </a:rPr>
              <a:t></a:t>
            </a:r>
            <a:r>
              <a:rPr lang="en-US" sz="2400" dirty="0" smtClean="0">
                <a:solidFill>
                  <a:schemeClr val="accent4">
                    <a:lumMod val="20000"/>
                    <a:lumOff val="80000"/>
                  </a:schemeClr>
                </a:solidFill>
                <a:sym typeface="Wingdings"/>
              </a:rPr>
              <a:t> </a:t>
            </a:r>
            <a:r>
              <a:rPr lang="en-US" sz="2400" dirty="0" smtClean="0">
                <a:solidFill>
                  <a:schemeClr val="accent4">
                    <a:lumMod val="20000"/>
                    <a:lumOff val="80000"/>
                  </a:schemeClr>
                </a:solidFill>
              </a:rPr>
              <a:t>Burnt clay is the most abundant archaeological material from the Neolithic period, but it is still relatively under-explored. Decoding its signature can provide valuable information about different aspects of ancient societies and the level of technological development. </a:t>
            </a:r>
          </a:p>
          <a:p>
            <a:r>
              <a:rPr lang="en-US" sz="2400" dirty="0" smtClean="0">
                <a:solidFill>
                  <a:schemeClr val="accent4"/>
                </a:solidFill>
                <a:sym typeface="Wingdings"/>
              </a:rPr>
              <a:t></a:t>
            </a:r>
            <a:r>
              <a:rPr lang="en-US" sz="2400" dirty="0" smtClean="0">
                <a:solidFill>
                  <a:schemeClr val="accent4">
                    <a:lumMod val="20000"/>
                    <a:lumOff val="80000"/>
                  </a:schemeClr>
                </a:solidFill>
                <a:sym typeface="Wingdings"/>
              </a:rPr>
              <a:t> </a:t>
            </a:r>
            <a:r>
              <a:rPr lang="en-US" sz="2400" dirty="0" smtClean="0">
                <a:solidFill>
                  <a:schemeClr val="accent4">
                    <a:lumMod val="20000"/>
                    <a:lumOff val="80000"/>
                  </a:schemeClr>
                </a:solidFill>
              </a:rPr>
              <a:t>Burnt Neolithic remains are often related to ancient houses which ended their existence as a result of extensive fire. </a:t>
            </a:r>
            <a:endParaRPr lang="en-US" sz="2400" dirty="0">
              <a:solidFill>
                <a:schemeClr val="accent4">
                  <a:lumMod val="20000"/>
                  <a:lumOff val="80000"/>
                </a:schemeClr>
              </a:solidFill>
            </a:endParaRPr>
          </a:p>
        </p:txBody>
      </p:sp>
      <p:sp>
        <p:nvSpPr>
          <p:cNvPr id="5" name="TextBox 4"/>
          <p:cNvSpPr txBox="1"/>
          <p:nvPr/>
        </p:nvSpPr>
        <p:spPr>
          <a:xfrm>
            <a:off x="571500" y="3067050"/>
            <a:ext cx="10420350" cy="2954655"/>
          </a:xfrm>
          <a:prstGeom prst="rect">
            <a:avLst/>
          </a:prstGeom>
          <a:noFill/>
        </p:spPr>
        <p:txBody>
          <a:bodyPr wrap="square" rtlCol="0">
            <a:spAutoFit/>
          </a:bodyPr>
          <a:lstStyle/>
          <a:p>
            <a:pPr>
              <a:buFont typeface="Wingdings"/>
              <a:buChar char="Ø"/>
            </a:pPr>
            <a:r>
              <a:rPr lang="en-US" sz="2400" dirty="0" smtClean="0">
                <a:solidFill>
                  <a:schemeClr val="accent4"/>
                </a:solidFill>
              </a:rPr>
              <a:t>Thus, firing process  during settlement burning developed in native atmosphere in the past environment.</a:t>
            </a:r>
          </a:p>
          <a:p>
            <a:pPr>
              <a:buFont typeface="Wingdings"/>
              <a:buChar char="Ø"/>
            </a:pPr>
            <a:r>
              <a:rPr lang="en-US" sz="2400" dirty="0" smtClean="0">
                <a:solidFill>
                  <a:schemeClr val="accent4"/>
                </a:solidFill>
              </a:rPr>
              <a:t> General atmospheric conditions (oxygen content, moisture, air temperature, etc.) are specific for certain time period and territory</a:t>
            </a:r>
          </a:p>
          <a:p>
            <a:pPr>
              <a:buFont typeface="Wingdings"/>
              <a:buChar char="Ø"/>
            </a:pPr>
            <a:endParaRPr lang="en-US" dirty="0" smtClean="0">
              <a:solidFill>
                <a:schemeClr val="accent4"/>
              </a:solidFill>
            </a:endParaRPr>
          </a:p>
          <a:p>
            <a:pPr algn="ctr"/>
            <a:r>
              <a:rPr lang="en-US" sz="2400" b="1" dirty="0" smtClean="0">
                <a:solidFill>
                  <a:srgbClr val="FF0000"/>
                </a:solidFill>
              </a:rPr>
              <a:t>THE  AIM  OF  THE  STUDY  WAS  TO  EXPLORE  THE  MAGNETIC  SIGNATURE  OF FIRED  CLAY  MATERIALS  FROM  NEOLITHIC  HOUSES  IN  RELATION  TO  THE  MOST  IMPORTANT ENVIRONMENTAL  FACTORS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3</a:t>
            </a:fld>
            <a:endParaRPr lang="en-US" noProof="0" dirty="0"/>
          </a:p>
        </p:txBody>
      </p:sp>
      <p:pic>
        <p:nvPicPr>
          <p:cNvPr id="4"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sp>
        <p:nvSpPr>
          <p:cNvPr id="5" name="Rectangle 4"/>
          <p:cNvSpPr/>
          <p:nvPr/>
        </p:nvSpPr>
        <p:spPr>
          <a:xfrm>
            <a:off x="5629275" y="703987"/>
            <a:ext cx="6172200" cy="2862322"/>
          </a:xfrm>
          <a:prstGeom prst="rect">
            <a:avLst/>
          </a:prstGeom>
        </p:spPr>
        <p:txBody>
          <a:bodyPr wrap="square">
            <a:spAutoFit/>
          </a:bodyPr>
          <a:lstStyle/>
          <a:p>
            <a:r>
              <a:rPr lang="en-US" dirty="0" smtClean="0">
                <a:solidFill>
                  <a:schemeClr val="bg1"/>
                </a:solidFill>
                <a:ea typeface="Cambria" pitchFamily="18" charset="0"/>
              </a:rPr>
              <a:t>Abundant Neolithic sites are present on Bulgaria’s territory since its geographical location on the Balkan Peninsula provides a bridge between the Asia and Europe (Fig. 1). Burnt clay remains from 18 sites, dated from the local Early Neolithic to </a:t>
            </a:r>
            <a:r>
              <a:rPr lang="en-US" dirty="0" err="1" smtClean="0">
                <a:solidFill>
                  <a:schemeClr val="bg1"/>
                </a:solidFill>
                <a:ea typeface="Cambria" pitchFamily="18" charset="0"/>
              </a:rPr>
              <a:t>Eneolithic</a:t>
            </a:r>
            <a:r>
              <a:rPr lang="en-US" dirty="0" smtClean="0">
                <a:solidFill>
                  <a:schemeClr val="bg1"/>
                </a:solidFill>
                <a:ea typeface="Cambria" pitchFamily="18" charset="0"/>
              </a:rPr>
              <a:t> </a:t>
            </a:r>
            <a:r>
              <a:rPr lang="en-US" b="1" dirty="0" smtClean="0">
                <a:solidFill>
                  <a:schemeClr val="accent4"/>
                </a:solidFill>
                <a:ea typeface="Cambria" pitchFamily="18" charset="0"/>
              </a:rPr>
              <a:t>(</a:t>
            </a:r>
            <a:r>
              <a:rPr lang="en-US" b="1" dirty="0" smtClean="0">
                <a:solidFill>
                  <a:schemeClr val="accent4"/>
                </a:solidFill>
              </a:rPr>
              <a:t>~6000 B.C. - ~4000 B.C.,)</a:t>
            </a:r>
            <a:r>
              <a:rPr lang="en-US" b="1" dirty="0" smtClean="0">
                <a:solidFill>
                  <a:schemeClr val="accent4"/>
                </a:solidFill>
                <a:ea typeface="Cambria" pitchFamily="18" charset="0"/>
              </a:rPr>
              <a:t> </a:t>
            </a:r>
            <a:r>
              <a:rPr lang="en-US" dirty="0" smtClean="0">
                <a:solidFill>
                  <a:schemeClr val="bg1"/>
                </a:solidFill>
                <a:ea typeface="Cambria" pitchFamily="18" charset="0"/>
              </a:rPr>
              <a:t>were studied using mineral magnetic techniques. </a:t>
            </a:r>
          </a:p>
          <a:p>
            <a:r>
              <a:rPr lang="en-US" dirty="0" smtClean="0">
                <a:solidFill>
                  <a:schemeClr val="bg1"/>
                </a:solidFill>
                <a:ea typeface="Cambria" pitchFamily="18" charset="0"/>
              </a:rPr>
              <a:t>Several sites (</a:t>
            </a:r>
            <a:r>
              <a:rPr lang="en-US" dirty="0" err="1" smtClean="0">
                <a:solidFill>
                  <a:schemeClr val="bg1"/>
                </a:solidFill>
                <a:ea typeface="Cambria" pitchFamily="18" charset="0"/>
              </a:rPr>
              <a:t>Kovachevo</a:t>
            </a:r>
            <a:r>
              <a:rPr lang="en-US" dirty="0" smtClean="0">
                <a:solidFill>
                  <a:schemeClr val="bg1"/>
                </a:solidFill>
                <a:ea typeface="Cambria" pitchFamily="18" charset="0"/>
              </a:rPr>
              <a:t>, Sofia and </a:t>
            </a:r>
            <a:r>
              <a:rPr lang="en-US" dirty="0" err="1" smtClean="0">
                <a:solidFill>
                  <a:schemeClr val="bg1"/>
                </a:solidFill>
                <a:ea typeface="Cambria" pitchFamily="18" charset="0"/>
              </a:rPr>
              <a:t>Durankulak</a:t>
            </a:r>
            <a:r>
              <a:rPr lang="en-US" dirty="0" smtClean="0">
                <a:solidFill>
                  <a:schemeClr val="bg1"/>
                </a:solidFill>
                <a:ea typeface="Cambria" pitchFamily="18" charset="0"/>
              </a:rPr>
              <a:t>) include two or three sets of samples depending on the </a:t>
            </a:r>
            <a:r>
              <a:rPr lang="en-US" dirty="0" err="1" smtClean="0">
                <a:solidFill>
                  <a:schemeClr val="bg1"/>
                </a:solidFill>
                <a:ea typeface="Cambria" pitchFamily="18" charset="0"/>
              </a:rPr>
              <a:t>archaeomagnetic</a:t>
            </a:r>
            <a:r>
              <a:rPr lang="en-US" dirty="0" smtClean="0">
                <a:solidFill>
                  <a:schemeClr val="bg1"/>
                </a:solidFill>
                <a:ea typeface="Cambria" pitchFamily="18" charset="0"/>
              </a:rPr>
              <a:t> dating of the sampled structures. After the chronological division the total number of archeological sites investigated  amounts to 20.</a:t>
            </a:r>
            <a:endParaRPr lang="bg-BG" dirty="0">
              <a:solidFill>
                <a:schemeClr val="bg1"/>
              </a:solidFill>
              <a:ea typeface="Cambria" pitchFamily="18" charset="0"/>
            </a:endParaRPr>
          </a:p>
        </p:txBody>
      </p:sp>
      <p:sp>
        <p:nvSpPr>
          <p:cNvPr id="6" name="TextBox 5"/>
          <p:cNvSpPr txBox="1"/>
          <p:nvPr/>
        </p:nvSpPr>
        <p:spPr>
          <a:xfrm>
            <a:off x="3476625" y="266700"/>
            <a:ext cx="2867025" cy="461665"/>
          </a:xfrm>
          <a:prstGeom prst="rect">
            <a:avLst/>
          </a:prstGeom>
          <a:noFill/>
        </p:spPr>
        <p:txBody>
          <a:bodyPr wrap="square" rtlCol="0">
            <a:spAutoFit/>
          </a:bodyPr>
          <a:lstStyle/>
          <a:p>
            <a:pPr algn="ctr"/>
            <a:r>
              <a:rPr lang="en-US" sz="2400" b="1" dirty="0" smtClean="0">
                <a:solidFill>
                  <a:schemeClr val="bg1"/>
                </a:solidFill>
                <a:latin typeface="Baskerville Old Face" pitchFamily="18" charset="0"/>
              </a:rPr>
              <a:t>SITES</a:t>
            </a:r>
            <a:endParaRPr lang="en-US" sz="2400" b="1" dirty="0">
              <a:solidFill>
                <a:schemeClr val="bg1"/>
              </a:solidFill>
              <a:latin typeface="Baskerville Old Face" pitchFamily="18" charset="0"/>
            </a:endParaRPr>
          </a:p>
        </p:txBody>
      </p:sp>
      <p:pic>
        <p:nvPicPr>
          <p:cNvPr id="7" name="Picture 6" descr="Neolithic-sites-map.jpg"/>
          <p:cNvPicPr>
            <a:picLocks noChangeAspect="1"/>
          </p:cNvPicPr>
          <p:nvPr/>
        </p:nvPicPr>
        <p:blipFill>
          <a:blip r:embed="rId3" cstate="print"/>
          <a:srcRect r="5953"/>
          <a:stretch>
            <a:fillRect/>
          </a:stretch>
        </p:blipFill>
        <p:spPr>
          <a:xfrm>
            <a:off x="368828" y="1208648"/>
            <a:ext cx="5146490" cy="4163452"/>
          </a:xfrm>
          <a:prstGeom prst="rect">
            <a:avLst/>
          </a:prstGeom>
        </p:spPr>
      </p:pic>
      <p:pic>
        <p:nvPicPr>
          <p:cNvPr id="8" name="Picture 7" descr="map Europe.png"/>
          <p:cNvPicPr>
            <a:picLocks noChangeAspect="1"/>
          </p:cNvPicPr>
          <p:nvPr/>
        </p:nvPicPr>
        <p:blipFill>
          <a:blip r:embed="rId4" cstate="print"/>
          <a:stretch>
            <a:fillRect/>
          </a:stretch>
        </p:blipFill>
        <p:spPr>
          <a:xfrm>
            <a:off x="401938" y="658389"/>
            <a:ext cx="2541287" cy="1749121"/>
          </a:xfrm>
          <a:prstGeom prst="rect">
            <a:avLst/>
          </a:prstGeom>
        </p:spPr>
      </p:pic>
      <p:sp>
        <p:nvSpPr>
          <p:cNvPr id="9" name="Rectangle 8"/>
          <p:cNvSpPr/>
          <p:nvPr/>
        </p:nvSpPr>
        <p:spPr>
          <a:xfrm>
            <a:off x="1649422" y="1549042"/>
            <a:ext cx="677079" cy="365115"/>
          </a:xfrm>
          <a:prstGeom prst="rect">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TextBox 9"/>
          <p:cNvSpPr txBox="1"/>
          <p:nvPr/>
        </p:nvSpPr>
        <p:spPr>
          <a:xfrm>
            <a:off x="361950" y="5638800"/>
            <a:ext cx="11334749" cy="954107"/>
          </a:xfrm>
          <a:prstGeom prst="rect">
            <a:avLst/>
          </a:prstGeom>
          <a:noFill/>
        </p:spPr>
        <p:txBody>
          <a:bodyPr wrap="square" rtlCol="0">
            <a:spAutoFit/>
          </a:bodyPr>
          <a:lstStyle/>
          <a:p>
            <a:r>
              <a:rPr lang="en-US" sz="1400" dirty="0" smtClean="0">
                <a:solidFill>
                  <a:schemeClr val="bg1"/>
                </a:solidFill>
              </a:rPr>
              <a:t>Figure 1. Study area and sites location:</a:t>
            </a:r>
          </a:p>
          <a:p>
            <a:r>
              <a:rPr lang="en-US" sz="1400" dirty="0" err="1" smtClean="0">
                <a:solidFill>
                  <a:schemeClr val="bg1"/>
                </a:solidFill>
              </a:rPr>
              <a:t>Kovachevo</a:t>
            </a:r>
            <a:r>
              <a:rPr lang="en-US" sz="1400" dirty="0" smtClean="0">
                <a:solidFill>
                  <a:schemeClr val="bg1"/>
                </a:solidFill>
              </a:rPr>
              <a:t> (1); </a:t>
            </a:r>
            <a:r>
              <a:rPr lang="en-US" sz="1400" dirty="0" err="1" smtClean="0">
                <a:solidFill>
                  <a:schemeClr val="bg1"/>
                </a:solidFill>
              </a:rPr>
              <a:t>Slatina</a:t>
            </a:r>
            <a:r>
              <a:rPr lang="en-US" sz="1400" dirty="0" smtClean="0">
                <a:solidFill>
                  <a:schemeClr val="bg1"/>
                </a:solidFill>
              </a:rPr>
              <a:t> Sofia  (2); </a:t>
            </a:r>
            <a:r>
              <a:rPr lang="en-US" sz="1400" dirty="0" err="1" smtClean="0">
                <a:solidFill>
                  <a:schemeClr val="bg1"/>
                </a:solidFill>
              </a:rPr>
              <a:t>Ilindentzi</a:t>
            </a:r>
            <a:r>
              <a:rPr lang="en-US" sz="1400" dirty="0" smtClean="0">
                <a:solidFill>
                  <a:schemeClr val="bg1"/>
                </a:solidFill>
              </a:rPr>
              <a:t> (3); </a:t>
            </a:r>
            <a:r>
              <a:rPr lang="en-US" sz="1400" dirty="0" err="1" smtClean="0">
                <a:solidFill>
                  <a:schemeClr val="bg1"/>
                </a:solidFill>
              </a:rPr>
              <a:t>Stara</a:t>
            </a:r>
            <a:r>
              <a:rPr lang="en-US" sz="1400" dirty="0" smtClean="0">
                <a:solidFill>
                  <a:schemeClr val="bg1"/>
                </a:solidFill>
              </a:rPr>
              <a:t> Zagora (4); </a:t>
            </a:r>
            <a:r>
              <a:rPr lang="en-US" sz="1400" dirty="0" err="1" smtClean="0">
                <a:solidFill>
                  <a:schemeClr val="bg1"/>
                </a:solidFill>
              </a:rPr>
              <a:t>Samovodene</a:t>
            </a:r>
            <a:r>
              <a:rPr lang="en-US" sz="1400" dirty="0" smtClean="0">
                <a:solidFill>
                  <a:schemeClr val="bg1"/>
                </a:solidFill>
              </a:rPr>
              <a:t> (5); </a:t>
            </a:r>
            <a:r>
              <a:rPr lang="en-US" sz="1400" dirty="0" err="1" smtClean="0">
                <a:solidFill>
                  <a:schemeClr val="bg1"/>
                </a:solidFill>
              </a:rPr>
              <a:t>Mursalevo</a:t>
            </a:r>
            <a:r>
              <a:rPr lang="en-US" sz="1400" dirty="0" smtClean="0">
                <a:solidFill>
                  <a:schemeClr val="bg1"/>
                </a:solidFill>
              </a:rPr>
              <a:t> No16 (6); </a:t>
            </a:r>
            <a:r>
              <a:rPr lang="en-US" sz="1400" dirty="0" err="1" smtClean="0">
                <a:solidFill>
                  <a:schemeClr val="bg1"/>
                </a:solidFill>
              </a:rPr>
              <a:t>Varbitza</a:t>
            </a:r>
            <a:r>
              <a:rPr lang="en-US" sz="1400" dirty="0" smtClean="0">
                <a:solidFill>
                  <a:schemeClr val="bg1"/>
                </a:solidFill>
              </a:rPr>
              <a:t> (7); </a:t>
            </a:r>
            <a:r>
              <a:rPr lang="en-US" sz="1400" dirty="0" err="1" smtClean="0">
                <a:solidFill>
                  <a:schemeClr val="bg1"/>
                </a:solidFill>
              </a:rPr>
              <a:t>Mursalevo</a:t>
            </a:r>
            <a:r>
              <a:rPr lang="en-US" sz="1400" dirty="0" smtClean="0">
                <a:solidFill>
                  <a:schemeClr val="bg1"/>
                </a:solidFill>
              </a:rPr>
              <a:t> No14 (6); </a:t>
            </a:r>
            <a:r>
              <a:rPr lang="en-US" sz="1400" dirty="0" err="1" smtClean="0">
                <a:solidFill>
                  <a:schemeClr val="bg1"/>
                </a:solidFill>
              </a:rPr>
              <a:t>Chavdarova</a:t>
            </a:r>
            <a:r>
              <a:rPr lang="en-US" sz="1400" dirty="0" smtClean="0">
                <a:solidFill>
                  <a:schemeClr val="bg1"/>
                </a:solidFill>
              </a:rPr>
              <a:t> </a:t>
            </a:r>
            <a:r>
              <a:rPr lang="en-US" sz="1400" dirty="0" err="1" smtClean="0">
                <a:solidFill>
                  <a:schemeClr val="bg1"/>
                </a:solidFill>
              </a:rPr>
              <a:t>cheshma</a:t>
            </a:r>
            <a:r>
              <a:rPr lang="en-US" sz="1400" dirty="0" smtClean="0">
                <a:solidFill>
                  <a:schemeClr val="bg1"/>
                </a:solidFill>
              </a:rPr>
              <a:t> (8); </a:t>
            </a:r>
            <a:r>
              <a:rPr lang="en-US" sz="1400" dirty="0" err="1" smtClean="0">
                <a:solidFill>
                  <a:schemeClr val="bg1"/>
                </a:solidFill>
              </a:rPr>
              <a:t>Popovo</a:t>
            </a:r>
            <a:r>
              <a:rPr lang="en-US" sz="1400" dirty="0" smtClean="0">
                <a:solidFill>
                  <a:schemeClr val="bg1"/>
                </a:solidFill>
              </a:rPr>
              <a:t> (9); </a:t>
            </a:r>
            <a:r>
              <a:rPr lang="en-US" sz="1400" dirty="0" err="1" smtClean="0">
                <a:solidFill>
                  <a:schemeClr val="bg1"/>
                </a:solidFill>
              </a:rPr>
              <a:t>Sharkov</a:t>
            </a:r>
            <a:r>
              <a:rPr lang="en-US" sz="1400" dirty="0" smtClean="0">
                <a:solidFill>
                  <a:schemeClr val="bg1"/>
                </a:solidFill>
              </a:rPr>
              <a:t> </a:t>
            </a:r>
            <a:r>
              <a:rPr lang="en-US" sz="1400" dirty="0" err="1" smtClean="0">
                <a:solidFill>
                  <a:schemeClr val="bg1"/>
                </a:solidFill>
              </a:rPr>
              <a:t>chiflik</a:t>
            </a:r>
            <a:r>
              <a:rPr lang="en-US" sz="1400" dirty="0" smtClean="0">
                <a:solidFill>
                  <a:schemeClr val="bg1"/>
                </a:solidFill>
              </a:rPr>
              <a:t> (10); </a:t>
            </a:r>
            <a:r>
              <a:rPr lang="en-US" sz="1400" dirty="0" err="1" smtClean="0">
                <a:solidFill>
                  <a:schemeClr val="bg1"/>
                </a:solidFill>
              </a:rPr>
              <a:t>Katchitza</a:t>
            </a:r>
            <a:r>
              <a:rPr lang="en-US" sz="1400" dirty="0" smtClean="0">
                <a:solidFill>
                  <a:schemeClr val="bg1"/>
                </a:solidFill>
              </a:rPr>
              <a:t> (11); </a:t>
            </a:r>
            <a:r>
              <a:rPr lang="en-US" sz="1400" dirty="0" err="1" smtClean="0">
                <a:solidFill>
                  <a:schemeClr val="bg1"/>
                </a:solidFill>
              </a:rPr>
              <a:t>Topolnitza</a:t>
            </a:r>
            <a:r>
              <a:rPr lang="en-US" sz="1400" dirty="0" smtClean="0">
                <a:solidFill>
                  <a:schemeClr val="bg1"/>
                </a:solidFill>
              </a:rPr>
              <a:t> (12); Nova Zagora (13); </a:t>
            </a:r>
            <a:r>
              <a:rPr lang="en-US" sz="1400" dirty="0" err="1" smtClean="0">
                <a:solidFill>
                  <a:schemeClr val="bg1"/>
                </a:solidFill>
              </a:rPr>
              <a:t>Petko</a:t>
            </a:r>
            <a:r>
              <a:rPr lang="en-US" sz="1400" dirty="0" smtClean="0">
                <a:solidFill>
                  <a:schemeClr val="bg1"/>
                </a:solidFill>
              </a:rPr>
              <a:t> </a:t>
            </a:r>
            <a:r>
              <a:rPr lang="en-US" sz="1400" dirty="0" err="1" smtClean="0">
                <a:solidFill>
                  <a:schemeClr val="bg1"/>
                </a:solidFill>
              </a:rPr>
              <a:t>Karavelovo</a:t>
            </a:r>
            <a:r>
              <a:rPr lang="en-US" sz="1400" dirty="0" smtClean="0">
                <a:solidFill>
                  <a:schemeClr val="bg1"/>
                </a:solidFill>
              </a:rPr>
              <a:t> (14); </a:t>
            </a:r>
            <a:r>
              <a:rPr lang="en-US" sz="1400" dirty="0" err="1" smtClean="0">
                <a:solidFill>
                  <a:schemeClr val="bg1"/>
                </a:solidFill>
              </a:rPr>
              <a:t>Durankulak</a:t>
            </a:r>
            <a:r>
              <a:rPr lang="en-US" sz="1400" dirty="0" smtClean="0">
                <a:solidFill>
                  <a:schemeClr val="bg1"/>
                </a:solidFill>
              </a:rPr>
              <a:t> (15); </a:t>
            </a:r>
            <a:r>
              <a:rPr lang="en-US" sz="1400" dirty="0" err="1" smtClean="0">
                <a:solidFill>
                  <a:schemeClr val="bg1"/>
                </a:solidFill>
              </a:rPr>
              <a:t>Dolnoslav</a:t>
            </a:r>
            <a:r>
              <a:rPr lang="en-US" sz="1400" dirty="0" smtClean="0">
                <a:solidFill>
                  <a:schemeClr val="bg1"/>
                </a:solidFill>
              </a:rPr>
              <a:t> (16).</a:t>
            </a:r>
          </a:p>
          <a:p>
            <a:r>
              <a:rPr lang="en-US" sz="1400" dirty="0" smtClean="0">
                <a:solidFill>
                  <a:schemeClr val="bg1"/>
                </a:solidFill>
              </a:rPr>
              <a:t>Materials gathered from burnt clay materials. The whole collection studied consists of  117 samples.</a:t>
            </a:r>
            <a:endParaRPr lang="en-US" sz="1400" dirty="0">
              <a:solidFill>
                <a:schemeClr val="bg1"/>
              </a:solidFill>
            </a:endParaRPr>
          </a:p>
        </p:txBody>
      </p:sp>
      <p:sp>
        <p:nvSpPr>
          <p:cNvPr id="11" name="TextBox 10"/>
          <p:cNvSpPr txBox="1"/>
          <p:nvPr/>
        </p:nvSpPr>
        <p:spPr>
          <a:xfrm>
            <a:off x="5715000" y="3971925"/>
            <a:ext cx="5838825" cy="1477328"/>
          </a:xfrm>
          <a:prstGeom prst="rect">
            <a:avLst/>
          </a:prstGeom>
          <a:noFill/>
        </p:spPr>
        <p:txBody>
          <a:bodyPr wrap="square" rtlCol="0">
            <a:spAutoFit/>
          </a:bodyPr>
          <a:lstStyle/>
          <a:p>
            <a:r>
              <a:rPr lang="en-US" i="1" dirty="0" smtClean="0">
                <a:solidFill>
                  <a:schemeClr val="bg1"/>
                </a:solidFill>
                <a:sym typeface="Wingdings"/>
              </a:rPr>
              <a:t>  </a:t>
            </a:r>
            <a:r>
              <a:rPr lang="en-US" i="1" dirty="0" smtClean="0">
                <a:solidFill>
                  <a:schemeClr val="bg1"/>
                </a:solidFill>
              </a:rPr>
              <a:t>One sub-set of the sites is situated along the Struma (</a:t>
            </a:r>
            <a:r>
              <a:rPr lang="en-US" i="1" dirty="0" err="1" smtClean="0">
                <a:solidFill>
                  <a:schemeClr val="bg1"/>
                </a:solidFill>
              </a:rPr>
              <a:t>Strymon</a:t>
            </a:r>
            <a:r>
              <a:rPr lang="en-US" i="1" dirty="0" smtClean="0">
                <a:solidFill>
                  <a:schemeClr val="bg1"/>
                </a:solidFill>
              </a:rPr>
              <a:t>) river valley which is considered the major route for Neolithic expansion through the Balkan Peninsula</a:t>
            </a:r>
          </a:p>
          <a:p>
            <a:r>
              <a:rPr lang="en-US" i="1" dirty="0" smtClean="0">
                <a:solidFill>
                  <a:schemeClr val="bg1"/>
                </a:solidFill>
                <a:sym typeface="Wingdings"/>
              </a:rPr>
              <a:t>  </a:t>
            </a:r>
            <a:r>
              <a:rPr lang="en-US" i="1" dirty="0" smtClean="0">
                <a:solidFill>
                  <a:schemeClr val="bg1"/>
                </a:solidFill>
              </a:rPr>
              <a:t>Another sub-set is situated in the low-Danube Plain, north of the Balkan range </a:t>
            </a:r>
            <a:endParaRPr lang="en-US" i="1" dirty="0">
              <a:solidFill>
                <a:schemeClr val="bg1"/>
              </a:solidFill>
            </a:endParaRPr>
          </a:p>
        </p:txBody>
      </p:sp>
      <p:sp>
        <p:nvSpPr>
          <p:cNvPr id="12" name="Oval 11"/>
          <p:cNvSpPr/>
          <p:nvPr/>
        </p:nvSpPr>
        <p:spPr>
          <a:xfrm>
            <a:off x="990600" y="2762250"/>
            <a:ext cx="714375" cy="2047875"/>
          </a:xfrm>
          <a:prstGeom prst="ellipse">
            <a:avLst/>
          </a:prstGeom>
          <a:noFill/>
          <a:ln w="15875">
            <a:solidFill>
              <a:srgbClr val="FF00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3" name="Oval 12"/>
          <p:cNvSpPr/>
          <p:nvPr/>
        </p:nvSpPr>
        <p:spPr>
          <a:xfrm>
            <a:off x="2209800" y="2324100"/>
            <a:ext cx="2019300" cy="762000"/>
          </a:xfrm>
          <a:prstGeom prst="ellipse">
            <a:avLst/>
          </a:prstGeom>
          <a:noFill/>
          <a:ln w="15875">
            <a:solidFill>
              <a:srgbClr val="FF0000"/>
            </a:solidFill>
          </a:ln>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4</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1152525" y="352425"/>
            <a:ext cx="9363075" cy="400110"/>
          </a:xfrm>
          <a:prstGeom prst="rect">
            <a:avLst/>
          </a:prstGeom>
          <a:noFill/>
        </p:spPr>
        <p:txBody>
          <a:bodyPr wrap="square" rtlCol="0">
            <a:spAutoFit/>
          </a:bodyPr>
          <a:lstStyle/>
          <a:p>
            <a:pPr algn="ctr"/>
            <a:r>
              <a:rPr lang="en-US" dirty="0" smtClean="0"/>
              <a:t>. </a:t>
            </a:r>
            <a:r>
              <a:rPr lang="en-US" sz="2000" dirty="0" smtClean="0">
                <a:solidFill>
                  <a:schemeClr val="bg1"/>
                </a:solidFill>
                <a:latin typeface="+mj-lt"/>
              </a:rPr>
              <a:t>Identification of magnetic minerals in burnt clay materials</a:t>
            </a:r>
            <a:endParaRPr lang="en-US" sz="2000" dirty="0">
              <a:solidFill>
                <a:schemeClr val="bg1"/>
              </a:solidFill>
              <a:latin typeface="+mj-lt"/>
            </a:endParaRPr>
          </a:p>
        </p:txBody>
      </p:sp>
      <p:pic>
        <p:nvPicPr>
          <p:cNvPr id="1026" name="Picture 2" descr="G:\paper-Neolithic burnt clay2020\revision june20\fig-2.png"/>
          <p:cNvPicPr>
            <a:picLocks noChangeAspect="1" noChangeArrowheads="1"/>
          </p:cNvPicPr>
          <p:nvPr/>
        </p:nvPicPr>
        <p:blipFill>
          <a:blip r:embed="rId3"/>
          <a:srcRect/>
          <a:stretch>
            <a:fillRect/>
          </a:stretch>
        </p:blipFill>
        <p:spPr bwMode="auto">
          <a:xfrm>
            <a:off x="266699" y="1188501"/>
            <a:ext cx="3756312" cy="3469223"/>
          </a:xfrm>
          <a:prstGeom prst="rect">
            <a:avLst/>
          </a:prstGeom>
          <a:noFill/>
        </p:spPr>
      </p:pic>
      <p:pic>
        <p:nvPicPr>
          <p:cNvPr id="1027" name="Picture 3" descr="G:\paper-Neolithic burnt clay2020\revision june20\Figure3new.jpg"/>
          <p:cNvPicPr>
            <a:picLocks noChangeAspect="1" noChangeArrowheads="1"/>
          </p:cNvPicPr>
          <p:nvPr/>
        </p:nvPicPr>
        <p:blipFill>
          <a:blip r:embed="rId4"/>
          <a:srcRect/>
          <a:stretch>
            <a:fillRect/>
          </a:stretch>
        </p:blipFill>
        <p:spPr bwMode="auto">
          <a:xfrm>
            <a:off x="7724775" y="1122679"/>
            <a:ext cx="4173027" cy="5287646"/>
          </a:xfrm>
          <a:prstGeom prst="rect">
            <a:avLst/>
          </a:prstGeom>
          <a:noFill/>
        </p:spPr>
      </p:pic>
      <p:sp>
        <p:nvSpPr>
          <p:cNvPr id="7" name="TextBox 6"/>
          <p:cNvSpPr txBox="1"/>
          <p:nvPr/>
        </p:nvSpPr>
        <p:spPr>
          <a:xfrm>
            <a:off x="4114800" y="1171575"/>
            <a:ext cx="3581400" cy="3693319"/>
          </a:xfrm>
          <a:prstGeom prst="rect">
            <a:avLst/>
          </a:prstGeom>
          <a:noFill/>
        </p:spPr>
        <p:txBody>
          <a:bodyPr wrap="square" rtlCol="0">
            <a:spAutoFit/>
          </a:bodyPr>
          <a:lstStyle/>
          <a:p>
            <a:pPr algn="ctr"/>
            <a:r>
              <a:rPr lang="en-US" dirty="0" smtClean="0">
                <a:solidFill>
                  <a:schemeClr val="accent4"/>
                </a:solidFill>
              </a:rPr>
              <a:t>Magnetic mineralogy in burnt clay materials is dominated by strongly magnetic low </a:t>
            </a:r>
            <a:r>
              <a:rPr lang="en-US" dirty="0" err="1" smtClean="0">
                <a:solidFill>
                  <a:schemeClr val="accent4"/>
                </a:solidFill>
              </a:rPr>
              <a:t>coercivity</a:t>
            </a:r>
            <a:r>
              <a:rPr lang="en-US" dirty="0" smtClean="0">
                <a:solidFill>
                  <a:schemeClr val="accent4"/>
                </a:solidFill>
              </a:rPr>
              <a:t> mineral, mostly magnetite with Tc~580°C.</a:t>
            </a:r>
          </a:p>
          <a:p>
            <a:pPr algn="ctr"/>
            <a:r>
              <a:rPr lang="en-US" dirty="0" smtClean="0">
                <a:solidFill>
                  <a:schemeClr val="accent4"/>
                </a:solidFill>
              </a:rPr>
              <a:t>Curie temperature Tc~270°C observed for sample DK120 and the thermal unblocking at ~250°C observed on the hard IRM component  could be associated with  a relatively rare Fe-oxide form - </a:t>
            </a:r>
            <a:r>
              <a:rPr lang="en-US" dirty="0" smtClean="0">
                <a:solidFill>
                  <a:schemeClr val="accent4"/>
                </a:solidFill>
                <a:sym typeface="Symbol"/>
              </a:rPr>
              <a:t></a:t>
            </a:r>
            <a:r>
              <a:rPr lang="en-US" dirty="0" smtClean="0">
                <a:solidFill>
                  <a:schemeClr val="accent4"/>
                </a:solidFill>
              </a:rPr>
              <a:t>-Fe</a:t>
            </a:r>
            <a:r>
              <a:rPr lang="en-US" baseline="-25000" dirty="0" smtClean="0">
                <a:solidFill>
                  <a:schemeClr val="accent4"/>
                </a:solidFill>
              </a:rPr>
              <a:t>2</a:t>
            </a:r>
            <a:r>
              <a:rPr lang="en-US" dirty="0" smtClean="0">
                <a:solidFill>
                  <a:schemeClr val="accent4"/>
                </a:solidFill>
              </a:rPr>
              <a:t>O</a:t>
            </a:r>
            <a:r>
              <a:rPr lang="en-US" baseline="-25000" dirty="0" smtClean="0">
                <a:solidFill>
                  <a:schemeClr val="accent4"/>
                </a:solidFill>
              </a:rPr>
              <a:t>3</a:t>
            </a:r>
            <a:r>
              <a:rPr lang="en-US" dirty="0" smtClean="0">
                <a:solidFill>
                  <a:schemeClr val="accent4"/>
                </a:solidFill>
              </a:rPr>
              <a:t> – which presence  is increasingly reported in archaeological burnt materials</a:t>
            </a:r>
            <a:endParaRPr lang="en-US" dirty="0">
              <a:solidFill>
                <a:schemeClr val="accent4"/>
              </a:solidFill>
            </a:endParaRPr>
          </a:p>
        </p:txBody>
      </p:sp>
      <p:cxnSp>
        <p:nvCxnSpPr>
          <p:cNvPr id="9" name="Straight Arrow Connector 8"/>
          <p:cNvCxnSpPr/>
          <p:nvPr/>
        </p:nvCxnSpPr>
        <p:spPr>
          <a:xfrm>
            <a:off x="3209925" y="1981200"/>
            <a:ext cx="13335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315200" y="2295525"/>
            <a:ext cx="3695701" cy="7429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5274" y="5600700"/>
            <a:ext cx="5781675" cy="923330"/>
          </a:xfrm>
          <a:prstGeom prst="rect">
            <a:avLst/>
          </a:prstGeom>
          <a:noFill/>
        </p:spPr>
        <p:txBody>
          <a:bodyPr wrap="square" rtlCol="0">
            <a:spAutoFit/>
          </a:bodyPr>
          <a:lstStyle/>
          <a:p>
            <a:r>
              <a:rPr lang="en-US" dirty="0" smtClean="0">
                <a:solidFill>
                  <a:schemeClr val="accent4"/>
                </a:solidFill>
              </a:rPr>
              <a:t>In all samples the heating and cooling curves coincide. This fact suggests that no major mineral transformations leading to changes in magnetic mineralogy occur during heating</a:t>
            </a:r>
            <a:endParaRPr lang="en-US" dirty="0">
              <a:solidFill>
                <a:schemeClr val="accent4"/>
              </a:solidFill>
            </a:endParaRPr>
          </a:p>
        </p:txBody>
      </p:sp>
      <p:sp>
        <p:nvSpPr>
          <p:cNvPr id="14" name="Up Arrow 13"/>
          <p:cNvSpPr/>
          <p:nvPr/>
        </p:nvSpPr>
        <p:spPr>
          <a:xfrm>
            <a:off x="3390900" y="4876800"/>
            <a:ext cx="323850" cy="762000"/>
          </a:xfrm>
          <a:prstGeom prst="upArrow">
            <a:avLst/>
          </a:prstGeom>
          <a:gradFill>
            <a:gsLst>
              <a:gs pos="0">
                <a:srgbClr val="000082"/>
              </a:gs>
              <a:gs pos="30000">
                <a:srgbClr val="66008F"/>
              </a:gs>
              <a:gs pos="64999">
                <a:srgbClr val="BA0066"/>
              </a:gs>
              <a:gs pos="89999">
                <a:srgbClr val="FF0000"/>
              </a:gs>
              <a:gs pos="100000">
                <a:srgbClr val="FF8200"/>
              </a:gs>
            </a:gsLst>
            <a:lin ang="3600000" scaled="0"/>
          </a:gra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2" name="TextBox 11"/>
          <p:cNvSpPr txBox="1"/>
          <p:nvPr/>
        </p:nvSpPr>
        <p:spPr>
          <a:xfrm>
            <a:off x="219076" y="4733925"/>
            <a:ext cx="2781300" cy="954107"/>
          </a:xfrm>
          <a:prstGeom prst="rect">
            <a:avLst/>
          </a:prstGeom>
          <a:noFill/>
        </p:spPr>
        <p:txBody>
          <a:bodyPr wrap="square" rtlCol="0">
            <a:spAutoFit/>
          </a:bodyPr>
          <a:lstStyle/>
          <a:p>
            <a:r>
              <a:rPr lang="en-US" sz="1400" dirty="0" smtClean="0">
                <a:solidFill>
                  <a:schemeClr val="bg1"/>
                </a:solidFill>
              </a:rPr>
              <a:t>Figure 2. High-temperature  behavior of magnetic  susceptibility. Heating curve – thick line, cooling curve - thin line</a:t>
            </a:r>
            <a:endParaRPr lang="en-US" sz="1400" dirty="0">
              <a:solidFill>
                <a:schemeClr val="bg1"/>
              </a:solidFill>
            </a:endParaRPr>
          </a:p>
        </p:txBody>
      </p:sp>
      <p:sp>
        <p:nvSpPr>
          <p:cNvPr id="15" name="TextBox 14"/>
          <p:cNvSpPr txBox="1"/>
          <p:nvPr/>
        </p:nvSpPr>
        <p:spPr>
          <a:xfrm>
            <a:off x="7210425" y="6372225"/>
            <a:ext cx="4715202" cy="307777"/>
          </a:xfrm>
          <a:prstGeom prst="rect">
            <a:avLst/>
          </a:prstGeom>
          <a:noFill/>
        </p:spPr>
        <p:txBody>
          <a:bodyPr wrap="none" rtlCol="0">
            <a:spAutoFit/>
          </a:bodyPr>
          <a:lstStyle/>
          <a:p>
            <a:r>
              <a:rPr lang="en-US" sz="1400" dirty="0" smtClean="0">
                <a:solidFill>
                  <a:schemeClr val="bg1"/>
                </a:solidFill>
              </a:rPr>
              <a:t>Figure 3. Step-wise thermal demagnetization of composite IRM</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5</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pic>
        <p:nvPicPr>
          <p:cNvPr id="2050" name="Picture 2" descr="G:\paper-Neolithic burnt clay2020\revision june20\Figure4new.jpg"/>
          <p:cNvPicPr>
            <a:picLocks noChangeAspect="1" noChangeArrowheads="1"/>
          </p:cNvPicPr>
          <p:nvPr/>
        </p:nvPicPr>
        <p:blipFill>
          <a:blip r:embed="rId3"/>
          <a:srcRect/>
          <a:stretch>
            <a:fillRect/>
          </a:stretch>
        </p:blipFill>
        <p:spPr bwMode="auto">
          <a:xfrm>
            <a:off x="5943600" y="923925"/>
            <a:ext cx="6015037" cy="2705414"/>
          </a:xfrm>
          <a:prstGeom prst="rect">
            <a:avLst/>
          </a:prstGeom>
          <a:noFill/>
        </p:spPr>
      </p:pic>
      <p:sp>
        <p:nvSpPr>
          <p:cNvPr id="5" name="TextBox 4"/>
          <p:cNvSpPr txBox="1"/>
          <p:nvPr/>
        </p:nvSpPr>
        <p:spPr>
          <a:xfrm>
            <a:off x="771525" y="257175"/>
            <a:ext cx="10772775" cy="461665"/>
          </a:xfrm>
          <a:prstGeom prst="rect">
            <a:avLst/>
          </a:prstGeom>
          <a:noFill/>
        </p:spPr>
        <p:txBody>
          <a:bodyPr wrap="square" rtlCol="0">
            <a:spAutoFit/>
          </a:bodyPr>
          <a:lstStyle/>
          <a:p>
            <a:pPr algn="ctr"/>
            <a:r>
              <a:rPr lang="en-US" sz="2400" dirty="0" smtClean="0">
                <a:solidFill>
                  <a:schemeClr val="bg1"/>
                </a:solidFill>
                <a:latin typeface="+mj-lt"/>
              </a:rPr>
              <a:t>Magnetic susceptibility of fired clay from burnt Neolithic houses</a:t>
            </a:r>
            <a:endParaRPr lang="en-US" sz="2400" dirty="0">
              <a:solidFill>
                <a:schemeClr val="bg1"/>
              </a:solidFill>
              <a:latin typeface="+mj-lt"/>
            </a:endParaRPr>
          </a:p>
        </p:txBody>
      </p:sp>
      <p:sp>
        <p:nvSpPr>
          <p:cNvPr id="6" name="TextBox 5"/>
          <p:cNvSpPr txBox="1"/>
          <p:nvPr/>
        </p:nvSpPr>
        <p:spPr>
          <a:xfrm>
            <a:off x="352425" y="1343025"/>
            <a:ext cx="5114925" cy="2308324"/>
          </a:xfrm>
          <a:prstGeom prst="rect">
            <a:avLst/>
          </a:prstGeom>
          <a:noFill/>
        </p:spPr>
        <p:txBody>
          <a:bodyPr wrap="square" rtlCol="0">
            <a:spAutoFit/>
          </a:bodyPr>
          <a:lstStyle/>
          <a:p>
            <a:r>
              <a:rPr lang="en-US" dirty="0" smtClean="0">
                <a:solidFill>
                  <a:schemeClr val="bg1"/>
                </a:solidFill>
              </a:rPr>
              <a:t>Wide variations in the mean site-specific magnetic susceptibility values demonstrate big differences in the concentration of strongly magnetic fire-produced iron oxides.</a:t>
            </a:r>
          </a:p>
          <a:p>
            <a:r>
              <a:rPr lang="en-US" dirty="0" smtClean="0">
                <a:solidFill>
                  <a:schemeClr val="bg1"/>
                </a:solidFill>
              </a:rPr>
              <a:t>For most of the sites </a:t>
            </a:r>
            <a:r>
              <a:rPr lang="en-US" dirty="0" smtClean="0">
                <a:solidFill>
                  <a:schemeClr val="bg1"/>
                </a:solidFill>
                <a:sym typeface="Symbol"/>
              </a:rPr>
              <a:t> </a:t>
            </a:r>
            <a:r>
              <a:rPr lang="en-US" baseline="-25000" dirty="0" smtClean="0">
                <a:solidFill>
                  <a:schemeClr val="bg1"/>
                </a:solidFill>
              </a:rPr>
              <a:t>average</a:t>
            </a:r>
            <a:r>
              <a:rPr lang="en-US" dirty="0" smtClean="0">
                <a:solidFill>
                  <a:schemeClr val="bg1"/>
                </a:solidFill>
              </a:rPr>
              <a:t> falls within the range 400-700*10</a:t>
            </a:r>
            <a:r>
              <a:rPr lang="en-US" baseline="30000" dirty="0" smtClean="0">
                <a:solidFill>
                  <a:schemeClr val="bg1"/>
                </a:solidFill>
              </a:rPr>
              <a:t>-8</a:t>
            </a:r>
            <a:r>
              <a:rPr lang="en-US" dirty="0" smtClean="0">
                <a:solidFill>
                  <a:schemeClr val="bg1"/>
                </a:solidFill>
              </a:rPr>
              <a:t>m</a:t>
            </a:r>
            <a:r>
              <a:rPr lang="en-US" baseline="30000" dirty="0" smtClean="0">
                <a:solidFill>
                  <a:schemeClr val="bg1"/>
                </a:solidFill>
              </a:rPr>
              <a:t>3</a:t>
            </a:r>
            <a:r>
              <a:rPr lang="en-US" dirty="0" smtClean="0">
                <a:solidFill>
                  <a:schemeClr val="bg1"/>
                </a:solidFill>
              </a:rPr>
              <a:t>/kg, while single sites exhibit lower or exclusively high magnetic susceptibilities across the respective site. </a:t>
            </a:r>
            <a:endParaRPr lang="en-US" dirty="0">
              <a:solidFill>
                <a:schemeClr val="bg1"/>
              </a:solidFill>
            </a:endParaRPr>
          </a:p>
        </p:txBody>
      </p:sp>
      <p:pic>
        <p:nvPicPr>
          <p:cNvPr id="8" name="Picture 12"/>
          <p:cNvPicPr>
            <a:picLocks noChangeAspect="1" noChangeArrowheads="1"/>
          </p:cNvPicPr>
          <p:nvPr/>
        </p:nvPicPr>
        <p:blipFill>
          <a:blip r:embed="rId4" cstate="print"/>
          <a:srcRect/>
          <a:stretch>
            <a:fillRect/>
          </a:stretch>
        </p:blipFill>
        <p:spPr bwMode="auto">
          <a:xfrm>
            <a:off x="333375" y="3779893"/>
            <a:ext cx="5614884" cy="2211331"/>
          </a:xfrm>
          <a:prstGeom prst="rect">
            <a:avLst/>
          </a:prstGeom>
          <a:noFill/>
          <a:ln w="9525">
            <a:noFill/>
            <a:miter lim="800000"/>
            <a:headEnd/>
            <a:tailEnd/>
          </a:ln>
          <a:effectLst/>
        </p:spPr>
      </p:pic>
      <p:sp>
        <p:nvSpPr>
          <p:cNvPr id="9" name="TextBox 8"/>
          <p:cNvSpPr txBox="1"/>
          <p:nvPr/>
        </p:nvSpPr>
        <p:spPr>
          <a:xfrm>
            <a:off x="6372225" y="4438650"/>
            <a:ext cx="5362575" cy="1200329"/>
          </a:xfrm>
          <a:prstGeom prst="rect">
            <a:avLst/>
          </a:prstGeom>
          <a:noFill/>
        </p:spPr>
        <p:txBody>
          <a:bodyPr wrap="square" rtlCol="0">
            <a:spAutoFit/>
          </a:bodyPr>
          <a:lstStyle/>
          <a:p>
            <a:r>
              <a:rPr lang="en-US" dirty="0" smtClean="0">
                <a:solidFill>
                  <a:schemeClr val="bg1"/>
                </a:solidFill>
              </a:rPr>
              <a:t> </a:t>
            </a:r>
            <a:r>
              <a:rPr lang="en-US" dirty="0" smtClean="0">
                <a:solidFill>
                  <a:schemeClr val="bg1"/>
                </a:solidFill>
                <a:sym typeface="Symbol"/>
              </a:rPr>
              <a:t></a:t>
            </a:r>
            <a:r>
              <a:rPr lang="en-US" dirty="0" err="1" smtClean="0">
                <a:solidFill>
                  <a:schemeClr val="bg1"/>
                </a:solidFill>
              </a:rPr>
              <a:t>fd</a:t>
            </a:r>
            <a:r>
              <a:rPr lang="en-US" dirty="0" smtClean="0">
                <a:solidFill>
                  <a:schemeClr val="bg1"/>
                </a:solidFill>
              </a:rPr>
              <a:t>% values above ~8% suggest that the biggest part of the strongly magnetic iron oxides is in the SP grain-size range, according to the empirical model proposed by Dearing et al. (1996). </a:t>
            </a:r>
            <a:endParaRPr lang="en-US" dirty="0">
              <a:solidFill>
                <a:schemeClr val="bg1"/>
              </a:solidFill>
            </a:endParaRPr>
          </a:p>
        </p:txBody>
      </p:sp>
      <p:sp>
        <p:nvSpPr>
          <p:cNvPr id="10" name="TextBox 9"/>
          <p:cNvSpPr txBox="1"/>
          <p:nvPr/>
        </p:nvSpPr>
        <p:spPr>
          <a:xfrm>
            <a:off x="457200" y="6210300"/>
            <a:ext cx="5709448" cy="523220"/>
          </a:xfrm>
          <a:prstGeom prst="rect">
            <a:avLst/>
          </a:prstGeom>
          <a:noFill/>
        </p:spPr>
        <p:txBody>
          <a:bodyPr wrap="none" rtlCol="0">
            <a:spAutoFit/>
          </a:bodyPr>
          <a:lstStyle/>
          <a:p>
            <a:r>
              <a:rPr lang="en-US" sz="1400" dirty="0" smtClean="0">
                <a:solidFill>
                  <a:schemeClr val="bg1"/>
                </a:solidFill>
              </a:rPr>
              <a:t>Figure 4. Magnetic susceptibility at site level. Standard deviation of the mean</a:t>
            </a:r>
          </a:p>
          <a:p>
            <a:r>
              <a:rPr lang="en-US" sz="1400" dirty="0" smtClean="0">
                <a:solidFill>
                  <a:schemeClr val="bg1"/>
                </a:solidFill>
              </a:rPr>
              <a:t>is also shown.</a:t>
            </a:r>
            <a:endParaRPr lang="en-US" sz="1400" dirty="0">
              <a:solidFill>
                <a:schemeClr val="bg1"/>
              </a:solidFill>
            </a:endParaRPr>
          </a:p>
        </p:txBody>
      </p:sp>
      <p:sp>
        <p:nvSpPr>
          <p:cNvPr id="11" name="TextBox 10"/>
          <p:cNvSpPr txBox="1"/>
          <p:nvPr/>
        </p:nvSpPr>
        <p:spPr>
          <a:xfrm>
            <a:off x="6315075" y="3724275"/>
            <a:ext cx="3627340" cy="307777"/>
          </a:xfrm>
          <a:prstGeom prst="rect">
            <a:avLst/>
          </a:prstGeom>
          <a:noFill/>
        </p:spPr>
        <p:txBody>
          <a:bodyPr wrap="none" rtlCol="0">
            <a:spAutoFit/>
          </a:bodyPr>
          <a:lstStyle/>
          <a:p>
            <a:r>
              <a:rPr lang="en-US" sz="1400" dirty="0" smtClean="0">
                <a:solidFill>
                  <a:schemeClr val="bg1"/>
                </a:solidFill>
              </a:rPr>
              <a:t>Figure 5. Histograms of </a:t>
            </a:r>
            <a:r>
              <a:rPr lang="en-US" sz="1400" dirty="0" smtClean="0">
                <a:solidFill>
                  <a:schemeClr val="bg1"/>
                </a:solidFill>
                <a:sym typeface="Symbol"/>
              </a:rPr>
              <a:t>  and </a:t>
            </a:r>
            <a:r>
              <a:rPr lang="en-US" sz="1400" dirty="0" err="1" smtClean="0">
                <a:solidFill>
                  <a:schemeClr val="bg1"/>
                </a:solidFill>
                <a:sym typeface="Symbol"/>
              </a:rPr>
              <a:t>fd</a:t>
            </a:r>
            <a:r>
              <a:rPr lang="en-US" sz="1400" dirty="0" smtClean="0">
                <a:solidFill>
                  <a:schemeClr val="bg1"/>
                </a:solidFill>
                <a:sym typeface="Symbol"/>
              </a:rPr>
              <a:t>%  at site level</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3"/>
          <a:stretch>
            <a:fillRect/>
          </a:stretch>
        </p:blipFill>
        <p:spPr>
          <a:xfrm>
            <a:off x="163050" y="0"/>
            <a:ext cx="11905200" cy="6715125"/>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866775" y="180975"/>
            <a:ext cx="10915650" cy="369332"/>
          </a:xfrm>
          <a:prstGeom prst="rect">
            <a:avLst/>
          </a:prstGeom>
          <a:noFill/>
        </p:spPr>
        <p:txBody>
          <a:bodyPr wrap="square" rtlCol="0">
            <a:spAutoFit/>
          </a:bodyPr>
          <a:lstStyle/>
          <a:p>
            <a:pPr algn="ctr"/>
            <a:r>
              <a:rPr lang="en-US" b="1" dirty="0" smtClean="0">
                <a:solidFill>
                  <a:schemeClr val="bg1"/>
                </a:solidFill>
                <a:latin typeface="+mj-lt"/>
              </a:rPr>
              <a:t>Determination of equivalent  maximum  firing  temperature  of burnt house destructions</a:t>
            </a:r>
            <a:endParaRPr lang="en-US" b="1" dirty="0">
              <a:solidFill>
                <a:schemeClr val="bg1"/>
              </a:solidFill>
              <a:latin typeface="+mj-lt"/>
            </a:endParaRPr>
          </a:p>
        </p:txBody>
      </p:sp>
      <p:sp>
        <p:nvSpPr>
          <p:cNvPr id="5" name="TextBox 4"/>
          <p:cNvSpPr txBox="1"/>
          <p:nvPr/>
        </p:nvSpPr>
        <p:spPr>
          <a:xfrm>
            <a:off x="647699" y="942975"/>
            <a:ext cx="11058525" cy="646331"/>
          </a:xfrm>
          <a:prstGeom prst="rect">
            <a:avLst/>
          </a:prstGeom>
          <a:noFill/>
        </p:spPr>
        <p:txBody>
          <a:bodyPr wrap="square" rtlCol="0">
            <a:spAutoFit/>
          </a:bodyPr>
          <a:lstStyle/>
          <a:p>
            <a:r>
              <a:rPr lang="en-US" dirty="0" smtClean="0">
                <a:solidFill>
                  <a:schemeClr val="bg1"/>
                </a:solidFill>
              </a:rPr>
              <a:t>Maximum firing temperature was evaluated  according to the methodology  proposed by Rasmussen et al. (2012), utilizing the magnetic susceptibility behavior upon laboratory step-wise reheating. </a:t>
            </a:r>
            <a:endParaRPr lang="en-US" dirty="0">
              <a:solidFill>
                <a:schemeClr val="bg1"/>
              </a:solidFill>
            </a:endParaRPr>
          </a:p>
        </p:txBody>
      </p:sp>
      <p:pic>
        <p:nvPicPr>
          <p:cNvPr id="3074" name="Picture 2" descr="G:\paper-Neolithic burnt clay2020\revision june20\Figure5new.jpg"/>
          <p:cNvPicPr>
            <a:picLocks noChangeAspect="1" noChangeArrowheads="1"/>
          </p:cNvPicPr>
          <p:nvPr/>
        </p:nvPicPr>
        <p:blipFill>
          <a:blip r:embed="rId4"/>
          <a:srcRect b="32968"/>
          <a:stretch>
            <a:fillRect/>
          </a:stretch>
        </p:blipFill>
        <p:spPr bwMode="auto">
          <a:xfrm>
            <a:off x="368462" y="2114550"/>
            <a:ext cx="4775038" cy="4067175"/>
          </a:xfrm>
          <a:prstGeom prst="rect">
            <a:avLst/>
          </a:prstGeom>
          <a:noFill/>
        </p:spPr>
      </p:pic>
      <p:graphicFrame>
        <p:nvGraphicFramePr>
          <p:cNvPr id="3075" name="Object 3"/>
          <p:cNvGraphicFramePr>
            <a:graphicFrameLocks noChangeAspect="1"/>
          </p:cNvGraphicFramePr>
          <p:nvPr/>
        </p:nvGraphicFramePr>
        <p:xfrm>
          <a:off x="5295900" y="2171700"/>
          <a:ext cx="6534150" cy="3790950"/>
        </p:xfrm>
        <a:graphic>
          <a:graphicData uri="http://schemas.openxmlformats.org/presentationml/2006/ole">
            <mc:AlternateContent xmlns:mc="http://schemas.openxmlformats.org/markup-compatibility/2006">
              <mc:Choice xmlns:v="urn:schemas-microsoft-com:vml" Requires="v">
                <p:oleObj spid="_x0000_s3076" name="Document" r:id="rId5" imgW="9926091" imgH="5743300" progId="Word.Document.12">
                  <p:embed/>
                </p:oleObj>
              </mc:Choice>
              <mc:Fallback>
                <p:oleObj name="Document" r:id="rId5" imgW="9926091" imgH="5743300"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2171700"/>
                        <a:ext cx="653415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181850" y="1609725"/>
            <a:ext cx="3171253" cy="369332"/>
          </a:xfrm>
          <a:prstGeom prst="rect">
            <a:avLst/>
          </a:prstGeom>
          <a:noFill/>
        </p:spPr>
        <p:txBody>
          <a:bodyPr wrap="none" rtlCol="0">
            <a:spAutoFit/>
          </a:bodyPr>
          <a:lstStyle/>
          <a:p>
            <a:r>
              <a:rPr lang="en-US" b="1" dirty="0" smtClean="0">
                <a:solidFill>
                  <a:schemeClr val="bg1"/>
                </a:solidFill>
              </a:rPr>
              <a:t>Table 1. Summary results for T</a:t>
            </a:r>
            <a:r>
              <a:rPr lang="en-US" b="1" baseline="-25000" dirty="0" smtClean="0">
                <a:solidFill>
                  <a:schemeClr val="bg1"/>
                </a:solidFill>
              </a:rPr>
              <a:t>fire</a:t>
            </a:r>
            <a:r>
              <a:rPr lang="en-US" b="1" dirty="0" smtClean="0">
                <a:solidFill>
                  <a:schemeClr val="bg1"/>
                </a:solidFill>
              </a:rPr>
              <a:t> </a:t>
            </a:r>
            <a:endParaRPr lang="en-US" b="1" dirty="0">
              <a:solidFill>
                <a:schemeClr val="bg1"/>
              </a:solidFill>
            </a:endParaRPr>
          </a:p>
        </p:txBody>
      </p:sp>
      <p:sp>
        <p:nvSpPr>
          <p:cNvPr id="11" name="TextBox 10"/>
          <p:cNvSpPr txBox="1"/>
          <p:nvPr/>
        </p:nvSpPr>
        <p:spPr>
          <a:xfrm>
            <a:off x="571500" y="6210300"/>
            <a:ext cx="3348545" cy="307777"/>
          </a:xfrm>
          <a:prstGeom prst="rect">
            <a:avLst/>
          </a:prstGeom>
          <a:noFill/>
        </p:spPr>
        <p:txBody>
          <a:bodyPr wrap="none" rtlCol="0">
            <a:spAutoFit/>
          </a:bodyPr>
          <a:lstStyle/>
          <a:p>
            <a:r>
              <a:rPr lang="en-US" sz="1400" dirty="0" smtClean="0">
                <a:solidFill>
                  <a:schemeClr val="bg1"/>
                </a:solidFill>
              </a:rPr>
              <a:t>Figure 5. Examples for determination of T</a:t>
            </a:r>
            <a:r>
              <a:rPr lang="en-US" sz="1400" baseline="-25000" dirty="0" smtClean="0">
                <a:solidFill>
                  <a:schemeClr val="bg1"/>
                </a:solidFill>
              </a:rPr>
              <a:t>fire</a:t>
            </a:r>
            <a:r>
              <a:rPr lang="en-US" sz="1400" dirty="0" smtClean="0">
                <a:solidFill>
                  <a:schemeClr val="bg1"/>
                </a:solidFill>
              </a:rPr>
              <a:t> </a:t>
            </a:r>
            <a:endParaRPr lang="en-US" sz="1400" dirty="0">
              <a:solidFill>
                <a:schemeClr val="bg1"/>
              </a:solidFill>
            </a:endParaRPr>
          </a:p>
        </p:txBody>
      </p:sp>
      <p:sp>
        <p:nvSpPr>
          <p:cNvPr id="12" name="Bent Arrow 11"/>
          <p:cNvSpPr/>
          <p:nvPr/>
        </p:nvSpPr>
        <p:spPr>
          <a:xfrm rot="5400000">
            <a:off x="10372725" y="1743075"/>
            <a:ext cx="390525" cy="314325"/>
          </a:xfrm>
          <a:prstGeom prst="bentArrow">
            <a:avLst/>
          </a:prstGeom>
          <a:gradFill>
            <a:gsLst>
              <a:gs pos="0">
                <a:srgbClr val="FFF200"/>
              </a:gs>
              <a:gs pos="45000">
                <a:srgbClr val="FF7A00"/>
              </a:gs>
              <a:gs pos="70000">
                <a:srgbClr val="FF0300"/>
              </a:gs>
              <a:gs pos="100000">
                <a:srgbClr val="4D0808"/>
              </a:gs>
            </a:gsLst>
            <a:lin ang="3600000" scaled="0"/>
          </a:gradFill>
        </p:spPr>
        <p:txBody>
          <a:bodyPr vert="horz" lIns="72000" tIns="180000" rIns="180000" bIns="0" rtlCol="0" anchor="t">
            <a:noAutofit/>
          </a:bodyPr>
          <a:lstStyle/>
          <a:p>
            <a:pPr algn="r">
              <a:lnSpc>
                <a:spcPts val="4700"/>
              </a:lnSpc>
              <a:spcBef>
                <a:spcPct val="0"/>
              </a:spcBef>
            </a:pPr>
            <a:endParaRPr lang="en-US" sz="4500">
              <a:solidFill>
                <a:schemeClr val="bg1"/>
              </a:solidFill>
              <a:latin typeface="Rockwell" panose="02060603020205020403" pitchFamily="18" charset="0"/>
              <a:ea typeface="+mj-ea"/>
              <a:cs typeface="+mj-cs"/>
            </a:endParaRPr>
          </a:p>
        </p:txBody>
      </p:sp>
      <p:sp>
        <p:nvSpPr>
          <p:cNvPr id="10" name="TextBox 9"/>
          <p:cNvSpPr txBox="1"/>
          <p:nvPr/>
        </p:nvSpPr>
        <p:spPr>
          <a:xfrm>
            <a:off x="5276850" y="6000750"/>
            <a:ext cx="6534150" cy="523220"/>
          </a:xfrm>
          <a:prstGeom prst="rect">
            <a:avLst/>
          </a:prstGeom>
          <a:noFill/>
        </p:spPr>
        <p:txBody>
          <a:bodyPr wrap="square" rtlCol="0">
            <a:spAutoFit/>
          </a:bodyPr>
          <a:lstStyle/>
          <a:p>
            <a:pPr>
              <a:buFont typeface="Arial" charset="0"/>
              <a:buChar char="•"/>
            </a:pPr>
            <a:r>
              <a:rPr lang="en-US" sz="1400" dirty="0" smtClean="0">
                <a:solidFill>
                  <a:schemeClr val="bg1"/>
                </a:solidFill>
              </a:rPr>
              <a:t>bio-climatic zone : SM – sub-Mediterranean; SC – sub-continental; C – continental</a:t>
            </a:r>
          </a:p>
          <a:p>
            <a:pPr>
              <a:buFont typeface="Arial" charset="0"/>
              <a:buChar char="•"/>
            </a:pPr>
            <a:r>
              <a:rPr lang="en-US" sz="1400" dirty="0" smtClean="0">
                <a:solidFill>
                  <a:schemeClr val="bg1"/>
                </a:solidFill>
              </a:rPr>
              <a:t>N</a:t>
            </a:r>
            <a:r>
              <a:rPr lang="en-US" sz="1400" baseline="-25000" dirty="0" smtClean="0">
                <a:solidFill>
                  <a:schemeClr val="bg1"/>
                </a:solidFill>
              </a:rPr>
              <a:t>T</a:t>
            </a:r>
            <a:r>
              <a:rPr lang="en-US" sz="1400" dirty="0" smtClean="0">
                <a:solidFill>
                  <a:schemeClr val="bg1"/>
                </a:solidFill>
              </a:rPr>
              <a:t> – number of T</a:t>
            </a:r>
            <a:r>
              <a:rPr lang="en-US" sz="1400" baseline="-25000" dirty="0" smtClean="0">
                <a:solidFill>
                  <a:schemeClr val="bg1"/>
                </a:solidFill>
              </a:rPr>
              <a:t>fire</a:t>
            </a:r>
            <a:r>
              <a:rPr lang="en-US" sz="1400" dirty="0" smtClean="0">
                <a:solidFill>
                  <a:schemeClr val="bg1"/>
                </a:solidFill>
              </a:rPr>
              <a:t> determinations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7</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0" y="0"/>
            <a:ext cx="12192000" cy="6858000"/>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631317" y="170688"/>
            <a:ext cx="10991850" cy="646331"/>
          </a:xfrm>
          <a:prstGeom prst="rect">
            <a:avLst/>
          </a:prstGeom>
          <a:noFill/>
        </p:spPr>
        <p:txBody>
          <a:bodyPr wrap="square" rtlCol="0">
            <a:spAutoFit/>
          </a:bodyPr>
          <a:lstStyle/>
          <a:p>
            <a:pPr algn="ctr"/>
            <a:r>
              <a:rPr lang="en-US" b="1" dirty="0" smtClean="0">
                <a:solidFill>
                  <a:schemeClr val="bg1"/>
                </a:solidFill>
                <a:latin typeface="+mj-lt"/>
              </a:rPr>
              <a:t>Magnetic  susceptibility  and  frequency  dependent  magnetic  susceptibility  of  burnt  clays from  different  sites  as  related  to  the  environmental  conditions  during  the  Neolithic  era</a:t>
            </a:r>
            <a:endParaRPr lang="en-US" b="1" dirty="0">
              <a:solidFill>
                <a:schemeClr val="bg1"/>
              </a:solidFill>
              <a:latin typeface="+mj-lt"/>
            </a:endParaRPr>
          </a:p>
        </p:txBody>
      </p:sp>
      <p:sp>
        <p:nvSpPr>
          <p:cNvPr id="5" name="TextBox 4"/>
          <p:cNvSpPr txBox="1"/>
          <p:nvPr/>
        </p:nvSpPr>
        <p:spPr>
          <a:xfrm>
            <a:off x="304800" y="1198626"/>
            <a:ext cx="7376160" cy="923330"/>
          </a:xfrm>
          <a:prstGeom prst="rect">
            <a:avLst/>
          </a:prstGeom>
          <a:noFill/>
        </p:spPr>
        <p:txBody>
          <a:bodyPr wrap="square" rtlCol="0">
            <a:spAutoFit/>
          </a:bodyPr>
          <a:lstStyle/>
          <a:p>
            <a:r>
              <a:rPr lang="en-US" dirty="0" smtClean="0">
                <a:solidFill>
                  <a:schemeClr val="bg1"/>
                </a:solidFill>
              </a:rPr>
              <a:t>Environmental settings across Bulgarian territory are generally controlled by: </a:t>
            </a:r>
          </a:p>
          <a:p>
            <a:r>
              <a:rPr lang="en-US" dirty="0" smtClean="0">
                <a:solidFill>
                  <a:schemeClr val="bg1"/>
                </a:solidFill>
              </a:rPr>
              <a:t> 1) the latitudinal climatic gradient </a:t>
            </a:r>
          </a:p>
          <a:p>
            <a:r>
              <a:rPr lang="en-US" dirty="0" smtClean="0">
                <a:solidFill>
                  <a:schemeClr val="bg1"/>
                </a:solidFill>
              </a:rPr>
              <a:t>2) the increasing distance to the sea coast and the Balkans Mountain </a:t>
            </a:r>
            <a:endParaRPr lang="en-US" dirty="0">
              <a:solidFill>
                <a:schemeClr val="bg1"/>
              </a:solidFill>
            </a:endParaRPr>
          </a:p>
        </p:txBody>
      </p:sp>
      <p:grpSp>
        <p:nvGrpSpPr>
          <p:cNvPr id="11" name="Group 10"/>
          <p:cNvGrpSpPr/>
          <p:nvPr/>
        </p:nvGrpSpPr>
        <p:grpSpPr>
          <a:xfrm>
            <a:off x="7620000" y="960197"/>
            <a:ext cx="4201686" cy="3124124"/>
            <a:chOff x="2462784" y="2569540"/>
            <a:chExt cx="4884438" cy="3361867"/>
          </a:xfrm>
        </p:grpSpPr>
        <p:pic>
          <p:nvPicPr>
            <p:cNvPr id="10" name="Picture 9" descr="map (4).png"/>
            <p:cNvPicPr>
              <a:picLocks noChangeAspect="1"/>
            </p:cNvPicPr>
            <p:nvPr/>
          </p:nvPicPr>
          <p:blipFill>
            <a:blip r:embed="rId3"/>
            <a:stretch>
              <a:fillRect/>
            </a:stretch>
          </p:blipFill>
          <p:spPr>
            <a:xfrm>
              <a:off x="2462784" y="2569540"/>
              <a:ext cx="4884438" cy="3361867"/>
            </a:xfrm>
            <a:prstGeom prst="rect">
              <a:avLst/>
            </a:prstGeom>
          </p:spPr>
        </p:pic>
        <p:sp>
          <p:nvSpPr>
            <p:cNvPr id="7" name="TextBox 6"/>
            <p:cNvSpPr txBox="1"/>
            <p:nvPr/>
          </p:nvSpPr>
          <p:spPr>
            <a:xfrm>
              <a:off x="6175248" y="3995928"/>
              <a:ext cx="699230" cy="261610"/>
            </a:xfrm>
            <a:prstGeom prst="rect">
              <a:avLst/>
            </a:prstGeom>
            <a:noFill/>
          </p:spPr>
          <p:txBody>
            <a:bodyPr wrap="none" rtlCol="0">
              <a:spAutoFit/>
            </a:bodyPr>
            <a:lstStyle/>
            <a:p>
              <a:r>
                <a:rPr lang="en-US" sz="1100" b="1" dirty="0" smtClean="0"/>
                <a:t>Black sea</a:t>
              </a:r>
              <a:endParaRPr lang="en-US" sz="1100" b="1" dirty="0"/>
            </a:p>
          </p:txBody>
        </p:sp>
      </p:grpSp>
      <p:sp>
        <p:nvSpPr>
          <p:cNvPr id="12" name="TextBox 11"/>
          <p:cNvSpPr txBox="1"/>
          <p:nvPr/>
        </p:nvSpPr>
        <p:spPr>
          <a:xfrm>
            <a:off x="10826496" y="4133088"/>
            <a:ext cx="1219200" cy="369332"/>
          </a:xfrm>
          <a:prstGeom prst="rect">
            <a:avLst/>
          </a:prstGeom>
          <a:noFill/>
        </p:spPr>
        <p:txBody>
          <a:bodyPr wrap="square" rtlCol="0">
            <a:spAutoFit/>
          </a:bodyPr>
          <a:lstStyle/>
          <a:p>
            <a:r>
              <a:rPr lang="en-US" dirty="0" smtClean="0">
                <a:solidFill>
                  <a:schemeClr val="bg1"/>
                </a:solidFill>
              </a:rPr>
              <a:t>MFF-maps</a:t>
            </a:r>
            <a:endParaRPr lang="bg-BG" dirty="0">
              <a:solidFill>
                <a:schemeClr val="bg1"/>
              </a:solidFill>
            </a:endParaRPr>
          </a:p>
        </p:txBody>
      </p:sp>
      <p:sp>
        <p:nvSpPr>
          <p:cNvPr id="13" name="TextBox 12"/>
          <p:cNvSpPr txBox="1"/>
          <p:nvPr/>
        </p:nvSpPr>
        <p:spPr>
          <a:xfrm>
            <a:off x="9192768" y="2304288"/>
            <a:ext cx="640112" cy="276999"/>
          </a:xfrm>
          <a:prstGeom prst="rect">
            <a:avLst/>
          </a:prstGeom>
          <a:noFill/>
        </p:spPr>
        <p:txBody>
          <a:bodyPr wrap="none" rtlCol="0">
            <a:spAutoFit/>
          </a:bodyPr>
          <a:lstStyle/>
          <a:p>
            <a:r>
              <a:rPr lang="en-US" sz="1200" b="1" dirty="0" smtClean="0"/>
              <a:t>Balkans</a:t>
            </a:r>
            <a:endParaRPr lang="bg-BG" sz="1200" b="1" dirty="0"/>
          </a:p>
        </p:txBody>
      </p:sp>
      <p:sp>
        <p:nvSpPr>
          <p:cNvPr id="14" name="TextBox 13"/>
          <p:cNvSpPr txBox="1"/>
          <p:nvPr/>
        </p:nvSpPr>
        <p:spPr>
          <a:xfrm>
            <a:off x="280416" y="2377440"/>
            <a:ext cx="7400544" cy="1200329"/>
          </a:xfrm>
          <a:prstGeom prst="rect">
            <a:avLst/>
          </a:prstGeom>
          <a:noFill/>
        </p:spPr>
        <p:txBody>
          <a:bodyPr wrap="square" rtlCol="0">
            <a:spAutoFit/>
          </a:bodyPr>
          <a:lstStyle/>
          <a:p>
            <a:r>
              <a:rPr lang="en-US" dirty="0" smtClean="0">
                <a:solidFill>
                  <a:schemeClr val="bg1"/>
                </a:solidFill>
              </a:rPr>
              <a:t>The main climatic transition is underlined by significant change in the precipitation regime – from sub-Mediterranean (summer precipitation minimum) at the southernmost areas to continental (winter precipitation minimum) at the northern part. </a:t>
            </a:r>
            <a:endParaRPr lang="bg-BG" dirty="0">
              <a:solidFill>
                <a:schemeClr val="bg1"/>
              </a:solidFill>
            </a:endParaRPr>
          </a:p>
        </p:txBody>
      </p:sp>
      <p:sp>
        <p:nvSpPr>
          <p:cNvPr id="15" name="TextBox 14"/>
          <p:cNvSpPr txBox="1"/>
          <p:nvPr/>
        </p:nvSpPr>
        <p:spPr>
          <a:xfrm>
            <a:off x="255872" y="4877743"/>
            <a:ext cx="11205440" cy="1200329"/>
          </a:xfrm>
          <a:prstGeom prst="rect">
            <a:avLst/>
          </a:prstGeom>
          <a:noFill/>
        </p:spPr>
        <p:txBody>
          <a:bodyPr wrap="none" rtlCol="0">
            <a:spAutoFit/>
          </a:bodyPr>
          <a:lstStyle/>
          <a:p>
            <a:r>
              <a:rPr lang="en-US" dirty="0" smtClean="0">
                <a:solidFill>
                  <a:schemeClr val="accent2"/>
                </a:solidFill>
              </a:rPr>
              <a:t>Geology (surface deposits)  - most probable source for the Neolithic house construction</a:t>
            </a:r>
            <a:r>
              <a:rPr lang="en-US" dirty="0" smtClean="0">
                <a:solidFill>
                  <a:schemeClr val="bg1"/>
                </a:solidFill>
              </a:rPr>
              <a:t>: </a:t>
            </a:r>
          </a:p>
          <a:p>
            <a:pPr>
              <a:buFont typeface="Wingdings" pitchFamily="2" charset="2"/>
              <a:buChar char="Ø"/>
            </a:pPr>
            <a:r>
              <a:rPr lang="en-US" dirty="0" smtClean="0">
                <a:solidFill>
                  <a:schemeClr val="bg1"/>
                </a:solidFill>
              </a:rPr>
              <a:t> alluvial-</a:t>
            </a:r>
            <a:r>
              <a:rPr lang="en-US" dirty="0" err="1" smtClean="0">
                <a:solidFill>
                  <a:schemeClr val="bg1"/>
                </a:solidFill>
              </a:rPr>
              <a:t>proluvial</a:t>
            </a:r>
            <a:r>
              <a:rPr lang="en-US" dirty="0" smtClean="0">
                <a:solidFill>
                  <a:schemeClr val="bg1"/>
                </a:solidFill>
              </a:rPr>
              <a:t> deposits of sands, sandy-clays or </a:t>
            </a:r>
            <a:r>
              <a:rPr lang="en-US" dirty="0" err="1" smtClean="0">
                <a:solidFill>
                  <a:schemeClr val="bg1"/>
                </a:solidFill>
              </a:rPr>
              <a:t>aleurolitic</a:t>
            </a:r>
            <a:r>
              <a:rPr lang="en-US" dirty="0" smtClean="0">
                <a:solidFill>
                  <a:schemeClr val="bg1"/>
                </a:solidFill>
              </a:rPr>
              <a:t> –clays (lower- and middle Struma river valley )</a:t>
            </a:r>
          </a:p>
          <a:p>
            <a:pPr>
              <a:buFont typeface="Wingdings" pitchFamily="2" charset="2"/>
              <a:buChar char="Ø"/>
            </a:pPr>
            <a:r>
              <a:rPr lang="en-US" dirty="0" smtClean="0">
                <a:solidFill>
                  <a:schemeClr val="bg1"/>
                </a:solidFill>
              </a:rPr>
              <a:t> </a:t>
            </a:r>
            <a:r>
              <a:rPr lang="en-US" dirty="0" err="1" smtClean="0">
                <a:solidFill>
                  <a:schemeClr val="bg1"/>
                </a:solidFill>
              </a:rPr>
              <a:t>lacustrine</a:t>
            </a:r>
            <a:r>
              <a:rPr lang="en-US" dirty="0" smtClean="0">
                <a:solidFill>
                  <a:schemeClr val="bg1"/>
                </a:solidFill>
              </a:rPr>
              <a:t>-marshy or fluvial deposits  ; </a:t>
            </a:r>
            <a:r>
              <a:rPr lang="en-US" dirty="0" err="1" smtClean="0">
                <a:solidFill>
                  <a:schemeClr val="bg1"/>
                </a:solidFill>
              </a:rPr>
              <a:t>clayshales</a:t>
            </a:r>
            <a:r>
              <a:rPr lang="en-US" dirty="0" smtClean="0">
                <a:solidFill>
                  <a:schemeClr val="bg1"/>
                </a:solidFill>
              </a:rPr>
              <a:t>, </a:t>
            </a:r>
            <a:r>
              <a:rPr lang="en-US" dirty="0" err="1" smtClean="0">
                <a:solidFill>
                  <a:schemeClr val="bg1"/>
                </a:solidFill>
              </a:rPr>
              <a:t>siltshales</a:t>
            </a:r>
            <a:r>
              <a:rPr lang="en-US" dirty="0" smtClean="0">
                <a:solidFill>
                  <a:schemeClr val="bg1"/>
                </a:solidFill>
              </a:rPr>
              <a:t>, sands and sandstones  (upper Struma valley; Sofia basin)</a:t>
            </a:r>
          </a:p>
          <a:p>
            <a:pPr>
              <a:buFont typeface="Wingdings" pitchFamily="2" charset="2"/>
              <a:buChar char="Ø"/>
            </a:pPr>
            <a:r>
              <a:rPr lang="en-US" dirty="0" smtClean="0">
                <a:solidFill>
                  <a:schemeClr val="bg1"/>
                </a:solidFill>
              </a:rPr>
              <a:t>  Low-Danube plain – loess deposits  </a:t>
            </a:r>
            <a:endParaRPr lang="bg-BG" dirty="0">
              <a:solidFill>
                <a:schemeClr val="bg1"/>
              </a:solidFill>
            </a:endParaRPr>
          </a:p>
        </p:txBody>
      </p:sp>
      <p:sp>
        <p:nvSpPr>
          <p:cNvPr id="17" name="TextBox 16"/>
          <p:cNvSpPr txBox="1"/>
          <p:nvPr/>
        </p:nvSpPr>
        <p:spPr>
          <a:xfrm>
            <a:off x="423110" y="4420603"/>
            <a:ext cx="1911036" cy="369332"/>
          </a:xfrm>
          <a:prstGeom prst="rect">
            <a:avLst/>
          </a:prstGeom>
          <a:noFill/>
        </p:spPr>
        <p:txBody>
          <a:bodyPr wrap="none" rtlCol="0">
            <a:spAutoFit/>
          </a:bodyPr>
          <a:lstStyle/>
          <a:p>
            <a:r>
              <a:rPr lang="en-US" b="1" dirty="0" smtClean="0">
                <a:solidFill>
                  <a:schemeClr val="accent4"/>
                </a:solidFill>
              </a:rPr>
              <a:t>GEOLOGY  FACTOR</a:t>
            </a:r>
            <a:endParaRPr lang="en-US" b="1" dirty="0">
              <a:solidFill>
                <a:schemeClr val="accent4"/>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8</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24875" y="121317"/>
            <a:ext cx="11905200" cy="6565233"/>
          </a:xfrm>
          <a:prstGeom prst="rect">
            <a:avLst/>
          </a:prstGeom>
          <a:noFill/>
          <a:ln>
            <a:solidFill>
              <a:schemeClr val="accent1"/>
            </a:solidFill>
          </a:ln>
          <a:effectLst>
            <a:glow rad="63500">
              <a:schemeClr val="accent1">
                <a:satMod val="175000"/>
                <a:alpha val="40000"/>
              </a:schemeClr>
            </a:glow>
          </a:effectLst>
        </p:spPr>
      </p:pic>
      <p:sp>
        <p:nvSpPr>
          <p:cNvPr id="4" name="TextBox 3"/>
          <p:cNvSpPr txBox="1"/>
          <p:nvPr/>
        </p:nvSpPr>
        <p:spPr>
          <a:xfrm>
            <a:off x="438150" y="4728411"/>
            <a:ext cx="11393404" cy="1754326"/>
          </a:xfrm>
          <a:prstGeom prst="rect">
            <a:avLst/>
          </a:prstGeom>
          <a:noFill/>
        </p:spPr>
        <p:txBody>
          <a:bodyPr wrap="square" rtlCol="0">
            <a:spAutoFit/>
          </a:bodyPr>
          <a:lstStyle/>
          <a:p>
            <a:r>
              <a:rPr lang="en-US" dirty="0" smtClean="0">
                <a:solidFill>
                  <a:schemeClr val="bg1"/>
                </a:solidFill>
              </a:rPr>
              <a:t>Vegetation is a key factor determining the wildfire’s parameters (e.g. </a:t>
            </a:r>
            <a:r>
              <a:rPr lang="en-US" dirty="0" err="1" smtClean="0">
                <a:solidFill>
                  <a:schemeClr val="bg1"/>
                </a:solidFill>
              </a:rPr>
              <a:t>Certini</a:t>
            </a:r>
            <a:r>
              <a:rPr lang="en-US" dirty="0" smtClean="0">
                <a:solidFill>
                  <a:schemeClr val="bg1"/>
                </a:solidFill>
              </a:rPr>
              <a:t>, 2014) and its spread. Thus, the wood used for the construction of Neolithic houses, as well as possible use of dung into daub preparation (Kruger, 2015; Forget et al., 2015), are the factors that  determine the intensity of house firing.</a:t>
            </a:r>
          </a:p>
          <a:p>
            <a:r>
              <a:rPr lang="en-US" dirty="0" smtClean="0">
                <a:solidFill>
                  <a:schemeClr val="bg1"/>
                </a:solidFill>
              </a:rPr>
              <a:t>According to the pollen- and charcoal data from the region (</a:t>
            </a:r>
            <a:r>
              <a:rPr lang="en-US" dirty="0" err="1" smtClean="0">
                <a:solidFill>
                  <a:schemeClr val="bg1"/>
                </a:solidFill>
              </a:rPr>
              <a:t>Marinova</a:t>
            </a:r>
            <a:r>
              <a:rPr lang="en-US" dirty="0" smtClean="0">
                <a:solidFill>
                  <a:schemeClr val="bg1"/>
                </a:solidFill>
              </a:rPr>
              <a:t> et al., 2012; </a:t>
            </a:r>
            <a:r>
              <a:rPr lang="en-US" dirty="0" err="1" smtClean="0">
                <a:solidFill>
                  <a:schemeClr val="bg1"/>
                </a:solidFill>
              </a:rPr>
              <a:t>Tonkov</a:t>
            </a:r>
            <a:r>
              <a:rPr lang="en-US" dirty="0" smtClean="0">
                <a:solidFill>
                  <a:schemeClr val="bg1"/>
                </a:solidFill>
              </a:rPr>
              <a:t> et al., 2014; </a:t>
            </a:r>
            <a:r>
              <a:rPr lang="en-US" dirty="0" err="1" smtClean="0">
                <a:solidFill>
                  <a:schemeClr val="bg1"/>
                </a:solidFill>
              </a:rPr>
              <a:t>Ivanova</a:t>
            </a:r>
            <a:r>
              <a:rPr lang="en-US" dirty="0" smtClean="0">
                <a:solidFill>
                  <a:schemeClr val="bg1"/>
                </a:solidFill>
              </a:rPr>
              <a:t> et al., 2018) the dominant vegetation during the late- to middle Holocene was </a:t>
            </a:r>
            <a:r>
              <a:rPr lang="en-US" i="1" dirty="0" smtClean="0">
                <a:solidFill>
                  <a:schemeClr val="accent2"/>
                </a:solidFill>
              </a:rPr>
              <a:t>oak woodland</a:t>
            </a:r>
            <a:r>
              <a:rPr lang="en-US" dirty="0" smtClean="0">
                <a:solidFill>
                  <a:schemeClr val="bg1"/>
                </a:solidFill>
              </a:rPr>
              <a:t>, while only for sites situated at high enough altitude the use of </a:t>
            </a:r>
            <a:r>
              <a:rPr lang="en-US" i="1" dirty="0" err="1" smtClean="0">
                <a:solidFill>
                  <a:schemeClr val="bg1"/>
                </a:solidFill>
              </a:rPr>
              <a:t>Pinus</a:t>
            </a:r>
            <a:r>
              <a:rPr lang="en-US" i="1" dirty="0" smtClean="0">
                <a:solidFill>
                  <a:schemeClr val="bg1"/>
                </a:solidFill>
              </a:rPr>
              <a:t> </a:t>
            </a:r>
            <a:r>
              <a:rPr lang="en-US" dirty="0" smtClean="0">
                <a:solidFill>
                  <a:schemeClr val="bg1"/>
                </a:solidFill>
              </a:rPr>
              <a:t>species by the ancient people, is considered possible.</a:t>
            </a:r>
            <a:endParaRPr lang="en-US" dirty="0">
              <a:solidFill>
                <a:schemeClr val="bg1"/>
              </a:solidFill>
            </a:endParaRPr>
          </a:p>
        </p:txBody>
      </p:sp>
      <p:sp>
        <p:nvSpPr>
          <p:cNvPr id="5" name="TextBox 4"/>
          <p:cNvSpPr txBox="1"/>
          <p:nvPr/>
        </p:nvSpPr>
        <p:spPr>
          <a:xfrm>
            <a:off x="543927" y="4373479"/>
            <a:ext cx="3080085" cy="369332"/>
          </a:xfrm>
          <a:prstGeom prst="rect">
            <a:avLst/>
          </a:prstGeom>
          <a:noFill/>
        </p:spPr>
        <p:txBody>
          <a:bodyPr wrap="square" rtlCol="0">
            <a:spAutoFit/>
          </a:bodyPr>
          <a:lstStyle/>
          <a:p>
            <a:r>
              <a:rPr lang="en-US" b="1" dirty="0" smtClean="0">
                <a:solidFill>
                  <a:schemeClr val="accent4"/>
                </a:solidFill>
              </a:rPr>
              <a:t>VEGETATION  FACTOR</a:t>
            </a:r>
            <a:endParaRPr lang="en-US" b="1" dirty="0">
              <a:solidFill>
                <a:schemeClr val="accent4"/>
              </a:solidFill>
            </a:endParaRPr>
          </a:p>
        </p:txBody>
      </p:sp>
      <p:pic>
        <p:nvPicPr>
          <p:cNvPr id="32770" name="Picture 2" descr="G:\paper-Neolithic burnt clay2020\revision june20\Figure7new.jpg"/>
          <p:cNvPicPr>
            <a:picLocks noChangeAspect="1" noChangeArrowheads="1"/>
          </p:cNvPicPr>
          <p:nvPr/>
        </p:nvPicPr>
        <p:blipFill>
          <a:blip r:embed="rId3"/>
          <a:srcRect b="67368"/>
          <a:stretch>
            <a:fillRect/>
          </a:stretch>
        </p:blipFill>
        <p:spPr bwMode="auto">
          <a:xfrm>
            <a:off x="433534" y="207544"/>
            <a:ext cx="5153765" cy="2538663"/>
          </a:xfrm>
          <a:prstGeom prst="rect">
            <a:avLst/>
          </a:prstGeom>
          <a:noFill/>
        </p:spPr>
      </p:pic>
      <p:pic>
        <p:nvPicPr>
          <p:cNvPr id="9" name="Picture 2" descr="G:\paper-Neolithic burnt clay2020\revision june20\Figure7new.jpg"/>
          <p:cNvPicPr>
            <a:picLocks noChangeAspect="1" noChangeArrowheads="1"/>
          </p:cNvPicPr>
          <p:nvPr/>
        </p:nvPicPr>
        <p:blipFill>
          <a:blip r:embed="rId3"/>
          <a:srcRect t="32164" b="32807"/>
          <a:stretch>
            <a:fillRect/>
          </a:stretch>
        </p:blipFill>
        <p:spPr bwMode="auto">
          <a:xfrm>
            <a:off x="5898410" y="202532"/>
            <a:ext cx="4892014" cy="2586789"/>
          </a:xfrm>
          <a:prstGeom prst="rect">
            <a:avLst/>
          </a:prstGeom>
          <a:noFill/>
        </p:spPr>
      </p:pic>
      <p:sp>
        <p:nvSpPr>
          <p:cNvPr id="10" name="TextBox 9"/>
          <p:cNvSpPr txBox="1"/>
          <p:nvPr/>
        </p:nvSpPr>
        <p:spPr>
          <a:xfrm>
            <a:off x="353728" y="3126045"/>
            <a:ext cx="11399520" cy="923330"/>
          </a:xfrm>
          <a:prstGeom prst="rect">
            <a:avLst/>
          </a:prstGeom>
          <a:noFill/>
        </p:spPr>
        <p:txBody>
          <a:bodyPr wrap="square" rtlCol="0">
            <a:spAutoFit/>
          </a:bodyPr>
          <a:lstStyle/>
          <a:p>
            <a:r>
              <a:rPr lang="en-US" dirty="0" smtClean="0">
                <a:solidFill>
                  <a:srgbClr val="FFFF00"/>
                </a:solidFill>
              </a:rPr>
              <a:t>Magnetic susceptibility data (Table 1, Fig. 6) show that sites from North Bulgaria (falling into the continental climate zone) generally have higher values compared to the other sites from South Bulgaria (sub-continental and sub-Mediterranean climate). </a:t>
            </a:r>
            <a:r>
              <a:rPr lang="en-US" dirty="0" smtClean="0">
                <a:solidFill>
                  <a:srgbClr val="FFFF00"/>
                </a:solidFill>
                <a:sym typeface="Symbol"/>
              </a:rPr>
              <a:t></a:t>
            </a:r>
            <a:r>
              <a:rPr lang="en-US" baseline="-25000" dirty="0" err="1" smtClean="0">
                <a:solidFill>
                  <a:srgbClr val="FFFF00"/>
                </a:solidFill>
                <a:sym typeface="Symbol"/>
              </a:rPr>
              <a:t>fd</a:t>
            </a:r>
            <a:r>
              <a:rPr lang="en-US" dirty="0" smtClean="0">
                <a:solidFill>
                  <a:srgbClr val="FFFF00"/>
                </a:solidFill>
                <a:sym typeface="Symbol"/>
              </a:rPr>
              <a:t>% for all sites varies mostly between 8-10% , independently of the raw material. </a:t>
            </a:r>
            <a:endParaRPr lang="bg-BG" dirty="0">
              <a:solidFill>
                <a:srgbClr val="FFFF00"/>
              </a:solidFill>
            </a:endParaRPr>
          </a:p>
        </p:txBody>
      </p:sp>
      <p:sp>
        <p:nvSpPr>
          <p:cNvPr id="11" name="TextBox 10"/>
          <p:cNvSpPr txBox="1"/>
          <p:nvPr/>
        </p:nvSpPr>
        <p:spPr>
          <a:xfrm>
            <a:off x="419100" y="2819400"/>
            <a:ext cx="11439525" cy="307777"/>
          </a:xfrm>
          <a:prstGeom prst="rect">
            <a:avLst/>
          </a:prstGeom>
          <a:noFill/>
        </p:spPr>
        <p:txBody>
          <a:bodyPr wrap="square" rtlCol="0">
            <a:spAutoFit/>
          </a:bodyPr>
          <a:lstStyle/>
          <a:p>
            <a:r>
              <a:rPr lang="en-US" sz="1400" dirty="0" smtClean="0">
                <a:solidFill>
                  <a:schemeClr val="bg1"/>
                </a:solidFill>
              </a:rPr>
              <a:t>Figure  6. Magnetic susceptibility and percent frequency dependent susceptibility for Neolithic sites, according to their dating and climate zone</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9</a:t>
            </a:fld>
            <a:endParaRPr lang="en-US" noProof="0" dirty="0"/>
          </a:p>
        </p:txBody>
      </p:sp>
      <p:pic>
        <p:nvPicPr>
          <p:cNvPr id="3" name="Picture Placeholder 7" descr="Black wood grain">
            <a:extLst>
              <a:ext uri="{FF2B5EF4-FFF2-40B4-BE49-F238E27FC236}">
                <a16:creationId xmlns:a16="http://schemas.microsoft.com/office/drawing/2014/main" id="{1DFA8E42-E4CC-4EE9-BE99-2FFA2EC79C26}"/>
              </a:ext>
            </a:extLst>
          </p:cNvPr>
          <p:cNvPicPr>
            <a:picLocks noChangeAspect="1"/>
          </p:cNvPicPr>
          <p:nvPr/>
        </p:nvPicPr>
        <p:blipFill>
          <a:blip r:embed="rId2"/>
          <a:stretch>
            <a:fillRect/>
          </a:stretch>
        </p:blipFill>
        <p:spPr>
          <a:xfrm>
            <a:off x="144000" y="146383"/>
            <a:ext cx="11905200" cy="6565233"/>
          </a:xfrm>
          <a:prstGeom prst="rect">
            <a:avLst/>
          </a:prstGeom>
          <a:noFill/>
          <a:ln>
            <a:solidFill>
              <a:schemeClr val="accent1"/>
            </a:solidFill>
          </a:ln>
          <a:effectLst>
            <a:glow rad="63500">
              <a:schemeClr val="accent1">
                <a:satMod val="175000"/>
                <a:alpha val="40000"/>
              </a:schemeClr>
            </a:glow>
          </a:effectLst>
        </p:spPr>
      </p:pic>
      <p:pic>
        <p:nvPicPr>
          <p:cNvPr id="4" name="Picture 3" descr="G:\paper-Neolithic burnt clay2020\revision june20\Figure7new.jpg"/>
          <p:cNvPicPr>
            <a:picLocks noChangeAspect="1" noChangeArrowheads="1"/>
          </p:cNvPicPr>
          <p:nvPr/>
        </p:nvPicPr>
        <p:blipFill>
          <a:blip r:embed="rId3"/>
          <a:srcRect t="66098"/>
          <a:stretch>
            <a:fillRect/>
          </a:stretch>
        </p:blipFill>
        <p:spPr bwMode="auto">
          <a:xfrm>
            <a:off x="708861" y="1697455"/>
            <a:ext cx="5495925" cy="2812633"/>
          </a:xfrm>
          <a:prstGeom prst="rect">
            <a:avLst/>
          </a:prstGeom>
          <a:noFill/>
        </p:spPr>
      </p:pic>
      <p:sp>
        <p:nvSpPr>
          <p:cNvPr id="5" name="TextBox 4"/>
          <p:cNvSpPr txBox="1"/>
          <p:nvPr/>
        </p:nvSpPr>
        <p:spPr>
          <a:xfrm>
            <a:off x="818148" y="721895"/>
            <a:ext cx="10527631" cy="400110"/>
          </a:xfrm>
          <a:prstGeom prst="rect">
            <a:avLst/>
          </a:prstGeom>
          <a:noFill/>
        </p:spPr>
        <p:txBody>
          <a:bodyPr wrap="square" rtlCol="0">
            <a:spAutoFit/>
          </a:bodyPr>
          <a:lstStyle/>
          <a:p>
            <a:r>
              <a:rPr lang="en-US" sz="2000" dirty="0" smtClean="0">
                <a:solidFill>
                  <a:schemeClr val="accent4"/>
                </a:solidFill>
                <a:latin typeface="+mj-lt"/>
              </a:rPr>
              <a:t>FIRING  TEMPERATURES  ACHIEVED  IN  HOUSE  BURNING  DURING  THE  NEOLITHIC</a:t>
            </a:r>
            <a:endParaRPr lang="en-US" sz="2000" dirty="0">
              <a:solidFill>
                <a:schemeClr val="accent4"/>
              </a:solidFill>
              <a:latin typeface="+mj-lt"/>
            </a:endParaRPr>
          </a:p>
        </p:txBody>
      </p:sp>
      <p:sp>
        <p:nvSpPr>
          <p:cNvPr id="6" name="TextBox 5"/>
          <p:cNvSpPr txBox="1"/>
          <p:nvPr/>
        </p:nvSpPr>
        <p:spPr>
          <a:xfrm>
            <a:off x="6381750" y="1438275"/>
            <a:ext cx="5419725" cy="923330"/>
          </a:xfrm>
          <a:prstGeom prst="rect">
            <a:avLst/>
          </a:prstGeom>
          <a:noFill/>
        </p:spPr>
        <p:txBody>
          <a:bodyPr wrap="square" rtlCol="0">
            <a:spAutoFit/>
          </a:bodyPr>
          <a:lstStyle/>
          <a:p>
            <a:r>
              <a:rPr lang="en-US" dirty="0" smtClean="0">
                <a:solidFill>
                  <a:schemeClr val="bg1"/>
                </a:solidFill>
              </a:rPr>
              <a:t>The data demonstrate that the highest T</a:t>
            </a:r>
            <a:r>
              <a:rPr lang="en-US" baseline="-25000" dirty="0" smtClean="0">
                <a:solidFill>
                  <a:schemeClr val="bg1"/>
                </a:solidFill>
              </a:rPr>
              <a:t>fire</a:t>
            </a:r>
            <a:r>
              <a:rPr lang="en-US" dirty="0" smtClean="0">
                <a:solidFill>
                  <a:schemeClr val="bg1"/>
                </a:solidFill>
              </a:rPr>
              <a:t> are obtained for the oldest sites from the Early Neolithic, although few sites show T</a:t>
            </a:r>
            <a:r>
              <a:rPr lang="en-US" baseline="-25000" dirty="0" smtClean="0">
                <a:solidFill>
                  <a:schemeClr val="bg1"/>
                </a:solidFill>
              </a:rPr>
              <a:t>fire</a:t>
            </a:r>
            <a:r>
              <a:rPr lang="en-US" dirty="0" smtClean="0">
                <a:solidFill>
                  <a:schemeClr val="bg1"/>
                </a:solidFill>
              </a:rPr>
              <a:t> similar to the rest of the sites. </a:t>
            </a:r>
            <a:endParaRPr lang="en-US" dirty="0">
              <a:solidFill>
                <a:schemeClr val="bg1"/>
              </a:solidFill>
            </a:endParaRPr>
          </a:p>
        </p:txBody>
      </p:sp>
      <p:sp>
        <p:nvSpPr>
          <p:cNvPr id="7" name="TextBox 6"/>
          <p:cNvSpPr txBox="1"/>
          <p:nvPr/>
        </p:nvSpPr>
        <p:spPr>
          <a:xfrm>
            <a:off x="6477000" y="3228975"/>
            <a:ext cx="5153025" cy="2862322"/>
          </a:xfrm>
          <a:prstGeom prst="rect">
            <a:avLst/>
          </a:prstGeom>
          <a:noFill/>
        </p:spPr>
        <p:txBody>
          <a:bodyPr wrap="square" rtlCol="0">
            <a:spAutoFit/>
          </a:bodyPr>
          <a:lstStyle/>
          <a:p>
            <a:r>
              <a:rPr lang="en-US" dirty="0" smtClean="0">
                <a:solidFill>
                  <a:schemeClr val="bg1"/>
                </a:solidFill>
              </a:rPr>
              <a:t>Burning of the Neolithic houses is an open-air firing process (e.g. in oxidizing environment) which is governed by the climate and weather conditions (</a:t>
            </a:r>
            <a:r>
              <a:rPr lang="en-US" dirty="0" err="1" smtClean="0">
                <a:solidFill>
                  <a:schemeClr val="bg1"/>
                </a:solidFill>
              </a:rPr>
              <a:t>Glasspool</a:t>
            </a:r>
            <a:r>
              <a:rPr lang="en-US" dirty="0" smtClean="0">
                <a:solidFill>
                  <a:schemeClr val="bg1"/>
                </a:solidFill>
              </a:rPr>
              <a:t> et al., 2015). The highest determinations of T</a:t>
            </a:r>
            <a:r>
              <a:rPr lang="en-US" baseline="-25000" dirty="0" smtClean="0">
                <a:solidFill>
                  <a:schemeClr val="bg1"/>
                </a:solidFill>
              </a:rPr>
              <a:t>fire</a:t>
            </a:r>
            <a:r>
              <a:rPr lang="en-US" dirty="0" smtClean="0">
                <a:solidFill>
                  <a:schemeClr val="bg1"/>
                </a:solidFill>
              </a:rPr>
              <a:t> are related to sites located in the sub-Mediterranean and sub-continental climate, characterized by winter precipitation maxima (</a:t>
            </a:r>
            <a:r>
              <a:rPr lang="en-US" dirty="0" err="1" smtClean="0">
                <a:solidFill>
                  <a:schemeClr val="bg1"/>
                </a:solidFill>
              </a:rPr>
              <a:t>Ivanova</a:t>
            </a:r>
            <a:r>
              <a:rPr lang="en-US" dirty="0" smtClean="0">
                <a:solidFill>
                  <a:schemeClr val="bg1"/>
                </a:solidFill>
              </a:rPr>
              <a:t> et al., 2018). Thus, the hot and dry summers created fire-prone environment in which firing process is empowered.</a:t>
            </a:r>
            <a:endParaRPr lang="en-US" dirty="0">
              <a:solidFill>
                <a:schemeClr val="bg1"/>
              </a:solidFill>
            </a:endParaRPr>
          </a:p>
        </p:txBody>
      </p:sp>
      <p:sp>
        <p:nvSpPr>
          <p:cNvPr id="8" name="TextBox 7"/>
          <p:cNvSpPr txBox="1"/>
          <p:nvPr/>
        </p:nvSpPr>
        <p:spPr>
          <a:xfrm>
            <a:off x="523875" y="4686300"/>
            <a:ext cx="5327099" cy="523220"/>
          </a:xfrm>
          <a:prstGeom prst="rect">
            <a:avLst/>
          </a:prstGeom>
          <a:noFill/>
        </p:spPr>
        <p:txBody>
          <a:bodyPr wrap="none" rtlCol="0">
            <a:spAutoFit/>
          </a:bodyPr>
          <a:lstStyle/>
          <a:p>
            <a:r>
              <a:rPr lang="en-US" sz="1400" dirty="0" smtClean="0">
                <a:solidFill>
                  <a:schemeClr val="bg1"/>
                </a:solidFill>
              </a:rPr>
              <a:t>Figure 7. Site-averaged Tfire  for Neolithic sites according to their dating</a:t>
            </a:r>
          </a:p>
          <a:p>
            <a:r>
              <a:rPr lang="en-US" sz="1400" dirty="0" smtClean="0">
                <a:solidFill>
                  <a:schemeClr val="bg1"/>
                </a:solidFill>
              </a:rPr>
              <a:t>and location in the climatic zones.</a:t>
            </a:r>
            <a:endParaRPr lang="en-US" sz="1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00564740_win32">
  <a:themeElements>
    <a:clrScheme name="Custom 131">
      <a:dk1>
        <a:sysClr val="windowText" lastClr="000000"/>
      </a:dk1>
      <a:lt1>
        <a:srgbClr val="FFFFFF"/>
      </a:lt1>
      <a:dk2>
        <a:srgbClr val="3F3F3F"/>
      </a:dk2>
      <a:lt2>
        <a:srgbClr val="F2F2F2"/>
      </a:lt2>
      <a:accent1>
        <a:srgbClr val="056AFF"/>
      </a:accent1>
      <a:accent2>
        <a:srgbClr val="FF391E"/>
      </a:accent2>
      <a:accent3>
        <a:srgbClr val="A1CC18"/>
      </a:accent3>
      <a:accent4>
        <a:srgbClr val="FFC000"/>
      </a:accent4>
      <a:accent5>
        <a:srgbClr val="1554B2"/>
      </a:accent5>
      <a:accent6>
        <a:srgbClr val="8BB20C"/>
      </a:accent6>
      <a:hlink>
        <a:srgbClr val="056AFF"/>
      </a:hlink>
      <a:folHlink>
        <a:srgbClr val="056AFF"/>
      </a:folHlink>
    </a:clrScheme>
    <a:fontScheme name="Custom 150">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3186">
              <a:schemeClr val="tx1"/>
            </a:gs>
            <a:gs pos="0">
              <a:schemeClr val="accent1">
                <a:alpha val="50000"/>
              </a:schemeClr>
            </a:gs>
            <a:gs pos="46000">
              <a:schemeClr val="accent1">
                <a:lumMod val="50000"/>
                <a:alpha val="90000"/>
              </a:schemeClr>
            </a:gs>
          </a:gsLst>
          <a:lin ang="3600000" scaled="0"/>
        </a:gradFill>
      </a:spPr>
      <a:bodyPr vert="horz" lIns="72000" tIns="180000" rIns="180000" bIns="0" rtlCol="0" anchor="t">
        <a:noAutofit/>
      </a:bodyPr>
      <a:lstStyle>
        <a:defPPr algn="r">
          <a:lnSpc>
            <a:spcPts val="4700"/>
          </a:lnSpc>
          <a:spcBef>
            <a:spcPct val="0"/>
          </a:spcBef>
          <a:defRPr sz="4500">
            <a:solidFill>
              <a:schemeClr val="bg1"/>
            </a:solidFill>
            <a:latin typeface="Rockwell" panose="02060603020205020403" pitchFamily="18" charset="0"/>
            <a:ea typeface="+mj-ea"/>
            <a:cs typeface="+mj-cs"/>
          </a:defRPr>
        </a:defPPr>
      </a:lstStyle>
    </a:spDef>
  </a:objectDefaults>
  <a:extraClrSchemeLst/>
  <a:extLst>
    <a:ext uri="{05A4C25C-085E-4340-85A3-A5531E510DB2}">
      <thm15:themeFamily xmlns:thm15="http://schemas.microsoft.com/office/thememl/2012/main" name="TF00564740_Dark wood presentation_CLR_v3" id="{49638A16-5E55-4B30-AEB1-0A03F30AF386}" vid="{D58A18CD-A37E-4397-8A63-7F191E6C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B36EA-CF11-40D0-93CA-F9002F3EA350}">
  <ds:schemaRefs>
    <ds:schemaRef ds:uri="http://schemas.microsoft.com/sharepoint/v3/contenttype/forms"/>
  </ds:schemaRefs>
</ds:datastoreItem>
</file>

<file path=customXml/itemProps2.xml><?xml version="1.0" encoding="utf-8"?>
<ds:datastoreItem xmlns:ds="http://schemas.openxmlformats.org/officeDocument/2006/customXml" ds:itemID="{0535D37E-7F4E-4FAA-AEBF-D3016C5066C4}">
  <ds:schemaRef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A54D3619-0FAE-444B-BDB2-235453156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tf00564740_win32</Template>
  <TotalTime>0</TotalTime>
  <Words>2389</Words>
  <Application>Microsoft Office PowerPoint</Application>
  <PresentationFormat>Widescreen</PresentationFormat>
  <Paragraphs>112</Paragraphs>
  <Slides>14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Baskerville Old Face</vt:lpstr>
      <vt:lpstr>Calibri</vt:lpstr>
      <vt:lpstr>Calibri Light</vt:lpstr>
      <vt:lpstr>Cambria</vt:lpstr>
      <vt:lpstr>Rockwell</vt:lpstr>
      <vt:lpstr>Symbol</vt:lpstr>
      <vt:lpstr>Times New Roman</vt:lpstr>
      <vt:lpstr>Wingdings</vt:lpstr>
      <vt:lpstr>tf00564740_win32</vt:lpstr>
      <vt:lpstr>Document</vt:lpstr>
      <vt:lpstr>Fired clay from Neolithic houses –  the role  of  past  environment  revealed  in mineral  magnetic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2021-04-09T11:09:33Z</dcterms:created>
  <dcterms:modified xsi:type="dcterms:W3CDTF">2021-04-18T14:22:35Z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