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726" r:id="rId4"/>
  </p:sldMasterIdLst>
  <p:notesMasterIdLst>
    <p:notesMasterId r:id="rId28"/>
  </p:notesMasterIdLst>
  <p:handoutMasterIdLst>
    <p:handoutMasterId r:id="rId29"/>
  </p:handoutMasterIdLst>
  <p:sldIdLst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81" r:id="rId17"/>
    <p:sldId id="282" r:id="rId18"/>
    <p:sldId id="274" r:id="rId19"/>
    <p:sldId id="283" r:id="rId20"/>
    <p:sldId id="275" r:id="rId21"/>
    <p:sldId id="276" r:id="rId22"/>
    <p:sldId id="277" r:id="rId23"/>
    <p:sldId id="278" r:id="rId24"/>
    <p:sldId id="279" r:id="rId25"/>
    <p:sldId id="284" r:id="rId26"/>
    <p:sldId id="280" r:id="rId27"/>
  </p:sldIdLst>
  <p:sldSz cx="9144000" cy="5143500" type="screen16x9"/>
  <p:notesSz cx="7023100" cy="9309100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urrer Bettina" initials="dub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640000"/>
    <a:srgbClr val="39B1DB"/>
    <a:srgbClr val="60B4B2"/>
    <a:srgbClr val="08CDE8"/>
    <a:srgbClr val="CDCDCD"/>
    <a:srgbClr val="F0494A"/>
    <a:srgbClr val="F3BE91"/>
    <a:srgbClr val="88B0D8"/>
    <a:srgbClr val="F9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6023" autoAdjust="0"/>
  </p:normalViewPr>
  <p:slideViewPr>
    <p:cSldViewPr snapToGrid="0" showGuides="1">
      <p:cViewPr>
        <p:scale>
          <a:sx n="150" d="100"/>
          <a:sy n="150" d="100"/>
        </p:scale>
        <p:origin x="336" y="510"/>
      </p:cViewPr>
      <p:guideLst>
        <p:guide orient="horz" pos="2164"/>
        <p:guide pos="2880"/>
        <p:guide orient="horz" pos="16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8" d="100"/>
          <a:sy n="78" d="100"/>
        </p:scale>
        <p:origin x="-3318" y="-108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9758" y="0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3645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9758" y="8843645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fld id="{5539B3AE-4F5B-4C8A-901D-39FC07883CC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804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758" y="0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1163" y="698500"/>
            <a:ext cx="6200775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415" y="4421824"/>
            <a:ext cx="5150273" cy="4189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smtClean="0"/>
              <a:t>Mastertextformat bearbeiten</a:t>
            </a:r>
          </a:p>
          <a:p>
            <a:pPr lvl="1"/>
            <a:r>
              <a:rPr lang="de-CH" noProof="0" smtClean="0"/>
              <a:t>Zweite Ebene</a:t>
            </a:r>
          </a:p>
          <a:p>
            <a:pPr lvl="2"/>
            <a:r>
              <a:rPr lang="de-CH" noProof="0" smtClean="0"/>
              <a:t>Dritte Ebene</a:t>
            </a:r>
          </a:p>
          <a:p>
            <a:pPr lvl="3"/>
            <a:r>
              <a:rPr lang="de-CH" noProof="0" smtClean="0"/>
              <a:t>Vierte Ebene</a:t>
            </a:r>
          </a:p>
          <a:p>
            <a:pPr lvl="4"/>
            <a:r>
              <a:rPr lang="de-CH" noProof="0" smtClean="0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3645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758" y="8843645"/>
            <a:ext cx="3043344" cy="465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8" charset="0"/>
              </a:defRPr>
            </a:lvl1pPr>
          </a:lstStyle>
          <a:p>
            <a:pPr>
              <a:defRPr/>
            </a:pPr>
            <a:fld id="{A1435824-F435-405F-82FC-C5B86CD5CBFE}" type="slidenum">
              <a:rPr lang="de-CH"/>
              <a:pPr>
                <a:defRPr/>
              </a:pPr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705510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1A1A1A"/>
                </a:solidFill>
                <a:latin typeface="Times New Roman" panose="02020603050405020304" pitchFamily="18" charset="0"/>
              </a:rPr>
              <a:t>Stephenson, D. B., C. A. S. Coelho, M. </a:t>
            </a:r>
            <a:r>
              <a:rPr lang="en-US" sz="1200" dirty="0" err="1" smtClean="0">
                <a:solidFill>
                  <a:srgbClr val="1A1A1A"/>
                </a:solidFill>
                <a:latin typeface="Times New Roman" panose="02020603050405020304" pitchFamily="18" charset="0"/>
              </a:rPr>
              <a:t>Balmaseda</a:t>
            </a:r>
            <a:r>
              <a:rPr lang="en-US" sz="1200" dirty="0" smtClean="0">
                <a:solidFill>
                  <a:srgbClr val="1A1A1A"/>
                </a:solidFill>
                <a:latin typeface="Times New Roman" panose="02020603050405020304" pitchFamily="18" charset="0"/>
              </a:rPr>
              <a:t>, and F. J. </a:t>
            </a:r>
            <a:r>
              <a:rPr lang="en-US" sz="1200" dirty="0" err="1" smtClean="0">
                <a:solidFill>
                  <a:srgbClr val="1A1A1A"/>
                </a:solidFill>
                <a:latin typeface="Times New Roman" panose="02020603050405020304" pitchFamily="18" charset="0"/>
              </a:rPr>
              <a:t>Doblas</a:t>
            </a:r>
            <a:r>
              <a:rPr lang="en-US" sz="1200" dirty="0" smtClean="0">
                <a:solidFill>
                  <a:srgbClr val="1A1A1A"/>
                </a:solidFill>
                <a:latin typeface="Times New Roman" panose="02020603050405020304" pitchFamily="18" charset="0"/>
              </a:rPr>
              <a:t>-Reyes, 2005: Forecast assimilation: A unified framework for the combination of multi-model weather and climate predictions. </a:t>
            </a:r>
            <a:r>
              <a:rPr lang="en-US" sz="1200" i="1" dirty="0" err="1" smtClean="0">
                <a:solidFill>
                  <a:srgbClr val="1A1A1A"/>
                </a:solidFill>
                <a:latin typeface="Times New Roman" panose="02020603050405020304" pitchFamily="18" charset="0"/>
              </a:rPr>
              <a:t>Tellus</a:t>
            </a:r>
            <a:r>
              <a:rPr lang="en-US" sz="1200" dirty="0" smtClean="0">
                <a:solidFill>
                  <a:srgbClr val="1A1A1A"/>
                </a:solidFill>
                <a:latin typeface="Times New Roman" panose="02020603050405020304" pitchFamily="18" charset="0"/>
              </a:rPr>
              <a:t>, </a:t>
            </a:r>
            <a:r>
              <a:rPr lang="en-US" sz="1200" b="1" dirty="0" smtClean="0">
                <a:solidFill>
                  <a:srgbClr val="1A1A1A"/>
                </a:solidFill>
                <a:latin typeface="Times New Roman" panose="02020603050405020304" pitchFamily="18" charset="0"/>
              </a:rPr>
              <a:t>57A, </a:t>
            </a:r>
            <a:r>
              <a:rPr lang="en-US" sz="1200" dirty="0" smtClean="0">
                <a:solidFill>
                  <a:srgbClr val="1A1A1A"/>
                </a:solidFill>
                <a:latin typeface="Times New Roman" panose="02020603050405020304" pitchFamily="18" charset="0"/>
              </a:rPr>
              <a:t>253–264.</a:t>
            </a:r>
            <a:endParaRPr lang="en-US" sz="1200" dirty="0" smtClean="0"/>
          </a:p>
          <a:p>
            <a:endParaRPr lang="it-CH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CH" dirty="0" smtClean="0"/>
              <a:t>«</a:t>
            </a:r>
            <a:r>
              <a:rPr lang="en-US" sz="1200" dirty="0" smtClean="0">
                <a:latin typeface="Segoe UI" panose="020B0502040204020203" pitchFamily="34" charset="0"/>
              </a:rPr>
              <a:t>An elegant duality between statistical postprocessing and data assimilation has recently been discovered by Stephenson et al. (2005) in the context of their work on </a:t>
            </a:r>
            <a:r>
              <a:rPr lang="en-US" sz="1200" dirty="0" err="1" smtClean="0">
                <a:latin typeface="Segoe UI" panose="020B0502040204020203" pitchFamily="34" charset="0"/>
              </a:rPr>
              <a:t>multimodel</a:t>
            </a:r>
            <a:r>
              <a:rPr lang="en-US" sz="1200" dirty="0" smtClean="0">
                <a:latin typeface="Segoe UI" panose="020B0502040204020203" pitchFamily="34" charset="0"/>
              </a:rPr>
              <a:t> forecast combination (Coelho et al. 2004a,b). This has led Stephenson et al. (2005) to refer to forecast postprocessing by the more dignified and meaningful expression </a:t>
            </a:r>
            <a:r>
              <a:rPr lang="en-US" sz="1200" b="1" dirty="0" smtClean="0">
                <a:latin typeface="Segoe UI" panose="020B0502040204020203" pitchFamily="34" charset="0"/>
              </a:rPr>
              <a:t>forecast assimilation—the process whereby model predictions are assimilated into existing knowledge to produce improved forecasts of real-world observable quantities</a:t>
            </a:r>
            <a:r>
              <a:rPr lang="en-US" sz="1200" dirty="0" smtClean="0">
                <a:latin typeface="Segoe UI" panose="020B0502040204020203" pitchFamily="34" charset="0"/>
              </a:rPr>
              <a:t>.</a:t>
            </a:r>
            <a:r>
              <a:rPr lang="en-US" sz="1200" dirty="0" smtClean="0">
                <a:latin typeface="Times" pitchFamily="18" charset="0"/>
              </a:rPr>
              <a:t>”</a:t>
            </a:r>
            <a:endParaRPr lang="en-US" sz="1200" b="0" i="0" dirty="0" smtClean="0"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435824-F435-405F-82FC-C5B86CD5CBFE}" type="slidenum">
              <a:rPr lang="de-CH" smtClean="0"/>
              <a:pPr>
                <a:defRPr/>
              </a:pPr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5287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rPr>
              <a:t>NWP predictions should not be taken on face value as forecasts of observable variables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435824-F435-405F-82FC-C5B86CD5CBFE}" type="slidenum">
              <a:rPr lang="de-CH" smtClean="0"/>
              <a:pPr>
                <a:defRPr/>
              </a:pPr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2737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CH" dirty="0" err="1" smtClean="0"/>
              <a:t>Pit</a:t>
            </a:r>
            <a:r>
              <a:rPr lang="it-CH" dirty="0" smtClean="0"/>
              <a:t> </a:t>
            </a:r>
            <a:r>
              <a:rPr lang="it-CH" dirty="0" err="1" smtClean="0"/>
              <a:t>histograms</a:t>
            </a:r>
            <a:endParaRPr lang="it-CH" dirty="0" smtClean="0"/>
          </a:p>
          <a:p>
            <a:r>
              <a:rPr lang="it-CH" dirty="0" err="1" smtClean="0"/>
              <a:t>Predicted</a:t>
            </a:r>
            <a:r>
              <a:rPr lang="it-CH" dirty="0" smtClean="0"/>
              <a:t> </a:t>
            </a:r>
            <a:r>
              <a:rPr lang="it-CH" dirty="0" err="1" smtClean="0"/>
              <a:t>distribution</a:t>
            </a:r>
            <a:r>
              <a:rPr lang="it-CH" dirty="0" smtClean="0"/>
              <a:t> </a:t>
            </a:r>
            <a:r>
              <a:rPr lang="it-CH" dirty="0" err="1" smtClean="0"/>
              <a:t>good</a:t>
            </a:r>
            <a:r>
              <a:rPr lang="it-CH" dirty="0" smtClean="0"/>
              <a:t> </a:t>
            </a:r>
            <a:r>
              <a:rPr lang="it-CH" dirty="0" err="1" smtClean="0"/>
              <a:t>representation</a:t>
            </a:r>
            <a:r>
              <a:rPr lang="it-CH" baseline="0" dirty="0" smtClean="0"/>
              <a:t> of </a:t>
            </a:r>
            <a:r>
              <a:rPr lang="it-CH" baseline="0" dirty="0" err="1" smtClean="0"/>
              <a:t>observation</a:t>
            </a:r>
            <a:r>
              <a:rPr lang="it-CH" baseline="0" dirty="0" smtClean="0"/>
              <a:t> </a:t>
            </a:r>
            <a:r>
              <a:rPr lang="it-CH" baseline="0" dirty="0" err="1" smtClean="0"/>
              <a:t>variability</a:t>
            </a:r>
            <a:r>
              <a:rPr lang="it-CH" baseline="0" dirty="0" smtClean="0"/>
              <a:t> (</a:t>
            </a:r>
            <a:r>
              <a:rPr lang="it-CH" baseline="0" dirty="0" err="1" smtClean="0"/>
              <a:t>uncertainty</a:t>
            </a:r>
            <a:r>
              <a:rPr lang="it-CH" baseline="0" dirty="0" smtClean="0"/>
              <a:t>) ? </a:t>
            </a:r>
          </a:p>
          <a:p>
            <a:r>
              <a:rPr lang="it-CH" dirty="0" err="1" smtClean="0"/>
              <a:t>where</a:t>
            </a:r>
            <a:r>
              <a:rPr lang="it-CH" dirty="0" smtClean="0"/>
              <a:t> </a:t>
            </a:r>
            <a:r>
              <a:rPr lang="it-CH" dirty="0" err="1" smtClean="0"/>
              <a:t>observations</a:t>
            </a:r>
            <a:r>
              <a:rPr lang="it-CH" dirty="0" smtClean="0"/>
              <a:t> </a:t>
            </a:r>
            <a:r>
              <a:rPr lang="it-CH" dirty="0" err="1" smtClean="0"/>
              <a:t>usually</a:t>
            </a:r>
            <a:r>
              <a:rPr lang="it-CH" dirty="0" smtClean="0"/>
              <a:t> </a:t>
            </a:r>
            <a:r>
              <a:rPr lang="it-CH" dirty="0" err="1" smtClean="0"/>
              <a:t>fall</a:t>
            </a:r>
            <a:r>
              <a:rPr lang="it-CH" dirty="0" smtClean="0"/>
              <a:t> </a:t>
            </a:r>
            <a:r>
              <a:rPr lang="it-CH" dirty="0" err="1" smtClean="0"/>
              <a:t>within</a:t>
            </a:r>
            <a:r>
              <a:rPr lang="it-CH" dirty="0" smtClean="0"/>
              <a:t> the </a:t>
            </a:r>
            <a:r>
              <a:rPr lang="it-CH" dirty="0" err="1" smtClean="0"/>
              <a:t>predicted</a:t>
            </a:r>
            <a:r>
              <a:rPr lang="it-CH" dirty="0" smtClean="0"/>
              <a:t> </a:t>
            </a:r>
            <a:r>
              <a:rPr lang="it-CH" dirty="0" err="1" smtClean="0"/>
              <a:t>distribution</a:t>
            </a:r>
            <a:endParaRPr lang="it-CH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435824-F435-405F-82FC-C5B86CD5CBFE}" type="slidenum">
              <a:rPr lang="de-CH" smtClean="0"/>
              <a:pPr>
                <a:defRPr/>
              </a:pPr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152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435824-F435-405F-82FC-C5B86CD5CBFE}" type="slidenum">
              <a:rPr lang="de-CH" smtClean="0"/>
              <a:pPr>
                <a:defRPr/>
              </a:pPr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17126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 4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185" b="20458"/>
          <a:stretch/>
        </p:blipFill>
        <p:spPr>
          <a:xfrm>
            <a:off x="66261" y="1863884"/>
            <a:ext cx="9011477" cy="3237017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188981" y="3604312"/>
            <a:ext cx="6858000" cy="648000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kumimoji="0" lang="de-DE" sz="2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defTabSz="68580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</a:pPr>
            <a:r>
              <a:rPr lang="en-GB" noProof="0" dirty="0" smtClean="0"/>
              <a:t>Subtitle Arial, 22 point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7051" y="1843923"/>
            <a:ext cx="7617600" cy="1638000"/>
          </a:xfrm>
          <a:prstGeom prst="rect">
            <a:avLst/>
          </a:prstGeom>
        </p:spPr>
        <p:txBody>
          <a:bodyPr/>
          <a:lstStyle>
            <a:lvl1pPr>
              <a:defRPr kumimoji="0" lang="de-DE" sz="5200" b="0" i="0" u="none" strike="noStrike" kern="120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GB" noProof="0" dirty="0" smtClean="0"/>
              <a:t>Presentation Title Arial, 52 point</a:t>
            </a:r>
          </a:p>
        </p:txBody>
      </p:sp>
      <p:sp>
        <p:nvSpPr>
          <p:cNvPr id="9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GB" sz="800" noProof="0" dirty="0" smtClean="0"/>
              <a:t>Federal Department of Home Affairs FDHA</a:t>
            </a:r>
            <a:br>
              <a:rPr lang="en-GB" sz="800" noProof="0" dirty="0" smtClean="0"/>
            </a:br>
            <a:r>
              <a:rPr lang="en-GB" sz="800" b="1" noProof="0" dirty="0" smtClean="0"/>
              <a:t>Federal Office of Meteorology and Climatology  MeteoSwiss</a:t>
            </a:r>
            <a:endParaRPr lang="en-GB" sz="800" noProof="0" dirty="0"/>
          </a:p>
        </p:txBody>
      </p:sp>
      <p:grpSp>
        <p:nvGrpSpPr>
          <p:cNvPr id="3" name="Gruppieren 2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3" name="Picture 41" descr="Bund_e_100%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4" descr="Wappen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6033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 bwMode="auto">
          <a:xfrm>
            <a:off x="0" y="-6410"/>
            <a:ext cx="9162000" cy="5157000"/>
          </a:xfrm>
          <a:prstGeom prst="rect">
            <a:avLst/>
          </a:prstGeom>
          <a:solidFill>
            <a:srgbClr val="7D6E5F">
              <a:lumMod val="60000"/>
              <a:lumOff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0" i="0" u="none" strike="noStrike" kern="0" cap="none" spc="0" normalizeH="0" baseline="0" noProof="0" dirty="0" smtClean="0">
              <a:ln>
                <a:noFill/>
              </a:ln>
              <a:solidFill>
                <a:srgbClr val="B4A89C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532413" y="1808163"/>
            <a:ext cx="6081933" cy="2133875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de-CH"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smtClean="0"/>
              <a:t>Statement Arial normal 18. </a:t>
            </a:r>
            <a:r>
              <a:rPr lang="en-GB" noProof="0" dirty="0" err="1" smtClean="0"/>
              <a:t>Feugiamet</a:t>
            </a:r>
            <a:r>
              <a:rPr lang="en-GB" noProof="0" dirty="0" smtClean="0"/>
              <a:t> ad </a:t>
            </a:r>
            <a:r>
              <a:rPr lang="en-GB" noProof="0" dirty="0" err="1" smtClean="0"/>
              <a:t>delisl</a:t>
            </a:r>
            <a:r>
              <a:rPr lang="en-GB" noProof="0" dirty="0" smtClean="0"/>
              <a:t> in </a:t>
            </a:r>
            <a:r>
              <a:rPr lang="en-GB" noProof="0" dirty="0" err="1" smtClean="0"/>
              <a:t>hent</a:t>
            </a:r>
            <a:r>
              <a:rPr lang="en-GB" noProof="0" dirty="0" smtClean="0"/>
              <a:t> ad </a:t>
            </a:r>
            <a:r>
              <a:rPr lang="en-GB" noProof="0" dirty="0" err="1" smtClean="0"/>
              <a:t>estion</a:t>
            </a:r>
            <a:r>
              <a:rPr lang="en-GB" noProof="0" dirty="0" smtClean="0"/>
              <a:t> </a:t>
            </a:r>
            <a:r>
              <a:rPr lang="en-GB" noProof="0" dirty="0" err="1" smtClean="0"/>
              <a:t>hent</a:t>
            </a:r>
            <a:r>
              <a:rPr lang="en-GB" noProof="0" dirty="0" smtClean="0"/>
              <a:t> prat </a:t>
            </a:r>
            <a:r>
              <a:rPr lang="en-GB" noProof="0" dirty="0" err="1" smtClean="0"/>
              <a:t>lortincilit</a:t>
            </a:r>
            <a:r>
              <a:rPr lang="en-GB" noProof="0" dirty="0" smtClean="0"/>
              <a:t> </a:t>
            </a:r>
            <a:r>
              <a:rPr lang="en-GB" noProof="0" dirty="0" err="1" smtClean="0"/>
              <a:t>utem</a:t>
            </a:r>
            <a:r>
              <a:rPr lang="en-GB" noProof="0" dirty="0" smtClean="0"/>
              <a:t> </a:t>
            </a:r>
            <a:r>
              <a:rPr lang="en-GB" noProof="0" dirty="0" err="1" smtClean="0"/>
              <a:t>doloreet</a:t>
            </a:r>
            <a:r>
              <a:rPr lang="en-GB" noProof="0" dirty="0" smtClean="0"/>
              <a:t> </a:t>
            </a:r>
            <a:r>
              <a:rPr lang="en-GB" noProof="0" dirty="0" err="1" smtClean="0"/>
              <a:t>alisis</a:t>
            </a:r>
            <a:r>
              <a:rPr lang="en-GB" noProof="0" dirty="0" smtClean="0"/>
              <a:t> </a:t>
            </a:r>
            <a:r>
              <a:rPr lang="en-GB" noProof="0" dirty="0" err="1" smtClean="0"/>
              <a:t>auguerc</a:t>
            </a:r>
            <a:r>
              <a:rPr lang="en-GB" noProof="0" dirty="0" smtClean="0"/>
              <a:t> </a:t>
            </a:r>
            <a:r>
              <a:rPr lang="en-GB" noProof="0" dirty="0" err="1" smtClean="0"/>
              <a:t>iliquatum</a:t>
            </a:r>
            <a:r>
              <a:rPr lang="en-GB" noProof="0" dirty="0" smtClean="0"/>
              <a:t> </a:t>
            </a:r>
            <a:r>
              <a:rPr lang="en-GB" noProof="0" dirty="0" err="1" smtClean="0"/>
              <a:t>euipsuscilis</a:t>
            </a:r>
            <a:r>
              <a:rPr lang="en-GB" noProof="0" dirty="0" smtClean="0"/>
              <a:t> </a:t>
            </a:r>
            <a:r>
              <a:rPr lang="en-GB" noProof="0" dirty="0" err="1" smtClean="0"/>
              <a:t>augue</a:t>
            </a:r>
            <a:r>
              <a:rPr lang="en-GB" noProof="0" dirty="0" smtClean="0"/>
              <a:t> do </a:t>
            </a:r>
            <a:r>
              <a:rPr lang="en-GB" noProof="0" dirty="0" err="1" smtClean="0"/>
              <a:t>consequipis</a:t>
            </a:r>
            <a:r>
              <a:rPr lang="en-GB" noProof="0" dirty="0" smtClean="0"/>
              <a:t> </a:t>
            </a:r>
            <a:r>
              <a:rPr lang="en-GB" noProof="0" dirty="0" err="1" smtClean="0"/>
              <a:t>nulputpat</a:t>
            </a:r>
            <a:r>
              <a:rPr lang="en-GB" noProof="0" dirty="0" smtClean="0"/>
              <a:t> </a:t>
            </a:r>
            <a:r>
              <a:rPr lang="en-GB" noProof="0" dirty="0" err="1" smtClean="0"/>
              <a:t>lum</a:t>
            </a:r>
            <a:r>
              <a:rPr lang="en-GB" noProof="0" dirty="0" smtClean="0"/>
              <a:t> </a:t>
            </a:r>
            <a:r>
              <a:rPr lang="en-GB" noProof="0" dirty="0" err="1" smtClean="0"/>
              <a:t>dolobore</a:t>
            </a:r>
            <a:r>
              <a:rPr lang="en-GB" noProof="0" dirty="0" smtClean="0"/>
              <a:t> </a:t>
            </a:r>
            <a:r>
              <a:rPr lang="en-GB" noProof="0" dirty="0" err="1" smtClean="0"/>
              <a:t>diodolorem</a:t>
            </a:r>
            <a:r>
              <a:rPr lang="en-GB" noProof="0" dirty="0" smtClean="0"/>
              <a:t> </a:t>
            </a:r>
            <a:r>
              <a:rPr lang="en-GB" noProof="0" dirty="0" err="1" smtClean="0"/>
              <a:t>nullam</a:t>
            </a:r>
            <a:r>
              <a:rPr lang="en-GB" noProof="0" dirty="0" smtClean="0"/>
              <a:t>, </a:t>
            </a:r>
            <a:r>
              <a:rPr lang="en-GB" noProof="0" dirty="0" err="1" smtClean="0"/>
              <a:t>susting</a:t>
            </a:r>
            <a:r>
              <a:rPr lang="en-GB" noProof="0" dirty="0" smtClean="0"/>
              <a:t> </a:t>
            </a:r>
            <a:r>
              <a:rPr lang="en-GB" noProof="0" dirty="0" err="1" smtClean="0"/>
              <a:t>eumsan</a:t>
            </a:r>
            <a:r>
              <a:rPr lang="en-GB" noProof="0" dirty="0" smtClean="0"/>
              <a:t> </a:t>
            </a:r>
            <a:r>
              <a:rPr lang="en-GB" noProof="0" dirty="0" err="1" smtClean="0"/>
              <a:t>veliquismod</a:t>
            </a:r>
            <a:r>
              <a:rPr lang="en-GB" noProof="0" dirty="0" smtClean="0"/>
              <a:t> </a:t>
            </a:r>
            <a:r>
              <a:rPr lang="en-GB" noProof="0" dirty="0" err="1" smtClean="0"/>
              <a:t>mincin</a:t>
            </a:r>
            <a:r>
              <a:rPr lang="en-GB" noProof="0" dirty="0" smtClean="0"/>
              <a:t> </a:t>
            </a:r>
            <a:r>
              <a:rPr lang="en-GB" noProof="0" dirty="0" err="1" smtClean="0"/>
              <a:t>ulluptat</a:t>
            </a:r>
            <a:r>
              <a:rPr lang="en-GB" noProof="0" dirty="0" smtClean="0"/>
              <a:t>. </a:t>
            </a:r>
            <a:r>
              <a:rPr lang="en-GB" noProof="0" dirty="0" err="1" smtClean="0"/>
              <a:t>Nulla</a:t>
            </a:r>
            <a:r>
              <a:rPr lang="en-GB" noProof="0" dirty="0" smtClean="0"/>
              <a:t> </a:t>
            </a:r>
            <a:r>
              <a:rPr lang="en-GB" noProof="0" dirty="0" err="1" smtClean="0"/>
              <a:t>commy</a:t>
            </a:r>
            <a:r>
              <a:rPr lang="en-GB" noProof="0" dirty="0" smtClean="0"/>
              <a:t> </a:t>
            </a:r>
            <a:r>
              <a:rPr lang="en-GB" noProof="0" dirty="0" err="1" smtClean="0"/>
              <a:t>niam</a:t>
            </a:r>
            <a:r>
              <a:rPr lang="en-GB" noProof="0" dirty="0" smtClean="0"/>
              <a:t>, </a:t>
            </a:r>
            <a:r>
              <a:rPr lang="en-GB" noProof="0" dirty="0" err="1" smtClean="0"/>
              <a:t>quismodit</a:t>
            </a:r>
            <a:r>
              <a:rPr lang="en-GB" noProof="0" dirty="0" smtClean="0"/>
              <a:t> </a:t>
            </a:r>
            <a:r>
              <a:rPr lang="en-GB" noProof="0" dirty="0" err="1" smtClean="0"/>
              <a:t>irilit</a:t>
            </a:r>
            <a:r>
              <a:rPr lang="en-GB" noProof="0" dirty="0" smtClean="0"/>
              <a:t> </a:t>
            </a:r>
            <a:r>
              <a:rPr lang="en-GB" noProof="0" dirty="0" err="1" smtClean="0"/>
              <a:t>incinim</a:t>
            </a:r>
            <a:r>
              <a:rPr lang="en-GB" noProof="0" dirty="0" smtClean="0"/>
              <a:t> </a:t>
            </a:r>
            <a:r>
              <a:rPr lang="en-GB" noProof="0" dirty="0" err="1" smtClean="0"/>
              <a:t>velisi</a:t>
            </a:r>
            <a:r>
              <a:rPr lang="en-GB" noProof="0" dirty="0" smtClean="0"/>
              <a:t> </a:t>
            </a:r>
            <a:r>
              <a:rPr lang="en-GB" noProof="0" dirty="0" err="1" smtClean="0"/>
              <a:t>exero</a:t>
            </a:r>
            <a:r>
              <a:rPr lang="en-GB" noProof="0" dirty="0" smtClean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818013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1179830" y="1394459"/>
            <a:ext cx="7527926" cy="2484121"/>
          </a:xfrm>
          <a:prstGeom prst="rect">
            <a:avLst/>
          </a:prstGeom>
        </p:spPr>
        <p:txBody>
          <a:bodyPr/>
          <a:lstStyle>
            <a:lvl1pPr marL="266700" marR="0" indent="-2667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  <a:lvl2pPr marL="714375" indent="-257175">
              <a:buClrTx/>
              <a:buFont typeface="Symbol" panose="05050102010706020507" pitchFamily="18" charset="2"/>
              <a:buChar char="-"/>
              <a:defRPr sz="1600" baseline="0"/>
            </a:lvl2pPr>
            <a:lvl3pPr>
              <a:buClrTx/>
              <a:defRPr sz="1600"/>
            </a:lvl3pPr>
          </a:lstStyle>
          <a:p>
            <a:pPr lvl="0"/>
            <a:r>
              <a:rPr lang="en-GB" noProof="0" dirty="0" err="1" smtClean="0"/>
              <a:t>Grundschrift</a:t>
            </a:r>
            <a:r>
              <a:rPr lang="en-GB" noProof="0" dirty="0" smtClean="0"/>
              <a:t> </a:t>
            </a:r>
            <a:r>
              <a:rPr lang="en-GB" noProof="0" dirty="0" err="1" smtClean="0"/>
              <a:t>mit</a:t>
            </a:r>
            <a:r>
              <a:rPr lang="en-GB" noProof="0" dirty="0" smtClean="0"/>
              <a:t> </a:t>
            </a:r>
            <a:r>
              <a:rPr lang="en-GB" noProof="0" dirty="0" err="1" smtClean="0"/>
              <a:t>Aufzählung</a:t>
            </a:r>
            <a:r>
              <a:rPr lang="en-GB" noProof="0" dirty="0" smtClean="0"/>
              <a:t>, Arial normal, 16 </a:t>
            </a:r>
            <a:r>
              <a:rPr lang="en-GB" noProof="0" dirty="0" err="1" smtClean="0"/>
              <a:t>Punkt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Ebene</a:t>
            </a:r>
            <a:r>
              <a:rPr lang="en-GB" noProof="0" dirty="0" smtClean="0"/>
              <a:t> </a:t>
            </a:r>
            <a:r>
              <a:rPr lang="en-GB" noProof="0" dirty="0" err="1" smtClean="0"/>
              <a:t>zwei</a:t>
            </a:r>
            <a:r>
              <a:rPr lang="en-GB" noProof="0" dirty="0" smtClean="0"/>
              <a:t>, 16 </a:t>
            </a:r>
            <a:r>
              <a:rPr lang="en-GB" noProof="0" dirty="0" err="1" smtClean="0"/>
              <a:t>Punkt</a:t>
            </a:r>
            <a:endParaRPr lang="en-GB" noProof="0" dirty="0" smtClean="0"/>
          </a:p>
          <a:p>
            <a:pPr lvl="2"/>
            <a:endParaRPr lang="en-GB" noProof="0" dirty="0" smtClean="0"/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1186180" y="185710"/>
            <a:ext cx="7516008" cy="708082"/>
          </a:xfrm>
          <a:prstGeom prst="rect">
            <a:avLst/>
          </a:prstGeom>
        </p:spPr>
        <p:txBody>
          <a:bodyPr/>
          <a:lstStyle>
            <a:lvl1pPr>
              <a:defRPr sz="3200" b="0"/>
            </a:lvl1pPr>
          </a:lstStyle>
          <a:p>
            <a:r>
              <a:rPr lang="en-GB" noProof="0" dirty="0" smtClean="0"/>
              <a:t>Title, Arial, normal, 32 point</a:t>
            </a:r>
          </a:p>
        </p:txBody>
      </p:sp>
      <p:pic>
        <p:nvPicPr>
          <p:cNvPr id="7" name="Picture 44" descr="Wapp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832" y="374457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57" y="4098934"/>
            <a:ext cx="9072000" cy="1022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653373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935" userDrawn="1">
          <p15:clr>
            <a:srgbClr val="FBAE40"/>
          </p15:clr>
        </p15:guide>
        <p15:guide id="2" pos="81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 userDrawn="1"/>
        </p:nvSpPr>
        <p:spPr>
          <a:xfrm>
            <a:off x="1290227" y="3001610"/>
            <a:ext cx="2284015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400" b="1" noProof="0" dirty="0" err="1" smtClean="0"/>
              <a:t>MeteoSvizzera</a:t>
            </a:r>
            <a:endParaRPr lang="en-GB" sz="1400" noProof="0" dirty="0" smtClean="0"/>
          </a:p>
          <a:p>
            <a:r>
              <a:rPr lang="en-GB" sz="1400" noProof="0" dirty="0" smtClean="0"/>
              <a:t>Via </a:t>
            </a:r>
            <a:r>
              <a:rPr lang="en-GB" sz="1400" noProof="0" dirty="0" err="1" smtClean="0"/>
              <a:t>ai</a:t>
            </a:r>
            <a:r>
              <a:rPr lang="en-GB" sz="1400" noProof="0" dirty="0" smtClean="0"/>
              <a:t> Monti 146</a:t>
            </a:r>
          </a:p>
          <a:p>
            <a:r>
              <a:rPr lang="en-GB" sz="1400" noProof="0" dirty="0" smtClean="0"/>
              <a:t>CH-6605 Locarno-Monti</a:t>
            </a:r>
          </a:p>
          <a:p>
            <a:r>
              <a:rPr lang="en-GB" sz="1400" noProof="0" dirty="0" smtClean="0"/>
              <a:t>T +41 58 460 92 22</a:t>
            </a:r>
          </a:p>
          <a:p>
            <a:r>
              <a:rPr lang="en-GB" sz="1400" noProof="0" dirty="0" smtClean="0"/>
              <a:t>www.meteosvizzera.ch</a:t>
            </a:r>
            <a:endParaRPr lang="en-GB" sz="1400" noProof="0" dirty="0"/>
          </a:p>
        </p:txBody>
      </p:sp>
      <p:sp>
        <p:nvSpPr>
          <p:cNvPr id="15" name="Rechteck 14"/>
          <p:cNvSpPr/>
          <p:nvPr userDrawn="1"/>
        </p:nvSpPr>
        <p:spPr>
          <a:xfrm>
            <a:off x="4014378" y="3001610"/>
            <a:ext cx="2005422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noProof="0" dirty="0" smtClean="0">
                <a:solidFill>
                  <a:srgbClr val="000000"/>
                </a:solidFill>
                <a:latin typeface="Arial" charset="0"/>
              </a:rPr>
              <a:t>MétéoSuisse</a:t>
            </a:r>
            <a:endParaRPr lang="en-GB" sz="1400" noProof="0" dirty="0" smtClean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smtClean="0">
                <a:solidFill>
                  <a:srgbClr val="000000"/>
                </a:solidFill>
                <a:latin typeface="Arial" charset="0"/>
              </a:rPr>
              <a:t>7bis, av. de la </a:t>
            </a:r>
            <a:r>
              <a:rPr lang="en-GB" sz="1400" noProof="0" dirty="0" err="1" smtClean="0">
                <a:solidFill>
                  <a:srgbClr val="000000"/>
                </a:solidFill>
                <a:latin typeface="Arial" charset="0"/>
              </a:rPr>
              <a:t>Paix</a:t>
            </a:r>
            <a:endParaRPr lang="en-GB" sz="1400" noProof="0" dirty="0" smtClean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smtClean="0">
                <a:solidFill>
                  <a:srgbClr val="000000"/>
                </a:solidFill>
                <a:latin typeface="Arial" charset="0"/>
              </a:rPr>
              <a:t>CH-1211 Genève 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smtClean="0">
                <a:solidFill>
                  <a:srgbClr val="000000"/>
                </a:solidFill>
                <a:latin typeface="Arial" charset="0"/>
              </a:rPr>
              <a:t>T +41 58 460 98 88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smtClean="0">
                <a:solidFill>
                  <a:srgbClr val="000000"/>
                </a:solidFill>
                <a:latin typeface="Arial" charset="0"/>
              </a:rPr>
              <a:t>www.meteosuisse.ch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" name="Rechteck 15"/>
          <p:cNvSpPr/>
          <p:nvPr userDrawn="1"/>
        </p:nvSpPr>
        <p:spPr>
          <a:xfrm>
            <a:off x="6484528" y="3001610"/>
            <a:ext cx="2102930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b="1" noProof="0" dirty="0" smtClean="0">
                <a:solidFill>
                  <a:srgbClr val="000000"/>
                </a:solidFill>
                <a:latin typeface="Arial" charset="0"/>
              </a:rPr>
              <a:t>MétéoSuisse</a:t>
            </a:r>
            <a:endParaRPr lang="en-GB" sz="1400" noProof="0" dirty="0" smtClean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err="1" smtClean="0">
                <a:solidFill>
                  <a:srgbClr val="000000"/>
                </a:solidFill>
                <a:latin typeface="Arial" charset="0"/>
              </a:rPr>
              <a:t>Chemin</a:t>
            </a:r>
            <a:r>
              <a:rPr lang="en-GB" sz="1400" noProof="0" dirty="0" smtClean="0">
                <a:solidFill>
                  <a:srgbClr val="000000"/>
                </a:solidFill>
                <a:latin typeface="Arial" charset="0"/>
              </a:rPr>
              <a:t> de </a:t>
            </a:r>
            <a:r>
              <a:rPr lang="en-GB" sz="1400" noProof="0" dirty="0" err="1" smtClean="0">
                <a:solidFill>
                  <a:srgbClr val="000000"/>
                </a:solidFill>
                <a:latin typeface="Arial" charset="0"/>
              </a:rPr>
              <a:t>l‘Aérologie</a:t>
            </a:r>
            <a:endParaRPr lang="en-GB" sz="1400" noProof="0" dirty="0" smtClean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smtClean="0">
                <a:solidFill>
                  <a:srgbClr val="000000"/>
                </a:solidFill>
                <a:latin typeface="Arial" charset="0"/>
              </a:rPr>
              <a:t>CH-1530 </a:t>
            </a:r>
            <a:r>
              <a:rPr lang="en-GB" sz="1400" noProof="0" dirty="0" err="1" smtClean="0">
                <a:solidFill>
                  <a:srgbClr val="000000"/>
                </a:solidFill>
                <a:latin typeface="Arial" charset="0"/>
              </a:rPr>
              <a:t>Payerne</a:t>
            </a:r>
            <a:endParaRPr lang="en-GB" sz="1400" noProof="0" dirty="0" smtClean="0">
              <a:solidFill>
                <a:srgbClr val="000000"/>
              </a:solidFill>
              <a:latin typeface="Arial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smtClean="0">
                <a:solidFill>
                  <a:srgbClr val="000000"/>
                </a:solidFill>
                <a:latin typeface="Arial" charset="0"/>
              </a:rPr>
              <a:t>T +41 58 460 94 44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noProof="0" dirty="0" smtClean="0">
                <a:solidFill>
                  <a:srgbClr val="000000"/>
                </a:solidFill>
                <a:latin typeface="Arial" charset="0"/>
              </a:rPr>
              <a:t>www.meteosuisse.ch</a:t>
            </a:r>
            <a:endParaRPr lang="en-GB" sz="1400" noProof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" name="Rechteck 19"/>
          <p:cNvSpPr/>
          <p:nvPr userDrawn="1"/>
        </p:nvSpPr>
        <p:spPr>
          <a:xfrm>
            <a:off x="1277766" y="1449484"/>
            <a:ext cx="344129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600" b="1" noProof="0" dirty="0" smtClean="0"/>
              <a:t>MeteoSwiss</a:t>
            </a:r>
          </a:p>
          <a:p>
            <a:r>
              <a:rPr lang="en-GB" sz="1600" b="0" noProof="0" dirty="0" smtClean="0"/>
              <a:t>Operation </a:t>
            </a:r>
            <a:r>
              <a:rPr lang="en-GB" sz="1600" b="0" noProof="0" dirty="0" err="1" smtClean="0"/>
              <a:t>Center</a:t>
            </a:r>
            <a:r>
              <a:rPr lang="en-GB" sz="1600" b="0" noProof="0" dirty="0" smtClean="0"/>
              <a:t> 1 </a:t>
            </a:r>
          </a:p>
          <a:p>
            <a:r>
              <a:rPr lang="en-GB" sz="1600" b="0" noProof="0" dirty="0" smtClean="0"/>
              <a:t>CH-8058 Zurich-Airport </a:t>
            </a:r>
          </a:p>
          <a:p>
            <a:r>
              <a:rPr lang="en-GB" sz="1600" b="0" noProof="0" dirty="0" smtClean="0"/>
              <a:t>T +41 58 460 91 11 www.meteoswiss.ch</a:t>
            </a:r>
            <a:endParaRPr lang="en-GB" sz="1600" b="0" noProof="0" dirty="0"/>
          </a:p>
        </p:txBody>
      </p:sp>
      <p:sp>
        <p:nvSpPr>
          <p:cNvPr id="17" name="Text Box 32"/>
          <p:cNvSpPr txBox="1">
            <a:spLocks noChangeArrowheads="1"/>
          </p:cNvSpPr>
          <p:nvPr userDrawn="1"/>
        </p:nvSpPr>
        <p:spPr bwMode="auto">
          <a:xfrm>
            <a:off x="4572000" y="378804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GB" sz="800" noProof="0" dirty="0" smtClean="0"/>
              <a:t>Federal Department of Home Affairs FDHA</a:t>
            </a:r>
            <a:br>
              <a:rPr lang="en-GB" sz="800" noProof="0" dirty="0" smtClean="0"/>
            </a:br>
            <a:r>
              <a:rPr lang="en-GB" sz="800" b="1" noProof="0" dirty="0" smtClean="0"/>
              <a:t>Federal Office of Meteorology and Climatology  MeteoSwiss</a:t>
            </a:r>
            <a:endParaRPr lang="en-GB" sz="800" noProof="0" dirty="0"/>
          </a:p>
        </p:txBody>
      </p:sp>
      <p:grpSp>
        <p:nvGrpSpPr>
          <p:cNvPr id="2" name="Gruppieren 1"/>
          <p:cNvGrpSpPr/>
          <p:nvPr userDrawn="1"/>
        </p:nvGrpSpPr>
        <p:grpSpPr>
          <a:xfrm>
            <a:off x="924938" y="362579"/>
            <a:ext cx="2004962" cy="774471"/>
            <a:chOff x="924938" y="362579"/>
            <a:chExt cx="2004962" cy="774471"/>
          </a:xfrm>
        </p:grpSpPr>
        <p:pic>
          <p:nvPicPr>
            <p:cNvPr id="14" name="Picture 41" descr="Bund_e_100%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4" descr="Wappen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Grafik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57" y="4098934"/>
            <a:ext cx="9072000" cy="102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05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 4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102870"/>
          </a:xfrm>
          <a:prstGeom prst="rect">
            <a:avLst/>
          </a:prstGeom>
        </p:spPr>
      </p:pic>
      <p:sp>
        <p:nvSpPr>
          <p:cNvPr id="20" name="Rechteck 19"/>
          <p:cNvSpPr/>
          <p:nvPr userDrawn="1"/>
        </p:nvSpPr>
        <p:spPr bwMode="auto">
          <a:xfrm>
            <a:off x="5122000" y="4646664"/>
            <a:ext cx="2603077" cy="27622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900" noProof="0" dirty="0" smtClean="0">
                <a:latin typeface="Roboto Light"/>
                <a:cs typeface="Roboto Light"/>
              </a:rPr>
              <a:t>© </a:t>
            </a:r>
            <a:r>
              <a:rPr lang="en-GB" sz="900" noProof="0" dirty="0" smtClean="0">
                <a:latin typeface="Roboto Light"/>
                <a:cs typeface="Roboto Light"/>
              </a:rPr>
              <a:t>vEGU21, 26.04.2021</a:t>
            </a:r>
            <a:r>
              <a:rPr lang="en-GB" sz="900" noProof="0" dirty="0" smtClean="0">
                <a:latin typeface="Roboto Light"/>
                <a:cs typeface="Roboto Light"/>
              </a:rPr>
              <a:t>	</a:t>
            </a:r>
            <a:r>
              <a:rPr lang="en-GB" sz="900" noProof="0" dirty="0" smtClean="0">
                <a:latin typeface="Roboto Light"/>
                <a:cs typeface="Roboto Light"/>
              </a:rPr>
              <a:t>D. Nerini et al.</a:t>
            </a:r>
            <a:endParaRPr lang="en-GB" sz="900" noProof="0" dirty="0" smtClean="0">
              <a:latin typeface="Roboto Light"/>
              <a:cs typeface="Roboto Light"/>
            </a:endParaRPr>
          </a:p>
        </p:txBody>
      </p:sp>
      <p:sp>
        <p:nvSpPr>
          <p:cNvPr id="25" name="Rechteck 24"/>
          <p:cNvSpPr/>
          <p:nvPr userDrawn="1"/>
        </p:nvSpPr>
        <p:spPr>
          <a:xfrm>
            <a:off x="7659141" y="4650565"/>
            <a:ext cx="107503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 eaLnBrk="1" fontAlgn="auto" hangingPunct="1">
              <a:spcBef>
                <a:spcPts val="0"/>
              </a:spcBef>
              <a:spcAft>
                <a:spcPts val="0"/>
              </a:spcAft>
            </a:pPr>
            <a:fld id="{1EE35605-8AB3-442C-A293-9F31FDF185BC}" type="slidenum">
              <a:rPr lang="en-GB" sz="900" noProof="0" smtClean="0">
                <a:solidFill>
                  <a:prstClr val="black"/>
                </a:solidFill>
                <a:latin typeface="Roboto Light"/>
                <a:cs typeface="Roboto Light"/>
              </a:rPr>
              <a:pPr algn="r" defTabSz="6858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sz="900" noProof="0" dirty="0">
              <a:solidFill>
                <a:prstClr val="black"/>
              </a:solidFill>
              <a:latin typeface="Roboto Light"/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65115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2" r:id="rId2"/>
    <p:sldLayoutId id="2147483729" r:id="rId3"/>
    <p:sldLayoutId id="2147483730" r:id="rId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26.jpeg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5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7.bin"/><Relationship Id="rId5" Type="http://schemas.openxmlformats.org/officeDocument/2006/relationships/image" Target="../media/image24.png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5.bin"/><Relationship Id="rId1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9441" y="144527"/>
            <a:ext cx="825398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EGU21-9849</a:t>
            </a:r>
          </a:p>
          <a:p>
            <a:r>
              <a:rPr lang="en-US" sz="1800" b="1" dirty="0" smtClean="0"/>
              <a:t>Postprocessing </a:t>
            </a:r>
            <a:r>
              <a:rPr lang="en-US" sz="1800" b="1" dirty="0"/>
              <a:t>wind forecasts with deep learning in complex terrain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1643" y="2680594"/>
            <a:ext cx="2650192" cy="1987645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2663248" y="799821"/>
            <a:ext cx="4050367" cy="2752027"/>
            <a:chOff x="2569698" y="946175"/>
            <a:chExt cx="4050367" cy="275202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52159"/>
            <a:stretch/>
          </p:blipFill>
          <p:spPr>
            <a:xfrm>
              <a:off x="2772036" y="946175"/>
              <a:ext cx="3848029" cy="1840932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 bwMode="auto">
            <a:xfrm>
              <a:off x="3786029" y="1366188"/>
              <a:ext cx="377539" cy="322384"/>
            </a:xfrm>
            <a:prstGeom prst="ellips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9698" y="2626541"/>
              <a:ext cx="1138395" cy="1071661"/>
            </a:xfrm>
            <a:prstGeom prst="ellipse">
              <a:avLst/>
            </a:prstGeom>
            <a:ln w="12700" cap="rnd">
              <a:solidFill>
                <a:srgbClr val="FF0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37" name="Group 36"/>
          <p:cNvGrpSpPr/>
          <p:nvPr/>
        </p:nvGrpSpPr>
        <p:grpSpPr>
          <a:xfrm>
            <a:off x="14802" y="870183"/>
            <a:ext cx="3210362" cy="1700307"/>
            <a:chOff x="1" y="946175"/>
            <a:chExt cx="3210362" cy="1700307"/>
          </a:xfrm>
        </p:grpSpPr>
        <p:sp>
          <p:nvSpPr>
            <p:cNvPr id="28" name="TextBox 27"/>
            <p:cNvSpPr txBox="1"/>
            <p:nvPr/>
          </p:nvSpPr>
          <p:spPr>
            <a:xfrm>
              <a:off x="2032170" y="1754214"/>
              <a:ext cx="795343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CH" sz="800" dirty="0" smtClean="0"/>
                <a:t>Gamma(</a:t>
              </a:r>
              <a:r>
                <a:rPr lang="el-GR" sz="800" dirty="0" smtClean="0"/>
                <a:t>α</a:t>
              </a:r>
              <a:r>
                <a:rPr lang="it-CH" sz="800" dirty="0" smtClean="0"/>
                <a:t>, </a:t>
              </a:r>
              <a:r>
                <a:rPr lang="el-GR" sz="800" dirty="0" smtClean="0"/>
                <a:t>β</a:t>
              </a:r>
              <a:r>
                <a:rPr lang="it-CH" sz="800" dirty="0" smtClean="0"/>
                <a:t>)</a:t>
              </a:r>
              <a:endParaRPr lang="en-US" sz="800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0129" y="946175"/>
              <a:ext cx="1925667" cy="1700307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913122" y="1676214"/>
              <a:ext cx="24397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800" dirty="0" smtClean="0">
                  <a:latin typeface="+mj-lt"/>
                </a:rPr>
                <a:t>α</a:t>
              </a:r>
              <a:endParaRPr lang="en-US" sz="800" dirty="0">
                <a:latin typeface="+mj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910758" y="1852360"/>
              <a:ext cx="24397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800" dirty="0" smtClean="0">
                  <a:latin typeface="+mj-lt"/>
                </a:rPr>
                <a:t>β</a:t>
              </a:r>
              <a:endParaRPr lang="en-US" sz="800" dirty="0">
                <a:latin typeface="+mj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6199" y="1402765"/>
              <a:ext cx="520650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it-CH" sz="800" dirty="0" smtClean="0"/>
                <a:t>NWP</a:t>
              </a:r>
              <a:endParaRPr lang="en-US" sz="8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7781" y="1678925"/>
              <a:ext cx="609068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it-CH" sz="800" dirty="0" smtClean="0"/>
                <a:t>Time </a:t>
              </a:r>
            </a:p>
            <a:p>
              <a:pPr algn="r"/>
              <a:r>
                <a:rPr lang="it-CH" sz="800" dirty="0" err="1" smtClean="0"/>
                <a:t>encodings</a:t>
              </a:r>
              <a:endParaRPr lang="en-US" sz="8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" y="2017479"/>
              <a:ext cx="706848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it-CH" sz="800" dirty="0" smtClean="0"/>
                <a:t>DEM </a:t>
              </a:r>
            </a:p>
            <a:p>
              <a:pPr algn="r"/>
              <a:r>
                <a:rPr lang="it-CH" sz="800" dirty="0" err="1" smtClean="0"/>
                <a:t>descriptors</a:t>
              </a:r>
              <a:endParaRPr lang="en-US" sz="800" dirty="0"/>
            </a:p>
          </p:txBody>
        </p:sp>
        <p:sp>
          <p:nvSpPr>
            <p:cNvPr id="30" name="Multiply 29"/>
            <p:cNvSpPr/>
            <p:nvPr/>
          </p:nvSpPr>
          <p:spPr bwMode="auto">
            <a:xfrm>
              <a:off x="1149458" y="2054948"/>
              <a:ext cx="144000" cy="144000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1" name="Multiply 30"/>
            <p:cNvSpPr/>
            <p:nvPr/>
          </p:nvSpPr>
          <p:spPr bwMode="auto">
            <a:xfrm>
              <a:off x="1146507" y="1373078"/>
              <a:ext cx="144000" cy="144000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2" name="Multiply 31"/>
            <p:cNvSpPr/>
            <p:nvPr/>
          </p:nvSpPr>
          <p:spPr bwMode="auto">
            <a:xfrm>
              <a:off x="1140411" y="2450547"/>
              <a:ext cx="144000" cy="144000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944867" y="2223638"/>
              <a:ext cx="12654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CH" sz="600" dirty="0" smtClean="0"/>
                <a:t>MC </a:t>
              </a:r>
              <a:r>
                <a:rPr lang="it-CH" sz="600" dirty="0" err="1" smtClean="0"/>
                <a:t>Dropout</a:t>
              </a:r>
              <a:endParaRPr lang="it-CH" sz="600" dirty="0" smtClean="0"/>
            </a:p>
            <a:p>
              <a:r>
                <a:rPr lang="it-CH" sz="600" dirty="0" smtClean="0"/>
                <a:t>(</a:t>
              </a:r>
              <a:r>
                <a:rPr lang="it-CH" sz="600" dirty="0" err="1" smtClean="0"/>
                <a:t>Bayesian</a:t>
              </a:r>
              <a:r>
                <a:rPr lang="it-CH" sz="600" dirty="0" smtClean="0"/>
                <a:t> </a:t>
              </a:r>
              <a:r>
                <a:rPr lang="it-CH" sz="600" dirty="0" err="1" smtClean="0"/>
                <a:t>approx</a:t>
              </a:r>
              <a:r>
                <a:rPr lang="it-CH" sz="600" dirty="0" smtClean="0"/>
                <a:t>.)</a:t>
              </a:r>
              <a:endParaRPr lang="en-US" sz="600" dirty="0"/>
            </a:p>
          </p:txBody>
        </p:sp>
        <p:sp>
          <p:nvSpPr>
            <p:cNvPr id="34" name="Multiply 33"/>
            <p:cNvSpPr/>
            <p:nvPr/>
          </p:nvSpPr>
          <p:spPr bwMode="auto">
            <a:xfrm>
              <a:off x="1872867" y="2249252"/>
              <a:ext cx="144000" cy="144000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262128" y="2636008"/>
            <a:ext cx="2020782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CH" sz="1000" dirty="0" err="1" smtClean="0"/>
              <a:t>Aleatoric</a:t>
            </a:r>
            <a:r>
              <a:rPr lang="it-CH" sz="1000" dirty="0" smtClean="0"/>
              <a:t> </a:t>
            </a:r>
            <a:r>
              <a:rPr lang="it-CH" sz="1000" dirty="0" err="1" smtClean="0"/>
              <a:t>uncertainty</a:t>
            </a:r>
            <a:endParaRPr lang="it-CH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CH" sz="1000" dirty="0" err="1" smtClean="0"/>
              <a:t>Epistemic</a:t>
            </a:r>
            <a:r>
              <a:rPr lang="it-CH" sz="1000" dirty="0" smtClean="0"/>
              <a:t> </a:t>
            </a:r>
            <a:r>
              <a:rPr lang="it-CH" sz="1000" dirty="0" err="1" smtClean="0"/>
              <a:t>uncertainty</a:t>
            </a:r>
            <a:endParaRPr lang="en-US" sz="1000" dirty="0"/>
          </a:p>
        </p:txBody>
      </p:sp>
      <p:sp>
        <p:nvSpPr>
          <p:cNvPr id="38" name="TextBox 37"/>
          <p:cNvSpPr txBox="1"/>
          <p:nvPr/>
        </p:nvSpPr>
        <p:spPr>
          <a:xfrm>
            <a:off x="262128" y="3134689"/>
            <a:ext cx="2020782" cy="6155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CH" sz="1000" dirty="0" smtClean="0"/>
              <a:t>NWP </a:t>
            </a:r>
            <a:r>
              <a:rPr lang="it-CH" sz="1000" dirty="0" err="1" smtClean="0"/>
              <a:t>sources</a:t>
            </a:r>
            <a:endParaRPr lang="it-CH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CH" sz="800" dirty="0" smtClean="0"/>
              <a:t>COSMO-1 (1km, +33h, </a:t>
            </a:r>
            <a:r>
              <a:rPr lang="it-CH" sz="800" dirty="0" err="1" smtClean="0"/>
              <a:t>det</a:t>
            </a:r>
            <a:r>
              <a:rPr lang="it-CH" sz="800" dirty="0" smtClean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CH" sz="800" dirty="0" smtClean="0"/>
              <a:t>COSMO-E (2 km, +120h, 21 </a:t>
            </a:r>
            <a:r>
              <a:rPr lang="it-CH" sz="800" dirty="0" err="1" smtClean="0"/>
              <a:t>memb</a:t>
            </a:r>
            <a:r>
              <a:rPr lang="it-CH" sz="800" dirty="0" smtClean="0"/>
              <a:t>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CH" sz="800" dirty="0" smtClean="0"/>
              <a:t>IFS-ENS (20 km, +360h, 51)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2128" y="3848813"/>
            <a:ext cx="2020782" cy="615553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CH" sz="1000" dirty="0" smtClean="0"/>
              <a:t>Data split: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CH" sz="800" dirty="0" err="1"/>
              <a:t>train</a:t>
            </a:r>
            <a:r>
              <a:rPr lang="it-CH" sz="800" dirty="0"/>
              <a:t> (2016-2018, 300 </a:t>
            </a:r>
            <a:r>
              <a:rPr lang="it-CH" sz="800" dirty="0" err="1"/>
              <a:t>stations</a:t>
            </a:r>
            <a:r>
              <a:rPr lang="it-CH" sz="800" dirty="0"/>
              <a:t>)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CH" sz="800" dirty="0"/>
              <a:t>val (</a:t>
            </a:r>
            <a:r>
              <a:rPr lang="it-CH" sz="800" dirty="0" smtClean="0"/>
              <a:t>2019, 100 </a:t>
            </a:r>
            <a:r>
              <a:rPr lang="it-CH" sz="800" dirty="0" err="1" smtClean="0"/>
              <a:t>stations</a:t>
            </a:r>
            <a:r>
              <a:rPr lang="it-CH" sz="800" dirty="0" smtClean="0"/>
              <a:t>)</a:t>
            </a:r>
            <a:endParaRPr lang="it-CH" sz="8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CH" sz="800" dirty="0"/>
              <a:t>test (</a:t>
            </a:r>
            <a:r>
              <a:rPr lang="it-CH" sz="800" dirty="0" smtClean="0"/>
              <a:t>2020, 100 </a:t>
            </a:r>
            <a:r>
              <a:rPr lang="it-CH" sz="800" dirty="0" err="1" smtClean="0"/>
              <a:t>stations</a:t>
            </a:r>
            <a:r>
              <a:rPr lang="it-CH" sz="800" dirty="0" smtClean="0"/>
              <a:t>)</a:t>
            </a:r>
            <a:endParaRPr lang="it-CH" sz="800" dirty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5369" y="3171767"/>
            <a:ext cx="1815059" cy="1354092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7754822" y="3211738"/>
            <a:ext cx="570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000" dirty="0" smtClean="0"/>
              <a:t>&gt; 33 </a:t>
            </a:r>
            <a:r>
              <a:rPr lang="it-CH" sz="1000" dirty="0" err="1" smtClean="0"/>
              <a:t>kt</a:t>
            </a:r>
            <a:endParaRPr lang="en-US" sz="1000" dirty="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3032" y="769712"/>
            <a:ext cx="1794456" cy="1168333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3032" y="1971321"/>
            <a:ext cx="1794456" cy="116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0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1179830" y="1185333"/>
            <a:ext cx="7527926" cy="2693247"/>
          </a:xfrm>
        </p:spPr>
        <p:txBody>
          <a:bodyPr/>
          <a:lstStyle/>
          <a:p>
            <a:r>
              <a:rPr lang="de-CH" dirty="0" err="1" smtClean="0"/>
              <a:t>Implement</a:t>
            </a:r>
            <a:r>
              <a:rPr lang="de-CH" dirty="0" smtClean="0"/>
              <a:t> postprocessing </a:t>
            </a:r>
            <a:r>
              <a:rPr lang="de-CH" dirty="0" err="1" smtClean="0"/>
              <a:t>for</a:t>
            </a:r>
            <a:r>
              <a:rPr lang="de-CH" dirty="0" smtClean="0"/>
              <a:t> </a:t>
            </a:r>
            <a:r>
              <a:rPr lang="de-CH" dirty="0" err="1" smtClean="0"/>
              <a:t>core</a:t>
            </a:r>
            <a:r>
              <a:rPr lang="de-CH" dirty="0" smtClean="0"/>
              <a:t> </a:t>
            </a:r>
            <a:r>
              <a:rPr lang="de-CH" dirty="0" err="1" smtClean="0"/>
              <a:t>parameters</a:t>
            </a:r>
            <a:r>
              <a:rPr lang="de-CH" dirty="0" smtClean="0"/>
              <a:t> </a:t>
            </a:r>
            <a:br>
              <a:rPr lang="de-CH" dirty="0" smtClean="0"/>
            </a:b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general</a:t>
            </a:r>
            <a:r>
              <a:rPr lang="de-CH" dirty="0" smtClean="0"/>
              <a:t> </a:t>
            </a:r>
            <a:r>
              <a:rPr lang="de-CH" dirty="0" err="1" smtClean="0"/>
              <a:t>weather</a:t>
            </a:r>
            <a:r>
              <a:rPr lang="de-CH" dirty="0" smtClean="0"/>
              <a:t> </a:t>
            </a:r>
            <a:r>
              <a:rPr lang="de-CH" dirty="0" err="1" smtClean="0"/>
              <a:t>forecasts</a:t>
            </a:r>
            <a:r>
              <a:rPr lang="de-CH" dirty="0" smtClean="0"/>
              <a:t> (</a:t>
            </a:r>
            <a:r>
              <a:rPr lang="de-CH" dirty="0" err="1" smtClean="0"/>
              <a:t>www</a:t>
            </a:r>
            <a:r>
              <a:rPr lang="de-CH" dirty="0" smtClean="0"/>
              <a:t>, </a:t>
            </a:r>
            <a:r>
              <a:rPr lang="de-CH" dirty="0" err="1" smtClean="0"/>
              <a:t>app</a:t>
            </a:r>
            <a:r>
              <a:rPr lang="de-CH" dirty="0" smtClean="0"/>
              <a:t>)</a:t>
            </a:r>
          </a:p>
          <a:p>
            <a:pPr lvl="1"/>
            <a:r>
              <a:rPr lang="de-CH" dirty="0" err="1" smtClean="0"/>
              <a:t>probabilistic</a:t>
            </a:r>
            <a:endParaRPr lang="de-CH" dirty="0" smtClean="0"/>
          </a:p>
          <a:p>
            <a:pPr lvl="1"/>
            <a:r>
              <a:rPr lang="de-CH" dirty="0" err="1" smtClean="0"/>
              <a:t>spatial</a:t>
            </a:r>
            <a:endParaRPr lang="de-CH" dirty="0" smtClean="0"/>
          </a:p>
          <a:p>
            <a:pPr lvl="1"/>
            <a:r>
              <a:rPr lang="de-CH" dirty="0" err="1" smtClean="0"/>
              <a:t>seamless</a:t>
            </a:r>
            <a:r>
              <a:rPr lang="de-CH" dirty="0" smtClean="0"/>
              <a:t> in time</a:t>
            </a:r>
            <a:endParaRPr lang="de-CH" dirty="0"/>
          </a:p>
          <a:p>
            <a:endParaRPr lang="en-US" dirty="0" smtClean="0"/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Verification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systematic verification along processing chain</a:t>
            </a: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Collaborations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MeteoSwiss</a:t>
            </a:r>
            <a:r>
              <a:rPr lang="de-CH" dirty="0" smtClean="0"/>
              <a:t> «</a:t>
            </a:r>
            <a:r>
              <a:rPr lang="de-CH" dirty="0" err="1" smtClean="0"/>
              <a:t>PostprocVeri</a:t>
            </a:r>
            <a:r>
              <a:rPr lang="de-CH" dirty="0" smtClean="0"/>
              <a:t>» </a:t>
            </a:r>
            <a:r>
              <a:rPr lang="de-CH" dirty="0" err="1" smtClean="0"/>
              <a:t>project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83" t="50574" r="1953" b="22500"/>
          <a:stretch/>
        </p:blipFill>
        <p:spPr>
          <a:xfrm>
            <a:off x="5944647" y="1038421"/>
            <a:ext cx="1354650" cy="960987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856476" y="2050667"/>
            <a:ext cx="847830" cy="209260"/>
            <a:chOff x="545647" y="3272783"/>
            <a:chExt cx="1890723" cy="466666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647" y="3373103"/>
              <a:ext cx="356875" cy="3353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8731" y="3272783"/>
              <a:ext cx="737639" cy="466666"/>
            </a:xfrm>
            <a:prstGeom prst="rect">
              <a:avLst/>
            </a:prstGeom>
          </p:spPr>
        </p:pic>
        <p:cxnSp>
          <p:nvCxnSpPr>
            <p:cNvPr id="27" name="Straight Arrow Connector 26"/>
            <p:cNvCxnSpPr/>
            <p:nvPr/>
          </p:nvCxnSpPr>
          <p:spPr bwMode="auto">
            <a:xfrm>
              <a:off x="1128995" y="3565798"/>
              <a:ext cx="431597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29" t="14741" r="5110" b="13727"/>
          <a:stretch/>
        </p:blipFill>
        <p:spPr>
          <a:xfrm>
            <a:off x="3856476" y="1774328"/>
            <a:ext cx="320255" cy="19594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368" y="2403739"/>
            <a:ext cx="652688" cy="146986"/>
          </a:xfrm>
          <a:prstGeom prst="rect">
            <a:avLst/>
          </a:prstGeom>
        </p:spPr>
      </p:pic>
      <p:pic>
        <p:nvPicPr>
          <p:cNvPr id="30" name="Picture 7" descr="ECMWF_new_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63005" y="2444334"/>
            <a:ext cx="591410" cy="106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4459056" y="2366724"/>
            <a:ext cx="3637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dirty="0" smtClean="0"/>
              <a:t>+</a:t>
            </a:r>
            <a:endParaRPr lang="en-US" sz="1100" dirty="0"/>
          </a:p>
        </p:txBody>
      </p:sp>
      <p:sp>
        <p:nvSpPr>
          <p:cNvPr id="32" name="TextBox 31"/>
          <p:cNvSpPr txBox="1"/>
          <p:nvPr/>
        </p:nvSpPr>
        <p:spPr>
          <a:xfrm>
            <a:off x="5354415" y="2366724"/>
            <a:ext cx="590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dirty="0" smtClean="0"/>
              <a:t>+ </a:t>
            </a:r>
            <a:r>
              <a:rPr lang="en-150" sz="1100" dirty="0" smtClean="0"/>
              <a:t>…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75478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912812" y="1199004"/>
            <a:ext cx="7527926" cy="1501840"/>
          </a:xfrm>
        </p:spPr>
        <p:txBody>
          <a:bodyPr/>
          <a:lstStyle/>
          <a:p>
            <a:r>
              <a:rPr lang="en-US" dirty="0" smtClean="0"/>
              <a:t>Postprocessing brings NWP into the «real world».</a:t>
            </a:r>
          </a:p>
          <a:p>
            <a:pPr lvl="1"/>
            <a:r>
              <a:rPr lang="en-US" dirty="0" smtClean="0"/>
              <a:t>No more «grid-cell average value» but observable quantity.</a:t>
            </a:r>
          </a:p>
          <a:p>
            <a:r>
              <a:rPr lang="en-US" dirty="0" smtClean="0"/>
              <a:t>Statistical procedure based on historical observations (measurements).</a:t>
            </a:r>
          </a:p>
          <a:p>
            <a:r>
              <a:rPr lang="en-US" dirty="0" smtClean="0"/>
              <a:t>It includes both the calibration of model output statistics and statistical downscaling.</a:t>
            </a:r>
          </a:p>
          <a:p>
            <a:endParaRPr lang="it-CH" dirty="0"/>
          </a:p>
          <a:p>
            <a:pPr marL="0" indent="0">
              <a:buNone/>
            </a:pPr>
            <a:endParaRPr lang="it-CH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err="1" smtClean="0"/>
              <a:t>Forecast</a:t>
            </a:r>
            <a:r>
              <a:rPr lang="it-CH" dirty="0" smtClean="0"/>
              <a:t> postprocessing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4575" y="3006056"/>
            <a:ext cx="72644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i="1" dirty="0" smtClean="0">
                <a:latin typeface="+mj-lt"/>
              </a:rPr>
              <a:t>For </a:t>
            </a:r>
            <a:r>
              <a:rPr lang="en-US" sz="1200" i="1" dirty="0">
                <a:latin typeface="+mj-lt"/>
              </a:rPr>
              <a:t>the same reasons </a:t>
            </a:r>
            <a:r>
              <a:rPr lang="en-US" sz="1200" i="1" dirty="0" smtClean="0">
                <a:latin typeface="+mj-lt"/>
              </a:rPr>
              <a:t>that data </a:t>
            </a:r>
            <a:r>
              <a:rPr lang="en-US" sz="1200" i="1" dirty="0">
                <a:latin typeface="+mj-lt"/>
              </a:rPr>
              <a:t>assimilation is required to feed observed information into numerical prediction </a:t>
            </a:r>
            <a:r>
              <a:rPr lang="en-US" sz="1200" i="1" dirty="0" smtClean="0">
                <a:latin typeface="+mj-lt"/>
              </a:rPr>
              <a:t>models</a:t>
            </a:r>
            <a:r>
              <a:rPr lang="en-US" sz="1200" i="1" dirty="0">
                <a:latin typeface="+mj-lt"/>
              </a:rPr>
              <a:t>, an analogous process </a:t>
            </a:r>
            <a:r>
              <a:rPr lang="en-US" sz="1200" i="1" dirty="0" smtClean="0">
                <a:latin typeface="+mj-lt"/>
              </a:rPr>
              <a:t>of </a:t>
            </a:r>
            <a:r>
              <a:rPr lang="en-US" sz="1200" b="1" i="1" dirty="0" smtClean="0">
                <a:latin typeface="+mj-lt"/>
              </a:rPr>
              <a:t>forecast </a:t>
            </a:r>
            <a:r>
              <a:rPr lang="en-US" sz="1200" b="1" i="1" dirty="0">
                <a:latin typeface="+mj-lt"/>
              </a:rPr>
              <a:t>assimilation </a:t>
            </a:r>
            <a:r>
              <a:rPr lang="en-US" sz="1200" b="1" i="1" dirty="0" smtClean="0">
                <a:latin typeface="+mj-lt"/>
              </a:rPr>
              <a:t>is required to convert model predictions into well-calibrated forecasts of observable variables</a:t>
            </a:r>
            <a:r>
              <a:rPr lang="en-US" sz="1200" i="1" dirty="0" smtClean="0">
                <a:latin typeface="+mj-lt"/>
              </a:rPr>
              <a:t>.</a:t>
            </a:r>
          </a:p>
          <a:p>
            <a:pPr algn="r"/>
            <a:r>
              <a:rPr lang="it-CH" sz="1200" dirty="0" err="1" smtClean="0">
                <a:latin typeface="+mj-lt"/>
              </a:rPr>
              <a:t>Stephenson</a:t>
            </a:r>
            <a:r>
              <a:rPr lang="it-CH" sz="1200" dirty="0" smtClean="0">
                <a:latin typeface="+mj-lt"/>
              </a:rPr>
              <a:t> et al 2005</a:t>
            </a:r>
            <a:endParaRPr 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307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Challenges</a:t>
            </a:r>
            <a:r>
              <a:rPr lang="de-CH" dirty="0"/>
              <a:t> </a:t>
            </a:r>
            <a:r>
              <a:rPr lang="de-CH" dirty="0" smtClean="0"/>
              <a:t>in </a:t>
            </a:r>
            <a:r>
              <a:rPr lang="de-CH" dirty="0" err="1" smtClean="0"/>
              <a:t>forecasting</a:t>
            </a:r>
            <a:r>
              <a:rPr lang="de-CH" dirty="0" smtClean="0"/>
              <a:t> wind</a:t>
            </a:r>
            <a:endParaRPr lang="de-CH" dirty="0"/>
          </a:p>
        </p:txBody>
      </p:sp>
      <p:grpSp>
        <p:nvGrpSpPr>
          <p:cNvPr id="4" name="Groupe 23">
            <a:extLst>
              <a:ext uri="{FF2B5EF4-FFF2-40B4-BE49-F238E27FC236}">
                <a16:creationId xmlns:a16="http://schemas.microsoft.com/office/drawing/2014/main" id="{A2CE12E9-E92A-7E4E-B2F4-950F4A7AE4CE}"/>
              </a:ext>
            </a:extLst>
          </p:cNvPr>
          <p:cNvGrpSpPr/>
          <p:nvPr/>
        </p:nvGrpSpPr>
        <p:grpSpPr>
          <a:xfrm>
            <a:off x="626036" y="1005563"/>
            <a:ext cx="3330446" cy="2628760"/>
            <a:chOff x="874945" y="2555940"/>
            <a:chExt cx="3711483" cy="2917124"/>
          </a:xfrm>
        </p:grpSpPr>
        <p:grpSp>
          <p:nvGrpSpPr>
            <p:cNvPr id="5" name="Groupe 17">
              <a:extLst>
                <a:ext uri="{FF2B5EF4-FFF2-40B4-BE49-F238E27FC236}">
                  <a16:creationId xmlns:a16="http://schemas.microsoft.com/office/drawing/2014/main" id="{FE178319-A9AC-2747-B942-453475E73786}"/>
                </a:ext>
              </a:extLst>
            </p:cNvPr>
            <p:cNvGrpSpPr/>
            <p:nvPr/>
          </p:nvGrpSpPr>
          <p:grpSpPr>
            <a:xfrm>
              <a:off x="874945" y="2555940"/>
              <a:ext cx="3434628" cy="2725057"/>
              <a:chOff x="773345" y="2594040"/>
              <a:chExt cx="3434628" cy="2725057"/>
            </a:xfrm>
          </p:grpSpPr>
          <p:pic>
            <p:nvPicPr>
              <p:cNvPr id="7" name="Image 3">
                <a:extLst>
                  <a:ext uri="{FF2B5EF4-FFF2-40B4-BE49-F238E27FC236}">
                    <a16:creationId xmlns:a16="http://schemas.microsoft.com/office/drawing/2014/main" id="{062B2DF6-4E5F-5F4F-BCF0-8022CAB4500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8" t="6174" r="1080" b="4113"/>
              <a:stretch/>
            </p:blipFill>
            <p:spPr>
              <a:xfrm>
                <a:off x="773345" y="2944897"/>
                <a:ext cx="3434628" cy="2374200"/>
              </a:xfrm>
              <a:prstGeom prst="rect">
                <a:avLst/>
              </a:prstGeom>
            </p:spPr>
          </p:pic>
          <p:sp>
            <p:nvSpPr>
              <p:cNvPr id="8" name="ZoneTexte 16">
                <a:extLst>
                  <a:ext uri="{FF2B5EF4-FFF2-40B4-BE49-F238E27FC236}">
                    <a16:creationId xmlns:a16="http://schemas.microsoft.com/office/drawing/2014/main" id="{1F67A345-ED1D-4949-931B-9771373E2041}"/>
                  </a:ext>
                </a:extLst>
              </p:cNvPr>
              <p:cNvSpPr txBox="1"/>
              <p:nvPr/>
            </p:nvSpPr>
            <p:spPr>
              <a:xfrm>
                <a:off x="1333451" y="2594040"/>
                <a:ext cx="2565715" cy="341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Thermal wind systems </a:t>
                </a:r>
              </a:p>
            </p:txBody>
          </p:sp>
        </p:grpSp>
        <p:sp>
          <p:nvSpPr>
            <p:cNvPr id="6" name="ZoneTexte 22">
              <a:extLst>
                <a:ext uri="{FF2B5EF4-FFF2-40B4-BE49-F238E27FC236}">
                  <a16:creationId xmlns:a16="http://schemas.microsoft.com/office/drawing/2014/main" id="{36D38AC3-3346-BA41-B225-58B61944C9C5}"/>
                </a:ext>
              </a:extLst>
            </p:cNvPr>
            <p:cNvSpPr txBox="1"/>
            <p:nvPr/>
          </p:nvSpPr>
          <p:spPr>
            <a:xfrm>
              <a:off x="3000753" y="5216911"/>
              <a:ext cx="1585675" cy="256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© The COMET Program</a:t>
              </a:r>
            </a:p>
          </p:txBody>
        </p:sp>
      </p:grpSp>
      <p:grpSp>
        <p:nvGrpSpPr>
          <p:cNvPr id="9" name="Groupe 2"/>
          <p:cNvGrpSpPr/>
          <p:nvPr/>
        </p:nvGrpSpPr>
        <p:grpSpPr>
          <a:xfrm>
            <a:off x="5230601" y="949864"/>
            <a:ext cx="2290822" cy="1155220"/>
            <a:chOff x="5353713" y="1841436"/>
            <a:chExt cx="2853210" cy="1763091"/>
          </a:xfrm>
        </p:grpSpPr>
        <p:grpSp>
          <p:nvGrpSpPr>
            <p:cNvPr id="10" name="Groupe 1"/>
            <p:cNvGrpSpPr/>
            <p:nvPr/>
          </p:nvGrpSpPr>
          <p:grpSpPr>
            <a:xfrm>
              <a:off x="5353713" y="1841436"/>
              <a:ext cx="2718249" cy="1530596"/>
              <a:chOff x="5353713" y="1841436"/>
              <a:chExt cx="2718249" cy="1530596"/>
            </a:xfrm>
          </p:grpSpPr>
          <p:grpSp>
            <p:nvGrpSpPr>
              <p:cNvPr id="12" name="Groupe 15">
                <a:extLst>
                  <a:ext uri="{FF2B5EF4-FFF2-40B4-BE49-F238E27FC236}">
                    <a16:creationId xmlns:a16="http://schemas.microsoft.com/office/drawing/2014/main" id="{E4B0932F-E8AB-0C49-942F-5609F6CF4FF4}"/>
                  </a:ext>
                </a:extLst>
              </p:cNvPr>
              <p:cNvGrpSpPr/>
              <p:nvPr/>
            </p:nvGrpSpPr>
            <p:grpSpPr>
              <a:xfrm>
                <a:off x="5353713" y="2242437"/>
                <a:ext cx="2629344" cy="1129595"/>
                <a:chOff x="3641834" y="2321590"/>
                <a:chExt cx="4168316" cy="1599068"/>
              </a:xfrm>
            </p:grpSpPr>
            <p:pic>
              <p:nvPicPr>
                <p:cNvPr id="14" name="Image 11">
                  <a:extLst>
                    <a:ext uri="{FF2B5EF4-FFF2-40B4-BE49-F238E27FC236}">
                      <a16:creationId xmlns:a16="http://schemas.microsoft.com/office/drawing/2014/main" id="{5D62B64B-43FA-1048-B9F3-3C0E209A8E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56" t="5633" r="8352" b="6696"/>
                <a:stretch/>
              </p:blipFill>
              <p:spPr>
                <a:xfrm>
                  <a:off x="3641834" y="2321590"/>
                  <a:ext cx="4168316" cy="1599068"/>
                </a:xfrm>
                <a:prstGeom prst="rect">
                  <a:avLst/>
                </a:prstGeom>
              </p:spPr>
            </p:pic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ECB4E790-D5E9-3148-9324-44AA01FC5223}"/>
                    </a:ext>
                  </a:extLst>
                </p:cNvPr>
                <p:cNvSpPr/>
                <p:nvPr/>
              </p:nvSpPr>
              <p:spPr>
                <a:xfrm>
                  <a:off x="6678055" y="2332139"/>
                  <a:ext cx="1132095" cy="28522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" name="ZoneTexte 18">
                <a:extLst>
                  <a:ext uri="{FF2B5EF4-FFF2-40B4-BE49-F238E27FC236}">
                    <a16:creationId xmlns:a16="http://schemas.microsoft.com/office/drawing/2014/main" id="{7E23FBC7-E4B8-C743-8ECB-5402ECAE3098}"/>
                  </a:ext>
                </a:extLst>
              </p:cNvPr>
              <p:cNvSpPr txBox="1"/>
              <p:nvPr/>
            </p:nvSpPr>
            <p:spPr>
              <a:xfrm>
                <a:off x="5454325" y="1841436"/>
                <a:ext cx="2617637" cy="378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Forced channeling</a:t>
                </a:r>
              </a:p>
            </p:txBody>
          </p:sp>
        </p:grpSp>
        <p:sp>
          <p:nvSpPr>
            <p:cNvPr id="11" name="ZoneTexte 26">
              <a:extLst>
                <a:ext uri="{FF2B5EF4-FFF2-40B4-BE49-F238E27FC236}">
                  <a16:creationId xmlns:a16="http://schemas.microsoft.com/office/drawing/2014/main" id="{6DB86BA0-FE3D-524E-9327-52D053547E14}"/>
                </a:ext>
              </a:extLst>
            </p:cNvPr>
            <p:cNvSpPr txBox="1"/>
            <p:nvPr/>
          </p:nvSpPr>
          <p:spPr>
            <a:xfrm>
              <a:off x="6576169" y="3320382"/>
              <a:ext cx="1630754" cy="284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© David </a:t>
              </a:r>
              <a:r>
                <a:rPr lang="en-US" sz="900" dirty="0" err="1"/>
                <a:t>Whitemann</a:t>
              </a:r>
              <a:endParaRPr lang="en-US" sz="900" dirty="0"/>
            </a:p>
          </p:txBody>
        </p:sp>
      </p:grpSp>
      <p:grpSp>
        <p:nvGrpSpPr>
          <p:cNvPr id="16" name="Groupe 32">
            <a:extLst>
              <a:ext uri="{FF2B5EF4-FFF2-40B4-BE49-F238E27FC236}">
                <a16:creationId xmlns:a16="http://schemas.microsoft.com/office/drawing/2014/main" id="{AADDD38A-936E-A045-81C0-0869E294A6F8}"/>
              </a:ext>
            </a:extLst>
          </p:cNvPr>
          <p:cNvGrpSpPr/>
          <p:nvPr/>
        </p:nvGrpSpPr>
        <p:grpSpPr>
          <a:xfrm>
            <a:off x="4318409" y="2289054"/>
            <a:ext cx="1817360" cy="1383438"/>
            <a:chOff x="5075456" y="3221784"/>
            <a:chExt cx="2276535" cy="2058448"/>
          </a:xfrm>
        </p:grpSpPr>
        <p:grpSp>
          <p:nvGrpSpPr>
            <p:cNvPr id="17" name="Groupe 20">
              <a:extLst>
                <a:ext uri="{FF2B5EF4-FFF2-40B4-BE49-F238E27FC236}">
                  <a16:creationId xmlns:a16="http://schemas.microsoft.com/office/drawing/2014/main" id="{C5FA7E7A-7CEB-9648-AE25-96130969364C}"/>
                </a:ext>
              </a:extLst>
            </p:cNvPr>
            <p:cNvGrpSpPr/>
            <p:nvPr/>
          </p:nvGrpSpPr>
          <p:grpSpPr>
            <a:xfrm>
              <a:off x="5075456" y="3221784"/>
              <a:ext cx="2094091" cy="1727171"/>
              <a:chOff x="5024656" y="3144248"/>
              <a:chExt cx="2094091" cy="1727171"/>
            </a:xfrm>
          </p:grpSpPr>
          <p:pic>
            <p:nvPicPr>
              <p:cNvPr id="19" name="Image 13">
                <a:extLst>
                  <a:ext uri="{FF2B5EF4-FFF2-40B4-BE49-F238E27FC236}">
                    <a16:creationId xmlns:a16="http://schemas.microsoft.com/office/drawing/2014/main" id="{91CA90CE-2339-8F4C-BD0E-8F2A29C9CA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54" t="3150" r="36153" b="8377"/>
              <a:stretch/>
            </p:blipFill>
            <p:spPr>
              <a:xfrm>
                <a:off x="5024656" y="3548725"/>
                <a:ext cx="2094091" cy="1322694"/>
              </a:xfrm>
              <a:prstGeom prst="rect">
                <a:avLst/>
              </a:prstGeom>
            </p:spPr>
          </p:pic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9E0C266C-43C8-9A4D-AD3D-E538BA918FE1}"/>
                  </a:ext>
                </a:extLst>
              </p:cNvPr>
              <p:cNvSpPr txBox="1"/>
              <p:nvPr/>
            </p:nvSpPr>
            <p:spPr>
              <a:xfrm>
                <a:off x="5449743" y="3144248"/>
                <a:ext cx="1435159" cy="369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Sheltering </a:t>
                </a:r>
                <a:endParaRPr lang="en-US" sz="1400" dirty="0"/>
              </a:p>
            </p:txBody>
          </p:sp>
        </p:grpSp>
        <p:sp>
          <p:nvSpPr>
            <p:cNvPr id="18" name="ZoneTexte 24">
              <a:extLst>
                <a:ext uri="{FF2B5EF4-FFF2-40B4-BE49-F238E27FC236}">
                  <a16:creationId xmlns:a16="http://schemas.microsoft.com/office/drawing/2014/main" id="{2D46BCEC-124B-F24E-9B09-BB6A7B1DB979}"/>
                </a:ext>
              </a:extLst>
            </p:cNvPr>
            <p:cNvSpPr txBox="1"/>
            <p:nvPr/>
          </p:nvSpPr>
          <p:spPr>
            <a:xfrm>
              <a:off x="6122501" y="4936772"/>
              <a:ext cx="1229490" cy="343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 smtClean="0"/>
                <a:t>© weather.gov</a:t>
              </a:r>
              <a:endParaRPr lang="en-US" sz="900" dirty="0"/>
            </a:p>
          </p:txBody>
        </p:sp>
      </p:grpSp>
      <p:grpSp>
        <p:nvGrpSpPr>
          <p:cNvPr id="21" name="Groupe 5"/>
          <p:cNvGrpSpPr/>
          <p:nvPr/>
        </p:nvGrpSpPr>
        <p:grpSpPr>
          <a:xfrm>
            <a:off x="6651885" y="2503018"/>
            <a:ext cx="1585336" cy="1160542"/>
            <a:chOff x="6741350" y="3456397"/>
            <a:chExt cx="1862533" cy="1909842"/>
          </a:xfrm>
        </p:grpSpPr>
        <p:pic>
          <p:nvPicPr>
            <p:cNvPr id="22" name="Picture 2" descr="H:\My Documents\PDM\Orography_effects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7" r="18208"/>
            <a:stretch/>
          </p:blipFill>
          <p:spPr bwMode="auto">
            <a:xfrm>
              <a:off x="6741350" y="3903944"/>
              <a:ext cx="1620422" cy="1187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ZoneTexte 30">
              <a:extLst>
                <a:ext uri="{FF2B5EF4-FFF2-40B4-BE49-F238E27FC236}">
                  <a16:creationId xmlns:a16="http://schemas.microsoft.com/office/drawing/2014/main" id="{2D46BCEC-124B-F24E-9B09-BB6A7B1DB979}"/>
                </a:ext>
              </a:extLst>
            </p:cNvPr>
            <p:cNvSpPr txBox="1"/>
            <p:nvPr/>
          </p:nvSpPr>
          <p:spPr>
            <a:xfrm>
              <a:off x="7078086" y="5059854"/>
              <a:ext cx="1525797" cy="3063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© </a:t>
              </a:r>
              <a:r>
                <a:rPr lang="en-US" sz="900" dirty="0" smtClean="0"/>
                <a:t>globalwindatlas.info</a:t>
              </a:r>
              <a:endParaRPr lang="en-US" sz="900" dirty="0"/>
            </a:p>
          </p:txBody>
        </p:sp>
        <p:sp>
          <p:nvSpPr>
            <p:cNvPr id="24" name="ZoneTexte 31">
              <a:extLst>
                <a:ext uri="{FF2B5EF4-FFF2-40B4-BE49-F238E27FC236}">
                  <a16:creationId xmlns:a16="http://schemas.microsoft.com/office/drawing/2014/main" id="{9E0C266C-43C8-9A4D-AD3D-E538BA918FE1}"/>
                </a:ext>
              </a:extLst>
            </p:cNvPr>
            <p:cNvSpPr txBox="1"/>
            <p:nvPr/>
          </p:nvSpPr>
          <p:spPr>
            <a:xfrm>
              <a:off x="6953559" y="3456397"/>
              <a:ext cx="1367469" cy="408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</a:t>
              </a:r>
              <a:r>
                <a:rPr lang="en-US" sz="1400" dirty="0" smtClean="0"/>
                <a:t>peed-up</a:t>
              </a:r>
              <a:endParaRPr lang="en-US" sz="1400" dirty="0"/>
            </a:p>
          </p:txBody>
        </p:sp>
      </p:grpSp>
      <p:sp>
        <p:nvSpPr>
          <p:cNvPr id="26" name="ZoneTexte 37">
            <a:extLst>
              <a:ext uri="{FF2B5EF4-FFF2-40B4-BE49-F238E27FC236}">
                <a16:creationId xmlns:a16="http://schemas.microsoft.com/office/drawing/2014/main" id="{CFB89528-60AA-1C42-967D-AF761EC6245B}"/>
              </a:ext>
            </a:extLst>
          </p:cNvPr>
          <p:cNvSpPr txBox="1"/>
          <p:nvPr/>
        </p:nvSpPr>
        <p:spPr>
          <a:xfrm>
            <a:off x="1128639" y="3754561"/>
            <a:ext cx="6916982" cy="707886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Many </a:t>
            </a:r>
            <a:r>
              <a:rPr lang="en-US" sz="2000" dirty="0"/>
              <a:t>interactions between wind and topography occur at scales not resolved by </a:t>
            </a:r>
            <a:r>
              <a:rPr lang="en-US" sz="2000" dirty="0" smtClean="0"/>
              <a:t>NWP models.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1701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Goal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1069990" y="1040857"/>
            <a:ext cx="7748388" cy="368986"/>
          </a:xfrm>
        </p:spPr>
        <p:txBody>
          <a:bodyPr/>
          <a:lstStyle/>
          <a:p>
            <a:pPr marL="0" indent="0">
              <a:buNone/>
            </a:pPr>
            <a:r>
              <a:rPr lang="de-CH" u="sng" dirty="0" err="1" smtClean="0"/>
              <a:t>To</a:t>
            </a:r>
            <a:r>
              <a:rPr lang="de-CH" u="sng" dirty="0" smtClean="0"/>
              <a:t> </a:t>
            </a:r>
            <a:r>
              <a:rPr lang="de-CH" u="sng" dirty="0" err="1"/>
              <a:t>p</a:t>
            </a:r>
            <a:r>
              <a:rPr lang="de-CH" u="sng" dirty="0" err="1" smtClean="0"/>
              <a:t>rovide</a:t>
            </a:r>
            <a:r>
              <a:rPr lang="de-CH" u="sng" dirty="0" smtClean="0"/>
              <a:t> </a:t>
            </a:r>
            <a:r>
              <a:rPr lang="de-CH" u="sng" dirty="0" err="1" smtClean="0"/>
              <a:t>subgrid</a:t>
            </a:r>
            <a:r>
              <a:rPr lang="de-CH" u="sng" dirty="0" smtClean="0"/>
              <a:t>-resolution (</a:t>
            </a:r>
            <a:r>
              <a:rPr lang="de-CH" u="sng" dirty="0" err="1" smtClean="0"/>
              <a:t>point</a:t>
            </a:r>
            <a:r>
              <a:rPr lang="de-CH" u="sng" dirty="0" smtClean="0"/>
              <a:t>), </a:t>
            </a:r>
            <a:r>
              <a:rPr lang="de-CH" u="sng" dirty="0" err="1" smtClean="0"/>
              <a:t>probabilistic</a:t>
            </a:r>
            <a:r>
              <a:rPr lang="de-CH" u="sng" dirty="0" smtClean="0"/>
              <a:t> wind </a:t>
            </a:r>
            <a:r>
              <a:rPr lang="de-CH" u="sng" dirty="0" err="1" smtClean="0"/>
              <a:t>speed</a:t>
            </a:r>
            <a:r>
              <a:rPr lang="de-CH" u="sng" dirty="0" smtClean="0"/>
              <a:t> </a:t>
            </a:r>
            <a:r>
              <a:rPr lang="de-CH" u="sng" dirty="0" err="1" smtClean="0"/>
              <a:t>forecasts</a:t>
            </a:r>
            <a:r>
              <a:rPr lang="de-CH" u="sng" dirty="0" smtClean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869" y="2063739"/>
            <a:ext cx="3389069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400" dirty="0" err="1" smtClean="0"/>
              <a:t>accuracy</a:t>
            </a:r>
            <a:endParaRPr lang="it-CH" sz="1400" dirty="0" smtClean="0"/>
          </a:p>
          <a:p>
            <a:endParaRPr lang="it-CH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 err="1" smtClean="0"/>
              <a:t>Continuous</a:t>
            </a:r>
            <a:r>
              <a:rPr lang="it-CH" sz="1400" dirty="0" smtClean="0"/>
              <a:t> </a:t>
            </a:r>
            <a:r>
              <a:rPr lang="it-CH" sz="1400" dirty="0" err="1" smtClean="0"/>
              <a:t>ranked</a:t>
            </a:r>
            <a:r>
              <a:rPr lang="it-CH" sz="1400" dirty="0" smtClean="0"/>
              <a:t> </a:t>
            </a:r>
            <a:r>
              <a:rPr lang="it-CH" sz="1400" dirty="0" err="1" smtClean="0"/>
              <a:t>probability</a:t>
            </a:r>
            <a:r>
              <a:rPr lang="it-CH" sz="1400" dirty="0" smtClean="0"/>
              <a:t> score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 smtClean="0"/>
              <a:t>CRPS = E(</a:t>
            </a:r>
            <a:r>
              <a:rPr lang="it-CH" sz="1400" dirty="0" err="1" smtClean="0"/>
              <a:t>abs</a:t>
            </a:r>
            <a:r>
              <a:rPr lang="it-CH" sz="1400" dirty="0" smtClean="0"/>
              <a:t>. </a:t>
            </a:r>
            <a:r>
              <a:rPr lang="it-CH" sz="1400" dirty="0" err="1" smtClean="0"/>
              <a:t>error</a:t>
            </a:r>
            <a:r>
              <a:rPr lang="it-CH" sz="1400" dirty="0" smtClean="0"/>
              <a:t>) – E(spread)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 smtClean="0"/>
              <a:t>«ensemble MAE»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 smtClean="0"/>
              <a:t>negative </a:t>
            </a:r>
            <a:r>
              <a:rPr lang="it-CH" sz="1400" dirty="0" err="1" smtClean="0"/>
              <a:t>orientation</a:t>
            </a:r>
            <a:r>
              <a:rPr lang="it-CH" sz="1400" dirty="0" smtClean="0"/>
              <a:t> (</a:t>
            </a:r>
            <a:r>
              <a:rPr lang="it-CH" sz="1400" dirty="0" err="1" smtClean="0"/>
              <a:t>lower</a:t>
            </a:r>
            <a:r>
              <a:rPr lang="it-CH" sz="1400" dirty="0" smtClean="0"/>
              <a:t> </a:t>
            </a:r>
            <a:r>
              <a:rPr lang="it-CH" sz="1400" dirty="0" err="1" smtClean="0"/>
              <a:t>is</a:t>
            </a:r>
            <a:r>
              <a:rPr lang="it-CH" sz="1400" dirty="0" smtClean="0"/>
              <a:t> </a:t>
            </a:r>
            <a:r>
              <a:rPr lang="it-CH" sz="1400" dirty="0" err="1" smtClean="0"/>
              <a:t>better</a:t>
            </a:r>
            <a:r>
              <a:rPr lang="it-CH" sz="1400" dirty="0" smtClean="0"/>
              <a:t>)</a:t>
            </a:r>
            <a:endParaRPr lang="it-CH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CH" sz="1400" dirty="0" smtClean="0"/>
              <a:t>multivariate </a:t>
            </a:r>
            <a:r>
              <a:rPr lang="it-CH" sz="1400" dirty="0" err="1" smtClean="0"/>
              <a:t>extension</a:t>
            </a:r>
            <a:r>
              <a:rPr lang="it-CH" sz="1400" dirty="0" smtClean="0"/>
              <a:t>: Energy Score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83092" y="2063739"/>
            <a:ext cx="412094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400" dirty="0" err="1" smtClean="0"/>
              <a:t>calibration</a:t>
            </a:r>
            <a:endParaRPr lang="it-CH" sz="1400" dirty="0" smtClean="0"/>
          </a:p>
          <a:p>
            <a:endParaRPr lang="it-CH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Probability </a:t>
            </a:r>
            <a:r>
              <a:rPr lang="en-US" sz="1400" dirty="0"/>
              <a:t>integral transform </a:t>
            </a:r>
            <a:r>
              <a:rPr lang="en-US" sz="1400" dirty="0" smtClean="0"/>
              <a:t>(</a:t>
            </a:r>
            <a:r>
              <a:rPr lang="it-CH" sz="1400" dirty="0" smtClean="0"/>
              <a:t>PIT) </a:t>
            </a:r>
            <a:r>
              <a:rPr lang="it-CH" sz="1400" dirty="0" err="1" smtClean="0"/>
              <a:t>histograms</a:t>
            </a:r>
            <a:endParaRPr lang="it-CH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flat histogram: predictive </a:t>
            </a:r>
            <a:r>
              <a:rPr lang="en-US" sz="1400" dirty="0"/>
              <a:t>distribution </a:t>
            </a:r>
            <a:r>
              <a:rPr lang="en-US" sz="1400" dirty="0" smtClean="0"/>
              <a:t>equals observed distribution</a:t>
            </a:r>
            <a:endParaRPr lang="it-CH" sz="1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9832"/>
          <a:stretch/>
        </p:blipFill>
        <p:spPr>
          <a:xfrm>
            <a:off x="5421980" y="3269102"/>
            <a:ext cx="3043172" cy="108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7869" y="1595875"/>
            <a:ext cx="15536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600" dirty="0" err="1" smtClean="0"/>
              <a:t>Quality</a:t>
            </a:r>
            <a:r>
              <a:rPr lang="it-CH" sz="1600" dirty="0" smtClean="0"/>
              <a:t> </a:t>
            </a:r>
            <a:r>
              <a:rPr lang="it-CH" sz="1600" dirty="0" err="1" smtClean="0"/>
              <a:t>criteria</a:t>
            </a:r>
            <a:r>
              <a:rPr lang="it-CH" sz="1600" dirty="0" smtClean="0"/>
              <a:t>: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499100" y="4261803"/>
            <a:ext cx="9941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000" dirty="0" err="1" smtClean="0"/>
              <a:t>well</a:t>
            </a:r>
            <a:r>
              <a:rPr lang="it-CH" sz="1000" dirty="0" smtClean="0"/>
              <a:t> </a:t>
            </a:r>
            <a:r>
              <a:rPr lang="it-CH" sz="1000" dirty="0" err="1" smtClean="0"/>
              <a:t>calibrated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6570403" y="4254456"/>
            <a:ext cx="10855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000" dirty="0" err="1" smtClean="0"/>
              <a:t>underdispersive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7641706" y="4261803"/>
            <a:ext cx="10086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000" dirty="0" err="1" smtClean="0"/>
              <a:t>overdispersive</a:t>
            </a:r>
            <a:endParaRPr lang="en-US" sz="1000" dirty="0"/>
          </a:p>
        </p:txBody>
      </p:sp>
      <p:sp>
        <p:nvSpPr>
          <p:cNvPr id="12" name="ZoneTexte 26">
            <a:extLst>
              <a:ext uri="{FF2B5EF4-FFF2-40B4-BE49-F238E27FC236}">
                <a16:creationId xmlns:a16="http://schemas.microsoft.com/office/drawing/2014/main" id="{6DB86BA0-FE3D-524E-9327-52D053547E14}"/>
              </a:ext>
            </a:extLst>
          </p:cNvPr>
          <p:cNvSpPr txBox="1"/>
          <p:nvPr/>
        </p:nvSpPr>
        <p:spPr>
          <a:xfrm rot="16200000">
            <a:off x="7905380" y="3305042"/>
            <a:ext cx="13093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© R</a:t>
            </a:r>
            <a:r>
              <a:rPr lang="en-US" sz="900" dirty="0" smtClean="0"/>
              <a:t>. </a:t>
            </a:r>
            <a:r>
              <a:rPr lang="en-US" sz="900" dirty="0" err="1" smtClean="0"/>
              <a:t>Ranjan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71025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  <p:bldP spid="5" grpId="0"/>
      <p:bldP spid="8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5"/>
          </p:nvPr>
        </p:nvSpPr>
        <p:spPr>
          <a:xfrm>
            <a:off x="477120" y="1067107"/>
            <a:ext cx="4166817" cy="3061622"/>
          </a:xfrm>
        </p:spPr>
        <p:txBody>
          <a:bodyPr/>
          <a:lstStyle/>
          <a:p>
            <a:r>
              <a:rPr lang="de-CH" dirty="0" smtClean="0"/>
              <a:t>COSMO-E (COE)</a:t>
            </a:r>
          </a:p>
          <a:p>
            <a:pPr lvl="1"/>
            <a:r>
              <a:rPr lang="de-CH" dirty="0" smtClean="0"/>
              <a:t>Alpine </a:t>
            </a:r>
            <a:r>
              <a:rPr lang="de-CH" dirty="0" err="1" smtClean="0"/>
              <a:t>region</a:t>
            </a:r>
            <a:endParaRPr lang="de-CH" dirty="0" smtClean="0"/>
          </a:p>
          <a:p>
            <a:pPr lvl="1"/>
            <a:r>
              <a:rPr lang="de-CH" dirty="0" smtClean="0"/>
              <a:t>2.2 km </a:t>
            </a:r>
            <a:r>
              <a:rPr lang="de-CH" dirty="0" err="1" smtClean="0"/>
              <a:t>horiz</a:t>
            </a:r>
            <a:r>
              <a:rPr lang="de-CH" dirty="0" smtClean="0"/>
              <a:t>. </a:t>
            </a:r>
            <a:r>
              <a:rPr lang="de-CH" dirty="0" err="1" smtClean="0"/>
              <a:t>res</a:t>
            </a:r>
            <a:r>
              <a:rPr lang="de-CH" dirty="0" smtClean="0"/>
              <a:t>.</a:t>
            </a:r>
          </a:p>
          <a:p>
            <a:pPr lvl="1"/>
            <a:r>
              <a:rPr lang="de-CH" dirty="0" smtClean="0"/>
              <a:t>21 </a:t>
            </a:r>
            <a:r>
              <a:rPr lang="de-CH" dirty="0" err="1" smtClean="0"/>
              <a:t>members</a:t>
            </a:r>
            <a:endParaRPr lang="de-CH" dirty="0" smtClean="0"/>
          </a:p>
          <a:p>
            <a:pPr lvl="1"/>
            <a:r>
              <a:rPr lang="de-CH" dirty="0" smtClean="0"/>
              <a:t>2 </a:t>
            </a:r>
            <a:r>
              <a:rPr lang="de-CH" dirty="0" err="1" smtClean="0"/>
              <a:t>runs</a:t>
            </a:r>
            <a:r>
              <a:rPr lang="de-CH" dirty="0" smtClean="0"/>
              <a:t> a </a:t>
            </a:r>
            <a:r>
              <a:rPr lang="de-CH" dirty="0" err="1" smtClean="0"/>
              <a:t>day</a:t>
            </a:r>
            <a:r>
              <a:rPr lang="de-CH" dirty="0" smtClean="0"/>
              <a:t> (00UTC </a:t>
            </a:r>
            <a:r>
              <a:rPr lang="de-CH" dirty="0" err="1" smtClean="0"/>
              <a:t>and</a:t>
            </a:r>
            <a:r>
              <a:rPr lang="de-CH" dirty="0" smtClean="0"/>
              <a:t> 12UTC)</a:t>
            </a:r>
          </a:p>
          <a:p>
            <a:pPr lvl="1"/>
            <a:r>
              <a:rPr lang="de-CH" dirty="0" smtClean="0"/>
              <a:t>5 </a:t>
            </a:r>
            <a:r>
              <a:rPr lang="de-CH" dirty="0" err="1" smtClean="0"/>
              <a:t>day</a:t>
            </a:r>
            <a:r>
              <a:rPr lang="de-CH" dirty="0" smtClean="0"/>
              <a:t> </a:t>
            </a:r>
            <a:r>
              <a:rPr lang="de-CH" dirty="0" err="1" smtClean="0"/>
              <a:t>forecast</a:t>
            </a:r>
            <a:r>
              <a:rPr lang="de-CH" dirty="0" smtClean="0"/>
              <a:t> </a:t>
            </a:r>
            <a:r>
              <a:rPr lang="de-CH" dirty="0" err="1" smtClean="0"/>
              <a:t>horizon</a:t>
            </a:r>
            <a:endParaRPr lang="de-CH" dirty="0" smtClean="0"/>
          </a:p>
          <a:p>
            <a:pPr marL="457200" lvl="1" indent="0">
              <a:buNone/>
            </a:pPr>
            <a:endParaRPr lang="de-CH" dirty="0" smtClean="0"/>
          </a:p>
          <a:p>
            <a:pPr lvl="1"/>
            <a:r>
              <a:rPr lang="de-CH" dirty="0" smtClean="0"/>
              <a:t>June 2016 </a:t>
            </a:r>
            <a:r>
              <a:rPr lang="de-CH" dirty="0" smtClean="0"/>
              <a:t>– Nove</a:t>
            </a:r>
            <a:r>
              <a:rPr lang="de-CH" dirty="0" smtClean="0"/>
              <a:t>mber</a:t>
            </a:r>
            <a:r>
              <a:rPr lang="de-CH" dirty="0" smtClean="0"/>
              <a:t> 202</a:t>
            </a:r>
            <a:endParaRPr lang="de-CH" dirty="0" smtClean="0"/>
          </a:p>
          <a:p>
            <a:pPr lvl="1"/>
            <a:r>
              <a:rPr lang="de-CH" dirty="0" smtClean="0"/>
              <a:t>Surface </a:t>
            </a:r>
            <a:r>
              <a:rPr lang="de-CH" dirty="0" err="1" smtClean="0"/>
              <a:t>parameters</a:t>
            </a:r>
            <a:r>
              <a:rPr lang="de-CH" dirty="0" smtClean="0"/>
              <a:t> </a:t>
            </a:r>
            <a:r>
              <a:rPr lang="de-CH" dirty="0" err="1" smtClean="0"/>
              <a:t>as</a:t>
            </a:r>
            <a:r>
              <a:rPr lang="de-CH" dirty="0" smtClean="0"/>
              <a:t> </a:t>
            </a:r>
            <a:r>
              <a:rPr lang="de-CH" dirty="0" err="1" smtClean="0"/>
              <a:t>well</a:t>
            </a:r>
            <a:r>
              <a:rPr lang="de-CH" dirty="0" smtClean="0"/>
              <a:t> </a:t>
            </a:r>
            <a:r>
              <a:rPr lang="de-CH" dirty="0" err="1" smtClean="0"/>
              <a:t>as</a:t>
            </a:r>
            <a:r>
              <a:rPr lang="de-CH" dirty="0" smtClean="0"/>
              <a:t> </a:t>
            </a:r>
            <a:r>
              <a:rPr lang="de-CH" dirty="0" err="1" smtClean="0"/>
              <a:t>some</a:t>
            </a:r>
            <a:r>
              <a:rPr lang="de-CH" dirty="0" smtClean="0"/>
              <a:t> </a:t>
            </a:r>
            <a:r>
              <a:rPr lang="de-CH" dirty="0" err="1" smtClean="0"/>
              <a:t>upper</a:t>
            </a:r>
            <a:r>
              <a:rPr lang="de-CH" dirty="0" smtClean="0"/>
              <a:t> </a:t>
            </a:r>
            <a:r>
              <a:rPr lang="de-CH" dirty="0" err="1" smtClean="0"/>
              <a:t>levels</a:t>
            </a:r>
            <a:endParaRPr lang="de-CH" dirty="0" smtClean="0"/>
          </a:p>
          <a:p>
            <a:pPr lvl="1"/>
            <a:endParaRPr lang="de-CH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NWP </a:t>
            </a:r>
            <a:r>
              <a:rPr lang="de-CH" dirty="0" err="1" smtClean="0"/>
              <a:t>data</a:t>
            </a:r>
            <a:endParaRPr lang="de-CH" dirty="0"/>
          </a:p>
        </p:txBody>
      </p:sp>
      <p:sp>
        <p:nvSpPr>
          <p:cNvPr id="8" name="ZoneTexte 26">
            <a:extLst>
              <a:ext uri="{FF2B5EF4-FFF2-40B4-BE49-F238E27FC236}">
                <a16:creationId xmlns:a16="http://schemas.microsoft.com/office/drawing/2014/main" id="{6DB86BA0-FE3D-524E-9327-52D053547E14}"/>
              </a:ext>
            </a:extLst>
          </p:cNvPr>
          <p:cNvSpPr txBox="1"/>
          <p:nvPr/>
        </p:nvSpPr>
        <p:spPr>
          <a:xfrm>
            <a:off x="7834679" y="3714000"/>
            <a:ext cx="13093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© R</a:t>
            </a:r>
            <a:r>
              <a:rPr lang="en-US" sz="900" dirty="0" smtClean="0"/>
              <a:t>. Keller</a:t>
            </a:r>
            <a:endParaRPr lang="en-US" sz="900" dirty="0"/>
          </a:p>
        </p:txBody>
      </p:sp>
      <p:grpSp>
        <p:nvGrpSpPr>
          <p:cNvPr id="6" name="Gruppieren 43"/>
          <p:cNvGrpSpPr>
            <a:grpSpLocks noChangeAspect="1"/>
          </p:cNvGrpSpPr>
          <p:nvPr/>
        </p:nvGrpSpPr>
        <p:grpSpPr>
          <a:xfrm>
            <a:off x="6248494" y="1124303"/>
            <a:ext cx="2425184" cy="2752152"/>
            <a:chOff x="4520199" y="1124051"/>
            <a:chExt cx="3009420" cy="3415151"/>
          </a:xfrm>
        </p:grpSpPr>
        <p:grpSp>
          <p:nvGrpSpPr>
            <p:cNvPr id="12" name="Group 56"/>
            <p:cNvGrpSpPr/>
            <p:nvPr/>
          </p:nvGrpSpPr>
          <p:grpSpPr>
            <a:xfrm>
              <a:off x="5686610" y="1124051"/>
              <a:ext cx="1752371" cy="1206011"/>
              <a:chOff x="5123584" y="1791526"/>
              <a:chExt cx="2290936" cy="1576661"/>
            </a:xfrm>
          </p:grpSpPr>
          <p:graphicFrame>
            <p:nvGraphicFramePr>
              <p:cNvPr id="36" name="Object 7"/>
              <p:cNvGraphicFramePr>
                <a:graphicFrameLocks noChangeAspect="1"/>
              </p:cNvGraphicFramePr>
              <p:nvPr/>
            </p:nvGraphicFramePr>
            <p:xfrm>
              <a:off x="5123584" y="1791526"/>
              <a:ext cx="1365251" cy="13207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7" name="Photo Editor Photo" r:id="rId4" imgW="4742857" imgH="4590476" progId="MSPhotoEd.3">
                      <p:embed/>
                    </p:oleObj>
                  </mc:Choice>
                  <mc:Fallback>
                    <p:oleObj name="Photo Editor Photo" r:id="rId4" imgW="4742857" imgH="4590476" progId="MSPhotoEd.3">
                      <p:embed/>
                      <p:pic>
                        <p:nvPicPr>
                          <p:cNvPr id="36" name="Object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123584" y="1791526"/>
                            <a:ext cx="1365251" cy="132074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" name="Object 58"/>
              <p:cNvGraphicFramePr>
                <a:graphicFrameLocks noChangeAspect="1"/>
              </p:cNvGraphicFramePr>
              <p:nvPr/>
            </p:nvGraphicFramePr>
            <p:xfrm>
              <a:off x="5277866" y="1834124"/>
              <a:ext cx="1365250" cy="13208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8" name="Photo Editor Photo" r:id="rId6" imgW="4742857" imgH="4590476" progId="MSPhotoEd.3">
                      <p:embed/>
                    </p:oleObj>
                  </mc:Choice>
                  <mc:Fallback>
                    <p:oleObj name="Photo Editor Photo" r:id="rId6" imgW="4742857" imgH="4590476" progId="MSPhotoEd.3">
                      <p:embed/>
                      <p:pic>
                        <p:nvPicPr>
                          <p:cNvPr id="37" name="Object 5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7866" y="1834124"/>
                            <a:ext cx="1365250" cy="13208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8" name="Object 59"/>
              <p:cNvGraphicFramePr>
                <a:graphicFrameLocks noChangeAspect="1"/>
              </p:cNvGraphicFramePr>
              <p:nvPr/>
            </p:nvGraphicFramePr>
            <p:xfrm>
              <a:off x="5432147" y="1876776"/>
              <a:ext cx="1365250" cy="13208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49" name="Photo Editor Photo" r:id="rId7" imgW="4742857" imgH="4590476" progId="MSPhotoEd.3">
                      <p:embed/>
                    </p:oleObj>
                  </mc:Choice>
                  <mc:Fallback>
                    <p:oleObj name="Photo Editor Photo" r:id="rId7" imgW="4742857" imgH="4590476" progId="MSPhotoEd.3">
                      <p:embed/>
                      <p:pic>
                        <p:nvPicPr>
                          <p:cNvPr id="38" name="Object 5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32147" y="1876776"/>
                            <a:ext cx="1365250" cy="13208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" name="Object 60"/>
              <p:cNvGraphicFramePr>
                <a:graphicFrameLocks noChangeAspect="1"/>
              </p:cNvGraphicFramePr>
              <p:nvPr/>
            </p:nvGraphicFramePr>
            <p:xfrm>
              <a:off x="5586428" y="1919428"/>
              <a:ext cx="1365250" cy="13208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0" name="Photo Editor Photo" r:id="rId8" imgW="4742857" imgH="4590476" progId="MSPhotoEd.3">
                      <p:embed/>
                    </p:oleObj>
                  </mc:Choice>
                  <mc:Fallback>
                    <p:oleObj name="Photo Editor Photo" r:id="rId8" imgW="4742857" imgH="4590476" progId="MSPhotoEd.3">
                      <p:embed/>
                      <p:pic>
                        <p:nvPicPr>
                          <p:cNvPr id="39" name="Object 6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86428" y="1919428"/>
                            <a:ext cx="1365250" cy="13208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" name="Object 61"/>
              <p:cNvGraphicFramePr>
                <a:graphicFrameLocks noChangeAspect="1"/>
              </p:cNvGraphicFramePr>
              <p:nvPr/>
            </p:nvGraphicFramePr>
            <p:xfrm>
              <a:off x="5740709" y="1962080"/>
              <a:ext cx="1365250" cy="13208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1" name="Photo Editor Photo" r:id="rId9" imgW="4742857" imgH="4590476" progId="MSPhotoEd.3">
                      <p:embed/>
                    </p:oleObj>
                  </mc:Choice>
                  <mc:Fallback>
                    <p:oleObj name="Photo Editor Photo" r:id="rId9" imgW="4742857" imgH="4590476" progId="MSPhotoEd.3">
                      <p:embed/>
                      <p:pic>
                        <p:nvPicPr>
                          <p:cNvPr id="40" name="Object 6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740709" y="1962080"/>
                            <a:ext cx="1365250" cy="13208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" name="Object 62"/>
              <p:cNvGraphicFramePr>
                <a:graphicFrameLocks noChangeAspect="1"/>
              </p:cNvGraphicFramePr>
              <p:nvPr/>
            </p:nvGraphicFramePr>
            <p:xfrm>
              <a:off x="5894990" y="2004732"/>
              <a:ext cx="1365250" cy="13208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2" name="Photo Editor Photo" r:id="rId10" imgW="4742857" imgH="4590476" progId="MSPhotoEd.3">
                      <p:embed/>
                    </p:oleObj>
                  </mc:Choice>
                  <mc:Fallback>
                    <p:oleObj name="Photo Editor Photo" r:id="rId10" imgW="4742857" imgH="4590476" progId="MSPhotoEd.3">
                      <p:embed/>
                      <p:pic>
                        <p:nvPicPr>
                          <p:cNvPr id="41" name="Object 6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894990" y="2004732"/>
                            <a:ext cx="1365250" cy="13208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" name="Object 63"/>
              <p:cNvGraphicFramePr>
                <a:graphicFrameLocks noChangeAspect="1"/>
              </p:cNvGraphicFramePr>
              <p:nvPr/>
            </p:nvGraphicFramePr>
            <p:xfrm>
              <a:off x="6049270" y="2047385"/>
              <a:ext cx="1365250" cy="132080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3" name="Photo Editor Photo" r:id="rId11" imgW="4742857" imgH="4590476" progId="MSPhotoEd.3">
                      <p:embed/>
                    </p:oleObj>
                  </mc:Choice>
                  <mc:Fallback>
                    <p:oleObj name="Photo Editor Photo" r:id="rId11" imgW="4742857" imgH="4590476" progId="MSPhotoEd.3">
                      <p:embed/>
                      <p:pic>
                        <p:nvPicPr>
                          <p:cNvPr id="42" name="Object 6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049270" y="2047385"/>
                            <a:ext cx="1365250" cy="132080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3" name="Group 72"/>
            <p:cNvGrpSpPr/>
            <p:nvPr/>
          </p:nvGrpSpPr>
          <p:grpSpPr>
            <a:xfrm>
              <a:off x="4520200" y="2953528"/>
              <a:ext cx="3009419" cy="1585674"/>
              <a:chOff x="2408254" y="2849460"/>
              <a:chExt cx="6222136" cy="2808919"/>
            </a:xfrm>
          </p:grpSpPr>
          <p:pic>
            <p:nvPicPr>
              <p:cNvPr id="16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832680" y="2860592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014232" y="3011389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195784" y="3162186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377336" y="3312983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558888" y="3463780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740440" y="3614577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921992" y="3765374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103543" y="3916171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285095" y="4066968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466643" y="4217770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408254" y="2849460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589806" y="3000257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771358" y="3151054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88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952910" y="3301851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134462" y="3452648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316014" y="3603445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497565" y="3754242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679117" y="3905039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50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3860669" y="4055836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" name="Picture 94" descr="C:\Users\fuo\AppData\Local\Microsoft\Windows\Temporary Internet Files\Content.Outlook\55UVTODF\cE_alp_green (3).png"/>
              <p:cNvPicPr>
                <a:picLocks noChangeAspect="1" noChangeArrowheads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4042219" y="4206636"/>
                <a:ext cx="2163747" cy="14406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7084375" y="1903058"/>
              <a:ext cx="442413" cy="1816615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CH" dirty="0"/>
            </a:p>
          </p:txBody>
        </p:sp>
        <p:sp>
          <p:nvSpPr>
            <p:cNvPr id="15" name="Line 30"/>
            <p:cNvSpPr>
              <a:spLocks noChangeShapeType="1"/>
            </p:cNvSpPr>
            <p:nvPr/>
          </p:nvSpPr>
          <p:spPr bwMode="auto">
            <a:xfrm flipH="1">
              <a:off x="4520199" y="1832262"/>
              <a:ext cx="2394752" cy="1120401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CH" dirty="0"/>
            </a:p>
          </p:txBody>
        </p:sp>
      </p:grpSp>
      <p:sp>
        <p:nvSpPr>
          <p:cNvPr id="44" name="Text Box 18"/>
          <p:cNvSpPr txBox="1">
            <a:spLocks noChangeArrowheads="1"/>
          </p:cNvSpPr>
          <p:nvPr/>
        </p:nvSpPr>
        <p:spPr bwMode="auto">
          <a:xfrm>
            <a:off x="6307786" y="703292"/>
            <a:ext cx="2700337" cy="621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541338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SzPct val="85000"/>
              <a:buNone/>
            </a:pPr>
            <a:r>
              <a:rPr lang="en-GB" sz="2000" b="1" dirty="0">
                <a:latin typeface="Arial" pitchFamily="34" charset="0"/>
              </a:rPr>
              <a:t>ECMWF </a:t>
            </a:r>
            <a:r>
              <a:rPr lang="en-GB" sz="2000" b="1" dirty="0" smtClean="0">
                <a:latin typeface="Arial" pitchFamily="34" charset="0"/>
              </a:rPr>
              <a:t>IFS-ENS</a:t>
            </a:r>
            <a:endParaRPr lang="en-GB" sz="2000" b="1" dirty="0">
              <a:latin typeface="Arial" pitchFamily="34" charset="0"/>
            </a:endParaRPr>
          </a:p>
          <a:p>
            <a:pPr algn="ctr" eaLnBrk="1" hangingPunct="1">
              <a:spcBef>
                <a:spcPct val="20000"/>
              </a:spcBef>
              <a:buSzPct val="85000"/>
            </a:pPr>
            <a:endParaRPr lang="en-GB" sz="12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51424" y="3429306"/>
            <a:ext cx="14093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000" b="1" dirty="0">
                <a:latin typeface="Arial" pitchFamily="34" charset="0"/>
              </a:rPr>
              <a:t>COSMO-E</a:t>
            </a:r>
            <a:endParaRPr lang="en-US" sz="2000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74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580845" y="1144438"/>
            <a:ext cx="6006991" cy="2624874"/>
          </a:xfrm>
        </p:spPr>
        <p:txBody>
          <a:bodyPr/>
          <a:lstStyle/>
          <a:p>
            <a:r>
              <a:rPr lang="en-US" dirty="0" smtClean="0"/>
              <a:t>Various topographic features are extracted from a 50 m DEM.</a:t>
            </a:r>
          </a:p>
          <a:p>
            <a:r>
              <a:rPr lang="en-US" dirty="0" smtClean="0"/>
              <a:t>E.g., Topographic Position Index (TPI) provides the altitude difference w.r.t. to surrounding neighborhood. </a:t>
            </a:r>
          </a:p>
          <a:p>
            <a:r>
              <a:rPr lang="en-US" dirty="0" smtClean="0"/>
              <a:t>Descriptors are computed at different spatial scales.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err="1" smtClean="0"/>
              <a:t>Topographical</a:t>
            </a:r>
            <a:r>
              <a:rPr lang="it-CH" dirty="0" smtClean="0"/>
              <a:t> </a:t>
            </a:r>
            <a:r>
              <a:rPr lang="it-CH" dirty="0" err="1" smtClean="0"/>
              <a:t>descriptors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1"/>
          <a:stretch/>
        </p:blipFill>
        <p:spPr>
          <a:xfrm>
            <a:off x="146625" y="2723163"/>
            <a:ext cx="2379804" cy="180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54"/>
          <a:stretch/>
        </p:blipFill>
        <p:spPr>
          <a:xfrm>
            <a:off x="4827455" y="2723163"/>
            <a:ext cx="2041983" cy="18168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64"/>
          <a:stretch/>
        </p:blipFill>
        <p:spPr>
          <a:xfrm>
            <a:off x="6881028" y="2723163"/>
            <a:ext cx="2032136" cy="18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84695" y="2371695"/>
            <a:ext cx="503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CH" sz="1000" dirty="0" smtClean="0"/>
              <a:t>TPI </a:t>
            </a:r>
          </a:p>
          <a:p>
            <a:pPr algn="ctr"/>
            <a:r>
              <a:rPr lang="it-CH" sz="1000" dirty="0" smtClean="0"/>
              <a:t>500m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422134" y="2397226"/>
            <a:ext cx="595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CH" sz="1000" dirty="0" err="1" smtClean="0"/>
              <a:t>aspect</a:t>
            </a:r>
            <a:r>
              <a:rPr lang="it-CH" sz="1000" dirty="0" smtClean="0"/>
              <a:t> </a:t>
            </a:r>
          </a:p>
          <a:p>
            <a:pPr algn="ctr"/>
            <a:r>
              <a:rPr lang="it-CH" sz="1000" dirty="0" smtClean="0"/>
              <a:t>1000m</a:t>
            </a:r>
            <a:endParaRPr 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6820038" y="2397226"/>
            <a:ext cx="1757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CH" sz="1000" dirty="0" smtClean="0"/>
              <a:t>Valley Index (</a:t>
            </a:r>
            <a:r>
              <a:rPr lang="it-CH" sz="1000" dirty="0"/>
              <a:t>Schaer 2019</a:t>
            </a:r>
            <a:r>
              <a:rPr lang="it-CH" sz="1000" dirty="0" smtClean="0"/>
              <a:t>) </a:t>
            </a:r>
          </a:p>
          <a:p>
            <a:pPr algn="ctr"/>
            <a:r>
              <a:rPr lang="it-CH" sz="1000" dirty="0" smtClean="0"/>
              <a:t>1000m</a:t>
            </a:r>
            <a:endParaRPr lang="en-US" sz="1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4760" y="643909"/>
            <a:ext cx="1684671" cy="14678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3"/>
          <a:stretch/>
        </p:blipFill>
        <p:spPr>
          <a:xfrm>
            <a:off x="2455865" y="2723163"/>
            <a:ext cx="2360000" cy="180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348767" y="2397226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CH" sz="1000" dirty="0" smtClean="0"/>
              <a:t>TPI</a:t>
            </a:r>
          </a:p>
          <a:p>
            <a:pPr algn="ctr"/>
            <a:r>
              <a:rPr lang="it-CH" sz="1000" dirty="0"/>
              <a:t>2</a:t>
            </a:r>
            <a:r>
              <a:rPr lang="it-CH" sz="1000" dirty="0" smtClean="0"/>
              <a:t>000m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7346461" y="1960030"/>
            <a:ext cx="952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2000" dirty="0" smtClean="0"/>
              <a:t>↔ </a:t>
            </a:r>
            <a:r>
              <a:rPr lang="it-CH" sz="1200" dirty="0" smtClean="0"/>
              <a:t>50 km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8408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00836" y="194179"/>
            <a:ext cx="6397609" cy="593216"/>
          </a:xfrm>
        </p:spPr>
        <p:txBody>
          <a:bodyPr/>
          <a:lstStyle/>
          <a:p>
            <a:r>
              <a:rPr lang="it-CH" dirty="0" smtClean="0"/>
              <a:t>Reference </a:t>
            </a:r>
            <a:r>
              <a:rPr lang="it-CH" dirty="0" err="1" smtClean="0"/>
              <a:t>observations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1797719" y="1264437"/>
            <a:ext cx="5638694" cy="3189301"/>
            <a:chOff x="4395226" y="1031784"/>
            <a:chExt cx="4863449" cy="3228279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61"/>
            <a:stretch/>
          </p:blipFill>
          <p:spPr>
            <a:xfrm>
              <a:off x="4660392" y="1031784"/>
              <a:ext cx="4398398" cy="3213472"/>
            </a:xfrm>
            <a:prstGeom prst="rect">
              <a:avLst/>
            </a:prstGeom>
          </p:spPr>
        </p:pic>
        <p:sp>
          <p:nvSpPr>
            <p:cNvPr id="56" name="TextBox 4"/>
            <p:cNvSpPr txBox="1"/>
            <p:nvPr/>
          </p:nvSpPr>
          <p:spPr>
            <a:xfrm>
              <a:off x="4610968" y="4013842"/>
              <a:ext cx="11256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it-CH" sz="1000" dirty="0" smtClean="0"/>
                <a:t>time → </a:t>
              </a:r>
              <a:endParaRPr lang="en-US" sz="1000" dirty="0"/>
            </a:p>
          </p:txBody>
        </p:sp>
        <p:sp>
          <p:nvSpPr>
            <p:cNvPr id="57" name="TextBox 5"/>
            <p:cNvSpPr txBox="1"/>
            <p:nvPr/>
          </p:nvSpPr>
          <p:spPr>
            <a:xfrm rot="16200000">
              <a:off x="3955507" y="3212283"/>
              <a:ext cx="11256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it-CH" sz="1000" dirty="0" err="1" smtClean="0"/>
                <a:t>stations</a:t>
              </a:r>
              <a:r>
                <a:rPr lang="it-CH" sz="1000" dirty="0" smtClean="0"/>
                <a:t> → </a:t>
              </a:r>
              <a:endParaRPr lang="en-US" sz="1000" dirty="0"/>
            </a:p>
          </p:txBody>
        </p:sp>
        <p:sp>
          <p:nvSpPr>
            <p:cNvPr id="58" name="TextBox 6"/>
            <p:cNvSpPr txBox="1"/>
            <p:nvPr/>
          </p:nvSpPr>
          <p:spPr>
            <a:xfrm rot="16200000">
              <a:off x="7902574" y="2307353"/>
              <a:ext cx="2446740" cy="265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it-CH" sz="1400" dirty="0" smtClean="0"/>
                <a:t>log </a:t>
              </a:r>
              <a:r>
                <a:rPr lang="it-CH" sz="1400" b="1" dirty="0" err="1" smtClean="0"/>
                <a:t>hourly</a:t>
              </a:r>
              <a:r>
                <a:rPr lang="it-CH" sz="1400" b="1" dirty="0" smtClean="0"/>
                <a:t> wind </a:t>
              </a:r>
              <a:r>
                <a:rPr lang="it-CH" sz="1400" b="1" dirty="0" err="1" smtClean="0"/>
                <a:t>speed</a:t>
              </a:r>
              <a:r>
                <a:rPr lang="it-CH" sz="1400" b="1" dirty="0" smtClean="0"/>
                <a:t> </a:t>
              </a:r>
              <a:endParaRPr lang="en-US" sz="1400" b="1" dirty="0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2097927" y="2960045"/>
            <a:ext cx="5028658" cy="70936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C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CH" dirty="0" err="1" smtClean="0">
                <a:solidFill>
                  <a:srgbClr val="FF0000"/>
                </a:solidFill>
              </a:rPr>
              <a:t>MeteoSwiss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129280" y="1087405"/>
            <a:ext cx="4956179" cy="2919292"/>
            <a:chOff x="4592434" y="736721"/>
            <a:chExt cx="4274768" cy="2954971"/>
          </a:xfrm>
        </p:grpSpPr>
        <p:sp>
          <p:nvSpPr>
            <p:cNvPr id="49" name="Rectangle 48"/>
            <p:cNvSpPr/>
            <p:nvPr/>
          </p:nvSpPr>
          <p:spPr bwMode="auto">
            <a:xfrm>
              <a:off x="4592434" y="1012821"/>
              <a:ext cx="2160000" cy="2678871"/>
            </a:xfrm>
            <a:prstGeom prst="rect">
              <a:avLst/>
            </a:prstGeom>
            <a:solidFill>
              <a:schemeClr val="bg1">
                <a:alpha val="52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6749505" y="1012821"/>
              <a:ext cx="1080000" cy="2678871"/>
            </a:xfrm>
            <a:prstGeom prst="rect">
              <a:avLst/>
            </a:prstGeom>
            <a:solidFill>
              <a:schemeClr val="bg1">
                <a:alpha val="52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7833898" y="1012821"/>
              <a:ext cx="1026000" cy="2678871"/>
            </a:xfrm>
            <a:prstGeom prst="rect">
              <a:avLst/>
            </a:prstGeom>
            <a:solidFill>
              <a:schemeClr val="bg1">
                <a:alpha val="52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2" name="TextBox 12"/>
            <p:cNvSpPr txBox="1"/>
            <p:nvPr/>
          </p:nvSpPr>
          <p:spPr>
            <a:xfrm>
              <a:off x="5257581" y="736721"/>
              <a:ext cx="941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it-CH" sz="1400" dirty="0" err="1" smtClean="0"/>
                <a:t>train</a:t>
              </a:r>
              <a:r>
                <a:rPr lang="it-CH" sz="1400" dirty="0" smtClean="0"/>
                <a:t> 50%</a:t>
              </a:r>
              <a:endParaRPr lang="en-US" sz="1400" dirty="0"/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6960776" y="736721"/>
              <a:ext cx="8226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it-CH" sz="1400" dirty="0" smtClean="0"/>
                <a:t>val 25%</a:t>
              </a:r>
              <a:endParaRPr lang="en-US" sz="1400" dirty="0"/>
            </a:p>
          </p:txBody>
        </p:sp>
        <p:sp>
          <p:nvSpPr>
            <p:cNvPr id="54" name="TextBox 14"/>
            <p:cNvSpPr txBox="1"/>
            <p:nvPr/>
          </p:nvSpPr>
          <p:spPr>
            <a:xfrm>
              <a:off x="7985229" y="736721"/>
              <a:ext cx="8819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it-CH" sz="1400" dirty="0" smtClean="0"/>
                <a:t>test 25%</a:t>
              </a:r>
              <a:endParaRPr lang="en-US" sz="140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525020" y="1079623"/>
            <a:ext cx="5550913" cy="2927898"/>
            <a:chOff x="4121635" y="995170"/>
            <a:chExt cx="4787739" cy="2963683"/>
          </a:xfrm>
        </p:grpSpPr>
        <p:sp>
          <p:nvSpPr>
            <p:cNvPr id="40" name="Rectangle 39"/>
            <p:cNvSpPr/>
            <p:nvPr/>
          </p:nvSpPr>
          <p:spPr bwMode="auto">
            <a:xfrm>
              <a:off x="4647332" y="2331142"/>
              <a:ext cx="4262042" cy="16200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4647332" y="1274962"/>
              <a:ext cx="4262042" cy="512277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4647332" y="1794646"/>
              <a:ext cx="4262042" cy="54261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" name="TextBox 19"/>
            <p:cNvSpPr txBox="1"/>
            <p:nvPr/>
          </p:nvSpPr>
          <p:spPr>
            <a:xfrm rot="16200000">
              <a:off x="3807298" y="2905710"/>
              <a:ext cx="941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it-CH" sz="1400" dirty="0" err="1" smtClean="0"/>
                <a:t>train</a:t>
              </a:r>
              <a:r>
                <a:rPr lang="it-CH" sz="1400" dirty="0" smtClean="0"/>
                <a:t> 60%</a:t>
              </a:r>
              <a:endParaRPr lang="en-US" sz="1400" dirty="0"/>
            </a:p>
          </p:txBody>
        </p:sp>
        <p:sp>
          <p:nvSpPr>
            <p:cNvPr id="44" name="TextBox 20"/>
            <p:cNvSpPr txBox="1"/>
            <p:nvPr/>
          </p:nvSpPr>
          <p:spPr>
            <a:xfrm rot="16200000">
              <a:off x="3876509" y="2016913"/>
              <a:ext cx="8226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it-CH" sz="1400" dirty="0" smtClean="0"/>
                <a:t>val 20%</a:t>
              </a:r>
              <a:endParaRPr lang="en-US" sz="1400" dirty="0"/>
            </a:p>
          </p:txBody>
        </p:sp>
        <p:sp>
          <p:nvSpPr>
            <p:cNvPr id="45" name="TextBox 21"/>
            <p:cNvSpPr txBox="1"/>
            <p:nvPr/>
          </p:nvSpPr>
          <p:spPr>
            <a:xfrm rot="16200000">
              <a:off x="3834537" y="1282268"/>
              <a:ext cx="8819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it-CH" sz="1400" dirty="0" smtClean="0"/>
                <a:t>test 20%</a:t>
              </a:r>
              <a:endParaRPr lang="en-US" sz="1400" dirty="0"/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4646981" y="2338852"/>
              <a:ext cx="2158234" cy="162000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CH" sz="1000" dirty="0"/>
                <a:t>300 </a:t>
              </a:r>
              <a:r>
                <a:rPr lang="it-CH" sz="1000" dirty="0" err="1"/>
                <a:t>stations</a:t>
              </a:r>
              <a:endParaRPr lang="it-CH" sz="1000" dirty="0"/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CH" sz="1000" dirty="0" smtClean="0"/>
                <a:t>2 </a:t>
              </a:r>
              <a:r>
                <a:rPr lang="it-CH" sz="1000" dirty="0" err="1"/>
                <a:t>years</a:t>
              </a:r>
              <a:endParaRPr lang="en-US" sz="1000" dirty="0"/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6803377" y="1788529"/>
              <a:ext cx="1077268" cy="542614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CH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100 </a:t>
              </a:r>
              <a:r>
                <a:rPr kumimoji="0" lang="it-CH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stations</a:t>
              </a:r>
              <a:endParaRPr kumimoji="0" lang="it-CH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CH" sz="1000" dirty="0" smtClean="0"/>
                <a:t>1 </a:t>
              </a:r>
              <a:r>
                <a:rPr lang="it-CH" sz="1000" dirty="0" err="1" smtClean="0"/>
                <a:t>year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7885004" y="1283110"/>
              <a:ext cx="1024011" cy="51705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CH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100 </a:t>
              </a:r>
              <a:r>
                <a:rPr kumimoji="0" lang="it-CH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stations</a:t>
              </a:r>
              <a:endParaRPr kumimoji="0" lang="it-CH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CH" sz="1000" dirty="0" smtClean="0"/>
                <a:t>1 </a:t>
              </a:r>
              <a:r>
                <a:rPr lang="it-CH" sz="1000" dirty="0" err="1" smtClean="0"/>
                <a:t>year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8" name="TextBox 25"/>
          <p:cNvSpPr txBox="1"/>
          <p:nvPr/>
        </p:nvSpPr>
        <p:spPr>
          <a:xfrm>
            <a:off x="3446116" y="759517"/>
            <a:ext cx="2718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C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it-CH" sz="1400" dirty="0"/>
              <a:t>(</a:t>
            </a:r>
            <a:r>
              <a:rPr lang="it-CH" sz="1400" dirty="0" err="1"/>
              <a:t>sequential</a:t>
            </a:r>
            <a:r>
              <a:rPr lang="it-CH" sz="1400" dirty="0"/>
              <a:t> split)</a:t>
            </a:r>
            <a:endParaRPr lang="en-US" sz="1400" dirty="0"/>
          </a:p>
        </p:txBody>
      </p:sp>
      <p:sp>
        <p:nvSpPr>
          <p:cNvPr id="39" name="TextBox 26"/>
          <p:cNvSpPr txBox="1"/>
          <p:nvPr/>
        </p:nvSpPr>
        <p:spPr>
          <a:xfrm rot="16200000">
            <a:off x="140700" y="2316175"/>
            <a:ext cx="22280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C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it-CH" sz="1400" dirty="0"/>
              <a:t>(</a:t>
            </a:r>
            <a:r>
              <a:rPr lang="it-CH" sz="1400" dirty="0" err="1"/>
              <a:t>randomized</a:t>
            </a:r>
            <a:r>
              <a:rPr lang="it-CH" sz="1400" dirty="0"/>
              <a:t> split)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2187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5536950" y="452893"/>
            <a:ext cx="3184123" cy="2531618"/>
            <a:chOff x="6083920" y="927414"/>
            <a:chExt cx="3184123" cy="2531618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979"/>
            <a:stretch/>
          </p:blipFill>
          <p:spPr>
            <a:xfrm>
              <a:off x="6083920" y="927414"/>
              <a:ext cx="2867161" cy="2531618"/>
            </a:xfrm>
            <a:prstGeom prst="rect">
              <a:avLst/>
            </a:prstGeom>
          </p:spPr>
        </p:pic>
        <p:sp>
          <p:nvSpPr>
            <p:cNvPr id="22" name="TextBox 5"/>
            <p:cNvSpPr txBox="1"/>
            <p:nvPr/>
          </p:nvSpPr>
          <p:spPr>
            <a:xfrm>
              <a:off x="8885685" y="2017797"/>
              <a:ext cx="2776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l-GR" sz="1200" b="1" i="1" dirty="0" smtClean="0"/>
                <a:t>μ</a:t>
              </a:r>
              <a:endParaRPr lang="en-US" sz="1200" b="1" i="1" baseline="-25000" dirty="0"/>
            </a:p>
          </p:txBody>
        </p:sp>
        <p:sp>
          <p:nvSpPr>
            <p:cNvPr id="23" name="TextBox 6"/>
            <p:cNvSpPr txBox="1"/>
            <p:nvPr/>
          </p:nvSpPr>
          <p:spPr>
            <a:xfrm>
              <a:off x="8856187" y="2293155"/>
              <a:ext cx="3449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it-CH" sz="1200" b="1" i="1" dirty="0"/>
                <a:t>σ</a:t>
              </a:r>
              <a:r>
                <a:rPr lang="it-CH" sz="1200" b="1" i="1" baseline="30000" dirty="0" smtClean="0"/>
                <a:t>2</a:t>
              </a:r>
              <a:endParaRPr lang="en-US" sz="1200" b="1" i="1" baseline="30000" dirty="0"/>
            </a:p>
          </p:txBody>
        </p:sp>
        <p:sp>
          <p:nvSpPr>
            <p:cNvPr id="24" name="TextBox 7"/>
            <p:cNvSpPr txBox="1"/>
            <p:nvPr/>
          </p:nvSpPr>
          <p:spPr>
            <a:xfrm>
              <a:off x="8580034" y="1804758"/>
              <a:ext cx="68800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it-CH" sz="800" b="1" u="sng" dirty="0" err="1" smtClean="0"/>
                <a:t>Prediction</a:t>
              </a:r>
              <a:endParaRPr lang="en-US" sz="800" b="1" u="sng" dirty="0"/>
            </a:p>
          </p:txBody>
        </p:sp>
      </p:grpSp>
      <p:sp>
        <p:nvSpPr>
          <p:cNvPr id="25" name="Rectangle 24"/>
          <p:cNvSpPr/>
          <p:nvPr/>
        </p:nvSpPr>
        <p:spPr bwMode="auto">
          <a:xfrm>
            <a:off x="8095026" y="1160975"/>
            <a:ext cx="626047" cy="120075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ZoneTexte 22">
            <a:extLst>
              <a:ext uri="{FF2B5EF4-FFF2-40B4-BE49-F238E27FC236}">
                <a16:creationId xmlns:a16="http://schemas.microsoft.com/office/drawing/2014/main" id="{36D38AC3-3346-BA41-B225-58B61944C9C5}"/>
              </a:ext>
            </a:extLst>
          </p:cNvPr>
          <p:cNvSpPr txBox="1"/>
          <p:nvPr/>
        </p:nvSpPr>
        <p:spPr>
          <a:xfrm>
            <a:off x="7790326" y="2784456"/>
            <a:ext cx="13536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C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700" dirty="0" smtClean="0"/>
              <a:t>Schaer 2019 (adapted)</a:t>
            </a:r>
            <a:endParaRPr lang="en-US" sz="700" dirty="0"/>
          </a:p>
        </p:txBody>
      </p:sp>
      <p:pic>
        <p:nvPicPr>
          <p:cNvPr id="27" name="Picture 2" descr="\\meteoswiss.ch\mch\zue-home\zue\users\hux\My Documents\Presentations\Brussels\Images\uncertainty_DM_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281" y="3190272"/>
            <a:ext cx="3746990" cy="169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7312479" y="4528564"/>
            <a:ext cx="2135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200" b="1" dirty="0" err="1" smtClean="0"/>
              <a:t>aleatoric</a:t>
            </a:r>
            <a:r>
              <a:rPr lang="it-CH" sz="1200" b="1" dirty="0" smtClean="0"/>
              <a:t> </a:t>
            </a:r>
            <a:r>
              <a:rPr lang="it-CH" sz="1200" b="1" dirty="0" err="1" smtClean="0"/>
              <a:t>uncertainty</a:t>
            </a:r>
            <a:endParaRPr lang="en-US" sz="12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214990" y="4528565"/>
            <a:ext cx="2233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200" b="1" dirty="0" err="1">
                <a:solidFill>
                  <a:schemeClr val="bg1">
                    <a:lumMod val="65000"/>
                  </a:schemeClr>
                </a:solidFill>
              </a:rPr>
              <a:t>epistemic</a:t>
            </a:r>
            <a:r>
              <a:rPr lang="it-CH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it-CH" sz="1200" b="1" dirty="0" err="1">
                <a:solidFill>
                  <a:schemeClr val="bg1">
                    <a:lumMod val="65000"/>
                  </a:schemeClr>
                </a:solidFill>
              </a:rPr>
              <a:t>uncertainty</a:t>
            </a:r>
            <a:endParaRPr 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Probabilistic</a:t>
            </a:r>
            <a:r>
              <a:rPr lang="de-CH" dirty="0" smtClean="0"/>
              <a:t> </a:t>
            </a:r>
            <a:r>
              <a:rPr lang="de-CH" dirty="0" err="1" smtClean="0"/>
              <a:t>deep</a:t>
            </a:r>
            <a:r>
              <a:rPr lang="de-CH" dirty="0" smtClean="0"/>
              <a:t> </a:t>
            </a:r>
            <a:r>
              <a:rPr lang="de-CH" dirty="0" err="1" smtClean="0"/>
              <a:t>learning</a:t>
            </a:r>
            <a:endParaRPr lang="de-CH" dirty="0"/>
          </a:p>
        </p:txBody>
      </p:sp>
      <p:sp>
        <p:nvSpPr>
          <p:cNvPr id="33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485775" y="965718"/>
            <a:ext cx="4525695" cy="3475653"/>
          </a:xfrm>
        </p:spPr>
        <p:txBody>
          <a:bodyPr/>
          <a:lstStyle/>
          <a:p>
            <a:r>
              <a:rPr lang="en-US" dirty="0" smtClean="0"/>
              <a:t>Regular </a:t>
            </a:r>
            <a:r>
              <a:rPr lang="en-US" b="1" dirty="0" smtClean="0"/>
              <a:t>MLP</a:t>
            </a:r>
            <a:r>
              <a:rPr lang="en-US" dirty="0" smtClean="0"/>
              <a:t> with distribution parameters as outputs.</a:t>
            </a:r>
          </a:p>
          <a:p>
            <a:pPr lvl="1"/>
            <a:r>
              <a:rPr lang="en-US" sz="1400" dirty="0" smtClean="0"/>
              <a:t>Describe uncertainty in the data.</a:t>
            </a:r>
          </a:p>
          <a:p>
            <a:pPr lvl="1"/>
            <a:r>
              <a:rPr lang="en-US" sz="1400" dirty="0" smtClean="0"/>
              <a:t>Features cannot fully determine target values.</a:t>
            </a:r>
          </a:p>
          <a:p>
            <a:pPr lvl="1"/>
            <a:r>
              <a:rPr lang="en-US" sz="1400" i="1" dirty="0" err="1" smtClean="0"/>
              <a:t>Aleatoric</a:t>
            </a:r>
            <a:r>
              <a:rPr lang="en-US" sz="1400" i="1" dirty="0" smtClean="0"/>
              <a:t> uncertainty.</a:t>
            </a:r>
          </a:p>
          <a:p>
            <a:pPr marL="457200" lvl="1" indent="0">
              <a:buNone/>
            </a:pPr>
            <a:endParaRPr lang="en-US" sz="1400" i="1" dirty="0" smtClean="0"/>
          </a:p>
          <a:p>
            <a:pPr lvl="1"/>
            <a:endParaRPr lang="de-CH" sz="1400" i="1" dirty="0" smtClean="0"/>
          </a:p>
          <a:p>
            <a:pPr lvl="1"/>
            <a:endParaRPr lang="de-CH" dirty="0" smtClean="0"/>
          </a:p>
        </p:txBody>
      </p:sp>
      <p:sp>
        <p:nvSpPr>
          <p:cNvPr id="14" name="ZoneTexte 22">
            <a:extLst>
              <a:ext uri="{FF2B5EF4-FFF2-40B4-BE49-F238E27FC236}">
                <a16:creationId xmlns:a16="http://schemas.microsoft.com/office/drawing/2014/main" id="{36D38AC3-3346-BA41-B225-58B61944C9C5}"/>
              </a:ext>
            </a:extLst>
          </p:cNvPr>
          <p:cNvSpPr txBox="1"/>
          <p:nvPr/>
        </p:nvSpPr>
        <p:spPr>
          <a:xfrm>
            <a:off x="5065694" y="4747327"/>
            <a:ext cx="13536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C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700" dirty="0" smtClean="0"/>
              <a:t>Gal 2015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83099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5536950" y="452893"/>
            <a:ext cx="3117233" cy="2531618"/>
            <a:chOff x="6083920" y="927414"/>
            <a:chExt cx="3117233" cy="2531618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979"/>
            <a:stretch/>
          </p:blipFill>
          <p:spPr>
            <a:xfrm>
              <a:off x="6083920" y="927414"/>
              <a:ext cx="2867161" cy="2531618"/>
            </a:xfrm>
            <a:prstGeom prst="rect">
              <a:avLst/>
            </a:prstGeom>
          </p:spPr>
        </p:pic>
        <p:sp>
          <p:nvSpPr>
            <p:cNvPr id="23" name="TextBox 5"/>
            <p:cNvSpPr txBox="1"/>
            <p:nvPr/>
          </p:nvSpPr>
          <p:spPr>
            <a:xfrm>
              <a:off x="8885685" y="2017797"/>
              <a:ext cx="2776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l-GR" sz="1200" b="1" i="1" dirty="0" smtClean="0"/>
                <a:t>μ</a:t>
              </a:r>
              <a:endParaRPr lang="en-US" sz="1200" b="1" i="1" baseline="-25000" dirty="0"/>
            </a:p>
          </p:txBody>
        </p:sp>
        <p:sp>
          <p:nvSpPr>
            <p:cNvPr id="24" name="TextBox 6"/>
            <p:cNvSpPr txBox="1"/>
            <p:nvPr/>
          </p:nvSpPr>
          <p:spPr>
            <a:xfrm>
              <a:off x="8856187" y="2293155"/>
              <a:ext cx="3449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de-CH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100"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it-CH" sz="1200" b="1" i="1" dirty="0"/>
                <a:t>σ</a:t>
              </a:r>
              <a:r>
                <a:rPr lang="it-CH" sz="1200" b="1" i="1" baseline="30000" dirty="0" smtClean="0"/>
                <a:t>2</a:t>
              </a:r>
              <a:endParaRPr lang="en-US" sz="1200" b="1" i="1" baseline="30000" dirty="0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485775" y="965718"/>
            <a:ext cx="4525695" cy="3475653"/>
          </a:xfrm>
        </p:spPr>
        <p:txBody>
          <a:bodyPr/>
          <a:lstStyle/>
          <a:p>
            <a:r>
              <a:rPr lang="en-US" dirty="0" smtClean="0"/>
              <a:t>Regular </a:t>
            </a:r>
            <a:r>
              <a:rPr lang="en-US" b="1" dirty="0" smtClean="0"/>
              <a:t>MLP</a:t>
            </a:r>
            <a:r>
              <a:rPr lang="en-US" dirty="0" smtClean="0"/>
              <a:t> with distribution parameters as outputs.</a:t>
            </a:r>
          </a:p>
          <a:p>
            <a:pPr lvl="1"/>
            <a:r>
              <a:rPr lang="en-US" sz="1400" dirty="0" smtClean="0"/>
              <a:t>Describe uncertainty in the data.</a:t>
            </a:r>
          </a:p>
          <a:p>
            <a:pPr lvl="1"/>
            <a:r>
              <a:rPr lang="en-US" sz="1400" dirty="0" smtClean="0"/>
              <a:t>Features cannot fully determine target values.</a:t>
            </a:r>
          </a:p>
          <a:p>
            <a:pPr lvl="1"/>
            <a:r>
              <a:rPr lang="en-US" sz="1400" i="1" dirty="0" err="1" smtClean="0"/>
              <a:t>Aleatoric</a:t>
            </a:r>
            <a:r>
              <a:rPr lang="en-US" sz="1400" i="1" dirty="0" smtClean="0"/>
              <a:t> uncertainty.</a:t>
            </a:r>
          </a:p>
          <a:p>
            <a:pPr marL="457200" lvl="1" indent="0">
              <a:buNone/>
            </a:pPr>
            <a:endParaRPr lang="en-US" sz="1400" i="1" dirty="0" smtClean="0"/>
          </a:p>
          <a:p>
            <a:r>
              <a:rPr lang="en-US" b="1" dirty="0" smtClean="0"/>
              <a:t>Dropout</a:t>
            </a:r>
            <a:r>
              <a:rPr lang="en-US" dirty="0" smtClean="0"/>
              <a:t> during inference to create an ensemble of models.</a:t>
            </a:r>
          </a:p>
          <a:p>
            <a:pPr lvl="1"/>
            <a:r>
              <a:rPr lang="en-US" sz="1400" dirty="0" smtClean="0"/>
              <a:t>Describe uncertainty in the ML model.</a:t>
            </a:r>
          </a:p>
          <a:p>
            <a:pPr lvl="1"/>
            <a:r>
              <a:rPr lang="en-US" sz="1400" dirty="0" smtClean="0"/>
              <a:t>Training data do not cover all possible situations (</a:t>
            </a:r>
            <a:r>
              <a:rPr lang="en-US" sz="1400" dirty="0" smtClean="0">
                <a:sym typeface="Wingdings" panose="05000000000000000000" pitchFamily="2" charset="2"/>
              </a:rPr>
              <a:t> extrapolation)</a:t>
            </a:r>
          </a:p>
          <a:p>
            <a:pPr lvl="1"/>
            <a:r>
              <a:rPr lang="en-US" sz="1400" i="1" dirty="0" smtClean="0">
                <a:sym typeface="Wingdings" panose="05000000000000000000" pitchFamily="2" charset="2"/>
              </a:rPr>
              <a:t>Epistemic uncertainty.</a:t>
            </a:r>
            <a:endParaRPr lang="en-US" sz="1400" i="1" dirty="0" smtClean="0"/>
          </a:p>
          <a:p>
            <a:pPr lvl="1"/>
            <a:endParaRPr lang="de-CH" sz="1400" i="1" dirty="0" smtClean="0"/>
          </a:p>
          <a:p>
            <a:pPr lvl="1"/>
            <a:endParaRPr lang="de-CH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Probabilistic</a:t>
            </a:r>
            <a:r>
              <a:rPr lang="de-CH" dirty="0"/>
              <a:t> </a:t>
            </a:r>
            <a:r>
              <a:rPr lang="de-CH" dirty="0" err="1" smtClean="0"/>
              <a:t>deep</a:t>
            </a:r>
            <a:r>
              <a:rPr lang="de-CH" dirty="0" smtClean="0"/>
              <a:t> </a:t>
            </a:r>
            <a:r>
              <a:rPr lang="de-CH" dirty="0" err="1" smtClean="0"/>
              <a:t>learning</a:t>
            </a:r>
            <a:endParaRPr lang="de-CH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6791150" y="421607"/>
            <a:ext cx="1066975" cy="2562904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ZoneTexte 22">
            <a:extLst>
              <a:ext uri="{FF2B5EF4-FFF2-40B4-BE49-F238E27FC236}">
                <a16:creationId xmlns:a16="http://schemas.microsoft.com/office/drawing/2014/main" id="{36D38AC3-3346-BA41-B225-58B61944C9C5}"/>
              </a:ext>
            </a:extLst>
          </p:cNvPr>
          <p:cNvSpPr txBox="1"/>
          <p:nvPr/>
        </p:nvSpPr>
        <p:spPr>
          <a:xfrm>
            <a:off x="7790326" y="2784456"/>
            <a:ext cx="13536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C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700" dirty="0" smtClean="0"/>
              <a:t>Schaer 2019 (adapted)</a:t>
            </a:r>
            <a:endParaRPr lang="en-US" sz="700" dirty="0"/>
          </a:p>
        </p:txBody>
      </p:sp>
      <p:pic>
        <p:nvPicPr>
          <p:cNvPr id="27" name="Picture 2" descr="\\meteoswiss.ch\mch\zue-home\zue\users\hux\My Documents\Presentations\Brussels\Images\uncertainty_DM_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281" y="3190272"/>
            <a:ext cx="3746990" cy="169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7312479" y="4528564"/>
            <a:ext cx="2135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sz="1200" b="1" dirty="0" err="1">
                <a:solidFill>
                  <a:schemeClr val="bg1">
                    <a:lumMod val="65000"/>
                  </a:schemeClr>
                </a:solidFill>
              </a:rPr>
              <a:t>aleatoric</a:t>
            </a:r>
            <a:r>
              <a:rPr lang="it-CH" sz="1200" b="1" dirty="0" smtClean="0"/>
              <a:t> </a:t>
            </a:r>
            <a:r>
              <a:rPr lang="it-CH" sz="1200" b="1" dirty="0" err="1">
                <a:solidFill>
                  <a:schemeClr val="bg1">
                    <a:lumMod val="65000"/>
                  </a:schemeClr>
                </a:solidFill>
              </a:rPr>
              <a:t>uncertainty</a:t>
            </a:r>
            <a:endParaRPr 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14990" y="4528565"/>
            <a:ext cx="2233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CH"/>
            </a:defPPr>
            <a:lvl1pPr>
              <a:defRPr sz="1200" b="1"/>
            </a:lvl1pPr>
          </a:lstStyle>
          <a:p>
            <a:r>
              <a:rPr lang="it-CH" dirty="0" err="1"/>
              <a:t>epistemic</a:t>
            </a:r>
            <a:r>
              <a:rPr lang="it-CH" dirty="0"/>
              <a:t> </a:t>
            </a:r>
            <a:r>
              <a:rPr lang="it-CH" dirty="0" err="1"/>
              <a:t>uncertainty</a:t>
            </a:r>
            <a:endParaRPr lang="en-US" dirty="0"/>
          </a:p>
        </p:txBody>
      </p:sp>
      <p:sp>
        <p:nvSpPr>
          <p:cNvPr id="33" name="TextBox 7"/>
          <p:cNvSpPr txBox="1"/>
          <p:nvPr/>
        </p:nvSpPr>
        <p:spPr>
          <a:xfrm>
            <a:off x="8033064" y="1330237"/>
            <a:ext cx="68800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de-C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it-CH" sz="800" b="1" u="sng" dirty="0" err="1" smtClean="0"/>
              <a:t>Prediction</a:t>
            </a:r>
            <a:endParaRPr lang="en-US" sz="800" b="1" u="sng" dirty="0"/>
          </a:p>
        </p:txBody>
      </p:sp>
      <p:sp>
        <p:nvSpPr>
          <p:cNvPr id="34" name="Multiply 33"/>
          <p:cNvSpPr/>
          <p:nvPr/>
        </p:nvSpPr>
        <p:spPr bwMode="auto">
          <a:xfrm>
            <a:off x="6951480" y="650230"/>
            <a:ext cx="216000" cy="2160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Multiply 34"/>
          <p:cNvSpPr/>
          <p:nvPr/>
        </p:nvSpPr>
        <p:spPr bwMode="auto">
          <a:xfrm>
            <a:off x="6959098" y="1308226"/>
            <a:ext cx="216000" cy="2160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Multiply 35"/>
          <p:cNvSpPr/>
          <p:nvPr/>
        </p:nvSpPr>
        <p:spPr bwMode="auto">
          <a:xfrm>
            <a:off x="6961005" y="2295153"/>
            <a:ext cx="216000" cy="2160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Multiply 36"/>
          <p:cNvSpPr/>
          <p:nvPr/>
        </p:nvSpPr>
        <p:spPr bwMode="auto">
          <a:xfrm>
            <a:off x="7557814" y="2105158"/>
            <a:ext cx="216000" cy="216000"/>
          </a:xfrm>
          <a:prstGeom prst="mathMultiply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ZoneTexte 22">
            <a:extLst>
              <a:ext uri="{FF2B5EF4-FFF2-40B4-BE49-F238E27FC236}">
                <a16:creationId xmlns:a16="http://schemas.microsoft.com/office/drawing/2014/main" id="{36D38AC3-3346-BA41-B225-58B61944C9C5}"/>
              </a:ext>
            </a:extLst>
          </p:cNvPr>
          <p:cNvSpPr txBox="1"/>
          <p:nvPr/>
        </p:nvSpPr>
        <p:spPr>
          <a:xfrm>
            <a:off x="5065694" y="4747327"/>
            <a:ext cx="135367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CH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700" dirty="0" smtClean="0"/>
              <a:t>Gal 2015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78446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648251" y="1178779"/>
            <a:ext cx="4699182" cy="227811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Use a neural network to predict the parameters of the conditional probability distribution:</a:t>
            </a:r>
          </a:p>
          <a:p>
            <a:pPr marL="0" indent="0">
              <a:buNone/>
            </a:pPr>
            <a:endParaRPr lang="en-US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400" dirty="0" smtClean="0"/>
              <a:t>Select target variable </a:t>
            </a:r>
            <a:r>
              <a:rPr lang="en-US" sz="1000" dirty="0"/>
              <a:t>(wind speed)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400" dirty="0" smtClean="0"/>
              <a:t>Select input features </a:t>
            </a:r>
            <a:r>
              <a:rPr lang="en-US" sz="1000" dirty="0"/>
              <a:t>(predictors)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400" dirty="0" smtClean="0"/>
              <a:t>Select parametric distribution </a:t>
            </a:r>
            <a:r>
              <a:rPr lang="en-US" sz="1000" dirty="0" smtClean="0"/>
              <a:t>(e.g., Gamma)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400" dirty="0" smtClean="0"/>
              <a:t>Select neural network architecture</a:t>
            </a:r>
            <a:endParaRPr lang="en-US" sz="1000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US" sz="1400" dirty="0" smtClean="0"/>
              <a:t>Select loss function </a:t>
            </a:r>
            <a:r>
              <a:rPr lang="en-US" sz="1000" dirty="0" smtClean="0"/>
              <a:t>(CRPS)</a:t>
            </a:r>
          </a:p>
          <a:p>
            <a:pPr marL="800100" lvl="1" indent="-342900">
              <a:buFont typeface="+mj-lt"/>
              <a:buAutoNum type="arabicPeriod"/>
            </a:pPr>
            <a:endParaRPr lang="it-CH" sz="1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err="1" smtClean="0"/>
              <a:t>Probabilistic</a:t>
            </a:r>
            <a:r>
              <a:rPr lang="it-CH" dirty="0" smtClean="0"/>
              <a:t> </a:t>
            </a:r>
            <a:r>
              <a:rPr lang="it-CH" dirty="0" err="1" smtClean="0"/>
              <a:t>deep</a:t>
            </a:r>
            <a:r>
              <a:rPr lang="it-CH" dirty="0" smtClean="0"/>
              <a:t> </a:t>
            </a:r>
            <a:r>
              <a:rPr lang="it-CH" dirty="0" err="1" smtClean="0"/>
              <a:t>learning</a:t>
            </a:r>
            <a:r>
              <a:rPr lang="it-CH" dirty="0" smtClean="0"/>
              <a:t> 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6498550" y="1912394"/>
            <a:ext cx="1966950" cy="1283236"/>
            <a:chOff x="6393435" y="751181"/>
            <a:chExt cx="1725813" cy="128399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3435" y="751181"/>
              <a:ext cx="1657566" cy="128399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407194" y="1714904"/>
              <a:ext cx="7120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© </a:t>
              </a:r>
              <a:r>
                <a:rPr lang="it-CH" sz="800" dirty="0" err="1"/>
                <a:t>wikipedia</a:t>
              </a:r>
              <a:endParaRPr lang="en-US" sz="800" dirty="0"/>
            </a:p>
          </p:txBody>
        </p:sp>
      </p:grpSp>
      <p:sp>
        <p:nvSpPr>
          <p:cNvPr id="9" name="AutoShape 2" descr="Risultati immagini per google tensorflow"/>
          <p:cNvSpPr>
            <a:spLocks noChangeAspect="1" noChangeArrowheads="1"/>
          </p:cNvSpPr>
          <p:nvPr/>
        </p:nvSpPr>
        <p:spPr bwMode="auto">
          <a:xfrm>
            <a:off x="155575" y="-846138"/>
            <a:ext cx="164782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550" y="3328639"/>
            <a:ext cx="2053999" cy="10307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3" t="26349" r="8085" b="26473"/>
          <a:stretch/>
        </p:blipFill>
        <p:spPr>
          <a:xfrm>
            <a:off x="6588133" y="865677"/>
            <a:ext cx="1710000" cy="913708"/>
          </a:xfrm>
          <a:prstGeom prst="rect">
            <a:avLst/>
          </a:prstGeom>
        </p:spPr>
      </p:pic>
      <p:sp>
        <p:nvSpPr>
          <p:cNvPr id="12" name="Text Placeholder 1"/>
          <p:cNvSpPr txBox="1">
            <a:spLocks/>
          </p:cNvSpPr>
          <p:nvPr/>
        </p:nvSpPr>
        <p:spPr>
          <a:xfrm>
            <a:off x="648251" y="3690425"/>
            <a:ext cx="4923630" cy="1131532"/>
          </a:xfrm>
          <a:prstGeom prst="rect">
            <a:avLst/>
          </a:prstGeom>
        </p:spPr>
        <p:txBody>
          <a:bodyPr/>
          <a:lstStyle>
            <a:lvl1pPr marL="266700" marR="0" indent="-2667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4375" indent="-257175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Font typeface="Symbol" panose="05050102010706020507" pitchFamily="18" charset="2"/>
              <a:buChar char="-"/>
              <a:defRPr sz="1600" baseline="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C0C0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DDDDD"/>
              </a:buClr>
              <a:buChar char="•"/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marL="9525" indent="0">
              <a:buNone/>
            </a:pPr>
            <a:r>
              <a:rPr lang="it-CH" dirty="0"/>
              <a:t>Model </a:t>
            </a:r>
            <a:r>
              <a:rPr lang="it-CH" dirty="0" err="1" smtClean="0"/>
              <a:t>selection</a:t>
            </a:r>
            <a:r>
              <a:rPr lang="it-CH" dirty="0" smtClean="0"/>
              <a:t> </a:t>
            </a:r>
            <a:r>
              <a:rPr lang="it-CH" dirty="0" err="1" smtClean="0"/>
              <a:t>based</a:t>
            </a:r>
            <a:r>
              <a:rPr lang="it-CH" dirty="0" smtClean="0"/>
              <a:t> on the </a:t>
            </a:r>
            <a:r>
              <a:rPr lang="it-CH" dirty="0" err="1" smtClean="0"/>
              <a:t>validation</a:t>
            </a:r>
            <a:r>
              <a:rPr lang="it-CH" dirty="0" smtClean="0"/>
              <a:t> set. </a:t>
            </a:r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366133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06983" y="784415"/>
            <a:ext cx="4315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200" dirty="0" err="1" smtClean="0"/>
              <a:t>coe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2557657" y="809621"/>
            <a:ext cx="8194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200" dirty="0" err="1" smtClean="0"/>
              <a:t>coe+dem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4090780" y="804685"/>
            <a:ext cx="1196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200" dirty="0" err="1" smtClean="0"/>
              <a:t>coe+dem+hdiff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5847484" y="664173"/>
            <a:ext cx="1196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200" dirty="0" err="1" smtClean="0"/>
              <a:t>coe+dem+hdiff</a:t>
            </a:r>
            <a:endParaRPr lang="it-CH" sz="1200" dirty="0" smtClean="0"/>
          </a:p>
          <a:p>
            <a:r>
              <a:rPr lang="it-CH" sz="1200" dirty="0" smtClean="0"/>
              <a:t>+tpi500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7434547" y="609438"/>
            <a:ext cx="1282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200" dirty="0" err="1" smtClean="0"/>
              <a:t>coe+dem+hdiff</a:t>
            </a:r>
            <a:endParaRPr lang="it-CH" sz="1200" dirty="0" smtClean="0"/>
          </a:p>
          <a:p>
            <a:r>
              <a:rPr lang="it-CH" sz="1200" dirty="0" smtClean="0"/>
              <a:t>+tpi500+tpi2000</a:t>
            </a:r>
            <a:endParaRPr lang="en-US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7" r="51235" b="5061"/>
          <a:stretch/>
        </p:blipFill>
        <p:spPr>
          <a:xfrm>
            <a:off x="7344000" y="1082793"/>
            <a:ext cx="1800000" cy="32718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578001" y="1517563"/>
            <a:ext cx="1489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000" dirty="0" smtClean="0"/>
              <a:t>MLPP </a:t>
            </a:r>
            <a:r>
              <a:rPr lang="it-CH" sz="1000" dirty="0" err="1" smtClean="0"/>
              <a:t>max</a:t>
            </a:r>
            <a:r>
              <a:rPr lang="it-CH" sz="1000" dirty="0" smtClean="0"/>
              <a:t> wind </a:t>
            </a:r>
            <a:r>
              <a:rPr lang="it-CH" sz="1000" dirty="0" err="1" smtClean="0"/>
              <a:t>speed</a:t>
            </a:r>
            <a:endParaRPr lang="it-CH" sz="1000" dirty="0" smtClean="0"/>
          </a:p>
          <a:p>
            <a:r>
              <a:rPr lang="it-CH" sz="1000" dirty="0" smtClean="0"/>
              <a:t>[m/s] </a:t>
            </a:r>
            <a:endParaRPr lang="en-US" sz="1000" dirty="0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-291712" y="3421431"/>
            <a:ext cx="946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000" dirty="0" smtClean="0"/>
              <a:t>MLPP - DMO</a:t>
            </a:r>
          </a:p>
          <a:p>
            <a:r>
              <a:rPr lang="it-CH" sz="1000" dirty="0" smtClean="0"/>
              <a:t>[m/s] </a:t>
            </a:r>
            <a:endParaRPr lang="en-US" sz="10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0" r="51305"/>
          <a:stretch/>
        </p:blipFill>
        <p:spPr>
          <a:xfrm>
            <a:off x="5587296" y="1081144"/>
            <a:ext cx="1800000" cy="34613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4" r="51790" b="4964"/>
          <a:stretch/>
        </p:blipFill>
        <p:spPr>
          <a:xfrm>
            <a:off x="3845023" y="1035319"/>
            <a:ext cx="1800000" cy="33096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8" r="51535" b="4580"/>
          <a:stretch/>
        </p:blipFill>
        <p:spPr>
          <a:xfrm>
            <a:off x="2123323" y="1027325"/>
            <a:ext cx="1800000" cy="33111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6" r="51151" b="5575"/>
          <a:stretch/>
        </p:blipFill>
        <p:spPr>
          <a:xfrm>
            <a:off x="382573" y="1035520"/>
            <a:ext cx="1800000" cy="32437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3786" y="4154637"/>
            <a:ext cx="10358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2000" dirty="0" smtClean="0"/>
              <a:t>↔ </a:t>
            </a:r>
            <a:r>
              <a:rPr lang="it-CH" sz="1500" dirty="0" smtClean="0"/>
              <a:t>50 km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22477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Accuracy</a:t>
            </a:r>
            <a:r>
              <a:rPr lang="fr-CH" dirty="0" smtClean="0"/>
              <a:t> on test/</a:t>
            </a:r>
            <a:r>
              <a:rPr lang="fr-CH" dirty="0" err="1" smtClean="0"/>
              <a:t>unseen</a:t>
            </a:r>
            <a:r>
              <a:rPr lang="fr-CH" dirty="0" smtClean="0"/>
              <a:t> </a:t>
            </a:r>
            <a:r>
              <a:rPr lang="fr-CH" dirty="0" smtClean="0"/>
              <a:t>set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49" y="1256400"/>
            <a:ext cx="3533775" cy="2630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203" y="893792"/>
            <a:ext cx="3685037" cy="28498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711395" y="3989835"/>
            <a:ext cx="3585477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52000" lvl="1" algn="ctr"/>
            <a:r>
              <a:rPr lang="it-CH" sz="1600" dirty="0" smtClean="0"/>
              <a:t>CRPS </a:t>
            </a:r>
            <a:r>
              <a:rPr lang="it-CH" sz="1600" dirty="0" err="1" smtClean="0"/>
              <a:t>skill</a:t>
            </a:r>
            <a:r>
              <a:rPr lang="it-CH" sz="1600" dirty="0" smtClean="0"/>
              <a:t> </a:t>
            </a:r>
            <a:r>
              <a:rPr lang="it-CH" sz="1600" dirty="0"/>
              <a:t>= 1 – CRPS / </a:t>
            </a:r>
            <a:r>
              <a:rPr lang="it-CH" sz="1600" dirty="0" smtClean="0"/>
              <a:t>CRPS</a:t>
            </a:r>
            <a:r>
              <a:rPr lang="it-CH" sz="1600" baseline="-25000" dirty="0" smtClean="0"/>
              <a:t>NWP</a:t>
            </a:r>
            <a:endParaRPr lang="it-CH" sz="1600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3905250" y="788779"/>
            <a:ext cx="16033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 err="1" smtClean="0"/>
              <a:t>wind</a:t>
            </a:r>
            <a:r>
              <a:rPr lang="it-CH" dirty="0" smtClean="0"/>
              <a:t> </a:t>
            </a:r>
            <a:r>
              <a:rPr lang="it-CH" dirty="0" err="1" smtClean="0"/>
              <a:t>speed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6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Accuracy</a:t>
            </a:r>
            <a:r>
              <a:rPr lang="fr-CH" dirty="0" smtClean="0"/>
              <a:t> on test/</a:t>
            </a:r>
            <a:r>
              <a:rPr lang="fr-CH" dirty="0" err="1" smtClean="0"/>
              <a:t>unseen</a:t>
            </a:r>
            <a:r>
              <a:rPr lang="fr-CH" dirty="0" smtClean="0"/>
              <a:t> set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09" y="1256400"/>
            <a:ext cx="3526255" cy="2630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190" y="893792"/>
            <a:ext cx="3629062" cy="28498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711395" y="3989835"/>
            <a:ext cx="3585477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52000" lvl="1" algn="ctr"/>
            <a:r>
              <a:rPr lang="it-CH" sz="1600" dirty="0" smtClean="0"/>
              <a:t>CRPS </a:t>
            </a:r>
            <a:r>
              <a:rPr lang="it-CH" sz="1600" dirty="0" err="1" smtClean="0"/>
              <a:t>skill</a:t>
            </a:r>
            <a:r>
              <a:rPr lang="it-CH" sz="1600" dirty="0" smtClean="0"/>
              <a:t> </a:t>
            </a:r>
            <a:r>
              <a:rPr lang="it-CH" sz="1600" dirty="0"/>
              <a:t>= 1 – CRPS / </a:t>
            </a:r>
            <a:r>
              <a:rPr lang="it-CH" sz="1600" dirty="0" smtClean="0"/>
              <a:t>CRPS</a:t>
            </a:r>
            <a:r>
              <a:rPr lang="it-CH" sz="1600" baseline="-25000" dirty="0" smtClean="0"/>
              <a:t>NWP</a:t>
            </a:r>
            <a:endParaRPr lang="it-CH" sz="1600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3905250" y="788779"/>
            <a:ext cx="131959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 err="1" smtClean="0"/>
              <a:t>wind</a:t>
            </a:r>
            <a:r>
              <a:rPr lang="it-CH" dirty="0" smtClean="0"/>
              <a:t> </a:t>
            </a:r>
            <a:r>
              <a:rPr lang="it-CH" dirty="0" err="1" smtClean="0"/>
              <a:t>gust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86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Calibration on test/</a:t>
            </a:r>
            <a:r>
              <a:rPr lang="fr-CH" dirty="0" err="1" smtClean="0"/>
              <a:t>unseen</a:t>
            </a:r>
            <a:r>
              <a:rPr lang="fr-CH" dirty="0" smtClean="0"/>
              <a:t> set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82" y="1330959"/>
            <a:ext cx="3784990" cy="28237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820" y="1330959"/>
            <a:ext cx="3783600" cy="28226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62100" y="978961"/>
            <a:ext cx="16033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 err="1" smtClean="0"/>
              <a:t>wind</a:t>
            </a:r>
            <a:r>
              <a:rPr lang="it-CH" dirty="0" smtClean="0"/>
              <a:t> </a:t>
            </a:r>
            <a:r>
              <a:rPr lang="it-CH" dirty="0" err="1" smtClean="0"/>
              <a:t>speed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388100" y="936376"/>
            <a:ext cx="131959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 err="1" smtClean="0"/>
              <a:t>wind</a:t>
            </a:r>
            <a:r>
              <a:rPr lang="it-CH" dirty="0" smtClean="0"/>
              <a:t> </a:t>
            </a:r>
            <a:r>
              <a:rPr lang="it-CH" dirty="0" err="1" smtClean="0"/>
              <a:t>gust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95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 smtClean="0"/>
              <a:t>Reliability </a:t>
            </a:r>
            <a:r>
              <a:rPr lang="it-CH" dirty="0" err="1" smtClean="0"/>
              <a:t>diagrams</a:t>
            </a:r>
            <a:r>
              <a:rPr lang="it-CH" dirty="0" smtClean="0"/>
              <a:t> (</a:t>
            </a:r>
            <a:r>
              <a:rPr lang="it-CH" dirty="0" err="1" smtClean="0"/>
              <a:t>wind</a:t>
            </a:r>
            <a:r>
              <a:rPr lang="it-CH" dirty="0" smtClean="0"/>
              <a:t> </a:t>
            </a:r>
            <a:r>
              <a:rPr lang="it-CH" dirty="0" err="1" smtClean="0"/>
              <a:t>gust</a:t>
            </a:r>
            <a:r>
              <a:rPr lang="it-CH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730" y="1038373"/>
            <a:ext cx="2160000" cy="1611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1038374"/>
            <a:ext cx="2160000" cy="1611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729" y="2710172"/>
            <a:ext cx="2160000" cy="1611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2682702"/>
            <a:ext cx="2160000" cy="16114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57433" y="1071273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400" dirty="0" smtClean="0"/>
              <a:t>47 km/h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102303" y="1071273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400" dirty="0" smtClean="0"/>
              <a:t>60 km/h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533199" y="2794383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400" dirty="0" smtClean="0"/>
              <a:t>72 km/h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02303" y="2794382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sz="1400" dirty="0" smtClean="0"/>
              <a:t>94 km/h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22883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Feature</a:t>
            </a:r>
            <a:r>
              <a:rPr lang="fr-CH" dirty="0" smtClean="0"/>
              <a:t> importance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4024472" cy="37020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45212" y="139641"/>
            <a:ext cx="2598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/>
              <a:t>SHAP (</a:t>
            </a:r>
            <a:r>
              <a:rPr lang="en-US" sz="1000" b="1" dirty="0" err="1"/>
              <a:t>SHapley</a:t>
            </a:r>
            <a:r>
              <a:rPr lang="en-US" sz="1000" b="1" dirty="0"/>
              <a:t> Additive </a:t>
            </a:r>
            <a:r>
              <a:rPr lang="en-US" sz="1000" b="1" dirty="0" err="1"/>
              <a:t>exPlanations</a:t>
            </a:r>
            <a:r>
              <a:rPr lang="en-US" sz="1000" b="1" dirty="0"/>
              <a:t>)</a:t>
            </a:r>
            <a:r>
              <a:rPr lang="it-CH" sz="1000" dirty="0" smtClean="0"/>
              <a:t>: </a:t>
            </a:r>
          </a:p>
          <a:p>
            <a:r>
              <a:rPr lang="it-CH" sz="1000" dirty="0" smtClean="0"/>
              <a:t>https</a:t>
            </a:r>
            <a:r>
              <a:rPr lang="it-CH" sz="1000" dirty="0"/>
              <a:t>://github.com/slundberg/shap</a:t>
            </a:r>
            <a:endParaRPr lang="en-US" sz="1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184" y="1220449"/>
            <a:ext cx="4023115" cy="3700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826830"/>
            <a:ext cx="16033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 err="1" smtClean="0"/>
              <a:t>wind</a:t>
            </a:r>
            <a:r>
              <a:rPr lang="it-CH" dirty="0" smtClean="0"/>
              <a:t> </a:t>
            </a:r>
            <a:r>
              <a:rPr lang="it-CH" dirty="0" err="1" smtClean="0"/>
              <a:t>speed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83400" y="784245"/>
            <a:ext cx="131959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 err="1" smtClean="0"/>
              <a:t>wind</a:t>
            </a:r>
            <a:r>
              <a:rPr lang="it-CH" dirty="0" smtClean="0"/>
              <a:t> </a:t>
            </a:r>
            <a:r>
              <a:rPr lang="it-CH" dirty="0" err="1" smtClean="0"/>
              <a:t>gust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08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Meteograms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99" y="999485"/>
            <a:ext cx="3600000" cy="270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864" y="819485"/>
            <a:ext cx="384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7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Meteograms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00" y="995392"/>
            <a:ext cx="3840000" cy="288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188" y="823984"/>
            <a:ext cx="4080000" cy="30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2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Meteograms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50" y="1039842"/>
            <a:ext cx="3840000" cy="288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214" y="859842"/>
            <a:ext cx="4080000" cy="30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29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Meteograms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00" y="1039842"/>
            <a:ext cx="3840000" cy="288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188" y="859842"/>
            <a:ext cx="4080000" cy="30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3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High-</a:t>
            </a:r>
            <a:r>
              <a:rPr lang="fr-CH" dirty="0" err="1" smtClean="0"/>
              <a:t>resolution</a:t>
            </a:r>
            <a:r>
              <a:rPr lang="fr-CH" dirty="0" smtClean="0"/>
              <a:t> </a:t>
            </a:r>
            <a:r>
              <a:rPr lang="fr-CH" dirty="0" err="1" smtClean="0"/>
              <a:t>wind</a:t>
            </a:r>
            <a:r>
              <a:rPr lang="fr-CH" dirty="0" smtClean="0"/>
              <a:t> </a:t>
            </a:r>
            <a:r>
              <a:rPr lang="fr-CH" dirty="0" err="1" smtClean="0"/>
              <a:t>map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350" y="768350"/>
            <a:ext cx="4146550" cy="414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96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High-</a:t>
            </a:r>
            <a:r>
              <a:rPr lang="it-CH" dirty="0" err="1"/>
              <a:t>resolution</a:t>
            </a:r>
            <a:r>
              <a:rPr lang="it-CH" dirty="0"/>
              <a:t> </a:t>
            </a:r>
            <a:r>
              <a:rPr lang="it-CH" dirty="0" err="1"/>
              <a:t>wind</a:t>
            </a:r>
            <a:r>
              <a:rPr lang="it-CH" dirty="0"/>
              <a:t> </a:t>
            </a:r>
            <a:r>
              <a:rPr lang="it-CH" dirty="0" err="1" smtClean="0"/>
              <a:t>animation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099" y="834088"/>
            <a:ext cx="5400000" cy="40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96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Kreuzraster komplett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7D6E5F"/>
      </a:lt2>
      <a:accent1>
        <a:srgbClr val="FF0000"/>
      </a:accent1>
      <a:accent2>
        <a:srgbClr val="7D6E5F"/>
      </a:accent2>
      <a:accent3>
        <a:srgbClr val="5A735F"/>
      </a:accent3>
      <a:accent4>
        <a:srgbClr val="000000"/>
      </a:accent4>
      <a:accent5>
        <a:srgbClr val="DAEDEF"/>
      </a:accent5>
      <a:accent6>
        <a:srgbClr val="FAB45F"/>
      </a:accent6>
      <a:hlink>
        <a:srgbClr val="000000"/>
      </a:hlink>
      <a:folHlink>
        <a:srgbClr val="000000"/>
      </a:folHlink>
    </a:clrScheme>
    <a:fontScheme name="GSED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SED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SED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SED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n_Format_16-9.pptx" id="{7BA4425C-3E7B-453B-9515-89BA5BAAE4AA}" vid="{079BBE26-103A-4713-82C8-9D91FC92A1DB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711EB1397DA214C991D0114E1C6705F" ma:contentTypeVersion="1" ma:contentTypeDescription="Ein neues Dokument erstellen." ma:contentTypeScope="" ma:versionID="4f497952251489acb7320a0ddcdc69ee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5e9f62132f8a72b8ccdf838efe357e2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Geplantes Startdatum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Geplantes Enddatum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 ma:readOnly="tru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F031FF-B88D-427D-A541-B3BADEC17D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B470CE0D-FADF-4C0F-90CA-E3B937E9A86B}">
  <ds:schemaRefs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EE9CD66-01A1-48D3-A44D-6CE4965594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en_Format_16-9</Template>
  <TotalTime>0</TotalTime>
  <Words>914</Words>
  <Application>Microsoft Office PowerPoint</Application>
  <PresentationFormat>On-screen Show (16:9)</PresentationFormat>
  <Paragraphs>202</Paragraphs>
  <Slides>23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Roboto Light</vt:lpstr>
      <vt:lpstr>Segoe UI</vt:lpstr>
      <vt:lpstr>Symbol</vt:lpstr>
      <vt:lpstr>Times</vt:lpstr>
      <vt:lpstr>Times New Roman</vt:lpstr>
      <vt:lpstr>Wingdings</vt:lpstr>
      <vt:lpstr>1_Kreuzraster komplett</vt:lpstr>
      <vt:lpstr>Photo Editor Photo</vt:lpstr>
      <vt:lpstr>PowerPoint Presentation</vt:lpstr>
      <vt:lpstr>MeteoSwiss «PostprocVeri» project</vt:lpstr>
      <vt:lpstr>Forecast postprocessing</vt:lpstr>
      <vt:lpstr>Challenges in forecasting wind</vt:lpstr>
      <vt:lpstr>Goal</vt:lpstr>
      <vt:lpstr>NWP data</vt:lpstr>
      <vt:lpstr>Topographical descriptors</vt:lpstr>
      <vt:lpstr>Reference observations</vt:lpstr>
      <vt:lpstr>Probabilistic deep learning</vt:lpstr>
      <vt:lpstr>Probabilistic deep learning</vt:lpstr>
      <vt:lpstr>Probabilistic deep learning </vt:lpstr>
      <vt:lpstr>PowerPoint Presentation</vt:lpstr>
      <vt:lpstr>Accuracy on test/unseen set</vt:lpstr>
      <vt:lpstr>Accuracy on test/unseen set</vt:lpstr>
      <vt:lpstr>Calibration on test/unseen set</vt:lpstr>
      <vt:lpstr>Reliability diagrams (wind gust)</vt:lpstr>
      <vt:lpstr>Feature importance</vt:lpstr>
      <vt:lpstr>Meteograms</vt:lpstr>
      <vt:lpstr>Meteograms</vt:lpstr>
      <vt:lpstr>Meteograms</vt:lpstr>
      <vt:lpstr>Meteograms</vt:lpstr>
      <vt:lpstr>High-resolution wind map</vt:lpstr>
      <vt:lpstr>High-resolution wind animation</vt:lpstr>
    </vt:vector>
  </TitlesOfParts>
  <Company>MeteoSwiss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Nerini Daniele</dc:creator>
  <cp:lastModifiedBy>Nerini Daniele</cp:lastModifiedBy>
  <cp:revision>24</cp:revision>
  <cp:lastPrinted>2016-02-16T15:38:09Z</cp:lastPrinted>
  <dcterms:created xsi:type="dcterms:W3CDTF">2021-04-26T11:49:48Z</dcterms:created>
  <dcterms:modified xsi:type="dcterms:W3CDTF">2021-04-27T16:43:52Z</dcterms:modified>
</cp:coreProperties>
</file>