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1"/>
  </p:sldMasterIdLst>
  <p:notesMasterIdLst>
    <p:notesMasterId r:id="rId3"/>
  </p:notesMasterIdLst>
  <p:sldIdLst>
    <p:sldId id="267"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C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1"/>
  </p:normalViewPr>
  <p:slideViewPr>
    <p:cSldViewPr snapToGrid="0" snapToObjects="1">
      <p:cViewPr varScale="1">
        <p:scale>
          <a:sx n="107" d="100"/>
          <a:sy n="107" d="100"/>
        </p:scale>
        <p:origin x="7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8508AE-8861-B347-84AA-F7D01857BF9B}" type="datetimeFigureOut">
              <a:rPr lang="en-US" smtClean="0"/>
              <a:t>4/27/21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0165F2-90BA-BC4D-A86D-3FDFEF8EF0CC}" type="slidenum">
              <a:rPr lang="en-US" smtClean="0"/>
              <a:t>‹#›</a:t>
            </a:fld>
            <a:endParaRPr lang="en-US"/>
          </a:p>
        </p:txBody>
      </p:sp>
    </p:spTree>
    <p:extLst>
      <p:ext uri="{BB962C8B-B14F-4D97-AF65-F5344CB8AC3E}">
        <p14:creationId xmlns:p14="http://schemas.microsoft.com/office/powerpoint/2010/main" val="2379059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B0165F2-90BA-BC4D-A86D-3FDFEF8EF0CC}" type="slidenum">
              <a:rPr lang="en-US" smtClean="0"/>
              <a:t>1</a:t>
            </a:fld>
            <a:endParaRPr lang="en-US"/>
          </a:p>
        </p:txBody>
      </p:sp>
    </p:spTree>
    <p:extLst>
      <p:ext uri="{BB962C8B-B14F-4D97-AF65-F5344CB8AC3E}">
        <p14:creationId xmlns:p14="http://schemas.microsoft.com/office/powerpoint/2010/main" val="4016568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GB"/>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1A6662E-FAF4-44BC-88B5-85A7CBFB6D30}" type="datetime1">
              <a:rPr lang="en-US" smtClean="0"/>
              <a:pPr/>
              <a:t>4/27/21</a:t>
            </a:fld>
            <a:endParaRPr lang="en-US" dirty="0"/>
          </a:p>
        </p:txBody>
      </p:sp>
      <p:sp>
        <p:nvSpPr>
          <p:cNvPr id="5" name="Footer Placeholder 4"/>
          <p:cNvSpPr>
            <a:spLocks noGrp="1"/>
          </p:cNvSpPr>
          <p:nvPr>
            <p:ph type="ftr" sz="quarter" idx="11"/>
          </p:nvPr>
        </p:nvSpPr>
        <p:spPr/>
        <p:txBody>
          <a:bodyPr/>
          <a:lstStyle/>
          <a:p>
            <a:endParaRPr lang="en-US">
              <a:solidFill>
                <a:schemeClr val="tx1">
                  <a:alpha val="60000"/>
                </a:schemeClr>
              </a:solidFill>
            </a:endParaRPr>
          </a:p>
        </p:txBody>
      </p:sp>
      <p:sp>
        <p:nvSpPr>
          <p:cNvPr id="6" name="Slide Number Placeholder 5"/>
          <p:cNvSpPr>
            <a:spLocks noGrp="1"/>
          </p:cNvSpPr>
          <p:nvPr>
            <p:ph type="sldNum" sz="quarter" idx="12"/>
          </p:nvPr>
        </p:nvSpPr>
        <p:spPr/>
        <p:txBody>
          <a:bodyPr rIns="45720"/>
          <a:lstStyle/>
          <a:p>
            <a:fld id="{73B850FF-6169-4056-8077-06FFA93A5366}" type="slidenum">
              <a:rPr lang="en-US" smtClean="0"/>
              <a:pPr/>
              <a:t>‹#›</a:t>
            </a:fld>
            <a:endParaRPr lang="en-US"/>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021753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055F08A-1E71-4B2B-BB49-E743F2903911}" type="datetime1">
              <a:rPr lang="en-US" smtClean="0"/>
              <a:t>4/27/21</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740255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GB"/>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5417D9E-721A-44BB-8863-9873FE64DA75}" type="datetime1">
              <a:rPr lang="en-US" smtClean="0"/>
              <a:t>4/27/21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3762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31DA2F-80B8-49CF-99FB-5ABCA53A607A}" type="datetime1">
              <a:rPr lang="en-US" smtClean="0"/>
              <a:t>4/27/21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98902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GB"/>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8852172-E6C9-4B6C-929A-A9DE3837BBF1}" type="datetime1">
              <a:rPr lang="en-US" smtClean="0"/>
              <a:t>4/27/21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169414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AB41CFF-90C9-47B3-9DA1-F2BF8D839F7E}" type="datetime1">
              <a:rPr lang="en-US" smtClean="0"/>
              <a:t>4/27/21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850FF-6169-4056-8077-06FFA93A5366}" type="slidenum">
              <a:rPr lang="en-US" smtClean="0"/>
              <a:t>‹#›</a:t>
            </a:fld>
            <a:endParaRPr lang="en-US"/>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057462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F06048FA-06AB-4884-A69B-986B96E68A24}" type="datetime1">
              <a:rPr lang="en-US" smtClean="0"/>
              <a:t>4/27/21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78315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0DB7ABA-0172-4F9C-889D-567164F66BCD}" type="datetime1">
              <a:rPr lang="en-US" smtClean="0"/>
              <a:t>4/27/21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476956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8AC6A5B-8AE7-4A41-B5A7-9ADC6686DC18}" type="datetime1">
              <a:rPr lang="en-US" smtClean="0"/>
              <a:t>4/27/21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268061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559632-1575-4E14-B53B-3DC3D5ED3947}" type="datetime1">
              <a:rPr lang="en-US" smtClean="0"/>
              <a:t>4/27/21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878847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C4A6868-2568-4CC9-B302-F37117B01A6E}" type="datetime1">
              <a:rPr lang="en-US" smtClean="0"/>
              <a:t>4/27/21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183524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57E0CF6C-748E-4B7A-BC8B-3011EF78ED13}" type="datetime1">
              <a:rPr lang="en-US" smtClean="0"/>
              <a:pPr/>
              <a:t>4/27/21</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US" dirty="0">
              <a:solidFill>
                <a:schemeClr val="tx1">
                  <a:alpha val="60000"/>
                </a:schemeClr>
              </a:solidFill>
            </a:endParaRP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73B850FF-6169-4056-8077-06FFA93A5366}" type="slidenum">
              <a:rPr lang="en-US" smtClean="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97027432"/>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1.tiff"/><Relationship Id="rId3" Type="http://schemas.openxmlformats.org/officeDocument/2006/relationships/audio" Target="../media/audio1.wav"/><Relationship Id="rId7" Type="http://schemas.openxmlformats.org/officeDocument/2006/relationships/image" Target="../media/image7.tiff"/><Relationship Id="rId12" Type="http://schemas.openxmlformats.org/officeDocument/2006/relationships/image" Target="../media/image10.tif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tiff"/><Relationship Id="rId11" Type="http://schemas.openxmlformats.org/officeDocument/2006/relationships/image" Target="../media/image9.tiff"/><Relationship Id="rId5" Type="http://schemas.openxmlformats.org/officeDocument/2006/relationships/image" Target="../media/image5.png"/><Relationship Id="rId1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4.tiff"/><Relationship Id="rId9" Type="http://schemas.openxmlformats.org/officeDocument/2006/relationships/image" Target="../media/image17.png"/><Relationship Id="rId14" Type="http://schemas.openxmlformats.org/officeDocument/2006/relationships/image" Target="../media/image12.tif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124C53-F63C-854D-8625-C91671685DF4}"/>
              </a:ext>
            </a:extLst>
          </p:cNvPr>
          <p:cNvPicPr>
            <a:picLocks noChangeAspect="1"/>
          </p:cNvPicPr>
          <p:nvPr/>
        </p:nvPicPr>
        <p:blipFill>
          <a:blip r:embed="rId4"/>
          <a:stretch>
            <a:fillRect/>
          </a:stretch>
        </p:blipFill>
        <p:spPr>
          <a:xfrm>
            <a:off x="0" y="3878122"/>
            <a:ext cx="4666156" cy="2979878"/>
          </a:xfrm>
          <a:prstGeom prst="rect">
            <a:avLst/>
          </a:prstGeom>
        </p:spPr>
      </p:pic>
      <p:sp>
        <p:nvSpPr>
          <p:cNvPr id="5" name="Rectangle 4">
            <a:extLst>
              <a:ext uri="{FF2B5EF4-FFF2-40B4-BE49-F238E27FC236}">
                <a16:creationId xmlns:a16="http://schemas.microsoft.com/office/drawing/2014/main" id="{069F16CC-C969-E543-968E-83360F5D6ABE}"/>
              </a:ext>
            </a:extLst>
          </p:cNvPr>
          <p:cNvSpPr/>
          <p:nvPr/>
        </p:nvSpPr>
        <p:spPr>
          <a:xfrm>
            <a:off x="-96147" y="0"/>
            <a:ext cx="12188466" cy="346249"/>
          </a:xfrm>
          <a:prstGeom prst="rect">
            <a:avLst/>
          </a:prstGeom>
          <a:noFill/>
        </p:spPr>
        <p:txBody>
          <a:bodyPr wrap="none" lIns="91440" tIns="45720" rIns="91440" bIns="45720">
            <a:spAutoFit/>
          </a:bodyPr>
          <a:lstStyle/>
          <a:p>
            <a:pPr algn="ctr"/>
            <a:r>
              <a:rPr lang="en-GB" sz="1650" b="1" u="sng" cap="none" spc="50" dirty="0">
                <a:ln w="0"/>
                <a:solidFill>
                  <a:schemeClr val="bg2"/>
                </a:solidFill>
                <a:effectLst>
                  <a:innerShdw blurRad="63500" dist="50800" dir="13500000">
                    <a:srgbClr val="000000">
                      <a:alpha val="50000"/>
                    </a:srgbClr>
                  </a:innerShdw>
                </a:effectLst>
              </a:rPr>
              <a:t>Bremsstrahlung Internal Electron Energy, Asymmetric Radiation Pattern and Location of Schumann Frequencies</a:t>
            </a:r>
          </a:p>
        </p:txBody>
      </p:sp>
      <p:sp>
        <p:nvSpPr>
          <p:cNvPr id="6" name="Rectangle 5">
            <a:extLst>
              <a:ext uri="{FF2B5EF4-FFF2-40B4-BE49-F238E27FC236}">
                <a16:creationId xmlns:a16="http://schemas.microsoft.com/office/drawing/2014/main" id="{3B2CB26D-9653-FC4E-BF48-1CCB502CA45B}"/>
              </a:ext>
            </a:extLst>
          </p:cNvPr>
          <p:cNvSpPr/>
          <p:nvPr/>
        </p:nvSpPr>
        <p:spPr>
          <a:xfrm>
            <a:off x="3886902" y="384721"/>
            <a:ext cx="3990708" cy="346249"/>
          </a:xfrm>
          <a:prstGeom prst="rect">
            <a:avLst/>
          </a:prstGeom>
          <a:noFill/>
        </p:spPr>
        <p:txBody>
          <a:bodyPr wrap="none" lIns="91440" tIns="45720" rIns="91440" bIns="45720">
            <a:spAutoFit/>
          </a:bodyPr>
          <a:lstStyle/>
          <a:p>
            <a:pPr algn="ctr"/>
            <a:r>
              <a:rPr lang="en-GB" sz="1650" b="1" u="sng" cap="none" spc="50" dirty="0" err="1">
                <a:ln w="0"/>
                <a:solidFill>
                  <a:schemeClr val="bg2"/>
                </a:solidFill>
                <a:effectLst>
                  <a:innerShdw blurRad="63500" dist="50800" dir="13500000">
                    <a:srgbClr val="000000">
                      <a:alpha val="50000"/>
                    </a:srgbClr>
                  </a:innerShdw>
                </a:effectLst>
              </a:rPr>
              <a:t>Mert</a:t>
            </a:r>
            <a:r>
              <a:rPr lang="en-GB" sz="1650" b="1" u="sng" cap="none" spc="50" dirty="0">
                <a:ln w="0"/>
                <a:solidFill>
                  <a:schemeClr val="bg2"/>
                </a:solidFill>
                <a:effectLst>
                  <a:innerShdw blurRad="63500" dist="50800" dir="13500000">
                    <a:srgbClr val="000000">
                      <a:alpha val="50000"/>
                    </a:srgbClr>
                  </a:innerShdw>
                </a:effectLst>
              </a:rPr>
              <a:t> </a:t>
            </a:r>
            <a:r>
              <a:rPr lang="en-GB" sz="1650" b="1" u="sng" cap="none" spc="50" dirty="0" err="1">
                <a:ln w="0"/>
                <a:solidFill>
                  <a:schemeClr val="bg2"/>
                </a:solidFill>
                <a:effectLst>
                  <a:innerShdw blurRad="63500" dist="50800" dir="13500000">
                    <a:srgbClr val="000000">
                      <a:alpha val="50000"/>
                    </a:srgbClr>
                  </a:innerShdw>
                </a:effectLst>
              </a:rPr>
              <a:t>Yucemoz</a:t>
            </a:r>
            <a:r>
              <a:rPr lang="en-GB" sz="1650" b="1" u="sng" cap="none" spc="50">
                <a:ln w="0"/>
                <a:solidFill>
                  <a:schemeClr val="bg2"/>
                </a:solidFill>
                <a:effectLst>
                  <a:innerShdw blurRad="63500" dist="50800" dir="13500000">
                    <a:srgbClr val="000000">
                      <a:alpha val="50000"/>
                    </a:srgbClr>
                  </a:innerShdw>
                </a:effectLst>
              </a:rPr>
              <a:t> </a:t>
            </a:r>
            <a:r>
              <a:rPr lang="en-GB" sz="1650" b="1" u="sng" cap="none" spc="50" dirty="0">
                <a:ln w="0"/>
                <a:solidFill>
                  <a:schemeClr val="bg2"/>
                </a:solidFill>
                <a:effectLst>
                  <a:innerShdw blurRad="63500" dist="50800" dir="13500000">
                    <a:srgbClr val="000000">
                      <a:alpha val="50000"/>
                    </a:srgbClr>
                  </a:innerShdw>
                </a:effectLst>
              </a:rPr>
              <a:t>– University of Bath</a:t>
            </a:r>
          </a:p>
        </p:txBody>
      </p:sp>
      <p:sp>
        <p:nvSpPr>
          <p:cNvPr id="7" name="TextBox 6">
            <a:extLst>
              <a:ext uri="{FF2B5EF4-FFF2-40B4-BE49-F238E27FC236}">
                <a16:creationId xmlns:a16="http://schemas.microsoft.com/office/drawing/2014/main" id="{23C4B753-6704-C046-A327-5658AFB1F300}"/>
              </a:ext>
            </a:extLst>
          </p:cNvPr>
          <p:cNvSpPr txBox="1"/>
          <p:nvPr/>
        </p:nvSpPr>
        <p:spPr>
          <a:xfrm>
            <a:off x="8677858" y="297155"/>
            <a:ext cx="3485474" cy="4162678"/>
          </a:xfrm>
          <a:prstGeom prst="rect">
            <a:avLst/>
          </a:prstGeom>
          <a:noFill/>
        </p:spPr>
        <p:txBody>
          <a:bodyPr wrap="square" rtlCol="0">
            <a:spAutoFit/>
          </a:bodyPr>
          <a:lstStyle/>
          <a:p>
            <a:pPr marL="285750" indent="-285750">
              <a:buFont typeface="Arial" panose="020B0604020202020204" pitchFamily="34" charset="0"/>
              <a:buChar char="•"/>
            </a:pPr>
            <a:r>
              <a:rPr lang="en-GB" sz="1120" dirty="0">
                <a:solidFill>
                  <a:schemeClr val="bg1"/>
                </a:solidFill>
              </a:rPr>
              <a:t>Shrinking radiation lobe due to the bremsstrahlung asymmetry goes into increasing local energy concentration within the electron.</a:t>
            </a:r>
          </a:p>
          <a:p>
            <a:pPr marL="285750" indent="-285750">
              <a:buFont typeface="Arial" panose="020B0604020202020204" pitchFamily="34" charset="0"/>
              <a:buChar char="•"/>
            </a:pPr>
            <a:r>
              <a:rPr lang="en-GB" sz="1120" dirty="0">
                <a:solidFill>
                  <a:schemeClr val="bg1"/>
                </a:solidFill>
              </a:rPr>
              <a:t>The energy is concentrated at the outer region of the bremsstrahlung electron, opposite to the direction of centripetal acceleration. This can be visualised as standing people in the bus. As the bus gets into the bend, people standing starts to fall over to the outer side of the bus.</a:t>
            </a:r>
          </a:p>
          <a:p>
            <a:pPr marL="285750" indent="-285750">
              <a:buFont typeface="Arial" panose="020B0604020202020204" pitchFamily="34" charset="0"/>
              <a:buChar char="•"/>
            </a:pPr>
            <a:r>
              <a:rPr lang="en-GB" sz="1120" dirty="0">
                <a:solidFill>
                  <a:schemeClr val="bg1"/>
                </a:solidFill>
              </a:rPr>
              <a:t>Located total of two Schumann resonant frequencies in the outer parts of the Dipole and Distorted Dipole radiation patterns.</a:t>
            </a:r>
          </a:p>
          <a:p>
            <a:pPr marL="285750" indent="-285750">
              <a:buFont typeface="Arial" panose="020B0604020202020204" pitchFamily="34" charset="0"/>
              <a:buChar char="•"/>
            </a:pPr>
            <a:r>
              <a:rPr lang="en-GB" sz="1120" dirty="0">
                <a:solidFill>
                  <a:schemeClr val="bg1"/>
                </a:solidFill>
              </a:rPr>
              <a:t>Located total of six Schumann resonant frequencies in the centre of the Forward-Backward radiation pattern (A to G) using Golden ratio spiral and rectangle.</a:t>
            </a:r>
          </a:p>
          <a:p>
            <a:pPr marL="285750" indent="-285750">
              <a:buFont typeface="Arial" panose="020B0604020202020204" pitchFamily="34" charset="0"/>
              <a:buChar char="•"/>
            </a:pPr>
            <a:r>
              <a:rPr lang="en-GB" sz="1120" dirty="0">
                <a:solidFill>
                  <a:schemeClr val="bg1"/>
                </a:solidFill>
              </a:rPr>
              <a:t>Relativistic particles radiate three times more Schumann resonant frequencies than non-relativistic particles.</a:t>
            </a:r>
          </a:p>
          <a:p>
            <a:pPr marL="285750" indent="-285750">
              <a:buFont typeface="Arial" panose="020B0604020202020204" pitchFamily="34" charset="0"/>
              <a:buChar char="•"/>
            </a:pPr>
            <a:r>
              <a:rPr lang="en-GB" sz="1120" dirty="0">
                <a:solidFill>
                  <a:schemeClr val="bg1"/>
                </a:solidFill>
              </a:rPr>
              <a:t>Schumann octave, O resonances, </a:t>
            </a:r>
            <a:r>
              <a:rPr lang="en-GB" sz="1120" dirty="0" err="1">
                <a:solidFill>
                  <a:schemeClr val="bg1"/>
                </a:solidFill>
              </a:rPr>
              <a:t>f</a:t>
            </a:r>
            <a:r>
              <a:rPr lang="en-GB" sz="1120" baseline="-25000" dirty="0" err="1">
                <a:solidFill>
                  <a:schemeClr val="bg1"/>
                </a:solidFill>
              </a:rPr>
              <a:t>o</a:t>
            </a:r>
            <a:r>
              <a:rPr lang="en-GB" sz="1120" baseline="-25000" dirty="0">
                <a:solidFill>
                  <a:schemeClr val="bg1"/>
                </a:solidFill>
              </a:rPr>
              <a:t> </a:t>
            </a:r>
            <a:r>
              <a:rPr lang="en-GB" sz="1120" dirty="0">
                <a:solidFill>
                  <a:schemeClr val="bg1"/>
                </a:solidFill>
              </a:rPr>
              <a:t> , of Schumann resonance, </a:t>
            </a:r>
            <a:r>
              <a:rPr lang="en-GB" sz="1120" dirty="0" err="1">
                <a:solidFill>
                  <a:schemeClr val="bg1"/>
                </a:solidFill>
              </a:rPr>
              <a:t>f</a:t>
            </a:r>
            <a:r>
              <a:rPr lang="en-GB" sz="1120" baseline="-25000" dirty="0" err="1">
                <a:solidFill>
                  <a:schemeClr val="bg1"/>
                </a:solidFill>
              </a:rPr>
              <a:t>SN</a:t>
            </a:r>
            <a:r>
              <a:rPr lang="en-GB" sz="1120" dirty="0">
                <a:solidFill>
                  <a:schemeClr val="bg1"/>
                </a:solidFill>
              </a:rPr>
              <a:t> can only exist on the same radiation lobe.</a:t>
            </a:r>
          </a:p>
        </p:txBody>
      </p:sp>
      <p:grpSp>
        <p:nvGrpSpPr>
          <p:cNvPr id="9" name="Group 8">
            <a:extLst>
              <a:ext uri="{FF2B5EF4-FFF2-40B4-BE49-F238E27FC236}">
                <a16:creationId xmlns:a16="http://schemas.microsoft.com/office/drawing/2014/main" id="{DF620DAB-BA37-C74C-92C0-9CD8C00D44A0}"/>
              </a:ext>
            </a:extLst>
          </p:cNvPr>
          <p:cNvGrpSpPr/>
          <p:nvPr/>
        </p:nvGrpSpPr>
        <p:grpSpPr>
          <a:xfrm>
            <a:off x="8726528" y="4313582"/>
            <a:ext cx="3306285" cy="2544418"/>
            <a:chOff x="7698108" y="3537126"/>
            <a:chExt cx="4348416" cy="3320874"/>
          </a:xfrm>
        </p:grpSpPr>
        <p:pic>
          <p:nvPicPr>
            <p:cNvPr id="10" name="Picture 9">
              <a:extLst>
                <a:ext uri="{FF2B5EF4-FFF2-40B4-BE49-F238E27FC236}">
                  <a16:creationId xmlns:a16="http://schemas.microsoft.com/office/drawing/2014/main" id="{1FF88BC2-96AA-054A-9E37-4CB4DDF581E3}"/>
                </a:ext>
              </a:extLst>
            </p:cNvPr>
            <p:cNvPicPr>
              <a:picLocks noChangeAspect="1"/>
            </p:cNvPicPr>
            <p:nvPr/>
          </p:nvPicPr>
          <p:blipFill>
            <a:blip r:embed="rId5"/>
            <a:stretch>
              <a:fillRect/>
            </a:stretch>
          </p:blipFill>
          <p:spPr>
            <a:xfrm>
              <a:off x="7698108" y="3537126"/>
              <a:ext cx="4348416" cy="3320874"/>
            </a:xfrm>
            <a:prstGeom prst="rect">
              <a:avLst/>
            </a:prstGeom>
          </p:spPr>
        </p:pic>
        <p:grpSp>
          <p:nvGrpSpPr>
            <p:cNvPr id="11" name="Group 10">
              <a:extLst>
                <a:ext uri="{FF2B5EF4-FFF2-40B4-BE49-F238E27FC236}">
                  <a16:creationId xmlns:a16="http://schemas.microsoft.com/office/drawing/2014/main" id="{EC8AB7AA-25AA-D345-B07D-A049C56FD9C7}"/>
                </a:ext>
              </a:extLst>
            </p:cNvPr>
            <p:cNvGrpSpPr/>
            <p:nvPr/>
          </p:nvGrpSpPr>
          <p:grpSpPr>
            <a:xfrm>
              <a:off x="9017537" y="5321692"/>
              <a:ext cx="1134553" cy="1275594"/>
              <a:chOff x="9017537" y="5321692"/>
              <a:chExt cx="1134553" cy="1275594"/>
            </a:xfrm>
          </p:grpSpPr>
          <p:cxnSp>
            <p:nvCxnSpPr>
              <p:cNvPr id="12" name="Straight Arrow Connector 11">
                <a:extLst>
                  <a:ext uri="{FF2B5EF4-FFF2-40B4-BE49-F238E27FC236}">
                    <a16:creationId xmlns:a16="http://schemas.microsoft.com/office/drawing/2014/main" id="{BB08FDC0-DC83-0D4C-A870-E2B7703D7A60}"/>
                  </a:ext>
                </a:extLst>
              </p:cNvPr>
              <p:cNvCxnSpPr>
                <a:cxnSpLocks/>
              </p:cNvCxnSpPr>
              <p:nvPr/>
            </p:nvCxnSpPr>
            <p:spPr>
              <a:xfrm flipH="1">
                <a:off x="9983665" y="5321692"/>
                <a:ext cx="168425" cy="10023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 name="TextBox 12">
                <a:extLst>
                  <a:ext uri="{FF2B5EF4-FFF2-40B4-BE49-F238E27FC236}">
                    <a16:creationId xmlns:a16="http://schemas.microsoft.com/office/drawing/2014/main" id="{383B6579-531F-EA4C-A663-1A1686ECA486}"/>
                  </a:ext>
                </a:extLst>
              </p:cNvPr>
              <p:cNvSpPr txBox="1"/>
              <p:nvPr/>
            </p:nvSpPr>
            <p:spPr>
              <a:xfrm>
                <a:off x="9759885" y="6197075"/>
                <a:ext cx="332510" cy="369332"/>
              </a:xfrm>
              <a:prstGeom prst="rect">
                <a:avLst/>
              </a:prstGeom>
              <a:noFill/>
            </p:spPr>
            <p:txBody>
              <a:bodyPr wrap="square" rtlCol="0">
                <a:spAutoFit/>
              </a:bodyPr>
              <a:lstStyle/>
              <a:p>
                <a:r>
                  <a:rPr lang="en-US" dirty="0">
                    <a:solidFill>
                      <a:schemeClr val="bg1"/>
                    </a:solidFill>
                  </a:rPr>
                  <a:t>A</a:t>
                </a:r>
              </a:p>
            </p:txBody>
          </p:sp>
          <p:cxnSp>
            <p:nvCxnSpPr>
              <p:cNvPr id="14" name="Straight Arrow Connector 13">
                <a:extLst>
                  <a:ext uri="{FF2B5EF4-FFF2-40B4-BE49-F238E27FC236}">
                    <a16:creationId xmlns:a16="http://schemas.microsoft.com/office/drawing/2014/main" id="{AB9B6D80-EC05-7F48-A8D5-C4A024C8E814}"/>
                  </a:ext>
                </a:extLst>
              </p:cNvPr>
              <p:cNvCxnSpPr>
                <a:cxnSpLocks/>
              </p:cNvCxnSpPr>
              <p:nvPr/>
            </p:nvCxnSpPr>
            <p:spPr>
              <a:xfrm flipH="1">
                <a:off x="9238285" y="5663609"/>
                <a:ext cx="47483" cy="65303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4D121EBC-017B-B144-8A4B-895B3A32FE22}"/>
                  </a:ext>
                </a:extLst>
              </p:cNvPr>
              <p:cNvSpPr txBox="1"/>
              <p:nvPr/>
            </p:nvSpPr>
            <p:spPr>
              <a:xfrm>
                <a:off x="9017537" y="6227954"/>
                <a:ext cx="332509" cy="369332"/>
              </a:xfrm>
              <a:prstGeom prst="rect">
                <a:avLst/>
              </a:prstGeom>
              <a:noFill/>
            </p:spPr>
            <p:txBody>
              <a:bodyPr wrap="square" rtlCol="0">
                <a:spAutoFit/>
              </a:bodyPr>
              <a:lstStyle/>
              <a:p>
                <a:r>
                  <a:rPr lang="en-US" dirty="0">
                    <a:solidFill>
                      <a:schemeClr val="bg1"/>
                    </a:solidFill>
                  </a:rPr>
                  <a:t>G</a:t>
                </a:r>
              </a:p>
            </p:txBody>
          </p:sp>
        </p:grpSp>
      </p:grpSp>
      <p:pic>
        <p:nvPicPr>
          <p:cNvPr id="16" name="Picture 15">
            <a:extLst>
              <a:ext uri="{FF2B5EF4-FFF2-40B4-BE49-F238E27FC236}">
                <a16:creationId xmlns:a16="http://schemas.microsoft.com/office/drawing/2014/main" id="{5E598E1C-5243-844F-A954-DB231BD34CF0}"/>
              </a:ext>
            </a:extLst>
          </p:cNvPr>
          <p:cNvPicPr>
            <a:picLocks noChangeAspect="1"/>
          </p:cNvPicPr>
          <p:nvPr/>
        </p:nvPicPr>
        <p:blipFill>
          <a:blip r:embed="rId6"/>
          <a:stretch>
            <a:fillRect/>
          </a:stretch>
        </p:blipFill>
        <p:spPr>
          <a:xfrm>
            <a:off x="5420242" y="3124522"/>
            <a:ext cx="3306286" cy="3733478"/>
          </a:xfrm>
          <a:prstGeom prst="rect">
            <a:avLst/>
          </a:prstGeom>
        </p:spPr>
      </p:pic>
      <p:pic>
        <p:nvPicPr>
          <p:cNvPr id="30" name="Picture 29">
            <a:extLst>
              <a:ext uri="{FF2B5EF4-FFF2-40B4-BE49-F238E27FC236}">
                <a16:creationId xmlns:a16="http://schemas.microsoft.com/office/drawing/2014/main" id="{5E2174EB-B37B-EC48-AB84-83B5EA4DC04A}"/>
              </a:ext>
            </a:extLst>
          </p:cNvPr>
          <p:cNvPicPr>
            <a:picLocks noChangeAspect="1"/>
          </p:cNvPicPr>
          <p:nvPr/>
        </p:nvPicPr>
        <p:blipFill>
          <a:blip r:embed="rId7"/>
          <a:stretch>
            <a:fillRect/>
          </a:stretch>
        </p:blipFill>
        <p:spPr>
          <a:xfrm>
            <a:off x="1" y="346249"/>
            <a:ext cx="3034570" cy="3520961"/>
          </a:xfrm>
          <a:prstGeom prst="rect">
            <a:avLst/>
          </a:prstGeom>
        </p:spPr>
      </p:pic>
      <p:sp>
        <p:nvSpPr>
          <p:cNvPr id="31" name="TextBox 30">
            <a:extLst>
              <a:ext uri="{FF2B5EF4-FFF2-40B4-BE49-F238E27FC236}">
                <a16:creationId xmlns:a16="http://schemas.microsoft.com/office/drawing/2014/main" id="{4546E7C2-0E4F-F04D-9E98-A91D8F274763}"/>
              </a:ext>
            </a:extLst>
          </p:cNvPr>
          <p:cNvSpPr txBox="1"/>
          <p:nvPr/>
        </p:nvSpPr>
        <p:spPr>
          <a:xfrm>
            <a:off x="6507678" y="739842"/>
            <a:ext cx="2218850" cy="2492990"/>
          </a:xfrm>
          <a:prstGeom prst="rect">
            <a:avLst/>
          </a:prstGeom>
          <a:noFill/>
        </p:spPr>
        <p:txBody>
          <a:bodyPr wrap="square" rtlCol="0">
            <a:spAutoFit/>
          </a:bodyPr>
          <a:lstStyle/>
          <a:p>
            <a:r>
              <a:rPr lang="en-GB" sz="1200" u="sng" dirty="0">
                <a:solidFill>
                  <a:schemeClr val="bg1"/>
                </a:solidFill>
              </a:rPr>
              <a:t>Key Results:</a:t>
            </a:r>
          </a:p>
          <a:p>
            <a:pPr marL="171450" indent="-171450">
              <a:buFont typeface="Arial" panose="020B0604020202020204" pitchFamily="34" charset="0"/>
              <a:buChar char="•"/>
            </a:pPr>
            <a:r>
              <a:rPr lang="en-GB" sz="1200" dirty="0">
                <a:solidFill>
                  <a:schemeClr val="bg1"/>
                </a:solidFill>
              </a:rPr>
              <a:t>The Bremsstrahlung radiation pattern of a charged relativistic particle exhibits forward and backward peaking due to symmetry conservation.</a:t>
            </a:r>
          </a:p>
          <a:p>
            <a:pPr marL="171450" indent="-171450">
              <a:buFont typeface="Arial" panose="020B0604020202020204" pitchFamily="34" charset="0"/>
              <a:buChar char="•"/>
            </a:pPr>
            <a:r>
              <a:rPr lang="en-GB" sz="1200" dirty="0">
                <a:solidFill>
                  <a:schemeClr val="bg1"/>
                </a:solidFill>
              </a:rPr>
              <a:t>The two forward and backward peaking lobes are asymmetric with respect to the velocity vector due to the curved particle trajectory.</a:t>
            </a:r>
            <a:endParaRPr lang="en-US" sz="1200" dirty="0">
              <a:solidFill>
                <a:schemeClr val="bg1"/>
              </a:solidFill>
            </a:endParaRPr>
          </a:p>
        </p:txBody>
      </p:sp>
      <p:grpSp>
        <p:nvGrpSpPr>
          <p:cNvPr id="33" name="Group 32">
            <a:extLst>
              <a:ext uri="{FF2B5EF4-FFF2-40B4-BE49-F238E27FC236}">
                <a16:creationId xmlns:a16="http://schemas.microsoft.com/office/drawing/2014/main" id="{861AF5FF-D7B9-AA4C-8910-D78F193C13BA}"/>
              </a:ext>
            </a:extLst>
          </p:cNvPr>
          <p:cNvGrpSpPr/>
          <p:nvPr/>
        </p:nvGrpSpPr>
        <p:grpSpPr>
          <a:xfrm>
            <a:off x="2758416" y="3824700"/>
            <a:ext cx="1569371" cy="549397"/>
            <a:chOff x="879874" y="852078"/>
            <a:chExt cx="3226800" cy="1097246"/>
          </a:xfrm>
        </p:grpSpPr>
        <p:grpSp>
          <p:nvGrpSpPr>
            <p:cNvPr id="34" name="Group 33">
              <a:extLst>
                <a:ext uri="{FF2B5EF4-FFF2-40B4-BE49-F238E27FC236}">
                  <a16:creationId xmlns:a16="http://schemas.microsoft.com/office/drawing/2014/main" id="{403D4B9D-BEEB-234A-AE4D-4ED0BADA0D1B}"/>
                </a:ext>
              </a:extLst>
            </p:cNvPr>
            <p:cNvGrpSpPr/>
            <p:nvPr/>
          </p:nvGrpSpPr>
          <p:grpSpPr>
            <a:xfrm>
              <a:off x="1257389" y="852078"/>
              <a:ext cx="2849285" cy="954840"/>
              <a:chOff x="4733772" y="3218825"/>
              <a:chExt cx="2849285" cy="954840"/>
            </a:xfrm>
          </p:grpSpPr>
          <p:sp>
            <p:nvSpPr>
              <p:cNvPr id="42" name="Rectangle 41">
                <a:extLst>
                  <a:ext uri="{FF2B5EF4-FFF2-40B4-BE49-F238E27FC236}">
                    <a16:creationId xmlns:a16="http://schemas.microsoft.com/office/drawing/2014/main" id="{758DF89F-4ACF-AE42-8427-9C5F99A61C1C}"/>
                  </a:ext>
                </a:extLst>
              </p:cNvPr>
              <p:cNvSpPr/>
              <p:nvPr/>
            </p:nvSpPr>
            <p:spPr>
              <a:xfrm>
                <a:off x="4733772" y="3218825"/>
                <a:ext cx="1991892" cy="276999"/>
              </a:xfrm>
              <a:prstGeom prst="rect">
                <a:avLst/>
              </a:prstGeom>
            </p:spPr>
            <p:txBody>
              <a:bodyPr wrap="none">
                <a:spAutoFit/>
              </a:bodyPr>
              <a:lstStyle/>
              <a:p>
                <a:r>
                  <a:rPr lang="en-US" sz="1200" dirty="0">
                    <a:solidFill>
                      <a:schemeClr val="bg1"/>
                    </a:solidFill>
                  </a:rPr>
                  <a:t>: Bremsstrahlung Electron</a:t>
                </a:r>
              </a:p>
            </p:txBody>
          </p:sp>
          <p:sp>
            <p:nvSpPr>
              <p:cNvPr id="43" name="Rectangle 42">
                <a:extLst>
                  <a:ext uri="{FF2B5EF4-FFF2-40B4-BE49-F238E27FC236}">
                    <a16:creationId xmlns:a16="http://schemas.microsoft.com/office/drawing/2014/main" id="{CD2C857A-00BE-B849-8685-4164E7D969CF}"/>
                  </a:ext>
                </a:extLst>
              </p:cNvPr>
              <p:cNvSpPr/>
              <p:nvPr/>
            </p:nvSpPr>
            <p:spPr>
              <a:xfrm>
                <a:off x="4747729" y="3538973"/>
                <a:ext cx="2184701" cy="276999"/>
              </a:xfrm>
              <a:prstGeom prst="rect">
                <a:avLst/>
              </a:prstGeom>
            </p:spPr>
            <p:txBody>
              <a:bodyPr wrap="none">
                <a:spAutoFit/>
              </a:bodyPr>
              <a:lstStyle/>
              <a:p>
                <a:r>
                  <a:rPr lang="en-US" sz="1200" dirty="0">
                    <a:solidFill>
                      <a:schemeClr val="bg1"/>
                    </a:solidFill>
                  </a:rPr>
                  <a:t>: Target Collision Particle/Ion</a:t>
                </a:r>
              </a:p>
            </p:txBody>
          </p:sp>
          <p:sp>
            <p:nvSpPr>
              <p:cNvPr id="44" name="Rectangle 43">
                <a:extLst>
                  <a:ext uri="{FF2B5EF4-FFF2-40B4-BE49-F238E27FC236}">
                    <a16:creationId xmlns:a16="http://schemas.microsoft.com/office/drawing/2014/main" id="{645B8324-FF67-B142-8D16-C045DF482EC2}"/>
                  </a:ext>
                </a:extLst>
              </p:cNvPr>
              <p:cNvSpPr/>
              <p:nvPr/>
            </p:nvSpPr>
            <p:spPr>
              <a:xfrm>
                <a:off x="4924059" y="3896666"/>
                <a:ext cx="2658998" cy="276999"/>
              </a:xfrm>
              <a:prstGeom prst="rect">
                <a:avLst/>
              </a:prstGeom>
            </p:spPr>
            <p:txBody>
              <a:bodyPr wrap="none">
                <a:spAutoFit/>
              </a:bodyPr>
              <a:lstStyle/>
              <a:p>
                <a:r>
                  <a:rPr lang="en-US" sz="1200" dirty="0">
                    <a:solidFill>
                      <a:schemeClr val="bg1"/>
                    </a:solidFill>
                  </a:rPr>
                  <a:t>: Lightning Leader Tip Electric Field</a:t>
                </a:r>
              </a:p>
            </p:txBody>
          </p:sp>
        </p:grpSp>
        <p:grpSp>
          <p:nvGrpSpPr>
            <p:cNvPr id="35" name="Group 34">
              <a:extLst>
                <a:ext uri="{FF2B5EF4-FFF2-40B4-BE49-F238E27FC236}">
                  <a16:creationId xmlns:a16="http://schemas.microsoft.com/office/drawing/2014/main" id="{7E5BAB7C-2C55-DF4A-AF43-A1DEB57EB607}"/>
                </a:ext>
              </a:extLst>
            </p:cNvPr>
            <p:cNvGrpSpPr/>
            <p:nvPr/>
          </p:nvGrpSpPr>
          <p:grpSpPr>
            <a:xfrm>
              <a:off x="879874" y="951123"/>
              <a:ext cx="649410" cy="998201"/>
              <a:chOff x="4370206" y="3312565"/>
              <a:chExt cx="649410" cy="998201"/>
            </a:xfrm>
          </p:grpSpPr>
          <p:grpSp>
            <p:nvGrpSpPr>
              <p:cNvPr id="36" name="Group 35">
                <a:extLst>
                  <a:ext uri="{FF2B5EF4-FFF2-40B4-BE49-F238E27FC236}">
                    <a16:creationId xmlns:a16="http://schemas.microsoft.com/office/drawing/2014/main" id="{22AC1987-7098-3944-BF32-4C4AB0EA1CB4}"/>
                  </a:ext>
                </a:extLst>
              </p:cNvPr>
              <p:cNvGrpSpPr/>
              <p:nvPr/>
            </p:nvGrpSpPr>
            <p:grpSpPr>
              <a:xfrm>
                <a:off x="4642101" y="3312565"/>
                <a:ext cx="129993" cy="448203"/>
                <a:chOff x="4460776" y="5577545"/>
                <a:chExt cx="190004" cy="497044"/>
              </a:xfrm>
            </p:grpSpPr>
            <p:sp>
              <p:nvSpPr>
                <p:cNvPr id="40" name="Oval 39">
                  <a:extLst>
                    <a:ext uri="{FF2B5EF4-FFF2-40B4-BE49-F238E27FC236}">
                      <a16:creationId xmlns:a16="http://schemas.microsoft.com/office/drawing/2014/main" id="{6DDFBDFE-1FB9-C541-89FB-FAD74757FB18}"/>
                    </a:ext>
                  </a:extLst>
                </p:cNvPr>
                <p:cNvSpPr/>
                <p:nvPr/>
              </p:nvSpPr>
              <p:spPr>
                <a:xfrm>
                  <a:off x="4460776" y="5577545"/>
                  <a:ext cx="154379" cy="15438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1" name="Oval 40">
                  <a:extLst>
                    <a:ext uri="{FF2B5EF4-FFF2-40B4-BE49-F238E27FC236}">
                      <a16:creationId xmlns:a16="http://schemas.microsoft.com/office/drawing/2014/main" id="{CDCB3EA4-B86D-DD49-A4F5-30361BA9A503}"/>
                    </a:ext>
                  </a:extLst>
                </p:cNvPr>
                <p:cNvSpPr/>
                <p:nvPr/>
              </p:nvSpPr>
              <p:spPr>
                <a:xfrm>
                  <a:off x="4496400" y="5919715"/>
                  <a:ext cx="154380" cy="15487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37" name="Group 36">
                <a:extLst>
                  <a:ext uri="{FF2B5EF4-FFF2-40B4-BE49-F238E27FC236}">
                    <a16:creationId xmlns:a16="http://schemas.microsoft.com/office/drawing/2014/main" id="{380D0661-521F-C641-A8E0-4193B5C06ED6}"/>
                  </a:ext>
                </a:extLst>
              </p:cNvPr>
              <p:cNvGrpSpPr/>
              <p:nvPr/>
            </p:nvGrpSpPr>
            <p:grpSpPr>
              <a:xfrm>
                <a:off x="4370206" y="3876104"/>
                <a:ext cx="649410" cy="434662"/>
                <a:chOff x="4984647" y="837512"/>
                <a:chExt cx="1213305" cy="823765"/>
              </a:xfrm>
            </p:grpSpPr>
            <p:sp>
              <p:nvSpPr>
                <p:cNvPr id="38" name="Lightning Bolt 37">
                  <a:extLst>
                    <a:ext uri="{FF2B5EF4-FFF2-40B4-BE49-F238E27FC236}">
                      <a16:creationId xmlns:a16="http://schemas.microsoft.com/office/drawing/2014/main" id="{BDE8227C-6BFE-CD44-935D-A8ED79955338}"/>
                    </a:ext>
                  </a:extLst>
                </p:cNvPr>
                <p:cNvSpPr/>
                <p:nvPr/>
              </p:nvSpPr>
              <p:spPr>
                <a:xfrm>
                  <a:off x="5568560" y="1149266"/>
                  <a:ext cx="629392" cy="512011"/>
                </a:xfrm>
                <a:prstGeom prst="lightningBolt">
                  <a:avLst/>
                </a:prstGeom>
                <a:solidFill>
                  <a:srgbClr val="0070C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9" name="Cloud 38">
                  <a:extLst>
                    <a:ext uri="{FF2B5EF4-FFF2-40B4-BE49-F238E27FC236}">
                      <a16:creationId xmlns:a16="http://schemas.microsoft.com/office/drawing/2014/main" id="{9DF9BC89-AF39-6C48-9EFE-3BEDA19D3362}"/>
                    </a:ext>
                  </a:extLst>
                </p:cNvPr>
                <p:cNvSpPr/>
                <p:nvPr/>
              </p:nvSpPr>
              <p:spPr>
                <a:xfrm>
                  <a:off x="4984647" y="837512"/>
                  <a:ext cx="1009403" cy="512011"/>
                </a:xfrm>
                <a:prstGeom prst="cloud">
                  <a:avLst/>
                </a:prstGeom>
                <a:solidFill>
                  <a:srgbClr val="0070C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grpSp>
      <p:grpSp>
        <p:nvGrpSpPr>
          <p:cNvPr id="45" name="Group 44">
            <a:extLst>
              <a:ext uri="{FF2B5EF4-FFF2-40B4-BE49-F238E27FC236}">
                <a16:creationId xmlns:a16="http://schemas.microsoft.com/office/drawing/2014/main" id="{EC7DB0C7-D7C3-B44E-A1B2-F6D63776B744}"/>
              </a:ext>
            </a:extLst>
          </p:cNvPr>
          <p:cNvGrpSpPr/>
          <p:nvPr/>
        </p:nvGrpSpPr>
        <p:grpSpPr>
          <a:xfrm>
            <a:off x="4666156" y="4374097"/>
            <a:ext cx="623567" cy="384721"/>
            <a:chOff x="4984647" y="837512"/>
            <a:chExt cx="1213305" cy="823765"/>
          </a:xfrm>
        </p:grpSpPr>
        <p:sp>
          <p:nvSpPr>
            <p:cNvPr id="46" name="Lightning Bolt 45">
              <a:extLst>
                <a:ext uri="{FF2B5EF4-FFF2-40B4-BE49-F238E27FC236}">
                  <a16:creationId xmlns:a16="http://schemas.microsoft.com/office/drawing/2014/main" id="{F01D0777-D8DF-2E4E-8922-69EF8450AC08}"/>
                </a:ext>
              </a:extLst>
            </p:cNvPr>
            <p:cNvSpPr/>
            <p:nvPr/>
          </p:nvSpPr>
          <p:spPr>
            <a:xfrm>
              <a:off x="5568560" y="1149266"/>
              <a:ext cx="629392" cy="512011"/>
            </a:xfrm>
            <a:prstGeom prst="lightningBolt">
              <a:avLst/>
            </a:prstGeom>
            <a:solidFill>
              <a:srgbClr val="0070C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7" name="Cloud 46">
              <a:extLst>
                <a:ext uri="{FF2B5EF4-FFF2-40B4-BE49-F238E27FC236}">
                  <a16:creationId xmlns:a16="http://schemas.microsoft.com/office/drawing/2014/main" id="{3CD4FE11-0609-4F4E-B6E2-0F70356C9B8C}"/>
                </a:ext>
              </a:extLst>
            </p:cNvPr>
            <p:cNvSpPr/>
            <p:nvPr/>
          </p:nvSpPr>
          <p:spPr>
            <a:xfrm>
              <a:off x="4984647" y="837512"/>
              <a:ext cx="1009403" cy="512011"/>
            </a:xfrm>
            <a:prstGeom prst="cloud">
              <a:avLst/>
            </a:prstGeom>
            <a:solidFill>
              <a:srgbClr val="0070C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50" name="Group 49">
            <a:extLst>
              <a:ext uri="{FF2B5EF4-FFF2-40B4-BE49-F238E27FC236}">
                <a16:creationId xmlns:a16="http://schemas.microsoft.com/office/drawing/2014/main" id="{82EACB70-C15D-FE40-9E45-9DDE4B59DA5A}"/>
              </a:ext>
            </a:extLst>
          </p:cNvPr>
          <p:cNvGrpSpPr/>
          <p:nvPr/>
        </p:nvGrpSpPr>
        <p:grpSpPr>
          <a:xfrm flipH="1">
            <a:off x="4817113" y="4988379"/>
            <a:ext cx="472610" cy="1669863"/>
            <a:chOff x="6227291" y="753010"/>
            <a:chExt cx="552204" cy="2275795"/>
          </a:xfrm>
        </p:grpSpPr>
        <p:sp>
          <p:nvSpPr>
            <p:cNvPr id="51" name="Oval 50">
              <a:extLst>
                <a:ext uri="{FF2B5EF4-FFF2-40B4-BE49-F238E27FC236}">
                  <a16:creationId xmlns:a16="http://schemas.microsoft.com/office/drawing/2014/main" id="{36AB05A5-9FC4-4F41-BF64-3E7AD7F14B1F}"/>
                </a:ext>
              </a:extLst>
            </p:cNvPr>
            <p:cNvSpPr/>
            <p:nvPr/>
          </p:nvSpPr>
          <p:spPr>
            <a:xfrm rot="5400000">
              <a:off x="6273319" y="754663"/>
              <a:ext cx="65334" cy="6202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2" name="Oval 51">
              <a:extLst>
                <a:ext uri="{FF2B5EF4-FFF2-40B4-BE49-F238E27FC236}">
                  <a16:creationId xmlns:a16="http://schemas.microsoft.com/office/drawing/2014/main" id="{B254B74A-B48D-F541-97F4-670B807B3480}"/>
                </a:ext>
              </a:extLst>
            </p:cNvPr>
            <p:cNvSpPr/>
            <p:nvPr/>
          </p:nvSpPr>
          <p:spPr>
            <a:xfrm rot="5400000">
              <a:off x="6340903" y="1605897"/>
              <a:ext cx="65334" cy="731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3" name="Oval 52">
              <a:extLst>
                <a:ext uri="{FF2B5EF4-FFF2-40B4-BE49-F238E27FC236}">
                  <a16:creationId xmlns:a16="http://schemas.microsoft.com/office/drawing/2014/main" id="{E6FF198B-F842-DF42-8C88-685DAB8B2AEF}"/>
                </a:ext>
              </a:extLst>
            </p:cNvPr>
            <p:cNvSpPr/>
            <p:nvPr/>
          </p:nvSpPr>
          <p:spPr>
            <a:xfrm rot="5400000">
              <a:off x="6637118" y="2008801"/>
              <a:ext cx="65334" cy="731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4" name="Oval 53">
              <a:extLst>
                <a:ext uri="{FF2B5EF4-FFF2-40B4-BE49-F238E27FC236}">
                  <a16:creationId xmlns:a16="http://schemas.microsoft.com/office/drawing/2014/main" id="{5F994A6A-EC2A-9344-9687-464DA64B9C95}"/>
                </a:ext>
              </a:extLst>
            </p:cNvPr>
            <p:cNvSpPr/>
            <p:nvPr/>
          </p:nvSpPr>
          <p:spPr>
            <a:xfrm rot="5400000">
              <a:off x="6626148" y="1032506"/>
              <a:ext cx="65334" cy="731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5" name="Oval 54">
              <a:extLst>
                <a:ext uri="{FF2B5EF4-FFF2-40B4-BE49-F238E27FC236}">
                  <a16:creationId xmlns:a16="http://schemas.microsoft.com/office/drawing/2014/main" id="{5F99AE44-E95F-054A-A84A-BBB299DCBD2F}"/>
                </a:ext>
              </a:extLst>
            </p:cNvPr>
            <p:cNvSpPr/>
            <p:nvPr/>
          </p:nvSpPr>
          <p:spPr>
            <a:xfrm rot="5400000">
              <a:off x="6231194" y="2591063"/>
              <a:ext cx="65334" cy="731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6" name="Oval 55">
              <a:extLst>
                <a:ext uri="{FF2B5EF4-FFF2-40B4-BE49-F238E27FC236}">
                  <a16:creationId xmlns:a16="http://schemas.microsoft.com/office/drawing/2014/main" id="{48FE70BD-929C-6446-824B-D7C049C62E38}"/>
                </a:ext>
              </a:extLst>
            </p:cNvPr>
            <p:cNvSpPr/>
            <p:nvPr/>
          </p:nvSpPr>
          <p:spPr>
            <a:xfrm rot="5400000">
              <a:off x="6710258" y="2959568"/>
              <a:ext cx="65334" cy="731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59" name="Oval 58">
            <a:extLst>
              <a:ext uri="{FF2B5EF4-FFF2-40B4-BE49-F238E27FC236}">
                <a16:creationId xmlns:a16="http://schemas.microsoft.com/office/drawing/2014/main" id="{16CC085B-1A23-944F-A148-F0B848171C18}"/>
              </a:ext>
            </a:extLst>
          </p:cNvPr>
          <p:cNvSpPr/>
          <p:nvPr/>
        </p:nvSpPr>
        <p:spPr>
          <a:xfrm>
            <a:off x="5258424" y="4798243"/>
            <a:ext cx="45719" cy="5656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59">
            <a:extLst>
              <a:ext uri="{FF2B5EF4-FFF2-40B4-BE49-F238E27FC236}">
                <a16:creationId xmlns:a16="http://schemas.microsoft.com/office/drawing/2014/main" id="{DD78B693-3DD6-3343-8FBD-39D130B307B0}"/>
              </a:ext>
            </a:extLst>
          </p:cNvPr>
          <p:cNvPicPr>
            <a:picLocks noChangeAspect="1"/>
          </p:cNvPicPr>
          <p:nvPr/>
        </p:nvPicPr>
        <p:blipFill>
          <a:blip r:embed="rId8"/>
          <a:stretch>
            <a:fillRect/>
          </a:stretch>
        </p:blipFill>
        <p:spPr>
          <a:xfrm>
            <a:off x="2975649" y="692498"/>
            <a:ext cx="2933373" cy="2679942"/>
          </a:xfrm>
          <a:prstGeom prst="rect">
            <a:avLst/>
          </a:prstGeom>
        </p:spPr>
      </p:pic>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F913F1EB-A44A-0440-899B-8173F1983A2F}"/>
                  </a:ext>
                </a:extLst>
              </p:cNvPr>
              <p:cNvSpPr txBox="1"/>
              <p:nvPr/>
            </p:nvSpPr>
            <p:spPr>
              <a:xfrm>
                <a:off x="8123091" y="6463695"/>
                <a:ext cx="2086020" cy="3654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1000" b="0" i="1" smtClean="0">
                          <a:solidFill>
                            <a:schemeClr val="bg1"/>
                          </a:solidFill>
                          <a:latin typeface="Cambria Math" panose="02040503050406030204" pitchFamily="18" charset="0"/>
                        </a:rPr>
                        <m:t>0= </m:t>
                      </m:r>
                      <m:func>
                        <m:funcPr>
                          <m:ctrlPr>
                            <a:rPr lang="en-US" sz="1000" i="1" smtClean="0">
                              <a:solidFill>
                                <a:schemeClr val="bg1"/>
                              </a:solidFill>
                              <a:latin typeface="Cambria Math" panose="02040503050406030204" pitchFamily="18" charset="0"/>
                            </a:rPr>
                          </m:ctrlPr>
                        </m:funcPr>
                        <m:fName>
                          <m:sSub>
                            <m:sSubPr>
                              <m:ctrlPr>
                                <a:rPr lang="en-US" sz="1000" i="1" smtClean="0">
                                  <a:solidFill>
                                    <a:schemeClr val="bg1"/>
                                  </a:solidFill>
                                  <a:latin typeface="Cambria Math" panose="02040503050406030204" pitchFamily="18" charset="0"/>
                                </a:rPr>
                              </m:ctrlPr>
                            </m:sSubPr>
                            <m:e>
                              <m:r>
                                <m:rPr>
                                  <m:sty m:val="p"/>
                                </m:rPr>
                                <a:rPr lang="en-US" sz="1000" i="0" smtClean="0">
                                  <a:solidFill>
                                    <a:schemeClr val="bg1"/>
                                  </a:solidFill>
                                  <a:latin typeface="Cambria Math" panose="02040503050406030204" pitchFamily="18" charset="0"/>
                                </a:rPr>
                                <m:t>log</m:t>
                              </m:r>
                            </m:e>
                            <m:sub>
                              <m:r>
                                <a:rPr lang="en-GB" sz="1000" b="0" i="1" smtClean="0">
                                  <a:solidFill>
                                    <a:schemeClr val="bg1"/>
                                  </a:solidFill>
                                  <a:latin typeface="Cambria Math" panose="02040503050406030204" pitchFamily="18" charset="0"/>
                                </a:rPr>
                                <m:t>2</m:t>
                              </m:r>
                            </m:sub>
                          </m:sSub>
                        </m:fName>
                        <m:e>
                          <m:d>
                            <m:dPr>
                              <m:ctrlPr>
                                <a:rPr lang="en-US" sz="1000" i="1" smtClean="0">
                                  <a:solidFill>
                                    <a:schemeClr val="bg1"/>
                                  </a:solidFill>
                                  <a:latin typeface="Cambria Math" panose="02040503050406030204" pitchFamily="18" charset="0"/>
                                </a:rPr>
                              </m:ctrlPr>
                            </m:dPr>
                            <m:e>
                              <m:f>
                                <m:fPr>
                                  <m:ctrlPr>
                                    <a:rPr lang="en-US" sz="1000" i="1" smtClean="0">
                                      <a:solidFill>
                                        <a:schemeClr val="bg1"/>
                                      </a:solidFill>
                                      <a:latin typeface="Cambria Math" panose="02040503050406030204" pitchFamily="18" charset="0"/>
                                    </a:rPr>
                                  </m:ctrlPr>
                                </m:fPr>
                                <m:num>
                                  <m:r>
                                    <a:rPr lang="en-GB" sz="1000" b="0" i="1" smtClean="0">
                                      <a:solidFill>
                                        <a:schemeClr val="bg1"/>
                                      </a:solidFill>
                                      <a:latin typeface="Cambria Math" panose="02040503050406030204" pitchFamily="18" charset="0"/>
                                    </a:rPr>
                                    <m:t>𝑛</m:t>
                                  </m:r>
                                  <m:r>
                                    <a:rPr lang="en-GB" sz="1000" b="0" i="1" smtClean="0">
                                      <a:solidFill>
                                        <a:schemeClr val="bg1"/>
                                      </a:solidFill>
                                      <a:latin typeface="Cambria Math" panose="02040503050406030204" pitchFamily="18" charset="0"/>
                                    </a:rPr>
                                    <m:t>+</m:t>
                                  </m:r>
                                  <m:r>
                                    <a:rPr lang="en-GB" sz="1000" b="0" i="1" smtClean="0">
                                      <a:solidFill>
                                        <a:schemeClr val="bg1"/>
                                      </a:solidFill>
                                      <a:latin typeface="Cambria Math" panose="02040503050406030204" pitchFamily="18" charset="0"/>
                                    </a:rPr>
                                    <m:t>𝑛</m:t>
                                  </m:r>
                                  <m:rad>
                                    <m:radPr>
                                      <m:degHide m:val="on"/>
                                      <m:ctrlPr>
                                        <a:rPr lang="en-GB" sz="1000" b="0" i="1" smtClean="0">
                                          <a:solidFill>
                                            <a:schemeClr val="bg1"/>
                                          </a:solidFill>
                                          <a:latin typeface="Cambria Math" panose="02040503050406030204" pitchFamily="18" charset="0"/>
                                        </a:rPr>
                                      </m:ctrlPr>
                                    </m:radPr>
                                    <m:deg/>
                                    <m:e>
                                      <m:r>
                                        <a:rPr lang="en-GB" sz="1000" b="0" i="1" smtClean="0">
                                          <a:solidFill>
                                            <a:schemeClr val="bg1"/>
                                          </a:solidFill>
                                          <a:latin typeface="Cambria Math" panose="02040503050406030204" pitchFamily="18" charset="0"/>
                                        </a:rPr>
                                        <m:t>5</m:t>
                                      </m:r>
                                    </m:e>
                                  </m:rad>
                                </m:num>
                                <m:den>
                                  <m:r>
                                    <a:rPr lang="en-GB" sz="1000" b="0" i="1" smtClean="0">
                                      <a:solidFill>
                                        <a:schemeClr val="bg1"/>
                                      </a:solidFill>
                                      <a:latin typeface="Cambria Math" panose="02040503050406030204" pitchFamily="18" charset="0"/>
                                    </a:rPr>
                                    <m:t>2</m:t>
                                  </m:r>
                                </m:den>
                              </m:f>
                            </m:e>
                          </m:d>
                        </m:e>
                      </m:func>
                    </m:oMath>
                  </m:oMathPara>
                </a14:m>
                <a:endParaRPr lang="en-US" sz="1000" dirty="0">
                  <a:solidFill>
                    <a:schemeClr val="bg1"/>
                  </a:solidFill>
                </a:endParaRPr>
              </a:p>
            </p:txBody>
          </p:sp>
        </mc:Choice>
        <mc:Fallback xmlns="">
          <p:sp>
            <p:nvSpPr>
              <p:cNvPr id="57" name="TextBox 56">
                <a:extLst>
                  <a:ext uri="{FF2B5EF4-FFF2-40B4-BE49-F238E27FC236}">
                    <a16:creationId xmlns:a16="http://schemas.microsoft.com/office/drawing/2014/main" id="{F913F1EB-A44A-0440-899B-8173F1983A2F}"/>
                  </a:ext>
                </a:extLst>
              </p:cNvPr>
              <p:cNvSpPr txBox="1">
                <a:spLocks noRot="1" noChangeAspect="1" noMove="1" noResize="1" noEditPoints="1" noAdjustHandles="1" noChangeArrowheads="1" noChangeShapeType="1" noTextEdit="1"/>
              </p:cNvSpPr>
              <p:nvPr/>
            </p:nvSpPr>
            <p:spPr>
              <a:xfrm>
                <a:off x="8123091" y="6463695"/>
                <a:ext cx="2086020" cy="365421"/>
              </a:xfrm>
              <a:prstGeom prst="rect">
                <a:avLst/>
              </a:prstGeom>
              <a:blipFill>
                <a:blip r:embed="rId9"/>
                <a:stretch>
                  <a:fillRect b="-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8" name="TextBox 57">
                <a:extLst>
                  <a:ext uri="{FF2B5EF4-FFF2-40B4-BE49-F238E27FC236}">
                    <a16:creationId xmlns:a16="http://schemas.microsoft.com/office/drawing/2014/main" id="{73D9BF6D-3730-2541-9778-1F254B44E2AD}"/>
                  </a:ext>
                </a:extLst>
              </p:cNvPr>
              <p:cNvSpPr txBox="1"/>
              <p:nvPr/>
            </p:nvSpPr>
            <p:spPr>
              <a:xfrm>
                <a:off x="8637899" y="6148931"/>
                <a:ext cx="931345"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1400" i="1" smtClean="0">
                              <a:solidFill>
                                <a:schemeClr val="bg1"/>
                              </a:solidFill>
                              <a:latin typeface="Cambria Math" panose="02040503050406030204" pitchFamily="18" charset="0"/>
                            </a:rPr>
                          </m:ctrlPr>
                        </m:sSubPr>
                        <m:e>
                          <m:r>
                            <a:rPr lang="en-GB" sz="1400" b="0" i="1" smtClean="0">
                              <a:solidFill>
                                <a:schemeClr val="bg1"/>
                              </a:solidFill>
                              <a:latin typeface="Cambria Math" panose="02040503050406030204" pitchFamily="18" charset="0"/>
                            </a:rPr>
                            <m:t>𝑓</m:t>
                          </m:r>
                        </m:e>
                        <m:sub>
                          <m:r>
                            <a:rPr lang="en-GB" sz="1400" b="0" i="1" smtClean="0">
                              <a:solidFill>
                                <a:schemeClr val="bg1"/>
                              </a:solidFill>
                              <a:latin typeface="Cambria Math" panose="02040503050406030204" pitchFamily="18" charset="0"/>
                            </a:rPr>
                            <m:t>𝑂</m:t>
                          </m:r>
                        </m:sub>
                      </m:sSub>
                      <m:r>
                        <a:rPr lang="en-GB" sz="1400" b="0" i="1" smtClean="0">
                          <a:solidFill>
                            <a:schemeClr val="bg1"/>
                          </a:solidFill>
                          <a:latin typeface="Cambria Math" panose="02040503050406030204" pitchFamily="18" charset="0"/>
                        </a:rPr>
                        <m:t>=2</m:t>
                      </m:r>
                      <m:sSub>
                        <m:sSubPr>
                          <m:ctrlPr>
                            <a:rPr lang="en-GB" sz="1400" b="0" i="1" smtClean="0">
                              <a:solidFill>
                                <a:schemeClr val="bg1"/>
                              </a:solidFill>
                              <a:latin typeface="Cambria Math" panose="02040503050406030204" pitchFamily="18" charset="0"/>
                            </a:rPr>
                          </m:ctrlPr>
                        </m:sSubPr>
                        <m:e>
                          <m:r>
                            <a:rPr lang="en-GB" sz="1400" b="0" i="1" smtClean="0">
                              <a:solidFill>
                                <a:schemeClr val="bg1"/>
                              </a:solidFill>
                              <a:latin typeface="Cambria Math" panose="02040503050406030204" pitchFamily="18" charset="0"/>
                            </a:rPr>
                            <m:t>𝑓</m:t>
                          </m:r>
                        </m:e>
                        <m:sub>
                          <m:r>
                            <a:rPr lang="en-GB" sz="1400" b="0" i="1" smtClean="0">
                              <a:solidFill>
                                <a:schemeClr val="bg1"/>
                              </a:solidFill>
                              <a:latin typeface="Cambria Math" panose="02040503050406030204" pitchFamily="18" charset="0"/>
                            </a:rPr>
                            <m:t>𝑆𝑁</m:t>
                          </m:r>
                        </m:sub>
                      </m:sSub>
                      <m:r>
                        <a:rPr lang="en-GB" sz="1400" b="0" i="1" smtClean="0">
                          <a:solidFill>
                            <a:schemeClr val="bg1"/>
                          </a:solidFill>
                          <a:latin typeface="Cambria Math" panose="02040503050406030204" pitchFamily="18" charset="0"/>
                        </a:rPr>
                        <m:t>𝑂</m:t>
                      </m:r>
                    </m:oMath>
                  </m:oMathPara>
                </a14:m>
                <a:endParaRPr lang="en-US" sz="1400" dirty="0">
                  <a:solidFill>
                    <a:schemeClr val="bg1"/>
                  </a:solidFill>
                </a:endParaRPr>
              </a:p>
            </p:txBody>
          </p:sp>
        </mc:Choice>
        <mc:Fallback xmlns="">
          <p:sp>
            <p:nvSpPr>
              <p:cNvPr id="58" name="TextBox 57">
                <a:extLst>
                  <a:ext uri="{FF2B5EF4-FFF2-40B4-BE49-F238E27FC236}">
                    <a16:creationId xmlns:a16="http://schemas.microsoft.com/office/drawing/2014/main" id="{73D9BF6D-3730-2541-9778-1F254B44E2AD}"/>
                  </a:ext>
                </a:extLst>
              </p:cNvPr>
              <p:cNvSpPr txBox="1">
                <a:spLocks noRot="1" noChangeAspect="1" noMove="1" noResize="1" noEditPoints="1" noAdjustHandles="1" noChangeArrowheads="1" noChangeShapeType="1" noTextEdit="1"/>
              </p:cNvSpPr>
              <p:nvPr/>
            </p:nvSpPr>
            <p:spPr>
              <a:xfrm>
                <a:off x="8637899" y="6148931"/>
                <a:ext cx="931345" cy="215444"/>
              </a:xfrm>
              <a:prstGeom prst="rect">
                <a:avLst/>
              </a:prstGeom>
              <a:blipFill>
                <a:blip r:embed="rId10"/>
                <a:stretch>
                  <a:fillRect l="-6757" r="-2703" b="-33333"/>
                </a:stretch>
              </a:blipFill>
            </p:spPr>
            <p:txBody>
              <a:bodyPr/>
              <a:lstStyle/>
              <a:p>
                <a:r>
                  <a:rPr lang="en-US">
                    <a:noFill/>
                  </a:rPr>
                  <a:t> </a:t>
                </a:r>
              </a:p>
            </p:txBody>
          </p:sp>
        </mc:Fallback>
      </mc:AlternateContent>
      <p:sp>
        <p:nvSpPr>
          <p:cNvPr id="19" name="Up-down Arrow 18">
            <a:extLst>
              <a:ext uri="{FF2B5EF4-FFF2-40B4-BE49-F238E27FC236}">
                <a16:creationId xmlns:a16="http://schemas.microsoft.com/office/drawing/2014/main" id="{9DE87BE7-3E21-824C-A480-BA397F950C7F}"/>
              </a:ext>
            </a:extLst>
          </p:cNvPr>
          <p:cNvSpPr/>
          <p:nvPr/>
        </p:nvSpPr>
        <p:spPr>
          <a:xfrm>
            <a:off x="1001685" y="1828800"/>
            <a:ext cx="45719" cy="110836"/>
          </a:xfrm>
          <a:prstGeom prst="upDownArrow">
            <a:avLst/>
          </a:prstGeom>
          <a:no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1" name="Straight Arrow Connector 20">
            <a:extLst>
              <a:ext uri="{FF2B5EF4-FFF2-40B4-BE49-F238E27FC236}">
                <a16:creationId xmlns:a16="http://schemas.microsoft.com/office/drawing/2014/main" id="{CDC08ECB-B84E-A549-AE2D-2A85DB45E993}"/>
              </a:ext>
            </a:extLst>
          </p:cNvPr>
          <p:cNvCxnSpPr>
            <a:cxnSpLocks/>
          </p:cNvCxnSpPr>
          <p:nvPr/>
        </p:nvCxnSpPr>
        <p:spPr>
          <a:xfrm flipV="1">
            <a:off x="1047404" y="1478040"/>
            <a:ext cx="96148" cy="38293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a16="http://schemas.microsoft.com/office/drawing/2014/main" id="{F2A6E046-24E9-5F43-B6E7-1ECE5D9DAF87}"/>
              </a:ext>
            </a:extLst>
          </p:cNvPr>
          <p:cNvSpPr txBox="1"/>
          <p:nvPr/>
        </p:nvSpPr>
        <p:spPr>
          <a:xfrm>
            <a:off x="639187" y="638620"/>
            <a:ext cx="2119229" cy="923330"/>
          </a:xfrm>
          <a:prstGeom prst="rect">
            <a:avLst/>
          </a:prstGeom>
          <a:noFill/>
        </p:spPr>
        <p:txBody>
          <a:bodyPr wrap="square" rtlCol="0">
            <a:spAutoFit/>
          </a:bodyPr>
          <a:lstStyle/>
          <a:p>
            <a:r>
              <a:rPr lang="en-US" sz="900" dirty="0">
                <a:solidFill>
                  <a:schemeClr val="bg1"/>
                </a:solidFill>
              </a:rPr>
              <a:t>Height represents the angular distribution of the internal energy within an electron arising from particle’s kinetic energy and bremsstrahlung asymmetry in emitted radiation. </a:t>
            </a:r>
          </a:p>
        </p:txBody>
      </p:sp>
      <p:cxnSp>
        <p:nvCxnSpPr>
          <p:cNvPr id="25" name="Straight Arrow Connector 24">
            <a:extLst>
              <a:ext uri="{FF2B5EF4-FFF2-40B4-BE49-F238E27FC236}">
                <a16:creationId xmlns:a16="http://schemas.microsoft.com/office/drawing/2014/main" id="{6CB4AB90-FEFC-6B44-A49F-07A17A3C4ABD}"/>
              </a:ext>
            </a:extLst>
          </p:cNvPr>
          <p:cNvCxnSpPr>
            <a:cxnSpLocks/>
          </p:cNvCxnSpPr>
          <p:nvPr/>
        </p:nvCxnSpPr>
        <p:spPr>
          <a:xfrm>
            <a:off x="1053259" y="1935967"/>
            <a:ext cx="42219" cy="1483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3D52BCF0-F304-DB47-8D65-62B09D11925E}"/>
              </a:ext>
            </a:extLst>
          </p:cNvPr>
          <p:cNvSpPr txBox="1"/>
          <p:nvPr/>
        </p:nvSpPr>
        <p:spPr>
          <a:xfrm>
            <a:off x="350411" y="2019003"/>
            <a:ext cx="2962481" cy="861774"/>
          </a:xfrm>
          <a:prstGeom prst="rect">
            <a:avLst/>
          </a:prstGeom>
          <a:noFill/>
        </p:spPr>
        <p:txBody>
          <a:bodyPr wrap="square" rtlCol="0">
            <a:spAutoFit/>
          </a:bodyPr>
          <a:lstStyle/>
          <a:p>
            <a:r>
              <a:rPr lang="en-US" sz="1000" dirty="0">
                <a:solidFill>
                  <a:schemeClr val="bg1"/>
                </a:solidFill>
              </a:rPr>
              <a:t>Increasing bremsstrahlung asymmetry, R means particle is following a sharper bend, hence angular internal energy spread decreases. Energy is concentrated mostly at the outer region of the particle (π radians).</a:t>
            </a:r>
          </a:p>
        </p:txBody>
      </p:sp>
      <p:pic>
        <p:nvPicPr>
          <p:cNvPr id="2" name="Picture 1">
            <a:extLst>
              <a:ext uri="{FF2B5EF4-FFF2-40B4-BE49-F238E27FC236}">
                <a16:creationId xmlns:a16="http://schemas.microsoft.com/office/drawing/2014/main" id="{8E4084B7-9D61-2E43-9405-46EF20FBBBB2}"/>
              </a:ext>
            </a:extLst>
          </p:cNvPr>
          <p:cNvPicPr>
            <a:picLocks noChangeAspect="1"/>
          </p:cNvPicPr>
          <p:nvPr/>
        </p:nvPicPr>
        <p:blipFill>
          <a:blip r:embed="rId11"/>
          <a:stretch>
            <a:fillRect/>
          </a:stretch>
        </p:blipFill>
        <p:spPr>
          <a:xfrm>
            <a:off x="0" y="6544831"/>
            <a:ext cx="890546" cy="311691"/>
          </a:xfrm>
          <a:prstGeom prst="rect">
            <a:avLst/>
          </a:prstGeom>
        </p:spPr>
      </p:pic>
      <p:grpSp>
        <p:nvGrpSpPr>
          <p:cNvPr id="74" name="Group 73">
            <a:extLst>
              <a:ext uri="{FF2B5EF4-FFF2-40B4-BE49-F238E27FC236}">
                <a16:creationId xmlns:a16="http://schemas.microsoft.com/office/drawing/2014/main" id="{16A6DD24-4CFF-804A-A97E-FD013FEC70DD}"/>
              </a:ext>
            </a:extLst>
          </p:cNvPr>
          <p:cNvGrpSpPr/>
          <p:nvPr/>
        </p:nvGrpSpPr>
        <p:grpSpPr>
          <a:xfrm>
            <a:off x="8690179" y="4190734"/>
            <a:ext cx="1039567" cy="1054915"/>
            <a:chOff x="640279" y="1853133"/>
            <a:chExt cx="1437903" cy="1841452"/>
          </a:xfrm>
        </p:grpSpPr>
        <p:sp>
          <p:nvSpPr>
            <p:cNvPr id="75" name="TextBox 74">
              <a:extLst>
                <a:ext uri="{FF2B5EF4-FFF2-40B4-BE49-F238E27FC236}">
                  <a16:creationId xmlns:a16="http://schemas.microsoft.com/office/drawing/2014/main" id="{F8FAEBE8-C646-D043-87D9-D4504AB64960}"/>
                </a:ext>
              </a:extLst>
            </p:cNvPr>
            <p:cNvSpPr txBox="1"/>
            <p:nvPr/>
          </p:nvSpPr>
          <p:spPr>
            <a:xfrm>
              <a:off x="1321633" y="1853133"/>
              <a:ext cx="344383" cy="382733"/>
            </a:xfrm>
            <a:prstGeom prst="rect">
              <a:avLst/>
            </a:prstGeom>
            <a:noFill/>
          </p:spPr>
          <p:txBody>
            <a:bodyPr wrap="square" rtlCol="0">
              <a:spAutoFit/>
            </a:bodyPr>
            <a:lstStyle/>
            <a:p>
              <a:r>
                <a:rPr lang="en-US" sz="1000" b="1" dirty="0">
                  <a:solidFill>
                    <a:schemeClr val="bg1"/>
                  </a:solidFill>
                </a:rPr>
                <a:t>A</a:t>
              </a:r>
            </a:p>
          </p:txBody>
        </p:sp>
        <p:sp>
          <p:nvSpPr>
            <p:cNvPr id="76" name="TextBox 75">
              <a:extLst>
                <a:ext uri="{FF2B5EF4-FFF2-40B4-BE49-F238E27FC236}">
                  <a16:creationId xmlns:a16="http://schemas.microsoft.com/office/drawing/2014/main" id="{05D9DE0B-D2EF-684D-9C0F-F3604946C73B}"/>
                </a:ext>
              </a:extLst>
            </p:cNvPr>
            <p:cNvSpPr txBox="1"/>
            <p:nvPr/>
          </p:nvSpPr>
          <p:spPr>
            <a:xfrm>
              <a:off x="1733799" y="2287673"/>
              <a:ext cx="344383" cy="382733"/>
            </a:xfrm>
            <a:prstGeom prst="rect">
              <a:avLst/>
            </a:prstGeom>
            <a:noFill/>
          </p:spPr>
          <p:txBody>
            <a:bodyPr wrap="square" rtlCol="0">
              <a:spAutoFit/>
            </a:bodyPr>
            <a:lstStyle/>
            <a:p>
              <a:r>
                <a:rPr lang="en-US" sz="1000" b="1" dirty="0">
                  <a:solidFill>
                    <a:schemeClr val="bg1"/>
                  </a:solidFill>
                </a:rPr>
                <a:t>B</a:t>
              </a:r>
            </a:p>
          </p:txBody>
        </p:sp>
        <p:sp>
          <p:nvSpPr>
            <p:cNvPr id="77" name="TextBox 76">
              <a:extLst>
                <a:ext uri="{FF2B5EF4-FFF2-40B4-BE49-F238E27FC236}">
                  <a16:creationId xmlns:a16="http://schemas.microsoft.com/office/drawing/2014/main" id="{C1A01FFD-F30C-6A49-86BC-964D734F1F5B}"/>
                </a:ext>
              </a:extLst>
            </p:cNvPr>
            <p:cNvSpPr txBox="1"/>
            <p:nvPr/>
          </p:nvSpPr>
          <p:spPr>
            <a:xfrm>
              <a:off x="1730329" y="2963261"/>
              <a:ext cx="344383" cy="382733"/>
            </a:xfrm>
            <a:prstGeom prst="rect">
              <a:avLst/>
            </a:prstGeom>
            <a:noFill/>
          </p:spPr>
          <p:txBody>
            <a:bodyPr wrap="square" rtlCol="0">
              <a:spAutoFit/>
            </a:bodyPr>
            <a:lstStyle/>
            <a:p>
              <a:r>
                <a:rPr lang="en-US" sz="1000" b="1" dirty="0">
                  <a:solidFill>
                    <a:schemeClr val="bg1"/>
                  </a:solidFill>
                </a:rPr>
                <a:t>C</a:t>
              </a:r>
            </a:p>
          </p:txBody>
        </p:sp>
        <p:sp>
          <p:nvSpPr>
            <p:cNvPr id="78" name="TextBox 77">
              <a:extLst>
                <a:ext uri="{FF2B5EF4-FFF2-40B4-BE49-F238E27FC236}">
                  <a16:creationId xmlns:a16="http://schemas.microsoft.com/office/drawing/2014/main" id="{DE46BB5E-572F-664E-A45E-3FFF67634519}"/>
                </a:ext>
              </a:extLst>
            </p:cNvPr>
            <p:cNvSpPr txBox="1"/>
            <p:nvPr/>
          </p:nvSpPr>
          <p:spPr>
            <a:xfrm>
              <a:off x="1282589" y="3311852"/>
              <a:ext cx="344383" cy="382733"/>
            </a:xfrm>
            <a:prstGeom prst="rect">
              <a:avLst/>
            </a:prstGeom>
            <a:noFill/>
          </p:spPr>
          <p:txBody>
            <a:bodyPr wrap="square" rtlCol="0">
              <a:spAutoFit/>
            </a:bodyPr>
            <a:lstStyle/>
            <a:p>
              <a:r>
                <a:rPr lang="en-US" sz="1000" b="1" dirty="0">
                  <a:solidFill>
                    <a:schemeClr val="bg1"/>
                  </a:solidFill>
                </a:rPr>
                <a:t>D</a:t>
              </a:r>
            </a:p>
          </p:txBody>
        </p:sp>
        <p:sp>
          <p:nvSpPr>
            <p:cNvPr id="79" name="TextBox 78">
              <a:extLst>
                <a:ext uri="{FF2B5EF4-FFF2-40B4-BE49-F238E27FC236}">
                  <a16:creationId xmlns:a16="http://schemas.microsoft.com/office/drawing/2014/main" id="{2EF51E78-8712-EF4F-928B-EB792342B8D2}"/>
                </a:ext>
              </a:extLst>
            </p:cNvPr>
            <p:cNvSpPr txBox="1"/>
            <p:nvPr/>
          </p:nvSpPr>
          <p:spPr>
            <a:xfrm>
              <a:off x="640279" y="3247233"/>
              <a:ext cx="344383" cy="382733"/>
            </a:xfrm>
            <a:prstGeom prst="rect">
              <a:avLst/>
            </a:prstGeom>
            <a:noFill/>
          </p:spPr>
          <p:txBody>
            <a:bodyPr wrap="square" rtlCol="0">
              <a:spAutoFit/>
            </a:bodyPr>
            <a:lstStyle/>
            <a:p>
              <a:r>
                <a:rPr lang="en-US" sz="1000" b="1" dirty="0">
                  <a:solidFill>
                    <a:schemeClr val="bg1"/>
                  </a:solidFill>
                </a:rPr>
                <a:t>E</a:t>
              </a:r>
            </a:p>
          </p:txBody>
        </p:sp>
        <p:sp>
          <p:nvSpPr>
            <p:cNvPr id="80" name="TextBox 79">
              <a:extLst>
                <a:ext uri="{FF2B5EF4-FFF2-40B4-BE49-F238E27FC236}">
                  <a16:creationId xmlns:a16="http://schemas.microsoft.com/office/drawing/2014/main" id="{62B63344-C46F-1A45-8B37-0F3D36BFB0CE}"/>
                </a:ext>
              </a:extLst>
            </p:cNvPr>
            <p:cNvSpPr txBox="1"/>
            <p:nvPr/>
          </p:nvSpPr>
          <p:spPr>
            <a:xfrm>
              <a:off x="672190" y="2575962"/>
              <a:ext cx="344383" cy="382733"/>
            </a:xfrm>
            <a:prstGeom prst="rect">
              <a:avLst/>
            </a:prstGeom>
            <a:noFill/>
          </p:spPr>
          <p:txBody>
            <a:bodyPr wrap="square" rtlCol="0">
              <a:spAutoFit/>
            </a:bodyPr>
            <a:lstStyle/>
            <a:p>
              <a:r>
                <a:rPr lang="en-US" sz="1000" b="1" dirty="0">
                  <a:solidFill>
                    <a:schemeClr val="bg1"/>
                  </a:solidFill>
                </a:rPr>
                <a:t>F</a:t>
              </a:r>
            </a:p>
          </p:txBody>
        </p:sp>
        <p:sp>
          <p:nvSpPr>
            <p:cNvPr id="81" name="TextBox 80">
              <a:extLst>
                <a:ext uri="{FF2B5EF4-FFF2-40B4-BE49-F238E27FC236}">
                  <a16:creationId xmlns:a16="http://schemas.microsoft.com/office/drawing/2014/main" id="{741F22F5-2F3C-D248-8025-A31DB1EABDE6}"/>
                </a:ext>
              </a:extLst>
            </p:cNvPr>
            <p:cNvSpPr txBox="1"/>
            <p:nvPr/>
          </p:nvSpPr>
          <p:spPr>
            <a:xfrm>
              <a:off x="649531" y="1878276"/>
              <a:ext cx="344383" cy="382733"/>
            </a:xfrm>
            <a:prstGeom prst="rect">
              <a:avLst/>
            </a:prstGeom>
            <a:noFill/>
          </p:spPr>
          <p:txBody>
            <a:bodyPr wrap="square" rtlCol="0">
              <a:spAutoFit/>
            </a:bodyPr>
            <a:lstStyle/>
            <a:p>
              <a:r>
                <a:rPr lang="en-US" sz="1000" b="1" dirty="0">
                  <a:solidFill>
                    <a:schemeClr val="bg1"/>
                  </a:solidFill>
                </a:rPr>
                <a:t>G</a:t>
              </a:r>
            </a:p>
          </p:txBody>
        </p:sp>
        <p:sp>
          <p:nvSpPr>
            <p:cNvPr id="82" name="Bent Arrow 81">
              <a:extLst>
                <a:ext uri="{FF2B5EF4-FFF2-40B4-BE49-F238E27FC236}">
                  <a16:creationId xmlns:a16="http://schemas.microsoft.com/office/drawing/2014/main" id="{11D3327D-7426-464A-B6A1-5EF55EB60031}"/>
                </a:ext>
              </a:extLst>
            </p:cNvPr>
            <p:cNvSpPr/>
            <p:nvPr/>
          </p:nvSpPr>
          <p:spPr>
            <a:xfrm rot="5400000">
              <a:off x="1662049" y="2006804"/>
              <a:ext cx="350313" cy="268301"/>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3" name="Bent Arrow 82">
              <a:extLst>
                <a:ext uri="{FF2B5EF4-FFF2-40B4-BE49-F238E27FC236}">
                  <a16:creationId xmlns:a16="http://schemas.microsoft.com/office/drawing/2014/main" id="{4EEA9B74-E8FB-D64A-8728-DC2465FFAAD9}"/>
                </a:ext>
              </a:extLst>
            </p:cNvPr>
            <p:cNvSpPr/>
            <p:nvPr/>
          </p:nvSpPr>
          <p:spPr>
            <a:xfrm rot="10800000">
              <a:off x="1667341" y="3332418"/>
              <a:ext cx="350313" cy="268301"/>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4" name="Down Arrow 83">
              <a:extLst>
                <a:ext uri="{FF2B5EF4-FFF2-40B4-BE49-F238E27FC236}">
                  <a16:creationId xmlns:a16="http://schemas.microsoft.com/office/drawing/2014/main" id="{4BA77FDD-69A6-2C44-AA19-0806BA19D16B}"/>
                </a:ext>
              </a:extLst>
            </p:cNvPr>
            <p:cNvSpPr/>
            <p:nvPr/>
          </p:nvSpPr>
          <p:spPr>
            <a:xfrm>
              <a:off x="1875447" y="2637988"/>
              <a:ext cx="134151" cy="33937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5" name="Left Arrow 84">
              <a:extLst>
                <a:ext uri="{FF2B5EF4-FFF2-40B4-BE49-F238E27FC236}">
                  <a16:creationId xmlns:a16="http://schemas.microsoft.com/office/drawing/2014/main" id="{96D210FE-9863-5544-BCD2-6216E1070DF1}"/>
                </a:ext>
              </a:extLst>
            </p:cNvPr>
            <p:cNvSpPr/>
            <p:nvPr/>
          </p:nvSpPr>
          <p:spPr>
            <a:xfrm>
              <a:off x="938203" y="3425548"/>
              <a:ext cx="403815" cy="141937"/>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6" name="Left Arrow 85">
              <a:extLst>
                <a:ext uri="{FF2B5EF4-FFF2-40B4-BE49-F238E27FC236}">
                  <a16:creationId xmlns:a16="http://schemas.microsoft.com/office/drawing/2014/main" id="{5344D62C-036D-C84F-8ED6-914A29C245D0}"/>
                </a:ext>
              </a:extLst>
            </p:cNvPr>
            <p:cNvSpPr/>
            <p:nvPr/>
          </p:nvSpPr>
          <p:spPr>
            <a:xfrm rot="5400000">
              <a:off x="668556" y="3025440"/>
              <a:ext cx="309436" cy="13415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7" name="Left Arrow 86">
              <a:extLst>
                <a:ext uri="{FF2B5EF4-FFF2-40B4-BE49-F238E27FC236}">
                  <a16:creationId xmlns:a16="http://schemas.microsoft.com/office/drawing/2014/main" id="{07E7A820-F2E7-8246-8A2E-B7F2F3C905BA}"/>
                </a:ext>
              </a:extLst>
            </p:cNvPr>
            <p:cNvSpPr/>
            <p:nvPr/>
          </p:nvSpPr>
          <p:spPr>
            <a:xfrm rot="5400000">
              <a:off x="629465" y="2328447"/>
              <a:ext cx="403815" cy="141937"/>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8" name="Right Arrow 87">
              <a:extLst>
                <a:ext uri="{FF2B5EF4-FFF2-40B4-BE49-F238E27FC236}">
                  <a16:creationId xmlns:a16="http://schemas.microsoft.com/office/drawing/2014/main" id="{CBC302C1-8BB5-5C49-AADC-518E704C0E6C}"/>
                </a:ext>
              </a:extLst>
            </p:cNvPr>
            <p:cNvSpPr/>
            <p:nvPr/>
          </p:nvSpPr>
          <p:spPr>
            <a:xfrm>
              <a:off x="984120" y="1965798"/>
              <a:ext cx="412553" cy="1419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aphicFrame>
        <p:nvGraphicFramePr>
          <p:cNvPr id="8" name="Table 16">
            <a:extLst>
              <a:ext uri="{FF2B5EF4-FFF2-40B4-BE49-F238E27FC236}">
                <a16:creationId xmlns:a16="http://schemas.microsoft.com/office/drawing/2014/main" id="{7E71053D-38DC-AF46-8056-1960A8D8ACAD}"/>
              </a:ext>
            </a:extLst>
          </p:cNvPr>
          <p:cNvGraphicFramePr>
            <a:graphicFrameLocks noGrp="1"/>
          </p:cNvGraphicFramePr>
          <p:nvPr>
            <p:extLst>
              <p:ext uri="{D42A27DB-BD31-4B8C-83A1-F6EECF244321}">
                <p14:modId xmlns:p14="http://schemas.microsoft.com/office/powerpoint/2010/main" val="3156647693"/>
              </p:ext>
            </p:extLst>
          </p:nvPr>
        </p:nvGraphicFramePr>
        <p:xfrm>
          <a:off x="5813597" y="1202534"/>
          <a:ext cx="733416" cy="1828800"/>
        </p:xfrm>
        <a:graphic>
          <a:graphicData uri="http://schemas.openxmlformats.org/drawingml/2006/table">
            <a:tbl>
              <a:tblPr firstRow="1" bandRow="1">
                <a:tableStyleId>{073A0DAA-6AF3-43AB-8588-CEC1D06C72B9}</a:tableStyleId>
              </a:tblPr>
              <a:tblGrid>
                <a:gridCol w="733416">
                  <a:extLst>
                    <a:ext uri="{9D8B030D-6E8A-4147-A177-3AD203B41FA5}">
                      <a16:colId xmlns:a16="http://schemas.microsoft.com/office/drawing/2014/main" val="1475426151"/>
                    </a:ext>
                  </a:extLst>
                </a:gridCol>
              </a:tblGrid>
              <a:tr h="220340">
                <a:tc>
                  <a:txBody>
                    <a:bodyPr/>
                    <a:lstStyle/>
                    <a:p>
                      <a:r>
                        <a:rPr lang="en-US" sz="900" dirty="0">
                          <a:solidFill>
                            <a:schemeClr val="bg1"/>
                          </a:solidFill>
                        </a:rPr>
                        <a:t>Octave Pairs</a:t>
                      </a:r>
                    </a:p>
                  </a:txBody>
                  <a:tcPr>
                    <a:solidFill>
                      <a:schemeClr val="tx1"/>
                    </a:solidFill>
                  </a:tcPr>
                </a:tc>
                <a:extLst>
                  <a:ext uri="{0D108BD9-81ED-4DB2-BD59-A6C34878D82A}">
                    <a16:rowId xmlns:a16="http://schemas.microsoft.com/office/drawing/2014/main" val="3742768992"/>
                  </a:ext>
                </a:extLst>
              </a:tr>
              <a:tr h="2203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dirty="0">
                          <a:solidFill>
                            <a:schemeClr val="bg1"/>
                          </a:solidFill>
                        </a:rPr>
                        <a:t>A (</a:t>
                      </a:r>
                      <a:r>
                        <a:rPr lang="en-US" sz="900" b="1" dirty="0" err="1">
                          <a:solidFill>
                            <a:schemeClr val="bg1"/>
                          </a:solidFill>
                        </a:rPr>
                        <a:t>f</a:t>
                      </a:r>
                      <a:r>
                        <a:rPr lang="en-US" sz="900" b="1" baseline="-25000" dirty="0" err="1">
                          <a:solidFill>
                            <a:schemeClr val="bg1"/>
                          </a:solidFill>
                        </a:rPr>
                        <a:t>SN</a:t>
                      </a:r>
                      <a:r>
                        <a:rPr lang="en-US" sz="900" b="1" dirty="0">
                          <a:solidFill>
                            <a:schemeClr val="bg1"/>
                          </a:solidFill>
                        </a:rPr>
                        <a:t>) ↠ E (</a:t>
                      </a:r>
                      <a:r>
                        <a:rPr lang="en-US" sz="900" b="1" dirty="0" err="1">
                          <a:solidFill>
                            <a:schemeClr val="bg1"/>
                          </a:solidFill>
                        </a:rPr>
                        <a:t>f</a:t>
                      </a:r>
                      <a:r>
                        <a:rPr lang="en-US" sz="900" b="1" baseline="-25000" dirty="0" err="1">
                          <a:solidFill>
                            <a:schemeClr val="bg1"/>
                          </a:solidFill>
                        </a:rPr>
                        <a:t>o</a:t>
                      </a:r>
                      <a:r>
                        <a:rPr lang="en-US" sz="900" b="1" dirty="0">
                          <a:solidFill>
                            <a:schemeClr val="bg1"/>
                          </a:solidFill>
                        </a:rPr>
                        <a:t>)</a:t>
                      </a:r>
                    </a:p>
                  </a:txBody>
                  <a:tcPr/>
                </a:tc>
                <a:extLst>
                  <a:ext uri="{0D108BD9-81ED-4DB2-BD59-A6C34878D82A}">
                    <a16:rowId xmlns:a16="http://schemas.microsoft.com/office/drawing/2014/main" val="3643896326"/>
                  </a:ext>
                </a:extLst>
              </a:tr>
              <a:tr h="2203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dirty="0">
                          <a:solidFill>
                            <a:schemeClr val="bg1"/>
                          </a:solidFill>
                        </a:rPr>
                        <a:t>B (</a:t>
                      </a:r>
                      <a:r>
                        <a:rPr lang="en-US" sz="900" b="1" dirty="0" err="1">
                          <a:solidFill>
                            <a:schemeClr val="bg1"/>
                          </a:solidFill>
                        </a:rPr>
                        <a:t>f</a:t>
                      </a:r>
                      <a:r>
                        <a:rPr lang="en-US" sz="900" b="1" baseline="-25000" dirty="0" err="1">
                          <a:solidFill>
                            <a:schemeClr val="bg1"/>
                          </a:solidFill>
                        </a:rPr>
                        <a:t>SN</a:t>
                      </a:r>
                      <a:r>
                        <a:rPr lang="en-US" sz="900" b="1" dirty="0">
                          <a:solidFill>
                            <a:schemeClr val="bg1"/>
                          </a:solidFill>
                        </a:rPr>
                        <a:t>)  ↠ F (</a:t>
                      </a:r>
                      <a:r>
                        <a:rPr lang="en-US" sz="900" b="1" dirty="0" err="1">
                          <a:solidFill>
                            <a:schemeClr val="bg1"/>
                          </a:solidFill>
                        </a:rPr>
                        <a:t>f</a:t>
                      </a:r>
                      <a:r>
                        <a:rPr lang="en-US" sz="900" b="1" baseline="-25000" dirty="0" err="1">
                          <a:solidFill>
                            <a:schemeClr val="bg1"/>
                          </a:solidFill>
                        </a:rPr>
                        <a:t>o</a:t>
                      </a:r>
                      <a:r>
                        <a:rPr lang="en-US" sz="900" b="1" dirty="0">
                          <a:solidFill>
                            <a:schemeClr val="bg1"/>
                          </a:solidFill>
                        </a:rPr>
                        <a:t>)</a:t>
                      </a:r>
                    </a:p>
                  </a:txBody>
                  <a:tcPr/>
                </a:tc>
                <a:extLst>
                  <a:ext uri="{0D108BD9-81ED-4DB2-BD59-A6C34878D82A}">
                    <a16:rowId xmlns:a16="http://schemas.microsoft.com/office/drawing/2014/main" val="1055830644"/>
                  </a:ext>
                </a:extLst>
              </a:tr>
              <a:tr h="2203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dirty="0">
                          <a:solidFill>
                            <a:schemeClr val="bg1"/>
                          </a:solidFill>
                        </a:rPr>
                        <a:t>C (</a:t>
                      </a:r>
                      <a:r>
                        <a:rPr lang="en-US" sz="900" b="1" dirty="0" err="1">
                          <a:solidFill>
                            <a:schemeClr val="bg1"/>
                          </a:solidFill>
                        </a:rPr>
                        <a:t>f</a:t>
                      </a:r>
                      <a:r>
                        <a:rPr lang="en-US" sz="900" b="1" baseline="-25000" dirty="0" err="1">
                          <a:solidFill>
                            <a:schemeClr val="bg1"/>
                          </a:solidFill>
                        </a:rPr>
                        <a:t>SN</a:t>
                      </a:r>
                      <a:r>
                        <a:rPr lang="en-US" sz="900" b="1" dirty="0">
                          <a:solidFill>
                            <a:schemeClr val="bg1"/>
                          </a:solidFill>
                        </a:rPr>
                        <a:t>)  ↠ G (</a:t>
                      </a:r>
                      <a:r>
                        <a:rPr lang="en-US" sz="900" b="1" dirty="0" err="1">
                          <a:solidFill>
                            <a:schemeClr val="bg1"/>
                          </a:solidFill>
                        </a:rPr>
                        <a:t>f</a:t>
                      </a:r>
                      <a:r>
                        <a:rPr lang="en-US" sz="900" b="1" baseline="-25000" dirty="0" err="1">
                          <a:solidFill>
                            <a:schemeClr val="bg1"/>
                          </a:solidFill>
                        </a:rPr>
                        <a:t>o</a:t>
                      </a:r>
                      <a:r>
                        <a:rPr lang="en-US" sz="900" b="1" dirty="0">
                          <a:solidFill>
                            <a:schemeClr val="bg1"/>
                          </a:solidFill>
                        </a:rPr>
                        <a:t>)</a:t>
                      </a:r>
                    </a:p>
                  </a:txBody>
                  <a:tcPr/>
                </a:tc>
                <a:extLst>
                  <a:ext uri="{0D108BD9-81ED-4DB2-BD59-A6C34878D82A}">
                    <a16:rowId xmlns:a16="http://schemas.microsoft.com/office/drawing/2014/main" val="3558138609"/>
                  </a:ext>
                </a:extLst>
              </a:tr>
              <a:tr h="2203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dirty="0">
                          <a:solidFill>
                            <a:schemeClr val="bg1"/>
                          </a:solidFill>
                        </a:rPr>
                        <a:t>D (</a:t>
                      </a:r>
                      <a:r>
                        <a:rPr lang="en-US" sz="900" b="1" dirty="0" err="1">
                          <a:solidFill>
                            <a:schemeClr val="bg1"/>
                          </a:solidFill>
                        </a:rPr>
                        <a:t>f</a:t>
                      </a:r>
                      <a:r>
                        <a:rPr lang="en-US" sz="900" b="1" baseline="-25000" dirty="0" err="1">
                          <a:solidFill>
                            <a:schemeClr val="bg1"/>
                          </a:solidFill>
                        </a:rPr>
                        <a:t>SN</a:t>
                      </a:r>
                      <a:r>
                        <a:rPr lang="en-US" sz="900" b="1" dirty="0">
                          <a:solidFill>
                            <a:schemeClr val="bg1"/>
                          </a:solidFill>
                        </a:rPr>
                        <a:t>)  ↠ None</a:t>
                      </a:r>
                    </a:p>
                  </a:txBody>
                  <a:tcPr/>
                </a:tc>
                <a:extLst>
                  <a:ext uri="{0D108BD9-81ED-4DB2-BD59-A6C34878D82A}">
                    <a16:rowId xmlns:a16="http://schemas.microsoft.com/office/drawing/2014/main" val="4195845404"/>
                  </a:ext>
                </a:extLst>
              </a:tr>
            </a:tbl>
          </a:graphicData>
        </a:graphic>
      </p:graphicFrame>
      <p:pic>
        <p:nvPicPr>
          <p:cNvPr id="3" name="Picture 2">
            <a:extLst>
              <a:ext uri="{FF2B5EF4-FFF2-40B4-BE49-F238E27FC236}">
                <a16:creationId xmlns:a16="http://schemas.microsoft.com/office/drawing/2014/main" id="{6F481CE3-B04A-CB47-9444-EF21553259A9}"/>
              </a:ext>
            </a:extLst>
          </p:cNvPr>
          <p:cNvPicPr>
            <a:picLocks noChangeAspect="1"/>
          </p:cNvPicPr>
          <p:nvPr/>
        </p:nvPicPr>
        <p:blipFill>
          <a:blip r:embed="rId12"/>
          <a:stretch>
            <a:fillRect/>
          </a:stretch>
        </p:blipFill>
        <p:spPr>
          <a:xfrm>
            <a:off x="1390" y="322273"/>
            <a:ext cx="1055027" cy="370185"/>
          </a:xfrm>
          <a:prstGeom prst="rect">
            <a:avLst/>
          </a:prstGeom>
        </p:spPr>
      </p:pic>
      <p:pic>
        <p:nvPicPr>
          <p:cNvPr id="17" name="Picture 16">
            <a:extLst>
              <a:ext uri="{FF2B5EF4-FFF2-40B4-BE49-F238E27FC236}">
                <a16:creationId xmlns:a16="http://schemas.microsoft.com/office/drawing/2014/main" id="{340657F7-DBF5-EE4F-907A-8675E755C179}"/>
              </a:ext>
            </a:extLst>
          </p:cNvPr>
          <p:cNvPicPr>
            <a:picLocks noChangeAspect="1"/>
          </p:cNvPicPr>
          <p:nvPr/>
        </p:nvPicPr>
        <p:blipFill>
          <a:blip r:embed="rId13"/>
          <a:stretch>
            <a:fillRect/>
          </a:stretch>
        </p:blipFill>
        <p:spPr>
          <a:xfrm>
            <a:off x="3426406" y="6511512"/>
            <a:ext cx="579568" cy="346487"/>
          </a:xfrm>
          <a:prstGeom prst="rect">
            <a:avLst/>
          </a:prstGeom>
        </p:spPr>
      </p:pic>
      <p:pic>
        <p:nvPicPr>
          <p:cNvPr id="18" name="Picture 17">
            <a:extLst>
              <a:ext uri="{FF2B5EF4-FFF2-40B4-BE49-F238E27FC236}">
                <a16:creationId xmlns:a16="http://schemas.microsoft.com/office/drawing/2014/main" id="{EF030CAE-9C7E-2141-BAFA-62053E5E507D}"/>
              </a:ext>
            </a:extLst>
          </p:cNvPr>
          <p:cNvPicPr>
            <a:picLocks noChangeAspect="1"/>
          </p:cNvPicPr>
          <p:nvPr/>
        </p:nvPicPr>
        <p:blipFill>
          <a:blip r:embed="rId14"/>
          <a:stretch>
            <a:fillRect/>
          </a:stretch>
        </p:blipFill>
        <p:spPr>
          <a:xfrm>
            <a:off x="4022417" y="6510034"/>
            <a:ext cx="555109" cy="346487"/>
          </a:xfrm>
          <a:prstGeom prst="rect">
            <a:avLst/>
          </a:prstGeom>
        </p:spPr>
      </p:pic>
      <p:pic>
        <p:nvPicPr>
          <p:cNvPr id="1030" name="Picture 6">
            <a:extLst>
              <a:ext uri="{FF2B5EF4-FFF2-40B4-BE49-F238E27FC236}">
                <a16:creationId xmlns:a16="http://schemas.microsoft.com/office/drawing/2014/main" id="{60C4DD44-9CCB-AB4D-B87D-D592D4C9A6F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452544" y="6492578"/>
            <a:ext cx="692291" cy="365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56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fill="hold" grpId="0" nodeType="withEffect">
                                  <p:stCondLst>
                                    <p:cond delay="0"/>
                                  </p:stCondLst>
                                  <p:childTnLst>
                                    <p:animMotion origin="layout" path="M -0.00091 0.01181 C -0.00052 0.0132 -0.00013 0.01482 0.00026 0.01644 C 0.00039 0.01713 0.00039 0.01783 0.00065 0.01852 C 0.00104 0.01991 0.00209 0.02269 0.00209 0.02269 C 0.0043 0.0338 0.00326 0.02686 0.00248 0.05024 C 0.00248 0.05255 0.00196 0.05255 0.00091 0.05371 C -0.00286 0.05324 -0.0069 0.05394 -0.01054 0.05232 L -0.01367 0.05093 C -0.01419 0.0507 -0.01471 0.05047 -0.01523 0.05024 C -0.01562 0.05 -0.01601 0.04977 -0.0164 0.04954 C -0.01979 0.04769 -0.01627 0.04977 -0.01914 0.04815 C -0.02135 0.04422 -0.01914 0.04746 -0.02135 0.04537 C -0.02435 0.0426 -0.02083 0.04491 -0.02369 0.04329 C -0.02409 0.04283 -0.02448 0.04236 -0.02487 0.0419 C -0.02565 0.04144 -0.02721 0.04051 -0.02721 0.04051 C -0.02812 0.04074 -0.02903 0.04098 -0.02994 0.04121 C -0.0306 0.04144 -0.03125 0.04167 -0.03177 0.0419 C -0.03281 0.04213 -0.03385 0.04236 -0.03489 0.0426 C -0.03659 0.04306 -0.03659 0.04306 -0.03802 0.04399 C -0.03828 0.04584 -0.03854 0.04699 -0.0388 0.04885 C -0.03893 0.05047 -0.03906 0.05209 -0.03919 0.05371 C -0.03932 0.05486 -0.03945 0.05625 -0.03958 0.05764 C -0.03971 0.05857 -0.03984 0.05949 -0.03997 0.06042 C -0.0401 0.06227 -0.04023 0.06412 -0.04036 0.06598 C -0.04023 0.06736 -0.03984 0.07315 -0.03919 0.07431 C -0.0388 0.075 -0.03841 0.0757 -0.03802 0.07616 C -0.03763 0.07686 -0.03724 0.07732 -0.03685 0.07755 C -0.03606 0.07824 -0.0345 0.07894 -0.0345 0.07894 C -0.03411 0.0794 -0.03385 0.0801 -0.03333 0.08033 C -0.03307 0.08079 -0.03255 0.08079 -0.03216 0.08102 C -0.03138 0.08195 -0.03073 0.08287 -0.02994 0.0838 C -0.02955 0.08426 -0.02916 0.08496 -0.02877 0.08519 L -0.0276 0.08588 C -0.02682 0.08681 -0.02617 0.0882 -0.02526 0.08866 L -0.02291 0.09005 C -0.02252 0.09028 -0.02213 0.09051 -0.02174 0.09074 C -0.02083 0.09121 -0.01966 0.09144 -0.01875 0.09213 L -0.0164 0.09352 C -0.01601 0.09399 -0.01562 0.09445 -0.01523 0.09491 C -0.01523 0.09491 -0.01237 0.09653 -0.01172 0.09699 L -0.0095 0.09815 C -0.00911 0.09838 -0.00872 0.09885 -0.00833 0.09885 C -0.00599 0.1 -0.00729 0.09931 -0.00442 0.10093 L -0.00325 0.10162 C -0.00169 0.10371 -0.00091 0.10417 0.00026 0.10649 C 0.00052 0.10718 0.00078 0.10787 0.00091 0.10857 C 0.00117 0.10996 0.00183 0.11135 0.0017 0.11274 C 0.00157 0.12107 0.00209 0.12547 0.00091 0.13195 C 0.00078 0.13334 0.00052 0.13473 0.00026 0.13611 C -2.91667E-6 0.13727 -0.00026 0.13936 -0.00091 0.14028 C -0.00169 0.14098 -0.00247 0.14098 -0.00325 0.14144 C -0.00638 0.14329 -0.00403 0.14213 -0.01054 0.14283 L -0.01289 0.14422 L -0.01406 0.14491 C -0.0194 0.14468 -0.02461 0.14491 -0.02994 0.14422 C -0.03099 0.14422 -0.0319 0.14329 -0.03294 0.14283 C -0.03359 0.1426 -0.03424 0.1426 -0.03489 0.14213 C -0.03567 0.1419 -0.03659 0.14167 -0.03724 0.14074 C -0.03984 0.13774 -0.03867 0.13866 -0.04075 0.1375 C -0.04114 0.13774 -0.04153 0.13774 -0.04192 0.1382 C -0.04218 0.13866 -0.04231 0.13959 -0.04258 0.14028 C -0.04297 0.14074 -0.04336 0.14098 -0.04375 0.14144 C -0.04427 0.14283 -0.04518 0.14399 -0.04531 0.14561 C -0.04609 0.15232 -0.04544 0.14584 -0.04609 0.15463 C -0.04622 0.15602 -0.04635 0.15741 -0.04648 0.1588 C -0.04713 0.16806 -0.04635 0.16366 -0.04726 0.16829 C -0.04778 0.17338 -0.04817 0.1757 -0.04726 0.18149 C -0.04713 0.18241 -0.04531 0.18311 -0.04492 0.18334 C -0.04323 0.18311 -0.04166 0.18311 -0.03997 0.18287 C -0.03906 0.18264 -0.03815 0.18218 -0.03724 0.18218 C -0.03307 0.18172 -0.02903 0.18172 -0.02487 0.18149 C -0.02409 0.18125 -0.0233 0.18102 -0.02252 0.18079 C -0.022 0.18056 -0.02161 0.1801 -0.02096 0.1801 C -0.01758 0.1801 -0.01406 0.18056 -0.01054 0.18079 L -0.00599 0.18334 L -0.00481 0.18403 C -0.00442 0.18426 -0.00403 0.18473 -0.00364 0.18473 C -0.00312 0.18496 -0.00156 0.18565 -0.00091 0.18611 C 0.00209 0.18889 -0.00156 0.18658 0.00131 0.1882 C 0.00222 0.18982 0.00261 0.19074 0.00365 0.19167 C 0.00404 0.1919 0.00443 0.19213 0.00482 0.19236 C 0.00521 0.19283 0.00573 0.19306 0.00599 0.19375 C 0.00625 0.19422 0.00625 0.19514 0.00638 0.19584 C 0.00651 0.19746 0.00651 0.19908 0.00677 0.2007 C 0.0069 0.20209 0.00729 0.20324 0.00756 0.20463 C 0.00769 0.20556 0.00782 0.20649 0.00795 0.20741 C 0.00821 0.2088 0.00847 0.21019 0.00873 0.21158 L 0.00951 0.21574 L 0.0099 0.21783 C 0.01003 0.21852 0.01003 0.21922 0.01029 0.21991 C 0.01055 0.22084 0.01081 0.22176 0.01107 0.22269 C 0.01133 0.22385 0.01185 0.22662 0.01185 0.22662 C 0.0112 0.23241 0.01185 0.22963 0.0099 0.23496 L 0.00912 0.23704 C 0.00899 0.23774 0.00886 0.23843 0.00873 0.23912 C 0.00847 0.23982 0.00808 0.24028 0.00795 0.24121 C 0.00769 0.24236 0.00769 0.24352 0.00756 0.24468 C 0.00742 0.24537 0.00729 0.24607 0.00716 0.24676 C 0.00664 0.24838 0.00443 0.25417 0.00326 0.25486 L 0.00091 0.25625 C 0.00065 0.25649 0.00026 0.25695 -0.00013 0.25695 L -0.00364 0.25764 C -0.00586 0.25903 -0.00442 0.25857 -0.00794 0.25695 C -0.00846 0.25672 -0.00898 0.25649 -0.0095 0.25625 L -0.01289 0.25417 L -0.01406 0.25348 C -0.01445 0.25324 -0.01484 0.25301 -0.01523 0.25278 C -0.01758 0.25186 -0.01627 0.25232 -0.01914 0.25139 C -0.02304 0.25209 -0.02422 0.25278 -0.02799 0.25139 C -0.02877 0.25116 -0.03034 0.25 -0.03034 0.25 C -0.03073 0.24954 -0.03099 0.24908 -0.03151 0.24861 C -0.03411 0.24676 -0.04114 0.24861 -0.04153 0.24861 C -0.04231 0.24908 -0.0431 0.24931 -0.04375 0.25 C -0.04531 0.25186 -0.04453 0.25116 -0.04609 0.25209 L -0.04843 0.25486 L -0.04961 0.25625 C -0.05052 0.26135 -0.04909 0.25533 -0.05117 0.25973 C -0.05143 0.26019 -0.0513 0.26111 -0.05156 0.26181 C -0.05221 0.26412 -0.05234 0.26389 -0.05338 0.26528 C -0.0539 0.2676 -0.05377 0.26644 -0.05377 0.26875 " pathEditMode="relative" ptsTypes="AAAAAAAAAAAAAAAAAAAAAAAAAAAAAAAAAAAAAAAAAAAAAAAAAAAAAAAAAAAAAAAAAAAAAAAAAAAAAAAAAAAAAAAAAAAAAAAAAAAAAAAAAAAAAAAAAAAAAAAA">
                                      <p:cBhvr>
                                        <p:cTn id="6" dur="3000" fill="hold"/>
                                        <p:tgtEl>
                                          <p:spTgt spid="59"/>
                                        </p:tgtEl>
                                        <p:attrNameLst>
                                          <p:attrName>ppt_x</p:attrName>
                                          <p:attrName>ppt_y</p:attrName>
                                        </p:attrNameLst>
                                      </p:cBhvr>
                                    </p:animMotion>
                                  </p:childTnLst>
                                  <p:subTnLst>
                                    <p:audio>
                                      <p:cMediaNode>
                                        <p:cTn display="0" masterRel="sameClick">
                                          <p:stCondLst>
                                            <p:cond evt="begin" delay="0">
                                              <p:tn val="5"/>
                                            </p:cond>
                                          </p:stCondLst>
                                          <p:endCondLst>
                                            <p:cond evt="onStopAudio" delay="0">
                                              <p:tgtEl>
                                                <p:sldTgt/>
                                              </p:tgtEl>
                                            </p:cond>
                                          </p:endCondLst>
                                        </p:cTn>
                                        <p:tgtEl>
                                          <p:sndTgt r:embed="rId3" name="voltag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{FA9DE2C2-E1CA-B245-A3A1-39ECC3A9DF46}tf16401378</Template>
  <TotalTime>1227</TotalTime>
  <Words>344</Words>
  <Application>Microsoft Macintosh PowerPoint</Application>
  <PresentationFormat>Widescreen</PresentationFormat>
  <Paragraphs>33</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Cambria Math</vt:lpstr>
      <vt:lpstr>MS Shell Dlg 2</vt:lpstr>
      <vt:lpstr>Wingdings</vt:lpstr>
      <vt:lpstr>Wingdings 3</vt:lpstr>
      <vt:lpstr>Madison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111</cp:revision>
  <dcterms:created xsi:type="dcterms:W3CDTF">2021-03-03T22:18:33Z</dcterms:created>
  <dcterms:modified xsi:type="dcterms:W3CDTF">2021-04-27T11:54:36Z</dcterms:modified>
</cp:coreProperties>
</file>