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9" r:id="rId5"/>
    <p:sldId id="261" r:id="rId6"/>
    <p:sldId id="271" r:id="rId7"/>
    <p:sldId id="295" r:id="rId8"/>
    <p:sldId id="291" r:id="rId9"/>
    <p:sldId id="290" r:id="rId10"/>
    <p:sldId id="292" r:id="rId11"/>
    <p:sldId id="293" r:id="rId12"/>
    <p:sldId id="289" r:id="rId13"/>
    <p:sldId id="278" r:id="rId14"/>
    <p:sldId id="287" r:id="rId15"/>
    <p:sldId id="28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BC3AEDC-4545-4E23-B93B-FF4E2489ECC8}">
          <p14:sldIdLst>
            <p14:sldId id="259"/>
            <p14:sldId id="261"/>
            <p14:sldId id="271"/>
            <p14:sldId id="295"/>
            <p14:sldId id="291"/>
            <p14:sldId id="290"/>
            <p14:sldId id="292"/>
            <p14:sldId id="293"/>
            <p14:sldId id="289"/>
            <p14:sldId id="278"/>
            <p14:sldId id="287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D53"/>
    <a:srgbClr val="64C24A"/>
    <a:srgbClr val="FFFFFF"/>
    <a:srgbClr val="F7F2E5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7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50" d="100"/>
          <a:sy n="50" d="100"/>
        </p:scale>
        <p:origin x="3403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25-Apr-21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F815A-5A10-42A8-9FEC-3938D2D9BA48}" type="datetimeFigureOut">
              <a:rPr lang="en-US" noProof="0" smtClean="0"/>
              <a:t>25-Apr-21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49DAF-093F-4482-AA38-346E9A2DEE9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636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1611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8933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649DAF-093F-4482-AA38-346E9A2DEE94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770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936000"/>
          </a:xfrm>
          <a:solidFill>
            <a:schemeClr val="tx1">
              <a:alpha val="90000"/>
            </a:schemeClr>
          </a:solidFill>
        </p:spPr>
        <p:txBody>
          <a:bodyPr lIns="216000" tIns="144000" rIns="216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5" name="Straight Connector 4" descr="Title Slide divider line&#10;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41AA1B3-8A3B-4B1B-A759-E2D7641772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5008" y="2587752"/>
            <a:ext cx="1344168" cy="7040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89044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E0A84F6-FEAA-4BDD-9282-20006CFE8BD1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00A51-7C86-40CE-9A85-9305A72856F5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2581C84-47AA-4227-BB97-9D73745C635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D0208D-7363-46C1-93C0-34D5C7CC03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BF00BA4-FF52-480A-802E-02DFDD8C7441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FC3C8E-D2F9-46FE-B29F-17C02B89FFCC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AC53E23-4CA7-479D-B22A-A5FCB3E5B5F6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F0F1DB-0C5F-4895-B71A-86B7D122DD4B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4BF4B3-A394-4B33-84E8-433CB3F4D710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6E11BA4-7EBA-47E5-8E07-57E665A74955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A178943-1EAE-4532-95FB-DFD1B8A936ED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1603A2C-1F9D-4BAB-BF6C-C411F8898F5A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019487C-9065-4D0C-8A4F-0BEC960FF5E1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2E39A85-934A-4BF2-93E3-761989F1B981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4AA1D0D-4A88-48E6-9F92-152A70F62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384" y="1140847"/>
            <a:ext cx="5471616" cy="50361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748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5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221C1A-E955-4A4A-B47B-0028C57F6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29F2F69-8DE5-40C8-9500-23B5BF432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F56195C-F685-42C9-980B-24974E65E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248035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35A3995-4F01-4D2E-A636-9AC8AF29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542529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84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Image Bullet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23" name="Straight Connector 22" descr="First divider line on slide">
            <a:extLst>
              <a:ext uri="{FF2B5EF4-FFF2-40B4-BE49-F238E27FC236}">
                <a16:creationId xmlns:a16="http://schemas.microsoft.com/office/drawing/2014/main" id="{75A2F210-E29E-4509-86FF-5A92281F6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659047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 descr="Second divider line on slide">
            <a:extLst>
              <a:ext uri="{FF2B5EF4-FFF2-40B4-BE49-F238E27FC236}">
                <a16:creationId xmlns:a16="http://schemas.microsoft.com/office/drawing/2014/main" id="{CF080BFA-0CFA-4DFF-8658-916C22E7C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953541" y="2052013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6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x Image Bulle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105351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7" y="432000"/>
            <a:ext cx="4703542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/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1" name="Octagon 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2"/>
            <a:ext cx="3081180" cy="3011457"/>
            <a:chOff x="1892000" y="2269752"/>
            <a:chExt cx="3081180" cy="3011457"/>
          </a:xfrm>
        </p:grpSpPr>
        <p:sp>
          <p:nvSpPr>
            <p:cNvPr id="26" name="Freeform: Shape 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9" name="Freeform: Shape 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Freeform: Shape 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36" name="Straight Connector 35" descr="First divider line on slide">
            <a:extLst>
              <a:ext uri="{FF2B5EF4-FFF2-40B4-BE49-F238E27FC236}">
                <a16:creationId xmlns:a16="http://schemas.microsoft.com/office/drawing/2014/main" id="{6DFB56AF-75D4-4B38-B5A6-12AC8AD16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768283" y="2616579"/>
            <a:ext cx="2378687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 descr="Second divider line on slide">
            <a:extLst>
              <a:ext uri="{FF2B5EF4-FFF2-40B4-BE49-F238E27FC236}">
                <a16:creationId xmlns:a16="http://schemas.microsoft.com/office/drawing/2014/main" id="{571A0042-84F7-4FAD-9DB9-A5B53E5F0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8768283" y="4109914"/>
            <a:ext cx="2378687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79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5" name="Rounded Rectangle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7" name="Rounded Rectangle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48" name="Rounded Rectangle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noProof="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Emphasized text can go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Insert or Drag and Drop Image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139FC94F-AE30-1048-843A-295FA302AC56}"/>
              </a:ext>
            </a:extLst>
          </p:cNvPr>
          <p:cNvSpPr>
            <a:spLocks noChangeAspect="1"/>
          </p:cNvSpPr>
          <p:nvPr userDrawn="1"/>
        </p:nvSpPr>
        <p:spPr>
          <a:xfrm>
            <a:off x="829415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37F3B8-BD34-EA4F-A1C0-4006B373159E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A1CF33D-645D-E940-8FF4-6178A32A19A2}"/>
              </a:ext>
            </a:extLst>
          </p:cNvPr>
          <p:cNvSpPr>
            <a:spLocks noChangeAspect="1"/>
          </p:cNvSpPr>
          <p:nvPr userDrawn="1"/>
        </p:nvSpPr>
        <p:spPr>
          <a:xfrm>
            <a:off x="2398763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452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634" y="4683647"/>
            <a:ext cx="2160588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1453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9635" y="3926335"/>
            <a:ext cx="2160587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6B6D0B6-0884-CD46-A1B0-9FED03C2262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24708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BAAC12A0-90C3-984B-A8FC-7EB4AA432E3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72402" y="2358091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51565942-8816-734B-BEEE-1258F13B66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621493" y="2358090"/>
            <a:ext cx="854075" cy="854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 descr="First divider line on slide">
            <a:extLst>
              <a:ext uri="{FF2B5EF4-FFF2-40B4-BE49-F238E27FC236}">
                <a16:creationId xmlns:a16="http://schemas.microsoft.com/office/drawing/2014/main" id="{6662760C-CBD5-4072-A5AC-2AC3DFF41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626292" y="2033542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 descr="Second divider line on slide">
            <a:extLst>
              <a:ext uri="{FF2B5EF4-FFF2-40B4-BE49-F238E27FC236}">
                <a16:creationId xmlns:a16="http://schemas.microsoft.com/office/drawing/2014/main" id="{1E0F6676-ECF9-4320-A187-9C308A86D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575384" y="2033542"/>
            <a:ext cx="0" cy="148749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00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6E9DC6E-6F00-46BA-B990-095D92A358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79984"/>
            <a:ext cx="4348065" cy="43480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76D2E128-93A5-440C-A234-55AC27F90F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54721"/>
            <a:ext cx="3998591" cy="39985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315814FC-F14E-4ECD-A97E-869936E55D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193897"/>
            <a:ext cx="3120238" cy="312023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8E117AC-4076-4663-96EA-12A984AAA63A}"/>
              </a:ext>
            </a:extLst>
          </p:cNvPr>
          <p:cNvSpPr/>
          <p:nvPr userDrawn="1"/>
        </p:nvSpPr>
        <p:spPr>
          <a:xfrm>
            <a:off x="4740115" y="2772299"/>
            <a:ext cx="494967" cy="1963434"/>
          </a:xfrm>
          <a:custGeom>
            <a:avLst/>
            <a:gdLst>
              <a:gd name="connsiteX0" fmla="*/ 258706 w 494967"/>
              <a:gd name="connsiteY0" fmla="*/ 0 h 1963434"/>
              <a:gd name="connsiteX1" fmla="*/ 324121 w 494967"/>
              <a:gd name="connsiteY1" fmla="*/ 135794 h 1963434"/>
              <a:gd name="connsiteX2" fmla="*/ 494967 w 494967"/>
              <a:gd name="connsiteY2" fmla="*/ 982025 h 1963434"/>
              <a:gd name="connsiteX3" fmla="*/ 324121 w 494967"/>
              <a:gd name="connsiteY3" fmla="*/ 1828257 h 1963434"/>
              <a:gd name="connsiteX4" fmla="*/ 259003 w 494967"/>
              <a:gd name="connsiteY4" fmla="*/ 1963434 h 1963434"/>
              <a:gd name="connsiteX5" fmla="*/ 241238 w 494967"/>
              <a:gd name="connsiteY5" fmla="*/ 1934192 h 1963434"/>
              <a:gd name="connsiteX6" fmla="*/ 0 w 494967"/>
              <a:gd name="connsiteY6" fmla="*/ 981472 h 1963434"/>
              <a:gd name="connsiteX7" fmla="*/ 241238 w 494967"/>
              <a:gd name="connsiteY7" fmla="*/ 28753 h 196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967" h="1963434">
                <a:moveTo>
                  <a:pt x="258706" y="0"/>
                </a:moveTo>
                <a:lnTo>
                  <a:pt x="324121" y="135794"/>
                </a:lnTo>
                <a:cubicBezTo>
                  <a:pt x="434133" y="395891"/>
                  <a:pt x="494967" y="681854"/>
                  <a:pt x="494967" y="982025"/>
                </a:cubicBezTo>
                <a:cubicBezTo>
                  <a:pt x="494967" y="1282196"/>
                  <a:pt x="434133" y="1568159"/>
                  <a:pt x="324121" y="1828257"/>
                </a:cubicBezTo>
                <a:lnTo>
                  <a:pt x="259003" y="1963434"/>
                </a:lnTo>
                <a:lnTo>
                  <a:pt x="241238" y="1934192"/>
                </a:lnTo>
                <a:cubicBezTo>
                  <a:pt x="87390" y="1650983"/>
                  <a:pt x="0" y="1326433"/>
                  <a:pt x="0" y="981472"/>
                </a:cubicBezTo>
                <a:cubicBezTo>
                  <a:pt x="0" y="636511"/>
                  <a:pt x="87390" y="311961"/>
                  <a:pt x="241238" y="28753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3BA9298-2BC7-49EF-BEB7-E71095424207}"/>
              </a:ext>
            </a:extLst>
          </p:cNvPr>
          <p:cNvSpPr/>
          <p:nvPr userDrawn="1"/>
        </p:nvSpPr>
        <p:spPr>
          <a:xfrm>
            <a:off x="8245937" y="2863999"/>
            <a:ext cx="491664" cy="1780035"/>
          </a:xfrm>
          <a:custGeom>
            <a:avLst/>
            <a:gdLst>
              <a:gd name="connsiteX0" fmla="*/ 279162 w 491664"/>
              <a:gd name="connsiteY0" fmla="*/ 0 h 1780035"/>
              <a:gd name="connsiteX1" fmla="*/ 334593 w 491664"/>
              <a:gd name="connsiteY1" fmla="*/ 115068 h 1780035"/>
              <a:gd name="connsiteX2" fmla="*/ 491664 w 491664"/>
              <a:gd name="connsiteY2" fmla="*/ 893069 h 1780035"/>
              <a:gd name="connsiteX3" fmla="*/ 334593 w 491664"/>
              <a:gd name="connsiteY3" fmla="*/ 1671070 h 1780035"/>
              <a:gd name="connsiteX4" fmla="*/ 282102 w 491664"/>
              <a:gd name="connsiteY4" fmla="*/ 1780035 h 1780035"/>
              <a:gd name="connsiteX5" fmla="*/ 265807 w 491664"/>
              <a:gd name="connsiteY5" fmla="*/ 1758245 h 1780035"/>
              <a:gd name="connsiteX6" fmla="*/ 0 w 491664"/>
              <a:gd name="connsiteY6" fmla="*/ 888052 h 1780035"/>
              <a:gd name="connsiteX7" fmla="*/ 265807 w 491664"/>
              <a:gd name="connsiteY7" fmla="*/ 17859 h 178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664" h="1780035">
                <a:moveTo>
                  <a:pt x="279162" y="0"/>
                </a:moveTo>
                <a:lnTo>
                  <a:pt x="334593" y="115068"/>
                </a:lnTo>
                <a:cubicBezTo>
                  <a:pt x="435735" y="354195"/>
                  <a:pt x="491664" y="617100"/>
                  <a:pt x="491664" y="893069"/>
                </a:cubicBezTo>
                <a:cubicBezTo>
                  <a:pt x="491664" y="1169038"/>
                  <a:pt x="435735" y="1431944"/>
                  <a:pt x="334593" y="1671070"/>
                </a:cubicBezTo>
                <a:lnTo>
                  <a:pt x="282102" y="1780035"/>
                </a:lnTo>
                <a:lnTo>
                  <a:pt x="265807" y="1758245"/>
                </a:lnTo>
                <a:cubicBezTo>
                  <a:pt x="97991" y="1509844"/>
                  <a:pt x="0" y="1210391"/>
                  <a:pt x="0" y="888052"/>
                </a:cubicBezTo>
                <a:cubicBezTo>
                  <a:pt x="0" y="565713"/>
                  <a:pt x="97991" y="266261"/>
                  <a:pt x="265807" y="17859"/>
                </a:cubicBezTo>
                <a:close/>
              </a:path>
            </a:pathLst>
          </a:custGeom>
          <a:pattFill prst="dk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50331C-9383-4367-8C09-8FBE227C98B4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5AADDFA-0151-46BA-B788-3C5B8FC5B5FD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C98EDD7-AC10-482C-9B0F-9EE170C1F8C4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6C6BDBB-2B70-456D-86FB-0A63D587A509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D294FD8-6E9C-409A-81F3-C1E9BE998524}"/>
              </a:ext>
            </a:extLst>
          </p:cNvPr>
          <p:cNvSpPr/>
          <p:nvPr userDrawn="1"/>
        </p:nvSpPr>
        <p:spPr>
          <a:xfrm rot="13336516">
            <a:off x="137666" y="534912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9CE551E-3C50-4DFC-B1F0-E75C36EB546C}"/>
              </a:ext>
            </a:extLst>
          </p:cNvPr>
          <p:cNvSpPr/>
          <p:nvPr userDrawn="1"/>
        </p:nvSpPr>
        <p:spPr>
          <a:xfrm rot="5738060">
            <a:off x="100722" y="596209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A30495D-C647-4038-8E7F-16125414CE5D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87EAD8B-C2A9-4ED7-BA79-62CE2E5D80F9}"/>
              </a:ext>
            </a:extLst>
          </p:cNvPr>
          <p:cNvSpPr/>
          <p:nvPr userDrawn="1"/>
        </p:nvSpPr>
        <p:spPr>
          <a:xfrm rot="3693105">
            <a:off x="270909" y="5041123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C614E990-EC62-437B-ADF0-038FF35A2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4343" y="2505766"/>
            <a:ext cx="3374987" cy="885825"/>
          </a:xfrm>
        </p:spPr>
        <p:txBody>
          <a:bodyPr anchor="ctr"/>
          <a:lstStyle>
            <a:lvl1pPr marL="0" indent="0" algn="ctr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A6926E00-3D05-4600-B7E9-74F56D038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2968" y="2505766"/>
            <a:ext cx="3025513" cy="885825"/>
          </a:xfrm>
        </p:spPr>
        <p:txBody>
          <a:bodyPr anchor="ctr"/>
          <a:lstStyle>
            <a:lvl1pPr marL="0" indent="0" algn="ctr">
              <a:buNone/>
              <a:defRPr sz="8000" b="1" i="0"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56EA1CAB-F73E-42AE-AC55-B00392B492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37600" y="2490630"/>
            <a:ext cx="2090738" cy="900962"/>
          </a:xfr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8000" b="1" i="0" dirty="0">
                <a:latin typeface="+mj-lt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34357700-1BDF-40C0-BFE9-5F837ADED4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20138" y="4015478"/>
            <a:ext cx="2489200" cy="1012825"/>
          </a:xfrm>
        </p:spPr>
        <p:txBody>
          <a:bodyPr/>
          <a:lstStyle>
            <a:lvl1pPr marL="0" indent="0" algn="ctr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F3E97F-9A21-4431-909B-D1E580B19F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1124" y="4015478"/>
            <a:ext cx="2489200" cy="1011238"/>
          </a:xfrm>
        </p:spPr>
        <p:txBody>
          <a:bodyPr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445CEA3-6928-4E8E-8E52-B7043F3580D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37600" y="4015478"/>
            <a:ext cx="2090738" cy="1012825"/>
          </a:xfrm>
        </p:spPr>
        <p:txBody>
          <a:bodyPr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Description</a:t>
            </a:r>
          </a:p>
        </p:txBody>
      </p:sp>
    </p:spTree>
    <p:extLst>
      <p:ext uri="{BB962C8B-B14F-4D97-AF65-F5344CB8AC3E}">
        <p14:creationId xmlns:p14="http://schemas.microsoft.com/office/powerpoint/2010/main" val="215979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AF5B5B-E896-400A-9E43-EAF605A0AC8B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A2F5A3D-36C4-4B97-A62C-2AEA3B6FC1CF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474E17-6556-4551-AD1B-351EE2DA98E0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860E6D1-2C9F-477C-AE22-BFF5ADE85C60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5EC6C60-C605-4022-9718-ED56F34D6448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47BB28-400F-4C54-ADDA-0055CEB6593B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86F148-99E1-4ED6-B4DA-151A6DB27D67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A0565DA-6430-4984-ACB6-E7FACACC71AF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DE18DFF-F9E6-4839-817B-4DD871CEAE6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038A3A-7324-4606-9C92-00C9AB1759F4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0291BA-50C5-406F-B24E-14C9CAF652D7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52EBA81-38BC-4DF6-93C3-4A1A02FD2789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F80622-5597-45AD-92C3-2C4C3797720A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833793E-EB91-43B4-8444-36ADD2A48E55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EA7B8348-A00A-4AAE-B1F6-924515577B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1581663"/>
            <a:ext cx="5472000" cy="4608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521CFCD-C079-4019-942D-035558CAF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151785"/>
            <a:ext cx="5483998" cy="354868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2400" b="1"/>
            </a:lvl1pPr>
          </a:lstStyle>
          <a:p>
            <a:pPr marL="266700" lvl="0" indent="-26670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48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70BDE6F-3ADC-465D-A1D5-2E3FEE5E3685}"/>
              </a:ext>
            </a:extLst>
          </p:cNvPr>
          <p:cNvSpPr/>
          <p:nvPr userDrawn="1"/>
        </p:nvSpPr>
        <p:spPr>
          <a:xfrm rot="4308689">
            <a:off x="9605830" y="-345925"/>
            <a:ext cx="2706415" cy="2832124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99" y="6188628"/>
            <a:ext cx="878494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B7A27A-7EBF-4E8D-A115-E66CB9FAB63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19756"/>
            <a:ext cx="0" cy="43698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FFAC39-59BE-48F2-AD63-62BEFC00B1D5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504678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FA965502-3EB0-4B3F-B1BD-4A4FCF7FFB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C18A1C3D-3A6C-4F03-9E67-CC675C5FE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5857570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469CF172-1F46-411E-B0E1-B0220CFB3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187823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BD9E85DB-9B95-40F2-9F0B-3D21BC9DC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187823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</p:spTree>
    <p:extLst>
      <p:ext uri="{BB962C8B-B14F-4D97-AF65-F5344CB8AC3E}">
        <p14:creationId xmlns:p14="http://schemas.microsoft.com/office/powerpoint/2010/main" val="1044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50" name="Text Placeholder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Title</a:t>
            </a:r>
          </a:p>
        </p:txBody>
      </p:sp>
      <p:cxnSp>
        <p:nvCxnSpPr>
          <p:cNvPr id="28" name="Straight Connector 27" descr="First divder line on slide">
            <a:extLst>
              <a:ext uri="{FF2B5EF4-FFF2-40B4-BE49-F238E27FC236}">
                <a16:creationId xmlns:a16="http://schemas.microsoft.com/office/drawing/2014/main" id="{CA251B6D-7A6C-4D1C-9EA2-6FB7576D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285956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 descr="Second divder line on slide">
            <a:extLst>
              <a:ext uri="{FF2B5EF4-FFF2-40B4-BE49-F238E27FC236}">
                <a16:creationId xmlns:a16="http://schemas.microsoft.com/office/drawing/2014/main" id="{85886762-068D-483A-B5DB-17701376B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94268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 descr="Third divder line on slide">
            <a:extLst>
              <a:ext uri="{FF2B5EF4-FFF2-40B4-BE49-F238E27FC236}">
                <a16:creationId xmlns:a16="http://schemas.microsoft.com/office/drawing/2014/main" id="{42D88698-9E20-42D0-B1E7-638ABA8AA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02580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 descr="Fourth divder line on slide">
            <a:extLst>
              <a:ext uri="{FF2B5EF4-FFF2-40B4-BE49-F238E27FC236}">
                <a16:creationId xmlns:a16="http://schemas.microsoft.com/office/drawing/2014/main" id="{11540BBA-4645-443F-A379-4C6A8F096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10892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 descr="Fifth divder line on slide">
            <a:extLst>
              <a:ext uri="{FF2B5EF4-FFF2-40B4-BE49-F238E27FC236}">
                <a16:creationId xmlns:a16="http://schemas.microsoft.com/office/drawing/2014/main" id="{91920D82-94FF-45BE-B8F9-9DAB94874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919204" y="2166417"/>
            <a:ext cx="0" cy="252516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 Header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3A733F0-30A3-4125-9B9B-2A07E1461F1B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E236A80-227E-4FE4-AA47-7802636969A0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F58058-47D7-451D-B2D5-713873CFA06B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6D9AC51-13A8-43F2-B0AE-A475CD84575E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BA8CC4C-FA3C-45FB-A5CE-C0F41063A4AA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20D0EA4-6C0E-4F3B-B209-84132CF9DCEE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637900-ABE5-44BB-8955-B59B20FACF68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78CEF9-0D4E-43CF-A1AC-B8A752A7EDD3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139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0052C3A-3942-4B16-A466-441F8E3C2260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69484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3E47D5-BDE7-46E7-8C4E-6111A41A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D90A547-C01D-42BC-98ED-831FDD76F3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EBF3BE3-47D8-4511-B598-743DF88DF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008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434632-BEE5-428E-872A-794325BA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CB95FD3-7DAC-4417-8633-7EFA4852E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4CDAD6C-9665-443F-B344-147513A6C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12094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4992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ctagon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0" r:id="rId4"/>
    <p:sldLayoutId id="2147483688" r:id="rId5"/>
    <p:sldLayoutId id="2147483656" r:id="rId6"/>
    <p:sldLayoutId id="2147483657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87" r:id="rId14"/>
    <p:sldLayoutId id="2147483672" r:id="rId15"/>
    <p:sldLayoutId id="2147483673" r:id="rId16"/>
    <p:sldLayoutId id="2147483674" r:id="rId17"/>
    <p:sldLayoutId id="2147483677" r:id="rId18"/>
    <p:sldLayoutId id="2147483654" r:id="rId19"/>
    <p:sldLayoutId id="2147483660" r:id="rId20"/>
    <p:sldLayoutId id="214748366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Placeholder 43" descr="cartoon drawing of flowers&#10;">
            <a:extLst>
              <a:ext uri="{FF2B5EF4-FFF2-40B4-BE49-F238E27FC236}">
                <a16:creationId xmlns:a16="http://schemas.microsoft.com/office/drawing/2014/main" id="{1583F255-AF13-4756-96C9-236AB3183B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" r="12"/>
          <a:stretch>
            <a:fillRect/>
          </a:stretch>
        </p:blipFill>
        <p:spPr>
          <a:xfrm>
            <a:off x="86714" y="0"/>
            <a:ext cx="12018572" cy="668457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B43D73-32F3-45B9-8704-F3E86593B438}"/>
              </a:ext>
            </a:extLst>
          </p:cNvPr>
          <p:cNvSpPr txBox="1"/>
          <p:nvPr/>
        </p:nvSpPr>
        <p:spPr>
          <a:xfrm>
            <a:off x="575637" y="3991395"/>
            <a:ext cx="10840307" cy="1445815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0" tIns="0" rIns="0" bIns="0" rtlCol="0">
            <a:noAutofit/>
          </a:bodyPr>
          <a:lstStyle/>
          <a:p>
            <a:r>
              <a:rPr lang="en-US" sz="2800" dirty="0">
                <a:latin typeface="+mj-lt"/>
              </a:rPr>
              <a:t>Input data automation to model evaporation loss </a:t>
            </a:r>
          </a:p>
          <a:p>
            <a:r>
              <a:rPr lang="en-US" sz="2800" dirty="0">
                <a:latin typeface="+mj-lt"/>
              </a:rPr>
              <a:t>in an Argentinian vineyard </a:t>
            </a:r>
          </a:p>
          <a:p>
            <a:r>
              <a:rPr lang="en-US" sz="2800" dirty="0">
                <a:latin typeface="+mj-lt"/>
              </a:rPr>
              <a:t>using a coupled water, vapor and heat flow model 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DAA485-FF9F-4378-B581-CEE5AE6F69E1}"/>
              </a:ext>
            </a:extLst>
          </p:cNvPr>
          <p:cNvSpPr txBox="1"/>
          <p:nvPr/>
        </p:nvSpPr>
        <p:spPr>
          <a:xfrm>
            <a:off x="3122250" y="5852162"/>
            <a:ext cx="6162806" cy="40167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</a:rPr>
              <a:t>Arij Chmeis, Johanna R. Blöcher, Michal Kur</a:t>
            </a:r>
            <a:r>
              <a:rPr lang="cs-CZ" sz="2000" dirty="0">
                <a:solidFill>
                  <a:schemeClr val="bg1"/>
                </a:solidFill>
                <a:latin typeface="+mj-lt"/>
              </a:rPr>
              <a:t>áž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CA3D91-EF74-41F4-8FBA-B4E3B3D79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922975" y="4036410"/>
            <a:ext cx="0" cy="131428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5025D05-760B-40B3-87DC-9C270A4C8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5056" y="4036410"/>
            <a:ext cx="2068339" cy="13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8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62DF6AE8-6133-4C1E-91DD-755705ACF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62160" y="831132"/>
            <a:ext cx="1850209" cy="1915995"/>
            <a:chOff x="9862160" y="831132"/>
            <a:chExt cx="1850209" cy="1915995"/>
          </a:xfrm>
        </p:grpSpPr>
        <p:sp>
          <p:nvSpPr>
            <p:cNvPr id="16" name="Freeform: Shape 15" title="triangles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 title="triangles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 title="triangles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 title="triangles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 title="triangles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 title="triangles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 title="triangles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 title="triangles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 title="triangles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 title="triangles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 title="triangles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: Shape 26" title="triangles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Freeform: Shape 27" title="triangles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: Shape 28" title="triangles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AE86BB17-79FB-4568-BD59-04BB78DB0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2389632"/>
          </a:xfrm>
        </p:spPr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Extremely low precipitation </a:t>
            </a:r>
            <a:r>
              <a:rPr lang="en-US" b="0" i="0" dirty="0">
                <a:solidFill>
                  <a:srgbClr val="222222"/>
                </a:solidFill>
                <a:effectLst/>
              </a:rPr>
              <a:t>in semi-arid/arid regions makes irrigation necessary</a:t>
            </a:r>
            <a:endParaRPr lang="en-US" dirty="0">
              <a:solidFill>
                <a:schemeClr val="tx1"/>
              </a:solidFill>
            </a:endParaRPr>
          </a:p>
          <a:p>
            <a:pPr algn="l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222222"/>
                </a:solidFill>
                <a:effectLst/>
              </a:rPr>
              <a:t>Inefficient irrigation can lead to soil salinity or excessive water loss</a:t>
            </a:r>
          </a:p>
          <a:p>
            <a:pPr algn="l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222222"/>
                </a:solidFill>
                <a:effectLst/>
              </a:rPr>
              <a:t>Our case study:</a:t>
            </a:r>
          </a:p>
          <a:p>
            <a:pPr marL="742950" lvl="1" indent="-285750"/>
            <a:r>
              <a:rPr lang="en-US" sz="1800" b="0" i="0" dirty="0">
                <a:solidFill>
                  <a:srgbClr val="222222"/>
                </a:solidFill>
                <a:effectLst/>
              </a:rPr>
              <a:t>Vineyard in San Juan, Argentina</a:t>
            </a:r>
          </a:p>
          <a:p>
            <a:pPr marL="742950" lvl="1" indent="-285750"/>
            <a:r>
              <a:rPr lang="en-US" sz="1800" b="0" i="0" dirty="0">
                <a:solidFill>
                  <a:srgbClr val="222222"/>
                </a:solidFill>
                <a:effectLst/>
              </a:rPr>
              <a:t>Dry area with limited water supply</a:t>
            </a:r>
          </a:p>
          <a:p>
            <a:pPr marL="742950" lvl="1" indent="-285750"/>
            <a:r>
              <a:rPr lang="en-US" sz="1800" b="0" i="0" dirty="0">
                <a:solidFill>
                  <a:srgbClr val="222222"/>
                </a:solidFill>
                <a:effectLst/>
              </a:rPr>
              <a:t>Water is delivered by trucks and overland flooding is used as the irrigation scheme</a:t>
            </a:r>
          </a:p>
          <a:p>
            <a:pPr marL="742950" lvl="1" indent="-285750"/>
            <a:r>
              <a:rPr lang="en-US" sz="1800" b="0" i="0" dirty="0">
                <a:solidFill>
                  <a:srgbClr val="222222"/>
                </a:solidFill>
                <a:effectLst/>
              </a:rPr>
              <a:t>Considering evaporation losses in understanding of water flow is needed</a:t>
            </a:r>
          </a:p>
          <a:p>
            <a:pPr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090B173-DA43-401B-ABFF-488D3EBD4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400" y="3915537"/>
            <a:ext cx="11340000" cy="432000"/>
          </a:xfrm>
        </p:spPr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1" name="Title 14">
            <a:extLst>
              <a:ext uri="{FF2B5EF4-FFF2-40B4-BE49-F238E27FC236}">
                <a16:creationId xmlns:a16="http://schemas.microsoft.com/office/drawing/2014/main" id="{FCC690D3-C202-4C2D-84F3-DA737D31CD6F}"/>
              </a:ext>
            </a:extLst>
          </p:cNvPr>
          <p:cNvSpPr txBox="1">
            <a:spLocks/>
          </p:cNvSpPr>
          <p:nvPr/>
        </p:nvSpPr>
        <p:spPr>
          <a:xfrm>
            <a:off x="584400" y="56535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Problem Statement</a:t>
            </a:r>
            <a:endParaRPr lang="en-US" dirty="0"/>
          </a:p>
        </p:txBody>
      </p:sp>
      <p:sp>
        <p:nvSpPr>
          <p:cNvPr id="32" name="Content Placeholder 29">
            <a:extLst>
              <a:ext uri="{FF2B5EF4-FFF2-40B4-BE49-F238E27FC236}">
                <a16:creationId xmlns:a16="http://schemas.microsoft.com/office/drawing/2014/main" id="{6BBC7DE2-83AC-4EB4-9BAA-DC2340BFD5A0}"/>
              </a:ext>
            </a:extLst>
          </p:cNvPr>
          <p:cNvSpPr txBox="1">
            <a:spLocks/>
          </p:cNvSpPr>
          <p:nvPr/>
        </p:nvSpPr>
        <p:spPr>
          <a:xfrm>
            <a:off x="402783" y="4647548"/>
            <a:ext cx="11340000" cy="189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Characterizing evaporation losses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Predicting soil water pressure head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Predicting soil temperature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Automating model configuration files input</a:t>
            </a:r>
          </a:p>
        </p:txBody>
      </p:sp>
    </p:spTree>
    <p:extLst>
      <p:ext uri="{BB962C8B-B14F-4D97-AF65-F5344CB8AC3E}">
        <p14:creationId xmlns:p14="http://schemas.microsoft.com/office/powerpoint/2010/main" val="795754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E6C1-B1C5-40C3-9B90-EF2666FB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The </a:t>
            </a:r>
            <a:r>
              <a:rPr lang="en-US" dirty="0"/>
              <a:t>Coupled </a:t>
            </a:r>
            <a:r>
              <a:rPr lang="cs-CZ" dirty="0"/>
              <a:t>Model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C64B4F-EF8E-442A-8D01-0AD7034A682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</a:rPr>
              <a:t>Numerical coupled liquid water, water vapor, and heat transport model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69ACF9-B7F9-4774-B207-2EF7897115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ln w="19050"/>
        </p:spPr>
        <p:txBody>
          <a:bodyPr/>
          <a:lstStyle/>
          <a:p>
            <a:r>
              <a:rPr lang="en-US" dirty="0"/>
              <a:t>DRUtES </a:t>
            </a:r>
            <a:br>
              <a:rPr lang="en-US" dirty="0"/>
            </a:br>
            <a:r>
              <a:rPr lang="en-US" sz="1400" dirty="0">
                <a:latin typeface="+mn-lt"/>
              </a:rPr>
              <a:t>Software Implementation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0F641-F6F8-461C-9C2D-07E416875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Created by Kur</a:t>
            </a:r>
            <a:r>
              <a:rPr lang="cs-CZ" dirty="0"/>
              <a:t>áž</a:t>
            </a:r>
            <a:r>
              <a:rPr lang="en-US" dirty="0"/>
              <a:t>, Mayer, and Blöcher (2020)</a:t>
            </a:r>
            <a:r>
              <a:rPr lang="en-US" baseline="30000" dirty="0"/>
              <a:t>1</a:t>
            </a:r>
            <a:r>
              <a:rPr lang="en-US" dirty="0"/>
              <a:t> combining hydrodynamical and thermodynamical processes.</a:t>
            </a:r>
          </a:p>
          <a:p>
            <a:r>
              <a:rPr lang="en-US" dirty="0"/>
              <a:t>Solved the surface energy balance equation based on methods by Allen et al. (1998)</a:t>
            </a:r>
            <a:r>
              <a:rPr lang="en-US" baseline="30000" dirty="0"/>
              <a:t>2</a:t>
            </a:r>
            <a:r>
              <a:rPr lang="en-US" dirty="0"/>
              <a:t> and Monteith and Unsworth (2013)</a:t>
            </a:r>
            <a:r>
              <a:rPr lang="en-US" baseline="30000" dirty="0"/>
              <a:t>3</a:t>
            </a:r>
            <a:r>
              <a:rPr lang="en-US" dirty="0"/>
              <a:t>.</a:t>
            </a:r>
            <a:endParaRPr lang="en-US" baseline="30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2613D7-9904-47E7-A848-78E09B4F4A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ln w="19050"/>
        </p:spPr>
        <p:txBody>
          <a:bodyPr/>
          <a:lstStyle/>
          <a:p>
            <a:r>
              <a:rPr lang="en-US" dirty="0"/>
              <a:t>Boundary Conditions</a:t>
            </a:r>
            <a:br>
              <a:rPr lang="en-US" dirty="0"/>
            </a:br>
            <a:r>
              <a:rPr lang="en-US" sz="1400" dirty="0">
                <a:latin typeface="+mn-lt"/>
              </a:rPr>
              <a:t>Heat &amp; Water Flow</a:t>
            </a:r>
            <a:endParaRPr lang="en-US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9D7DA5-9DA5-4EDA-AAC1-B5A593D730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Atmospheric interface was assigned as the system’s top boundary condition.</a:t>
            </a:r>
          </a:p>
          <a:p>
            <a:r>
              <a:rPr lang="en-US" dirty="0"/>
              <a:t>Porous medium (soil interface) was assigned as the system’s bottom boundary condition.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CAA0F0E-6B7F-4145-A8E2-90DC4D67578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ln w="19050">
            <a:solidFill>
              <a:srgbClr val="297D53"/>
            </a:solidFill>
          </a:ln>
        </p:spPr>
        <p:txBody>
          <a:bodyPr/>
          <a:lstStyle/>
          <a:p>
            <a:r>
              <a:rPr lang="en-US" dirty="0"/>
              <a:t>Estimated Parameters</a:t>
            </a:r>
            <a:br>
              <a:rPr lang="en-US" dirty="0"/>
            </a:br>
            <a:r>
              <a:rPr lang="en-US" sz="1400" dirty="0">
                <a:latin typeface="+mn-lt"/>
              </a:rPr>
              <a:t>Improved method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29415E-FF87-4959-B427-0EA155C16B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Developed new estimation of actual incoming shortwave radiation </a:t>
            </a:r>
            <a:r>
              <a:rPr lang="en-US" b="1" i="1" dirty="0"/>
              <a:t>R</a:t>
            </a:r>
            <a:r>
              <a:rPr lang="en-US" b="1" i="1" baseline="-25000" dirty="0"/>
              <a:t>in</a:t>
            </a:r>
            <a:r>
              <a:rPr lang="en-US" dirty="0"/>
              <a:t> by reviewing FAO guidelines (Allen et al., 1998)</a:t>
            </a:r>
            <a:r>
              <a:rPr lang="en-US" baseline="30000" dirty="0"/>
              <a:t>2</a:t>
            </a:r>
            <a:r>
              <a:rPr lang="en-US" dirty="0"/>
              <a:t>. </a:t>
            </a:r>
          </a:p>
          <a:p>
            <a:r>
              <a:rPr lang="en-US" dirty="0"/>
              <a:t>Incorporated aspects from Saito et al. (2006)</a:t>
            </a:r>
            <a:r>
              <a:rPr lang="en-US" baseline="30000" dirty="0"/>
              <a:t>4</a:t>
            </a:r>
            <a:r>
              <a:rPr lang="en-US" dirty="0"/>
              <a:t> and Monteith and Unsworth (2013)</a:t>
            </a:r>
            <a:r>
              <a:rPr lang="en-US" baseline="30000" dirty="0"/>
              <a:t>3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23B52-8351-4A05-ABAB-5A128EE689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33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224809-A3EC-4D5F-8453-2CA20797B6B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54890-F483-40AB-97F6-12D7B5F240E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73F5E-2E29-4F77-B40A-53CDA8AA673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0F2D9A-77F3-4F3F-9D5F-6D69D4207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Modelling Evaporation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A2C4-8851-41EF-AFC4-88ED5B623F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4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EA206A0-1F4E-4AAF-9C8B-CA84F0FF76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5057" y="1856571"/>
            <a:ext cx="3374987" cy="885825"/>
          </a:xfrm>
        </p:spPr>
        <p:txBody>
          <a:bodyPr/>
          <a:lstStyle/>
          <a:p>
            <a:r>
              <a:rPr lang="en-US" sz="1800" dirty="0"/>
              <a:t>Surface Energy Balance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1713E8C-E018-4C42-9543-C703EACBC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2968" y="2114162"/>
            <a:ext cx="3025513" cy="885825"/>
          </a:xfrm>
        </p:spPr>
        <p:txBody>
          <a:bodyPr/>
          <a:lstStyle/>
          <a:p>
            <a:r>
              <a:rPr lang="en-US" sz="1800" dirty="0"/>
              <a:t> Soil Hydraulic &amp; Thermodynamic Properties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06B1A8-D5B5-4404-BC2B-4E682C87859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1800" dirty="0"/>
              <a:t>Site-Specific Data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2FA897-0BC3-471A-95AF-B8CD5C3DF37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848305" y="2683257"/>
            <a:ext cx="2489200" cy="3397574"/>
          </a:xfrm>
        </p:spPr>
        <p:txBody>
          <a:bodyPr/>
          <a:lstStyle/>
          <a:p>
            <a:r>
              <a:rPr lang="en-US" dirty="0">
                <a:latin typeface="+mj-lt"/>
              </a:rPr>
              <a:t>R</a:t>
            </a:r>
            <a:r>
              <a:rPr lang="en-US" baseline="-25000" dirty="0">
                <a:latin typeface="+mj-lt"/>
              </a:rPr>
              <a:t>n</a:t>
            </a:r>
            <a:r>
              <a:rPr lang="en-US" dirty="0">
                <a:latin typeface="+mj-lt"/>
              </a:rPr>
              <a:t> − H − LE − G = 0</a:t>
            </a:r>
          </a:p>
          <a:p>
            <a:r>
              <a:rPr lang="en-US" dirty="0"/>
              <a:t>Solving the equation allows us to obtain the evaporation rate </a:t>
            </a:r>
            <a:r>
              <a:rPr lang="en-US" b="1" i="1" dirty="0"/>
              <a:t>E </a:t>
            </a:r>
            <a:r>
              <a:rPr lang="en-US" dirty="0"/>
              <a:t>(water flow’s top boundary condition), and the soil surface heat flux </a:t>
            </a:r>
            <a:r>
              <a:rPr lang="en-US" b="1" i="1" dirty="0"/>
              <a:t>G </a:t>
            </a:r>
            <a:r>
              <a:rPr lang="en-US" dirty="0"/>
              <a:t>(heat flow’s top boundary condition).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CA3DEC-D65B-428D-A979-EBED6F43396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494025" y="3328733"/>
            <a:ext cx="2489200" cy="2511947"/>
          </a:xfrm>
        </p:spPr>
        <p:txBody>
          <a:bodyPr/>
          <a:lstStyle/>
          <a:p>
            <a:r>
              <a:rPr lang="en-US" sz="1800" b="0" i="0" dirty="0">
                <a:solidFill>
                  <a:srgbClr val="222222"/>
                </a:solidFill>
                <a:effectLst/>
              </a:rPr>
              <a:t>Such as van Genuchten parameters, soil and water heat capacities, and hydraulic and thermal conductivities, and root water uptake.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29C3807-CF1D-4D42-8B96-F98CB5FE45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41996" y="2968072"/>
            <a:ext cx="2396195" cy="1571888"/>
          </a:xfrm>
        </p:spPr>
        <p:txBody>
          <a:bodyPr/>
          <a:lstStyle/>
          <a:p>
            <a:endParaRPr lang="en-US" dirty="0">
              <a:solidFill>
                <a:srgbClr val="222222"/>
              </a:solidFill>
            </a:endParaRPr>
          </a:p>
          <a:p>
            <a:r>
              <a:rPr lang="en-US" dirty="0">
                <a:solidFill>
                  <a:srgbClr val="222222"/>
                </a:solidFill>
              </a:rPr>
              <a:t>Such as shortwave and longwave </a:t>
            </a:r>
            <a:r>
              <a:rPr lang="en-US" sz="1800" b="0" i="0" dirty="0">
                <a:solidFill>
                  <a:srgbClr val="222222"/>
                </a:solidFill>
                <a:effectLst/>
              </a:rPr>
              <a:t>radiation, wind speed, soil and crop specific resistances, and albedo.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5143E0B-FF11-422A-BB3F-FE014585FD6F}"/>
              </a:ext>
            </a:extLst>
          </p:cNvPr>
          <p:cNvSpPr txBox="1">
            <a:spLocks/>
          </p:cNvSpPr>
          <p:nvPr/>
        </p:nvSpPr>
        <p:spPr>
          <a:xfrm>
            <a:off x="432487" y="994258"/>
            <a:ext cx="11339513" cy="276561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Ø"/>
            </a:pPr>
            <a:r>
              <a:rPr lang="en-US">
                <a:latin typeface="+mj-lt"/>
              </a:rPr>
              <a:t>Model requirements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9867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20476-E993-4BEF-B424-F699C7A26E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496369" y="6155190"/>
            <a:ext cx="432000" cy="432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en-US" noProof="0" smtClean="0"/>
              <a:pPr>
                <a:spcAft>
                  <a:spcPts val="600"/>
                </a:spcAft>
              </a:pPr>
              <a:t>5</a:t>
            </a:fld>
            <a:endParaRPr lang="en-US" noProof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DAF4961-98AE-479B-A32D-87876E102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625" y="142240"/>
            <a:ext cx="2304744" cy="1419859"/>
          </a:xfrm>
        </p:spPr>
        <p:txBody>
          <a:bodyPr/>
          <a:lstStyle/>
          <a:p>
            <a:r>
              <a:rPr lang="en-US" b="0" i="0" dirty="0">
                <a:solidFill>
                  <a:srgbClr val="222222"/>
                </a:solidFill>
                <a:effectLst/>
              </a:rPr>
              <a:t>Model Domain </a:t>
            </a:r>
            <a:r>
              <a:rPr lang="en-US" dirty="0">
                <a:solidFill>
                  <a:srgbClr val="222222"/>
                </a:solidFill>
              </a:rPr>
              <a:t>S</a:t>
            </a:r>
            <a:r>
              <a:rPr lang="en-US" b="0" i="0" dirty="0">
                <a:solidFill>
                  <a:srgbClr val="222222"/>
                </a:solidFill>
                <a:effectLst/>
              </a:rPr>
              <a:t>etup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A3AFD9-1F7A-40D0-9F02-6456E7638A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631" y="142241"/>
            <a:ext cx="7427357" cy="6534784"/>
          </a:xfrm>
          <a:noFill/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AF2E346-CEA4-41B6-A7EB-D2E261B18A4C}"/>
              </a:ext>
            </a:extLst>
          </p:cNvPr>
          <p:cNvSpPr txBox="1">
            <a:spLocks/>
          </p:cNvSpPr>
          <p:nvPr/>
        </p:nvSpPr>
        <p:spPr>
          <a:xfrm>
            <a:off x="8171550" y="1771650"/>
            <a:ext cx="3600450" cy="4419075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Soil domain was setup to be 1 m deep.</a:t>
            </a:r>
          </a:p>
          <a:p>
            <a:r>
              <a:rPr lang="en-US" dirty="0"/>
              <a:t>Soil profile consists of the following textures: Silty clay loam with 2% organic matter in the first 2 layers, silty clay loam in layers 3 and 4, heavy clay in layer 5 and finally sand in the last layer. </a:t>
            </a:r>
          </a:p>
          <a:p>
            <a:r>
              <a:rPr lang="en-US" dirty="0"/>
              <a:t>Root densities can be found in layers 2 and 3. </a:t>
            </a:r>
          </a:p>
          <a:p>
            <a:r>
              <a:rPr lang="en-US" dirty="0"/>
              <a:t>Observation points in the form of soil  sensors are installed at the depths of 0.35 and 0.8 m below surface.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682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E7575-DA1B-4D38-8B22-DACCE4F84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and Issues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B8659-3E18-4139-93F9-A613D25FCE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F5493-8340-4E74-84F5-909AFEE8B7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71625" y="3694607"/>
            <a:ext cx="2676424" cy="2892583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Access to backdated records was unavailable therefore c</a:t>
            </a:r>
            <a:r>
              <a:rPr lang="en-US" sz="1600" dirty="0"/>
              <a:t>ombining daily meteorological data files was needed.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</a:rPr>
              <a:t>Data is taken </a:t>
            </a:r>
            <a:r>
              <a:rPr lang="en-US" b="0" i="0" dirty="0">
                <a:solidFill>
                  <a:srgbClr val="222222"/>
                </a:solidFill>
                <a:effectLst/>
              </a:rPr>
              <a:t>from a nearby airport, which made it difficult to relate to our case study (relating wind measured at 2 m to a crop height of 2 m).</a:t>
            </a:r>
            <a:endParaRPr lang="en-US" sz="1600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CB4053-D622-4D3C-9358-A083AC1213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7461" y="1280429"/>
            <a:ext cx="2160587" cy="504000"/>
          </a:xfrm>
        </p:spPr>
        <p:txBody>
          <a:bodyPr/>
          <a:lstStyle/>
          <a:p>
            <a:r>
              <a:rPr lang="en-US" sz="1800" dirty="0"/>
              <a:t> Meteorological Data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40F9F1-50E2-40F5-9169-C2149ECA2F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40467" y="1159619"/>
            <a:ext cx="2160588" cy="504000"/>
          </a:xfrm>
        </p:spPr>
        <p:txBody>
          <a:bodyPr/>
          <a:lstStyle/>
          <a:p>
            <a:r>
              <a:rPr lang="en-US" sz="1800" dirty="0"/>
              <a:t>In-situ Measurements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F9B60EE-795A-45FC-871D-342FA4D8C3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36310" y="1136534"/>
            <a:ext cx="2160587" cy="504000"/>
          </a:xfrm>
        </p:spPr>
        <p:txBody>
          <a:bodyPr/>
          <a:lstStyle/>
          <a:p>
            <a:r>
              <a:rPr lang="en-US" sz="1800" dirty="0"/>
              <a:t>Solution: Automation Tools </a:t>
            </a:r>
          </a:p>
          <a:p>
            <a:endParaRPr lang="en-US" dirty="0"/>
          </a:p>
        </p:txBody>
      </p:sp>
      <p:pic>
        <p:nvPicPr>
          <p:cNvPr id="14" name="Picture Placeholder 160" descr="Thermometer">
            <a:extLst>
              <a:ext uri="{FF2B5EF4-FFF2-40B4-BE49-F238E27FC236}">
                <a16:creationId xmlns:a16="http://schemas.microsoft.com/office/drawing/2014/main" id="{5350C510-8870-4DA2-8833-F03F4BC7FB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88974" y="2409239"/>
            <a:ext cx="854075" cy="854075"/>
          </a:xfrm>
          <a:prstGeom prst="rect">
            <a:avLst/>
          </a:prstGeom>
        </p:spPr>
      </p:pic>
      <p:pic>
        <p:nvPicPr>
          <p:cNvPr id="15" name="Picture Placeholder 66" descr="Cloud">
            <a:extLst>
              <a:ext uri="{FF2B5EF4-FFF2-40B4-BE49-F238E27FC236}">
                <a16:creationId xmlns:a16="http://schemas.microsoft.com/office/drawing/2014/main" id="{80BB4146-4BF4-4CAE-B279-2EE226F25C9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5035" y="2409238"/>
            <a:ext cx="854075" cy="854075"/>
          </a:xfrm>
        </p:spPr>
      </p:pic>
      <p:pic>
        <p:nvPicPr>
          <p:cNvPr id="16" name="Picture Placeholder 32" descr="Teacher">
            <a:extLst>
              <a:ext uri="{FF2B5EF4-FFF2-40B4-BE49-F238E27FC236}">
                <a16:creationId xmlns:a16="http://schemas.microsoft.com/office/drawing/2014/main" id="{7807AD4E-3B77-4C63-96C0-1E6E765B44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622890" y="2409239"/>
            <a:ext cx="854075" cy="854075"/>
          </a:xfrm>
          <a:prstGeom prst="rect">
            <a:avLst/>
          </a:prstGeom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0B9D420-2CF0-47B8-9A19-B3D23AA22E5A}"/>
              </a:ext>
            </a:extLst>
          </p:cNvPr>
          <p:cNvSpPr txBox="1">
            <a:spLocks/>
          </p:cNvSpPr>
          <p:nvPr/>
        </p:nvSpPr>
        <p:spPr>
          <a:xfrm>
            <a:off x="4757788" y="3745176"/>
            <a:ext cx="2676424" cy="28925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Lack of measurement data on the study site meant that e</a:t>
            </a:r>
            <a:r>
              <a:rPr lang="en-US" sz="1600" dirty="0"/>
              <a:t>stimation of soil hydraulic and thermal properties was required.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</a:rPr>
              <a:t>Lack of soil hydraulic and thermodynamic properties along with site- specific information meant  validation and calibration period is essential.</a:t>
            </a:r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3D284B6-7392-4340-8A6C-7C894CF9B879}"/>
              </a:ext>
            </a:extLst>
          </p:cNvPr>
          <p:cNvSpPr txBox="1">
            <a:spLocks/>
          </p:cNvSpPr>
          <p:nvPr/>
        </p:nvSpPr>
        <p:spPr>
          <a:xfrm>
            <a:off x="7778391" y="3745176"/>
            <a:ext cx="2676424" cy="28925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Python scripts were developed to solve data issues. This included: e</a:t>
            </a:r>
            <a:r>
              <a:rPr lang="en-US" sz="1600" dirty="0"/>
              <a:t>liminating missing records, flagging incorrect values, estimating </a:t>
            </a:r>
            <a:r>
              <a:rPr lang="en-US" sz="1600" b="1" i="1" dirty="0"/>
              <a:t>R</a:t>
            </a:r>
            <a:r>
              <a:rPr lang="en-US" sz="1600" b="1" i="1" baseline="-25000" dirty="0"/>
              <a:t>in</a:t>
            </a:r>
            <a:r>
              <a:rPr lang="en-US" sz="1600" dirty="0"/>
              <a:t> and extracting initial and boundary conditions.</a:t>
            </a:r>
          </a:p>
          <a:p>
            <a:pPr algn="l"/>
            <a:endParaRPr lang="en-US" sz="1600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08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6531B87-DC7A-447B-B4F8-61AC50D0B3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14575" y="163972"/>
            <a:ext cx="1895475" cy="634532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18C0C-F127-46F7-9D82-D27E25090C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7</a:t>
            </a:fld>
            <a:endParaRPr lang="en-US" noProof="0" dirty="0"/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043C319C-6A03-4097-B051-E2DD5890D2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72375" y="91960"/>
            <a:ext cx="2305050" cy="6466655"/>
          </a:xfr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1A7725B-61F8-48AA-966A-3EFCE9F70331}"/>
              </a:ext>
            </a:extLst>
          </p:cNvPr>
          <p:cNvSpPr txBox="1">
            <a:spLocks/>
          </p:cNvSpPr>
          <p:nvPr/>
        </p:nvSpPr>
        <p:spPr>
          <a:xfrm>
            <a:off x="5627688" y="1257300"/>
            <a:ext cx="1895475" cy="37814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749A29"/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Model Input:</a:t>
            </a:r>
          </a:p>
          <a:p>
            <a:pPr marL="0" indent="0">
              <a:buClr>
                <a:srgbClr val="749A29"/>
              </a:buClr>
              <a:buNone/>
            </a:pPr>
            <a:r>
              <a:rPr lang="en-US" dirty="0">
                <a:latin typeface="+mj-lt"/>
              </a:rPr>
              <a:t>Flowchart of constructing the </a:t>
            </a:r>
            <a:r>
              <a:rPr lang="en-US" i="1" dirty="0">
                <a:latin typeface="+mj-lt"/>
              </a:rPr>
              <a:t>ebalance.in </a:t>
            </a:r>
            <a:r>
              <a:rPr lang="en-US" dirty="0">
                <a:latin typeface="+mj-lt"/>
              </a:rPr>
              <a:t>configuration</a:t>
            </a:r>
            <a:r>
              <a:rPr lang="en-US" i="1" dirty="0">
                <a:latin typeface="+mj-lt"/>
              </a:rPr>
              <a:t> </a:t>
            </a:r>
            <a:r>
              <a:rPr lang="en-US" dirty="0">
                <a:latin typeface="+mj-lt"/>
              </a:rPr>
              <a:t>file using Python script.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5C546B5-1FBF-48A0-9C17-16FDEA7CDBFD}"/>
              </a:ext>
            </a:extLst>
          </p:cNvPr>
          <p:cNvSpPr txBox="1">
            <a:spLocks/>
          </p:cNvSpPr>
          <p:nvPr/>
        </p:nvSpPr>
        <p:spPr>
          <a:xfrm>
            <a:off x="438151" y="1238250"/>
            <a:ext cx="1962150" cy="3933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749A29"/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+mj-lt"/>
              </a:rPr>
              <a:t>Observations:</a:t>
            </a:r>
          </a:p>
          <a:p>
            <a:pPr marL="0" indent="0">
              <a:buClr>
                <a:srgbClr val="749A29"/>
              </a:buClr>
              <a:buNone/>
            </a:pPr>
            <a:r>
              <a:rPr lang="en-US" dirty="0">
                <a:latin typeface="+mj-lt"/>
              </a:rPr>
              <a:t>Flowchart of generating the observations file in the CSV format using Python script.</a:t>
            </a:r>
          </a:p>
        </p:txBody>
      </p:sp>
    </p:spTree>
    <p:extLst>
      <p:ext uri="{BB962C8B-B14F-4D97-AF65-F5344CB8AC3E}">
        <p14:creationId xmlns:p14="http://schemas.microsoft.com/office/powerpoint/2010/main" val="2567047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063E2-C2BE-40A0-AD64-A2A2004D03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466C2-D790-4DFA-9BB3-199D5C04CAA3}"/>
              </a:ext>
            </a:extLst>
          </p:cNvPr>
          <p:cNvSpPr txBox="1">
            <a:spLocks/>
          </p:cNvSpPr>
          <p:nvPr/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5B70D38F-B034-43ED-BF52-02058159BB09}"/>
              </a:ext>
            </a:extLst>
          </p:cNvPr>
          <p:cNvSpPr txBox="1">
            <a:spLocks/>
          </p:cNvSpPr>
          <p:nvPr/>
        </p:nvSpPr>
        <p:spPr>
          <a:xfrm>
            <a:off x="432000" y="1176337"/>
            <a:ext cx="4399266" cy="4978853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dirty="0"/>
              <a:t>The calibration period was chosen to start immediately before an evaporation event and to end right before an irrigation event.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dirty="0"/>
              <a:t>Simulated versus observed pressure head were plotted at 0.35 m depth during the calibration scenario (26 Nov. 2020 - 10 Dec. 2020).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dirty="0"/>
              <a:t>Model-generated soil temperature at the same depth followed real-life observations with great precision.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22222"/>
                </a:solidFill>
              </a:rPr>
              <a:t>Lack of diurnal patter in the simulated pressure head can be observed from the graph.</a:t>
            </a:r>
            <a:r>
              <a:rPr lang="en-US" b="0" i="0" dirty="0">
                <a:solidFill>
                  <a:srgbClr val="222222"/>
                </a:solidFill>
                <a:effectLst/>
              </a:rPr>
              <a:t> 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dirty="0"/>
              <a:t>The calibration period parameter configuration was applied on a second phase (16 Feb. 2021 - 22 Feb. 2021) to perform model validation.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B490E05C-1229-46B9-BE65-5D7D15A2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392212"/>
            <a:ext cx="4399266" cy="415725"/>
          </a:xfrm>
        </p:spPr>
        <p:txBody>
          <a:bodyPr/>
          <a:lstStyle/>
          <a:p>
            <a:r>
              <a:rPr lang="en-US" dirty="0"/>
              <a:t>Model Calibration</a:t>
            </a:r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AA96E288-1BF5-4D47-BD03-A9CE413AF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883" y="79926"/>
            <a:ext cx="6224589" cy="622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95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B776E-A714-4F33-888D-3D535CB074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220E49E-3C7E-43E7-B3D9-95ABD9145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2000" y="1176337"/>
            <a:ext cx="4399266" cy="4576763"/>
          </a:xfrm>
        </p:spPr>
        <p:txBody>
          <a:bodyPr/>
          <a:lstStyle/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sz="1800" dirty="0"/>
              <a:t>The system produced an output record that predicts temperature and pressure head distribution across the study site over the simulated period. 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sz="1800" dirty="0"/>
              <a:t>The model’s estimation of pressure head and soil temperature compares well with the values measured by in-situ soil sensors.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sz="1800" dirty="0"/>
              <a:t>Surface energy balance equation was solved  in the process of determining heat and water flows top boundary conditions.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sz="1800" b="0" i="0" dirty="0">
                <a:solidFill>
                  <a:srgbClr val="222222"/>
                </a:solidFill>
                <a:effectLst/>
                <a:cs typeface="Calibri" panose="020F0502020204030204" pitchFamily="34" charset="0"/>
              </a:rPr>
              <a:t>The model validation successfully confirmed estimated soil and boundary properties.</a:t>
            </a:r>
          </a:p>
          <a:p>
            <a:pPr marL="285750" indent="-285750">
              <a:buClr>
                <a:srgbClr val="749A29"/>
              </a:buClr>
              <a:buFont typeface="Wingdings" panose="05000000000000000000" pitchFamily="2" charset="2"/>
              <a:buChar char="q"/>
            </a:pPr>
            <a:r>
              <a:rPr lang="en-US" sz="1800" b="0" i="0" dirty="0">
                <a:solidFill>
                  <a:srgbClr val="222222"/>
                </a:solidFill>
                <a:effectLst/>
              </a:rPr>
              <a:t>System dependent evaporation rates were successfully calculated, and the state variables that could be described reproduced accurately.</a:t>
            </a:r>
            <a:endParaRPr lang="en-US" sz="1800" dirty="0">
              <a:cs typeface="Calibri" panose="020F0502020204030204" pitchFamily="34" charset="0"/>
            </a:endParaRPr>
          </a:p>
        </p:txBody>
      </p:sp>
      <p:sp>
        <p:nvSpPr>
          <p:cNvPr id="100" name="Title 4">
            <a:extLst>
              <a:ext uri="{FF2B5EF4-FFF2-40B4-BE49-F238E27FC236}">
                <a16:creationId xmlns:a16="http://schemas.microsoft.com/office/drawing/2014/main" id="{858FA9AF-EA9D-4391-B016-36620FB10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392212"/>
            <a:ext cx="4399266" cy="4157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 Validation</a:t>
            </a:r>
          </a:p>
        </p:txBody>
      </p:sp>
      <p:pic>
        <p:nvPicPr>
          <p:cNvPr id="6" name="Picture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9DC62BBA-6EC7-4023-A4AF-B17C50502CC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6" b="-3756"/>
          <a:stretch/>
        </p:blipFill>
        <p:spPr>
          <a:xfrm>
            <a:off x="5154613" y="80961"/>
            <a:ext cx="6172200" cy="6391276"/>
          </a:xfrm>
        </p:spPr>
      </p:pic>
    </p:spTree>
    <p:extLst>
      <p:ext uri="{BB962C8B-B14F-4D97-AF65-F5344CB8AC3E}">
        <p14:creationId xmlns:p14="http://schemas.microsoft.com/office/powerpoint/2010/main" val="2510874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Summary slide image, top left">
            <a:extLst>
              <a:ext uri="{FF2B5EF4-FFF2-40B4-BE49-F238E27FC236}">
                <a16:creationId xmlns:a16="http://schemas.microsoft.com/office/drawing/2014/main" id="{AD40D937-B3C8-43EA-A0D3-6CE4BF447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4000" y="86714"/>
            <a:ext cx="6009285" cy="389057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433CBA-6B58-475A-BAF2-04998BA4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cs-CZ" dirty="0"/>
              <a:t>Conclusion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42706-50AC-4B17-A704-143D94A799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And further 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249B8-A654-41FD-9724-45A3A5EE13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33BAEF3B-33BE-4773-B894-521EBF784BA4}"/>
              </a:ext>
            </a:extLst>
          </p:cNvPr>
          <p:cNvSpPr txBox="1">
            <a:spLocks/>
          </p:cNvSpPr>
          <p:nvPr/>
        </p:nvSpPr>
        <p:spPr>
          <a:xfrm>
            <a:off x="6456753" y="435508"/>
            <a:ext cx="5471616" cy="6151682"/>
          </a:xfrm>
          <a:prstGeom prst="rect">
            <a:avLst/>
          </a:prstGeom>
        </p:spPr>
        <p:txBody>
          <a:bodyPr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The results of simulations measured well against the observed values obtained from the soil sensors. 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The model succeeded in characterizing the non-isothermal evaporation rate and produced accurate description of the pressure head and soil temperature.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Model </a:t>
            </a:r>
            <a:r>
              <a:rPr lang="en-US" b="0" i="0" dirty="0">
                <a:solidFill>
                  <a:schemeClr val="tx1"/>
                </a:solidFill>
                <a:effectLst/>
              </a:rPr>
              <a:t>combinations were chosen </a:t>
            </a:r>
            <a:r>
              <a:rPr lang="en-US" dirty="0">
                <a:solidFill>
                  <a:schemeClr val="tx1"/>
                </a:solidFill>
              </a:rPr>
              <a:t>to compensate for the lack of detailed information on soil properties which leads to varying accuracies in results.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Dynamical implementation of the root water uptake term as a time-varying value would reflect diurnal changes in the soil water content.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K</a:t>
            </a:r>
            <a:r>
              <a:rPr lang="en-US" b="0" i="0" dirty="0">
                <a:solidFill>
                  <a:schemeClr val="tx1"/>
                </a:solidFill>
                <a:effectLst/>
              </a:rPr>
              <a:t>nowledge of measurable quantities (e.g., root water uptake or water content) can increase confidence in the different aspects of the model.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chemeClr val="tx1"/>
                </a:solidFill>
                <a:effectLst/>
              </a:rPr>
              <a:t>Simulating longer runs that include both irrigation and evaporation phases requires an enhanced boundary description.</a:t>
            </a:r>
            <a:r>
              <a:rPr lang="en-US" b="0" i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tx1"/>
                </a:solidFill>
              </a:rPr>
              <a:t>The system can be used as a helpful decision-making tool for farmers, in order to facilitate efficient water-usage and optimize the irrigation process according to the soil and plant needs.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tx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5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1E597F-8859-4CB0-B0B1-35C4D3F7D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dirty="0"/>
              <a:t>Kur</a:t>
            </a:r>
            <a:r>
              <a:rPr lang="cs-CZ" dirty="0"/>
              <a:t>áž</a:t>
            </a:r>
            <a:r>
              <a:rPr lang="en-US" dirty="0"/>
              <a:t>, Michal, Petr Mayer, and Johanna Ruth Blöcher (2020). DRUtES – an opensource library for solving coupled nonlinear convection-diffusion-reaction equations. url: http://www.drutes.org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dirty="0"/>
              <a:t>Allen, Richard G et al. (1998). “FAO Irrigation and drainage paper No. 56”. In: Rome: Food and Agriculture Organization of the United Nations 56.97, e156.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dirty="0"/>
              <a:t>Monteith, John and Mike Unsworth (2013). Principles of environmental physics: plants, animals, and the atmosphere. Academic Press.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r>
              <a:rPr lang="en-US" dirty="0"/>
              <a:t>Saito, </a:t>
            </a:r>
            <a:r>
              <a:rPr lang="en-US" dirty="0" err="1"/>
              <a:t>Hirotaka</a:t>
            </a:r>
            <a:r>
              <a:rPr lang="en-US" dirty="0"/>
              <a:t>, Jiri </a:t>
            </a:r>
            <a:r>
              <a:rPr lang="en-US" dirty="0" err="1"/>
              <a:t>Sim˚unek</a:t>
            </a:r>
            <a:r>
              <a:rPr lang="en-US" dirty="0"/>
              <a:t>, and Binayak P Mohanty (2006). “Numerical analysis of coupled water, vapor, and heat transport in the vadose zone”. In: Vadose Zone Journal 5.2, pp. 784–800.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9AEFF2-51B6-4278-93AB-4BE737DC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15F04-F553-4608-878C-B0F1FF2C1C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1795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3" descr="cartoon drawing of flowers&#10;">
            <a:extLst>
              <a:ext uri="{FF2B5EF4-FFF2-40B4-BE49-F238E27FC236}">
                <a16:creationId xmlns:a16="http://schemas.microsoft.com/office/drawing/2014/main" id="{5D06687E-B54C-4720-84F4-F84B667ACD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44" y="400866"/>
            <a:ext cx="6333545" cy="4379625"/>
          </a:xfrm>
          <a:prstGeom prst="roundRect">
            <a:avLst>
              <a:gd name="adj" fmla="val 1356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3C744-D945-42CE-96F1-DBE901736F74}"/>
              </a:ext>
            </a:extLst>
          </p:cNvPr>
          <p:cNvSpPr txBox="1"/>
          <p:nvPr/>
        </p:nvSpPr>
        <p:spPr>
          <a:xfrm>
            <a:off x="1969046" y="5404288"/>
            <a:ext cx="3752194" cy="92015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latin typeface="+mj-lt"/>
              </a:rPr>
              <a:t>Thank You!</a:t>
            </a:r>
          </a:p>
        </p:txBody>
      </p:sp>
      <p:pic>
        <p:nvPicPr>
          <p:cNvPr id="4" name="Picture 3" descr="Rows of plants in a field&#10;&#10;Description automatically generated with low confidence">
            <a:extLst>
              <a:ext uri="{FF2B5EF4-FFF2-40B4-BE49-F238E27FC236}">
                <a16:creationId xmlns:a16="http://schemas.microsoft.com/office/drawing/2014/main" id="{78E10784-F3C6-42E3-B67F-0FAE05580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44" y="400866"/>
            <a:ext cx="7465956" cy="437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836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4_Pitch deck_AAS_v5" id="{A82770BA-62BC-4528-9468-1207E61BFB64}" vid="{B7E69C18-93BB-4DCC-8C49-BE1813F33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C5C908-4F22-4D49-B2AD-A48F9AB51175}">
  <ds:schemaRefs>
    <ds:schemaRef ds:uri="http://www.w3.org/XML/1998/namespace"/>
    <ds:schemaRef ds:uri="http://schemas.microsoft.com/office/2006/documentManagement/types"/>
    <ds:schemaRef ds:uri="16c05727-aa75-4e4a-9b5f-8a80a1165891"/>
    <ds:schemaRef ds:uri="71af3243-3dd4-4a8d-8c0d-dd76da1f02a5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332F27D-DD05-4984-A261-62350E39A0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DB9DAA-588F-4E7A-A8D1-E2EBF048F1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Pitch deck</Template>
  <TotalTime>4231</TotalTime>
  <Words>1117</Words>
  <Application>Microsoft Office PowerPoint</Application>
  <PresentationFormat>Widescreen</PresentationFormat>
  <Paragraphs>103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Rockwell</vt:lpstr>
      <vt:lpstr>Times New Roman</vt:lpstr>
      <vt:lpstr>Wingdings</vt:lpstr>
      <vt:lpstr>Office Theme</vt:lpstr>
      <vt:lpstr>PowerPoint Presentation</vt:lpstr>
      <vt:lpstr>Objectives</vt:lpstr>
      <vt:lpstr>The Coupled Model</vt:lpstr>
      <vt:lpstr>Modelling Evaporation</vt:lpstr>
      <vt:lpstr>Model Domain Setup</vt:lpstr>
      <vt:lpstr>Data and Issues</vt:lpstr>
      <vt:lpstr>PowerPoint Presentation</vt:lpstr>
      <vt:lpstr>Model Calibration</vt:lpstr>
      <vt:lpstr>Model Validation</vt:lpstr>
      <vt:lpstr>Conclusion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data automation to model evaporation loss in an Argentinian vineyard using a coupled water, vapor and heat flow model</dc:title>
  <dc:creator>A Sh</dc:creator>
  <cp:lastModifiedBy>A Sh</cp:lastModifiedBy>
  <cp:revision>107</cp:revision>
  <dcterms:created xsi:type="dcterms:W3CDTF">2021-04-15T16:16:51Z</dcterms:created>
  <dcterms:modified xsi:type="dcterms:W3CDTF">2021-04-27T09:24:46Z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