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455" r:id="rId2"/>
    <p:sldId id="519" r:id="rId3"/>
    <p:sldId id="530" r:id="rId4"/>
    <p:sldId id="457" r:id="rId5"/>
    <p:sldId id="458" r:id="rId6"/>
    <p:sldId id="532" r:id="rId7"/>
    <p:sldId id="473" r:id="rId8"/>
    <p:sldId id="534" r:id="rId9"/>
    <p:sldId id="504" r:id="rId10"/>
    <p:sldId id="487" r:id="rId11"/>
    <p:sldId id="514" r:id="rId12"/>
    <p:sldId id="261" r:id="rId13"/>
    <p:sldId id="53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211B"/>
    <a:srgbClr val="58684D"/>
    <a:srgbClr val="F2FFCE"/>
    <a:srgbClr val="D1DDB8"/>
    <a:srgbClr val="61702D"/>
    <a:srgbClr val="774332"/>
    <a:srgbClr val="002D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150"/>
    <p:restoredTop sz="50000" autoAdjust="0"/>
  </p:normalViewPr>
  <p:slideViewPr>
    <p:cSldViewPr snapToGrid="0" snapToObjects="1">
      <p:cViewPr varScale="1">
        <p:scale>
          <a:sx n="131" d="100"/>
          <a:sy n="131" d="100"/>
        </p:scale>
        <p:origin x="82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754A9-AE36-0F42-9468-444CF148DE06}" type="datetimeFigureOut">
              <a:rPr lang="en-US" smtClean="0"/>
              <a:pPr/>
              <a:t>4/26/21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076CA-AEA3-AA4C-A685-E0A6E916D7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282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C58A5-996E-FB40-839B-7E6BEE528C95}" type="datetimeFigureOut">
              <a:rPr lang="en-US" smtClean="0"/>
              <a:pPr/>
              <a:t>4/26/21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04F30-5B17-0E49-B671-B8489301C6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463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04F30-5B17-0E49-B671-B8489301C6D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31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04F30-5B17-0E49-B671-B8489301C6D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80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04F30-5B17-0E49-B671-B8489301C6D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75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04F30-5B17-0E49-B671-B8489301C6D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92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04F30-5B17-0E49-B671-B8489301C6D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85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04F30-5B17-0E49-B671-B8489301C6D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02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CC98D-F5BC-474F-9DF3-FE16C2BA1D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74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CC98D-F5BC-474F-9DF3-FE16C2BA1D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93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04F30-5B17-0E49-B671-B8489301C6D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29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CC98D-F5BC-474F-9DF3-FE16C2BA1D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84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04F30-5B17-0E49-B671-B8489301C6D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54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16979"/>
            <a:ext cx="7772400" cy="11268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794411"/>
            <a:ext cx="6400800" cy="9343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416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39563FF-C655-6C45-A6AE-4598BB3D4D39}" type="datetime1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04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B0C4AC-31EC-0D46-B520-82E083E2AEF2}" type="datetime1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14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29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7920"/>
            <a:ext cx="8229600" cy="45882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FDE4D5-880F-5D43-B47B-D5E2ED8250C1}" type="datetime1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8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dirty="0"/>
            </a:br>
            <a:r>
              <a:rPr lang="en-US" dirty="0"/>
              <a:t>Click to edit Master title style</a:t>
            </a:r>
            <a:br>
              <a:rPr lang="en-US" sz="2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84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43E31-226B-CB4B-814A-520B59633957}" type="datetime1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62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86C4F3-4B5E-3145-BE9E-C46629BBF07C}" type="datetime1">
              <a:rPr lang="en-US" smtClean="0"/>
              <a:t>4/26/21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1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0DB774-C208-8644-AC42-86160A009A88}" type="datetime1">
              <a:rPr lang="en-US" smtClean="0"/>
              <a:t>4/26/21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6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E9095F-2799-6841-A307-650810E29BE1}" type="datetime1">
              <a:rPr lang="en-US" smtClean="0"/>
              <a:t>4/26/21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70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6C2307-5385-AB4C-919C-DAA6F8DE72F1}" type="datetime1">
              <a:rPr lang="en-US" smtClean="0"/>
              <a:t>4/26/21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40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ABDF5D-D649-CA47-9E6C-ABCE0238F8B5}" type="datetime1">
              <a:rPr lang="en-US" smtClean="0"/>
              <a:t>4/26/21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63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E083F-BDDB-884F-BE69-8E72DF6C55C0}" type="datetime1">
              <a:rPr lang="en-US" smtClean="0"/>
              <a:t>4/26/21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45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ior1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87475"/>
            <a:ext cx="9153144" cy="68343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8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dirty="0"/>
            </a:br>
            <a:r>
              <a:rPr lang="en-US" dirty="0"/>
              <a:t>Click To Edit Master Title Style</a:t>
            </a:r>
            <a:br>
              <a:rPr lang="en-US" sz="2400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81120"/>
            <a:ext cx="8229600" cy="4545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7579" y="6356350"/>
            <a:ext cx="3930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55 Helvetica Roman"/>
                <a:cs typeface="55 Helvetica Roman"/>
              </a:defRPr>
            </a:lvl1pPr>
          </a:lstStyle>
          <a:p>
            <a:fld id="{A11F1ED6-03CA-FF41-BAAB-392506A14B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72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002D50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g"/><Relationship Id="rId18" Type="http://schemas.openxmlformats.org/officeDocument/2006/relationships/image" Target="../media/image24.jpg"/><Relationship Id="rId26" Type="http://schemas.openxmlformats.org/officeDocument/2006/relationships/image" Target="../media/image32.jpeg"/><Relationship Id="rId3" Type="http://schemas.openxmlformats.org/officeDocument/2006/relationships/image" Target="../media/image9.jpg"/><Relationship Id="rId21" Type="http://schemas.openxmlformats.org/officeDocument/2006/relationships/image" Target="../media/image27.jp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17" Type="http://schemas.openxmlformats.org/officeDocument/2006/relationships/image" Target="../media/image23.jpg"/><Relationship Id="rId25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jpg"/><Relationship Id="rId20" Type="http://schemas.openxmlformats.org/officeDocument/2006/relationships/image" Target="../media/image26.jpg"/><Relationship Id="rId29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24" Type="http://schemas.openxmlformats.org/officeDocument/2006/relationships/image" Target="../media/image30.png"/><Relationship Id="rId5" Type="http://schemas.openxmlformats.org/officeDocument/2006/relationships/image" Target="../media/image11.jpg"/><Relationship Id="rId15" Type="http://schemas.openxmlformats.org/officeDocument/2006/relationships/image" Target="../media/image21.jpg"/><Relationship Id="rId23" Type="http://schemas.openxmlformats.org/officeDocument/2006/relationships/image" Target="../media/image29.jpg"/><Relationship Id="rId28" Type="http://schemas.openxmlformats.org/officeDocument/2006/relationships/image" Target="../media/image34.jpg"/><Relationship Id="rId10" Type="http://schemas.openxmlformats.org/officeDocument/2006/relationships/image" Target="../media/image16.jpg"/><Relationship Id="rId19" Type="http://schemas.openxmlformats.org/officeDocument/2006/relationships/image" Target="../media/image25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g"/><Relationship Id="rId22" Type="http://schemas.openxmlformats.org/officeDocument/2006/relationships/image" Target="../media/image28.jpg"/><Relationship Id="rId27" Type="http://schemas.openxmlformats.org/officeDocument/2006/relationships/image" Target="../media/image33.jpg"/><Relationship Id="rId30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42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3671E6E-8042-1F42-82C2-56F9C7762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9113"/>
            <a:ext cx="9144000" cy="79672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The Impacts of Climate Change on Societies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7150" y="6160626"/>
            <a:ext cx="9029700" cy="333287"/>
          </a:xfrm>
          <a:prstGeom prst="rect">
            <a:avLst/>
          </a:prstGeom>
        </p:spPr>
        <p:txBody>
          <a:bodyPr anchor="b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"/>
                <a:ea typeface="+mn-ea"/>
                <a:cs typeface="Helvetica Neue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Helvetica Neue"/>
                <a:ea typeface="+mn-ea"/>
                <a:cs typeface="Helvetica Neue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Helvetica Neue"/>
                <a:ea typeface="+mn-ea"/>
                <a:cs typeface="Helvetica Neue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 Neue"/>
                <a:ea typeface="+mn-ea"/>
                <a:cs typeface="Helvetica Neue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 Neue"/>
                <a:ea typeface="+mn-ea"/>
                <a:cs typeface="Helvetica Neue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Georgia"/>
                <a:cs typeface="Georgia"/>
              </a:rPr>
              <a:t>Can We Learn From the Past?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9D36A1-38AB-1E4D-BC12-5E5AA43E3BC4}"/>
              </a:ext>
            </a:extLst>
          </p:cNvPr>
          <p:cNvSpPr txBox="1">
            <a:spLocks/>
          </p:cNvSpPr>
          <p:nvPr/>
        </p:nvSpPr>
        <p:spPr>
          <a:xfrm>
            <a:off x="162128" y="6368025"/>
            <a:ext cx="9144000" cy="463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2D50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1600" dirty="0">
                <a:solidFill>
                  <a:schemeClr val="bg1"/>
                </a:solidFill>
              </a:rPr>
              <a:t>Dagomar Degroot, Georgetown University</a:t>
            </a:r>
          </a:p>
        </p:txBody>
      </p:sp>
    </p:spTree>
    <p:extLst>
      <p:ext uri="{BB962C8B-B14F-4D97-AF65-F5344CB8AC3E}">
        <p14:creationId xmlns:p14="http://schemas.microsoft.com/office/powerpoint/2010/main" val="272479384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25D3E7-5306-2C40-B6E7-7BDF1B690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-8681"/>
            <a:ext cx="457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C57D6B-8292-E04C-90C6-03D35379A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29" y="271829"/>
            <a:ext cx="4345361" cy="21385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C2EC064-B95F-DF4F-AC8A-3F4EEE56F5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410428"/>
            <a:ext cx="4676172" cy="444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2998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34E5FD-25C9-A74A-97F9-CD9D86A50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05" y="950930"/>
            <a:ext cx="8738390" cy="51347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752CA2-6256-D84F-97A4-5A6F7763E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05" y="0"/>
            <a:ext cx="8738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58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43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4" t="5013" r="4097" b="4901"/>
          <a:stretch/>
        </p:blipFill>
        <p:spPr>
          <a:xfrm>
            <a:off x="0" y="486382"/>
            <a:ext cx="9144000" cy="58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11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F6C700-6A50-4E48-A027-6EB94EE85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01155C-BB7F-384E-938A-DD1F8AD0D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35" t="11135" r="22235" b="7920"/>
          <a:stretch/>
        </p:blipFill>
        <p:spPr>
          <a:xfrm>
            <a:off x="4874497" y="0"/>
            <a:ext cx="454096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310C8-C43F-D44C-AB81-FBBE89B90B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15" t="8676" r="21383" b="6974"/>
          <a:stretch/>
        </p:blipFill>
        <p:spPr>
          <a:xfrm>
            <a:off x="0" y="0"/>
            <a:ext cx="4722471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027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DB82BC-EAA7-A549-890A-ED771D516E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550"/>
          <a:stretch/>
        </p:blipFill>
        <p:spPr>
          <a:xfrm>
            <a:off x="0" y="0"/>
            <a:ext cx="4406627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FF8471-45CC-D640-9BB7-103A725EFC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6" t="1353" r="19255"/>
          <a:stretch/>
        </p:blipFill>
        <p:spPr>
          <a:xfrm>
            <a:off x="4406629" y="1"/>
            <a:ext cx="473737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655190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FF4781-8829-E745-996E-2DDD985946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" t="13899" r="11646"/>
          <a:stretch/>
        </p:blipFill>
        <p:spPr>
          <a:xfrm>
            <a:off x="91752" y="0"/>
            <a:ext cx="913721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08FF4E-F732-C44E-A4C6-AA4237FFA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262"/>
            <a:ext cx="9144000" cy="6721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2A5914-7522-0041-8093-4649E2F4C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9228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14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F1ED6-03CA-FF41-BAAB-392506A14B1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7E7571-73EB-614C-8A4D-DCB77A76BD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99" b="6760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6531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C1FA62-CEDE-1B47-95DE-9D7EC07A2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98" y="1797294"/>
            <a:ext cx="1329863" cy="1712124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952461-9D86-6145-9772-F04F457CD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09" y="3439289"/>
            <a:ext cx="1358841" cy="1715896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15990B-8A00-4043-AD37-9F8CAC612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2" y="3498785"/>
            <a:ext cx="1458817" cy="1730447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8A039F-D2DA-E148-A084-A485D73E9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6178" y="3498785"/>
            <a:ext cx="1370298" cy="165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D58791-70E4-F248-9692-BF0BD1CB4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1992" y="5117188"/>
            <a:ext cx="1315461" cy="1740811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7317E5-BF3A-8744-A18F-1AA9F58F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4697" y="5117189"/>
            <a:ext cx="1345153" cy="1740811"/>
          </a:xfrm>
          <a:prstGeom prst="rect">
            <a:avLst/>
          </a:prstGeom>
          <a:effectLst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3033DB-50EC-E549-B66E-231A131CF9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8391" y="5116148"/>
            <a:ext cx="1331270" cy="1746676"/>
          </a:xfrm>
          <a:prstGeom prst="rect">
            <a:avLst/>
          </a:prstGeom>
          <a:effectLst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349D42F-5FC9-4A47-B71D-992065CE55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1888" y="-2"/>
            <a:ext cx="1212112" cy="1908110"/>
          </a:xfrm>
          <a:prstGeom prst="rect">
            <a:avLst/>
          </a:prstGeom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3B89090-A561-7449-BB4B-9B0248F138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8907" y="3439289"/>
            <a:ext cx="1159987" cy="16912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A210E6-B12D-314F-8A83-DE87E02C5C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87" y="5109283"/>
            <a:ext cx="1437542" cy="1755541"/>
          </a:xfrm>
          <a:prstGeom prst="rect">
            <a:avLst/>
          </a:prstGeom>
          <a:effectLst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D991675-D0E1-5644-80A0-C9E999D568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9117" y="1875780"/>
            <a:ext cx="1330463" cy="16230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B0EAE16-2CBA-EC4C-9171-C2F6124E2B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25769" y="3439289"/>
            <a:ext cx="1218231" cy="16700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76E79A4-3EAB-3441-85E2-1E8A7243FF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31888" y="5109290"/>
            <a:ext cx="1212112" cy="1748710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DA1C5FF-32BC-F74F-85B6-6C733A1F51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39768" y="0"/>
            <a:ext cx="1224737" cy="1892054"/>
          </a:xfrm>
          <a:prstGeom prst="rect">
            <a:avLst/>
          </a:prstGeom>
          <a:effectLst/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86A438B-10ED-F14E-8FCE-AA476CB7776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45888" y="5117195"/>
            <a:ext cx="1179882" cy="1740804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5C23E0-22E8-F64F-9CD5-6BFA9AC5C3A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0" y="-3500"/>
            <a:ext cx="1461455" cy="1933263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FF33A4-59D3-8647-8C72-1A504B58A96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8" y="1892055"/>
            <a:ext cx="1472089" cy="1617363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79050F-7BAF-3B41-8465-48D5E9F755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904" y="5605"/>
            <a:ext cx="1338887" cy="1875780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6295C0-0DE8-1446-A392-B73B688B2B7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240" y="-3500"/>
            <a:ext cx="1385384" cy="1895555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5E38D5-8D8B-7445-9782-0A6521FC4CB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81864" y="3493664"/>
            <a:ext cx="1360409" cy="1644646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F5B081-F105-AD47-AC76-C25C177DB28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9663" y="-3500"/>
            <a:ext cx="1260107" cy="1892055"/>
          </a:xfrm>
          <a:prstGeom prst="rect">
            <a:avLst/>
          </a:prstGeom>
          <a:effectLst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D5E694-7C55-2D4A-8EF2-7551867B326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77118" y="1882462"/>
            <a:ext cx="1392022" cy="1617364"/>
          </a:xfrm>
          <a:prstGeom prst="rect">
            <a:avLst/>
          </a:prstGeom>
          <a:effectLst/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6863DC3-3B4E-7A42-8D05-81904C72DC6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142274" y="0"/>
            <a:ext cx="1342110" cy="1875780"/>
          </a:xfrm>
          <a:prstGeom prst="rect">
            <a:avLst/>
          </a:prstGeom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C48F6D-54AD-5146-9D5C-97D668EABC8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476506" y="3508087"/>
            <a:ext cx="1297679" cy="160119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5CA873A-CDE6-8D45-A38B-C548ABFA339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925769" y="1874740"/>
            <a:ext cx="1218231" cy="1624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AD26AE-F33E-E842-AC87-7C038EC4D9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08" y="5117189"/>
            <a:ext cx="1394385" cy="1746676"/>
          </a:xfrm>
          <a:prstGeom prst="rect">
            <a:avLst/>
          </a:prstGeom>
          <a:effectLst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EC8E37D-9359-AA4E-AAE1-7BD8F3971D8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739768" y="1875780"/>
            <a:ext cx="1199126" cy="16312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552C17-DB3F-4F48-9E4E-4EB676FEA188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b="10171"/>
          <a:stretch/>
        </p:blipFill>
        <p:spPr>
          <a:xfrm>
            <a:off x="5476507" y="1889334"/>
            <a:ext cx="1263262" cy="162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8335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187BB03C-8F14-974A-8B4C-BFFE235D2B0B}"/>
              </a:ext>
            </a:extLst>
          </p:cNvPr>
          <p:cNvSpPr txBox="1">
            <a:spLocks/>
          </p:cNvSpPr>
          <p:nvPr/>
        </p:nvSpPr>
        <p:spPr>
          <a:xfrm>
            <a:off x="544749" y="5673357"/>
            <a:ext cx="8385242" cy="333287"/>
          </a:xfrm>
          <a:prstGeom prst="rect">
            <a:avLst/>
          </a:prstGeom>
        </p:spPr>
        <p:txBody>
          <a:bodyPr anchor="b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"/>
                <a:ea typeface="+mn-ea"/>
                <a:cs typeface="Helvetica Neue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Helvetica Neue"/>
                <a:ea typeface="+mn-ea"/>
                <a:cs typeface="Helvetica Neue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Helvetica Neue"/>
                <a:ea typeface="+mn-ea"/>
                <a:cs typeface="Helvetica Neue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 Neue"/>
                <a:ea typeface="+mn-ea"/>
                <a:cs typeface="Helvetica Neue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 Neue"/>
                <a:ea typeface="+mn-ea"/>
                <a:cs typeface="Helvetica Neue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300" dirty="0">
                <a:solidFill>
                  <a:schemeClr val="tx1"/>
                </a:solidFill>
                <a:latin typeface="Georgia"/>
                <a:cs typeface="Georgia"/>
              </a:rPr>
              <a:t>Climate change as a </a:t>
            </a:r>
            <a:r>
              <a:rPr lang="en-US" sz="3300" i="1" dirty="0">
                <a:solidFill>
                  <a:schemeClr val="tx1"/>
                </a:solidFill>
                <a:latin typeface="Georgia"/>
                <a:cs typeface="Georgia"/>
              </a:rPr>
              <a:t>necessary </a:t>
            </a:r>
            <a:r>
              <a:rPr lang="en-US" sz="3300" dirty="0">
                <a:solidFill>
                  <a:schemeClr val="tx1"/>
                </a:solidFill>
                <a:latin typeface="Georgia"/>
                <a:cs typeface="Georgia"/>
              </a:rPr>
              <a:t>and </a:t>
            </a:r>
            <a:r>
              <a:rPr lang="en-US" sz="3300" i="1" dirty="0">
                <a:solidFill>
                  <a:schemeClr val="tx1"/>
                </a:solidFill>
                <a:latin typeface="Georgia"/>
                <a:cs typeface="Georgia"/>
              </a:rPr>
              <a:t>sufficient </a:t>
            </a:r>
            <a:r>
              <a:rPr lang="en-US" sz="3300" dirty="0">
                <a:solidFill>
                  <a:schemeClr val="tx1"/>
                </a:solidFill>
                <a:latin typeface="Georgia"/>
                <a:cs typeface="Georgia"/>
              </a:rPr>
              <a:t>condition for social change</a:t>
            </a:r>
          </a:p>
          <a:p>
            <a:pPr algn="l"/>
            <a:endParaRPr lang="en-US" sz="3300" dirty="0">
              <a:solidFill>
                <a:schemeClr val="tx1"/>
              </a:solidFill>
              <a:latin typeface="Georgia"/>
              <a:cs typeface="Georgia"/>
            </a:endParaRP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300" dirty="0">
                <a:solidFill>
                  <a:schemeClr val="tx1"/>
                </a:solidFill>
                <a:latin typeface="Georgia"/>
                <a:cs typeface="Georgia"/>
              </a:rPr>
              <a:t>Inferences derived from historical evidence, comparisons with similar cases, counterfactual reasoning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2AC96E4E-3958-4C4E-9FD3-96A48E50F5FA}"/>
              </a:ext>
            </a:extLst>
          </p:cNvPr>
          <p:cNvSpPr txBox="1">
            <a:spLocks/>
          </p:cNvSpPr>
          <p:nvPr/>
        </p:nvSpPr>
        <p:spPr>
          <a:xfrm>
            <a:off x="0" y="1017999"/>
            <a:ext cx="9144000" cy="7967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10000" dirty="0">
                <a:solidFill>
                  <a:schemeClr val="tx1"/>
                </a:solidFill>
              </a:rPr>
              <a:t>cause-of-effect</a:t>
            </a:r>
          </a:p>
        </p:txBody>
      </p:sp>
    </p:spTree>
    <p:extLst>
      <p:ext uri="{BB962C8B-B14F-4D97-AF65-F5344CB8AC3E}">
        <p14:creationId xmlns:p14="http://schemas.microsoft.com/office/powerpoint/2010/main" val="289831902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813E12-A5EA-6249-8A49-60EBC532D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44"/>
          <a:stretch/>
        </p:blipFill>
        <p:spPr>
          <a:xfrm>
            <a:off x="77821" y="126460"/>
            <a:ext cx="4854102" cy="6731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A19EF8-9B10-E24C-AE0D-C028185D2E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94" t="15744"/>
          <a:stretch/>
        </p:blipFill>
        <p:spPr>
          <a:xfrm>
            <a:off x="5034953" y="0"/>
            <a:ext cx="4109047" cy="68580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596638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187BB03C-8F14-974A-8B4C-BFFE235D2B0B}"/>
              </a:ext>
            </a:extLst>
          </p:cNvPr>
          <p:cNvSpPr txBox="1">
            <a:spLocks/>
          </p:cNvSpPr>
          <p:nvPr/>
        </p:nvSpPr>
        <p:spPr>
          <a:xfrm>
            <a:off x="521600" y="6124770"/>
            <a:ext cx="8385242" cy="333287"/>
          </a:xfrm>
          <a:prstGeom prst="rect">
            <a:avLst/>
          </a:prstGeom>
        </p:spPr>
        <p:txBody>
          <a:bodyPr anchor="b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"/>
                <a:ea typeface="+mn-ea"/>
                <a:cs typeface="Helvetica Neue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Helvetica Neue"/>
                <a:ea typeface="+mn-ea"/>
                <a:cs typeface="Helvetica Neue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Helvetica Neue"/>
                <a:ea typeface="+mn-ea"/>
                <a:cs typeface="Helvetica Neue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 Neue"/>
                <a:ea typeface="+mn-ea"/>
                <a:cs typeface="Helvetica Neue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 Neue"/>
                <a:ea typeface="+mn-ea"/>
                <a:cs typeface="Helvetica Neue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300" dirty="0">
                <a:solidFill>
                  <a:schemeClr val="tx1"/>
                </a:solidFill>
                <a:latin typeface="Georgia"/>
                <a:cs typeface="Georgia"/>
              </a:rPr>
              <a:t>Correlations establish control of the climate variable over the historical variable.</a:t>
            </a:r>
          </a:p>
          <a:p>
            <a:pPr algn="l"/>
            <a:endParaRPr lang="en-US" sz="3300" dirty="0">
              <a:solidFill>
                <a:schemeClr val="tx1"/>
              </a:solidFill>
              <a:latin typeface="Georgia"/>
              <a:cs typeface="Georgia"/>
            </a:endParaRP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300" dirty="0">
                <a:solidFill>
                  <a:schemeClr val="tx1"/>
                </a:solidFill>
                <a:latin typeface="Georgia"/>
                <a:cs typeface="Georgia"/>
              </a:rPr>
              <a:t>Climate change as a cause of historical change, but not necessary or sufficient condition in all instances.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2AC96E4E-3958-4C4E-9FD3-96A48E50F5FA}"/>
              </a:ext>
            </a:extLst>
          </p:cNvPr>
          <p:cNvSpPr txBox="1">
            <a:spLocks/>
          </p:cNvSpPr>
          <p:nvPr/>
        </p:nvSpPr>
        <p:spPr>
          <a:xfrm>
            <a:off x="0" y="1017999"/>
            <a:ext cx="9144000" cy="7967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10000" dirty="0">
                <a:solidFill>
                  <a:schemeClr val="tx1"/>
                </a:solidFill>
              </a:rPr>
              <a:t>effect-of-cause</a:t>
            </a:r>
          </a:p>
        </p:txBody>
      </p:sp>
    </p:spTree>
    <p:extLst>
      <p:ext uri="{BB962C8B-B14F-4D97-AF65-F5344CB8AC3E}">
        <p14:creationId xmlns:p14="http://schemas.microsoft.com/office/powerpoint/2010/main" val="158707452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8B4ADD-859F-784B-9DDD-848022B558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3" t="9943" r="19565" b="17942"/>
          <a:stretch/>
        </p:blipFill>
        <p:spPr>
          <a:xfrm>
            <a:off x="2019696" y="699052"/>
            <a:ext cx="5897216" cy="5459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511141-FAB2-7A46-A95D-961B7C37F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696" y="784220"/>
            <a:ext cx="5486400" cy="537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820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14317</TotalTime>
  <Words>91</Words>
  <Application>Microsoft Macintosh PowerPoint</Application>
  <PresentationFormat>On-screen Show (4:3)</PresentationFormat>
  <Paragraphs>26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55 Helvetica Roman</vt:lpstr>
      <vt:lpstr>Arial</vt:lpstr>
      <vt:lpstr>Calibri</vt:lpstr>
      <vt:lpstr>Courier New</vt:lpstr>
      <vt:lpstr>Georgia</vt:lpstr>
      <vt:lpstr>Helvetica Neue</vt:lpstr>
      <vt:lpstr>Office Theme</vt:lpstr>
      <vt:lpstr>The Impacts of Climate Change on Societies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Option One Title Here</dc:title>
  <dc:creator>Shikha Savdas</dc:creator>
  <cp:lastModifiedBy>Dagomar Degroot</cp:lastModifiedBy>
  <cp:revision>370</cp:revision>
  <dcterms:created xsi:type="dcterms:W3CDTF">2012-07-30T19:58:27Z</dcterms:created>
  <dcterms:modified xsi:type="dcterms:W3CDTF">2021-04-26T16:39:40Z</dcterms:modified>
</cp:coreProperties>
</file>