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20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7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4.xml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6.xml"/><Relationship Id="rId2" Type="http://schemas.openxmlformats.org/officeDocument/2006/relationships/image" Target="../media/image3.jpeg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8.xml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563245" y="1621155"/>
            <a:ext cx="11070590" cy="2570480"/>
          </a:xfrm>
        </p:spPr>
        <p:txBody>
          <a:bodyPr>
            <a:normAutofit fontScale="90000"/>
          </a:bodyPr>
          <a:p>
            <a:pPr algn="ctr"/>
            <a:r>
              <a:rPr lang="en-US" altLang="zh-CN" sz="4000" dirty="0">
                <a:latin typeface="Times New Roman" panose="02020603050405020304" pitchFamily="18" charset="0"/>
                <a:ea typeface="仿宋" panose="02010609060101010101" pitchFamily="49" charset="-122"/>
                <a:sym typeface="+mn-ea"/>
              </a:rPr>
              <a:t>Analysis of ionospheric compressional waves and electron density oscillation during storm periods using Swarm observations</a:t>
            </a:r>
            <a:br>
              <a:rPr lang="en-US" altLang="zh-CN" b="1" dirty="0">
                <a:latin typeface="Times New Roman" panose="02020603050405020304" pitchFamily="18" charset="0"/>
                <a:ea typeface="仿宋" panose="02010609060101010101" pitchFamily="49" charset="-122"/>
              </a:rPr>
            </a:br>
            <a:endParaRPr lang="zh-CN" altLang="zh-CN"/>
          </a:p>
        </p:txBody>
      </p:sp>
      <p:pic>
        <p:nvPicPr>
          <p:cNvPr id="1026" name="Picture 2" descr="https://gss0.baidu.com/70cFfyinKgQFm2e88IuM_a/forum/w=580/sign=65d84a593ddbb6fd255be52e3925aba6/632a3e87e950352af25edbaa5743fbf2b3118ba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0605" y="165735"/>
            <a:ext cx="986790" cy="97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avaruusinsinoori.kassiopeia.net/files/2014/04/EGU-logo-300x3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301" y="141690"/>
            <a:ext cx="986790" cy="98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563245" y="165735"/>
            <a:ext cx="1978025" cy="1153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>
              <a:spcBef>
                <a:spcPts val="6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仿宋" panose="02010609060101010101" pitchFamily="49" charset="-122"/>
                <a:sym typeface="+mn-ea"/>
              </a:rPr>
              <a:t>EGU 2022</a:t>
            </a:r>
            <a:endParaRPr lang="en-US" altLang="zh-CN" sz="3200" b="1" dirty="0">
              <a:latin typeface="Times New Roman" panose="02020603050405020304" pitchFamily="18" charset="0"/>
              <a:ea typeface="仿宋" panose="02010609060101010101" pitchFamily="49" charset="-122"/>
              <a:sym typeface="+mn-ea"/>
            </a:endParaRPr>
          </a:p>
          <a:p>
            <a:pPr lvl="0">
              <a:spcBef>
                <a:spcPts val="6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仿宋" panose="02010609060101010101" pitchFamily="49" charset="-122"/>
              </a:rPr>
              <a:t>ST 3.5</a:t>
            </a:r>
            <a:endParaRPr lang="en-US" altLang="zh-CN" sz="3200" b="1" dirty="0">
              <a:latin typeface="Times New Roman" panose="02020603050405020304" pitchFamily="18" charset="0"/>
              <a:ea typeface="仿宋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29800" y="4584272"/>
            <a:ext cx="6362699" cy="1383665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仿宋" panose="02010609060101010101" pitchFamily="49" charset="-122"/>
              </a:rPr>
              <a:t>Yangfan He (Yangfan.He@whu.edu.cn)</a:t>
            </a:r>
            <a:endParaRPr lang="en-US" altLang="zh-CN" sz="2800" dirty="0">
              <a:latin typeface="Times New Roman" panose="02020603050405020304" pitchFamily="18" charset="0"/>
              <a:ea typeface="仿宋" panose="02010609060101010101" pitchFamily="49" charset="-122"/>
            </a:endParaRPr>
          </a:p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仿宋" panose="02010609060101010101" pitchFamily="49" charset="-122"/>
              </a:rPr>
              <a:t>Luyuan Sun</a:t>
            </a:r>
            <a:endParaRPr lang="en-US" altLang="zh-CN" sz="2800" dirty="0">
              <a:latin typeface="Times New Roman" panose="02020603050405020304" pitchFamily="18" charset="0"/>
              <a:ea typeface="仿宋" panose="02010609060101010101" pitchFamily="49" charset="-122"/>
            </a:endParaRPr>
          </a:p>
          <a:p>
            <a:pPr algn="ctr"/>
            <a:endParaRPr lang="en-US" altLang="zh-CN" sz="280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604211" y="6075700"/>
            <a:ext cx="3051926" cy="521970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仿宋" panose="02010609060101010101" pitchFamily="49" charset="-122"/>
              </a:rPr>
              <a:t>2022 05.23-05.27</a:t>
            </a:r>
            <a:endParaRPr lang="en-US" altLang="zh-CN" sz="280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6310" y="247085"/>
            <a:ext cx="10969200" cy="705600"/>
          </a:xfrm>
        </p:spPr>
        <p:txBody>
          <a:bodyPr/>
          <a:p>
            <a:r>
              <a:rPr lang="en-US" altLang="zh-CN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1. Research object</a:t>
            </a:r>
            <a:endParaRPr lang="en-US" altLang="zh-CN" sz="3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952500"/>
            <a:ext cx="12192000" cy="476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5" name="图片 1" descr="E:\emic_NeOscillation_work\fig_emic_ne_new\20150323-new.jp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6240" y="1944370"/>
            <a:ext cx="4320000" cy="43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4974590" y="1264285"/>
            <a:ext cx="6986905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299 EMIC Compressional Waves: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criteria: </a:t>
            </a:r>
            <a:endParaRPr lang="en-US" altLang="zh-CN" sz="2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zh-CN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Hz electron density data available</a:t>
            </a:r>
            <a:endParaRPr lang="en-US" altLang="zh-CN" sz="2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zh-CN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 &gt; 0.15 Hz</a:t>
            </a:r>
            <a:endParaRPr lang="en-US" altLang="zh-CN" sz="2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zh-CN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 &gt; 10</a:t>
            </a:r>
            <a:r>
              <a:rPr lang="en-US" altLang="zh-CN" sz="2800" baseline="30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-7</a:t>
            </a:r>
            <a:r>
              <a:rPr lang="en-US" altLang="zh-CN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altLang="zh-CN" sz="2800" baseline="30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/Hz</a:t>
            </a:r>
            <a:endParaRPr lang="en-US" altLang="zh-CN" sz="2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74590" y="3667125"/>
            <a:ext cx="7217410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102 Plasma Density Oscillation Events induced by compressional EMIC wave: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within the range of EMIC wave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 of peak power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nearly equal to EMIC wave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 range difference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is lower than 0.5 Hz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68680" y="1237615"/>
            <a:ext cx="31515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2014-2018 Storm Periods</a:t>
            </a:r>
            <a:endParaRPr lang="en-US" altLang="zh-CN" sz="2000"/>
          </a:p>
          <a:p>
            <a:pPr algn="ctr"/>
            <a:r>
              <a:rPr lang="zh-CN" altLang="en-US" sz="2000"/>
              <a:t>（</a:t>
            </a:r>
            <a:r>
              <a:rPr lang="en-US" altLang="zh-CN" sz="2000"/>
              <a:t>Dstmin ≤ -50nT</a:t>
            </a:r>
            <a:r>
              <a:rPr lang="zh-CN" altLang="en-US" sz="2000"/>
              <a:t>）</a:t>
            </a:r>
            <a:r>
              <a:rPr lang="en-US" altLang="zh-CN"/>
              <a:t> 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6310" y="247085"/>
            <a:ext cx="10969200" cy="705600"/>
          </a:xfrm>
        </p:spPr>
        <p:txBody>
          <a:bodyPr/>
          <a:p>
            <a:r>
              <a:rPr lang="en-US" altLang="zh-CN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</a:t>
            </a:r>
            <a:endParaRPr lang="en-US" altLang="zh-CN" sz="3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952500"/>
            <a:ext cx="12192000" cy="476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9" name="图片 19" descr="C:\Users\Administrator\Desktop\大论文写作\ppt图\新图.png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7"/>
          <a:stretch>
            <a:fillRect/>
          </a:stretch>
        </p:blipFill>
        <p:spPr bwMode="auto">
          <a:xfrm>
            <a:off x="80010" y="1858645"/>
            <a:ext cx="5733415" cy="29521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图片 15" descr="C:\Users\Administrator\Documents\Tencent Files\1049488543\FileRecv\MobileFile\Image\U28_JWDVGL0L[QQ%8@A3KQ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0"/>
          <a:stretch>
            <a:fillRect/>
          </a:stretch>
        </p:blipFill>
        <p:spPr bwMode="auto">
          <a:xfrm>
            <a:off x="5716905" y="2038985"/>
            <a:ext cx="6475095" cy="259207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755015" y="1245235"/>
            <a:ext cx="66173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Spatial and temporal distribution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3670" y="4810760"/>
            <a:ext cx="573151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 fontAlgn="auto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high similarity in MLT distribution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auto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peak occurrence: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auto">
              <a:lnSpc>
                <a:spcPts val="4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00-03 MLT and 18-21 MLT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278880" y="4826000"/>
            <a:ext cx="5680075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 fontAlgn="auto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consistent high occurrence region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auto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South Atlantic Anomaly Region (SAA)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6310" y="247085"/>
            <a:ext cx="10969200" cy="705600"/>
          </a:xfrm>
        </p:spPr>
        <p:txBody>
          <a:bodyPr/>
          <a:p>
            <a:r>
              <a:rPr lang="en-US" altLang="zh-CN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</a:t>
            </a:r>
            <a:endParaRPr lang="en-US" altLang="zh-CN" sz="3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952500"/>
            <a:ext cx="12192000" cy="476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l="6648" r="6829"/>
          <a:stretch>
            <a:fillRect/>
          </a:stretch>
        </p:blipFill>
        <p:spPr>
          <a:xfrm>
            <a:off x="115570" y="2098675"/>
            <a:ext cx="7314966" cy="34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图片 2"/>
          <p:cNvPicPr>
            <a:picLocks noChangeAspect="1"/>
          </p:cNvPicPr>
          <p:nvPr/>
        </p:nvPicPr>
        <p:blipFill>
          <a:blip r:embed="rId2"/>
          <a:srcRect l="2128" r="7140"/>
          <a:stretch>
            <a:fillRect/>
          </a:stretch>
        </p:blipFill>
        <p:spPr>
          <a:xfrm>
            <a:off x="7399020" y="2183130"/>
            <a:ext cx="4512292" cy="33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859790" y="1220470"/>
            <a:ext cx="104209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Enhanced proton flux and background electron density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76905" y="1814830"/>
            <a:ext cx="69272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MLAT = Latitude of EMIC’s maximim power density occurred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59155" y="5554980"/>
            <a:ext cx="10803890" cy="11169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 fontAlgn="auto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 proton flux at the location of  EMIC wave is strong 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auto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EMIC wave induce a localized Ne density enhancement in the F layer 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6310" y="247085"/>
            <a:ext cx="10969200" cy="705600"/>
          </a:xfrm>
        </p:spPr>
        <p:txBody>
          <a:bodyPr/>
          <a:p>
            <a:r>
              <a:rPr lang="en-US" altLang="zh-CN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2. Results</a:t>
            </a:r>
            <a:endParaRPr lang="en-US" altLang="zh-CN" sz="3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952500"/>
            <a:ext cx="12192000" cy="476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9" name="图片 99" descr="C:\Users\Administrator\Documents\Tencent Files\1049488543\FileRecv\MobileFile\Image\OP3TD7]PX75~ACXL@5RG}GC.png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1" b="1113"/>
          <a:stretch>
            <a:fillRect/>
          </a:stretch>
        </p:blipFill>
        <p:spPr bwMode="auto">
          <a:xfrm>
            <a:off x="396240" y="2038985"/>
            <a:ext cx="5689600" cy="394271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1022985" y="1258570"/>
            <a:ext cx="4706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Relative location to FACs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32855" y="2263775"/>
            <a:ext cx="5859145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dawn: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lower latitude area outiside the R2 field-aligned currents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dusk: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the equatorial boundary area of the R2 field-aligned currents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6310" y="247085"/>
            <a:ext cx="10969200" cy="705600"/>
          </a:xfrm>
        </p:spPr>
        <p:txBody>
          <a:bodyPr/>
          <a:p>
            <a:r>
              <a:rPr lang="en-US" altLang="zh-CN" sz="3200" b="0">
                <a:latin typeface="Times New Roman" panose="02020603050405020304" pitchFamily="18" charset="0"/>
                <a:cs typeface="Times New Roman" panose="02020603050405020304" pitchFamily="18" charset="0"/>
              </a:rPr>
              <a:t>3. Conclusion</a:t>
            </a:r>
            <a:endParaRPr lang="en-US" altLang="zh-CN" sz="3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" y="952500"/>
            <a:ext cx="12192000" cy="476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36550" y="1644650"/>
            <a:ext cx="11089005" cy="4194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 fontAlgn="auto">
              <a:lnSpc>
                <a:spcPts val="4000"/>
              </a:lnSpc>
              <a:buFont typeface="Wingdings" panose="05000000000000000000" charset="0"/>
              <a:buChar char="Ø"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time and longitudinal variations 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of plasma density oscillations related to compressional waves are releaved.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fontAlgn="auto">
              <a:lnSpc>
                <a:spcPts val="4000"/>
              </a:lnSpc>
              <a:buFont typeface="Wingdings" panose="05000000000000000000" charset="0"/>
              <a:buNone/>
            </a:pP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auto">
              <a:lnSpc>
                <a:spcPts val="4000"/>
              </a:lnSpc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Energetic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 precipitation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and enhanced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F-layer electron density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emerge around the compressional wave region.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fontAlgn="auto">
              <a:lnSpc>
                <a:spcPts val="4000"/>
              </a:lnSpc>
              <a:buFont typeface="Wingdings" panose="05000000000000000000" charset="0"/>
              <a:buNone/>
            </a:pP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auto">
              <a:lnSpc>
                <a:spcPts val="4000"/>
              </a:lnSpc>
              <a:buFont typeface="Wingdings" panose="05000000000000000000" charset="0"/>
              <a:buChar char="Ø"/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Waves locate outside the dawn R2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field-aligned currents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(FACs) and at the equatorial boundary of dusk R2 FACs.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UNIT_PLACING_PICTURE_USER_VIEWPORT" val="{&quot;height&quot;:5538,&quot;width&quot;:5538}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COMMONDATA" val="eyJoZGlkIjoiZWY1MmFjNThjZTIwMDM1MWI3YjIyOTYyNjdlMzA0MjE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1528</Words>
  <Application>WPS 演示</Application>
  <PresentationFormat>宽屏</PresentationFormat>
  <Paragraphs>67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Times New Roman</vt:lpstr>
      <vt:lpstr>仿宋</vt:lpstr>
      <vt:lpstr>Calibri</vt:lpstr>
      <vt:lpstr>微软雅黑</vt:lpstr>
      <vt:lpstr>Arial Unicode MS</vt:lpstr>
      <vt:lpstr>Office 主题​​</vt:lpstr>
      <vt:lpstr>Analysis of ionospheric compressional waves and electron density oscillation during storm periods using Swarm observations </vt:lpstr>
      <vt:lpstr>1. Research object</vt:lpstr>
      <vt:lpstr>2. Results</vt:lpstr>
      <vt:lpstr>2. Results</vt:lpstr>
      <vt:lpstr>2. Results</vt:lpstr>
      <vt:lpstr>3.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July在七月</cp:lastModifiedBy>
  <cp:revision>157</cp:revision>
  <dcterms:created xsi:type="dcterms:W3CDTF">2019-06-19T02:08:00Z</dcterms:created>
  <dcterms:modified xsi:type="dcterms:W3CDTF">2022-05-23T01:53:49Z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179C6C621766406D993FE01CB9E92383</vt:lpwstr>
  </property>
</Properties>
</file>