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4" r:id="rId3"/>
    <p:sldId id="274" r:id="rId4"/>
    <p:sldId id="289" r:id="rId5"/>
    <p:sldId id="29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559"/>
    <a:srgbClr val="E6E6E6"/>
    <a:srgbClr val="FFC000"/>
    <a:srgbClr val="00F5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250FD-FB4E-4C7C-A4F0-554C9F9682B8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6D4E5-EF26-4B66-8406-FD6F21FF61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5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6D4E5-EF26-4B66-8406-FD6F21FF61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7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4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1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0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2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8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0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28000">
              <a:schemeClr val="bg2">
                <a:alpha val="84000"/>
              </a:schemeClr>
            </a:gs>
            <a:gs pos="77000">
              <a:schemeClr val="bg2">
                <a:lumMod val="90000"/>
              </a:schemeClr>
            </a:gs>
            <a:gs pos="54000">
              <a:schemeClr val="bg2">
                <a:lumMod val="75000"/>
                <a:alpha val="36000"/>
              </a:schemeClr>
            </a:gs>
            <a:gs pos="94000">
              <a:schemeClr val="bg2"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40E7-F219-4B76-83A2-617EF075F5B6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B626-9868-4286-8D59-3D79E6B3E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/>
            </a:gs>
            <a:gs pos="28000">
              <a:schemeClr val="bg2">
                <a:alpha val="84000"/>
              </a:schemeClr>
            </a:gs>
            <a:gs pos="77000">
              <a:schemeClr val="bg2">
                <a:lumMod val="90000"/>
              </a:schemeClr>
            </a:gs>
            <a:gs pos="54000">
              <a:schemeClr val="bg2">
                <a:lumMod val="75000"/>
                <a:alpha val="36000"/>
              </a:schemeClr>
            </a:gs>
            <a:gs pos="94000">
              <a:schemeClr val="bg2">
                <a:lumMod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0" y="2584749"/>
            <a:ext cx="5711780" cy="42086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248706" cy="707560"/>
          </a:xfrm>
          <a:prstGeom prst="rect">
            <a:avLst/>
          </a:prstGeom>
          <a:solidFill>
            <a:srgbClr val="FFC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A study of iodine concentration in soils and drinking waters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of the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Mountainous Crimea</a:t>
            </a:r>
            <a:endParaRPr lang="ru-RU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131" y="815230"/>
            <a:ext cx="11152054" cy="34951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800" b="1" dirty="0"/>
              <a:t>Korobova E.M., </a:t>
            </a:r>
            <a:r>
              <a:rPr lang="en-US" sz="1800" b="1" dirty="0" err="1" smtClean="0"/>
              <a:t>Berezkin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V.Yu</a:t>
            </a:r>
            <a:r>
              <a:rPr lang="en-US" sz="1800" b="1" dirty="0" smtClean="0"/>
              <a:t>., 		     </a:t>
            </a:r>
            <a:r>
              <a:rPr lang="en-US" sz="1800" b="1" dirty="0" err="1" smtClean="0"/>
              <a:t>Kaukova</a:t>
            </a:r>
            <a:r>
              <a:rPr lang="en-US" sz="1800" b="1" dirty="0" smtClean="0"/>
              <a:t> </a:t>
            </a:r>
            <a:r>
              <a:rPr lang="en-US" sz="1800" b="1" dirty="0"/>
              <a:t>E.P., </a:t>
            </a:r>
            <a:r>
              <a:rPr lang="en-US" sz="1800" b="1" dirty="0" smtClean="0"/>
              <a:t>              		     </a:t>
            </a:r>
            <a:r>
              <a:rPr lang="en-US" sz="1800" b="1" dirty="0" err="1" smtClean="0"/>
              <a:t>Glebov</a:t>
            </a:r>
            <a:r>
              <a:rPr lang="en-US" sz="1800" b="1" dirty="0" smtClean="0"/>
              <a:t> </a:t>
            </a:r>
            <a:r>
              <a:rPr lang="en-US" sz="1800" b="1" dirty="0"/>
              <a:t>V.V.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621" y="1128866"/>
            <a:ext cx="11667379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000" b="1" i="1" dirty="0">
                <a:ea typeface="Times New Roman"/>
                <a:cs typeface="Times New Roman"/>
              </a:rPr>
              <a:t>Vernadsky Institute of Geochemistry and Analytical Chemistry, RAS		                 Sankt Petersburg State University		               Russian State Agrarian University</a:t>
            </a:r>
            <a:endParaRPr lang="ru-RU" sz="1000" dirty="0"/>
          </a:p>
        </p:txBody>
      </p:sp>
      <p:sp>
        <p:nvSpPr>
          <p:cNvPr id="17" name="TextBox 10"/>
          <p:cNvSpPr txBox="1"/>
          <p:nvPr/>
        </p:nvSpPr>
        <p:spPr>
          <a:xfrm>
            <a:off x="1394686" y="3134298"/>
            <a:ext cx="242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Crimean peninsula</a:t>
            </a:r>
          </a:p>
        </p:txBody>
      </p: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568254" y="3408898"/>
            <a:ext cx="1652864" cy="1338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1" y="2668224"/>
            <a:ext cx="5863078" cy="32400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16130" y="2305570"/>
            <a:ext cx="316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Areas of endemic goiter (WHO)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83580" y="5931261"/>
            <a:ext cx="5877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Iodine-deficiency diseases are </a:t>
            </a:r>
            <a:r>
              <a:rPr lang="en-US" b="1" dirty="0" smtClean="0"/>
              <a:t>among the </a:t>
            </a:r>
            <a:r>
              <a:rPr lang="en-US" b="1" dirty="0"/>
              <a:t>most common non-communicable human diseases</a:t>
            </a:r>
            <a:endParaRPr lang="ru-RU" b="1" dirty="0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92028" y="4747823"/>
            <a:ext cx="276226" cy="294643"/>
          </a:xfrm>
          <a:prstGeom prst="snip2DiagRect">
            <a:avLst/>
          </a:prstGeom>
          <a:noFill/>
          <a:ln w="7620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AE03A4D-CC0B-9978-A586-CA44A1801D7D}"/>
              </a:ext>
            </a:extLst>
          </p:cNvPr>
          <p:cNvSpPr/>
          <p:nvPr/>
        </p:nvSpPr>
        <p:spPr>
          <a:xfrm>
            <a:off x="187860" y="1452667"/>
            <a:ext cx="1185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aim of the research was to </a:t>
            </a:r>
            <a:r>
              <a:rPr lang="en-US" dirty="0" smtClean="0"/>
              <a:t>identi</a:t>
            </a:r>
            <a:r>
              <a:rPr lang="en-US" dirty="0" smtClean="0"/>
              <a:t>fy variation </a:t>
            </a:r>
            <a:r>
              <a:rPr lang="en-US" dirty="0" smtClean="0"/>
              <a:t>of </a:t>
            </a:r>
            <a:r>
              <a:rPr lang="en-US" dirty="0"/>
              <a:t>iodine content in </a:t>
            </a:r>
            <a:r>
              <a:rPr lang="en-US" dirty="0" smtClean="0"/>
              <a:t>different soils </a:t>
            </a:r>
            <a:r>
              <a:rPr lang="en-US" dirty="0"/>
              <a:t>and natural drinking waters </a:t>
            </a:r>
            <a:r>
              <a:rPr lang="en-US" dirty="0" smtClean="0"/>
              <a:t>hosted by  </a:t>
            </a:r>
            <a:r>
              <a:rPr lang="en-US" dirty="0"/>
              <a:t>different </a:t>
            </a:r>
            <a:r>
              <a:rPr lang="en-US" dirty="0" smtClean="0"/>
              <a:t>aquifers in </a:t>
            </a:r>
            <a:r>
              <a:rPr lang="en-US" dirty="0"/>
              <a:t>the Mountainous </a:t>
            </a:r>
            <a:r>
              <a:rPr lang="en-US" dirty="0" smtClean="0"/>
              <a:t>Crimea. </a:t>
            </a:r>
            <a:r>
              <a:rPr lang="en-US" dirty="0"/>
              <a:t>Soil and water samples were collected in several regions of the Mountainous Crimea (mostly in </a:t>
            </a:r>
            <a:r>
              <a:rPr lang="en-US" dirty="0" err="1" smtClean="0"/>
              <a:t>Bakhchisarai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tested for iodine content.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5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9826" y="886667"/>
            <a:ext cx="6284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	Samples of natural drinking water (n=37) were taken in three districts of the Mountainous Crimea (</a:t>
            </a:r>
            <a:r>
              <a:rPr lang="en-US" sz="1600" b="1" dirty="0" err="1"/>
              <a:t>Bakhchisarai</a:t>
            </a:r>
            <a:r>
              <a:rPr lang="en-US" sz="1600" b="1" dirty="0"/>
              <a:t>, </a:t>
            </a:r>
            <a:r>
              <a:rPr lang="en-US" sz="1600" b="1" dirty="0" err="1"/>
              <a:t>Alushta</a:t>
            </a:r>
            <a:r>
              <a:rPr lang="en-US" sz="1600" b="1" dirty="0"/>
              <a:t> and Simferopol) from various sources (rivers, wells, ponds, </a:t>
            </a:r>
            <a:r>
              <a:rPr lang="en-US" sz="1600" b="1" dirty="0" err="1"/>
              <a:t>tapwater</a:t>
            </a:r>
            <a:r>
              <a:rPr lang="en-US" sz="1600" b="1" dirty="0"/>
              <a:t>) in 2017.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05D434-0E96-A6A8-C19D-0B882DEA43D1}"/>
              </a:ext>
            </a:extLst>
          </p:cNvPr>
          <p:cNvSpPr/>
          <p:nvPr/>
        </p:nvSpPr>
        <p:spPr>
          <a:xfrm>
            <a:off x="0" y="7366"/>
            <a:ext cx="12248706" cy="707560"/>
          </a:xfrm>
          <a:prstGeom prst="rect">
            <a:avLst/>
          </a:prstGeom>
          <a:solidFill>
            <a:srgbClr val="FFC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A study of iodine concentration in soils and drinking waters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of the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Mountainous Crimea</a:t>
            </a:r>
            <a:endParaRPr lang="ru-RU" sz="2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90" y="5049990"/>
            <a:ext cx="3111522" cy="172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60" y="5331494"/>
            <a:ext cx="1524203" cy="143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80349" y="5215945"/>
            <a:ext cx="5185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	Soil samples (n=23) were taken in the </a:t>
            </a:r>
            <a:r>
              <a:rPr lang="en-US" sz="1600" b="1" dirty="0" err="1"/>
              <a:t>Bodrak</a:t>
            </a:r>
            <a:r>
              <a:rPr lang="en-US" sz="1600" b="1" dirty="0"/>
              <a:t> River valley (</a:t>
            </a:r>
            <a:r>
              <a:rPr lang="en-US" sz="1600" b="1" dirty="0" err="1"/>
              <a:t>Bakhchisarai</a:t>
            </a:r>
            <a:r>
              <a:rPr lang="en-US" sz="1600" b="1" dirty="0"/>
              <a:t> district) from the upper horizons (sampling depth </a:t>
            </a:r>
            <a:r>
              <a:rPr lang="en-US" sz="1600" b="1" dirty="0" smtClean="0"/>
              <a:t>down </a:t>
            </a:r>
            <a:r>
              <a:rPr lang="en-US" sz="1600" b="1" dirty="0"/>
              <a:t>to 20 cm) in 2019. </a:t>
            </a:r>
          </a:p>
          <a:p>
            <a:pPr algn="just"/>
            <a:r>
              <a:rPr lang="en-US" sz="1600" b="1" dirty="0"/>
              <a:t>	Iodine was determined in the laboratory of the Institute of Geochemistry of the RAS (2017-2019).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" y="5331494"/>
            <a:ext cx="1991364" cy="149352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02" y="1730543"/>
            <a:ext cx="4444005" cy="276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0" y="3322899"/>
            <a:ext cx="1370913" cy="9303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638AB7E-0AEC-405D-9F7B-D6F0233537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2" y="1938092"/>
            <a:ext cx="1980714" cy="1485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" y="3513477"/>
            <a:ext cx="1276850" cy="17024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0" y="4339363"/>
            <a:ext cx="1218093" cy="913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50" y="938183"/>
            <a:ext cx="5362575" cy="399097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940935" y="3322899"/>
            <a:ext cx="3039414" cy="4505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67448" y="3554502"/>
            <a:ext cx="373487" cy="437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55816" y="2289528"/>
            <a:ext cx="4965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Iodine was determined by kinetic </a:t>
            </a:r>
            <a:r>
              <a:rPr lang="en-US" dirty="0" err="1" smtClean="0"/>
              <a:t>rhodanide</a:t>
            </a:r>
            <a:r>
              <a:rPr lang="en-US" dirty="0" smtClean="0"/>
              <a:t>-nitrite </a:t>
            </a:r>
            <a:endParaRPr lang="en-US" dirty="0"/>
          </a:p>
          <a:p>
            <a:pPr algn="ctr"/>
            <a:r>
              <a:rPr lang="en-US" dirty="0"/>
              <a:t>method (</a:t>
            </a:r>
            <a:r>
              <a:rPr lang="en-US" dirty="0" err="1"/>
              <a:t>Proskuryakova</a:t>
            </a:r>
            <a:r>
              <a:rPr lang="en-US" dirty="0"/>
              <a:t>, Nikitina, 1976) </a:t>
            </a:r>
          </a:p>
          <a:p>
            <a:pPr algn="ctr"/>
            <a:r>
              <a:rPr lang="en-US" dirty="0"/>
              <a:t>in the laboratory of environmental biogeochemistry at the </a:t>
            </a:r>
            <a:r>
              <a:rPr lang="en-US" dirty="0" err="1"/>
              <a:t>Vernadsky</a:t>
            </a:r>
            <a:r>
              <a:rPr lang="en-US" dirty="0"/>
              <a:t> institute of GEOKHI of the Russian Academy of Sciences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0E6AC4D-0FBE-CF72-C6FA-D479B7FC38CB}"/>
              </a:ext>
            </a:extLst>
          </p:cNvPr>
          <p:cNvSpPr/>
          <p:nvPr/>
        </p:nvSpPr>
        <p:spPr>
          <a:xfrm>
            <a:off x="0" y="7366"/>
            <a:ext cx="12248706" cy="707560"/>
          </a:xfrm>
          <a:prstGeom prst="rect">
            <a:avLst/>
          </a:prstGeom>
          <a:solidFill>
            <a:srgbClr val="FFC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A study of iodine concentration in soils and drinking waters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of the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Mountainous Crimea</a:t>
            </a:r>
            <a:endParaRPr lang="ru-RU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2218" y="891375"/>
            <a:ext cx="59221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Statistical characteristics of iodine content in waters of Mountain Crimea (µg/l)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14618"/>
              </p:ext>
            </p:extLst>
          </p:nvPr>
        </p:nvGraphicFramePr>
        <p:xfrm>
          <a:off x="202218" y="1232769"/>
          <a:ext cx="6082673" cy="2296042"/>
        </p:xfrm>
        <a:graphic>
          <a:graphicData uri="http://schemas.openxmlformats.org/drawingml/2006/table">
            <a:tbl>
              <a:tblPr/>
              <a:tblGrid>
                <a:gridCol w="1564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9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2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8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water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source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Minimum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Median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verage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Maximum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73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/>
                          <a:ea typeface="Times New Roman"/>
                        </a:rPr>
                        <a:t>Sources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/>
                          <a:ea typeface="Times New Roman"/>
                        </a:rPr>
                        <a:t>drinking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/>
                          <a:ea typeface="Times New Roman"/>
                        </a:rPr>
                        <a:t>water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Water pipe-line and private pumps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0,99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4,33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5,46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16,24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Rill (streamlet)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6,06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6,04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11,21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ublic wells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4,47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6,22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17,54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Rivers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4,44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9,26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24,38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73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Other water sources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alse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mud volcano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139,8 - 139,9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recipitation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1,90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2,88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Pond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1,04 - 2,24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63027"/>
              </p:ext>
            </p:extLst>
          </p:nvPr>
        </p:nvGraphicFramePr>
        <p:xfrm>
          <a:off x="202218" y="4060756"/>
          <a:ext cx="6082030" cy="2637155"/>
        </p:xfrm>
        <a:graphic>
          <a:graphicData uri="http://schemas.openxmlformats.org/drawingml/2006/table">
            <a:tbl>
              <a:tblPr firstRow="1" firstCol="1" bandRow="1"/>
              <a:tblGrid>
                <a:gridCol w="112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pc="40" dirty="0">
                          <a:effectLst/>
                          <a:latin typeface="Times New Roman"/>
                          <a:ea typeface="Times New Roman"/>
                        </a:rPr>
                        <a:t>Type of soils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Parameter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Minimum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Average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Median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Maximum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pc="40">
                          <a:effectLst/>
                          <a:latin typeface="Times New Roman"/>
                          <a:ea typeface="Times New Roman"/>
                        </a:rPr>
                        <a:t>Mountain </a:t>
                      </a: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regosols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pc="40">
                          <a:effectLst/>
                          <a:latin typeface="Times New Roman"/>
                          <a:ea typeface="Times New Roman"/>
                        </a:rPr>
                        <a:t>Iodine </a:t>
                      </a: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spc="40">
                          <a:effectLst/>
                          <a:latin typeface="Times New Roman"/>
                          <a:ea typeface="Times New Roman"/>
                        </a:rPr>
                        <a:t>mg</a:t>
                      </a: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1100" spc="40">
                          <a:effectLst/>
                          <a:latin typeface="Times New Roman"/>
                          <a:ea typeface="Times New Roman"/>
                        </a:rPr>
                        <a:t>kg</a:t>
                      </a: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5,1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16,5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pc="40">
                          <a:effectLst/>
                          <a:latin typeface="Times New Roman"/>
                          <a:ea typeface="Times New Roman"/>
                        </a:rPr>
                        <a:t>Humus</a:t>
                      </a: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 (%)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6,2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8,8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рН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pc="4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200" spc="40">
                          <a:effectLst/>
                          <a:latin typeface="Times New Roman"/>
                          <a:ea typeface="Times New Roman"/>
                        </a:rPr>
                        <a:t>ountain cambisols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Iodine (mg/kg)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0,35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1,69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Humus (%)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5,1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5,1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8,6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рН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pc="40">
                          <a:effectLst/>
                          <a:latin typeface="Times New Roman"/>
                          <a:ea typeface="Times New Roman"/>
                        </a:rPr>
                        <a:t>Fluvisols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Iodine (mg/kg)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Humus (%)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4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pc="40">
                          <a:effectLst/>
                          <a:latin typeface="Times New Roman"/>
                          <a:ea typeface="Times New Roman"/>
                        </a:rPr>
                        <a:t>рН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7,2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7,6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7,7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>
                          <a:effectLst/>
                          <a:latin typeface="Times New Roman"/>
                          <a:ea typeface="Times New Roman"/>
                        </a:rPr>
                        <a:t>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4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02217" y="3577141"/>
            <a:ext cx="59221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Statistical characteristics of </a:t>
            </a:r>
            <a:r>
              <a:rPr lang="en-US" alt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pH, humus and </a:t>
            </a:r>
            <a:endParaRPr lang="en-US" altLang="ru-RU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iodine content in </a:t>
            </a:r>
            <a:r>
              <a:rPr kumimoji="0" lang="en-US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soils of Mountain Crimea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DFD3BD1-7A1A-3090-7F32-DA503000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08" y="904254"/>
            <a:ext cx="1845037" cy="13825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09E2433-E1CC-8C02-9ECF-BC737BC6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77" y="886007"/>
            <a:ext cx="3141439" cy="11187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27" y="3988038"/>
            <a:ext cx="1897756" cy="253034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74" y="3988038"/>
            <a:ext cx="3385768" cy="253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6235" y="730889"/>
            <a:ext cx="429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Statistical characteristics of iodine in water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806" y="697468"/>
            <a:ext cx="4133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Statistical characteristics of iodine in soils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C0FF927-0ADE-72F8-8FE1-F7F25B7DD3C5}"/>
              </a:ext>
            </a:extLst>
          </p:cNvPr>
          <p:cNvSpPr/>
          <p:nvPr/>
        </p:nvSpPr>
        <p:spPr>
          <a:xfrm>
            <a:off x="0" y="7366"/>
            <a:ext cx="12248706" cy="707560"/>
          </a:xfrm>
          <a:prstGeom prst="rect">
            <a:avLst/>
          </a:prstGeom>
          <a:solidFill>
            <a:srgbClr val="FFC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A study of iodine concentration in soils and drinking waters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of the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Mountainous Crimea</a:t>
            </a:r>
            <a:endParaRPr lang="ru-RU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235" y="4418292"/>
            <a:ext cx="3734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en-US" sz="1600" dirty="0" smtClean="0">
                <a:latin typeface="Times New Roman"/>
                <a:ea typeface="Times New Roman"/>
              </a:rPr>
              <a:t>Tap water </a:t>
            </a:r>
            <a:r>
              <a:rPr lang="en-US" sz="1600" dirty="0">
                <a:latin typeface="Times New Roman"/>
                <a:ea typeface="Times New Roman"/>
              </a:rPr>
              <a:t>and private wells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endParaRPr lang="en-US" sz="16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US" sz="1600" dirty="0">
                <a:latin typeface="Times New Roman"/>
                <a:ea typeface="Times New Roman"/>
              </a:rPr>
              <a:t>Rill (streamlet)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endParaRPr lang="en-US" sz="16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US" sz="1600" dirty="0">
                <a:latin typeface="Times New Roman"/>
                <a:ea typeface="Times New Roman"/>
              </a:rPr>
              <a:t>Public wells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endParaRPr lang="en-US" sz="16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US" sz="1600" dirty="0">
                <a:latin typeface="Times New Roman"/>
                <a:ea typeface="Times New Roman"/>
              </a:rPr>
              <a:t>Rivers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endParaRPr lang="en-US" sz="16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en-US" sz="16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en-US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5193" y="62783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The content of humus in the upper horizon (A1 / A1C) and pH of the main types of soils in the valley of the r.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Bodrak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Mountainous Crimea (n=17)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63" y="3760631"/>
            <a:ext cx="5953125" cy="2445019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2" y="1260040"/>
            <a:ext cx="52308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87342"/>
            <a:ext cx="5885600" cy="25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49282" y="1090468"/>
            <a:ext cx="699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I, mg/kg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11189" y="303069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68C62A-6B7F-08EC-40A8-F85383FB311B}"/>
              </a:ext>
            </a:extLst>
          </p:cNvPr>
          <p:cNvSpPr txBox="1"/>
          <p:nvPr/>
        </p:nvSpPr>
        <p:spPr>
          <a:xfrm>
            <a:off x="1051099" y="1440619"/>
            <a:ext cx="5613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g/l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0DCEC6-0072-A02B-9277-B78F33E965B4}"/>
              </a:ext>
            </a:extLst>
          </p:cNvPr>
          <p:cNvSpPr txBox="1"/>
          <p:nvPr/>
        </p:nvSpPr>
        <p:spPr>
          <a:xfrm>
            <a:off x="6402255" y="1045357"/>
            <a:ext cx="13556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I, </a:t>
            </a:r>
            <a:r>
              <a:rPr lang="el-GR" sz="12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sz="12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g/kg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7476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079" y="787952"/>
            <a:ext cx="609600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	</a:t>
            </a:r>
            <a:r>
              <a:rPr lang="en-US" sz="1600" dirty="0" smtClean="0"/>
              <a:t>The first experimental obtained data characterized the iodine content in natural waters and soil cover of the geochemically contrasting landscapes of the second ridge of the Crimean Mountains (Bakhchisaray district).</a:t>
            </a:r>
          </a:p>
          <a:p>
            <a:pPr algn="just"/>
            <a:r>
              <a:rPr lang="en-US" sz="1600" dirty="0" smtClean="0"/>
              <a:t>	It was revealed that iodine amount in the centralized sources of drinking water is within the range of the standards (2-10 µg/l). However</a:t>
            </a:r>
            <a:r>
              <a:rPr lang="en-US" sz="1600" dirty="0"/>
              <a:t>, the iodine </a:t>
            </a:r>
            <a:r>
              <a:rPr lang="en-US" sz="1600" dirty="0" smtClean="0"/>
              <a:t>concentration </a:t>
            </a:r>
            <a:r>
              <a:rPr lang="en-US" sz="1600" dirty="0"/>
              <a:t>in decentralized sources </a:t>
            </a:r>
            <a:r>
              <a:rPr lang="en-US" sz="1600" dirty="0" smtClean="0"/>
              <a:t>appeared to be </a:t>
            </a:r>
            <a:r>
              <a:rPr lang="en-US" sz="1600" dirty="0"/>
              <a:t>low (0.89 µg/l - private wells; 1.75 µg/l - drilled wells) which is apparently explained by the </a:t>
            </a:r>
            <a:r>
              <a:rPr lang="en-US" sz="1600" dirty="0" smtClean="0"/>
              <a:t>aquifers’ types. </a:t>
            </a:r>
            <a:r>
              <a:rPr lang="en-US" sz="1600" dirty="0"/>
              <a:t>The low content of iodine (1.04 - 2.24 µg/kg) in ponds requires further experimental </a:t>
            </a:r>
            <a:r>
              <a:rPr lang="en-US" sz="1600" dirty="0" smtClean="0"/>
              <a:t>studies and verification.</a:t>
            </a:r>
            <a:endParaRPr lang="en-US" sz="1600" dirty="0"/>
          </a:p>
          <a:p>
            <a:pPr algn="just"/>
            <a:r>
              <a:rPr lang="en-US" sz="1600" dirty="0"/>
              <a:t>	A high variability of iodine in the soils of automorphic landscapes of the Crimean Mountains (from 0.43 mg/kg (mountain </a:t>
            </a:r>
            <a:r>
              <a:rPr lang="en-US" sz="1600" dirty="0" err="1"/>
              <a:t>C</a:t>
            </a:r>
            <a:r>
              <a:rPr lang="en-US" sz="1600" dirty="0" err="1" smtClean="0"/>
              <a:t>ambisols</a:t>
            </a:r>
            <a:r>
              <a:rPr lang="en-US" sz="1600" dirty="0"/>
              <a:t>) to 15.4 mg/kg </a:t>
            </a:r>
            <a:r>
              <a:rPr lang="en-US" sz="1600" dirty="0" smtClean="0"/>
              <a:t>(</a:t>
            </a:r>
            <a:r>
              <a:rPr lang="en-US" sz="1600" dirty="0" err="1"/>
              <a:t>R</a:t>
            </a:r>
            <a:r>
              <a:rPr lang="en-US" sz="1600" dirty="0" err="1" smtClean="0"/>
              <a:t>egosols</a:t>
            </a:r>
            <a:r>
              <a:rPr lang="en-US" sz="1600" dirty="0"/>
              <a:t>)) was established. The maximum content of iodine was found in </a:t>
            </a:r>
            <a:r>
              <a:rPr lang="en-US" sz="1600" dirty="0" err="1"/>
              <a:t>R</a:t>
            </a:r>
            <a:r>
              <a:rPr lang="en-US" sz="1600" dirty="0" err="1" smtClean="0"/>
              <a:t>egosols</a:t>
            </a:r>
            <a:r>
              <a:rPr lang="en-US" sz="1600" dirty="0"/>
              <a:t>, and the minimum in </a:t>
            </a:r>
            <a:r>
              <a:rPr lang="en-US" sz="1600" dirty="0" err="1"/>
              <a:t>C</a:t>
            </a:r>
            <a:r>
              <a:rPr lang="en-US" sz="1600" dirty="0" err="1" smtClean="0"/>
              <a:t>ambisols</a:t>
            </a:r>
            <a:r>
              <a:rPr lang="en-US" sz="1600" dirty="0" smtClean="0"/>
              <a:t> </a:t>
            </a:r>
            <a:r>
              <a:rPr lang="en-US" sz="1600" dirty="0"/>
              <a:t>(0.43 mg/kg) and </a:t>
            </a:r>
            <a:r>
              <a:rPr lang="en-US" sz="1600" dirty="0" err="1"/>
              <a:t>F</a:t>
            </a:r>
            <a:r>
              <a:rPr lang="en-US" sz="1600" dirty="0" err="1" smtClean="0"/>
              <a:t>luvisols</a:t>
            </a:r>
            <a:r>
              <a:rPr lang="en-US" sz="1600" dirty="0" smtClean="0"/>
              <a:t> </a:t>
            </a:r>
            <a:r>
              <a:rPr lang="en-US" sz="1600" dirty="0"/>
              <a:t>(0.41 mg/kg).</a:t>
            </a:r>
          </a:p>
          <a:p>
            <a:pPr algn="just"/>
            <a:r>
              <a:rPr lang="en-US" sz="1600" dirty="0"/>
              <a:t>	For natural soils (not affected by agricultural activities), the highest iodine values ​​correspond to soils with the highest </a:t>
            </a:r>
            <a:r>
              <a:rPr lang="en-US" sz="1600"/>
              <a:t>humus </a:t>
            </a:r>
            <a:r>
              <a:rPr lang="en-US" sz="1600" smtClean="0"/>
              <a:t>content </a:t>
            </a:r>
            <a:r>
              <a:rPr lang="en-US" sz="1600" dirty="0"/>
              <a:t>and </a:t>
            </a:r>
            <a:r>
              <a:rPr lang="en-US" sz="1600" dirty="0" smtClean="0"/>
              <a:t>pH </a:t>
            </a:r>
            <a:r>
              <a:rPr lang="en-US" sz="1600" dirty="0"/>
              <a:t>value in the topsoil.</a:t>
            </a:r>
          </a:p>
          <a:p>
            <a:pPr algn="just"/>
            <a:r>
              <a:rPr lang="en-US" sz="1600" dirty="0"/>
              <a:t>	It has been confirmed that in a limited area (3*5 km) with approximately the same iodine supply with precipitation, the iodine content in </a:t>
            </a:r>
            <a:r>
              <a:rPr lang="en-US" sz="1600" dirty="0" smtClean="0"/>
              <a:t>different </a:t>
            </a:r>
            <a:r>
              <a:rPr lang="en-US" sz="1600" dirty="0" err="1"/>
              <a:t>topsoils</a:t>
            </a:r>
            <a:r>
              <a:rPr lang="en-US" sz="1600" dirty="0"/>
              <a:t> can variate several times </a:t>
            </a:r>
            <a:r>
              <a:rPr lang="en-US" sz="1600" dirty="0" smtClean="0"/>
              <a:t>depending upon humus </a:t>
            </a:r>
            <a:r>
              <a:rPr lang="en-US" sz="1600" dirty="0"/>
              <a:t>and </a:t>
            </a:r>
            <a:r>
              <a:rPr lang="en-US" sz="1600" dirty="0" smtClean="0"/>
              <a:t>carbonates amounts.  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49792" y="6027962"/>
            <a:ext cx="5327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The study was carried out with partial support </a:t>
            </a:r>
            <a:r>
              <a:rPr lang="en-US" sz="1400" i="1" dirty="0" smtClean="0"/>
              <a:t>of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the Vernadsky Institute of Geochemistry and Analytical Chemistry, RAS</a:t>
            </a:r>
          </a:p>
          <a:p>
            <a:pPr algn="ctr"/>
            <a:r>
              <a:rPr lang="en-US" sz="1400" i="1" dirty="0"/>
              <a:t>which provided equipment for measuring iodine.</a:t>
            </a:r>
            <a:endParaRPr lang="ru-RU" sz="1400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649792" y="957709"/>
            <a:ext cx="52904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Iodine concentration, pH, and water salinity </a:t>
            </a:r>
          </a:p>
          <a:p>
            <a:pPr algn="ctr"/>
            <a:endParaRPr lang="en-US" sz="1400" dirty="0"/>
          </a:p>
          <a:p>
            <a:r>
              <a:rPr lang="en-US" sz="1400" b="1" dirty="0"/>
              <a:t>	1) Rivers		          2) Public wells</a:t>
            </a:r>
            <a:endParaRPr lang="ru-RU" sz="1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176FA9-56EC-6B2A-931B-2DD9830AE41F}"/>
              </a:ext>
            </a:extLst>
          </p:cNvPr>
          <p:cNvSpPr/>
          <p:nvPr/>
        </p:nvSpPr>
        <p:spPr>
          <a:xfrm>
            <a:off x="0" y="7366"/>
            <a:ext cx="12248706" cy="707560"/>
          </a:xfrm>
          <a:prstGeom prst="rect">
            <a:avLst/>
          </a:prstGeom>
          <a:solidFill>
            <a:srgbClr val="FFC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A study of iodine concentration in soils and drinking waters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of the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Mountainous Crimea</a:t>
            </a:r>
            <a:endParaRPr lang="ru-RU" sz="2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92" y="1757928"/>
            <a:ext cx="5327560" cy="39956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89648" y="6389485"/>
            <a:ext cx="4809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569177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441</Words>
  <Application>Microsoft Office PowerPoint</Application>
  <PresentationFormat>Широкоэкранный</PresentationFormat>
  <Paragraphs>157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Лунёв</dc:creator>
  <cp:lastModifiedBy>Коробова Елена Михайловна</cp:lastModifiedBy>
  <cp:revision>149</cp:revision>
  <dcterms:created xsi:type="dcterms:W3CDTF">2016-12-19T20:14:13Z</dcterms:created>
  <dcterms:modified xsi:type="dcterms:W3CDTF">2022-05-26T15:45:39Z</dcterms:modified>
</cp:coreProperties>
</file>