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357" r:id="rId3"/>
    <p:sldId id="355" r:id="rId4"/>
    <p:sldId id="328" r:id="rId5"/>
    <p:sldId id="363" r:id="rId6"/>
    <p:sldId id="368" r:id="rId7"/>
    <p:sldId id="364" r:id="rId8"/>
    <p:sldId id="367" r:id="rId9"/>
    <p:sldId id="3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F8A"/>
    <a:srgbClr val="FFFFD9"/>
    <a:srgbClr val="EFF9BD"/>
    <a:srgbClr val="ECFABF"/>
    <a:srgbClr val="8ED8B5"/>
    <a:srgbClr val="3EB5CD"/>
    <a:srgbClr val="1D68B2"/>
    <a:srgbClr val="233099"/>
    <a:srgbClr val="030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6" autoAdjust="0"/>
    <p:restoredTop sz="87796" autoAdjust="0"/>
  </p:normalViewPr>
  <p:slideViewPr>
    <p:cSldViewPr snapToGrid="0">
      <p:cViewPr>
        <p:scale>
          <a:sx n="75" d="100"/>
          <a:sy n="75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51489-2D89-4FB1-84B6-9898ADD939B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D178D-96CB-4A2D-96D5-C6ECE1C7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3A3FF-DE7E-4EE6-AD85-F84D2E7A9FC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20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D178D-96CB-4A2D-96D5-C6ECE1C7B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D178D-96CB-4A2D-96D5-C6ECE1C7B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D178D-96CB-4A2D-96D5-C6ECE1C7B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8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F9145-0579-4F6B-86EB-10FEE12C19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F9145-0579-4F6B-86EB-10FEE12C19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2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D178D-96CB-4A2D-96D5-C6ECE1C7B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F9145-0579-4F6B-86EB-10FEE12C19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F9145-0579-4F6B-86EB-10FEE12C19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0B67-0D53-4D2B-B95A-70A65D27E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A94FD-FFFD-4A9B-AC0C-68F343E97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CF967-44E6-4C50-8A30-128331EA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E217-74A0-4C5D-8F18-70DB186E147B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07123-31B9-4BB5-9CE1-9F2CF686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88E20-CB32-45E7-A4CF-578FD418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6831-D63F-4EA6-B5CC-62A820CA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23CD4-AF7B-4B8B-A5D0-2F055C9C8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15ABD-41D0-44A2-BBDB-2D4B2287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C6F4-0433-4FBC-97EF-01D121A629B3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961C0-BD2E-44CC-AB27-F2AC51E1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B5570-288C-46A7-B1A2-CEA1917C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DC392-8ED2-49C2-ABB4-E7609D90F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09D7C-4030-4E9A-AF6D-19877C6C7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0735A-8BBF-47FC-A2FA-3FE03069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E52F-375F-438A-89D0-AFDB8B425F74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7BB52-53CF-4EE0-A713-6765FDC9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A8B6B-83EE-4E76-9F24-30C00875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PIC_PPT_2020_english_Titl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178280C-7AB6-814C-A193-5528A4082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2060849"/>
            <a:ext cx="10296524" cy="72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de-DE" dirty="0"/>
              <a:t>HEADLINE ARIAL, </a:t>
            </a:r>
            <a:r>
              <a:rPr lang="de-DE" dirty="0" err="1"/>
              <a:t>MPIC_BLUE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LS 26 </a:t>
            </a:r>
            <a:r>
              <a:rPr lang="de-DE" dirty="0" err="1"/>
              <a:t>PT</a:t>
            </a:r>
            <a:r>
              <a:rPr lang="de-DE" dirty="0"/>
              <a:t>, TRACKING 1,4 </a:t>
            </a:r>
            <a:r>
              <a:rPr lang="de-DE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4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86099-9AA2-41C6-9FC0-454021F6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E7E5-2A93-4D06-9813-6B4D4D1AF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38F52-F43B-4EFD-A52F-2542288B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826-4A45-4202-B123-1CBD4D46FECC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D98D-8E64-4FF2-A048-4DDB4FFE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E9455-A649-4047-9CF2-33E30BD6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9B2F-5FDB-4B1E-AAB8-E9A27A22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A1563-8CBD-431F-8F78-15664980B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3BCDD-B91B-465E-94AE-4B66EDDD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B3FE-B4A7-470F-8466-9E2A3F087F13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19A90-8C63-4EA5-BA47-B3057A8D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CB70D-237D-4764-B2A7-E6BCEFCE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C394-904B-441A-A994-DE95F043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971E-FAEE-4341-BE99-C0FCB77A8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EE7CD-3AAE-43DC-A4AD-EA8CC38D4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4C16F-1AE2-418E-B1A8-2003B3F4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DB4B-AD85-44D6-853A-DBB990432A92}" type="datetime1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3022F-1153-4057-8B6E-8FD660D3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CC988-3F31-430C-BA29-0DBC36C5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6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4598-2751-410D-AA9B-BA1DEB37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610B9-808C-499A-BDDD-BD24DCCCF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EE467-4F68-4334-8585-199BB7728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AA757-4243-4987-9CCD-C16C6FD00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AF368-69F1-427D-8FD9-440613F1F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C5F32-C34C-4F0B-9E13-E5566EAE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91D6-FC73-4D3C-83E6-A73ECC7BB7CA}" type="datetime1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EE889-B657-4BD2-BD04-F5D044A3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61033-1C04-4C1F-ABF4-A7858446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0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E4C8-B290-480D-BAC5-9DDA6D7E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42898-44D7-4171-B8AE-E8BE451A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BA80-A668-4D5B-A364-8DF1C984D875}" type="datetime1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82D4-5D5D-454E-9B0C-AA3A97FB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B666A-EB58-4E9D-A050-C5237A4E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0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51FD3-58E6-4A12-9866-3414AFBA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A874-44BB-47EA-9E01-F49B1E69601A}" type="datetime1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EADF8-3B6F-4339-8EEC-B751BFD9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52A26-FFF8-4206-A9D5-283AA565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E8A2-A65A-4DCF-AA88-4B8A6F01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A3F2-1E58-4A4C-83E2-EA8256529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9CDA7-3949-41DA-8382-088B65C85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1F76-DE81-44FC-8585-C26F7A71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4B0-4CD3-472F-86B4-81998BBEF3B6}" type="datetime1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EAEF8-A544-4661-A86A-129AB4AE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06778-0A1F-4F80-AD21-E80E7FBD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8BE20-21BC-4C6E-8CD7-79E8A3A5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148DB-8BCE-4E00-B551-ECBF98379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09876-D46B-49FB-93B3-63AA00CA5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ADE40-2A1F-4BD5-9762-E528FA24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11D6-BF85-4284-87D8-04E84ADFB644}" type="datetime1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3C09C-003C-4C01-A412-D3FD1278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86EF7-0282-422A-825F-9001FCF8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F6FB0-D157-49C6-82DF-8888CB87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0FE42-77E9-4B58-A5FC-6D2294F05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A0CA6-20AD-4495-8749-4BC8CE09D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CE430-4A7A-4EC5-8B50-2875E6E6ABA8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D5F3A-F618-450F-9438-5AA48CEE0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831D1-5565-4C80-8D7F-28D71B264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74168-9595-4E78-8982-96F59CD7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4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BD19B-A3D5-6E43-855C-F5451B1F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4" y="2820530"/>
            <a:ext cx="8971816" cy="1942979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Constraining the production rate of reactive oxygen species from air pollution in the human lung with mechanisms in cloud chemistry models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3D24A-E31D-4D4F-95AF-EB45F6E80748}"/>
              </a:ext>
            </a:extLst>
          </p:cNvPr>
          <p:cNvSpPr txBox="1"/>
          <p:nvPr/>
        </p:nvSpPr>
        <p:spPr>
          <a:xfrm>
            <a:off x="0" y="5297269"/>
            <a:ext cx="790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Ashmi Mishra</a:t>
            </a:r>
            <a:r>
              <a:rPr lang="en-US" dirty="0">
                <a:solidFill>
                  <a:schemeClr val="bg1"/>
                </a:solidFill>
              </a:rPr>
              <a:t>, Eleni Dovrou, Steven Lelieveld, Ulrich Pöschl, Thomas Berkemeier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Department of Multiphase Chemistry, Max Planck Institute for Chemistry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24.05.2022</a:t>
            </a:r>
          </a:p>
        </p:txBody>
      </p:sp>
    </p:spTree>
    <p:extLst>
      <p:ext uri="{BB962C8B-B14F-4D97-AF65-F5344CB8AC3E}">
        <p14:creationId xmlns:p14="http://schemas.microsoft.com/office/powerpoint/2010/main" val="69398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1F5D48-5583-4B40-86E1-BF52566C6D15}"/>
              </a:ext>
            </a:extLst>
          </p:cNvPr>
          <p:cNvSpPr/>
          <p:nvPr/>
        </p:nvSpPr>
        <p:spPr>
          <a:xfrm>
            <a:off x="0" y="678446"/>
            <a:ext cx="12204000" cy="1634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14">
            <a:extLst>
              <a:ext uri="{FF2B5EF4-FFF2-40B4-BE49-F238E27FC236}">
                <a16:creationId xmlns:a16="http://schemas.microsoft.com/office/drawing/2014/main" id="{6AB2DC7E-2870-49FA-BA3D-A4999EE617F1}"/>
              </a:ext>
            </a:extLst>
          </p:cNvPr>
          <p:cNvSpPr txBox="1"/>
          <p:nvPr/>
        </p:nvSpPr>
        <p:spPr>
          <a:xfrm>
            <a:off x="0" y="-25715"/>
            <a:ext cx="12192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Introduction and motivation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D2192F-8F44-4A70-BF00-65250313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357453-888C-4E08-88EB-26C60A5A4FF4}"/>
              </a:ext>
            </a:extLst>
          </p:cNvPr>
          <p:cNvSpPr/>
          <p:nvPr/>
        </p:nvSpPr>
        <p:spPr>
          <a:xfrm>
            <a:off x="162046" y="218267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Epithelial lining fluid (ELF):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Mucus layer covering the respiratory 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contact point for air pollutants</a:t>
            </a:r>
          </a:p>
          <a:p>
            <a:endParaRPr lang="en-US" sz="2400" dirty="0"/>
          </a:p>
          <a:p>
            <a:r>
              <a:rPr lang="en-US" sz="2400" dirty="0"/>
              <a:t>Air pollutants can cause diseases: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Respiratory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Cardiovascular disease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29A58-2D85-4878-85FC-8FF65C654893}"/>
              </a:ext>
            </a:extLst>
          </p:cNvPr>
          <p:cNvSpPr txBox="1"/>
          <p:nvPr/>
        </p:nvSpPr>
        <p:spPr>
          <a:xfrm>
            <a:off x="162046" y="6356350"/>
            <a:ext cx="721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PM: Particulate Matter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AFAA55-18A9-45A6-9629-E2304C957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t="15416" r="24262" b="5560"/>
          <a:stretch/>
        </p:blipFill>
        <p:spPr>
          <a:xfrm>
            <a:off x="5942096" y="1294007"/>
            <a:ext cx="6261904" cy="50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1F5D48-5583-4B40-86E1-BF52566C6D15}"/>
              </a:ext>
            </a:extLst>
          </p:cNvPr>
          <p:cNvSpPr/>
          <p:nvPr/>
        </p:nvSpPr>
        <p:spPr>
          <a:xfrm>
            <a:off x="0" y="678446"/>
            <a:ext cx="12192000" cy="1634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14">
            <a:extLst>
              <a:ext uri="{FF2B5EF4-FFF2-40B4-BE49-F238E27FC236}">
                <a16:creationId xmlns:a16="http://schemas.microsoft.com/office/drawing/2014/main" id="{6AB2DC7E-2870-49FA-BA3D-A4999EE617F1}"/>
              </a:ext>
            </a:extLst>
          </p:cNvPr>
          <p:cNvSpPr txBox="1"/>
          <p:nvPr/>
        </p:nvSpPr>
        <p:spPr>
          <a:xfrm>
            <a:off x="0" y="-25715"/>
            <a:ext cx="12192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F748F-83A8-4FE1-BFDB-00C490605D0E}"/>
              </a:ext>
            </a:extLst>
          </p:cNvPr>
          <p:cNvSpPr txBox="1"/>
          <p:nvPr/>
        </p:nvSpPr>
        <p:spPr>
          <a:xfrm>
            <a:off x="0" y="66281"/>
            <a:ext cx="121920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50" dirty="0">
                <a:solidFill>
                  <a:schemeClr val="bg1"/>
                </a:solidFill>
              </a:rPr>
              <a:t>Interaction of Transition Metals, Reactive Oxygen Species, Biological Molecules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3BCB2-42E8-4B58-B17F-9A93FF35CEB0}"/>
              </a:ext>
            </a:extLst>
          </p:cNvPr>
          <p:cNvSpPr txBox="1"/>
          <p:nvPr/>
        </p:nvSpPr>
        <p:spPr>
          <a:xfrm>
            <a:off x="217024" y="6421603"/>
            <a:ext cx="695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PrH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Protein, AO: Antioxidants, ROS: Reactive oxygen species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7F36E8-62D8-41F4-9478-9B9E8B274BFA}"/>
              </a:ext>
            </a:extLst>
          </p:cNvPr>
          <p:cNvSpPr txBox="1"/>
          <p:nvPr/>
        </p:nvSpPr>
        <p:spPr>
          <a:xfrm>
            <a:off x="1319514" y="921436"/>
            <a:ext cx="292839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Fenton chemistry: Interaction of pollutants and ROS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FA1A7-C32D-438C-A433-99319F71AE59}"/>
              </a:ext>
            </a:extLst>
          </p:cNvPr>
          <p:cNvSpPr txBox="1"/>
          <p:nvPr/>
        </p:nvSpPr>
        <p:spPr>
          <a:xfrm>
            <a:off x="6907194" y="921625"/>
            <a:ext cx="3648917" cy="646331"/>
          </a:xfrm>
          <a:prstGeom prst="rect">
            <a:avLst/>
          </a:prstGeom>
          <a:noFill/>
          <a:ln w="38100">
            <a:solidFill>
              <a:srgbClr val="2D5F8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Protein chemistry: Interaction of biomolecules and ROS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D2192F-8F44-4A70-BF00-65250313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3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5DB677-06E8-414A-A45A-512EC9EEF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28437" r="6794" b="18104"/>
          <a:stretch/>
        </p:blipFill>
        <p:spPr>
          <a:xfrm>
            <a:off x="838200" y="1599620"/>
            <a:ext cx="10556111" cy="48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7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AD01F12-4649-42CE-8077-9DF6C61AB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86" y="1230891"/>
            <a:ext cx="1409684" cy="1339200"/>
          </a:xfrm>
          <a:prstGeom prst="rect">
            <a:avLst/>
          </a:prstGeom>
        </p:spPr>
      </p:pic>
      <p:sp>
        <p:nvSpPr>
          <p:cNvPr id="8" name="Arrow: Bent-Up 7">
            <a:extLst>
              <a:ext uri="{FF2B5EF4-FFF2-40B4-BE49-F238E27FC236}">
                <a16:creationId xmlns:a16="http://schemas.microsoft.com/office/drawing/2014/main" id="{CABF8E3B-4BF0-414C-A1B2-BFE2CA8FFCB4}"/>
              </a:ext>
            </a:extLst>
          </p:cNvPr>
          <p:cNvSpPr/>
          <p:nvPr/>
        </p:nvSpPr>
        <p:spPr>
          <a:xfrm>
            <a:off x="3261055" y="3357221"/>
            <a:ext cx="5549518" cy="3461502"/>
          </a:xfrm>
          <a:prstGeom prst="bentUpArrow">
            <a:avLst>
              <a:gd name="adj1" fmla="val 7569"/>
              <a:gd name="adj2" fmla="val 12416"/>
              <a:gd name="adj3" fmla="val 135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C9B96E-9B1E-43F8-BD56-FAC3DAF30B4B}"/>
              </a:ext>
            </a:extLst>
          </p:cNvPr>
          <p:cNvSpPr/>
          <p:nvPr/>
        </p:nvSpPr>
        <p:spPr>
          <a:xfrm>
            <a:off x="0" y="678446"/>
            <a:ext cx="12192000" cy="1634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14">
            <a:extLst>
              <a:ext uri="{FF2B5EF4-FFF2-40B4-BE49-F238E27FC236}">
                <a16:creationId xmlns:a16="http://schemas.microsoft.com/office/drawing/2014/main" id="{80957942-B0A4-4082-B215-74562F92348D}"/>
              </a:ext>
            </a:extLst>
          </p:cNvPr>
          <p:cNvSpPr txBox="1"/>
          <p:nvPr/>
        </p:nvSpPr>
        <p:spPr>
          <a:xfrm>
            <a:off x="0" y="-25715"/>
            <a:ext cx="12192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Methods: Inverse modelling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2F87B0-079A-40FE-8FE6-FCF0943D8260}"/>
              </a:ext>
            </a:extLst>
          </p:cNvPr>
          <p:cNvGrpSpPr/>
          <p:nvPr/>
        </p:nvGrpSpPr>
        <p:grpSpPr>
          <a:xfrm>
            <a:off x="5449843" y="1375933"/>
            <a:ext cx="1895190" cy="1433679"/>
            <a:chOff x="489420" y="3650903"/>
            <a:chExt cx="3810674" cy="2610628"/>
          </a:xfrm>
          <a:solidFill>
            <a:schemeClr val="bg2"/>
          </a:solidFill>
        </p:grpSpPr>
        <p:pic>
          <p:nvPicPr>
            <p:cNvPr id="10" name="Graphic 9" descr="Rain">
              <a:extLst>
                <a:ext uri="{FF2B5EF4-FFF2-40B4-BE49-F238E27FC236}">
                  <a16:creationId xmlns:a16="http://schemas.microsoft.com/office/drawing/2014/main" id="{EDE0E96F-AA16-427D-BC28-77D788373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5312" b="16180"/>
            <a:stretch/>
          </p:blipFill>
          <p:spPr>
            <a:xfrm>
              <a:off x="489420" y="3650903"/>
              <a:ext cx="3810674" cy="261062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C02730-9424-4CA2-9E4D-AA034E1B2CDD}"/>
                </a:ext>
              </a:extLst>
            </p:cNvPr>
            <p:cNvSpPr txBox="1"/>
            <p:nvPr/>
          </p:nvSpPr>
          <p:spPr>
            <a:xfrm>
              <a:off x="1157329" y="4153796"/>
              <a:ext cx="2414458" cy="1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CAPRAM</a:t>
              </a:r>
            </a:p>
            <a:p>
              <a:pPr algn="ctr"/>
              <a:r>
                <a:rPr lang="en-US" dirty="0"/>
                <a:t>CLEPS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A406C9-7B87-4D64-997F-EC2E601CE0D3}"/>
              </a:ext>
            </a:extLst>
          </p:cNvPr>
          <p:cNvGrpSpPr/>
          <p:nvPr/>
        </p:nvGrpSpPr>
        <p:grpSpPr>
          <a:xfrm>
            <a:off x="7378789" y="997397"/>
            <a:ext cx="2352100" cy="2282331"/>
            <a:chOff x="7298398" y="3536105"/>
            <a:chExt cx="2958097" cy="29698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A18C05-293C-4AB6-A8FE-A77C795FC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54" t="28040" r="31720" b="17079"/>
            <a:stretch/>
          </p:blipFill>
          <p:spPr>
            <a:xfrm>
              <a:off x="7513034" y="3536105"/>
              <a:ext cx="2304030" cy="266395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8DA43F-3DBE-4A6E-848D-F73A6A196D69}"/>
                </a:ext>
              </a:extLst>
            </p:cNvPr>
            <p:cNvSpPr txBox="1"/>
            <p:nvPr/>
          </p:nvSpPr>
          <p:spPr>
            <a:xfrm>
              <a:off x="7298398" y="5398447"/>
              <a:ext cx="2958097" cy="1107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Quantifying oxidative stress from redox active species </a:t>
              </a:r>
            </a:p>
          </p:txBody>
        </p:sp>
      </p:grpSp>
      <p:sp>
        <p:nvSpPr>
          <p:cNvPr id="23" name="Block Arc 22">
            <a:extLst>
              <a:ext uri="{FF2B5EF4-FFF2-40B4-BE49-F238E27FC236}">
                <a16:creationId xmlns:a16="http://schemas.microsoft.com/office/drawing/2014/main" id="{A5A836FC-465F-4503-99F2-F608923014CB}"/>
              </a:ext>
            </a:extLst>
          </p:cNvPr>
          <p:cNvSpPr/>
          <p:nvPr/>
        </p:nvSpPr>
        <p:spPr>
          <a:xfrm rot="16697376">
            <a:off x="5105749" y="2788486"/>
            <a:ext cx="1255064" cy="894544"/>
          </a:xfrm>
          <a:prstGeom prst="blockArc">
            <a:avLst>
              <a:gd name="adj1" fmla="val 12252078"/>
              <a:gd name="adj2" fmla="val 21581839"/>
              <a:gd name="adj3" fmla="val 228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7B6229-B10C-4B0A-A2BF-036773C3F9F9}"/>
              </a:ext>
            </a:extLst>
          </p:cNvPr>
          <p:cNvGrpSpPr/>
          <p:nvPr/>
        </p:nvGrpSpPr>
        <p:grpSpPr>
          <a:xfrm>
            <a:off x="8659807" y="3565532"/>
            <a:ext cx="2282996" cy="2959375"/>
            <a:chOff x="1593200" y="3853944"/>
            <a:chExt cx="2122952" cy="28454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6FD58D-FC45-4EB5-9041-461878924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079" r="6589" b="3136"/>
            <a:stretch/>
          </p:blipFill>
          <p:spPr>
            <a:xfrm>
              <a:off x="1593200" y="4133928"/>
              <a:ext cx="1895545" cy="256547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679FF3-8815-45D3-A1F0-48CDF4A3FA26}"/>
                </a:ext>
              </a:extLst>
            </p:cNvPr>
            <p:cNvSpPr txBox="1"/>
            <p:nvPr/>
          </p:nvSpPr>
          <p:spPr>
            <a:xfrm>
              <a:off x="1909750" y="3853944"/>
              <a:ext cx="1806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KM-SUB-ELF</a:t>
              </a:r>
            </a:p>
          </p:txBody>
        </p:sp>
      </p:grpSp>
      <p:sp>
        <p:nvSpPr>
          <p:cNvPr id="24" name="Circular Arrow 63">
            <a:extLst>
              <a:ext uri="{FF2B5EF4-FFF2-40B4-BE49-F238E27FC236}">
                <a16:creationId xmlns:a16="http://schemas.microsoft.com/office/drawing/2014/main" id="{079FC2D7-8A5C-47DB-8A6A-99CBBADA4D11}"/>
              </a:ext>
            </a:extLst>
          </p:cNvPr>
          <p:cNvSpPr/>
          <p:nvPr/>
        </p:nvSpPr>
        <p:spPr>
          <a:xfrm rot="5400000">
            <a:off x="1814491" y="2665844"/>
            <a:ext cx="4541506" cy="3729511"/>
          </a:xfrm>
          <a:prstGeom prst="circularArrow">
            <a:avLst>
              <a:gd name="adj1" fmla="val 5606"/>
              <a:gd name="adj2" fmla="val 545639"/>
              <a:gd name="adj3" fmla="val 20782846"/>
              <a:gd name="adj4" fmla="val 10821103"/>
              <a:gd name="adj5" fmla="val 873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F0E177-F1B5-4FBC-8BC0-397F494313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6021" y="3626172"/>
            <a:ext cx="3225901" cy="1790896"/>
          </a:xfrm>
          <a:prstGeom prst="rect">
            <a:avLst/>
          </a:prstGeom>
        </p:spPr>
      </p:pic>
      <p:sp>
        <p:nvSpPr>
          <p:cNvPr id="27" name="Circular Arrow 63">
            <a:extLst>
              <a:ext uri="{FF2B5EF4-FFF2-40B4-BE49-F238E27FC236}">
                <a16:creationId xmlns:a16="http://schemas.microsoft.com/office/drawing/2014/main" id="{20E9547D-4535-498B-A770-D43F43C81F20}"/>
              </a:ext>
            </a:extLst>
          </p:cNvPr>
          <p:cNvSpPr/>
          <p:nvPr/>
        </p:nvSpPr>
        <p:spPr>
          <a:xfrm rot="16200000">
            <a:off x="531844" y="2732226"/>
            <a:ext cx="4548845" cy="3663741"/>
          </a:xfrm>
          <a:prstGeom prst="circularArrow">
            <a:avLst>
              <a:gd name="adj1" fmla="val 5606"/>
              <a:gd name="adj2" fmla="val 763051"/>
              <a:gd name="adj3" fmla="val 20782846"/>
              <a:gd name="adj4" fmla="val 10821103"/>
              <a:gd name="adj5" fmla="val 873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26DA7A-E783-4654-9014-2E708BF53EFB}"/>
              </a:ext>
            </a:extLst>
          </p:cNvPr>
          <p:cNvGrpSpPr/>
          <p:nvPr/>
        </p:nvGrpSpPr>
        <p:grpSpPr>
          <a:xfrm>
            <a:off x="352630" y="3897734"/>
            <a:ext cx="2349108" cy="1364865"/>
            <a:chOff x="9232092" y="1758385"/>
            <a:chExt cx="1793006" cy="123610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E87EEEF-8972-4FAE-97BE-D2D0BC63D158}"/>
                </a:ext>
              </a:extLst>
            </p:cNvPr>
            <p:cNvGrpSpPr/>
            <p:nvPr/>
          </p:nvGrpSpPr>
          <p:grpSpPr>
            <a:xfrm>
              <a:off x="9277658" y="1758385"/>
              <a:ext cx="1747440" cy="979448"/>
              <a:chOff x="8648265" y="1044632"/>
              <a:chExt cx="1696925" cy="979448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1960419-5FEB-47E5-90CB-90CA1A36C3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71521" y="1529559"/>
                <a:ext cx="328668" cy="427106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AFE3D92-5104-4440-9717-AEB3F1A8E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666422" y="1539501"/>
                <a:ext cx="478430" cy="416850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0EDD4EC-DBF8-4455-90B8-8D2CE450314C}"/>
                  </a:ext>
                </a:extLst>
              </p:cNvPr>
              <p:cNvSpPr txBox="1"/>
              <p:nvPr/>
            </p:nvSpPr>
            <p:spPr>
              <a:xfrm>
                <a:off x="8648265" y="1090754"/>
                <a:ext cx="1696925" cy="41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perspectiveBelow"/>
                  <a:lightRig rig="threePt" dir="t"/>
                </a:scene3d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egoe Print" panose="02000600000000000000" pitchFamily="2" charset="0"/>
                    <a:cs typeface="Arial" panose="020B0604020202020204" pitchFamily="34" charset="0"/>
                  </a:rPr>
                  <a:t>Kinetic Model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513CA49-B3DD-4E38-8B30-75E1E872EF58}"/>
                  </a:ext>
                </a:extLst>
              </p:cNvPr>
              <p:cNvGrpSpPr/>
              <p:nvPr/>
            </p:nvGrpSpPr>
            <p:grpSpPr>
              <a:xfrm rot="20394297">
                <a:off x="9124609" y="1546146"/>
                <a:ext cx="570725" cy="429051"/>
                <a:chOff x="10344538" y="1249363"/>
                <a:chExt cx="1020712" cy="768822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7BD52073-E6DA-4889-A35E-AE0C326EEC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0" b="97399" l="1163" r="100000">
                              <a14:foregroundMark x1="34884" y1="40751" x2="34884" y2="40751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44538" y="1249363"/>
                  <a:ext cx="581424" cy="584799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D3007EE1-CC36-4BCB-AA9A-BED58DD821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0" b="97399" l="1163" r="100000">
                              <a14:foregroundMark x1="34884" y1="40751" x2="34884" y2="40751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0271348">
                  <a:off x="10783832" y="1433387"/>
                  <a:ext cx="581418" cy="584798"/>
                </a:xfrm>
                <a:prstGeom prst="rect">
                  <a:avLst/>
                </a:prstGeom>
              </p:spPr>
            </p:pic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CC2740-44B5-4E25-8714-40E47B13D59C}"/>
                  </a:ext>
                </a:extLst>
              </p:cNvPr>
              <p:cNvSpPr/>
              <p:nvPr/>
            </p:nvSpPr>
            <p:spPr>
              <a:xfrm>
                <a:off x="8687701" y="1044632"/>
                <a:ext cx="1605437" cy="979448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922704-0834-474B-BE6D-CBCE013BD823}"/>
                </a:ext>
              </a:extLst>
            </p:cNvPr>
            <p:cNvSpPr txBox="1"/>
            <p:nvPr/>
          </p:nvSpPr>
          <p:spPr>
            <a:xfrm>
              <a:off x="9232092" y="2771494"/>
              <a:ext cx="1744062" cy="222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rgbClr val="0070C0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A0F9BD7-6723-4A6B-BC39-0A43F44D01FB}"/>
              </a:ext>
            </a:extLst>
          </p:cNvPr>
          <p:cNvSpPr/>
          <p:nvPr/>
        </p:nvSpPr>
        <p:spPr>
          <a:xfrm>
            <a:off x="2474273" y="5927174"/>
            <a:ext cx="1745874" cy="88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Rate coefficients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EBFCEC-C0D8-4F3C-A141-A4B2E2231558}"/>
              </a:ext>
            </a:extLst>
          </p:cNvPr>
          <p:cNvSpPr txBox="1"/>
          <p:nvPr/>
        </p:nvSpPr>
        <p:spPr>
          <a:xfrm>
            <a:off x="-48999" y="1249436"/>
            <a:ext cx="197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Experimental data from the lab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A261B-F369-47AD-8E12-13C9A435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8C8E0-8046-4957-B8E4-FF9765F7AC15}"/>
              </a:ext>
            </a:extLst>
          </p:cNvPr>
          <p:cNvSpPr txBox="1"/>
          <p:nvPr/>
        </p:nvSpPr>
        <p:spPr>
          <a:xfrm>
            <a:off x="9439499" y="95071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Oxidative stress: </a:t>
            </a:r>
          </a:p>
          <a:p>
            <a:r>
              <a:rPr lang="en-US" dirty="0"/>
              <a:t>Imbalance between natural defense of antioxidants </a:t>
            </a:r>
          </a:p>
          <a:p>
            <a:r>
              <a:rPr lang="en-US" dirty="0"/>
              <a:t>and ROS production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EC0AA6-5C67-472C-B5AE-F08D867200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31" y="1186864"/>
            <a:ext cx="1409685" cy="1339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A1A3A3-80F2-4E37-BEA6-33509038ED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70" y="867546"/>
            <a:ext cx="1409684" cy="133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2AD4A-26B2-4712-997B-678CE71263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0" y="1941533"/>
            <a:ext cx="1555008" cy="133819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3BFC321-0B9B-4E4F-90F2-2DE42D86CE98}"/>
              </a:ext>
            </a:extLst>
          </p:cNvPr>
          <p:cNvSpPr txBox="1"/>
          <p:nvPr/>
        </p:nvSpPr>
        <p:spPr>
          <a:xfrm>
            <a:off x="8688083" y="6536286"/>
            <a:ext cx="256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ELF: epithelial lining fluid</a:t>
            </a:r>
          </a:p>
        </p:txBody>
      </p:sp>
    </p:spTree>
    <p:extLst>
      <p:ext uri="{BB962C8B-B14F-4D97-AF65-F5344CB8AC3E}">
        <p14:creationId xmlns:p14="http://schemas.microsoft.com/office/powerpoint/2010/main" val="365160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86EC90-7306-4A9F-84B5-863C5DE241EB}"/>
              </a:ext>
            </a:extLst>
          </p:cNvPr>
          <p:cNvSpPr/>
          <p:nvPr/>
        </p:nvSpPr>
        <p:spPr>
          <a:xfrm>
            <a:off x="0" y="678446"/>
            <a:ext cx="12192000" cy="1634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14">
            <a:extLst>
              <a:ext uri="{FF2B5EF4-FFF2-40B4-BE49-F238E27FC236}">
                <a16:creationId xmlns:a16="http://schemas.microsoft.com/office/drawing/2014/main" id="{E8D121A9-6674-49FE-9D42-D7139B5C3CA7}"/>
              </a:ext>
            </a:extLst>
          </p:cNvPr>
          <p:cNvSpPr txBox="1"/>
          <p:nvPr/>
        </p:nvSpPr>
        <p:spPr>
          <a:xfrm>
            <a:off x="0" y="-25715"/>
            <a:ext cx="12192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Ascorbic acid: Pro-oxidant behavior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C3907-F276-40AB-BBAF-B8862B02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7D2B7C-A3C4-480F-9963-DACAA44A5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/>
          <a:stretch/>
        </p:blipFill>
        <p:spPr>
          <a:xfrm>
            <a:off x="2750072" y="978169"/>
            <a:ext cx="5471184" cy="508428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082682A-0845-4E54-A00D-BDAFA100A026}"/>
              </a:ext>
            </a:extLst>
          </p:cNvPr>
          <p:cNvGrpSpPr/>
          <p:nvPr/>
        </p:nvGrpSpPr>
        <p:grpSpPr>
          <a:xfrm>
            <a:off x="7922528" y="1977515"/>
            <a:ext cx="600640" cy="1780646"/>
            <a:chOff x="10775385" y="1318662"/>
            <a:chExt cx="600640" cy="178064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A1D7B54-2D19-4E71-9585-55617DDD16C5}"/>
                </a:ext>
              </a:extLst>
            </p:cNvPr>
            <p:cNvGrpSpPr/>
            <p:nvPr/>
          </p:nvGrpSpPr>
          <p:grpSpPr>
            <a:xfrm>
              <a:off x="10775385" y="1318662"/>
              <a:ext cx="600640" cy="1780646"/>
              <a:chOff x="10390196" y="1328314"/>
              <a:chExt cx="600640" cy="1780646"/>
            </a:xfrm>
          </p:grpSpPr>
          <p:sp>
            <p:nvSpPr>
              <p:cNvPr id="36" name="Arrow: Down 35">
                <a:extLst>
                  <a:ext uri="{FF2B5EF4-FFF2-40B4-BE49-F238E27FC236}">
                    <a16:creationId xmlns:a16="http://schemas.microsoft.com/office/drawing/2014/main" id="{F08864D3-A3F4-40CB-A59A-0369A4E28B1F}"/>
                  </a:ext>
                </a:extLst>
              </p:cNvPr>
              <p:cNvSpPr/>
              <p:nvPr/>
            </p:nvSpPr>
            <p:spPr>
              <a:xfrm rot="10800000">
                <a:off x="10390196" y="1328314"/>
                <a:ext cx="600640" cy="1780644"/>
              </a:xfrm>
              <a:prstGeom prst="downArrow">
                <a:avLst/>
              </a:prstGeom>
              <a:solidFill>
                <a:srgbClr val="FFFFD9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00DE79A-2FE6-4D1F-B87C-1386108C0D0E}"/>
                  </a:ext>
                </a:extLst>
              </p:cNvPr>
              <p:cNvSpPr/>
              <p:nvPr/>
            </p:nvSpPr>
            <p:spPr>
              <a:xfrm>
                <a:off x="10548601" y="2056056"/>
                <a:ext cx="281558" cy="199638"/>
              </a:xfrm>
              <a:prstGeom prst="rect">
                <a:avLst/>
              </a:prstGeom>
              <a:solidFill>
                <a:srgbClr val="3EB5CD"/>
              </a:solidFill>
              <a:ln>
                <a:solidFill>
                  <a:srgbClr val="3EB5C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D98FD3-21C4-4DC2-9E26-6BDDE60EB446}"/>
                  </a:ext>
                </a:extLst>
              </p:cNvPr>
              <p:cNvSpPr/>
              <p:nvPr/>
            </p:nvSpPr>
            <p:spPr>
              <a:xfrm>
                <a:off x="10548600" y="2256960"/>
                <a:ext cx="281560" cy="282593"/>
              </a:xfrm>
              <a:prstGeom prst="rect">
                <a:avLst/>
              </a:prstGeom>
              <a:solidFill>
                <a:srgbClr val="1D68B2"/>
              </a:solidFill>
              <a:ln>
                <a:solidFill>
                  <a:srgbClr val="1D68B2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9AA061-9684-4AF9-A5A6-BA500DB5A463}"/>
                  </a:ext>
                </a:extLst>
              </p:cNvPr>
              <p:cNvSpPr/>
              <p:nvPr/>
            </p:nvSpPr>
            <p:spPr>
              <a:xfrm>
                <a:off x="10548600" y="2539553"/>
                <a:ext cx="281559" cy="244632"/>
              </a:xfrm>
              <a:prstGeom prst="rect">
                <a:avLst/>
              </a:prstGeom>
              <a:solidFill>
                <a:srgbClr val="233099"/>
              </a:solidFill>
              <a:ln>
                <a:solidFill>
                  <a:srgbClr val="233099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227F949-355F-4935-8CD1-80316BCDF6C9}"/>
                  </a:ext>
                </a:extLst>
              </p:cNvPr>
              <p:cNvSpPr/>
              <p:nvPr/>
            </p:nvSpPr>
            <p:spPr>
              <a:xfrm>
                <a:off x="10548601" y="2726544"/>
                <a:ext cx="281558" cy="382414"/>
              </a:xfrm>
              <a:prstGeom prst="rect">
                <a:avLst/>
              </a:prstGeom>
              <a:solidFill>
                <a:srgbClr val="030261"/>
              </a:solidFill>
              <a:ln>
                <a:solidFill>
                  <a:srgbClr val="03026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589A6D-459B-4C2D-BC0E-AB13B61B5208}"/>
                  </a:ext>
                </a:extLst>
              </p:cNvPr>
              <p:cNvSpPr/>
              <p:nvPr/>
            </p:nvSpPr>
            <p:spPr>
              <a:xfrm>
                <a:off x="10553720" y="2929000"/>
                <a:ext cx="278719" cy="179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E71E95F-AF22-4BA9-A644-B39D897E1FB6}"/>
                  </a:ext>
                </a:extLst>
              </p:cNvPr>
              <p:cNvSpPr/>
              <p:nvPr/>
            </p:nvSpPr>
            <p:spPr>
              <a:xfrm>
                <a:off x="10548601" y="1901125"/>
                <a:ext cx="281558" cy="199638"/>
              </a:xfrm>
              <a:prstGeom prst="rect">
                <a:avLst/>
              </a:prstGeom>
              <a:solidFill>
                <a:srgbClr val="8ED8B5"/>
              </a:solidFill>
              <a:ln>
                <a:solidFill>
                  <a:srgbClr val="8ED8B5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19AE037-3EF7-4DB2-B5E9-63CE9FDAE8BA}"/>
                  </a:ext>
                </a:extLst>
              </p:cNvPr>
              <p:cNvSpPr/>
              <p:nvPr/>
            </p:nvSpPr>
            <p:spPr>
              <a:xfrm>
                <a:off x="10549511" y="1700221"/>
                <a:ext cx="280648" cy="199638"/>
              </a:xfrm>
              <a:prstGeom prst="rect">
                <a:avLst/>
              </a:prstGeom>
              <a:solidFill>
                <a:srgbClr val="ECFABF"/>
              </a:solidFill>
              <a:ln>
                <a:solidFill>
                  <a:srgbClr val="EFF9B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380338-26D6-4A2A-AA57-7AE616CDF839}"/>
                </a:ext>
              </a:extLst>
            </p:cNvPr>
            <p:cNvSpPr/>
            <p:nvPr/>
          </p:nvSpPr>
          <p:spPr>
            <a:xfrm>
              <a:off x="10933789" y="1608011"/>
              <a:ext cx="280648" cy="90168"/>
            </a:xfrm>
            <a:prstGeom prst="rect">
              <a:avLst/>
            </a:prstGeom>
            <a:solidFill>
              <a:srgbClr val="FFFFD9"/>
            </a:solidFill>
            <a:ln>
              <a:solidFill>
                <a:srgbClr val="FFFFD9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83802D0-A67A-478B-8B89-B679E7E259DC}"/>
              </a:ext>
            </a:extLst>
          </p:cNvPr>
          <p:cNvSpPr txBox="1"/>
          <p:nvPr/>
        </p:nvSpPr>
        <p:spPr>
          <a:xfrm>
            <a:off x="2242185" y="6062453"/>
            <a:ext cx="7362190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reactive oxygen species (ROS) concentration increases as ascorbic acid (</a:t>
            </a:r>
            <a:r>
              <a:rPr lang="en-US" dirty="0" err="1"/>
              <a:t>AscH</a:t>
            </a:r>
            <a:r>
              <a:rPr lang="en-US" dirty="0"/>
              <a:t>) concentration is increased</a:t>
            </a:r>
          </a:p>
        </p:txBody>
      </p:sp>
    </p:spTree>
    <p:extLst>
      <p:ext uri="{BB962C8B-B14F-4D97-AF65-F5344CB8AC3E}">
        <p14:creationId xmlns:p14="http://schemas.microsoft.com/office/powerpoint/2010/main" val="269828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86EC90-7306-4A9F-84B5-863C5DE241EB}"/>
              </a:ext>
            </a:extLst>
          </p:cNvPr>
          <p:cNvSpPr/>
          <p:nvPr/>
        </p:nvSpPr>
        <p:spPr>
          <a:xfrm>
            <a:off x="0" y="678446"/>
            <a:ext cx="12192000" cy="1634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14">
            <a:extLst>
              <a:ext uri="{FF2B5EF4-FFF2-40B4-BE49-F238E27FC236}">
                <a16:creationId xmlns:a16="http://schemas.microsoft.com/office/drawing/2014/main" id="{E8D121A9-6674-49FE-9D42-D7139B5C3CA7}"/>
              </a:ext>
            </a:extLst>
          </p:cNvPr>
          <p:cNvSpPr txBox="1"/>
          <p:nvPr/>
        </p:nvSpPr>
        <p:spPr>
          <a:xfrm>
            <a:off x="0" y="-25715"/>
            <a:ext cx="12192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Ascorbic acid: Anti-oxidant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802D0-A67A-478B-8B89-B679E7E259DC}"/>
              </a:ext>
            </a:extLst>
          </p:cNvPr>
          <p:cNvSpPr txBox="1"/>
          <p:nvPr/>
        </p:nvSpPr>
        <p:spPr>
          <a:xfrm>
            <a:off x="2717253" y="6117562"/>
            <a:ext cx="7186295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Biomolecular damage decreases as ascorbic acid (</a:t>
            </a:r>
            <a:r>
              <a:rPr lang="en-US" dirty="0" err="1"/>
              <a:t>AscH</a:t>
            </a:r>
            <a:r>
              <a:rPr lang="en-US" dirty="0"/>
              <a:t>) concentration is increased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C3907-F276-40AB-BBAF-B8862B02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6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74A753-6926-41C6-97C9-519A5640F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" b="2076"/>
          <a:stretch/>
        </p:blipFill>
        <p:spPr>
          <a:xfrm>
            <a:off x="51179" y="852023"/>
            <a:ext cx="5642323" cy="52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656820-A78F-474F-BCB4-EEE8D7CD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b="2072"/>
          <a:stretch/>
        </p:blipFill>
        <p:spPr>
          <a:xfrm>
            <a:off x="6185930" y="852024"/>
            <a:ext cx="5642516" cy="52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B5149D-693D-41DD-A707-F9C62F91C8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" b="2424"/>
          <a:stretch/>
        </p:blipFill>
        <p:spPr>
          <a:xfrm>
            <a:off x="921667" y="990028"/>
            <a:ext cx="3550158" cy="34867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5C5C22-6141-44DC-8416-A27C00D3BDB2}"/>
              </a:ext>
            </a:extLst>
          </p:cNvPr>
          <p:cNvGrpSpPr/>
          <p:nvPr/>
        </p:nvGrpSpPr>
        <p:grpSpPr>
          <a:xfrm rot="10800000">
            <a:off x="5399666" y="1542051"/>
            <a:ext cx="540050" cy="1185299"/>
            <a:chOff x="10775385" y="1318662"/>
            <a:chExt cx="600640" cy="17806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06BE272-4740-4FD2-B03E-555AD994970C}"/>
                </a:ext>
              </a:extLst>
            </p:cNvPr>
            <p:cNvGrpSpPr/>
            <p:nvPr/>
          </p:nvGrpSpPr>
          <p:grpSpPr>
            <a:xfrm>
              <a:off x="10775385" y="1318662"/>
              <a:ext cx="600640" cy="1780646"/>
              <a:chOff x="10390196" y="1328314"/>
              <a:chExt cx="600640" cy="1780646"/>
            </a:xfrm>
          </p:grpSpPr>
          <p:sp>
            <p:nvSpPr>
              <p:cNvPr id="16" name="Arrow: Down 15">
                <a:extLst>
                  <a:ext uri="{FF2B5EF4-FFF2-40B4-BE49-F238E27FC236}">
                    <a16:creationId xmlns:a16="http://schemas.microsoft.com/office/drawing/2014/main" id="{1AB1A7E9-B9D5-4BC4-931F-CDC8D6864FFB}"/>
                  </a:ext>
                </a:extLst>
              </p:cNvPr>
              <p:cNvSpPr/>
              <p:nvPr/>
            </p:nvSpPr>
            <p:spPr>
              <a:xfrm rot="10800000">
                <a:off x="10390196" y="1328314"/>
                <a:ext cx="600640" cy="1780644"/>
              </a:xfrm>
              <a:prstGeom prst="downArrow">
                <a:avLst/>
              </a:prstGeom>
              <a:solidFill>
                <a:srgbClr val="FFFFD9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2DF650-62D7-44A4-B870-C04B330572FF}"/>
                  </a:ext>
                </a:extLst>
              </p:cNvPr>
              <p:cNvSpPr/>
              <p:nvPr/>
            </p:nvSpPr>
            <p:spPr>
              <a:xfrm>
                <a:off x="10548601" y="2056056"/>
                <a:ext cx="281558" cy="199638"/>
              </a:xfrm>
              <a:prstGeom prst="rect">
                <a:avLst/>
              </a:prstGeom>
              <a:solidFill>
                <a:srgbClr val="3EB5CD"/>
              </a:solidFill>
              <a:ln>
                <a:solidFill>
                  <a:srgbClr val="3EB5C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80A73F-066F-4E57-96EE-E901E05E1175}"/>
                  </a:ext>
                </a:extLst>
              </p:cNvPr>
              <p:cNvSpPr/>
              <p:nvPr/>
            </p:nvSpPr>
            <p:spPr>
              <a:xfrm>
                <a:off x="10548600" y="2256960"/>
                <a:ext cx="281560" cy="282593"/>
              </a:xfrm>
              <a:prstGeom prst="rect">
                <a:avLst/>
              </a:prstGeom>
              <a:solidFill>
                <a:srgbClr val="1D68B2"/>
              </a:solidFill>
              <a:ln>
                <a:solidFill>
                  <a:srgbClr val="1D68B2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1DBEE7-1983-4417-85DB-3DC94297D2DC}"/>
                  </a:ext>
                </a:extLst>
              </p:cNvPr>
              <p:cNvSpPr/>
              <p:nvPr/>
            </p:nvSpPr>
            <p:spPr>
              <a:xfrm>
                <a:off x="10548600" y="2539553"/>
                <a:ext cx="281559" cy="244632"/>
              </a:xfrm>
              <a:prstGeom prst="rect">
                <a:avLst/>
              </a:prstGeom>
              <a:solidFill>
                <a:srgbClr val="233099"/>
              </a:solidFill>
              <a:ln>
                <a:solidFill>
                  <a:srgbClr val="233099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6756DF-88A4-4B8B-A3D1-7B77EF7F6877}"/>
                  </a:ext>
                </a:extLst>
              </p:cNvPr>
              <p:cNvSpPr/>
              <p:nvPr/>
            </p:nvSpPr>
            <p:spPr>
              <a:xfrm>
                <a:off x="10548601" y="2726544"/>
                <a:ext cx="281558" cy="382414"/>
              </a:xfrm>
              <a:prstGeom prst="rect">
                <a:avLst/>
              </a:prstGeom>
              <a:solidFill>
                <a:srgbClr val="030261"/>
              </a:solidFill>
              <a:ln>
                <a:solidFill>
                  <a:srgbClr val="03026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D98A9C-421A-426D-809C-89FFF9DEE599}"/>
                  </a:ext>
                </a:extLst>
              </p:cNvPr>
              <p:cNvSpPr/>
              <p:nvPr/>
            </p:nvSpPr>
            <p:spPr>
              <a:xfrm>
                <a:off x="10553720" y="2929000"/>
                <a:ext cx="278719" cy="179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A52CFE-4289-462E-9E55-2C12DD896AAA}"/>
                  </a:ext>
                </a:extLst>
              </p:cNvPr>
              <p:cNvSpPr/>
              <p:nvPr/>
            </p:nvSpPr>
            <p:spPr>
              <a:xfrm>
                <a:off x="10548601" y="1901125"/>
                <a:ext cx="281558" cy="199638"/>
              </a:xfrm>
              <a:prstGeom prst="rect">
                <a:avLst/>
              </a:prstGeom>
              <a:solidFill>
                <a:srgbClr val="8ED8B5"/>
              </a:solidFill>
              <a:ln>
                <a:solidFill>
                  <a:srgbClr val="8ED8B5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736678-8304-4850-A238-1D043F370382}"/>
                  </a:ext>
                </a:extLst>
              </p:cNvPr>
              <p:cNvSpPr/>
              <p:nvPr/>
            </p:nvSpPr>
            <p:spPr>
              <a:xfrm>
                <a:off x="10549511" y="1700221"/>
                <a:ext cx="280648" cy="199638"/>
              </a:xfrm>
              <a:prstGeom prst="rect">
                <a:avLst/>
              </a:prstGeom>
              <a:solidFill>
                <a:srgbClr val="ECFABF"/>
              </a:solidFill>
              <a:ln>
                <a:solidFill>
                  <a:srgbClr val="EFF9B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A781DD-620A-41B3-8B48-1361EB219061}"/>
                </a:ext>
              </a:extLst>
            </p:cNvPr>
            <p:cNvSpPr/>
            <p:nvPr/>
          </p:nvSpPr>
          <p:spPr>
            <a:xfrm>
              <a:off x="10933789" y="1608011"/>
              <a:ext cx="280648" cy="90168"/>
            </a:xfrm>
            <a:prstGeom prst="rect">
              <a:avLst/>
            </a:prstGeom>
            <a:solidFill>
              <a:srgbClr val="FFFFD9"/>
            </a:solidFill>
            <a:ln>
              <a:solidFill>
                <a:srgbClr val="FFFFD9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616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2A73-F155-4204-A6B8-EB2B24821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252277"/>
          </a:xfrm>
        </p:spPr>
        <p:txBody>
          <a:bodyPr>
            <a:normAutofit/>
          </a:bodyPr>
          <a:lstStyle/>
          <a:p>
            <a:r>
              <a:rPr lang="en-US" sz="6600" dirty="0"/>
              <a:t>Thank you!</a:t>
            </a:r>
            <a:br>
              <a:rPr lang="en-US" sz="6600" dirty="0"/>
            </a:br>
            <a:br>
              <a:rPr lang="en-US" sz="6600" dirty="0"/>
            </a:br>
            <a:r>
              <a:rPr lang="en-US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Berkemeier Group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BC22C-84FF-41D1-B187-1B3F0A8D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5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86EC90-7306-4A9F-84B5-863C5DE241EB}"/>
              </a:ext>
            </a:extLst>
          </p:cNvPr>
          <p:cNvSpPr/>
          <p:nvPr/>
        </p:nvSpPr>
        <p:spPr>
          <a:xfrm>
            <a:off x="0" y="678446"/>
            <a:ext cx="12192000" cy="1634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14">
            <a:extLst>
              <a:ext uri="{FF2B5EF4-FFF2-40B4-BE49-F238E27FC236}">
                <a16:creationId xmlns:a16="http://schemas.microsoft.com/office/drawing/2014/main" id="{E8D121A9-6674-49FE-9D42-D7139B5C3CA7}"/>
              </a:ext>
            </a:extLst>
          </p:cNvPr>
          <p:cNvSpPr txBox="1"/>
          <p:nvPr/>
        </p:nvSpPr>
        <p:spPr>
          <a:xfrm>
            <a:off x="0" y="-25715"/>
            <a:ext cx="12192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Ascorbic acid: Anti-oxidant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802D0-A67A-478B-8B89-B679E7E259DC}"/>
              </a:ext>
            </a:extLst>
          </p:cNvPr>
          <p:cNvSpPr txBox="1"/>
          <p:nvPr/>
        </p:nvSpPr>
        <p:spPr>
          <a:xfrm>
            <a:off x="2717253" y="6117562"/>
            <a:ext cx="7186295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Biomolecular damage decreases as ascorbic acid (</a:t>
            </a:r>
            <a:r>
              <a:rPr lang="en-US" dirty="0" err="1"/>
              <a:t>AscH</a:t>
            </a:r>
            <a:r>
              <a:rPr lang="en-US" dirty="0"/>
              <a:t>) concentration is increased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C3907-F276-40AB-BBAF-B8862B02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8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74A753-6926-41C6-97C9-519A5640F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" b="2076"/>
          <a:stretch/>
        </p:blipFill>
        <p:spPr>
          <a:xfrm>
            <a:off x="51179" y="852023"/>
            <a:ext cx="5642323" cy="52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656820-A78F-474F-BCB4-EEE8D7CD0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b="2072"/>
          <a:stretch/>
        </p:blipFill>
        <p:spPr>
          <a:xfrm>
            <a:off x="6185930" y="852024"/>
            <a:ext cx="5642516" cy="522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5C5C22-6141-44DC-8416-A27C00D3BDB2}"/>
              </a:ext>
            </a:extLst>
          </p:cNvPr>
          <p:cNvGrpSpPr/>
          <p:nvPr/>
        </p:nvGrpSpPr>
        <p:grpSpPr>
          <a:xfrm rot="10800000">
            <a:off x="5399666" y="1542051"/>
            <a:ext cx="540050" cy="1185299"/>
            <a:chOff x="10775385" y="1318662"/>
            <a:chExt cx="600640" cy="17806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06BE272-4740-4FD2-B03E-555AD994970C}"/>
                </a:ext>
              </a:extLst>
            </p:cNvPr>
            <p:cNvGrpSpPr/>
            <p:nvPr/>
          </p:nvGrpSpPr>
          <p:grpSpPr>
            <a:xfrm>
              <a:off x="10775385" y="1318662"/>
              <a:ext cx="600640" cy="1780646"/>
              <a:chOff x="10390196" y="1328314"/>
              <a:chExt cx="600640" cy="1780646"/>
            </a:xfrm>
          </p:grpSpPr>
          <p:sp>
            <p:nvSpPr>
              <p:cNvPr id="16" name="Arrow: Down 15">
                <a:extLst>
                  <a:ext uri="{FF2B5EF4-FFF2-40B4-BE49-F238E27FC236}">
                    <a16:creationId xmlns:a16="http://schemas.microsoft.com/office/drawing/2014/main" id="{1AB1A7E9-B9D5-4BC4-931F-CDC8D6864FFB}"/>
                  </a:ext>
                </a:extLst>
              </p:cNvPr>
              <p:cNvSpPr/>
              <p:nvPr/>
            </p:nvSpPr>
            <p:spPr>
              <a:xfrm rot="10800000">
                <a:off x="10390196" y="1328314"/>
                <a:ext cx="600640" cy="1780644"/>
              </a:xfrm>
              <a:prstGeom prst="downArrow">
                <a:avLst/>
              </a:prstGeom>
              <a:solidFill>
                <a:srgbClr val="FFFFD9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2DF650-62D7-44A4-B870-C04B330572FF}"/>
                  </a:ext>
                </a:extLst>
              </p:cNvPr>
              <p:cNvSpPr/>
              <p:nvPr/>
            </p:nvSpPr>
            <p:spPr>
              <a:xfrm>
                <a:off x="10548601" y="2056056"/>
                <a:ext cx="281558" cy="199638"/>
              </a:xfrm>
              <a:prstGeom prst="rect">
                <a:avLst/>
              </a:prstGeom>
              <a:solidFill>
                <a:srgbClr val="3EB5CD"/>
              </a:solidFill>
              <a:ln>
                <a:solidFill>
                  <a:srgbClr val="3EB5C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80A73F-066F-4E57-96EE-E901E05E1175}"/>
                  </a:ext>
                </a:extLst>
              </p:cNvPr>
              <p:cNvSpPr/>
              <p:nvPr/>
            </p:nvSpPr>
            <p:spPr>
              <a:xfrm>
                <a:off x="10548600" y="2256960"/>
                <a:ext cx="281560" cy="282593"/>
              </a:xfrm>
              <a:prstGeom prst="rect">
                <a:avLst/>
              </a:prstGeom>
              <a:solidFill>
                <a:srgbClr val="1D68B2"/>
              </a:solidFill>
              <a:ln>
                <a:solidFill>
                  <a:srgbClr val="1D68B2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1DBEE7-1983-4417-85DB-3DC94297D2DC}"/>
                  </a:ext>
                </a:extLst>
              </p:cNvPr>
              <p:cNvSpPr/>
              <p:nvPr/>
            </p:nvSpPr>
            <p:spPr>
              <a:xfrm>
                <a:off x="10548600" y="2539553"/>
                <a:ext cx="281559" cy="244632"/>
              </a:xfrm>
              <a:prstGeom prst="rect">
                <a:avLst/>
              </a:prstGeom>
              <a:solidFill>
                <a:srgbClr val="233099"/>
              </a:solidFill>
              <a:ln>
                <a:solidFill>
                  <a:srgbClr val="233099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6756DF-88A4-4B8B-A3D1-7B77EF7F6877}"/>
                  </a:ext>
                </a:extLst>
              </p:cNvPr>
              <p:cNvSpPr/>
              <p:nvPr/>
            </p:nvSpPr>
            <p:spPr>
              <a:xfrm>
                <a:off x="10548601" y="2726544"/>
                <a:ext cx="281558" cy="382414"/>
              </a:xfrm>
              <a:prstGeom prst="rect">
                <a:avLst/>
              </a:prstGeom>
              <a:solidFill>
                <a:srgbClr val="030261"/>
              </a:solidFill>
              <a:ln>
                <a:solidFill>
                  <a:srgbClr val="03026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D98A9C-421A-426D-809C-89FFF9DEE599}"/>
                  </a:ext>
                </a:extLst>
              </p:cNvPr>
              <p:cNvSpPr/>
              <p:nvPr/>
            </p:nvSpPr>
            <p:spPr>
              <a:xfrm>
                <a:off x="10553720" y="2929000"/>
                <a:ext cx="278719" cy="179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A52CFE-4289-462E-9E55-2C12DD896AAA}"/>
                  </a:ext>
                </a:extLst>
              </p:cNvPr>
              <p:cNvSpPr/>
              <p:nvPr/>
            </p:nvSpPr>
            <p:spPr>
              <a:xfrm>
                <a:off x="10548601" y="1901125"/>
                <a:ext cx="281558" cy="199638"/>
              </a:xfrm>
              <a:prstGeom prst="rect">
                <a:avLst/>
              </a:prstGeom>
              <a:solidFill>
                <a:srgbClr val="8ED8B5"/>
              </a:solidFill>
              <a:ln>
                <a:solidFill>
                  <a:srgbClr val="8ED8B5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736678-8304-4850-A238-1D043F370382}"/>
                  </a:ext>
                </a:extLst>
              </p:cNvPr>
              <p:cNvSpPr/>
              <p:nvPr/>
            </p:nvSpPr>
            <p:spPr>
              <a:xfrm>
                <a:off x="10549511" y="1700221"/>
                <a:ext cx="280648" cy="199638"/>
              </a:xfrm>
              <a:prstGeom prst="rect">
                <a:avLst/>
              </a:prstGeom>
              <a:solidFill>
                <a:srgbClr val="ECFABF"/>
              </a:solidFill>
              <a:ln>
                <a:solidFill>
                  <a:srgbClr val="EFF9B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A781DD-620A-41B3-8B48-1361EB219061}"/>
                </a:ext>
              </a:extLst>
            </p:cNvPr>
            <p:cNvSpPr/>
            <p:nvPr/>
          </p:nvSpPr>
          <p:spPr>
            <a:xfrm>
              <a:off x="10933789" y="1608011"/>
              <a:ext cx="280648" cy="90168"/>
            </a:xfrm>
            <a:prstGeom prst="rect">
              <a:avLst/>
            </a:prstGeom>
            <a:solidFill>
              <a:srgbClr val="FFFFD9"/>
            </a:solidFill>
            <a:ln>
              <a:solidFill>
                <a:srgbClr val="FFFFD9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90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86EC90-7306-4A9F-84B5-863C5DE241EB}"/>
              </a:ext>
            </a:extLst>
          </p:cNvPr>
          <p:cNvSpPr/>
          <p:nvPr/>
        </p:nvSpPr>
        <p:spPr>
          <a:xfrm>
            <a:off x="0" y="678446"/>
            <a:ext cx="12192000" cy="1634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14">
            <a:extLst>
              <a:ext uri="{FF2B5EF4-FFF2-40B4-BE49-F238E27FC236}">
                <a16:creationId xmlns:a16="http://schemas.microsoft.com/office/drawing/2014/main" id="{E8D121A9-6674-49FE-9D42-D7139B5C3CA7}"/>
              </a:ext>
            </a:extLst>
          </p:cNvPr>
          <p:cNvSpPr txBox="1"/>
          <p:nvPr/>
        </p:nvSpPr>
        <p:spPr>
          <a:xfrm>
            <a:off x="0" y="-25715"/>
            <a:ext cx="12192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Ascorbic acid: Anti-oxidant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802D0-A67A-478B-8B89-B679E7E259DC}"/>
              </a:ext>
            </a:extLst>
          </p:cNvPr>
          <p:cNvSpPr txBox="1"/>
          <p:nvPr/>
        </p:nvSpPr>
        <p:spPr>
          <a:xfrm>
            <a:off x="2717254" y="6030078"/>
            <a:ext cx="7186295" cy="64633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Biomolecular damage decreases as ascorbic acid (</a:t>
            </a:r>
            <a:r>
              <a:rPr lang="en-US" dirty="0" err="1"/>
              <a:t>AscH</a:t>
            </a:r>
            <a:r>
              <a:rPr lang="en-US" dirty="0"/>
              <a:t>) concentration is increased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C3907-F276-40AB-BBAF-B8862B02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4168-9595-4E78-8982-96F59CD7FC1C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BBCC11-84D8-4EC1-8287-C46865F6C23D}"/>
              </a:ext>
            </a:extLst>
          </p:cNvPr>
          <p:cNvSpPr txBox="1"/>
          <p:nvPr/>
        </p:nvSpPr>
        <p:spPr>
          <a:xfrm>
            <a:off x="6692620" y="1045503"/>
            <a:ext cx="5336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GSH: Glutathione (a common biomolecule/antioxidant) </a:t>
            </a:r>
          </a:p>
          <a:p>
            <a:r>
              <a:rPr lang="en-US" dirty="0"/>
              <a:t>GSSG: oxidized form of GSH</a:t>
            </a:r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07BBC6-414F-4F01-8659-0DDC578D3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4" t="9582" r="31832" b="66993"/>
          <a:stretch/>
        </p:blipFill>
        <p:spPr>
          <a:xfrm>
            <a:off x="7068540" y="2197092"/>
            <a:ext cx="4285260" cy="19981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02D81D-8BFE-43C3-94C0-5092047C3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6" y="1205236"/>
            <a:ext cx="4663440" cy="44615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5C5C22-6141-44DC-8416-A27C00D3BDB2}"/>
              </a:ext>
            </a:extLst>
          </p:cNvPr>
          <p:cNvGrpSpPr/>
          <p:nvPr/>
        </p:nvGrpSpPr>
        <p:grpSpPr>
          <a:xfrm>
            <a:off x="5770351" y="3889511"/>
            <a:ext cx="540050" cy="1185299"/>
            <a:chOff x="10775385" y="1318662"/>
            <a:chExt cx="600640" cy="17806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06BE272-4740-4FD2-B03E-555AD994970C}"/>
                </a:ext>
              </a:extLst>
            </p:cNvPr>
            <p:cNvGrpSpPr/>
            <p:nvPr/>
          </p:nvGrpSpPr>
          <p:grpSpPr>
            <a:xfrm>
              <a:off x="10775385" y="1318662"/>
              <a:ext cx="600640" cy="1780646"/>
              <a:chOff x="10390196" y="1328314"/>
              <a:chExt cx="600640" cy="1780646"/>
            </a:xfrm>
          </p:grpSpPr>
          <p:sp>
            <p:nvSpPr>
              <p:cNvPr id="16" name="Arrow: Down 15">
                <a:extLst>
                  <a:ext uri="{FF2B5EF4-FFF2-40B4-BE49-F238E27FC236}">
                    <a16:creationId xmlns:a16="http://schemas.microsoft.com/office/drawing/2014/main" id="{1AB1A7E9-B9D5-4BC4-931F-CDC8D6864FFB}"/>
                  </a:ext>
                </a:extLst>
              </p:cNvPr>
              <p:cNvSpPr/>
              <p:nvPr/>
            </p:nvSpPr>
            <p:spPr>
              <a:xfrm rot="10800000">
                <a:off x="10390196" y="1328314"/>
                <a:ext cx="600640" cy="1780644"/>
              </a:xfrm>
              <a:prstGeom prst="downArrow">
                <a:avLst/>
              </a:prstGeom>
              <a:solidFill>
                <a:srgbClr val="FFFFD9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2DF650-62D7-44A4-B870-C04B330572FF}"/>
                  </a:ext>
                </a:extLst>
              </p:cNvPr>
              <p:cNvSpPr/>
              <p:nvPr/>
            </p:nvSpPr>
            <p:spPr>
              <a:xfrm>
                <a:off x="10548601" y="2056056"/>
                <a:ext cx="281558" cy="199638"/>
              </a:xfrm>
              <a:prstGeom prst="rect">
                <a:avLst/>
              </a:prstGeom>
              <a:solidFill>
                <a:srgbClr val="3EB5CD"/>
              </a:solidFill>
              <a:ln>
                <a:solidFill>
                  <a:srgbClr val="3EB5C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80A73F-066F-4E57-96EE-E901E05E1175}"/>
                  </a:ext>
                </a:extLst>
              </p:cNvPr>
              <p:cNvSpPr/>
              <p:nvPr/>
            </p:nvSpPr>
            <p:spPr>
              <a:xfrm>
                <a:off x="10548600" y="2256960"/>
                <a:ext cx="281560" cy="282593"/>
              </a:xfrm>
              <a:prstGeom prst="rect">
                <a:avLst/>
              </a:prstGeom>
              <a:solidFill>
                <a:srgbClr val="1D68B2"/>
              </a:solidFill>
              <a:ln>
                <a:solidFill>
                  <a:srgbClr val="1D68B2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1DBEE7-1983-4417-85DB-3DC94297D2DC}"/>
                  </a:ext>
                </a:extLst>
              </p:cNvPr>
              <p:cNvSpPr/>
              <p:nvPr/>
            </p:nvSpPr>
            <p:spPr>
              <a:xfrm>
                <a:off x="10548600" y="2539553"/>
                <a:ext cx="281559" cy="244632"/>
              </a:xfrm>
              <a:prstGeom prst="rect">
                <a:avLst/>
              </a:prstGeom>
              <a:solidFill>
                <a:srgbClr val="233099"/>
              </a:solidFill>
              <a:ln>
                <a:solidFill>
                  <a:srgbClr val="233099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6756DF-88A4-4B8B-A3D1-7B77EF7F6877}"/>
                  </a:ext>
                </a:extLst>
              </p:cNvPr>
              <p:cNvSpPr/>
              <p:nvPr/>
            </p:nvSpPr>
            <p:spPr>
              <a:xfrm>
                <a:off x="10548601" y="2726544"/>
                <a:ext cx="281558" cy="382414"/>
              </a:xfrm>
              <a:prstGeom prst="rect">
                <a:avLst/>
              </a:prstGeom>
              <a:solidFill>
                <a:srgbClr val="030261"/>
              </a:solidFill>
              <a:ln>
                <a:solidFill>
                  <a:srgbClr val="03026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D98A9C-421A-426D-809C-89FFF9DEE599}"/>
                  </a:ext>
                </a:extLst>
              </p:cNvPr>
              <p:cNvSpPr/>
              <p:nvPr/>
            </p:nvSpPr>
            <p:spPr>
              <a:xfrm>
                <a:off x="10553720" y="2929000"/>
                <a:ext cx="278719" cy="1799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A52CFE-4289-462E-9E55-2C12DD896AAA}"/>
                  </a:ext>
                </a:extLst>
              </p:cNvPr>
              <p:cNvSpPr/>
              <p:nvPr/>
            </p:nvSpPr>
            <p:spPr>
              <a:xfrm>
                <a:off x="10548601" y="1901125"/>
                <a:ext cx="281558" cy="199638"/>
              </a:xfrm>
              <a:prstGeom prst="rect">
                <a:avLst/>
              </a:prstGeom>
              <a:solidFill>
                <a:srgbClr val="8ED8B5"/>
              </a:solidFill>
              <a:ln>
                <a:solidFill>
                  <a:srgbClr val="8ED8B5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736678-8304-4850-A238-1D043F370382}"/>
                  </a:ext>
                </a:extLst>
              </p:cNvPr>
              <p:cNvSpPr/>
              <p:nvPr/>
            </p:nvSpPr>
            <p:spPr>
              <a:xfrm>
                <a:off x="10549511" y="1700221"/>
                <a:ext cx="280648" cy="199638"/>
              </a:xfrm>
              <a:prstGeom prst="rect">
                <a:avLst/>
              </a:prstGeom>
              <a:solidFill>
                <a:srgbClr val="ECFABF"/>
              </a:solidFill>
              <a:ln>
                <a:solidFill>
                  <a:srgbClr val="EFF9B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A781DD-620A-41B3-8B48-1361EB219061}"/>
                </a:ext>
              </a:extLst>
            </p:cNvPr>
            <p:cNvSpPr/>
            <p:nvPr/>
          </p:nvSpPr>
          <p:spPr>
            <a:xfrm>
              <a:off x="10933789" y="1608011"/>
              <a:ext cx="280648" cy="90168"/>
            </a:xfrm>
            <a:prstGeom prst="rect">
              <a:avLst/>
            </a:prstGeom>
            <a:solidFill>
              <a:srgbClr val="FFFFD9"/>
            </a:solidFill>
            <a:ln>
              <a:solidFill>
                <a:srgbClr val="FFFFD9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109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Print</vt:lpstr>
      <vt:lpstr>Office Theme</vt:lpstr>
      <vt:lpstr>Constraining the production rate of reactive oxygen species from air pollution in the human lung with mechanisms in cloud chemistry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Berkemeier Group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Constraining the production rate of reactive oxygen species from airpollution in the human lung with mechanisms in cloud chemistrymodels</dc:title>
  <dc:creator>Mishra, Ashmi</dc:creator>
  <cp:lastModifiedBy>Mishra, Ashmi</cp:lastModifiedBy>
  <cp:revision>163</cp:revision>
  <dcterms:created xsi:type="dcterms:W3CDTF">2022-05-05T08:16:59Z</dcterms:created>
  <dcterms:modified xsi:type="dcterms:W3CDTF">2022-05-22T18:49:22Z</dcterms:modified>
</cp:coreProperties>
</file>