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0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71" r:id="rId12"/>
    <p:sldId id="266" r:id="rId13"/>
    <p:sldId id="267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62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magin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magin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magin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magin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a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 defTabSz="2438337"/>
            <a:endParaRPr/>
          </a:p>
        </p:txBody>
      </p:sp>
      <p:sp>
        <p:nvSpPr>
          <p:cNvPr id="15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/>
          <a:lstStyle>
            <a:lvl1pPr marL="0" indent="0" defTabSz="647700">
              <a:lnSpc>
                <a:spcPct val="80000"/>
              </a:lnSpc>
              <a:spcBef>
                <a:spcPts val="3900"/>
              </a:spcBef>
              <a:buSzTx/>
              <a:buNone/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1066800" indent="-457200" defTabSz="647700">
              <a:lnSpc>
                <a:spcPct val="80000"/>
              </a:lnSpc>
              <a:spcBef>
                <a:spcPts val="3900"/>
              </a:spcBef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1676400" indent="-457200" defTabSz="647700">
              <a:lnSpc>
                <a:spcPct val="80000"/>
              </a:lnSpc>
              <a:spcBef>
                <a:spcPts val="3900"/>
              </a:spcBef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2286000" indent="-457200" defTabSz="647700">
              <a:lnSpc>
                <a:spcPct val="80000"/>
              </a:lnSpc>
              <a:spcBef>
                <a:spcPts val="3900"/>
              </a:spcBef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2895600" indent="-457200" defTabSz="647700">
              <a:lnSpc>
                <a:spcPct val="80000"/>
              </a:lnSpc>
              <a:spcBef>
                <a:spcPts val="3900"/>
              </a:spcBef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1" name="Immagine"/>
          <p:cNvSpPr>
            <a:spLocks noGrp="1"/>
          </p:cNvSpPr>
          <p:nvPr>
            <p:ph type="pic" idx="21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Titolo Testo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900"/>
              </a:spcBef>
              <a:defRPr sz="8700" b="0" cap="all" spc="0">
                <a:solidFill>
                  <a:srgbClr val="34A5DA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r>
              <a:t>Titolo Testo</a:t>
            </a:r>
          </a:p>
        </p:txBody>
      </p:sp>
      <p:sp>
        <p:nvSpPr>
          <p:cNvPr id="153" name="Corpo livello uno…"/>
          <p:cNvSpPr txBox="1">
            <a:spLocks noGrp="1"/>
          </p:cNvSpPr>
          <p:nvPr>
            <p:ph type="body" sz="half" idx="22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/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5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471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 defTabSz="2438337"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163" name="Corpo livello uno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10490"/>
            <a:ext cx="21971002" cy="190500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80000"/>
              </a:lnSpc>
              <a:spcBef>
                <a:spcPts val="3200"/>
              </a:spcBef>
              <a:buSzTx/>
              <a:buNone/>
              <a:defRPr sz="77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Sottotitolo presentazione</a:t>
            </a:r>
          </a:p>
        </p:txBody>
      </p:sp>
      <p:sp>
        <p:nvSpPr>
          <p:cNvPr id="16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inea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825500">
              <a:spcBef>
                <a:spcPts val="3900"/>
              </a:spcBef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72" name="Testo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3900"/>
              </a:spcBef>
              <a:buSzTx/>
              <a:buNone/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Testo</a:t>
            </a:r>
          </a:p>
        </p:txBody>
      </p:sp>
      <p:sp>
        <p:nvSpPr>
          <p:cNvPr id="173" name="Immagine"/>
          <p:cNvSpPr>
            <a:spLocks noGrp="1"/>
          </p:cNvSpPr>
          <p:nvPr>
            <p:ph type="pic" idx="22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Titolo Testo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900"/>
              </a:spcBef>
              <a:defRPr sz="8700" b="0" cap="all" spc="0">
                <a:solidFill>
                  <a:srgbClr val="34A5DA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r>
              <a:t>Titolo Testo</a:t>
            </a:r>
          </a:p>
        </p:txBody>
      </p:sp>
      <p:sp>
        <p:nvSpPr>
          <p:cNvPr id="175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 marL="635000" indent="-635000" defTabSz="825500">
              <a:lnSpc>
                <a:spcPct val="100000"/>
              </a:lnSpc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70000" indent="-635000" defTabSz="825500">
              <a:lnSpc>
                <a:spcPct val="100000"/>
              </a:lnSpc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05000" indent="-635000" defTabSz="825500">
              <a:lnSpc>
                <a:spcPct val="100000"/>
              </a:lnSpc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40000" indent="-635000" defTabSz="825500">
              <a:lnSpc>
                <a:spcPct val="100000"/>
              </a:lnSpc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75000" indent="-635000" defTabSz="825500">
              <a:lnSpc>
                <a:spcPct val="100000"/>
              </a:lnSpc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olo Testo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8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23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jpeg"/><Relationship Id="rId7" Type="http://schemas.openxmlformats.org/officeDocument/2006/relationships/image" Target="../media/image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-13575"/>
              </a:schemeClr>
            </a:gs>
            <a:gs pos="100000">
              <a:schemeClr val="accent1">
                <a:hueOff val="114395"/>
                <a:lumOff val="-249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GU General Assembly 2021 - Session NH3.6 - ‘Landslide investigation using Remote Sensing and Geophysics’ - 26 April 2021"/>
          <p:cNvSpPr txBox="1">
            <a:spLocks noGrp="1"/>
          </p:cNvSpPr>
          <p:nvPr>
            <p:ph type="body" sz="quarter" idx="1"/>
          </p:nvPr>
        </p:nvSpPr>
        <p:spPr>
          <a:xfrm>
            <a:off x="1206499" y="12197171"/>
            <a:ext cx="21971002" cy="636980"/>
          </a:xfrm>
          <a:prstGeom prst="rect">
            <a:avLst/>
          </a:prstGeom>
          <a:solidFill>
            <a:srgbClr val="FFFFFF">
              <a:alpha val="10461"/>
            </a:srgbClr>
          </a:solidFill>
          <a:ln>
            <a:solidFill>
              <a:srgbClr val="000000"/>
            </a:solidFill>
          </a:ln>
        </p:spPr>
        <p:txBody>
          <a:bodyPr/>
          <a:lstStyle>
            <a:lvl1pPr algn="ctr" defTabSz="652144">
              <a:defRPr sz="2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</a:defRPr>
            </a:lvl1pPr>
          </a:lstStyle>
          <a:p>
            <a:r>
              <a:t>EGU General Assembly 2022 - Session NH3.8 - Thursday, 26 May, 13:42–13:49</a:t>
            </a:r>
          </a:p>
        </p:txBody>
      </p:sp>
      <p:sp>
        <p:nvSpPr>
          <p:cNvPr id="195" name="Rapid Mapping of Landslides by Deep-Learning of Combined Optical and SAR Data"/>
          <p:cNvSpPr txBox="1">
            <a:spLocks noGrp="1"/>
          </p:cNvSpPr>
          <p:nvPr>
            <p:ph type="title"/>
          </p:nvPr>
        </p:nvSpPr>
        <p:spPr>
          <a:xfrm>
            <a:off x="1225704" y="4088824"/>
            <a:ext cx="21932592" cy="2085502"/>
          </a:xfrm>
          <a:prstGeom prst="rect">
            <a:avLst/>
          </a:prstGeom>
          <a:solidFill>
            <a:srgbClr val="FFFFFF">
              <a:alpha val="8832"/>
            </a:srgbClr>
          </a:solidFill>
          <a:ln>
            <a:solidFill>
              <a:srgbClr val="000000"/>
            </a:solidFill>
          </a:ln>
        </p:spPr>
        <p:txBody>
          <a:bodyPr/>
          <a:lstStyle>
            <a:lvl1pPr algn="ctr" defTabSz="1064334">
              <a:defRPr sz="6750" spc="-18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</a:defRPr>
            </a:lvl1pPr>
          </a:lstStyle>
          <a:p>
            <a:r>
              <a:t>Assessment of deep learning based landslide detection and mapping performances with backscatter SAR data</a:t>
            </a:r>
          </a:p>
        </p:txBody>
      </p:sp>
      <p:grpSp>
        <p:nvGrpSpPr>
          <p:cNvPr id="198" name="Raggruppa"/>
          <p:cNvGrpSpPr/>
          <p:nvPr/>
        </p:nvGrpSpPr>
        <p:grpSpPr>
          <a:xfrm>
            <a:off x="514560" y="752505"/>
            <a:ext cx="8032823" cy="1976017"/>
            <a:chOff x="0" y="0"/>
            <a:chExt cx="8032823" cy="1976016"/>
          </a:xfrm>
        </p:grpSpPr>
        <p:pic>
          <p:nvPicPr>
            <p:cNvPr id="196" name="Schermata 2021-08-12 alle 14.49.37.png" descr="Schermata 2021-08-12 alle 14.49.3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289"/>
              <a:ext cx="6114328" cy="196331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97" name="WhatsApp Image 2022-02-22 at 4.56.37 PM.jpeg" descr="WhatsApp Image 2022-02-22 at 4.56.37 PM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06692" y="0"/>
              <a:ext cx="1926132" cy="197601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99" name="EGU General Assembly 2021 - Session NH3.6 - ‘Landslide investigation using Remote Sensing and Geophysics’ - 26 April 2021"/>
          <p:cNvSpPr txBox="1"/>
          <p:nvPr/>
        </p:nvSpPr>
        <p:spPr>
          <a:xfrm>
            <a:off x="1206499" y="6188214"/>
            <a:ext cx="21971002" cy="789924"/>
          </a:xfrm>
          <a:prstGeom prst="rect">
            <a:avLst/>
          </a:prstGeom>
          <a:solidFill>
            <a:srgbClr val="FFFFFF">
              <a:alpha val="10461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defTabSz="652144">
              <a:defRPr sz="3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lvl1pPr>
          </a:lstStyle>
          <a:p>
            <a:r>
              <a:t>Lorenzo Nava¹, Kushanav Bhuyan¹, Sansar Raj Meena¹, Oriol Monserrat², Filippo Catani¹</a:t>
            </a:r>
          </a:p>
        </p:txBody>
      </p:sp>
      <p:sp>
        <p:nvSpPr>
          <p:cNvPr id="200" name="EGU General Assembly 2021 - Session NH3.6 - ‘Landslide investigation using Remote Sensing and Geophysics’ - 26 April 2021"/>
          <p:cNvSpPr txBox="1"/>
          <p:nvPr/>
        </p:nvSpPr>
        <p:spPr>
          <a:xfrm>
            <a:off x="1206499" y="10444179"/>
            <a:ext cx="21971002" cy="994948"/>
          </a:xfrm>
          <a:prstGeom prst="rect">
            <a:avLst/>
          </a:prstGeom>
          <a:solidFill>
            <a:srgbClr val="FFFFFF">
              <a:alpha val="10461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613016">
              <a:defRPr sz="2914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pPr>
            <a:r>
              <a:t>¹ Machine Intelligence and Slope Stability Laboratory (MISSlab), Department of Geosciences, University of Padova, Italy</a:t>
            </a:r>
          </a:p>
          <a:p>
            <a:pPr defTabSz="613016">
              <a:defRPr sz="2914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pPr>
            <a:r>
              <a:t>² Department of Remote Sensing, Geomatic Research Unit, Centre Tecnològic Telecomunicacions Catalunya, Spain</a:t>
            </a:r>
          </a:p>
        </p:txBody>
      </p:sp>
      <p:pic>
        <p:nvPicPr>
          <p:cNvPr id="201" name="Schermata 2022-05-16 alle 13.48.39.png" descr="Schermata 2022-05-16 alle 13.48.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43993" y="767584"/>
            <a:ext cx="6793433" cy="194585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2" name="Schermata 2022-05-16 alle 13.49.45.png" descr="Schermata 2022-05-16 alle 13.49.4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8680" y="746155"/>
            <a:ext cx="4727667" cy="19760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3" name="Schermata 2022-05-17 alle 23.34.26.png" descr="Schermata 2022-05-17 alle 23.34.26.png"/>
          <p:cNvPicPr>
            <a:picLocks noChangeAspect="1"/>
          </p:cNvPicPr>
          <p:nvPr/>
        </p:nvPicPr>
        <p:blipFill>
          <a:blip r:embed="rId6">
            <a:extLst/>
          </a:blip>
          <a:srcRect l="2732" r="11453"/>
          <a:stretch>
            <a:fillRect/>
          </a:stretch>
        </p:blipFill>
        <p:spPr>
          <a:xfrm>
            <a:off x="19169170" y="6941731"/>
            <a:ext cx="2736024" cy="31981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4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rcRect l="20515" r="22508"/>
          <a:stretch>
            <a:fillRect/>
          </a:stretch>
        </p:blipFill>
        <p:spPr>
          <a:xfrm>
            <a:off x="15232456" y="6935381"/>
            <a:ext cx="2728378" cy="32105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6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rcRect l="3693" r="10554"/>
          <a:stretch>
            <a:fillRect/>
          </a:stretch>
        </p:blipFill>
        <p:spPr>
          <a:xfrm>
            <a:off x="11007239" y="6929031"/>
            <a:ext cx="2764151" cy="32234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7" name="039d5402-72d0-4a03-b902-a4ccedc14f07.jpg" descr="039d5402-72d0-4a03-b902-a4ccedc14f07.jpg"/>
          <p:cNvPicPr>
            <a:picLocks noChangeAspect="1"/>
          </p:cNvPicPr>
          <p:nvPr/>
        </p:nvPicPr>
        <p:blipFill>
          <a:blip r:embed="rId9">
            <a:extLst/>
          </a:blip>
          <a:srcRect l="7737" r="7737"/>
          <a:stretch>
            <a:fillRect/>
          </a:stretch>
        </p:blipFill>
        <p:spPr>
          <a:xfrm>
            <a:off x="6555536" y="6935381"/>
            <a:ext cx="2713837" cy="32107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8" name="ab34bf89-b6ff-47c4-a1d8-fefa1932a755.jpg" descr="ab34bf89-b6ff-47c4-a1d8-fefa1932a755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818723" y="761234"/>
            <a:ext cx="1958558" cy="1958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60942B-C25E-472A-AF78-7560907A2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615" y="6935381"/>
            <a:ext cx="2813585" cy="322342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059651" y="609600"/>
            <a:ext cx="553195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88" name="Purpose of the study:"/>
          <p:cNvSpPr txBox="1"/>
          <p:nvPr/>
        </p:nvSpPr>
        <p:spPr>
          <a:xfrm>
            <a:off x="786332" y="2011646"/>
            <a:ext cx="11478252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Image segmentation:</a:t>
            </a:r>
          </a:p>
        </p:txBody>
      </p:sp>
      <p:sp>
        <p:nvSpPr>
          <p:cNvPr id="389" name="Nava et al., 2022"/>
          <p:cNvSpPr/>
          <p:nvPr/>
        </p:nvSpPr>
        <p:spPr>
          <a:xfrm>
            <a:off x="19345265" y="1763806"/>
            <a:ext cx="4524509" cy="736602"/>
          </a:xfrm>
          <a:prstGeom prst="roundRect">
            <a:avLst>
              <a:gd name="adj" fmla="val 1120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Nava et al., 2022</a:t>
            </a:r>
          </a:p>
        </p:txBody>
      </p:sp>
      <p:sp>
        <p:nvSpPr>
          <p:cNvPr id="390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pic>
        <p:nvPicPr>
          <p:cNvPr id="391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50881"/>
          <a:stretch>
            <a:fillRect/>
          </a:stretch>
        </p:blipFill>
        <p:spPr>
          <a:xfrm>
            <a:off x="16700879" y="4468697"/>
            <a:ext cx="7319218" cy="819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468" y="3155744"/>
            <a:ext cx="7641640" cy="10124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magine 8" descr="Immagine 8"/>
          <p:cNvPicPr>
            <a:picLocks noChangeAspect="1"/>
          </p:cNvPicPr>
          <p:nvPr/>
        </p:nvPicPr>
        <p:blipFill>
          <a:blip r:embed="rId2">
            <a:extLst/>
          </a:blip>
          <a:srcRect r="50976"/>
          <a:stretch>
            <a:fillRect/>
          </a:stretch>
        </p:blipFill>
        <p:spPr>
          <a:xfrm>
            <a:off x="9816204" y="4468697"/>
            <a:ext cx="7304962" cy="8193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059651" y="609600"/>
            <a:ext cx="553195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96" name="Conclusions:"/>
          <p:cNvSpPr txBox="1"/>
          <p:nvPr/>
        </p:nvSpPr>
        <p:spPr>
          <a:xfrm>
            <a:off x="786332" y="2011646"/>
            <a:ext cx="16418243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en-GB" dirty="0"/>
              <a:t>Conclusions</a:t>
            </a:r>
            <a:r>
              <a:rPr dirty="0"/>
              <a:t>:</a:t>
            </a:r>
          </a:p>
        </p:txBody>
      </p:sp>
      <p:sp>
        <p:nvSpPr>
          <p:cNvPr id="397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6" name="Sentinel-1 SAR GRD products with VV and VH polarizations, and IW acquisition mode (5 m x 20 m).…">
            <a:extLst>
              <a:ext uri="{FF2B5EF4-FFF2-40B4-BE49-F238E27FC236}">
                <a16:creationId xmlns:a16="http://schemas.microsoft.com/office/drawing/2014/main" id="{46B3215C-6448-4C4C-81F6-CF85A3CC2A73}"/>
              </a:ext>
            </a:extLst>
          </p:cNvPr>
          <p:cNvSpPr txBox="1"/>
          <p:nvPr/>
        </p:nvSpPr>
        <p:spPr>
          <a:xfrm>
            <a:off x="2730118" y="4990080"/>
            <a:ext cx="19215481" cy="6662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35000" indent="-635000" algn="l" defTabSz="825500"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GB" sz="4400" b="1" dirty="0"/>
              <a:t>It is possible </a:t>
            </a:r>
            <a:r>
              <a:rPr lang="en-GB" sz="4400" dirty="0"/>
              <a:t>to detect and map landslides also in presence of cloud cover (DL and SAR data).</a:t>
            </a:r>
            <a:endParaRPr sz="4400" dirty="0"/>
          </a:p>
          <a:p>
            <a:pPr marL="635000" indent="-635000" algn="l" defTabSz="825500"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GB" sz="4400" b="1" dirty="0"/>
              <a:t>Limitations</a:t>
            </a:r>
            <a:r>
              <a:rPr lang="en-GB" sz="4400" dirty="0"/>
              <a:t> due to geometric distortions.</a:t>
            </a:r>
          </a:p>
          <a:p>
            <a:pPr marL="635000" indent="-635000" algn="l" defTabSz="825500"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GB" sz="4400" b="1" dirty="0"/>
              <a:t>Relevant benefits </a:t>
            </a:r>
            <a:r>
              <a:rPr lang="en-GB" sz="4400" dirty="0"/>
              <a:t>in terms of emergency management and civil protection operations, such as significantly decreasing the time delay in the emergency response in various scenarios.</a:t>
            </a:r>
          </a:p>
          <a:p>
            <a:pPr marL="635000" indent="-635000" algn="l" defTabSz="825500"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4470014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059651" y="609600"/>
            <a:ext cx="553195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96" name="Conclusions:"/>
          <p:cNvSpPr txBox="1"/>
          <p:nvPr/>
        </p:nvSpPr>
        <p:spPr>
          <a:xfrm>
            <a:off x="786332" y="2011646"/>
            <a:ext cx="16418243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References:</a:t>
            </a:r>
          </a:p>
        </p:txBody>
      </p:sp>
      <p:sp>
        <p:nvSpPr>
          <p:cNvPr id="397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02636-0459-4DEA-B900-F627EE18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26" y="4695247"/>
            <a:ext cx="2556000" cy="2619885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CB673-0AC1-4408-9025-90A753D1F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26" y="8004500"/>
            <a:ext cx="2858400" cy="2858400"/>
          </a:xfrm>
          <a:prstGeom prst="rect">
            <a:avLst/>
          </a:prstGeom>
        </p:spPr>
      </p:pic>
      <p:sp>
        <p:nvSpPr>
          <p:cNvPr id="15" name="Sentinel-1 SAR GRD products with VV and VH polarizations, and IW acquisition mode (5 m x 20 m).…">
            <a:extLst>
              <a:ext uri="{FF2B5EF4-FFF2-40B4-BE49-F238E27FC236}">
                <a16:creationId xmlns:a16="http://schemas.microsoft.com/office/drawing/2014/main" id="{BA13D1DE-057E-4619-BC09-5164750466AA}"/>
              </a:ext>
            </a:extLst>
          </p:cNvPr>
          <p:cNvSpPr txBox="1"/>
          <p:nvPr/>
        </p:nvSpPr>
        <p:spPr>
          <a:xfrm>
            <a:off x="7144541" y="5020112"/>
            <a:ext cx="15197140" cy="768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spcBef>
                <a:spcPts val="3900"/>
              </a:spcBef>
              <a:buClr>
                <a:srgbClr val="34A5DA"/>
              </a:buClr>
              <a:buSzPct val="104999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GB" sz="4000" dirty="0">
                <a:sym typeface="Avenir Next Medium"/>
              </a:rPr>
              <a:t>Nava, L., Monserrat, O., &amp; Catani, F. (2021). Improving landslide detection on SAR data through deep learning. </a:t>
            </a:r>
            <a:r>
              <a:rPr lang="en-GB" sz="4000" i="1" dirty="0">
                <a:sym typeface="Avenir Next Medium"/>
              </a:rPr>
              <a:t>IEEE Geoscience and Remote Sensing Letters</a:t>
            </a:r>
            <a:r>
              <a:rPr lang="en-GB" sz="4000" dirty="0">
                <a:sym typeface="Avenir Next Medium"/>
              </a:rPr>
              <a:t>, </a:t>
            </a:r>
            <a:r>
              <a:rPr lang="en-GB" sz="4000" i="1" dirty="0">
                <a:sym typeface="Avenir Next Medium"/>
              </a:rPr>
              <a:t>19</a:t>
            </a:r>
            <a:r>
              <a:rPr lang="en-GB" sz="4000" dirty="0">
                <a:sym typeface="Avenir Next Medium"/>
              </a:rPr>
              <a:t>, 1-5.</a:t>
            </a:r>
          </a:p>
          <a:p>
            <a:pPr algn="l" defTabSz="825500">
              <a:spcBef>
                <a:spcPts val="3900"/>
              </a:spcBef>
              <a:buClr>
                <a:srgbClr val="34A5DA"/>
              </a:buClr>
              <a:buSzPct val="104999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en-GB" sz="4000" dirty="0">
              <a:sym typeface="Avenir Next Medium"/>
            </a:endParaRPr>
          </a:p>
          <a:p>
            <a:pPr algn="l" defTabSz="825500">
              <a:spcBef>
                <a:spcPts val="3900"/>
              </a:spcBef>
              <a:buClr>
                <a:srgbClr val="34A5DA"/>
              </a:buClr>
              <a:buSzPct val="104999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GB" sz="4000" dirty="0">
                <a:sym typeface="Avenir Next Medium"/>
              </a:rPr>
              <a:t>Nava, L., </a:t>
            </a:r>
            <a:r>
              <a:rPr lang="en-GB" sz="4000" dirty="0" err="1">
                <a:sym typeface="Avenir Next Medium"/>
              </a:rPr>
              <a:t>Bhuyan</a:t>
            </a:r>
            <a:r>
              <a:rPr lang="en-GB" sz="4000" dirty="0">
                <a:sym typeface="Avenir Next Medium"/>
              </a:rPr>
              <a:t>, K., Meena, S. R., Monserrat, O., &amp; Catani, F. (2022). Rapid Mapping of Landslides on SAR Data by Attention U-Net. </a:t>
            </a:r>
            <a:r>
              <a:rPr lang="en-GB" sz="4000" i="1" dirty="0">
                <a:sym typeface="Avenir Next Medium"/>
              </a:rPr>
              <a:t>Remote Sensing</a:t>
            </a:r>
            <a:r>
              <a:rPr lang="en-GB" sz="4000" dirty="0">
                <a:sym typeface="Avenir Next Medium"/>
              </a:rPr>
              <a:t>, </a:t>
            </a:r>
            <a:r>
              <a:rPr lang="en-GB" sz="4000" i="1" dirty="0">
                <a:sym typeface="Avenir Next Medium"/>
              </a:rPr>
              <a:t>14</a:t>
            </a:r>
            <a:r>
              <a:rPr lang="en-GB" sz="4000" dirty="0">
                <a:sym typeface="Avenir Next Medium"/>
              </a:rPr>
              <a:t>(6), 1449.</a:t>
            </a:r>
            <a:endParaRPr sz="4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72A4E3-3CED-487F-8653-C9B0E6322901}"/>
              </a:ext>
            </a:extLst>
          </p:cNvPr>
          <p:cNvCxnSpPr/>
          <p:nvPr/>
        </p:nvCxnSpPr>
        <p:spPr>
          <a:xfrm>
            <a:off x="4963886" y="6005189"/>
            <a:ext cx="1567543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D5869D-58EF-47AF-851B-B538CDEC1AF8}"/>
              </a:ext>
            </a:extLst>
          </p:cNvPr>
          <p:cNvCxnSpPr/>
          <p:nvPr/>
        </p:nvCxnSpPr>
        <p:spPr>
          <a:xfrm>
            <a:off x="5134947" y="9451746"/>
            <a:ext cx="1567543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-13575"/>
              </a:schemeClr>
            </a:gs>
            <a:gs pos="100000">
              <a:schemeClr val="accent1">
                <a:hueOff val="114395"/>
                <a:lumOff val="-249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HANK YOU…"/>
          <p:cNvSpPr txBox="1">
            <a:spLocks noGrp="1"/>
          </p:cNvSpPr>
          <p:nvPr>
            <p:ph type="title"/>
          </p:nvPr>
        </p:nvSpPr>
        <p:spPr>
          <a:xfrm>
            <a:off x="1206497" y="4963781"/>
            <a:ext cx="21971006" cy="4316803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  <a:defRPr spc="-300"/>
            </a:pPr>
            <a:r>
              <a:t>THANK YOU </a:t>
            </a:r>
          </a:p>
          <a:p>
            <a:pPr algn="ctr">
              <a:lnSpc>
                <a:spcPct val="120000"/>
              </a:lnSpc>
              <a:defRPr sz="9000" spc="-200"/>
            </a:pPr>
            <a:r>
              <a:t>FOR YOUR</a:t>
            </a:r>
            <a:r>
              <a:rPr sz="11600" spc="-300"/>
              <a:t> </a:t>
            </a:r>
            <a:r>
              <a:t>ATTENTION</a:t>
            </a:r>
          </a:p>
        </p:txBody>
      </p:sp>
      <p:sp>
        <p:nvSpPr>
          <p:cNvPr id="400" name="Lampadina"/>
          <p:cNvSpPr/>
          <p:nvPr/>
        </p:nvSpPr>
        <p:spPr>
          <a:xfrm>
            <a:off x="11324052" y="1091527"/>
            <a:ext cx="1735897" cy="3009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1" name="Forma"/>
          <p:cNvSpPr/>
          <p:nvPr/>
        </p:nvSpPr>
        <p:spPr>
          <a:xfrm>
            <a:off x="12125824" y="401352"/>
            <a:ext cx="133352" cy="599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907" y="0"/>
                  <a:pt x="0" y="1060"/>
                  <a:pt x="0" y="2402"/>
                </a:cubicBezTo>
                <a:lnTo>
                  <a:pt x="0" y="19184"/>
                </a:lnTo>
                <a:cubicBezTo>
                  <a:pt x="0" y="20495"/>
                  <a:pt x="4765" y="21600"/>
                  <a:pt x="10800" y="21600"/>
                </a:cubicBezTo>
                <a:cubicBezTo>
                  <a:pt x="16834" y="21600"/>
                  <a:pt x="21600" y="20526"/>
                  <a:pt x="21600" y="19184"/>
                </a:cubicBezTo>
                <a:lnTo>
                  <a:pt x="21600" y="2402"/>
                </a:lnTo>
                <a:cubicBezTo>
                  <a:pt x="21600" y="1091"/>
                  <a:pt x="1683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Forma"/>
          <p:cNvSpPr/>
          <p:nvPr/>
        </p:nvSpPr>
        <p:spPr>
          <a:xfrm rot="180000">
            <a:off x="12831238" y="743855"/>
            <a:ext cx="407653" cy="51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1164" extrusionOk="0">
                <a:moveTo>
                  <a:pt x="16754" y="33"/>
                </a:moveTo>
                <a:cubicBezTo>
                  <a:pt x="15896" y="141"/>
                  <a:pt x="15087" y="523"/>
                  <a:pt x="14538" y="1149"/>
                </a:cubicBezTo>
                <a:lnTo>
                  <a:pt x="636" y="16757"/>
                </a:lnTo>
                <a:cubicBezTo>
                  <a:pt x="-463" y="17975"/>
                  <a:pt x="-93" y="19735"/>
                  <a:pt x="1402" y="20630"/>
                </a:cubicBezTo>
                <a:cubicBezTo>
                  <a:pt x="2897" y="21526"/>
                  <a:pt x="5037" y="21277"/>
                  <a:pt x="6136" y="20023"/>
                </a:cubicBezTo>
                <a:lnTo>
                  <a:pt x="20038" y="4399"/>
                </a:lnTo>
                <a:cubicBezTo>
                  <a:pt x="21137" y="3181"/>
                  <a:pt x="20831" y="1421"/>
                  <a:pt x="19292" y="526"/>
                </a:cubicBezTo>
                <a:cubicBezTo>
                  <a:pt x="18523" y="78"/>
                  <a:pt x="17611" y="-74"/>
                  <a:pt x="16754" y="3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3" name="Forma"/>
          <p:cNvSpPr/>
          <p:nvPr/>
        </p:nvSpPr>
        <p:spPr>
          <a:xfrm rot="21300000">
            <a:off x="11146285" y="744165"/>
            <a:ext cx="408375" cy="511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4" h="21153" extrusionOk="0">
                <a:moveTo>
                  <a:pt x="4009" y="37"/>
                </a:moveTo>
                <a:cubicBezTo>
                  <a:pt x="3139" y="-75"/>
                  <a:pt x="2194" y="65"/>
                  <a:pt x="1413" y="513"/>
                </a:cubicBezTo>
                <a:cubicBezTo>
                  <a:pt x="655" y="961"/>
                  <a:pt x="185" y="1619"/>
                  <a:pt x="44" y="2320"/>
                </a:cubicBezTo>
                <a:cubicBezTo>
                  <a:pt x="-98" y="3020"/>
                  <a:pt x="99" y="3761"/>
                  <a:pt x="657" y="4389"/>
                </a:cubicBezTo>
                <a:lnTo>
                  <a:pt x="14802" y="20021"/>
                </a:lnTo>
                <a:cubicBezTo>
                  <a:pt x="15918" y="21240"/>
                  <a:pt x="18045" y="21525"/>
                  <a:pt x="19606" y="20629"/>
                </a:cubicBezTo>
                <a:cubicBezTo>
                  <a:pt x="21168" y="19733"/>
                  <a:pt x="21502" y="17972"/>
                  <a:pt x="20342" y="16754"/>
                </a:cubicBezTo>
                <a:lnTo>
                  <a:pt x="6237" y="1137"/>
                </a:lnTo>
                <a:cubicBezTo>
                  <a:pt x="5680" y="528"/>
                  <a:pt x="4879" y="149"/>
                  <a:pt x="4009" y="3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4" name="Forma"/>
          <p:cNvSpPr/>
          <p:nvPr/>
        </p:nvSpPr>
        <p:spPr>
          <a:xfrm rot="21360000">
            <a:off x="10655766" y="1576611"/>
            <a:ext cx="577512" cy="278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371" extrusionOk="0">
                <a:moveTo>
                  <a:pt x="2262" y="23"/>
                </a:moveTo>
                <a:cubicBezTo>
                  <a:pt x="1298" y="200"/>
                  <a:pt x="428" y="1511"/>
                  <a:pt x="118" y="3556"/>
                </a:cubicBezTo>
                <a:cubicBezTo>
                  <a:pt x="-293" y="6272"/>
                  <a:pt x="403" y="9210"/>
                  <a:pt x="1708" y="10074"/>
                </a:cubicBezTo>
                <a:lnTo>
                  <a:pt x="17964" y="21130"/>
                </a:lnTo>
                <a:cubicBezTo>
                  <a:pt x="18617" y="21562"/>
                  <a:pt x="19296" y="21393"/>
                  <a:pt x="19860" y="20795"/>
                </a:cubicBezTo>
                <a:cubicBezTo>
                  <a:pt x="20423" y="20197"/>
                  <a:pt x="20877" y="19142"/>
                  <a:pt x="21084" y="17780"/>
                </a:cubicBezTo>
                <a:cubicBezTo>
                  <a:pt x="21307" y="16450"/>
                  <a:pt x="21237" y="15058"/>
                  <a:pt x="20953" y="13881"/>
                </a:cubicBezTo>
                <a:cubicBezTo>
                  <a:pt x="20669" y="12704"/>
                  <a:pt x="20161" y="11757"/>
                  <a:pt x="19524" y="11292"/>
                </a:cubicBezTo>
                <a:lnTo>
                  <a:pt x="3224" y="236"/>
                </a:lnTo>
                <a:cubicBezTo>
                  <a:pt x="2910" y="22"/>
                  <a:pt x="2591" y="-38"/>
                  <a:pt x="2262" y="2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5" name="Forma"/>
          <p:cNvSpPr/>
          <p:nvPr/>
        </p:nvSpPr>
        <p:spPr>
          <a:xfrm rot="240000">
            <a:off x="13150851" y="1576611"/>
            <a:ext cx="577992" cy="278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371" extrusionOk="0">
                <a:moveTo>
                  <a:pt x="18975" y="23"/>
                </a:moveTo>
                <a:cubicBezTo>
                  <a:pt x="18647" y="-38"/>
                  <a:pt x="18313" y="22"/>
                  <a:pt x="17999" y="236"/>
                </a:cubicBezTo>
                <a:lnTo>
                  <a:pt x="1709" y="11292"/>
                </a:lnTo>
                <a:cubicBezTo>
                  <a:pt x="1057" y="11757"/>
                  <a:pt x="553" y="12712"/>
                  <a:pt x="266" y="13881"/>
                </a:cubicBezTo>
                <a:cubicBezTo>
                  <a:pt x="-20" y="15050"/>
                  <a:pt x="-86" y="16417"/>
                  <a:pt x="121" y="17780"/>
                </a:cubicBezTo>
                <a:cubicBezTo>
                  <a:pt x="343" y="19142"/>
                  <a:pt x="798" y="20197"/>
                  <a:pt x="1359" y="20795"/>
                </a:cubicBezTo>
                <a:cubicBezTo>
                  <a:pt x="1921" y="21393"/>
                  <a:pt x="2587" y="21562"/>
                  <a:pt x="3239" y="21130"/>
                </a:cubicBezTo>
                <a:lnTo>
                  <a:pt x="19515" y="10074"/>
                </a:lnTo>
                <a:cubicBezTo>
                  <a:pt x="20819" y="9143"/>
                  <a:pt x="21514" y="6272"/>
                  <a:pt x="21103" y="3556"/>
                </a:cubicBezTo>
                <a:cubicBezTo>
                  <a:pt x="20793" y="1511"/>
                  <a:pt x="19938" y="200"/>
                  <a:pt x="18975" y="2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6" name="Forma"/>
          <p:cNvSpPr/>
          <p:nvPr/>
        </p:nvSpPr>
        <p:spPr>
          <a:xfrm rot="21360000">
            <a:off x="10779019" y="2457265"/>
            <a:ext cx="578243" cy="278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7" h="21372" extrusionOk="0">
                <a:moveTo>
                  <a:pt x="18959" y="22"/>
                </a:moveTo>
                <a:cubicBezTo>
                  <a:pt x="18630" y="-38"/>
                  <a:pt x="18297" y="22"/>
                  <a:pt x="17983" y="236"/>
                </a:cubicBezTo>
                <a:lnTo>
                  <a:pt x="1703" y="11261"/>
                </a:lnTo>
                <a:cubicBezTo>
                  <a:pt x="1051" y="11727"/>
                  <a:pt x="562" y="12677"/>
                  <a:pt x="276" y="13850"/>
                </a:cubicBezTo>
                <a:cubicBezTo>
                  <a:pt x="-10" y="15024"/>
                  <a:pt x="-91" y="16417"/>
                  <a:pt x="116" y="17779"/>
                </a:cubicBezTo>
                <a:cubicBezTo>
                  <a:pt x="338" y="19142"/>
                  <a:pt x="792" y="20196"/>
                  <a:pt x="1353" y="20795"/>
                </a:cubicBezTo>
                <a:cubicBezTo>
                  <a:pt x="1915" y="21393"/>
                  <a:pt x="2580" y="21562"/>
                  <a:pt x="3232" y="21130"/>
                </a:cubicBezTo>
                <a:lnTo>
                  <a:pt x="19512" y="10074"/>
                </a:lnTo>
                <a:cubicBezTo>
                  <a:pt x="20816" y="9143"/>
                  <a:pt x="21509" y="6266"/>
                  <a:pt x="21100" y="3556"/>
                </a:cubicBezTo>
                <a:cubicBezTo>
                  <a:pt x="20791" y="1511"/>
                  <a:pt x="19921" y="200"/>
                  <a:pt x="18959" y="2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7" name="Forma"/>
          <p:cNvSpPr/>
          <p:nvPr/>
        </p:nvSpPr>
        <p:spPr>
          <a:xfrm rot="21180000">
            <a:off x="13038066" y="2457234"/>
            <a:ext cx="578055" cy="27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0950" extrusionOk="0">
                <a:moveTo>
                  <a:pt x="2237" y="22"/>
                </a:moveTo>
                <a:cubicBezTo>
                  <a:pt x="1284" y="195"/>
                  <a:pt x="423" y="1481"/>
                  <a:pt x="117" y="3485"/>
                </a:cubicBezTo>
                <a:cubicBezTo>
                  <a:pt x="-290" y="6142"/>
                  <a:pt x="398" y="9025"/>
                  <a:pt x="1689" y="9872"/>
                </a:cubicBezTo>
                <a:lnTo>
                  <a:pt x="17818" y="20708"/>
                </a:lnTo>
                <a:cubicBezTo>
                  <a:pt x="19103" y="21563"/>
                  <a:pt x="20473" y="20080"/>
                  <a:pt x="20891" y="17424"/>
                </a:cubicBezTo>
                <a:cubicBezTo>
                  <a:pt x="21310" y="14759"/>
                  <a:pt x="20610" y="11949"/>
                  <a:pt x="19319" y="11036"/>
                </a:cubicBezTo>
                <a:lnTo>
                  <a:pt x="3204" y="231"/>
                </a:lnTo>
                <a:cubicBezTo>
                  <a:pt x="2893" y="22"/>
                  <a:pt x="2563" y="-37"/>
                  <a:pt x="2237" y="2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Forma"/>
          <p:cNvSpPr/>
          <p:nvPr/>
        </p:nvSpPr>
        <p:spPr>
          <a:xfrm>
            <a:off x="12125824" y="3291794"/>
            <a:ext cx="133352" cy="599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907" y="0"/>
                  <a:pt x="0" y="1046"/>
                  <a:pt x="0" y="2389"/>
                </a:cubicBezTo>
                <a:lnTo>
                  <a:pt x="0" y="19197"/>
                </a:lnTo>
                <a:cubicBezTo>
                  <a:pt x="0" y="20508"/>
                  <a:pt x="4766" y="21600"/>
                  <a:pt x="10800" y="21600"/>
                </a:cubicBezTo>
                <a:cubicBezTo>
                  <a:pt x="16834" y="21600"/>
                  <a:pt x="21600" y="20508"/>
                  <a:pt x="21600" y="19197"/>
                </a:cubicBezTo>
                <a:lnTo>
                  <a:pt x="21600" y="2389"/>
                </a:lnTo>
                <a:cubicBezTo>
                  <a:pt x="21600" y="1078"/>
                  <a:pt x="1683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9" name="Satellite"/>
          <p:cNvSpPr/>
          <p:nvPr/>
        </p:nvSpPr>
        <p:spPr>
          <a:xfrm>
            <a:off x="10687023" y="10142886"/>
            <a:ext cx="3009953" cy="3009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13" y="0"/>
                </a:moveTo>
                <a:lnTo>
                  <a:pt x="0" y="3215"/>
                </a:lnTo>
                <a:lnTo>
                  <a:pt x="2191" y="5405"/>
                </a:lnTo>
                <a:lnTo>
                  <a:pt x="5405" y="2191"/>
                </a:lnTo>
                <a:lnTo>
                  <a:pt x="3213" y="0"/>
                </a:lnTo>
                <a:close/>
                <a:moveTo>
                  <a:pt x="5753" y="2540"/>
                </a:moveTo>
                <a:lnTo>
                  <a:pt x="2538" y="5753"/>
                </a:lnTo>
                <a:lnTo>
                  <a:pt x="4730" y="7945"/>
                </a:lnTo>
                <a:lnTo>
                  <a:pt x="7943" y="4730"/>
                </a:lnTo>
                <a:lnTo>
                  <a:pt x="5753" y="2540"/>
                </a:lnTo>
                <a:close/>
                <a:moveTo>
                  <a:pt x="8292" y="5078"/>
                </a:moveTo>
                <a:lnTo>
                  <a:pt x="5078" y="8292"/>
                </a:lnTo>
                <a:lnTo>
                  <a:pt x="7268" y="10483"/>
                </a:lnTo>
                <a:lnTo>
                  <a:pt x="10483" y="7270"/>
                </a:lnTo>
                <a:lnTo>
                  <a:pt x="8292" y="5078"/>
                </a:lnTo>
                <a:close/>
                <a:moveTo>
                  <a:pt x="13296" y="5363"/>
                </a:moveTo>
                <a:lnTo>
                  <a:pt x="12577" y="7246"/>
                </a:lnTo>
                <a:lnTo>
                  <a:pt x="11995" y="6665"/>
                </a:lnTo>
                <a:lnTo>
                  <a:pt x="6399" y="12261"/>
                </a:lnTo>
                <a:lnTo>
                  <a:pt x="7175" y="13038"/>
                </a:lnTo>
                <a:lnTo>
                  <a:pt x="6336" y="13876"/>
                </a:lnTo>
                <a:cubicBezTo>
                  <a:pt x="5260" y="13140"/>
                  <a:pt x="4045" y="12914"/>
                  <a:pt x="3138" y="13275"/>
                </a:cubicBezTo>
                <a:lnTo>
                  <a:pt x="4846" y="14983"/>
                </a:lnTo>
                <a:lnTo>
                  <a:pt x="4069" y="16785"/>
                </a:lnTo>
                <a:lnTo>
                  <a:pt x="2926" y="17928"/>
                </a:lnTo>
                <a:lnTo>
                  <a:pt x="3672" y="18674"/>
                </a:lnTo>
                <a:lnTo>
                  <a:pt x="4815" y="17531"/>
                </a:lnTo>
                <a:lnTo>
                  <a:pt x="6617" y="16754"/>
                </a:lnTo>
                <a:lnTo>
                  <a:pt x="8325" y="18462"/>
                </a:lnTo>
                <a:cubicBezTo>
                  <a:pt x="8686" y="17555"/>
                  <a:pt x="8460" y="16340"/>
                  <a:pt x="7724" y="15264"/>
                </a:cubicBezTo>
                <a:lnTo>
                  <a:pt x="8562" y="14425"/>
                </a:lnTo>
                <a:lnTo>
                  <a:pt x="9339" y="15203"/>
                </a:lnTo>
                <a:lnTo>
                  <a:pt x="14935" y="9605"/>
                </a:lnTo>
                <a:lnTo>
                  <a:pt x="14354" y="9023"/>
                </a:lnTo>
                <a:lnTo>
                  <a:pt x="16237" y="8304"/>
                </a:lnTo>
                <a:lnTo>
                  <a:pt x="13296" y="5363"/>
                </a:lnTo>
                <a:close/>
                <a:moveTo>
                  <a:pt x="14330" y="11117"/>
                </a:moveTo>
                <a:lnTo>
                  <a:pt x="11117" y="14330"/>
                </a:lnTo>
                <a:lnTo>
                  <a:pt x="13308" y="16522"/>
                </a:lnTo>
                <a:lnTo>
                  <a:pt x="16522" y="13308"/>
                </a:lnTo>
                <a:lnTo>
                  <a:pt x="14330" y="11117"/>
                </a:lnTo>
                <a:close/>
                <a:moveTo>
                  <a:pt x="16870" y="13655"/>
                </a:moveTo>
                <a:lnTo>
                  <a:pt x="13655" y="16870"/>
                </a:lnTo>
                <a:lnTo>
                  <a:pt x="15847" y="19060"/>
                </a:lnTo>
                <a:lnTo>
                  <a:pt x="19060" y="15847"/>
                </a:lnTo>
                <a:lnTo>
                  <a:pt x="16870" y="13655"/>
                </a:lnTo>
                <a:close/>
                <a:moveTo>
                  <a:pt x="5076" y="15213"/>
                </a:moveTo>
                <a:lnTo>
                  <a:pt x="6387" y="16524"/>
                </a:lnTo>
                <a:lnTo>
                  <a:pt x="4883" y="17170"/>
                </a:lnTo>
                <a:lnTo>
                  <a:pt x="4430" y="16717"/>
                </a:lnTo>
                <a:lnTo>
                  <a:pt x="5076" y="15213"/>
                </a:lnTo>
                <a:close/>
                <a:moveTo>
                  <a:pt x="19409" y="16195"/>
                </a:moveTo>
                <a:lnTo>
                  <a:pt x="16195" y="19409"/>
                </a:lnTo>
                <a:lnTo>
                  <a:pt x="18385" y="21600"/>
                </a:lnTo>
                <a:lnTo>
                  <a:pt x="21600" y="18387"/>
                </a:lnTo>
                <a:lnTo>
                  <a:pt x="19409" y="1619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10" name="ab34bf89-b6ff-47c4-a1d8-fefa1932a755.jpg" descr="ab34bf89-b6ff-47c4-a1d8-fefa1932a7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18724" y="761234"/>
            <a:ext cx="1958558" cy="19585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54C64-D3DA-4968-8D90-78820353031C}"/>
              </a:ext>
            </a:extLst>
          </p:cNvPr>
          <p:cNvSpPr txBox="1"/>
          <p:nvPr/>
        </p:nvSpPr>
        <p:spPr>
          <a:xfrm>
            <a:off x="15899363" y="12186842"/>
            <a:ext cx="787791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dirty="0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orenzo.nava@phd.unipd.it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Introduction:</a:t>
            </a:r>
          </a:p>
        </p:txBody>
      </p:sp>
      <p:sp>
        <p:nvSpPr>
          <p:cNvPr id="211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12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grpSp>
        <p:nvGrpSpPr>
          <p:cNvPr id="222" name="Gruppo"/>
          <p:cNvGrpSpPr/>
          <p:nvPr/>
        </p:nvGrpSpPr>
        <p:grpSpPr>
          <a:xfrm>
            <a:off x="12588967" y="3012142"/>
            <a:ext cx="10690133" cy="9338560"/>
            <a:chOff x="0" y="-1"/>
            <a:chExt cx="10690131" cy="7490666"/>
          </a:xfrm>
        </p:grpSpPr>
        <p:pic>
          <p:nvPicPr>
            <p:cNvPr id="218" name="Schermata 2021-03-25 alle 15.40.02.png" descr="Schermata 2021-03-25 alle 15.40.0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690129" cy="6917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1" name="Caption"/>
            <p:cNvGrpSpPr/>
            <p:nvPr/>
          </p:nvGrpSpPr>
          <p:grpSpPr>
            <a:xfrm>
              <a:off x="0" y="7018741"/>
              <a:ext cx="10690131" cy="471924"/>
              <a:chOff x="0" y="-1"/>
              <a:chExt cx="10690129" cy="471923"/>
            </a:xfrm>
          </p:grpSpPr>
          <p:sp>
            <p:nvSpPr>
              <p:cNvPr id="219" name="Rettangolo"/>
              <p:cNvSpPr/>
              <p:nvPr/>
            </p:nvSpPr>
            <p:spPr>
              <a:xfrm>
                <a:off x="0" y="0"/>
                <a:ext cx="10690129" cy="461367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defTabSz="2438337"/>
                <a:endParaRPr/>
              </a:p>
            </p:txBody>
          </p:sp>
          <p:sp>
            <p:nvSpPr>
              <p:cNvPr id="220" name="Source: http:\\meteoweb.eu"/>
              <p:cNvSpPr txBox="1"/>
              <p:nvPr/>
            </p:nvSpPr>
            <p:spPr>
              <a:xfrm>
                <a:off x="0" y="-1"/>
                <a:ext cx="10690129" cy="471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2438337"/>
              </a:lstStyle>
              <a:p>
                <a:r>
                  <a:rPr dirty="0"/>
                  <a:t>Source: http:</a:t>
                </a:r>
                <a:r>
                  <a:rPr lang="en-GB" dirty="0"/>
                  <a:t>//</a:t>
                </a:r>
                <a:r>
                  <a:rPr dirty="0"/>
                  <a:t>meteoweb.eu</a:t>
                </a:r>
              </a:p>
            </p:txBody>
          </p:sp>
        </p:grpSp>
      </p:grpSp>
      <p:sp>
        <p:nvSpPr>
          <p:cNvPr id="223" name="In the world, various natural calamities, can trigger multiple landslide events, that can occur in group of hundreds to thousands in a region, in a short time span."/>
          <p:cNvSpPr txBox="1"/>
          <p:nvPr/>
        </p:nvSpPr>
        <p:spPr>
          <a:xfrm>
            <a:off x="762000" y="4946829"/>
            <a:ext cx="11407855" cy="562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3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GB" sz="4400" dirty="0"/>
              <a:t>Cause </a:t>
            </a:r>
            <a:r>
              <a:rPr lang="en-GB" sz="4400" b="1" dirty="0"/>
              <a:t>severe damages</a:t>
            </a:r>
            <a:r>
              <a:rPr lang="en-GB" sz="4400" dirty="0"/>
              <a:t> to communities as well as to human infrastructures.</a:t>
            </a:r>
          </a:p>
          <a:p>
            <a:r>
              <a:rPr lang="en-GB" sz="4400" dirty="0"/>
              <a:t>Earthquake- and rainfall-triggered </a:t>
            </a:r>
            <a:r>
              <a:rPr lang="en-GB" sz="4400" b="1" dirty="0"/>
              <a:t>multiple landslides events</a:t>
            </a:r>
            <a:r>
              <a:rPr lang="en-GB" sz="4400" dirty="0"/>
              <a:t> damage wide areas in a short time span.</a:t>
            </a:r>
          </a:p>
          <a:p>
            <a:r>
              <a:rPr lang="en-GB" sz="4400" dirty="0"/>
              <a:t>We must be able to </a:t>
            </a:r>
            <a:r>
              <a:rPr lang="en-GB" sz="4400" b="1" dirty="0"/>
              <a:t>intervene promptly </a:t>
            </a:r>
            <a:r>
              <a:rPr lang="en-GB" sz="4400" dirty="0"/>
              <a:t>right after the event.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en-GB" dirty="0"/>
              <a:t>Research problem</a:t>
            </a:r>
            <a:r>
              <a:rPr dirty="0"/>
              <a:t>:</a:t>
            </a:r>
          </a:p>
        </p:txBody>
      </p:sp>
      <p:sp>
        <p:nvSpPr>
          <p:cNvPr id="211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12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17" name="In the world, various natural calamities, can trigger multiple landslide events, that can occur in group of hundreds to thousands in a region, in a short time span.">
            <a:extLst>
              <a:ext uri="{FF2B5EF4-FFF2-40B4-BE49-F238E27FC236}">
                <a16:creationId xmlns:a16="http://schemas.microsoft.com/office/drawing/2014/main" id="{96920B62-E104-4FA8-A786-4D7202529729}"/>
              </a:ext>
            </a:extLst>
          </p:cNvPr>
          <p:cNvSpPr txBox="1"/>
          <p:nvPr/>
        </p:nvSpPr>
        <p:spPr>
          <a:xfrm>
            <a:off x="786332" y="5870708"/>
            <a:ext cx="10690130" cy="4282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3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GB" sz="4400" dirty="0"/>
              <a:t>Optical data has </a:t>
            </a:r>
            <a:r>
              <a:rPr lang="en-GB" sz="4400" b="1" dirty="0"/>
              <a:t>limitations</a:t>
            </a:r>
            <a:r>
              <a:rPr lang="en-GB" sz="4400" dirty="0"/>
              <a:t> in presence of thick cloud cover.</a:t>
            </a:r>
          </a:p>
          <a:p>
            <a:r>
              <a:rPr lang="en-GB" sz="4400" b="1" dirty="0"/>
              <a:t>Lack of research </a:t>
            </a:r>
            <a:r>
              <a:rPr lang="en-GB" sz="4400" dirty="0"/>
              <a:t>on SAR data in combination with Deep Learning to map landslides.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04926-BB21-4EFF-971A-EA5CA2C8EE8A}"/>
              </a:ext>
            </a:extLst>
          </p:cNvPr>
          <p:cNvGrpSpPr/>
          <p:nvPr/>
        </p:nvGrpSpPr>
        <p:grpSpPr>
          <a:xfrm>
            <a:off x="12445534" y="3132982"/>
            <a:ext cx="10690130" cy="9327959"/>
            <a:chOff x="1993454" y="7110230"/>
            <a:chExt cx="9483012" cy="6444679"/>
          </a:xfrm>
        </p:grpSpPr>
        <p:pic>
          <p:nvPicPr>
            <p:cNvPr id="13" name="Picture 2" descr="Wairoa: hundreds of landslides triggered by heavy rainfall in New Zealand -  The Landslide Blog - AGU Blogosphere">
              <a:extLst>
                <a:ext uri="{FF2B5EF4-FFF2-40B4-BE49-F238E27FC236}">
                  <a16:creationId xmlns:a16="http://schemas.microsoft.com/office/drawing/2014/main" id="{C9A796DD-8FB0-4696-94DC-BFBE6B0F7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454" y="7110230"/>
              <a:ext cx="9483012" cy="592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65445C-178C-48D1-B6B8-074F3670C5DA}"/>
                </a:ext>
              </a:extLst>
            </p:cNvPr>
            <p:cNvSpPr/>
            <p:nvPr/>
          </p:nvSpPr>
          <p:spPr>
            <a:xfrm>
              <a:off x="4318883" y="13093244"/>
              <a:ext cx="42049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Source: https://blogs.agu.org/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313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Purpose of the study:</a:t>
            </a:r>
          </a:p>
        </p:txBody>
      </p:sp>
      <p:sp>
        <p:nvSpPr>
          <p:cNvPr id="227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31" name="Rettangolo"/>
          <p:cNvSpPr/>
          <p:nvPr/>
        </p:nvSpPr>
        <p:spPr>
          <a:xfrm>
            <a:off x="12946251" y="2361364"/>
            <a:ext cx="10375125" cy="10390272"/>
          </a:xfrm>
          <a:prstGeom prst="rect">
            <a:avLst/>
          </a:prstGeom>
          <a:gradFill>
            <a:gsLst>
              <a:gs pos="0">
                <a:schemeClr val="accent1">
                  <a:hueOff val="114395"/>
                  <a:lumOff val="-24975"/>
                  <a:alpha val="70423"/>
                </a:schemeClr>
              </a:gs>
              <a:gs pos="100000">
                <a:srgbClr val="46A4FF">
                  <a:alpha val="55167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32" name="Schermata 2021-03-12 alle 16.53.22.png" descr="Schermata 2021-03-12 alle 16.53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6251" y="5047953"/>
            <a:ext cx="10375125" cy="769370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Nuvola"/>
          <p:cNvSpPr/>
          <p:nvPr/>
        </p:nvSpPr>
        <p:spPr>
          <a:xfrm>
            <a:off x="15109477" y="3534273"/>
            <a:ext cx="2936623" cy="176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4" name="Nuvola"/>
          <p:cNvSpPr/>
          <p:nvPr/>
        </p:nvSpPr>
        <p:spPr>
          <a:xfrm>
            <a:off x="17684968" y="4118736"/>
            <a:ext cx="1932938" cy="1164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5" name="Nuvola"/>
          <p:cNvSpPr/>
          <p:nvPr/>
        </p:nvSpPr>
        <p:spPr>
          <a:xfrm>
            <a:off x="19308644" y="3470659"/>
            <a:ext cx="3026379" cy="1823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6" name="Nuvola"/>
          <p:cNvSpPr/>
          <p:nvPr/>
        </p:nvSpPr>
        <p:spPr>
          <a:xfrm>
            <a:off x="21279637" y="4043355"/>
            <a:ext cx="2056665" cy="1239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7" name="Nuvola"/>
          <p:cNvSpPr/>
          <p:nvPr/>
        </p:nvSpPr>
        <p:spPr>
          <a:xfrm>
            <a:off x="16338846" y="3872474"/>
            <a:ext cx="2375439" cy="1431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8" name="Nuvola"/>
          <p:cNvSpPr/>
          <p:nvPr/>
        </p:nvSpPr>
        <p:spPr>
          <a:xfrm>
            <a:off x="12923156" y="3685054"/>
            <a:ext cx="2689119" cy="1620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Satellite"/>
          <p:cNvSpPr/>
          <p:nvPr/>
        </p:nvSpPr>
        <p:spPr>
          <a:xfrm>
            <a:off x="19701160" y="1149323"/>
            <a:ext cx="3009953" cy="3009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13" y="0"/>
                </a:moveTo>
                <a:lnTo>
                  <a:pt x="0" y="3215"/>
                </a:lnTo>
                <a:lnTo>
                  <a:pt x="2191" y="5405"/>
                </a:lnTo>
                <a:lnTo>
                  <a:pt x="5405" y="2191"/>
                </a:lnTo>
                <a:lnTo>
                  <a:pt x="3213" y="0"/>
                </a:lnTo>
                <a:close/>
                <a:moveTo>
                  <a:pt x="5753" y="2540"/>
                </a:moveTo>
                <a:lnTo>
                  <a:pt x="2538" y="5753"/>
                </a:lnTo>
                <a:lnTo>
                  <a:pt x="4730" y="7945"/>
                </a:lnTo>
                <a:lnTo>
                  <a:pt x="7943" y="4730"/>
                </a:lnTo>
                <a:lnTo>
                  <a:pt x="5753" y="2540"/>
                </a:lnTo>
                <a:close/>
                <a:moveTo>
                  <a:pt x="8292" y="5078"/>
                </a:moveTo>
                <a:lnTo>
                  <a:pt x="5078" y="8292"/>
                </a:lnTo>
                <a:lnTo>
                  <a:pt x="7268" y="10483"/>
                </a:lnTo>
                <a:lnTo>
                  <a:pt x="10483" y="7270"/>
                </a:lnTo>
                <a:lnTo>
                  <a:pt x="8292" y="5078"/>
                </a:lnTo>
                <a:close/>
                <a:moveTo>
                  <a:pt x="13296" y="5363"/>
                </a:moveTo>
                <a:lnTo>
                  <a:pt x="12577" y="7246"/>
                </a:lnTo>
                <a:lnTo>
                  <a:pt x="11995" y="6665"/>
                </a:lnTo>
                <a:lnTo>
                  <a:pt x="6399" y="12261"/>
                </a:lnTo>
                <a:lnTo>
                  <a:pt x="7175" y="13038"/>
                </a:lnTo>
                <a:lnTo>
                  <a:pt x="6336" y="13876"/>
                </a:lnTo>
                <a:cubicBezTo>
                  <a:pt x="5260" y="13140"/>
                  <a:pt x="4045" y="12914"/>
                  <a:pt x="3138" y="13275"/>
                </a:cubicBezTo>
                <a:lnTo>
                  <a:pt x="4846" y="14983"/>
                </a:lnTo>
                <a:lnTo>
                  <a:pt x="4069" y="16785"/>
                </a:lnTo>
                <a:lnTo>
                  <a:pt x="2926" y="17928"/>
                </a:lnTo>
                <a:lnTo>
                  <a:pt x="3672" y="18674"/>
                </a:lnTo>
                <a:lnTo>
                  <a:pt x="4815" y="17531"/>
                </a:lnTo>
                <a:lnTo>
                  <a:pt x="6617" y="16754"/>
                </a:lnTo>
                <a:lnTo>
                  <a:pt x="8325" y="18462"/>
                </a:lnTo>
                <a:cubicBezTo>
                  <a:pt x="8686" y="17555"/>
                  <a:pt x="8460" y="16340"/>
                  <a:pt x="7724" y="15264"/>
                </a:cubicBezTo>
                <a:lnTo>
                  <a:pt x="8562" y="14425"/>
                </a:lnTo>
                <a:lnTo>
                  <a:pt x="9339" y="15203"/>
                </a:lnTo>
                <a:lnTo>
                  <a:pt x="14935" y="9605"/>
                </a:lnTo>
                <a:lnTo>
                  <a:pt x="14354" y="9023"/>
                </a:lnTo>
                <a:lnTo>
                  <a:pt x="16237" y="8304"/>
                </a:lnTo>
                <a:lnTo>
                  <a:pt x="13296" y="5363"/>
                </a:lnTo>
                <a:close/>
                <a:moveTo>
                  <a:pt x="14330" y="11117"/>
                </a:moveTo>
                <a:lnTo>
                  <a:pt x="11117" y="14330"/>
                </a:lnTo>
                <a:lnTo>
                  <a:pt x="13308" y="16522"/>
                </a:lnTo>
                <a:lnTo>
                  <a:pt x="16522" y="13308"/>
                </a:lnTo>
                <a:lnTo>
                  <a:pt x="14330" y="11117"/>
                </a:lnTo>
                <a:close/>
                <a:moveTo>
                  <a:pt x="16870" y="13655"/>
                </a:moveTo>
                <a:lnTo>
                  <a:pt x="13655" y="16870"/>
                </a:lnTo>
                <a:lnTo>
                  <a:pt x="15847" y="19060"/>
                </a:lnTo>
                <a:lnTo>
                  <a:pt x="19060" y="15847"/>
                </a:lnTo>
                <a:lnTo>
                  <a:pt x="16870" y="13655"/>
                </a:lnTo>
                <a:close/>
                <a:moveTo>
                  <a:pt x="5076" y="15213"/>
                </a:moveTo>
                <a:lnTo>
                  <a:pt x="6387" y="16524"/>
                </a:lnTo>
                <a:lnTo>
                  <a:pt x="4883" y="17170"/>
                </a:lnTo>
                <a:lnTo>
                  <a:pt x="4430" y="16717"/>
                </a:lnTo>
                <a:lnTo>
                  <a:pt x="5076" y="15213"/>
                </a:lnTo>
                <a:close/>
                <a:moveTo>
                  <a:pt x="19409" y="16195"/>
                </a:moveTo>
                <a:lnTo>
                  <a:pt x="16195" y="19409"/>
                </a:lnTo>
                <a:lnTo>
                  <a:pt x="18385" y="21600"/>
                </a:lnTo>
                <a:lnTo>
                  <a:pt x="21600" y="18387"/>
                </a:lnTo>
                <a:lnTo>
                  <a:pt x="19409" y="16195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0" name="Linea di collegamento"/>
          <p:cNvSpPr/>
          <p:nvPr/>
        </p:nvSpPr>
        <p:spPr>
          <a:xfrm>
            <a:off x="18997192" y="3369693"/>
            <a:ext cx="1643541" cy="155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4" extrusionOk="0">
                <a:moveTo>
                  <a:pt x="21600" y="21544"/>
                </a:moveTo>
                <a:cubicBezTo>
                  <a:pt x="7913" y="21600"/>
                  <a:pt x="713" y="14419"/>
                  <a:pt x="0" y="0"/>
                </a:cubicBezTo>
              </a:path>
            </a:pathLst>
          </a:custGeom>
          <a:ln w="25400">
            <a:solidFill>
              <a:srgbClr val="D5D5D5"/>
            </a:solidFill>
            <a:miter lim="400000"/>
          </a:ln>
        </p:spPr>
        <p:txBody>
          <a:bodyPr lIns="50800" tIns="50800" rIns="50800" bIns="50800"/>
          <a:lstStyle/>
          <a:p>
            <a:pPr defTabSz="2438337"/>
            <a:endParaRPr/>
          </a:p>
        </p:txBody>
      </p:sp>
      <p:sp>
        <p:nvSpPr>
          <p:cNvPr id="241" name="Linea di collegamento"/>
          <p:cNvSpPr/>
          <p:nvPr/>
        </p:nvSpPr>
        <p:spPr>
          <a:xfrm>
            <a:off x="17116060" y="3512749"/>
            <a:ext cx="3348615" cy="3168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1215" y="17958"/>
                  <a:pt x="4015" y="10758"/>
                  <a:pt x="0" y="0"/>
                </a:cubicBezTo>
              </a:path>
            </a:pathLst>
          </a:custGeom>
          <a:ln w="25400">
            <a:solidFill>
              <a:srgbClr val="D5D5D5"/>
            </a:solidFill>
            <a:miter lim="400000"/>
          </a:ln>
        </p:spPr>
        <p:txBody>
          <a:bodyPr lIns="50800" tIns="50800" rIns="50800" bIns="50800"/>
          <a:lstStyle/>
          <a:p>
            <a:pPr defTabSz="2438337"/>
            <a:endParaRPr/>
          </a:p>
        </p:txBody>
      </p:sp>
      <p:sp>
        <p:nvSpPr>
          <p:cNvPr id="242" name="Linea di collegamento"/>
          <p:cNvSpPr/>
          <p:nvPr/>
        </p:nvSpPr>
        <p:spPr>
          <a:xfrm>
            <a:off x="15173926" y="3933152"/>
            <a:ext cx="4929585" cy="4620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2247" y="16850"/>
                  <a:pt x="5047" y="9650"/>
                  <a:pt x="0" y="0"/>
                </a:cubicBezTo>
              </a:path>
            </a:pathLst>
          </a:custGeom>
          <a:ln w="25400">
            <a:solidFill>
              <a:srgbClr val="D5D5D5"/>
            </a:solidFill>
            <a:miter lim="400000"/>
          </a:ln>
        </p:spPr>
        <p:txBody>
          <a:bodyPr lIns="50800" tIns="50800" rIns="50800" bIns="50800"/>
          <a:lstStyle/>
          <a:p>
            <a:pPr defTabSz="2438337"/>
            <a:endParaRPr/>
          </a:p>
        </p:txBody>
      </p:sp>
      <p:sp>
        <p:nvSpPr>
          <p:cNvPr id="243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0" name="In the world, various natural calamities, can trigger multiple landslide events, that can occur in group of hundreds to thousands in a region, in a short time span.">
            <a:extLst>
              <a:ext uri="{FF2B5EF4-FFF2-40B4-BE49-F238E27FC236}">
                <a16:creationId xmlns:a16="http://schemas.microsoft.com/office/drawing/2014/main" id="{EEE4BAC3-FF58-4B9F-B6B6-52F103EAF425}"/>
              </a:ext>
            </a:extLst>
          </p:cNvPr>
          <p:cNvSpPr txBox="1"/>
          <p:nvPr/>
        </p:nvSpPr>
        <p:spPr>
          <a:xfrm>
            <a:off x="786332" y="5446344"/>
            <a:ext cx="10690130" cy="4220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3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GB" sz="4400" dirty="0"/>
              <a:t>Overcome </a:t>
            </a:r>
            <a:r>
              <a:rPr lang="en-GB" sz="4400" b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whether-related limitations</a:t>
            </a:r>
            <a:r>
              <a:rPr lang="en-GB" sz="4400" dirty="0"/>
              <a:t> of optical data for rapid landslide mapping.</a:t>
            </a:r>
          </a:p>
          <a:p>
            <a:r>
              <a:rPr lang="en-GB" sz="4400" dirty="0"/>
              <a:t>Evaluating performances of </a:t>
            </a:r>
            <a:r>
              <a:rPr lang="en-GB" sz="4400" b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DL models</a:t>
            </a:r>
            <a:r>
              <a:rPr lang="en-GB" sz="4400" dirty="0"/>
              <a:t> on composites of different polarizations and orbits of </a:t>
            </a:r>
            <a:r>
              <a:rPr lang="en-GB" sz="4400" b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Sentinel-1 SAR</a:t>
            </a:r>
            <a:r>
              <a:rPr lang="en-GB" sz="4400" dirty="0"/>
              <a:t> amplitude data.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46" name="Iburi sub-prefecture, Hokkaido, Japan."/>
          <p:cNvSpPr txBox="1">
            <a:spLocks noGrp="1"/>
          </p:cNvSpPr>
          <p:nvPr>
            <p:ph type="body" idx="22"/>
          </p:nvPr>
        </p:nvSpPr>
        <p:spPr>
          <a:xfrm>
            <a:off x="531597" y="2437968"/>
            <a:ext cx="10484506" cy="8404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635000" indent="-635000" defTabSz="825500">
              <a:lnSpc>
                <a:spcPct val="100000"/>
              </a:lnSpc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solidFill>
                  <a:srgbClr val="5E5E5E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Iburi sub-prefecture, Hokkaido, Japan.</a:t>
            </a:r>
          </a:p>
        </p:txBody>
      </p:sp>
      <p:sp>
        <p:nvSpPr>
          <p:cNvPr id="247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252" name="Gruppo"/>
          <p:cNvGrpSpPr/>
          <p:nvPr/>
        </p:nvGrpSpPr>
        <p:grpSpPr>
          <a:xfrm>
            <a:off x="1480352" y="4446421"/>
            <a:ext cx="8586998" cy="8764634"/>
            <a:chOff x="0" y="0"/>
            <a:chExt cx="8586996" cy="8764632"/>
          </a:xfrm>
        </p:grpSpPr>
        <p:pic>
          <p:nvPicPr>
            <p:cNvPr id="248" name="Hokkloc.png" descr="Hokkloc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8586998" cy="8225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1" name="Caption"/>
            <p:cNvGrpSpPr/>
            <p:nvPr/>
          </p:nvGrpSpPr>
          <p:grpSpPr>
            <a:xfrm>
              <a:off x="-1" y="8326837"/>
              <a:ext cx="8586998" cy="437796"/>
              <a:chOff x="0" y="0"/>
              <a:chExt cx="8586996" cy="437795"/>
            </a:xfrm>
          </p:grpSpPr>
          <p:sp>
            <p:nvSpPr>
              <p:cNvPr id="249" name="Rettangolo"/>
              <p:cNvSpPr/>
              <p:nvPr/>
            </p:nvSpPr>
            <p:spPr>
              <a:xfrm>
                <a:off x="0" y="0"/>
                <a:ext cx="8586997" cy="437796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defTabSz="2438337">
                  <a:defRPr sz="2200" b="1"/>
                </a:pPr>
                <a:endParaRPr/>
              </a:p>
            </p:txBody>
          </p:sp>
          <p:sp>
            <p:nvSpPr>
              <p:cNvPr id="250" name="Fig. 1: Localization of the study area."/>
              <p:cNvSpPr txBox="1"/>
              <p:nvPr/>
            </p:nvSpPr>
            <p:spPr>
              <a:xfrm>
                <a:off x="0" y="0"/>
                <a:ext cx="8586997" cy="4377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2438337">
                  <a:defRPr sz="2200" b="1"/>
                </a:pPr>
                <a:r>
                  <a:t>Fig. 1: </a:t>
                </a:r>
                <a:r>
                  <a:rPr b="0"/>
                  <a:t>Localization of the study area.</a:t>
                </a:r>
              </a:p>
            </p:txBody>
          </p:sp>
        </p:grpSp>
      </p:grpSp>
      <p:sp>
        <p:nvSpPr>
          <p:cNvPr id="253" name="Event considered:"/>
          <p:cNvSpPr txBox="1"/>
          <p:nvPr/>
        </p:nvSpPr>
        <p:spPr>
          <a:xfrm>
            <a:off x="12211829" y="1592546"/>
            <a:ext cx="10375125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Event considered:</a:t>
            </a:r>
          </a:p>
        </p:txBody>
      </p:sp>
      <p:sp>
        <p:nvSpPr>
          <p:cNvPr id="254" name="A 6.6 Mw earthquake triggered about 7837 coseismic landslides on September 6, 2018."/>
          <p:cNvSpPr txBox="1"/>
          <p:nvPr/>
        </p:nvSpPr>
        <p:spPr>
          <a:xfrm>
            <a:off x="11991491" y="2321724"/>
            <a:ext cx="12076950" cy="145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22300" indent="-622300" algn="l" defTabSz="808990">
              <a:spcBef>
                <a:spcPts val="38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39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 6.6 Mw earthquake triggered about 7837 coseismic landslides on September 6, 2018.</a:t>
            </a:r>
          </a:p>
        </p:txBody>
      </p:sp>
      <p:grpSp>
        <p:nvGrpSpPr>
          <p:cNvPr id="262" name="Gruppo"/>
          <p:cNvGrpSpPr/>
          <p:nvPr/>
        </p:nvGrpSpPr>
        <p:grpSpPr>
          <a:xfrm>
            <a:off x="5715599" y="3758364"/>
            <a:ext cx="16365763" cy="9947827"/>
            <a:chOff x="0" y="0"/>
            <a:chExt cx="16365762" cy="9947826"/>
          </a:xfrm>
        </p:grpSpPr>
        <p:grpSp>
          <p:nvGrpSpPr>
            <p:cNvPr id="259" name="Gruppo"/>
            <p:cNvGrpSpPr/>
            <p:nvPr/>
          </p:nvGrpSpPr>
          <p:grpSpPr>
            <a:xfrm>
              <a:off x="7578935" y="0"/>
              <a:ext cx="8786828" cy="9947827"/>
              <a:chOff x="0" y="0"/>
              <a:chExt cx="8786826" cy="9947826"/>
            </a:xfrm>
          </p:grpSpPr>
          <p:pic>
            <p:nvPicPr>
              <p:cNvPr id="255" name="Schermata 2020-12-28 alle 14.40.35.png" descr="Schermata 2020-12-28 alle 14.40.3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8786827" cy="88711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58" name="Caption"/>
              <p:cNvGrpSpPr/>
              <p:nvPr/>
            </p:nvGrpSpPr>
            <p:grpSpPr>
              <a:xfrm>
                <a:off x="-1" y="8972947"/>
                <a:ext cx="8786828" cy="974880"/>
                <a:chOff x="0" y="0"/>
                <a:chExt cx="8786826" cy="974879"/>
              </a:xfrm>
            </p:grpSpPr>
            <p:sp>
              <p:nvSpPr>
                <p:cNvPr id="256" name="Rettangolo"/>
                <p:cNvSpPr/>
                <p:nvPr/>
              </p:nvSpPr>
              <p:spPr>
                <a:xfrm>
                  <a:off x="0" y="0"/>
                  <a:ext cx="8786827" cy="97488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defTabSz="2438337">
                    <a:defRPr sz="1200" b="1"/>
                  </a:pPr>
                  <a:endParaRPr/>
                </a:p>
              </p:txBody>
            </p:sp>
            <p:sp>
              <p:nvSpPr>
                <p:cNvPr id="257" name="Fig. 2: Coseismic landslides in the study area. (Source: Wang et al. 2019)."/>
                <p:cNvSpPr txBox="1"/>
                <p:nvPr/>
              </p:nvSpPr>
              <p:spPr>
                <a:xfrm>
                  <a:off x="-1" y="-1"/>
                  <a:ext cx="8786828" cy="7809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defTabSz="2438337">
                    <a:defRPr sz="2200" b="1"/>
                  </a:pPr>
                  <a:r>
                    <a:t>Fig. 2: </a:t>
                  </a:r>
                  <a:r>
                    <a:rPr b="0"/>
                    <a:t>Coseismic landslides in the study area. (Source: Wang et al. 2019). </a:t>
                  </a:r>
                </a:p>
              </p:txBody>
            </p:sp>
          </p:grpSp>
        </p:grpSp>
        <p:sp>
          <p:nvSpPr>
            <p:cNvPr id="260" name="Linea"/>
            <p:cNvSpPr/>
            <p:nvPr/>
          </p:nvSpPr>
          <p:spPr>
            <a:xfrm flipV="1">
              <a:off x="0" y="373891"/>
              <a:ext cx="7932738" cy="68231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261" name="Linea"/>
            <p:cNvSpPr/>
            <p:nvPr/>
          </p:nvSpPr>
          <p:spPr>
            <a:xfrm>
              <a:off x="0" y="7412885"/>
              <a:ext cx="7932739" cy="111536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</p:grpSp>
      <p:sp>
        <p:nvSpPr>
          <p:cNvPr id="263" name="Study area:"/>
          <p:cNvSpPr txBox="1"/>
          <p:nvPr/>
        </p:nvSpPr>
        <p:spPr>
          <a:xfrm>
            <a:off x="728686" y="15925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Study area: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2021</a:t>
            </a:r>
          </a:p>
        </p:txBody>
      </p:sp>
      <p:sp>
        <p:nvSpPr>
          <p:cNvPr id="28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81" name="Sentinel-1 SAR GRD products with VV and VH polarizations, and IW acquisition mode (5 m x 20 m).…"/>
          <p:cNvSpPr txBox="1"/>
          <p:nvPr/>
        </p:nvSpPr>
        <p:spPr>
          <a:xfrm>
            <a:off x="762000" y="5249111"/>
            <a:ext cx="11005323" cy="454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35000" indent="-635000" algn="l" defTabSz="825500"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4400" dirty="0"/>
              <a:t>Sentinel-1 SAR GRD products </a:t>
            </a:r>
            <a:r>
              <a:rPr lang="en-GB" sz="4400" dirty="0"/>
              <a:t>(</a:t>
            </a:r>
            <a:r>
              <a:rPr sz="4400" dirty="0"/>
              <a:t>VV and VH polarizations</a:t>
            </a:r>
            <a:r>
              <a:rPr lang="en-GB" sz="4400" dirty="0"/>
              <a:t>).</a:t>
            </a:r>
            <a:endParaRPr sz="4400" dirty="0"/>
          </a:p>
          <a:p>
            <a:pPr marL="635000" indent="-635000" algn="l" defTabSz="825500"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4400" dirty="0"/>
              <a:t>Sentinel-2 VHR RGB image (10 m x 10 m).</a:t>
            </a:r>
          </a:p>
          <a:p>
            <a:pPr marL="635000" indent="-635000" algn="l" defTabSz="825500"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4400" dirty="0"/>
              <a:t>Digital Elevation Model (DEM) (30 m x 30 m) and </a:t>
            </a:r>
            <a:r>
              <a:rPr lang="en-GB" sz="4400" dirty="0"/>
              <a:t>S</a:t>
            </a:r>
            <a:r>
              <a:rPr sz="4400" dirty="0"/>
              <a:t>lope obtained from the same.</a:t>
            </a:r>
          </a:p>
        </p:txBody>
      </p:sp>
      <p:pic>
        <p:nvPicPr>
          <p:cNvPr id="293" name="VV.png" descr="V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0" y="3731261"/>
            <a:ext cx="8478781" cy="75808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99" name="Materials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Materials: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302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03" name="Rettangolo arrotondato"/>
          <p:cNvSpPr/>
          <p:nvPr/>
        </p:nvSpPr>
        <p:spPr>
          <a:xfrm>
            <a:off x="2861071" y="7654528"/>
            <a:ext cx="2523402" cy="2523401"/>
          </a:xfrm>
          <a:prstGeom prst="roundRect">
            <a:avLst>
              <a:gd name="adj" fmla="val 15000"/>
            </a:avLst>
          </a:prstGeom>
          <a:blipFill>
            <a:blip r:embed="rId2"/>
            <a:stretch>
              <a:fillRect/>
            </a:stretch>
          </a:blip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4" name="Rettangolo arrotondato"/>
          <p:cNvSpPr/>
          <p:nvPr/>
        </p:nvSpPr>
        <p:spPr>
          <a:xfrm>
            <a:off x="2679386" y="7467794"/>
            <a:ext cx="2523402" cy="2523401"/>
          </a:xfrm>
          <a:prstGeom prst="roundRect">
            <a:avLst>
              <a:gd name="adj" fmla="val 15000"/>
            </a:avLst>
          </a:prstGeom>
          <a:blipFill>
            <a:blip r:embed="rId3"/>
            <a:stretch>
              <a:fillRect/>
            </a:stretch>
          </a:blip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07" name="Rettangolo arrotondato"/>
          <p:cNvGrpSpPr/>
          <p:nvPr/>
        </p:nvGrpSpPr>
        <p:grpSpPr>
          <a:xfrm>
            <a:off x="1902179" y="7059004"/>
            <a:ext cx="2523401" cy="2523402"/>
            <a:chOff x="0" y="0"/>
            <a:chExt cx="2523400" cy="2523400"/>
          </a:xfrm>
        </p:grpSpPr>
        <p:sp>
          <p:nvSpPr>
            <p:cNvPr id="305" name="Rettangolo arrotondato"/>
            <p:cNvSpPr/>
            <p:nvPr/>
          </p:nvSpPr>
          <p:spPr>
            <a:xfrm>
              <a:off x="0" y="0"/>
              <a:ext cx="2523401" cy="2523401"/>
            </a:xfrm>
            <a:prstGeom prst="roundRect">
              <a:avLst>
                <a:gd name="adj" fmla="val 15000"/>
              </a:avLst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6" name="Rettangolo arrotondato"/>
            <p:cNvSpPr/>
            <p:nvPr/>
          </p:nvSpPr>
          <p:spPr>
            <a:xfrm>
              <a:off x="0" y="0"/>
              <a:ext cx="2523401" cy="2523401"/>
            </a:xfrm>
            <a:prstGeom prst="roundRect">
              <a:avLst>
                <a:gd name="adj" fmla="val 15000"/>
              </a:avLst>
            </a:prstGeom>
            <a:noFill/>
            <a:ln w="12700" cap="flat">
              <a:solidFill>
                <a:srgbClr val="5E5E5E">
                  <a:alpha val="6707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10" name="Rettangolo arrotondato"/>
          <p:cNvGrpSpPr/>
          <p:nvPr/>
        </p:nvGrpSpPr>
        <p:grpSpPr>
          <a:xfrm>
            <a:off x="1750775" y="6907600"/>
            <a:ext cx="2523401" cy="2523402"/>
            <a:chOff x="0" y="0"/>
            <a:chExt cx="2523400" cy="2523400"/>
          </a:xfrm>
        </p:grpSpPr>
        <p:sp>
          <p:nvSpPr>
            <p:cNvPr id="308" name="Rettangolo arrotondato"/>
            <p:cNvSpPr/>
            <p:nvPr/>
          </p:nvSpPr>
          <p:spPr>
            <a:xfrm>
              <a:off x="0" y="0"/>
              <a:ext cx="2523401" cy="2523401"/>
            </a:xfrm>
            <a:prstGeom prst="roundRect">
              <a:avLst>
                <a:gd name="adj" fmla="val 15000"/>
              </a:avLst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9" name="Rettangolo arrotondato"/>
            <p:cNvSpPr/>
            <p:nvPr/>
          </p:nvSpPr>
          <p:spPr>
            <a:xfrm>
              <a:off x="0" y="0"/>
              <a:ext cx="2523401" cy="2523401"/>
            </a:xfrm>
            <a:prstGeom prst="roundRect">
              <a:avLst>
                <a:gd name="adj" fmla="val 15000"/>
              </a:avLst>
            </a:prstGeom>
            <a:noFill/>
            <a:ln w="12700" cap="flat">
              <a:solidFill>
                <a:srgbClr val="5E5E5E">
                  <a:alpha val="6908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13" name="Rettangolo arrotondato"/>
          <p:cNvGrpSpPr/>
          <p:nvPr/>
        </p:nvGrpSpPr>
        <p:grpSpPr>
          <a:xfrm>
            <a:off x="1594145" y="6756196"/>
            <a:ext cx="2523401" cy="2523402"/>
            <a:chOff x="0" y="0"/>
            <a:chExt cx="2523400" cy="2523400"/>
          </a:xfrm>
        </p:grpSpPr>
        <p:sp>
          <p:nvSpPr>
            <p:cNvPr id="311" name="Rettangolo arrotondato"/>
            <p:cNvSpPr/>
            <p:nvPr/>
          </p:nvSpPr>
          <p:spPr>
            <a:xfrm>
              <a:off x="0" y="0"/>
              <a:ext cx="2523401" cy="2523401"/>
            </a:xfrm>
            <a:prstGeom prst="roundRect">
              <a:avLst>
                <a:gd name="adj" fmla="val 15000"/>
              </a:avLst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2" name="Rettangolo arrotondato"/>
            <p:cNvSpPr/>
            <p:nvPr/>
          </p:nvSpPr>
          <p:spPr>
            <a:xfrm>
              <a:off x="0" y="0"/>
              <a:ext cx="2523401" cy="2523401"/>
            </a:xfrm>
            <a:prstGeom prst="roundRect">
              <a:avLst>
                <a:gd name="adj" fmla="val 15000"/>
              </a:avLst>
            </a:prstGeom>
            <a:noFill/>
            <a:ln w="12700" cap="flat">
              <a:solidFill>
                <a:srgbClr val="5E5E5E">
                  <a:alpha val="7830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14" name="Forma"/>
          <p:cNvSpPr/>
          <p:nvPr/>
        </p:nvSpPr>
        <p:spPr>
          <a:xfrm>
            <a:off x="1405068" y="6571989"/>
            <a:ext cx="2523402" cy="252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53" y="0"/>
                </a:moveTo>
                <a:lnTo>
                  <a:pt x="16647" y="0"/>
                </a:lnTo>
                <a:cubicBezTo>
                  <a:pt x="17374" y="0"/>
                  <a:pt x="17955" y="0"/>
                  <a:pt x="18428" y="30"/>
                </a:cubicBezTo>
                <a:cubicBezTo>
                  <a:pt x="18900" y="61"/>
                  <a:pt x="19263" y="121"/>
                  <a:pt x="19554" y="243"/>
                </a:cubicBezTo>
                <a:cubicBezTo>
                  <a:pt x="19973" y="395"/>
                  <a:pt x="20348" y="637"/>
                  <a:pt x="20656" y="944"/>
                </a:cubicBezTo>
                <a:cubicBezTo>
                  <a:pt x="20963" y="1252"/>
                  <a:pt x="21205" y="1627"/>
                  <a:pt x="21357" y="2046"/>
                </a:cubicBezTo>
                <a:cubicBezTo>
                  <a:pt x="21479" y="2337"/>
                  <a:pt x="21539" y="2700"/>
                  <a:pt x="21570" y="3172"/>
                </a:cubicBezTo>
                <a:cubicBezTo>
                  <a:pt x="21600" y="3645"/>
                  <a:pt x="21600" y="4226"/>
                  <a:pt x="21600" y="4953"/>
                </a:cubicBezTo>
                <a:lnTo>
                  <a:pt x="21600" y="16647"/>
                </a:lnTo>
                <a:cubicBezTo>
                  <a:pt x="21600" y="17374"/>
                  <a:pt x="21600" y="17955"/>
                  <a:pt x="21570" y="18428"/>
                </a:cubicBezTo>
                <a:cubicBezTo>
                  <a:pt x="21539" y="18900"/>
                  <a:pt x="21479" y="19263"/>
                  <a:pt x="21357" y="19554"/>
                </a:cubicBezTo>
                <a:cubicBezTo>
                  <a:pt x="21205" y="19973"/>
                  <a:pt x="20963" y="20348"/>
                  <a:pt x="20656" y="20656"/>
                </a:cubicBezTo>
                <a:cubicBezTo>
                  <a:pt x="20348" y="20963"/>
                  <a:pt x="19973" y="21205"/>
                  <a:pt x="19554" y="21357"/>
                </a:cubicBezTo>
                <a:cubicBezTo>
                  <a:pt x="19263" y="21479"/>
                  <a:pt x="18900" y="21539"/>
                  <a:pt x="18428" y="21570"/>
                </a:cubicBezTo>
                <a:cubicBezTo>
                  <a:pt x="17955" y="21600"/>
                  <a:pt x="17374" y="21600"/>
                  <a:pt x="16647" y="21600"/>
                </a:cubicBezTo>
                <a:lnTo>
                  <a:pt x="4953" y="21600"/>
                </a:lnTo>
                <a:cubicBezTo>
                  <a:pt x="4226" y="21600"/>
                  <a:pt x="3645" y="21600"/>
                  <a:pt x="3172" y="21570"/>
                </a:cubicBezTo>
                <a:cubicBezTo>
                  <a:pt x="2700" y="21539"/>
                  <a:pt x="2337" y="21479"/>
                  <a:pt x="2046" y="21357"/>
                </a:cubicBezTo>
                <a:cubicBezTo>
                  <a:pt x="1627" y="21205"/>
                  <a:pt x="1252" y="20963"/>
                  <a:pt x="944" y="20656"/>
                </a:cubicBezTo>
                <a:cubicBezTo>
                  <a:pt x="637" y="20348"/>
                  <a:pt x="395" y="19973"/>
                  <a:pt x="243" y="19554"/>
                </a:cubicBezTo>
                <a:cubicBezTo>
                  <a:pt x="121" y="19263"/>
                  <a:pt x="61" y="18900"/>
                  <a:pt x="30" y="18428"/>
                </a:cubicBezTo>
                <a:cubicBezTo>
                  <a:pt x="0" y="17955"/>
                  <a:pt x="0" y="17374"/>
                  <a:pt x="0" y="16647"/>
                </a:cubicBezTo>
                <a:lnTo>
                  <a:pt x="0" y="4953"/>
                </a:lnTo>
                <a:cubicBezTo>
                  <a:pt x="0" y="4226"/>
                  <a:pt x="0" y="3645"/>
                  <a:pt x="30" y="3172"/>
                </a:cubicBezTo>
                <a:cubicBezTo>
                  <a:pt x="61" y="2700"/>
                  <a:pt x="121" y="2337"/>
                  <a:pt x="243" y="2046"/>
                </a:cubicBezTo>
                <a:cubicBezTo>
                  <a:pt x="395" y="1627"/>
                  <a:pt x="637" y="1252"/>
                  <a:pt x="944" y="944"/>
                </a:cubicBezTo>
                <a:cubicBezTo>
                  <a:pt x="1252" y="637"/>
                  <a:pt x="1627" y="395"/>
                  <a:pt x="2046" y="243"/>
                </a:cubicBezTo>
                <a:cubicBezTo>
                  <a:pt x="2337" y="121"/>
                  <a:pt x="2700" y="61"/>
                  <a:pt x="3172" y="30"/>
                </a:cubicBezTo>
                <a:cubicBezTo>
                  <a:pt x="3645" y="0"/>
                  <a:pt x="4226" y="0"/>
                  <a:pt x="4953" y="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5" name="Sentinel-1 SAR Layers"/>
          <p:cNvSpPr txBox="1"/>
          <p:nvPr/>
        </p:nvSpPr>
        <p:spPr>
          <a:xfrm>
            <a:off x="1121272" y="6042020"/>
            <a:ext cx="3316924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2500" i="1">
                <a:solidFill>
                  <a:srgbClr val="000000"/>
                </a:solidFill>
              </a:defRPr>
            </a:lvl1pPr>
          </a:lstStyle>
          <a:p>
            <a:r>
              <a:t>Sentinel-1 SAR Layers</a:t>
            </a:r>
          </a:p>
        </p:txBody>
      </p:sp>
      <p:sp>
        <p:nvSpPr>
          <p:cNvPr id="316" name="Topographic Layers"/>
          <p:cNvSpPr txBox="1"/>
          <p:nvPr/>
        </p:nvSpPr>
        <p:spPr>
          <a:xfrm>
            <a:off x="2464309" y="10190544"/>
            <a:ext cx="3316925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2500" i="1">
                <a:solidFill>
                  <a:srgbClr val="000000"/>
                </a:solidFill>
              </a:defRPr>
            </a:lvl1pPr>
          </a:lstStyle>
          <a:p>
            <a:r>
              <a:t>Topographic Layers</a:t>
            </a:r>
          </a:p>
        </p:txBody>
      </p:sp>
      <p:sp>
        <p:nvSpPr>
          <p:cNvPr id="317" name="Linea"/>
          <p:cNvSpPr/>
          <p:nvPr/>
        </p:nvSpPr>
        <p:spPr>
          <a:xfrm>
            <a:off x="5923433" y="8729495"/>
            <a:ext cx="91589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defTabSz="2438337"/>
            <a:endParaRPr/>
          </a:p>
        </p:txBody>
      </p:sp>
      <p:grpSp>
        <p:nvGrpSpPr>
          <p:cNvPr id="320" name="Input"/>
          <p:cNvGrpSpPr/>
          <p:nvPr/>
        </p:nvGrpSpPr>
        <p:grpSpPr>
          <a:xfrm>
            <a:off x="1539101" y="4455274"/>
            <a:ext cx="2946749" cy="911533"/>
            <a:chOff x="0" y="0"/>
            <a:chExt cx="2946748" cy="911532"/>
          </a:xfrm>
        </p:grpSpPr>
        <p:sp>
          <p:nvSpPr>
            <p:cNvPr id="318" name="Rettangolo"/>
            <p:cNvSpPr/>
            <p:nvPr/>
          </p:nvSpPr>
          <p:spPr>
            <a:xfrm>
              <a:off x="-1" y="-1"/>
              <a:ext cx="2946750" cy="911534"/>
            </a:xfrm>
            <a:prstGeom prst="rect">
              <a:avLst/>
            </a:prstGeom>
            <a:solidFill>
              <a:srgbClr val="FEAD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defRPr sz="4500" b="1" i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9" name="Input"/>
            <p:cNvSpPr txBox="1"/>
            <p:nvPr/>
          </p:nvSpPr>
          <p:spPr>
            <a:xfrm>
              <a:off x="4762" y="4762"/>
              <a:ext cx="2937224" cy="783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4500" b="1" i="1">
                  <a:solidFill>
                    <a:srgbClr val="000000"/>
                  </a:solidFill>
                </a:defRPr>
              </a:lvl1pPr>
            </a:lstStyle>
            <a:p>
              <a:r>
                <a:t>Input</a:t>
              </a:r>
            </a:p>
          </p:txBody>
        </p:sp>
      </p:grpSp>
      <p:grpSp>
        <p:nvGrpSpPr>
          <p:cNvPr id="323" name="Input"/>
          <p:cNvGrpSpPr/>
          <p:nvPr/>
        </p:nvGrpSpPr>
        <p:grpSpPr>
          <a:xfrm>
            <a:off x="1666101" y="4582274"/>
            <a:ext cx="2946749" cy="911534"/>
            <a:chOff x="0" y="0"/>
            <a:chExt cx="2946748" cy="911533"/>
          </a:xfrm>
        </p:grpSpPr>
        <p:sp>
          <p:nvSpPr>
            <p:cNvPr id="321" name="Rettangolo"/>
            <p:cNvSpPr/>
            <p:nvPr/>
          </p:nvSpPr>
          <p:spPr>
            <a:xfrm>
              <a:off x="-1" y="-1"/>
              <a:ext cx="2946750" cy="911535"/>
            </a:xfrm>
            <a:prstGeom prst="rect">
              <a:avLst/>
            </a:prstGeom>
            <a:solidFill>
              <a:srgbClr val="FEAD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defRPr sz="4500" b="1" i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2" name="Input"/>
            <p:cNvSpPr txBox="1"/>
            <p:nvPr/>
          </p:nvSpPr>
          <p:spPr>
            <a:xfrm>
              <a:off x="4762" y="4762"/>
              <a:ext cx="2937224" cy="783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4500" b="1" i="1">
                  <a:solidFill>
                    <a:srgbClr val="000000"/>
                  </a:solidFill>
                </a:defRPr>
              </a:lvl1pPr>
            </a:lstStyle>
            <a:p>
              <a:r>
                <a:t>Input</a:t>
              </a:r>
            </a:p>
          </p:txBody>
        </p:sp>
      </p:grpSp>
      <p:grpSp>
        <p:nvGrpSpPr>
          <p:cNvPr id="352" name="Gruppo"/>
          <p:cNvGrpSpPr/>
          <p:nvPr/>
        </p:nvGrpSpPr>
        <p:grpSpPr>
          <a:xfrm>
            <a:off x="6807265" y="3927068"/>
            <a:ext cx="5473794" cy="8181657"/>
            <a:chOff x="0" y="0"/>
            <a:chExt cx="5473793" cy="8181656"/>
          </a:xfrm>
        </p:grpSpPr>
        <p:sp>
          <p:nvSpPr>
            <p:cNvPr id="324" name="Rettangolo arrotondato"/>
            <p:cNvSpPr/>
            <p:nvPr/>
          </p:nvSpPr>
          <p:spPr>
            <a:xfrm>
              <a:off x="343123" y="1230169"/>
              <a:ext cx="4660546" cy="6951488"/>
            </a:xfrm>
            <a:prstGeom prst="roundRect">
              <a:avLst>
                <a:gd name="adj" fmla="val 7402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Rettangolo"/>
            <p:cNvSpPr/>
            <p:nvPr/>
          </p:nvSpPr>
          <p:spPr>
            <a:xfrm>
              <a:off x="1718905" y="1946992"/>
              <a:ext cx="2943575" cy="625805"/>
            </a:xfrm>
            <a:prstGeom prst="rect">
              <a:avLst/>
            </a:prstGeom>
            <a:solidFill>
              <a:srgbClr val="FFE234">
                <a:alpha val="60254"/>
              </a:srgbClr>
            </a:solid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Rettangolo"/>
            <p:cNvSpPr/>
            <p:nvPr/>
          </p:nvSpPr>
          <p:spPr>
            <a:xfrm>
              <a:off x="1718905" y="2623263"/>
              <a:ext cx="2943575" cy="625803"/>
            </a:xfrm>
            <a:prstGeom prst="rect">
              <a:avLst/>
            </a:prstGeom>
            <a:solidFill>
              <a:srgbClr val="FF2F12">
                <a:alpha val="44012"/>
              </a:srgbClr>
            </a:solid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7" name="Rettangolo"/>
            <p:cNvSpPr/>
            <p:nvPr/>
          </p:nvSpPr>
          <p:spPr>
            <a:xfrm>
              <a:off x="1718905" y="3295255"/>
              <a:ext cx="2943575" cy="625804"/>
            </a:xfrm>
            <a:prstGeom prst="rect">
              <a:avLst/>
            </a:prstGeom>
            <a:solidFill>
              <a:schemeClr val="accent1">
                <a:lumOff val="-13575"/>
                <a:alpha val="61202"/>
              </a:schemeClr>
            </a:solid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8" name="Rettangolo"/>
            <p:cNvSpPr/>
            <p:nvPr/>
          </p:nvSpPr>
          <p:spPr>
            <a:xfrm>
              <a:off x="1718905" y="4273182"/>
              <a:ext cx="2943575" cy="625805"/>
            </a:xfrm>
            <a:prstGeom prst="rect">
              <a:avLst/>
            </a:prstGeom>
            <a:solidFill>
              <a:srgbClr val="FFE234">
                <a:alpha val="60254"/>
              </a:srgbClr>
            </a:solid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9" name="Rettangolo"/>
            <p:cNvSpPr/>
            <p:nvPr/>
          </p:nvSpPr>
          <p:spPr>
            <a:xfrm>
              <a:off x="1718905" y="4949453"/>
              <a:ext cx="2943575" cy="625803"/>
            </a:xfrm>
            <a:prstGeom prst="rect">
              <a:avLst/>
            </a:prstGeom>
            <a:solidFill>
              <a:srgbClr val="FF2F12">
                <a:alpha val="44012"/>
              </a:srgbClr>
            </a:solid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0" name="Rettangolo"/>
            <p:cNvSpPr/>
            <p:nvPr/>
          </p:nvSpPr>
          <p:spPr>
            <a:xfrm>
              <a:off x="1718905" y="5621445"/>
              <a:ext cx="2943575" cy="625804"/>
            </a:xfrm>
            <a:prstGeom prst="rect">
              <a:avLst/>
            </a:prstGeom>
            <a:solidFill>
              <a:schemeClr val="accent1">
                <a:lumOff val="-13575"/>
                <a:alpha val="61202"/>
              </a:schemeClr>
            </a:solid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1" name="Linea"/>
            <p:cNvSpPr/>
            <p:nvPr/>
          </p:nvSpPr>
          <p:spPr>
            <a:xfrm flipV="1">
              <a:off x="3266393" y="1350120"/>
              <a:ext cx="2" cy="5842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332" name="Linea"/>
            <p:cNvSpPr/>
            <p:nvPr/>
          </p:nvSpPr>
          <p:spPr>
            <a:xfrm>
              <a:off x="880025" y="1654865"/>
              <a:ext cx="237375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333" name="Linea"/>
            <p:cNvSpPr/>
            <p:nvPr/>
          </p:nvSpPr>
          <p:spPr>
            <a:xfrm flipH="1">
              <a:off x="892642" y="1667482"/>
              <a:ext cx="1" cy="54998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334" name="Linea"/>
            <p:cNvSpPr/>
            <p:nvPr/>
          </p:nvSpPr>
          <p:spPr>
            <a:xfrm flipV="1">
              <a:off x="3253775" y="3917000"/>
              <a:ext cx="2" cy="3649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335" name="Linea"/>
            <p:cNvSpPr/>
            <p:nvPr/>
          </p:nvSpPr>
          <p:spPr>
            <a:xfrm flipV="1">
              <a:off x="3228541" y="6259865"/>
              <a:ext cx="2" cy="2892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336" name="Ovale"/>
            <p:cNvSpPr/>
            <p:nvPr/>
          </p:nvSpPr>
          <p:spPr>
            <a:xfrm>
              <a:off x="2621581" y="6561683"/>
              <a:ext cx="1188695" cy="1160766"/>
            </a:xfrm>
            <a:prstGeom prst="ellipse">
              <a:avLst/>
            </a:prstGeom>
            <a:solidFill>
              <a:srgbClr val="D5D5D5"/>
            </a:solid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7" name="Linea"/>
            <p:cNvSpPr/>
            <p:nvPr/>
          </p:nvSpPr>
          <p:spPr>
            <a:xfrm>
              <a:off x="905259" y="7154683"/>
              <a:ext cx="1703707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338" name="Linea"/>
            <p:cNvSpPr/>
            <p:nvPr/>
          </p:nvSpPr>
          <p:spPr>
            <a:xfrm flipV="1">
              <a:off x="3228541" y="7709832"/>
              <a:ext cx="2" cy="2910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339" name="+"/>
            <p:cNvSpPr txBox="1"/>
            <p:nvPr/>
          </p:nvSpPr>
          <p:spPr>
            <a:xfrm>
              <a:off x="3013841" y="6881048"/>
              <a:ext cx="353705" cy="498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2600" i="1">
                  <a:solidFill>
                    <a:srgbClr val="00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340" name="Conv2D, 3x3"/>
            <p:cNvSpPr txBox="1"/>
            <p:nvPr/>
          </p:nvSpPr>
          <p:spPr>
            <a:xfrm>
              <a:off x="1894054" y="2037273"/>
              <a:ext cx="259328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457200">
                <a:defRPr sz="21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r>
                <a:t>Conv2D, 3x3</a:t>
              </a:r>
            </a:p>
          </p:txBody>
        </p:sp>
        <p:sp>
          <p:nvSpPr>
            <p:cNvPr id="341" name="MaxPool2D, 2x2"/>
            <p:cNvSpPr txBox="1"/>
            <p:nvPr/>
          </p:nvSpPr>
          <p:spPr>
            <a:xfrm>
              <a:off x="1919288" y="3358544"/>
              <a:ext cx="259328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457200">
                <a:defRPr sz="21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r>
                <a:t>MaxPool2D, 2x2</a:t>
              </a:r>
            </a:p>
          </p:txBody>
        </p:sp>
        <p:sp>
          <p:nvSpPr>
            <p:cNvPr id="342" name="MaxPool2D, 2x2"/>
            <p:cNvSpPr txBox="1"/>
            <p:nvPr/>
          </p:nvSpPr>
          <p:spPr>
            <a:xfrm>
              <a:off x="1894054" y="5711726"/>
              <a:ext cx="259328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457200">
                <a:defRPr sz="21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r>
                <a:t>MaxPool2D, 2x2</a:t>
              </a:r>
            </a:p>
          </p:txBody>
        </p:sp>
        <p:sp>
          <p:nvSpPr>
            <p:cNvPr id="343" name="Conv2D, 3X3"/>
            <p:cNvSpPr txBox="1"/>
            <p:nvPr/>
          </p:nvSpPr>
          <p:spPr>
            <a:xfrm>
              <a:off x="1919288" y="4371407"/>
              <a:ext cx="259328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457200">
                <a:defRPr sz="21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r>
                <a:t>Conv2D, 3X3</a:t>
              </a:r>
            </a:p>
          </p:txBody>
        </p:sp>
        <p:sp>
          <p:nvSpPr>
            <p:cNvPr id="344" name="ReLU"/>
            <p:cNvSpPr txBox="1"/>
            <p:nvPr/>
          </p:nvSpPr>
          <p:spPr>
            <a:xfrm>
              <a:off x="1868268" y="5039734"/>
              <a:ext cx="2871954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457200">
                <a:defRPr sz="21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r>
                <a:t>ReLU</a:t>
              </a:r>
            </a:p>
          </p:txBody>
        </p:sp>
        <p:sp>
          <p:nvSpPr>
            <p:cNvPr id="345" name="ReLU"/>
            <p:cNvSpPr txBox="1"/>
            <p:nvPr/>
          </p:nvSpPr>
          <p:spPr>
            <a:xfrm>
              <a:off x="1894054" y="2704003"/>
              <a:ext cx="2871954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457200">
                <a:defRPr sz="2100">
                  <a:solidFill>
                    <a:srgbClr val="000000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lvl1pPr>
            </a:lstStyle>
            <a:p>
              <a:r>
                <a:t>ReLU</a:t>
              </a:r>
            </a:p>
          </p:txBody>
        </p:sp>
        <p:grpSp>
          <p:nvGrpSpPr>
            <p:cNvPr id="348" name="Rete Neurale"/>
            <p:cNvGrpSpPr/>
            <p:nvPr/>
          </p:nvGrpSpPr>
          <p:grpSpPr>
            <a:xfrm>
              <a:off x="-1" y="0"/>
              <a:ext cx="5346793" cy="911532"/>
              <a:chOff x="0" y="0"/>
              <a:chExt cx="5346792" cy="911530"/>
            </a:xfrm>
          </p:grpSpPr>
          <p:sp>
            <p:nvSpPr>
              <p:cNvPr id="346" name="Rettangolo"/>
              <p:cNvSpPr/>
              <p:nvPr/>
            </p:nvSpPr>
            <p:spPr>
              <a:xfrm>
                <a:off x="-1" y="0"/>
                <a:ext cx="5346794" cy="911531"/>
              </a:xfrm>
              <a:prstGeom prst="rect">
                <a:avLst/>
              </a:prstGeom>
              <a:solidFill>
                <a:srgbClr val="FEAD00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defTabSz="457200">
                  <a:defRPr sz="4500" b="1" i="1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47" name="Rete Neurale"/>
              <p:cNvSpPr txBox="1"/>
              <p:nvPr/>
            </p:nvSpPr>
            <p:spPr>
              <a:xfrm>
                <a:off x="4762" y="4762"/>
                <a:ext cx="5337268" cy="7835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4500" b="1" i="1">
                    <a:solidFill>
                      <a:srgbClr val="000000"/>
                    </a:solidFill>
                  </a:defRPr>
                </a:lvl1pPr>
              </a:lstStyle>
              <a:p>
                <a:r>
                  <a:t>Rete Neurale</a:t>
                </a:r>
              </a:p>
            </p:txBody>
          </p:sp>
        </p:grpSp>
        <p:grpSp>
          <p:nvGrpSpPr>
            <p:cNvPr id="351" name="CNN"/>
            <p:cNvGrpSpPr/>
            <p:nvPr/>
          </p:nvGrpSpPr>
          <p:grpSpPr>
            <a:xfrm>
              <a:off x="126999" y="127000"/>
              <a:ext cx="5346794" cy="911532"/>
              <a:chOff x="0" y="0"/>
              <a:chExt cx="5346793" cy="911530"/>
            </a:xfrm>
          </p:grpSpPr>
          <p:sp>
            <p:nvSpPr>
              <p:cNvPr id="349" name="Rettangolo"/>
              <p:cNvSpPr/>
              <p:nvPr/>
            </p:nvSpPr>
            <p:spPr>
              <a:xfrm>
                <a:off x="-1" y="0"/>
                <a:ext cx="5346795" cy="911531"/>
              </a:xfrm>
              <a:prstGeom prst="rect">
                <a:avLst/>
              </a:prstGeom>
              <a:solidFill>
                <a:srgbClr val="FEAD00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defTabSz="457200">
                  <a:defRPr sz="4500" b="1" i="1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50" name="CNN"/>
              <p:cNvSpPr txBox="1"/>
              <p:nvPr/>
            </p:nvSpPr>
            <p:spPr>
              <a:xfrm>
                <a:off x="4762" y="4762"/>
                <a:ext cx="5337269" cy="7835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4500" b="1" i="1">
                    <a:solidFill>
                      <a:srgbClr val="000000"/>
                    </a:solidFill>
                  </a:defRPr>
                </a:lvl1pPr>
              </a:lstStyle>
              <a:p>
                <a:r>
                  <a:t>CNN</a:t>
                </a:r>
              </a:p>
            </p:txBody>
          </p:sp>
        </p:grpSp>
      </p:grpSp>
      <p:sp>
        <p:nvSpPr>
          <p:cNvPr id="353" name="Supervised classifica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Object detection:</a:t>
            </a:r>
          </a:p>
        </p:txBody>
      </p:sp>
      <p:sp>
        <p:nvSpPr>
          <p:cNvPr id="354" name="Linea"/>
          <p:cNvSpPr/>
          <p:nvPr/>
        </p:nvSpPr>
        <p:spPr>
          <a:xfrm>
            <a:off x="12353462" y="8729495"/>
            <a:ext cx="91589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defTabSz="2438337"/>
            <a:endParaRPr/>
          </a:p>
        </p:txBody>
      </p:sp>
      <p:sp>
        <p:nvSpPr>
          <p:cNvPr id="355" name="Sliding Window"/>
          <p:cNvSpPr/>
          <p:nvPr/>
        </p:nvSpPr>
        <p:spPr>
          <a:xfrm>
            <a:off x="13710201" y="7621768"/>
            <a:ext cx="2620426" cy="2215453"/>
          </a:xfrm>
          <a:prstGeom prst="roundRect">
            <a:avLst>
              <a:gd name="adj" fmla="val 15000"/>
            </a:avLst>
          </a:prstGeom>
          <a:solidFill>
            <a:srgbClr val="60D937">
              <a:alpha val="81957"/>
            </a:srgb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Sliding Window</a:t>
            </a:r>
          </a:p>
        </p:txBody>
      </p:sp>
      <p:sp>
        <p:nvSpPr>
          <p:cNvPr id="356" name="Linea"/>
          <p:cNvSpPr/>
          <p:nvPr/>
        </p:nvSpPr>
        <p:spPr>
          <a:xfrm>
            <a:off x="16590381" y="8729495"/>
            <a:ext cx="91589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defTabSz="2438337"/>
            <a:endParaRPr/>
          </a:p>
        </p:txBody>
      </p:sp>
      <p:pic>
        <p:nvPicPr>
          <p:cNvPr id="357" name="Immagine 3" descr="Immagine 3"/>
          <p:cNvPicPr>
            <a:picLocks noChangeAspect="1"/>
          </p:cNvPicPr>
          <p:nvPr/>
        </p:nvPicPr>
        <p:blipFill>
          <a:blip r:embed="rId5">
            <a:extLst/>
          </a:blip>
          <a:srcRect r="48130"/>
          <a:stretch>
            <a:fillRect/>
          </a:stretch>
        </p:blipFill>
        <p:spPr>
          <a:xfrm>
            <a:off x="18018879" y="5712252"/>
            <a:ext cx="5489313" cy="6034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099" y="609600"/>
            <a:ext cx="333749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81" name="Purpose of the study:"/>
          <p:cNvSpPr txBox="1"/>
          <p:nvPr/>
        </p:nvSpPr>
        <p:spPr>
          <a:xfrm>
            <a:off x="786332" y="2011646"/>
            <a:ext cx="11478252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Object detection:</a:t>
            </a:r>
          </a:p>
        </p:txBody>
      </p:sp>
      <p:sp>
        <p:nvSpPr>
          <p:cNvPr id="382" name="Nava et al., 2021"/>
          <p:cNvSpPr/>
          <p:nvPr/>
        </p:nvSpPr>
        <p:spPr>
          <a:xfrm>
            <a:off x="19345265" y="1763806"/>
            <a:ext cx="4524509" cy="736602"/>
          </a:xfrm>
          <a:prstGeom prst="roundRect">
            <a:avLst>
              <a:gd name="adj" fmla="val 1120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Nava et al., 2021</a:t>
            </a:r>
          </a:p>
        </p:txBody>
      </p:sp>
      <p:pic>
        <p:nvPicPr>
          <p:cNvPr id="383" name="Schermata 2021-12-02 alle 12.20.39.png" descr="Schermata 2021-12-02 alle 12.20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583" y="3019613"/>
            <a:ext cx="9254766" cy="9642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Schermata 2021-12-02 alle 12.20.30.png" descr="Schermata 2021-12-02 alle 12.20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40090" y="3019614"/>
            <a:ext cx="9254766" cy="964228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36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61" name="Supervised classifica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Image segmentation:</a:t>
            </a:r>
          </a:p>
        </p:txBody>
      </p:sp>
      <p:pic>
        <p:nvPicPr>
          <p:cNvPr id="362" name="Attention U-Net.png" descr="Attention U-Net.png"/>
          <p:cNvPicPr>
            <a:picLocks noChangeAspect="1"/>
          </p:cNvPicPr>
          <p:nvPr/>
        </p:nvPicPr>
        <p:blipFill>
          <a:blip r:embed="rId2">
            <a:extLst/>
          </a:blip>
          <a:srcRect l="9414"/>
          <a:stretch>
            <a:fillRect/>
          </a:stretch>
        </p:blipFill>
        <p:spPr>
          <a:xfrm>
            <a:off x="5642539" y="5036644"/>
            <a:ext cx="14840366" cy="64360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7" name="Gruppo"/>
          <p:cNvGrpSpPr/>
          <p:nvPr/>
        </p:nvGrpSpPr>
        <p:grpSpPr>
          <a:xfrm>
            <a:off x="1235511" y="3489894"/>
            <a:ext cx="4659962" cy="4148525"/>
            <a:chOff x="0" y="0"/>
            <a:chExt cx="4659961" cy="4148524"/>
          </a:xfrm>
        </p:grpSpPr>
        <p:sp>
          <p:nvSpPr>
            <p:cNvPr id="363" name="Rettangolo arrotondato"/>
            <p:cNvSpPr/>
            <p:nvPr/>
          </p:nvSpPr>
          <p:spPr>
            <a:xfrm>
              <a:off x="1739799" y="1612507"/>
              <a:ext cx="2523402" cy="2523401"/>
            </a:xfrm>
            <a:prstGeom prst="roundRect">
              <a:avLst>
                <a:gd name="adj" fmla="val 15000"/>
              </a:avLst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4" name="Rettangolo arrotondato"/>
            <p:cNvSpPr/>
            <p:nvPr/>
          </p:nvSpPr>
          <p:spPr>
            <a:xfrm>
              <a:off x="1558114" y="1425774"/>
              <a:ext cx="2523402" cy="2523401"/>
            </a:xfrm>
            <a:prstGeom prst="roundRect">
              <a:avLst>
                <a:gd name="adj" fmla="val 15000"/>
              </a:avLst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67" name="Rettangolo arrotondato"/>
            <p:cNvGrpSpPr/>
            <p:nvPr/>
          </p:nvGrpSpPr>
          <p:grpSpPr>
            <a:xfrm>
              <a:off x="780907" y="1016984"/>
              <a:ext cx="2523401" cy="2523401"/>
              <a:chOff x="0" y="0"/>
              <a:chExt cx="2523400" cy="2523400"/>
            </a:xfrm>
          </p:grpSpPr>
          <p:sp>
            <p:nvSpPr>
              <p:cNvPr id="365" name="Rettangolo arrotondato"/>
              <p:cNvSpPr/>
              <p:nvPr/>
            </p:nvSpPr>
            <p:spPr>
              <a:xfrm>
                <a:off x="0" y="0"/>
                <a:ext cx="2523401" cy="2523401"/>
              </a:xfrm>
              <a:prstGeom prst="roundRect">
                <a:avLst>
                  <a:gd name="adj" fmla="val 15000"/>
                </a:avLst>
              </a:prstGeom>
              <a:blipFill rotWithShape="1">
                <a:blip r:embed="rId5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6" name="Rettangolo arrotondato"/>
              <p:cNvSpPr/>
              <p:nvPr/>
            </p:nvSpPr>
            <p:spPr>
              <a:xfrm>
                <a:off x="0" y="0"/>
                <a:ext cx="2523401" cy="2523401"/>
              </a:xfrm>
              <a:prstGeom prst="roundRect">
                <a:avLst>
                  <a:gd name="adj" fmla="val 15000"/>
                </a:avLst>
              </a:prstGeom>
              <a:noFill/>
              <a:ln w="12700" cap="flat">
                <a:solidFill>
                  <a:srgbClr val="5E5E5E">
                    <a:alpha val="67075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370" name="Rettangolo arrotondato"/>
            <p:cNvGrpSpPr/>
            <p:nvPr/>
          </p:nvGrpSpPr>
          <p:grpSpPr>
            <a:xfrm>
              <a:off x="629503" y="865580"/>
              <a:ext cx="2523401" cy="2523401"/>
              <a:chOff x="0" y="0"/>
              <a:chExt cx="2523400" cy="2523400"/>
            </a:xfrm>
          </p:grpSpPr>
          <p:sp>
            <p:nvSpPr>
              <p:cNvPr id="368" name="Rettangolo arrotondato"/>
              <p:cNvSpPr/>
              <p:nvPr/>
            </p:nvSpPr>
            <p:spPr>
              <a:xfrm>
                <a:off x="0" y="0"/>
                <a:ext cx="2523401" cy="2523401"/>
              </a:xfrm>
              <a:prstGeom prst="roundRect">
                <a:avLst>
                  <a:gd name="adj" fmla="val 15000"/>
                </a:avLst>
              </a:prstGeom>
              <a:blipFill rotWithShape="1">
                <a:blip r:embed="rId5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9" name="Rettangolo arrotondato"/>
              <p:cNvSpPr/>
              <p:nvPr/>
            </p:nvSpPr>
            <p:spPr>
              <a:xfrm>
                <a:off x="0" y="0"/>
                <a:ext cx="2523401" cy="2523401"/>
              </a:xfrm>
              <a:prstGeom prst="roundRect">
                <a:avLst>
                  <a:gd name="adj" fmla="val 15000"/>
                </a:avLst>
              </a:prstGeom>
              <a:noFill/>
              <a:ln w="12700" cap="flat">
                <a:solidFill>
                  <a:srgbClr val="5E5E5E">
                    <a:alpha val="69086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373" name="Rettangolo arrotondato"/>
            <p:cNvGrpSpPr/>
            <p:nvPr/>
          </p:nvGrpSpPr>
          <p:grpSpPr>
            <a:xfrm>
              <a:off x="472873" y="714176"/>
              <a:ext cx="2523401" cy="2523401"/>
              <a:chOff x="0" y="0"/>
              <a:chExt cx="2523400" cy="2523400"/>
            </a:xfrm>
          </p:grpSpPr>
          <p:sp>
            <p:nvSpPr>
              <p:cNvPr id="371" name="Rettangolo arrotondato"/>
              <p:cNvSpPr/>
              <p:nvPr/>
            </p:nvSpPr>
            <p:spPr>
              <a:xfrm>
                <a:off x="0" y="0"/>
                <a:ext cx="2523401" cy="2523401"/>
              </a:xfrm>
              <a:prstGeom prst="roundRect">
                <a:avLst>
                  <a:gd name="adj" fmla="val 15000"/>
                </a:avLst>
              </a:prstGeom>
              <a:blipFill rotWithShape="1">
                <a:blip r:embed="rId5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72" name="Rettangolo arrotondato"/>
              <p:cNvSpPr/>
              <p:nvPr/>
            </p:nvSpPr>
            <p:spPr>
              <a:xfrm>
                <a:off x="0" y="0"/>
                <a:ext cx="2523401" cy="2523401"/>
              </a:xfrm>
              <a:prstGeom prst="roundRect">
                <a:avLst>
                  <a:gd name="adj" fmla="val 15000"/>
                </a:avLst>
              </a:prstGeom>
              <a:noFill/>
              <a:ln w="12700" cap="flat">
                <a:solidFill>
                  <a:srgbClr val="5E5E5E">
                    <a:alpha val="78303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74" name="Forma"/>
            <p:cNvSpPr/>
            <p:nvPr/>
          </p:nvSpPr>
          <p:spPr>
            <a:xfrm>
              <a:off x="283796" y="529969"/>
              <a:ext cx="2523402" cy="25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53" y="0"/>
                  </a:moveTo>
                  <a:lnTo>
                    <a:pt x="16647" y="0"/>
                  </a:lnTo>
                  <a:cubicBezTo>
                    <a:pt x="17374" y="0"/>
                    <a:pt x="17955" y="0"/>
                    <a:pt x="18428" y="30"/>
                  </a:cubicBezTo>
                  <a:cubicBezTo>
                    <a:pt x="18900" y="61"/>
                    <a:pt x="19263" y="121"/>
                    <a:pt x="19554" y="243"/>
                  </a:cubicBezTo>
                  <a:cubicBezTo>
                    <a:pt x="19973" y="395"/>
                    <a:pt x="20348" y="637"/>
                    <a:pt x="20656" y="944"/>
                  </a:cubicBezTo>
                  <a:cubicBezTo>
                    <a:pt x="20963" y="1252"/>
                    <a:pt x="21205" y="1627"/>
                    <a:pt x="21357" y="2046"/>
                  </a:cubicBezTo>
                  <a:cubicBezTo>
                    <a:pt x="21479" y="2337"/>
                    <a:pt x="21539" y="2700"/>
                    <a:pt x="21570" y="3172"/>
                  </a:cubicBezTo>
                  <a:cubicBezTo>
                    <a:pt x="21600" y="3645"/>
                    <a:pt x="21600" y="4226"/>
                    <a:pt x="21600" y="4953"/>
                  </a:cubicBezTo>
                  <a:lnTo>
                    <a:pt x="21600" y="16647"/>
                  </a:lnTo>
                  <a:cubicBezTo>
                    <a:pt x="21600" y="17374"/>
                    <a:pt x="21600" y="17955"/>
                    <a:pt x="21570" y="18428"/>
                  </a:cubicBezTo>
                  <a:cubicBezTo>
                    <a:pt x="21539" y="18900"/>
                    <a:pt x="21479" y="19263"/>
                    <a:pt x="21357" y="19554"/>
                  </a:cubicBezTo>
                  <a:cubicBezTo>
                    <a:pt x="21205" y="19973"/>
                    <a:pt x="20963" y="20348"/>
                    <a:pt x="20656" y="20656"/>
                  </a:cubicBezTo>
                  <a:cubicBezTo>
                    <a:pt x="20348" y="20963"/>
                    <a:pt x="19973" y="21205"/>
                    <a:pt x="19554" y="21357"/>
                  </a:cubicBezTo>
                  <a:cubicBezTo>
                    <a:pt x="19263" y="21479"/>
                    <a:pt x="18900" y="21539"/>
                    <a:pt x="18428" y="21570"/>
                  </a:cubicBezTo>
                  <a:cubicBezTo>
                    <a:pt x="17955" y="21600"/>
                    <a:pt x="17374" y="21600"/>
                    <a:pt x="16647" y="21600"/>
                  </a:cubicBezTo>
                  <a:lnTo>
                    <a:pt x="4953" y="21600"/>
                  </a:lnTo>
                  <a:cubicBezTo>
                    <a:pt x="4226" y="21600"/>
                    <a:pt x="3645" y="21600"/>
                    <a:pt x="3172" y="21570"/>
                  </a:cubicBezTo>
                  <a:cubicBezTo>
                    <a:pt x="2700" y="21539"/>
                    <a:pt x="2337" y="21479"/>
                    <a:pt x="2046" y="21357"/>
                  </a:cubicBezTo>
                  <a:cubicBezTo>
                    <a:pt x="1627" y="21205"/>
                    <a:pt x="1252" y="20963"/>
                    <a:pt x="944" y="20656"/>
                  </a:cubicBezTo>
                  <a:cubicBezTo>
                    <a:pt x="637" y="20348"/>
                    <a:pt x="395" y="19973"/>
                    <a:pt x="243" y="19554"/>
                  </a:cubicBezTo>
                  <a:cubicBezTo>
                    <a:pt x="121" y="19263"/>
                    <a:pt x="61" y="18900"/>
                    <a:pt x="30" y="18428"/>
                  </a:cubicBezTo>
                  <a:cubicBezTo>
                    <a:pt x="0" y="17955"/>
                    <a:pt x="0" y="17374"/>
                    <a:pt x="0" y="16647"/>
                  </a:cubicBezTo>
                  <a:lnTo>
                    <a:pt x="0" y="4953"/>
                  </a:lnTo>
                  <a:cubicBezTo>
                    <a:pt x="0" y="4226"/>
                    <a:pt x="0" y="3645"/>
                    <a:pt x="30" y="3172"/>
                  </a:cubicBezTo>
                  <a:cubicBezTo>
                    <a:pt x="61" y="2700"/>
                    <a:pt x="121" y="2337"/>
                    <a:pt x="243" y="2046"/>
                  </a:cubicBezTo>
                  <a:cubicBezTo>
                    <a:pt x="395" y="1627"/>
                    <a:pt x="637" y="1252"/>
                    <a:pt x="944" y="944"/>
                  </a:cubicBezTo>
                  <a:cubicBezTo>
                    <a:pt x="1252" y="637"/>
                    <a:pt x="1627" y="395"/>
                    <a:pt x="2046" y="243"/>
                  </a:cubicBezTo>
                  <a:cubicBezTo>
                    <a:pt x="2337" y="121"/>
                    <a:pt x="2700" y="61"/>
                    <a:pt x="3172" y="30"/>
                  </a:cubicBezTo>
                  <a:cubicBezTo>
                    <a:pt x="3645" y="0"/>
                    <a:pt x="4226" y="0"/>
                    <a:pt x="4953" y="0"/>
                  </a:cubicBezTo>
                  <a:close/>
                </a:path>
              </a:pathLst>
            </a:cu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Sentinel-1 SAR Layers"/>
            <p:cNvSpPr/>
            <p:nvPr/>
          </p:nvSpPr>
          <p:spPr>
            <a:xfrm>
              <a:off x="0" y="0"/>
              <a:ext cx="331692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2500" i="1">
                  <a:solidFill>
                    <a:srgbClr val="000000"/>
                  </a:solidFill>
                </a:defRPr>
              </a:lvl1pPr>
            </a:lstStyle>
            <a:p>
              <a:r>
                <a:t>Sentinel-1 SAR Layers</a:t>
              </a:r>
            </a:p>
          </p:txBody>
        </p:sp>
        <p:sp>
          <p:nvSpPr>
            <p:cNvPr id="376" name="Topographic Layers"/>
            <p:cNvSpPr/>
            <p:nvPr/>
          </p:nvSpPr>
          <p:spPr>
            <a:xfrm>
              <a:off x="1343037" y="4148524"/>
              <a:ext cx="33169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2500" i="1">
                  <a:solidFill>
                    <a:srgbClr val="000000"/>
                  </a:solidFill>
                </a:defRPr>
              </a:lvl1pPr>
            </a:lstStyle>
            <a:p>
              <a:r>
                <a:t>Topographic Layers</a:t>
              </a:r>
            </a:p>
          </p:txBody>
        </p:sp>
      </p:grpSp>
      <p:pic>
        <p:nvPicPr>
          <p:cNvPr id="378" name="Immagine 4" descr="Immagine 4"/>
          <p:cNvPicPr>
            <a:picLocks noChangeAspect="1"/>
          </p:cNvPicPr>
          <p:nvPr/>
        </p:nvPicPr>
        <p:blipFill>
          <a:blip r:embed="rId6">
            <a:extLst/>
          </a:blip>
          <a:srcRect l="57146" t="10846"/>
          <a:stretch>
            <a:fillRect/>
          </a:stretch>
        </p:blipFill>
        <p:spPr>
          <a:xfrm>
            <a:off x="18601732" y="2796581"/>
            <a:ext cx="4659873" cy="5527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567</Words>
  <Application>Microsoft Office PowerPoint</Application>
  <PresentationFormat>Custom</PresentationFormat>
  <Paragraphs>82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Andale Mono</vt:lpstr>
      <vt:lpstr>Arial</vt:lpstr>
      <vt:lpstr>Avenir Next Medium</vt:lpstr>
      <vt:lpstr>Avenir Next Regular</vt:lpstr>
      <vt:lpstr>Calibri</vt:lpstr>
      <vt:lpstr>Calibri Light</vt:lpstr>
      <vt:lpstr>DIN Alternate Bold</vt:lpstr>
      <vt:lpstr>DIN Condensed Bold</vt:lpstr>
      <vt:lpstr>Helvetica Neue</vt:lpstr>
      <vt:lpstr>Helvetica Neue Medium</vt:lpstr>
      <vt:lpstr>21_BasicWhite</vt:lpstr>
      <vt:lpstr>Assessment of deep learning based landslide detection and mapping performances with backscatter SAR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deep learning based landslide detection and mapping performances with backscatter SAR data</dc:title>
  <cp:lastModifiedBy>Nava Lorenzo</cp:lastModifiedBy>
  <cp:revision>18</cp:revision>
  <dcterms:modified xsi:type="dcterms:W3CDTF">2022-05-25T13:41:58Z</dcterms:modified>
</cp:coreProperties>
</file>