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404" r:id="rId4"/>
    <p:sldId id="405" r:id="rId5"/>
    <p:sldId id="409" r:id="rId6"/>
    <p:sldId id="407" r:id="rId7"/>
    <p:sldId id="417" r:id="rId8"/>
    <p:sldId id="418" r:id="rId9"/>
    <p:sldId id="406" r:id="rId10"/>
    <p:sldId id="412" r:id="rId11"/>
    <p:sldId id="402" r:id="rId12"/>
    <p:sldId id="413" r:id="rId13"/>
    <p:sldId id="408" r:id="rId14"/>
    <p:sldId id="415" r:id="rId15"/>
    <p:sldId id="423" r:id="rId16"/>
    <p:sldId id="422" r:id="rId17"/>
  </p:sldIdLst>
  <p:sldSz cx="18288000" cy="10287000"/>
  <p:notesSz cx="9144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0FF"/>
    <a:srgbClr val="0F3A65"/>
    <a:srgbClr val="3D3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7" autoAdjust="0"/>
    <p:restoredTop sz="89155" autoAdjust="0"/>
  </p:normalViewPr>
  <p:slideViewPr>
    <p:cSldViewPr>
      <p:cViewPr>
        <p:scale>
          <a:sx n="65" d="100"/>
          <a:sy n="65" d="100"/>
        </p:scale>
        <p:origin x="488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1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76801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6684" y="4876801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115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59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33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53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3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81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4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72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77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4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32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55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22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81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15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3508" y="2013882"/>
            <a:ext cx="16620983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latin typeface="Roboto" panose="02000000000000000000" pitchFamily="2" charset="0"/>
                <a:ea typeface="Roboto" panose="02000000000000000000" pitchFamily="2" charset="0"/>
              </a:rPr>
              <a:t>Rapid, reproducible, and wrong? Exploring sequential data assimilation as a coping mechanism for model structural error in groundwater decision support modeling</a:t>
            </a:r>
          </a:p>
          <a:p>
            <a:pPr algn="ctr"/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Katherine H. Markovich</a:t>
            </a:r>
            <a:r>
              <a:rPr lang="en-US" sz="3600" baseline="30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Jeremy T. White</a:t>
            </a:r>
            <a:r>
              <a:rPr lang="en-US" sz="3600" baseline="30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and Matthew J. Knowling</a:t>
            </a:r>
            <a:r>
              <a:rPr lang="en-US" sz="3600" baseline="30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79083" y="521934"/>
            <a:ext cx="2545711" cy="329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27 May 2022</a:t>
            </a:r>
          </a:p>
        </p:txBody>
      </p:sp>
      <p:pic>
        <p:nvPicPr>
          <p:cNvPr id="8" name="Picture 2" descr="pestpplogo image">
            <a:extLst>
              <a:ext uri="{FF2B5EF4-FFF2-40B4-BE49-F238E27FC236}">
                <a16:creationId xmlns:a16="http://schemas.microsoft.com/office/drawing/2014/main" id="{E62DD925-AFAD-DEB4-1807-70FB215C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" y="9334500"/>
            <a:ext cx="340902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GU General Assembly 2022 – International GNSS Service">
            <a:extLst>
              <a:ext uri="{FF2B5EF4-FFF2-40B4-BE49-F238E27FC236}">
                <a16:creationId xmlns:a16="http://schemas.microsoft.com/office/drawing/2014/main" id="{A836312E-1DA7-50DF-6324-5268B260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" y="49551"/>
            <a:ext cx="4902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100F-E7BD-AA63-B840-5AE9EE63B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130" y="9602496"/>
            <a:ext cx="5511800" cy="622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49414E-B3C3-D348-129D-CE21E734883D}"/>
              </a:ext>
            </a:extLst>
          </p:cNvPr>
          <p:cNvSpPr txBox="1"/>
          <p:nvPr/>
        </p:nvSpPr>
        <p:spPr>
          <a:xfrm>
            <a:off x="5638800" y="7322284"/>
            <a:ext cx="72841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 Incorporated, Albuquerque, NM, USA</a:t>
            </a:r>
          </a:p>
          <a:p>
            <a:r>
              <a:rPr lang="en-US" sz="2000" baseline="30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 Incorporated, Boulder, CO, USA</a:t>
            </a:r>
          </a:p>
          <a:p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School of Civil, Environmental and Mining Engineering, 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Faculty of Engineering, Computer and Mathematical Sciences,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The University of Adelaide, Australia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159B5D-687F-6F90-0338-3A01415C1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2171700"/>
            <a:ext cx="8305800" cy="7518400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73827D62-130D-FB73-773F-93B9B81AC9F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21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Paired Complex-Simple 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766C9F-B492-87AD-9896-C5C9A45634E5}"/>
              </a:ext>
            </a:extLst>
          </p:cNvPr>
          <p:cNvSpPr txBox="1"/>
          <p:nvPr/>
        </p:nvSpPr>
        <p:spPr>
          <a:xfrm>
            <a:off x="1286115" y="5597916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Structurally complex truth models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7D3A2B-56F7-0CD6-B50F-77905A26C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58" y="2123973"/>
            <a:ext cx="5145258" cy="3474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13843-6F6F-A2DB-9ABA-5554CFD0A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246" y="6149688"/>
            <a:ext cx="5395497" cy="3470918"/>
          </a:xfrm>
          <a:prstGeom prst="rect">
            <a:avLst/>
          </a:prstGeom>
        </p:spPr>
      </p:pic>
      <p:sp>
        <p:nvSpPr>
          <p:cNvPr id="12" name="5-Point Star 11">
            <a:extLst>
              <a:ext uri="{FF2B5EF4-FFF2-40B4-BE49-F238E27FC236}">
                <a16:creationId xmlns:a16="http://schemas.microsoft.com/office/drawing/2014/main" id="{C4C30145-2A18-CBC2-5AA4-FE66F6715251}"/>
              </a:ext>
            </a:extLst>
          </p:cNvPr>
          <p:cNvSpPr/>
          <p:nvPr/>
        </p:nvSpPr>
        <p:spPr>
          <a:xfrm>
            <a:off x="4221831" y="7330022"/>
            <a:ext cx="533400" cy="464824"/>
          </a:xfrm>
          <a:prstGeom prst="star5">
            <a:avLst/>
          </a:prstGeom>
          <a:solidFill>
            <a:srgbClr val="FF0000"/>
          </a:solidFill>
          <a:ln>
            <a:solidFill>
              <a:srgbClr val="07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AA69AF-97F6-13A3-38F4-13F43B3B5E04}"/>
              </a:ext>
            </a:extLst>
          </p:cNvPr>
          <p:cNvCxnSpPr>
            <a:cxnSpLocks/>
          </p:cNvCxnSpPr>
          <p:nvPr/>
        </p:nvCxnSpPr>
        <p:spPr>
          <a:xfrm flipV="1">
            <a:off x="4445859" y="6762390"/>
            <a:ext cx="7669941" cy="876325"/>
          </a:xfrm>
          <a:prstGeom prst="straightConnector1">
            <a:avLst/>
          </a:prstGeom>
          <a:ln w="38100">
            <a:solidFill>
              <a:srgbClr val="07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EF94E6-FF4E-F345-65F9-518131207414}"/>
              </a:ext>
            </a:extLst>
          </p:cNvPr>
          <p:cNvSpPr txBox="1"/>
          <p:nvPr/>
        </p:nvSpPr>
        <p:spPr>
          <a:xfrm>
            <a:off x="692835" y="9655241"/>
            <a:ext cx="714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Structurally simple decision support models</a:t>
            </a:r>
          </a:p>
        </p:txBody>
      </p:sp>
    </p:spTree>
    <p:extLst>
      <p:ext uri="{BB962C8B-B14F-4D97-AF65-F5344CB8AC3E}">
        <p14:creationId xmlns:p14="http://schemas.microsoft.com/office/powerpoint/2010/main" val="181232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D4D116D6-15AA-BA5A-D566-C5396A453666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DE86A-0D00-C2F8-6802-C4F768ECC8C4}"/>
              </a:ext>
            </a:extLst>
          </p:cNvPr>
          <p:cNvSpPr txBox="1"/>
          <p:nvPr/>
        </p:nvSpPr>
        <p:spPr>
          <a:xfrm>
            <a:off x="6667498" y="9339808"/>
            <a:ext cx="5334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Assimilation Period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FF63BD2-15CF-6AA4-A8D5-B0122DBBABA3}"/>
              </a:ext>
            </a:extLst>
          </p:cNvPr>
          <p:cNvSpPr txBox="1"/>
          <p:nvPr/>
        </p:nvSpPr>
        <p:spPr>
          <a:xfrm>
            <a:off x="380999" y="244954"/>
            <a:ext cx="17906999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Coarse Scenario</a:t>
            </a: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Model error arises only from coarser resolution in simple model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427A1F-26A4-EC39-BD2B-47BB29AB2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72" b="50151"/>
          <a:stretch/>
        </p:blipFill>
        <p:spPr>
          <a:xfrm>
            <a:off x="1718611" y="2879003"/>
            <a:ext cx="14850775" cy="6400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A44769-633A-4174-7BAA-38E2B0CF488C}"/>
              </a:ext>
            </a:extLst>
          </p:cNvPr>
          <p:cNvSpPr txBox="1"/>
          <p:nvPr/>
        </p:nvSpPr>
        <p:spPr>
          <a:xfrm>
            <a:off x="4953001" y="2158254"/>
            <a:ext cx="1981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D1A65-B274-B14A-DBB4-6195B18C3D7F}"/>
              </a:ext>
            </a:extLst>
          </p:cNvPr>
          <p:cNvSpPr txBox="1"/>
          <p:nvPr/>
        </p:nvSpPr>
        <p:spPr>
          <a:xfrm>
            <a:off x="11353800" y="2158254"/>
            <a:ext cx="453185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Sequential</a:t>
            </a:r>
          </a:p>
        </p:txBody>
      </p:sp>
    </p:spTree>
    <p:extLst>
      <p:ext uri="{BB962C8B-B14F-4D97-AF65-F5344CB8AC3E}">
        <p14:creationId xmlns:p14="http://schemas.microsoft.com/office/powerpoint/2010/main" val="115928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D4D116D6-15AA-BA5A-D566-C5396A453666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DE86A-0D00-C2F8-6802-C4F768ECC8C4}"/>
              </a:ext>
            </a:extLst>
          </p:cNvPr>
          <p:cNvSpPr txBox="1"/>
          <p:nvPr/>
        </p:nvSpPr>
        <p:spPr>
          <a:xfrm>
            <a:off x="6667498" y="9419392"/>
            <a:ext cx="5334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Assimilation Period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FF63BD2-15CF-6AA4-A8D5-B0122DBBABA3}"/>
              </a:ext>
            </a:extLst>
          </p:cNvPr>
          <p:cNvSpPr txBox="1"/>
          <p:nvPr/>
        </p:nvSpPr>
        <p:spPr>
          <a:xfrm>
            <a:off x="190500" y="231394"/>
            <a:ext cx="17906999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Fixed Pumping Scenario</a:t>
            </a: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Model error arises from coarser resolution and ‘known’ (i.e., not uncertain) pumping rates in simple model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DB34D2-AA5B-FFB9-567A-1B72E704EAFE}"/>
              </a:ext>
            </a:extLst>
          </p:cNvPr>
          <p:cNvSpPr txBox="1"/>
          <p:nvPr/>
        </p:nvSpPr>
        <p:spPr>
          <a:xfrm>
            <a:off x="5181600" y="2284631"/>
            <a:ext cx="1981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D4206-C673-E258-48FB-416AAA01C826}"/>
              </a:ext>
            </a:extLst>
          </p:cNvPr>
          <p:cNvSpPr txBox="1"/>
          <p:nvPr/>
        </p:nvSpPr>
        <p:spPr>
          <a:xfrm>
            <a:off x="11125202" y="2284631"/>
            <a:ext cx="453185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125E2-E11E-D371-4D93-0A6625690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16" b="50000"/>
          <a:stretch/>
        </p:blipFill>
        <p:spPr>
          <a:xfrm>
            <a:off x="1764280" y="2857500"/>
            <a:ext cx="14759437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8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BC8B8DAB-4A82-E054-1734-16A3A407CE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18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BCFD5-9D21-0714-257F-53DD3134A499}"/>
              </a:ext>
            </a:extLst>
          </p:cNvPr>
          <p:cNvSpPr txBox="1"/>
          <p:nvPr/>
        </p:nvSpPr>
        <p:spPr>
          <a:xfrm>
            <a:off x="1625081" y="3606459"/>
            <a:ext cx="1503783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Both approaches perform well when:</a:t>
            </a:r>
          </a:p>
          <a:p>
            <a:pPr marL="1060978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 error is limited to resolution mismatch </a:t>
            </a:r>
          </a:p>
          <a:p>
            <a:pPr marL="1060978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parameters are considered uncertain (and thus adjustable)</a:t>
            </a:r>
          </a:p>
          <a:p>
            <a:pPr marL="1060978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forecast of interest is near-term</a:t>
            </a:r>
          </a:p>
          <a:p>
            <a:pPr marL="375178" lvl="1"/>
            <a:endParaRPr lang="en-US" sz="4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3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BC8B8DAB-4A82-E054-1734-16A3A407CE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18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B8354-1B80-5768-0ADB-8F11976331F9}"/>
              </a:ext>
            </a:extLst>
          </p:cNvPr>
          <p:cNvSpPr txBox="1"/>
          <p:nvPr/>
        </p:nvSpPr>
        <p:spPr>
          <a:xfrm>
            <a:off x="838200" y="2175703"/>
            <a:ext cx="16611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Sequential data assimilation does show promise in coping with model process error during assimilation.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7931F-F58E-48E8-EFAA-F714D7BC83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6" b="1"/>
          <a:stretch/>
        </p:blipFill>
        <p:spPr>
          <a:xfrm>
            <a:off x="3276600" y="4523130"/>
            <a:ext cx="11734800" cy="55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1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BC8B8DAB-4A82-E054-1734-16A3A407CE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18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B8354-1B80-5768-0ADB-8F11976331F9}"/>
              </a:ext>
            </a:extLst>
          </p:cNvPr>
          <p:cNvSpPr txBox="1"/>
          <p:nvPr/>
        </p:nvSpPr>
        <p:spPr>
          <a:xfrm>
            <a:off x="838200" y="2061960"/>
            <a:ext cx="16611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cycle approach of sequential data assimilation limits its ability to ‘see’ long-term trends in the data, leading to poor performance in long-term prediction.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7931F-F58E-48E8-EFAA-F714D7BC83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6" b="1"/>
          <a:stretch/>
        </p:blipFill>
        <p:spPr>
          <a:xfrm>
            <a:off x="3276600" y="4523130"/>
            <a:ext cx="11734800" cy="55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0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pic>
        <p:nvPicPr>
          <p:cNvPr id="8" name="Picture 2" descr="pestpplogo image">
            <a:extLst>
              <a:ext uri="{FF2B5EF4-FFF2-40B4-BE49-F238E27FC236}">
                <a16:creationId xmlns:a16="http://schemas.microsoft.com/office/drawing/2014/main" id="{E62DD925-AFAD-DEB4-1807-70FB215C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" y="9334500"/>
            <a:ext cx="340902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GU General Assembly 2022 – International GNSS Service">
            <a:extLst>
              <a:ext uri="{FF2B5EF4-FFF2-40B4-BE49-F238E27FC236}">
                <a16:creationId xmlns:a16="http://schemas.microsoft.com/office/drawing/2014/main" id="{A836312E-1DA7-50DF-6324-5268B260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" y="49551"/>
            <a:ext cx="4902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100F-E7BD-AA63-B840-5AE9EE63B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130" y="9602496"/>
            <a:ext cx="5511800" cy="622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FB6327-CF13-3B8B-6848-BCC15890EFB5}"/>
              </a:ext>
            </a:extLst>
          </p:cNvPr>
          <p:cNvSpPr txBox="1"/>
          <p:nvPr/>
        </p:nvSpPr>
        <p:spPr>
          <a:xfrm>
            <a:off x="647700" y="3314234"/>
            <a:ext cx="16992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 algn="ctr"/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Thanks for listening, and please look out for our preprint (HESS-2022-170) which will be available soon in HESS Discussions:</a:t>
            </a:r>
          </a:p>
          <a:p>
            <a:pPr marL="375178" lvl="1" algn="ctr"/>
            <a:endParaRPr lang="en-US" sz="4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 algn="ctr"/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“Sequential and batch data assimilation approaches to cope with groundwater model error: An empirical evaluation”</a:t>
            </a:r>
            <a:endParaRPr lang="en-US" sz="115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8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DBDF1E-4578-73AF-C409-C0A6F9455A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Motivation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7474222-7FE2-A9D5-BCEA-9F74D1A91506}"/>
              </a:ext>
            </a:extLst>
          </p:cNvPr>
          <p:cNvSpPr txBox="1"/>
          <p:nvPr/>
        </p:nvSpPr>
        <p:spPr>
          <a:xfrm>
            <a:off x="1339530" y="4295514"/>
            <a:ext cx="1560893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5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 structural error </a:t>
            </a:r>
            <a:r>
              <a:rPr lang="en-US" sz="5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arises from the fact that models are never perfect </a:t>
            </a:r>
            <a:r>
              <a:rPr lang="en-US" sz="50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simulators of </a:t>
            </a:r>
            <a:r>
              <a:rPr lang="en-US" sz="5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real-world system.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DBDF1E-4578-73AF-C409-C0A6F9455A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Motivation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7474222-7FE2-A9D5-BCEA-9F74D1A91506}"/>
              </a:ext>
            </a:extLst>
          </p:cNvPr>
          <p:cNvSpPr txBox="1"/>
          <p:nvPr/>
        </p:nvSpPr>
        <p:spPr>
          <a:xfrm>
            <a:off x="1530028" y="2902712"/>
            <a:ext cx="15608939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5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error can lead to </a:t>
            </a:r>
            <a:r>
              <a:rPr lang="en-US" sz="5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parameter compensation </a:t>
            </a:r>
            <a:r>
              <a:rPr lang="en-US" sz="5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during data assimilation, where missing signal components in observations are incorporated into the adjustment of the wrong parameters. </a:t>
            </a:r>
          </a:p>
          <a:p>
            <a:pPr marL="375178" lvl="1"/>
            <a:endParaRPr lang="en-US" sz="5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r>
              <a:rPr lang="en-US" sz="5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ultimate consequence of this is compromised, or ”wrong” predictions given by the decision support model. </a:t>
            </a:r>
          </a:p>
        </p:txBody>
      </p:sp>
    </p:spTree>
    <p:extLst>
      <p:ext uri="{BB962C8B-B14F-4D97-AF65-F5344CB8AC3E}">
        <p14:creationId xmlns:p14="http://schemas.microsoft.com/office/powerpoint/2010/main" val="96038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DBDF1E-4578-73AF-C409-C0A6F9455A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Assimilation Approaches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A5F82-45B0-C116-DB8D-3C9298F18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324100"/>
            <a:ext cx="7510574" cy="7520057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E5A9672D-B9BA-8BF2-FEF3-F64A69EDD938}"/>
              </a:ext>
            </a:extLst>
          </p:cNvPr>
          <p:cNvSpPr txBox="1"/>
          <p:nvPr/>
        </p:nvSpPr>
        <p:spPr>
          <a:xfrm>
            <a:off x="8610599" y="3018710"/>
            <a:ext cx="8839200" cy="670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Batch data assimilation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marL="375178" lvl="1"/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run model to completion and assimilate all observations post hoc to estimate parameters</a:t>
            </a:r>
          </a:p>
          <a:p>
            <a:pPr marL="375178" lvl="1"/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Sequential data assimilation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break up model into assimilation cycles and estimate model state along with parameters</a:t>
            </a:r>
            <a:endParaRPr lang="en-US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endParaRPr lang="en-US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07DAC-FAD6-1072-7845-DC273EA8543A}"/>
              </a:ext>
            </a:extLst>
          </p:cNvPr>
          <p:cNvSpPr/>
          <p:nvPr/>
        </p:nvSpPr>
        <p:spPr>
          <a:xfrm>
            <a:off x="380999" y="6134100"/>
            <a:ext cx="170688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DBDF1E-4578-73AF-C409-C0A6F9455A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Assimilation Approaches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A5F82-45B0-C116-DB8D-3C9298F18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324100"/>
            <a:ext cx="7510574" cy="7520057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E5A9672D-B9BA-8BF2-FEF3-F64A69EDD938}"/>
              </a:ext>
            </a:extLst>
          </p:cNvPr>
          <p:cNvSpPr txBox="1"/>
          <p:nvPr/>
        </p:nvSpPr>
        <p:spPr>
          <a:xfrm>
            <a:off x="8610599" y="3018710"/>
            <a:ext cx="8839200" cy="670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178" lvl="1"/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Batch data assimilation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marL="375178" lvl="1"/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run model to completion and assimilate all observations post hoc to estimate parameters</a:t>
            </a:r>
          </a:p>
          <a:p>
            <a:pPr marL="375178" lvl="1"/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Sequential data assimilation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break up model into assimilation cycles and estimate model state along with parameters</a:t>
            </a:r>
            <a:endParaRPr lang="en-US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75178" lvl="1"/>
            <a:endParaRPr lang="en-US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7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DBDF1E-4578-73AF-C409-C0A6F9455A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Questions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7474222-7FE2-A9D5-BCEA-9F74D1A91506}"/>
              </a:ext>
            </a:extLst>
          </p:cNvPr>
          <p:cNvSpPr txBox="1"/>
          <p:nvPr/>
        </p:nvSpPr>
        <p:spPr>
          <a:xfrm>
            <a:off x="1396680" y="2347632"/>
            <a:ext cx="1560893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89578" lvl="1" indent="-914400">
              <a:buFont typeface="+mj-lt"/>
              <a:buAutoNum type="arabicPeriod"/>
            </a:pPr>
            <a:r>
              <a:rPr lang="en-US" sz="5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does batch and sequential data assimilation compare when model error is limited to resolution error?</a:t>
            </a:r>
          </a:p>
          <a:p>
            <a:pPr marL="375178" lvl="1"/>
            <a:endParaRPr lang="en-US" sz="5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4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DBDF1E-4578-73AF-C409-C0A6F9455A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Questions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7474222-7FE2-A9D5-BCEA-9F74D1A91506}"/>
              </a:ext>
            </a:extLst>
          </p:cNvPr>
          <p:cNvSpPr txBox="1"/>
          <p:nvPr/>
        </p:nvSpPr>
        <p:spPr>
          <a:xfrm>
            <a:off x="1396680" y="2347632"/>
            <a:ext cx="15608939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89578" lvl="1" indent="-914400">
              <a:buFont typeface="+mj-lt"/>
              <a:buAutoNum type="arabicPeriod"/>
            </a:pP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does batch and sequential data assimilation compare when model error is limited to resolution error?</a:t>
            </a:r>
          </a:p>
          <a:p>
            <a:pPr marL="1289578" lvl="1" indent="-914400">
              <a:buFont typeface="+mj-lt"/>
              <a:buAutoNum type="arabicPeriod"/>
            </a:pPr>
            <a:r>
              <a:rPr lang="en-US" sz="5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does batch and sequential data assimilation compare when model error includes process error?</a:t>
            </a:r>
          </a:p>
          <a:p>
            <a:pPr marL="1289578" lvl="1" indent="-914400">
              <a:buFont typeface="+mj-lt"/>
              <a:buAutoNum type="arabicPeriod"/>
            </a:pPr>
            <a:endParaRPr lang="en-US" sz="5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5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DBDF1E-4578-73AF-C409-C0A6F9455AD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Questions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7474222-7FE2-A9D5-BCEA-9F74D1A91506}"/>
              </a:ext>
            </a:extLst>
          </p:cNvPr>
          <p:cNvSpPr txBox="1"/>
          <p:nvPr/>
        </p:nvSpPr>
        <p:spPr>
          <a:xfrm>
            <a:off x="1396680" y="2347632"/>
            <a:ext cx="15608939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89578" lvl="1" indent="-914400">
              <a:buFont typeface="+mj-lt"/>
              <a:buAutoNum type="arabicPeriod"/>
            </a:pP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does batch and sequential data assimilation compare when model error is limited to resolution error?</a:t>
            </a:r>
          </a:p>
          <a:p>
            <a:pPr marL="1289578" lvl="1" indent="-914400">
              <a:buFont typeface="+mj-lt"/>
              <a:buAutoNum type="arabicPeriod"/>
            </a:pP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does batch and sequential data assimilation compare when model error includes process error?</a:t>
            </a:r>
          </a:p>
          <a:p>
            <a:pPr marL="1289578" lvl="1" indent="-914400">
              <a:buFont typeface="+mj-lt"/>
              <a:buAutoNum type="arabicPeriod"/>
            </a:pPr>
            <a:r>
              <a:rPr lang="en-US" sz="5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the relative performance during the assimilation period, near-term forecast period, and long-term forecast period?</a:t>
            </a:r>
          </a:p>
          <a:p>
            <a:pPr marL="1289578" lvl="1" indent="-914400">
              <a:buFont typeface="+mj-lt"/>
              <a:buAutoNum type="arabicPeriod"/>
            </a:pPr>
            <a:endParaRPr lang="en-US" sz="5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4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759FFF-0C5D-6897-AF3E-AFBB0F45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954" y="2158045"/>
            <a:ext cx="8305800" cy="7518400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73827D62-130D-FB73-773F-93B9B81AC9F7}"/>
              </a:ext>
            </a:extLst>
          </p:cNvPr>
          <p:cNvSpPr/>
          <p:nvPr/>
        </p:nvSpPr>
        <p:spPr>
          <a:xfrm>
            <a:off x="0" y="0"/>
            <a:ext cx="18288000" cy="1817006"/>
          </a:xfrm>
          <a:prstGeom prst="rect">
            <a:avLst/>
          </a:prstGeom>
          <a:solidFill>
            <a:srgbClr val="0F3A65"/>
          </a:solidFill>
        </p:spPr>
      </p:sp>
      <p:sp>
        <p:nvSpPr>
          <p:cNvPr id="2" name="AutoShape 2"/>
          <p:cNvSpPr/>
          <p:nvPr/>
        </p:nvSpPr>
        <p:spPr>
          <a:xfrm>
            <a:off x="0" y="1807481"/>
            <a:ext cx="18288000" cy="0"/>
          </a:xfrm>
          <a:prstGeom prst="line">
            <a:avLst/>
          </a:prstGeom>
          <a:ln w="9525" cap="rnd">
            <a:solidFill>
              <a:srgbClr val="FDFDF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51939" y="9034139"/>
            <a:ext cx="507361" cy="22416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78B0F1E-A580-4AFD-D473-DB5060938530}"/>
              </a:ext>
            </a:extLst>
          </p:cNvPr>
          <p:cNvSpPr txBox="1"/>
          <p:nvPr/>
        </p:nvSpPr>
        <p:spPr>
          <a:xfrm>
            <a:off x="380999" y="244954"/>
            <a:ext cx="17906999" cy="1221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Paired Complex-Simple Analysis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7D3A2B-56F7-0CD6-B50F-77905A26C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58" y="2123973"/>
            <a:ext cx="5145258" cy="3474720"/>
          </a:xfrm>
          <a:prstGeom prst="rect">
            <a:avLst/>
          </a:prstGeom>
        </p:spPr>
      </p:pic>
      <p:sp>
        <p:nvSpPr>
          <p:cNvPr id="22" name="5-Point Star 21">
            <a:extLst>
              <a:ext uri="{FF2B5EF4-FFF2-40B4-BE49-F238E27FC236}">
                <a16:creationId xmlns:a16="http://schemas.microsoft.com/office/drawing/2014/main" id="{E06450C5-BF11-3ACF-8DCA-EC23CA007C76}"/>
              </a:ext>
            </a:extLst>
          </p:cNvPr>
          <p:cNvSpPr/>
          <p:nvPr/>
        </p:nvSpPr>
        <p:spPr>
          <a:xfrm>
            <a:off x="4065883" y="3239642"/>
            <a:ext cx="533400" cy="464824"/>
          </a:xfrm>
          <a:prstGeom prst="star5">
            <a:avLst/>
          </a:prstGeom>
          <a:solidFill>
            <a:srgbClr val="FF0000"/>
          </a:solidFill>
          <a:ln>
            <a:solidFill>
              <a:srgbClr val="07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3232E4-84EF-BD36-EE08-318B9663C1ED}"/>
              </a:ext>
            </a:extLst>
          </p:cNvPr>
          <p:cNvCxnSpPr>
            <a:cxnSpLocks/>
          </p:cNvCxnSpPr>
          <p:nvPr/>
        </p:nvCxnSpPr>
        <p:spPr>
          <a:xfrm>
            <a:off x="4289911" y="3548335"/>
            <a:ext cx="9398808" cy="1823765"/>
          </a:xfrm>
          <a:prstGeom prst="straightConnector1">
            <a:avLst/>
          </a:prstGeom>
          <a:ln w="38100">
            <a:solidFill>
              <a:srgbClr val="07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FB48CA4-9C33-7178-86FF-E0F8B7ACB183}"/>
              </a:ext>
            </a:extLst>
          </p:cNvPr>
          <p:cNvSpPr txBox="1"/>
          <p:nvPr/>
        </p:nvSpPr>
        <p:spPr>
          <a:xfrm>
            <a:off x="1286115" y="5597916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Structurally complex truth models</a:t>
            </a:r>
          </a:p>
        </p:txBody>
      </p:sp>
    </p:spTree>
    <p:extLst>
      <p:ext uri="{BB962C8B-B14F-4D97-AF65-F5344CB8AC3E}">
        <p14:creationId xmlns:p14="http://schemas.microsoft.com/office/powerpoint/2010/main" val="242857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529</Words>
  <Application>Microsoft Macintosh PowerPoint</Application>
  <PresentationFormat>Custom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unm_seminar</dc:title>
  <cp:lastModifiedBy>Katie Markovich</cp:lastModifiedBy>
  <cp:revision>193</cp:revision>
  <cp:lastPrinted>2022-01-27T04:08:31Z</cp:lastPrinted>
  <dcterms:created xsi:type="dcterms:W3CDTF">2006-08-16T00:00:00Z</dcterms:created>
  <dcterms:modified xsi:type="dcterms:W3CDTF">2022-05-23T20:38:04Z</dcterms:modified>
  <dc:identifier>DAE1h-Ragx0</dc:identifier>
</cp:coreProperties>
</file>