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0" r:id="rId3"/>
    <p:sldId id="257" r:id="rId4"/>
    <p:sldId id="261" r:id="rId5"/>
    <p:sldId id="275" r:id="rId6"/>
    <p:sldId id="276" r:id="rId7"/>
    <p:sldId id="265" r:id="rId8"/>
    <p:sldId id="277" r:id="rId9"/>
    <p:sldId id="287" r:id="rId10"/>
    <p:sldId id="289" r:id="rId11"/>
    <p:sldId id="288" r:id="rId12"/>
    <p:sldId id="290" r:id="rId13"/>
    <p:sldId id="299" r:id="rId14"/>
    <p:sldId id="300" r:id="rId15"/>
    <p:sldId id="291" r:id="rId16"/>
    <p:sldId id="292" r:id="rId17"/>
    <p:sldId id="293" r:id="rId18"/>
    <p:sldId id="295" r:id="rId19"/>
    <p:sldId id="297" r:id="rId20"/>
    <p:sldId id="296"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6B940B-339E-09F2-C04D-49C75BCD7930}" name="Ghazal Moghaddam" initials="GM" userId="Ghazal Moghadd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75182" autoAdjust="0"/>
  </p:normalViewPr>
  <p:slideViewPr>
    <p:cSldViewPr snapToGrid="0">
      <p:cViewPr varScale="1">
        <p:scale>
          <a:sx n="83" d="100"/>
          <a:sy n="83" d="100"/>
        </p:scale>
        <p:origin x="15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0D713-3BA3-4DAE-A6DC-D8FE3E8C40DC}"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AB86D-7029-4F4A-A1E2-26C863C7CC12}" type="slidenum">
              <a:rPr lang="en-US" smtClean="0"/>
              <a:t>‹#›</a:t>
            </a:fld>
            <a:endParaRPr lang="en-US"/>
          </a:p>
        </p:txBody>
      </p:sp>
    </p:spTree>
    <p:extLst>
      <p:ext uri="{BB962C8B-B14F-4D97-AF65-F5344CB8AC3E}">
        <p14:creationId xmlns:p14="http://schemas.microsoft.com/office/powerpoint/2010/main" val="1778696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Due to the globally rapid melting of glaciers, glacial lakes formation and……..</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2</a:t>
            </a:fld>
            <a:endParaRPr lang="en-US"/>
          </a:p>
        </p:txBody>
      </p:sp>
    </p:spTree>
    <p:extLst>
      <p:ext uri="{BB962C8B-B14F-4D97-AF65-F5344CB8AC3E}">
        <p14:creationId xmlns:p14="http://schemas.microsoft.com/office/powerpoint/2010/main" val="421864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 and temporal resolution.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11</a:t>
            </a:fld>
            <a:endParaRPr lang="en-US"/>
          </a:p>
        </p:txBody>
      </p:sp>
    </p:spTree>
    <p:extLst>
      <p:ext uri="{BB962C8B-B14F-4D97-AF65-F5344CB8AC3E}">
        <p14:creationId xmlns:p14="http://schemas.microsoft.com/office/powerpoint/2010/main" val="138515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Based on my analysis, I conclude that the recognition skills of supervised</a:t>
            </a:r>
            <a:br>
              <a:rPr lang="en-US" sz="1800" dirty="0">
                <a:solidFill>
                  <a:srgbClr val="000000"/>
                </a:solidFill>
                <a:effectLst/>
                <a:latin typeface="TimesNewRomanPSMT"/>
                <a:ea typeface="Calibri" panose="020F0502020204030204" pitchFamily="34" charset="0"/>
                <a:cs typeface="Arial" panose="020B0604020202020204" pitchFamily="34" charset="0"/>
              </a:rPr>
            </a:br>
            <a:r>
              <a:rPr lang="en-US" sz="1800" b="0" i="0" dirty="0">
                <a:solidFill>
                  <a:srgbClr val="000000"/>
                </a:solidFill>
                <a:effectLst/>
                <a:latin typeface="TimesNewRomanPSMT"/>
                <a:ea typeface="Calibri" panose="020F0502020204030204" pitchFamily="34" charset="0"/>
                <a:cs typeface="Arial" panose="020B0604020202020204" pitchFamily="34" charset="0"/>
              </a:rPr>
              <a:t>classification methods largely depend on the quality of satellite images and careful selection of</a:t>
            </a:r>
            <a:br>
              <a:rPr lang="en-US" sz="1800" dirty="0">
                <a:solidFill>
                  <a:srgbClr val="000000"/>
                </a:solidFill>
                <a:effectLst/>
                <a:latin typeface="TimesNewRomanPSMT"/>
                <a:ea typeface="Calibri" panose="020F0502020204030204" pitchFamily="34" charset="0"/>
                <a:cs typeface="Arial" panose="020B0604020202020204" pitchFamily="34" charset="0"/>
              </a:rPr>
            </a:br>
            <a:r>
              <a:rPr lang="en-US" sz="1800" b="0" i="0" dirty="0">
                <a:solidFill>
                  <a:srgbClr val="000000"/>
                </a:solidFill>
                <a:effectLst/>
                <a:latin typeface="TimesNewRomanPSMT"/>
                <a:ea typeface="Calibri" panose="020F0502020204030204" pitchFamily="34" charset="0"/>
                <a:cs typeface="Arial" panose="020B0604020202020204" pitchFamily="34" charset="0"/>
              </a:rPr>
              <a:t>training samples. </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12</a:t>
            </a:fld>
            <a:endParaRPr lang="en-US"/>
          </a:p>
        </p:txBody>
      </p:sp>
    </p:spTree>
    <p:extLst>
      <p:ext uri="{BB962C8B-B14F-4D97-AF65-F5344CB8AC3E}">
        <p14:creationId xmlns:p14="http://schemas.microsoft.com/office/powerpoint/2010/main" val="144986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Some of the factors that adversely affect the classification results are</a:t>
            </a:r>
            <a:br>
              <a:rPr lang="en-US" sz="1800" dirty="0">
                <a:solidFill>
                  <a:srgbClr val="000000"/>
                </a:solidFill>
                <a:effectLst/>
                <a:latin typeface="TimesNewRomanPSMT"/>
                <a:ea typeface="Calibri" panose="020F0502020204030204" pitchFamily="34" charset="0"/>
                <a:cs typeface="Arial" panose="020B0604020202020204" pitchFamily="34" charset="0"/>
              </a:rPr>
            </a:br>
            <a:r>
              <a:rPr lang="en-US" sz="1800" b="0" i="0" dirty="0" err="1">
                <a:solidFill>
                  <a:srgbClr val="000000"/>
                </a:solidFill>
                <a:effectLst/>
                <a:latin typeface="TimesNewRomanPSMT"/>
                <a:ea typeface="Calibri" panose="020F0502020204030204" pitchFamily="34" charset="0"/>
                <a:cs typeface="Arial" panose="020B0604020202020204" pitchFamily="34" charset="0"/>
              </a:rPr>
              <a:t>unfavourable</a:t>
            </a:r>
            <a:r>
              <a:rPr lang="en-US" sz="1800" b="0" i="0" dirty="0">
                <a:solidFill>
                  <a:srgbClr val="000000"/>
                </a:solidFill>
                <a:effectLst/>
                <a:latin typeface="TimesNewRomanPSMT"/>
                <a:ea typeface="Calibri" panose="020F0502020204030204" pitchFamily="34" charset="0"/>
                <a:cs typeface="Arial" panose="020B0604020202020204" pitchFamily="34" charset="0"/>
              </a:rPr>
              <a:t> weather conditions such as cloud, snow and ice cover, image disturbances through</a:t>
            </a:r>
            <a:br>
              <a:rPr lang="en-US" sz="1800" dirty="0">
                <a:solidFill>
                  <a:srgbClr val="000000"/>
                </a:solidFill>
                <a:effectLst/>
                <a:latin typeface="TimesNewRomanPSMT"/>
                <a:ea typeface="Calibri" panose="020F0502020204030204" pitchFamily="34" charset="0"/>
                <a:cs typeface="Arial" panose="020B0604020202020204" pitchFamily="34" charset="0"/>
              </a:rPr>
            </a:br>
            <a:r>
              <a:rPr lang="en-US" sz="1800" b="0" i="0" dirty="0">
                <a:solidFill>
                  <a:srgbClr val="000000"/>
                </a:solidFill>
                <a:effectLst/>
                <a:latin typeface="TimesNewRomanPSMT"/>
                <a:ea typeface="Calibri" panose="020F0502020204030204" pitchFamily="34" charset="0"/>
                <a:cs typeface="Arial" panose="020B0604020202020204" pitchFamily="34" charset="0"/>
              </a:rPr>
              <a:t>atmospheric corrections and shadows on slopes that lead to misclassifications. </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13</a:t>
            </a:fld>
            <a:endParaRPr lang="en-US"/>
          </a:p>
        </p:txBody>
      </p:sp>
    </p:spTree>
    <p:extLst>
      <p:ext uri="{BB962C8B-B14F-4D97-AF65-F5344CB8AC3E}">
        <p14:creationId xmlns:p14="http://schemas.microsoft.com/office/powerpoint/2010/main" val="155292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I conclude that higher resolution of Sentinel images does not enhance their ability to recognize glacial lakes compared to Landsat images, except for very small lakes. It can also be deduced that the lack of thermal bands in Sentinel is not necessarily a large shortcoming in applications presented in this study since the DEM-based corrections of shadows are deemed more efficient compared to thermal bands. And that the 2 datasets have a good potential to be used as complementary.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14</a:t>
            </a:fld>
            <a:endParaRPr lang="en-US"/>
          </a:p>
        </p:txBody>
      </p:sp>
    </p:spTree>
    <p:extLst>
      <p:ext uri="{BB962C8B-B14F-4D97-AF65-F5344CB8AC3E}">
        <p14:creationId xmlns:p14="http://schemas.microsoft.com/office/powerpoint/2010/main" val="74283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By comparison of MLC and SVM’s performance, SVM has clearly proven to be superior to MLC, even though both methods presented an acceptable accuracy rate of over 90% for classification.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15</a:t>
            </a:fld>
            <a:endParaRPr lang="en-US"/>
          </a:p>
        </p:txBody>
      </p:sp>
    </p:spTree>
    <p:extLst>
      <p:ext uri="{BB962C8B-B14F-4D97-AF65-F5344CB8AC3E}">
        <p14:creationId xmlns:p14="http://schemas.microsoft.com/office/powerpoint/2010/main" val="324584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The recognized outlines of glacial lakes, were investigated in contrast in three time spans of study. </a:t>
            </a:r>
            <a:r>
              <a:rPr lang="en-US" sz="1800" dirty="0">
                <a:solidFill>
                  <a:srgbClr val="000000"/>
                </a:solidFill>
                <a:effectLst/>
                <a:latin typeface="TimesNewRomanPSMT"/>
                <a:ea typeface="Calibri" panose="020F0502020204030204" pitchFamily="34" charset="0"/>
                <a:cs typeface="Arial" panose="020B0604020202020204" pitchFamily="34" charset="0"/>
              </a:rPr>
              <a:t>In the figure here, a detailed interpretation of historical changes has been enabled by the availability of complete glacier outlines and high-quality images of Landsat -8.</a:t>
            </a:r>
            <a:r>
              <a:rPr lang="en-US" sz="1800" b="0" i="0" dirty="0">
                <a:solidFill>
                  <a:srgbClr val="000000"/>
                </a:solidFill>
                <a:effectLst/>
                <a:latin typeface="TimesNewRomanPSMT"/>
                <a:ea typeface="Calibri" panose="020F0502020204030204" pitchFamily="34" charset="0"/>
                <a:cs typeface="Arial" panose="020B0604020202020204" pitchFamily="34" charset="0"/>
              </a:rPr>
              <a:t> Interestingly, the significant expansion of the lake along one of its margins, is suggesting that the lake growth was driven by the retreat of glaciers. The glacier outlines from different period of the study closely correlate with corresponding changes in the glacial lake outlines.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16</a:t>
            </a:fld>
            <a:endParaRPr lang="en-US"/>
          </a:p>
        </p:txBody>
      </p:sp>
    </p:spTree>
    <p:extLst>
      <p:ext uri="{BB962C8B-B14F-4D97-AF65-F5344CB8AC3E}">
        <p14:creationId xmlns:p14="http://schemas.microsoft.com/office/powerpoint/2010/main" val="1228725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On the other hand, in the same area, MLC “failed” to recognize the lake in the figure located at the margin of a glacier outlet in southern Norway. This seeming failure only affected the MLC recognition skill during the most recent period (2018-2019), potentially indicating some issues with the lake signature in the Landsat image retrieved. As a curious incident, a more thorough investigation seemed necessary, especially in the light of the knowledge of GLOF background in this lake.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17</a:t>
            </a:fld>
            <a:endParaRPr lang="en-US"/>
          </a:p>
        </p:txBody>
      </p:sp>
    </p:spTree>
    <p:extLst>
      <p:ext uri="{BB962C8B-B14F-4D97-AF65-F5344CB8AC3E}">
        <p14:creationId xmlns:p14="http://schemas.microsoft.com/office/powerpoint/2010/main" val="3705657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The satellite image and its composite of bands were visually inspected, revealing no snow, ice or</a:t>
            </a:r>
            <a:br>
              <a:rPr lang="en-US" sz="1800" dirty="0">
                <a:solidFill>
                  <a:srgbClr val="000000"/>
                </a:solidFill>
                <a:effectLst/>
                <a:latin typeface="TimesNewRomanPSMT"/>
                <a:ea typeface="Calibri" panose="020F0502020204030204" pitchFamily="34" charset="0"/>
                <a:cs typeface="Arial" panose="020B0604020202020204" pitchFamily="34" charset="0"/>
              </a:rPr>
            </a:br>
            <a:r>
              <a:rPr lang="en-US" sz="1800" b="0" i="0" dirty="0">
                <a:solidFill>
                  <a:srgbClr val="000000"/>
                </a:solidFill>
                <a:effectLst/>
                <a:latin typeface="TimesNewRomanPSMT"/>
                <a:ea typeface="Calibri" panose="020F0502020204030204" pitchFamily="34" charset="0"/>
                <a:cs typeface="Arial" panose="020B0604020202020204" pitchFamily="34" charset="0"/>
              </a:rPr>
              <a:t>cloud cover, and indeed the missing lake. Further investigation involved the NVE’s GLOF</a:t>
            </a:r>
            <a:br>
              <a:rPr lang="en-US" sz="1800" dirty="0">
                <a:solidFill>
                  <a:srgbClr val="000000"/>
                </a:solidFill>
                <a:effectLst/>
                <a:latin typeface="TimesNewRomanPSMT"/>
                <a:ea typeface="Calibri" panose="020F0502020204030204" pitchFamily="34" charset="0"/>
                <a:cs typeface="Arial" panose="020B0604020202020204" pitchFamily="34" charset="0"/>
              </a:rPr>
            </a:br>
            <a:r>
              <a:rPr lang="en-US" sz="1800" b="0" i="0" dirty="0">
                <a:solidFill>
                  <a:srgbClr val="000000"/>
                </a:solidFill>
                <a:effectLst/>
                <a:latin typeface="TimesNewRomanPSMT"/>
                <a:ea typeface="Calibri" panose="020F0502020204030204" pitchFamily="34" charset="0"/>
                <a:cs typeface="Arial" panose="020B0604020202020204" pitchFamily="34" charset="0"/>
              </a:rPr>
              <a:t>database that confirmed an event a month prior, emptying the lake.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18</a:t>
            </a:fld>
            <a:endParaRPr lang="en-US"/>
          </a:p>
        </p:txBody>
      </p:sp>
    </p:spTree>
    <p:extLst>
      <p:ext uri="{BB962C8B-B14F-4D97-AF65-F5344CB8AC3E}">
        <p14:creationId xmlns:p14="http://schemas.microsoft.com/office/powerpoint/2010/main" val="1003480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Through the process of this study, </a:t>
            </a:r>
            <a:r>
              <a:rPr lang="en-US" sz="1800" dirty="0">
                <a:solidFill>
                  <a:srgbClr val="000000"/>
                </a:solidFill>
                <a:effectLst/>
                <a:latin typeface="TimesNewRomanPSMT"/>
                <a:ea typeface="Calibri" panose="020F0502020204030204" pitchFamily="34" charset="0"/>
                <a:cs typeface="Arial" panose="020B0604020202020204" pitchFamily="34" charset="0"/>
              </a:rPr>
              <a:t>I have observed that achieving precise</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000000"/>
                </a:solidFill>
                <a:effectLst/>
                <a:latin typeface="TimesNewRomanPSMT"/>
                <a:ea typeface="Calibri" panose="020F0502020204030204" pitchFamily="34" charset="0"/>
                <a:cs typeface="Arial" panose="020B0604020202020204" pitchFamily="34" charset="0"/>
              </a:rPr>
              <a:t>glacial lake outlines is dependent on a variety of factors related to the specifics of each classification method and satellite dataset in use. Preceding the classification by the selected methods…..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19</a:t>
            </a:fld>
            <a:endParaRPr lang="en-US"/>
          </a:p>
        </p:txBody>
      </p:sp>
    </p:spTree>
    <p:extLst>
      <p:ext uri="{BB962C8B-B14F-4D97-AF65-F5344CB8AC3E}">
        <p14:creationId xmlns:p14="http://schemas.microsoft.com/office/powerpoint/2010/main" val="1709314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NewRomanPSMT"/>
                <a:ea typeface="Calibri" panose="020F0502020204030204" pitchFamily="34" charset="0"/>
                <a:cs typeface="Arial" panose="020B0604020202020204" pitchFamily="34" charset="0"/>
              </a:rPr>
              <a:t>….. I have performed pre-processing on the images in use and I can conclude that some of these pre-processing steps add to complexity of the classified results….</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20</a:t>
            </a:fld>
            <a:endParaRPr lang="en-US"/>
          </a:p>
        </p:txBody>
      </p:sp>
    </p:spTree>
    <p:extLst>
      <p:ext uri="{BB962C8B-B14F-4D97-AF65-F5344CB8AC3E}">
        <p14:creationId xmlns:p14="http://schemas.microsoft.com/office/powerpoint/2010/main" val="306305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NewRomanPSMT"/>
                <a:ea typeface="Calibri" panose="020F0502020204030204" pitchFamily="34" charset="0"/>
                <a:cs typeface="Arial" panose="020B0604020202020204" pitchFamily="34" charset="0"/>
              </a:rPr>
              <a:t>……extension is increasing in many regions worldwide.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3</a:t>
            </a:fld>
            <a:endParaRPr lang="en-US"/>
          </a:p>
        </p:txBody>
      </p:sp>
    </p:spTree>
    <p:extLst>
      <p:ext uri="{BB962C8B-B14F-4D97-AF65-F5344CB8AC3E}">
        <p14:creationId xmlns:p14="http://schemas.microsoft.com/office/powerpoint/2010/main" val="3160679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 </a:t>
            </a:r>
            <a:r>
              <a:rPr lang="en-US" sz="1800" dirty="0">
                <a:solidFill>
                  <a:srgbClr val="000000"/>
                </a:solidFill>
                <a:effectLst/>
                <a:latin typeface="TimesNewRomanPSMT"/>
                <a:ea typeface="Calibri" panose="020F0502020204030204" pitchFamily="34" charset="0"/>
                <a:cs typeface="Arial" panose="020B0604020202020204" pitchFamily="34" charset="0"/>
              </a:rPr>
              <a:t>However, </a:t>
            </a:r>
            <a:r>
              <a:rPr lang="en-US" sz="1800" b="0" i="0" dirty="0">
                <a:solidFill>
                  <a:srgbClr val="000000"/>
                </a:solidFill>
                <a:effectLst/>
                <a:latin typeface="TimesNewRomanPSMT"/>
                <a:ea typeface="Calibri" panose="020F0502020204030204" pitchFamily="34" charset="0"/>
                <a:cs typeface="Arial" panose="020B0604020202020204" pitchFamily="34" charset="0"/>
              </a:rPr>
              <a:t>Areas and time periods for which it was possible to mitigate the </a:t>
            </a:r>
            <a:r>
              <a:rPr lang="en-US" sz="1800" b="0" i="0" dirty="0" err="1">
                <a:solidFill>
                  <a:srgbClr val="000000"/>
                </a:solidFill>
                <a:effectLst/>
                <a:latin typeface="TimesNewRomanPSMT"/>
                <a:ea typeface="Calibri" panose="020F0502020204030204" pitchFamily="34" charset="0"/>
                <a:cs typeface="Arial" panose="020B0604020202020204" pitchFamily="34" charset="0"/>
              </a:rPr>
              <a:t>unfavourable</a:t>
            </a:r>
            <a:r>
              <a:rPr lang="en-US" sz="1800" b="0" i="0" dirty="0">
                <a:solidFill>
                  <a:srgbClr val="000000"/>
                </a:solidFill>
                <a:effectLst/>
                <a:latin typeface="TimesNewRomanPSMT"/>
                <a:ea typeface="Calibri" panose="020F0502020204030204" pitchFamily="34" charset="0"/>
                <a:cs typeface="Arial" panose="020B0604020202020204" pitchFamily="34" charset="0"/>
              </a:rPr>
              <a:t> dataset-related factors, provided deep insights into glacial lake changes through time.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21</a:t>
            </a:fld>
            <a:endParaRPr lang="en-US"/>
          </a:p>
        </p:txBody>
      </p:sp>
    </p:spTree>
    <p:extLst>
      <p:ext uri="{BB962C8B-B14F-4D97-AF65-F5344CB8AC3E}">
        <p14:creationId xmlns:p14="http://schemas.microsoft.com/office/powerpoint/2010/main" val="54847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NewRomanPSMT"/>
                <a:ea typeface="Calibri" panose="020F0502020204030204" pitchFamily="34" charset="0"/>
                <a:cs typeface="Arial" panose="020B0604020202020204" pitchFamily="34" charset="0"/>
              </a:rPr>
              <a:t>As well as other countries with a large number of glaciers, in Norway….</a:t>
            </a:r>
            <a:endParaRPr lang="en-US" dirty="0"/>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4</a:t>
            </a:fld>
            <a:endParaRPr lang="en-US"/>
          </a:p>
        </p:txBody>
      </p:sp>
    </p:spTree>
    <p:extLst>
      <p:ext uri="{BB962C8B-B14F-4D97-AF65-F5344CB8AC3E}">
        <p14:creationId xmlns:p14="http://schemas.microsoft.com/office/powerpoint/2010/main" val="84876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…….runoff for hydropower production and hazard management are the initial reasons……</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5</a:t>
            </a:fld>
            <a:endParaRPr lang="en-US"/>
          </a:p>
        </p:txBody>
      </p:sp>
    </p:spTree>
    <p:extLst>
      <p:ext uri="{BB962C8B-B14F-4D97-AF65-F5344CB8AC3E}">
        <p14:creationId xmlns:p14="http://schemas.microsoft.com/office/powerpoint/2010/main" val="388658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…..to investigate changes in glaciated areas.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6</a:t>
            </a:fld>
            <a:endParaRPr lang="en-US"/>
          </a:p>
        </p:txBody>
      </p:sp>
    </p:spTree>
    <p:extLst>
      <p:ext uri="{BB962C8B-B14F-4D97-AF65-F5344CB8AC3E}">
        <p14:creationId xmlns:p14="http://schemas.microsoft.com/office/powerpoint/2010/main" val="232174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In this study, I tried to use a consistent method on 2 datasets from Landsat series and Sentinel-2 satellite images. Especially because recent advances in machine learning techniques have presented new opportunities to automize glacial lake mapping and studying their evolution.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7</a:t>
            </a:fld>
            <a:endParaRPr lang="en-US"/>
          </a:p>
        </p:txBody>
      </p:sp>
    </p:spTree>
    <p:extLst>
      <p:ext uri="{BB962C8B-B14F-4D97-AF65-F5344CB8AC3E}">
        <p14:creationId xmlns:p14="http://schemas.microsoft.com/office/powerpoint/2010/main" val="77115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I used MLC and SVM as 2 of the most common methods of machine learning algorithms implemented in 2 software of ArcGIS and ENVI. This study zooms into pros and cons of each classification method and satellite product through the prism of glacial lake processes occurring over disparate temporal and spatial scales.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8</a:t>
            </a:fld>
            <a:endParaRPr lang="en-US"/>
          </a:p>
        </p:txBody>
      </p:sp>
    </p:spTree>
    <p:extLst>
      <p:ext uri="{BB962C8B-B14F-4D97-AF65-F5344CB8AC3E}">
        <p14:creationId xmlns:p14="http://schemas.microsoft.com/office/powerpoint/2010/main" val="377600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Each satellite has its characterization….</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9</a:t>
            </a:fld>
            <a:endParaRPr lang="en-US"/>
          </a:p>
        </p:txBody>
      </p:sp>
    </p:spTree>
    <p:extLst>
      <p:ext uri="{BB962C8B-B14F-4D97-AF65-F5344CB8AC3E}">
        <p14:creationId xmlns:p14="http://schemas.microsoft.com/office/powerpoint/2010/main" val="261380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TimesNewRomanPSMT"/>
                <a:ea typeface="Calibri" panose="020F0502020204030204" pitchFamily="34" charset="0"/>
                <a:cs typeface="Arial" panose="020B0604020202020204" pitchFamily="34" charset="0"/>
              </a:rPr>
              <a:t>…. based on its spatial, spectral…..</a:t>
            </a:r>
            <a:endParaRPr lang="en-US" dirty="0"/>
          </a:p>
        </p:txBody>
      </p:sp>
      <p:sp>
        <p:nvSpPr>
          <p:cNvPr id="4" name="Slide Number Placeholder 3"/>
          <p:cNvSpPr>
            <a:spLocks noGrp="1"/>
          </p:cNvSpPr>
          <p:nvPr>
            <p:ph type="sldNum" sz="quarter" idx="5"/>
          </p:nvPr>
        </p:nvSpPr>
        <p:spPr/>
        <p:txBody>
          <a:bodyPr/>
          <a:lstStyle/>
          <a:p>
            <a:fld id="{F2CAB86D-7029-4F4A-A1E2-26C863C7CC12}" type="slidenum">
              <a:rPr lang="en-US" smtClean="0"/>
              <a:t>10</a:t>
            </a:fld>
            <a:endParaRPr lang="en-US"/>
          </a:p>
        </p:txBody>
      </p:sp>
    </p:spTree>
    <p:extLst>
      <p:ext uri="{BB962C8B-B14F-4D97-AF65-F5344CB8AC3E}">
        <p14:creationId xmlns:p14="http://schemas.microsoft.com/office/powerpoint/2010/main" val="3038345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C0E4-E36A-D04A-523D-40CB85B1A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7B4A4-1283-3E2F-2CFB-8AB786EAD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E161C-200F-2371-8E0B-E22B23460079}"/>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5" name="Footer Placeholder 4">
            <a:extLst>
              <a:ext uri="{FF2B5EF4-FFF2-40B4-BE49-F238E27FC236}">
                <a16:creationId xmlns:a16="http://schemas.microsoft.com/office/drawing/2014/main" id="{829AE3F0-5782-67C9-D34F-89A3459F6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351FF-5825-C4F9-815A-B4C6A2B055B1}"/>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396266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6B618-340B-ACEA-E7B4-495391BB8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77D81D-833C-89DF-C393-783FFA6FE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EF365-004E-2087-CDE7-69D4151257BB}"/>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5" name="Footer Placeholder 4">
            <a:extLst>
              <a:ext uri="{FF2B5EF4-FFF2-40B4-BE49-F238E27FC236}">
                <a16:creationId xmlns:a16="http://schemas.microsoft.com/office/drawing/2014/main" id="{124D394E-42F1-684E-36DC-BC8B9061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3EBFF-7AEA-26F7-4398-92C5726D618F}"/>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363822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8434B-E243-661A-79E8-FD57B5532D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51CCA2-4722-A63F-B4E7-9757498B19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A7DEE-231F-2137-5E85-4D439B63D9D7}"/>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5" name="Footer Placeholder 4">
            <a:extLst>
              <a:ext uri="{FF2B5EF4-FFF2-40B4-BE49-F238E27FC236}">
                <a16:creationId xmlns:a16="http://schemas.microsoft.com/office/drawing/2014/main" id="{D7F9C34A-310F-56C6-37B3-A225C2E51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14474-623A-94C2-8F93-0754579E7B90}"/>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6982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4503-7BFB-5007-AF25-EE03D5538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6A939-C24E-13F0-198B-314640116E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9DD3C-3CC4-E037-AD85-75F61F4A7512}"/>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5" name="Footer Placeholder 4">
            <a:extLst>
              <a:ext uri="{FF2B5EF4-FFF2-40B4-BE49-F238E27FC236}">
                <a16:creationId xmlns:a16="http://schemas.microsoft.com/office/drawing/2014/main" id="{47AED5D5-B897-FFA5-53C5-764DCD887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2918-06E7-84FA-3671-627905ADE688}"/>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35126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0967-98AF-ECE2-F677-7A2283FB15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0C101-D6FF-AD14-0BE6-61C8A6B93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237FE-F2E6-EEB1-23D9-39C81A563078}"/>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5" name="Footer Placeholder 4">
            <a:extLst>
              <a:ext uri="{FF2B5EF4-FFF2-40B4-BE49-F238E27FC236}">
                <a16:creationId xmlns:a16="http://schemas.microsoft.com/office/drawing/2014/main" id="{7FFBDA7F-C9A4-1CA1-4393-6E80D94B3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74382-472E-7ECC-8B73-4AD74549B3C2}"/>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4099329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B5C0-DEED-32EB-F26E-0EAFB193E1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1222B-510E-643E-5A5B-F923519BA1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12EF1-E632-14A8-F056-104B5C373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3F588-A796-95C5-B90D-C4C2BB20A32A}"/>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6" name="Footer Placeholder 5">
            <a:extLst>
              <a:ext uri="{FF2B5EF4-FFF2-40B4-BE49-F238E27FC236}">
                <a16:creationId xmlns:a16="http://schemas.microsoft.com/office/drawing/2014/main" id="{3B52E5CC-3C0B-55CA-FFE4-414845376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24635-5016-8BCA-E7DF-41664D9A3083}"/>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427078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9756-FF7C-F1E8-6E5E-D479556973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D9B23-E9A0-7BA7-F298-43B1C5AC0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CC6D8F-ABA2-D145-23AD-E14EE0BBC0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CFFDB5-6E38-33A8-66BD-84C12E120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98463-313E-0A36-8DA3-2BD564B72D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65FF3-96FA-7AF1-F164-103A1E3CD4BA}"/>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8" name="Footer Placeholder 7">
            <a:extLst>
              <a:ext uri="{FF2B5EF4-FFF2-40B4-BE49-F238E27FC236}">
                <a16:creationId xmlns:a16="http://schemas.microsoft.com/office/drawing/2014/main" id="{65C4B41C-A57F-6532-5967-753E727C7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88264-906F-FB84-FD69-098010B4A373}"/>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103777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1EDD3-78B5-008B-BBE5-AC7B062C8B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BEADEC-0D44-8846-090D-0F16B31F83C4}"/>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4" name="Footer Placeholder 3">
            <a:extLst>
              <a:ext uri="{FF2B5EF4-FFF2-40B4-BE49-F238E27FC236}">
                <a16:creationId xmlns:a16="http://schemas.microsoft.com/office/drawing/2014/main" id="{DF4AF971-23D4-5E17-3222-A1B51A23DA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108883-6064-73BA-F9B5-7A83E032CC58}"/>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116892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42AA9-DFFC-2BF7-A13D-B28944C9D29E}"/>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3" name="Footer Placeholder 2">
            <a:extLst>
              <a:ext uri="{FF2B5EF4-FFF2-40B4-BE49-F238E27FC236}">
                <a16:creationId xmlns:a16="http://schemas.microsoft.com/office/drawing/2014/main" id="{BE281F15-1D9E-4592-7020-796D29045B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0304C-95A7-441B-6CE9-C5633C5D27D1}"/>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216035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37FA-E2D1-97A7-C1C4-81FA5263E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A239F0-A0AF-8312-9945-A2BA41121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CBC3D-F6B8-B6D1-FBEF-8C1B31E48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834A8-B636-3A25-EA42-AFF7ED21FAB7}"/>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6" name="Footer Placeholder 5">
            <a:extLst>
              <a:ext uri="{FF2B5EF4-FFF2-40B4-BE49-F238E27FC236}">
                <a16:creationId xmlns:a16="http://schemas.microsoft.com/office/drawing/2014/main" id="{8FBBE0DF-2BE6-A2BC-25CA-8B869CF7D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45046-B733-FFA9-F94D-58E7CEE13490}"/>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3626766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2A3D-397E-516D-08D3-282E195AD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6E606F-8978-F6E5-C345-68433974A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29CFBE-D2B1-973E-A047-02E0CAEBF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61704-2E6D-04CE-6673-0EF0AB887810}"/>
              </a:ext>
            </a:extLst>
          </p:cNvPr>
          <p:cNvSpPr>
            <a:spLocks noGrp="1"/>
          </p:cNvSpPr>
          <p:nvPr>
            <p:ph type="dt" sz="half" idx="10"/>
          </p:nvPr>
        </p:nvSpPr>
        <p:spPr/>
        <p:txBody>
          <a:bodyPr/>
          <a:lstStyle/>
          <a:p>
            <a:fld id="{E91C69E1-B978-4C8C-8C86-ADBAA05A3936}" type="datetimeFigureOut">
              <a:rPr lang="en-US" smtClean="0"/>
              <a:t>5/24/2022</a:t>
            </a:fld>
            <a:endParaRPr lang="en-US"/>
          </a:p>
        </p:txBody>
      </p:sp>
      <p:sp>
        <p:nvSpPr>
          <p:cNvPr id="6" name="Footer Placeholder 5">
            <a:extLst>
              <a:ext uri="{FF2B5EF4-FFF2-40B4-BE49-F238E27FC236}">
                <a16:creationId xmlns:a16="http://schemas.microsoft.com/office/drawing/2014/main" id="{0799B2A1-F1A9-D53C-BA08-123535C97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7BAB5-B5E2-4B5C-7F94-C3AE790BE2F4}"/>
              </a:ext>
            </a:extLst>
          </p:cNvPr>
          <p:cNvSpPr>
            <a:spLocks noGrp="1"/>
          </p:cNvSpPr>
          <p:nvPr>
            <p:ph type="sldNum" sz="quarter" idx="12"/>
          </p:nvPr>
        </p:nvSpPr>
        <p:spPr/>
        <p:txBody>
          <a:bodyPr/>
          <a:lstStyle/>
          <a:p>
            <a:fld id="{212C84AE-B844-4909-8054-DF842FDFB558}" type="slidenum">
              <a:rPr lang="en-US" smtClean="0"/>
              <a:t>‹#›</a:t>
            </a:fld>
            <a:endParaRPr lang="en-US"/>
          </a:p>
        </p:txBody>
      </p:sp>
    </p:spTree>
    <p:extLst>
      <p:ext uri="{BB962C8B-B14F-4D97-AF65-F5344CB8AC3E}">
        <p14:creationId xmlns:p14="http://schemas.microsoft.com/office/powerpoint/2010/main" val="2943232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170F0-28B7-1D21-64B2-04B3A9BDE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73AD8A-D5E7-292C-9619-FFB4BF5B9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04D15-B07B-2BA8-0C13-63CC0BB1C2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C69E1-B978-4C8C-8C86-ADBAA05A3936}" type="datetimeFigureOut">
              <a:rPr lang="en-US" smtClean="0"/>
              <a:t>5/24/2022</a:t>
            </a:fld>
            <a:endParaRPr lang="en-US"/>
          </a:p>
        </p:txBody>
      </p:sp>
      <p:sp>
        <p:nvSpPr>
          <p:cNvPr id="5" name="Footer Placeholder 4">
            <a:extLst>
              <a:ext uri="{FF2B5EF4-FFF2-40B4-BE49-F238E27FC236}">
                <a16:creationId xmlns:a16="http://schemas.microsoft.com/office/drawing/2014/main" id="{E97DD1FC-EC0E-1409-CC16-12BB413578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7A3A3-1F22-217B-C49D-E15F4A3E3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C84AE-B844-4909-8054-DF842FDFB558}" type="slidenum">
              <a:rPr lang="en-US" smtClean="0"/>
              <a:t>‹#›</a:t>
            </a:fld>
            <a:endParaRPr lang="en-US"/>
          </a:p>
        </p:txBody>
      </p:sp>
    </p:spTree>
    <p:extLst>
      <p:ext uri="{BB962C8B-B14F-4D97-AF65-F5344CB8AC3E}">
        <p14:creationId xmlns:p14="http://schemas.microsoft.com/office/powerpoint/2010/main" val="90949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now, nature, rock, outdoor&#10;&#10;Description automatically generated">
            <a:extLst>
              <a:ext uri="{FF2B5EF4-FFF2-40B4-BE49-F238E27FC236}">
                <a16:creationId xmlns:a16="http://schemas.microsoft.com/office/drawing/2014/main" id="{4A5BB5D0-7DB8-630E-118C-FDAB4C385689}"/>
              </a:ext>
            </a:extLst>
          </p:cNvPr>
          <p:cNvPicPr>
            <a:picLocks noChangeAspect="1"/>
          </p:cNvPicPr>
          <p:nvPr/>
        </p:nvPicPr>
        <p:blipFill rotWithShape="1">
          <a:blip r:embed="rId2">
            <a:extLst>
              <a:ext uri="{28A0092B-C50C-407E-A947-70E740481C1C}">
                <a14:useLocalDpi xmlns:a14="http://schemas.microsoft.com/office/drawing/2010/main" val="0"/>
              </a:ext>
            </a:extLst>
          </a:blip>
          <a:srcRect l="4145" t="9091" r="19153"/>
          <a:stretch/>
        </p:blipFill>
        <p:spPr>
          <a:xfrm>
            <a:off x="4295774" y="10"/>
            <a:ext cx="8277225" cy="6857990"/>
          </a:xfrm>
          <a:prstGeom prst="rect">
            <a:avLst/>
          </a:prstGeom>
        </p:spPr>
      </p:pic>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1ED663-8DCB-833F-DC17-AA7CC016A07A}"/>
              </a:ext>
            </a:extLst>
          </p:cNvPr>
          <p:cNvSpPr>
            <a:spLocks noGrp="1"/>
          </p:cNvSpPr>
          <p:nvPr>
            <p:ph type="ctrTitle"/>
          </p:nvPr>
        </p:nvSpPr>
        <p:spPr>
          <a:xfrm>
            <a:off x="477981" y="1122363"/>
            <a:ext cx="5437044" cy="3204134"/>
          </a:xfrm>
        </p:spPr>
        <p:txBody>
          <a:bodyPr anchor="b">
            <a:normAutofit/>
          </a:bodyPr>
          <a:lstStyle/>
          <a:p>
            <a:pPr algn="l"/>
            <a:r>
              <a:rPr lang="en-US" sz="3400" b="1" dirty="0"/>
              <a:t>Life cycle of glacial lakes in Norway:</a:t>
            </a:r>
            <a:br>
              <a:rPr lang="en-US" sz="3400" dirty="0"/>
            </a:br>
            <a:r>
              <a:rPr lang="en-US" sz="3400" dirty="0"/>
              <a:t>Insights from machine learning algorithms on Landsat series and Sentinel-2</a:t>
            </a:r>
          </a:p>
        </p:txBody>
      </p:sp>
      <p:sp>
        <p:nvSpPr>
          <p:cNvPr id="3" name="Subtitle 2">
            <a:extLst>
              <a:ext uri="{FF2B5EF4-FFF2-40B4-BE49-F238E27FC236}">
                <a16:creationId xmlns:a16="http://schemas.microsoft.com/office/drawing/2014/main" id="{1343ED62-A629-E7FB-9763-44CC29713A60}"/>
              </a:ext>
            </a:extLst>
          </p:cNvPr>
          <p:cNvSpPr>
            <a:spLocks noGrp="1"/>
          </p:cNvSpPr>
          <p:nvPr>
            <p:ph type="subTitle" idx="1"/>
          </p:nvPr>
        </p:nvSpPr>
        <p:spPr>
          <a:xfrm>
            <a:off x="477980" y="4872922"/>
            <a:ext cx="4023359" cy="1208141"/>
          </a:xfrm>
        </p:spPr>
        <p:txBody>
          <a:bodyPr>
            <a:normAutofit/>
          </a:bodyPr>
          <a:lstStyle/>
          <a:p>
            <a:pPr algn="l"/>
            <a:r>
              <a:rPr lang="en-US" sz="2000" dirty="0"/>
              <a:t>Ghazal Moghaddam</a:t>
            </a:r>
          </a:p>
          <a:p>
            <a:pPr algn="l"/>
            <a:r>
              <a:rPr lang="en-US" sz="2000" dirty="0"/>
              <a:t>Irina </a:t>
            </a:r>
            <a:r>
              <a:rPr lang="en-US" sz="2000" dirty="0" err="1"/>
              <a:t>Rogozhina</a:t>
            </a:r>
            <a:endParaRPr lang="en-US" sz="2000" dirty="0"/>
          </a:p>
          <a:p>
            <a:pPr algn="l"/>
            <a:r>
              <a:rPr lang="en-US" sz="2000" dirty="0" err="1"/>
              <a:t>Liss</a:t>
            </a:r>
            <a:r>
              <a:rPr lang="en-US" sz="2000" dirty="0"/>
              <a:t> Marie </a:t>
            </a:r>
            <a:r>
              <a:rPr lang="en-US" sz="2000" dirty="0" err="1"/>
              <a:t>Andreassen</a:t>
            </a:r>
            <a:r>
              <a:rPr lang="en-US" sz="2000" dirty="0"/>
              <a:t> </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Logo&#10;&#10;Description automatically generated with medium confidence">
            <a:extLst>
              <a:ext uri="{FF2B5EF4-FFF2-40B4-BE49-F238E27FC236}">
                <a16:creationId xmlns:a16="http://schemas.microsoft.com/office/drawing/2014/main" id="{39303155-6A6E-165F-180F-D8E14E39B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015" y="226122"/>
            <a:ext cx="1480582" cy="1972282"/>
          </a:xfrm>
          <a:prstGeom prst="rect">
            <a:avLst/>
          </a:prstGeom>
        </p:spPr>
      </p:pic>
    </p:spTree>
    <p:extLst>
      <p:ext uri="{BB962C8B-B14F-4D97-AF65-F5344CB8AC3E}">
        <p14:creationId xmlns:p14="http://schemas.microsoft.com/office/powerpoint/2010/main" val="410467719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kern="1200" dirty="0">
                <a:solidFill>
                  <a:srgbClr val="FFFFFF"/>
                </a:solidFill>
                <a:latin typeface="+mj-lt"/>
                <a:ea typeface="+mj-ea"/>
                <a:cs typeface="+mj-cs"/>
              </a:rPr>
              <a:t>Findings</a:t>
            </a: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A6B9045-F25C-6B2C-2E79-1A542D0F02FB}"/>
              </a:ext>
            </a:extLst>
          </p:cNvPr>
          <p:cNvPicPr>
            <a:picLocks noChangeAspect="1"/>
          </p:cNvPicPr>
          <p:nvPr/>
        </p:nvPicPr>
        <p:blipFill>
          <a:blip r:embed="rId3">
            <a:alphaModFix/>
          </a:blip>
          <a:stretch>
            <a:fillRect/>
          </a:stretch>
        </p:blipFill>
        <p:spPr>
          <a:xfrm>
            <a:off x="6372808" y="149429"/>
            <a:ext cx="5487959" cy="6559139"/>
          </a:xfrm>
          <a:prstGeom prst="rect">
            <a:avLst/>
          </a:prstGeom>
        </p:spPr>
      </p:pic>
      <p:sp>
        <p:nvSpPr>
          <p:cNvPr id="47" name="Content Placeholder 2">
            <a:extLst>
              <a:ext uri="{FF2B5EF4-FFF2-40B4-BE49-F238E27FC236}">
                <a16:creationId xmlns:a16="http://schemas.microsoft.com/office/drawing/2014/main" id="{6368C04F-DC39-A16C-746A-B516671EA093}"/>
              </a:ext>
            </a:extLst>
          </p:cNvPr>
          <p:cNvSpPr txBox="1">
            <a:spLocks/>
          </p:cNvSpPr>
          <p:nvPr/>
        </p:nvSpPr>
        <p:spPr>
          <a:xfrm>
            <a:off x="857098"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AB851CF9-B8FF-AB66-55E6-87E5C0B6E385}"/>
              </a:ext>
            </a:extLst>
          </p:cNvPr>
          <p:cNvSpPr txBox="1">
            <a:spLocks/>
          </p:cNvSpPr>
          <p:nvPr/>
        </p:nvSpPr>
        <p:spPr>
          <a:xfrm>
            <a:off x="1306312"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Sentinel-2</a:t>
            </a:r>
          </a:p>
          <a:p>
            <a:pPr marL="0" indent="0" algn="ctr">
              <a:buNone/>
            </a:pPr>
            <a:endParaRPr lang="en-US" dirty="0"/>
          </a:p>
          <a:p>
            <a:pPr marL="0" indent="0" algn="ctr">
              <a:buNone/>
            </a:pPr>
            <a:endParaRPr lang="en-US" dirty="0"/>
          </a:p>
          <a:p>
            <a:pPr marL="0" indent="0" algn="ctr">
              <a:buNone/>
            </a:pPr>
            <a:r>
              <a:rPr lang="en-US" dirty="0"/>
              <a:t>2018.07.26</a:t>
            </a:r>
          </a:p>
        </p:txBody>
      </p:sp>
      <p:pic>
        <p:nvPicPr>
          <p:cNvPr id="11" name="Picture 10" descr="Logo&#10;&#10;Description automatically generated">
            <a:extLst>
              <a:ext uri="{FF2B5EF4-FFF2-40B4-BE49-F238E27FC236}">
                <a16:creationId xmlns:a16="http://schemas.microsoft.com/office/drawing/2014/main" id="{A612FF3B-CBAB-A881-64C1-AF23F106F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222115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kern="1200" dirty="0">
                <a:solidFill>
                  <a:srgbClr val="FFFFFF"/>
                </a:solidFill>
                <a:latin typeface="+mj-lt"/>
                <a:ea typeface="+mj-ea"/>
                <a:cs typeface="+mj-cs"/>
              </a:rPr>
              <a:t>Findings</a:t>
            </a: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7714AA0-9DD0-6647-4454-6900BCE4E16B}"/>
              </a:ext>
            </a:extLst>
          </p:cNvPr>
          <p:cNvPicPr>
            <a:picLocks noChangeAspect="1"/>
          </p:cNvPicPr>
          <p:nvPr/>
        </p:nvPicPr>
        <p:blipFill>
          <a:blip r:embed="rId3">
            <a:alphaModFix/>
          </a:blip>
          <a:stretch>
            <a:fillRect/>
          </a:stretch>
        </p:blipFill>
        <p:spPr>
          <a:xfrm>
            <a:off x="6442733" y="321732"/>
            <a:ext cx="5432285" cy="6214534"/>
          </a:xfrm>
          <a:prstGeom prst="rect">
            <a:avLst/>
          </a:prstGeom>
        </p:spPr>
      </p:pic>
      <p:sp>
        <p:nvSpPr>
          <p:cNvPr id="10" name="Content Placeholder 2">
            <a:extLst>
              <a:ext uri="{FF2B5EF4-FFF2-40B4-BE49-F238E27FC236}">
                <a16:creationId xmlns:a16="http://schemas.microsoft.com/office/drawing/2014/main" id="{22BF2686-384A-2A07-2DF3-7A6EA1562254}"/>
              </a:ext>
            </a:extLst>
          </p:cNvPr>
          <p:cNvSpPr txBox="1">
            <a:spLocks/>
          </p:cNvSpPr>
          <p:nvPr/>
        </p:nvSpPr>
        <p:spPr>
          <a:xfrm>
            <a:off x="1306312"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Landsat-8 OLI</a:t>
            </a:r>
          </a:p>
          <a:p>
            <a:pPr marL="0" indent="0" algn="ctr">
              <a:buNone/>
            </a:pPr>
            <a:endParaRPr lang="en-US" dirty="0"/>
          </a:p>
          <a:p>
            <a:pPr marL="0" indent="0" algn="ctr">
              <a:buNone/>
            </a:pPr>
            <a:endParaRPr lang="en-US" dirty="0"/>
          </a:p>
          <a:p>
            <a:pPr marL="0" indent="0" algn="ctr">
              <a:buNone/>
            </a:pPr>
            <a:r>
              <a:rPr lang="en-US" dirty="0"/>
              <a:t>2018.06.29</a:t>
            </a:r>
          </a:p>
        </p:txBody>
      </p:sp>
      <p:pic>
        <p:nvPicPr>
          <p:cNvPr id="8" name="Picture 7" descr="Logo&#10;&#10;Description automatically generated">
            <a:extLst>
              <a:ext uri="{FF2B5EF4-FFF2-40B4-BE49-F238E27FC236}">
                <a16:creationId xmlns:a16="http://schemas.microsoft.com/office/drawing/2014/main" id="{DEE1D9E3-E09F-8B3C-B63B-6C4DCE4CF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55806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524256" y="428263"/>
            <a:ext cx="6594189" cy="1713751"/>
          </a:xfrm>
        </p:spPr>
        <p:txBody>
          <a:bodyPr vert="horz" lIns="91440" tIns="45720" rIns="91440" bIns="45720" rtlCol="0" anchor="ctr">
            <a:normAutofit fontScale="90000"/>
          </a:bodyPr>
          <a:lstStyle/>
          <a:p>
            <a:pPr marL="0" indent="0"/>
            <a:br>
              <a:rPr lang="en-US" sz="2700" dirty="0"/>
            </a:br>
            <a:br>
              <a:rPr lang="en-US" sz="2700" dirty="0"/>
            </a:br>
            <a:r>
              <a:rPr lang="en-US" sz="3100" b="1" dirty="0">
                <a:solidFill>
                  <a:schemeClr val="bg1"/>
                </a:solidFill>
              </a:rPr>
              <a:t>Landsat-8 OLI</a:t>
            </a:r>
            <a:br>
              <a:rPr lang="en-US" sz="3100" b="1" dirty="0">
                <a:solidFill>
                  <a:schemeClr val="bg1"/>
                </a:solidFill>
              </a:rPr>
            </a:br>
            <a:br>
              <a:rPr lang="en-US" sz="3100" b="1" dirty="0">
                <a:solidFill>
                  <a:schemeClr val="bg1"/>
                </a:solidFill>
              </a:rPr>
            </a:br>
            <a:r>
              <a:rPr lang="en-US" sz="3100" b="1" dirty="0">
                <a:solidFill>
                  <a:schemeClr val="bg1"/>
                </a:solidFill>
              </a:rPr>
              <a:t>VS</a:t>
            </a:r>
            <a:br>
              <a:rPr lang="en-US" sz="3100" b="1" dirty="0">
                <a:solidFill>
                  <a:schemeClr val="bg1"/>
                </a:solidFill>
              </a:rPr>
            </a:br>
            <a:br>
              <a:rPr lang="en-US" sz="3100" b="1" dirty="0">
                <a:solidFill>
                  <a:schemeClr val="bg1"/>
                </a:solidFill>
              </a:rPr>
            </a:br>
            <a:r>
              <a:rPr lang="en-US" sz="3100" b="1" dirty="0">
                <a:solidFill>
                  <a:schemeClr val="bg1"/>
                </a:solidFill>
              </a:rPr>
              <a:t>Sentinel-2</a:t>
            </a:r>
            <a:br>
              <a:rPr lang="en-US" dirty="0"/>
            </a:br>
            <a:endParaRPr lang="en-US" kern="1200" dirty="0">
              <a:solidFill>
                <a:srgbClr val="FFFFFF"/>
              </a:solidFill>
              <a:latin typeface="+mj-lt"/>
              <a:ea typeface="+mj-ea"/>
              <a:cs typeface="+mj-cs"/>
            </a:endParaRP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8DF54ED-3B80-4B8A-0314-3FF16E8A668F}"/>
              </a:ext>
            </a:extLst>
          </p:cNvPr>
          <p:cNvPicPr>
            <a:picLocks noChangeAspect="1"/>
          </p:cNvPicPr>
          <p:nvPr/>
        </p:nvPicPr>
        <p:blipFill>
          <a:blip r:embed="rId3"/>
          <a:stretch>
            <a:fillRect/>
          </a:stretch>
        </p:blipFill>
        <p:spPr>
          <a:xfrm>
            <a:off x="3562351" y="321732"/>
            <a:ext cx="8899001" cy="6263227"/>
          </a:xfrm>
          <a:prstGeom prst="rect">
            <a:avLst/>
          </a:prstGeom>
        </p:spPr>
      </p:pic>
      <p:sp>
        <p:nvSpPr>
          <p:cNvPr id="11" name="Content Placeholder 2">
            <a:extLst>
              <a:ext uri="{FF2B5EF4-FFF2-40B4-BE49-F238E27FC236}">
                <a16:creationId xmlns:a16="http://schemas.microsoft.com/office/drawing/2014/main" id="{F09B16F5-9E35-7502-0B82-0D60C434EAE4}"/>
              </a:ext>
            </a:extLst>
          </p:cNvPr>
          <p:cNvSpPr txBox="1">
            <a:spLocks/>
          </p:cNvSpPr>
          <p:nvPr/>
        </p:nvSpPr>
        <p:spPr>
          <a:xfrm>
            <a:off x="-266381"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dirty="0"/>
          </a:p>
        </p:txBody>
      </p:sp>
      <p:pic>
        <p:nvPicPr>
          <p:cNvPr id="8" name="Picture 7" descr="Logo&#10;&#10;Description automatically generated">
            <a:extLst>
              <a:ext uri="{FF2B5EF4-FFF2-40B4-BE49-F238E27FC236}">
                <a16:creationId xmlns:a16="http://schemas.microsoft.com/office/drawing/2014/main" id="{A43769E6-ACAF-472C-566F-D04857526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
        <p:nvSpPr>
          <p:cNvPr id="3" name="TextBox 2">
            <a:extLst>
              <a:ext uri="{FF2B5EF4-FFF2-40B4-BE49-F238E27FC236}">
                <a16:creationId xmlns:a16="http://schemas.microsoft.com/office/drawing/2014/main" id="{ED68EB92-DD6E-EBEC-0C8E-FE9BB06A743B}"/>
              </a:ext>
            </a:extLst>
          </p:cNvPr>
          <p:cNvSpPr txBox="1"/>
          <p:nvPr/>
        </p:nvSpPr>
        <p:spPr>
          <a:xfrm>
            <a:off x="327546" y="2817451"/>
            <a:ext cx="3190396" cy="3046988"/>
          </a:xfrm>
          <a:prstGeom prst="rect">
            <a:avLst/>
          </a:prstGeom>
          <a:noFill/>
        </p:spPr>
        <p:txBody>
          <a:bodyPr wrap="square" rtlCol="0">
            <a:spAutoFit/>
          </a:bodyPr>
          <a:lstStyle/>
          <a:p>
            <a:r>
              <a:rPr lang="en-US" sz="2400" dirty="0"/>
              <a:t>Recognition skills of methods:</a:t>
            </a:r>
          </a:p>
          <a:p>
            <a:endParaRPr lang="en-US" sz="2400" dirty="0"/>
          </a:p>
          <a:p>
            <a:pPr marL="285750" indent="-285750">
              <a:buFont typeface="Arial" panose="020B0604020202020204" pitchFamily="34" charset="0"/>
              <a:buChar char="•"/>
            </a:pPr>
            <a:r>
              <a:rPr lang="en-US" sz="2400" dirty="0"/>
              <a:t>Quality of satellite image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Careful selection of training samples</a:t>
            </a:r>
          </a:p>
        </p:txBody>
      </p:sp>
    </p:spTree>
    <p:extLst>
      <p:ext uri="{BB962C8B-B14F-4D97-AF65-F5344CB8AC3E}">
        <p14:creationId xmlns:p14="http://schemas.microsoft.com/office/powerpoint/2010/main" val="179048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0AE07F0-CAE8-60EA-32A5-5D3785E0AF99}"/>
              </a:ext>
            </a:extLst>
          </p:cNvPr>
          <p:cNvPicPr>
            <a:picLocks noChangeAspect="1"/>
          </p:cNvPicPr>
          <p:nvPr/>
        </p:nvPicPr>
        <p:blipFill>
          <a:blip r:embed="rId3"/>
          <a:stretch>
            <a:fillRect/>
          </a:stretch>
        </p:blipFill>
        <p:spPr>
          <a:xfrm>
            <a:off x="3596943" y="321732"/>
            <a:ext cx="8829818" cy="6214534"/>
          </a:xfrm>
          <a:prstGeom prst="rect">
            <a:avLst/>
          </a:prstGeom>
        </p:spPr>
      </p:pic>
      <p:pic>
        <p:nvPicPr>
          <p:cNvPr id="8" name="Picture 7" descr="Logo&#10;&#10;Description automatically generated">
            <a:extLst>
              <a:ext uri="{FF2B5EF4-FFF2-40B4-BE49-F238E27FC236}">
                <a16:creationId xmlns:a16="http://schemas.microsoft.com/office/drawing/2014/main" id="{A43769E6-ACAF-472C-566F-D04857526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
        <p:nvSpPr>
          <p:cNvPr id="13" name="Title 1">
            <a:extLst>
              <a:ext uri="{FF2B5EF4-FFF2-40B4-BE49-F238E27FC236}">
                <a16:creationId xmlns:a16="http://schemas.microsoft.com/office/drawing/2014/main" id="{74CB7574-5F42-4C03-3872-AEA230356E7A}"/>
              </a:ext>
            </a:extLst>
          </p:cNvPr>
          <p:cNvSpPr>
            <a:spLocks noGrp="1"/>
          </p:cNvSpPr>
          <p:nvPr>
            <p:ph type="title"/>
          </p:nvPr>
        </p:nvSpPr>
        <p:spPr>
          <a:xfrm>
            <a:off x="524256" y="428263"/>
            <a:ext cx="6594189" cy="1713751"/>
          </a:xfrm>
        </p:spPr>
        <p:txBody>
          <a:bodyPr vert="horz" lIns="91440" tIns="45720" rIns="91440" bIns="45720" rtlCol="0" anchor="ctr">
            <a:normAutofit fontScale="90000"/>
          </a:bodyPr>
          <a:lstStyle/>
          <a:p>
            <a:pPr marL="0" indent="0"/>
            <a:br>
              <a:rPr lang="en-US" sz="2700" dirty="0"/>
            </a:br>
            <a:br>
              <a:rPr lang="en-US" sz="2700" dirty="0"/>
            </a:br>
            <a:r>
              <a:rPr lang="en-US" sz="3100" b="1" dirty="0">
                <a:solidFill>
                  <a:schemeClr val="bg1"/>
                </a:solidFill>
              </a:rPr>
              <a:t>Landsat-8 OLI</a:t>
            </a:r>
            <a:br>
              <a:rPr lang="en-US" sz="3100" b="1" dirty="0">
                <a:solidFill>
                  <a:schemeClr val="bg1"/>
                </a:solidFill>
              </a:rPr>
            </a:br>
            <a:br>
              <a:rPr lang="en-US" sz="3100" b="1" dirty="0">
                <a:solidFill>
                  <a:schemeClr val="bg1"/>
                </a:solidFill>
              </a:rPr>
            </a:br>
            <a:r>
              <a:rPr lang="en-US" sz="3100" b="1" dirty="0">
                <a:solidFill>
                  <a:schemeClr val="bg1"/>
                </a:solidFill>
              </a:rPr>
              <a:t>VS</a:t>
            </a:r>
            <a:br>
              <a:rPr lang="en-US" sz="3100" b="1" dirty="0">
                <a:solidFill>
                  <a:schemeClr val="bg1"/>
                </a:solidFill>
              </a:rPr>
            </a:br>
            <a:br>
              <a:rPr lang="en-US" sz="3100" b="1" dirty="0">
                <a:solidFill>
                  <a:schemeClr val="bg1"/>
                </a:solidFill>
              </a:rPr>
            </a:br>
            <a:r>
              <a:rPr lang="en-US" sz="3100" b="1" dirty="0">
                <a:solidFill>
                  <a:schemeClr val="bg1"/>
                </a:solidFill>
              </a:rPr>
              <a:t>Sentinel-2</a:t>
            </a:r>
            <a:br>
              <a:rPr lang="en-US" dirty="0"/>
            </a:br>
            <a:endParaRPr lang="en-US"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4DD561BE-1849-0F9F-7368-23EFAC7A1141}"/>
              </a:ext>
            </a:extLst>
          </p:cNvPr>
          <p:cNvSpPr txBox="1"/>
          <p:nvPr/>
        </p:nvSpPr>
        <p:spPr>
          <a:xfrm>
            <a:off x="328365" y="2432305"/>
            <a:ext cx="3269397" cy="4154984"/>
          </a:xfrm>
          <a:prstGeom prst="rect">
            <a:avLst/>
          </a:prstGeom>
          <a:noFill/>
        </p:spPr>
        <p:txBody>
          <a:bodyPr wrap="square" rtlCol="0">
            <a:spAutoFit/>
          </a:bodyPr>
          <a:lstStyle/>
          <a:p>
            <a:r>
              <a:rPr lang="en-US" sz="2200" dirty="0"/>
              <a:t>Adverse effect on classification results due to:</a:t>
            </a:r>
          </a:p>
          <a:p>
            <a:endParaRPr lang="en-US" sz="2200" dirty="0"/>
          </a:p>
          <a:p>
            <a:pPr marL="285750" indent="-285750">
              <a:buFont typeface="Arial" panose="020B0604020202020204" pitchFamily="34" charset="0"/>
              <a:buChar char="•"/>
            </a:pPr>
            <a:r>
              <a:rPr lang="en-US" sz="2200" dirty="0"/>
              <a:t>Weather conditions</a:t>
            </a:r>
          </a:p>
          <a:p>
            <a:pPr marL="742950" lvl="1" indent="-285750">
              <a:buFont typeface="Arial" panose="020B0604020202020204" pitchFamily="34" charset="0"/>
              <a:buChar char="•"/>
            </a:pPr>
            <a:r>
              <a:rPr lang="en-US" sz="2200" dirty="0"/>
              <a:t>Cloud, snow, ice cover</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Image disturbances</a:t>
            </a:r>
          </a:p>
          <a:p>
            <a:pPr marL="742950" lvl="1" indent="-285750">
              <a:buFont typeface="Arial" panose="020B0604020202020204" pitchFamily="34" charset="0"/>
              <a:buChar char="•"/>
            </a:pPr>
            <a:r>
              <a:rPr lang="en-US" sz="2200" dirty="0"/>
              <a:t>Atmospheric correction</a:t>
            </a:r>
          </a:p>
          <a:p>
            <a:pPr marL="742950" lvl="1" indent="-285750">
              <a:buFont typeface="Arial" panose="020B0604020202020204" pitchFamily="34" charset="0"/>
              <a:buChar char="•"/>
            </a:pPr>
            <a:r>
              <a:rPr lang="en-US" sz="2200" dirty="0"/>
              <a:t>Shadowed slopes</a:t>
            </a:r>
          </a:p>
        </p:txBody>
      </p:sp>
    </p:spTree>
    <p:extLst>
      <p:ext uri="{BB962C8B-B14F-4D97-AF65-F5344CB8AC3E}">
        <p14:creationId xmlns:p14="http://schemas.microsoft.com/office/powerpoint/2010/main" val="87803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94E8AB2-2436-4AC4-2F3A-DD706CEF726F}"/>
              </a:ext>
            </a:extLst>
          </p:cNvPr>
          <p:cNvPicPr>
            <a:picLocks noChangeAspect="1"/>
          </p:cNvPicPr>
          <p:nvPr/>
        </p:nvPicPr>
        <p:blipFill>
          <a:blip r:embed="rId3"/>
          <a:stretch>
            <a:fillRect/>
          </a:stretch>
        </p:blipFill>
        <p:spPr>
          <a:xfrm>
            <a:off x="3790916" y="321732"/>
            <a:ext cx="8828241" cy="6268220"/>
          </a:xfrm>
          <a:prstGeom prst="rect">
            <a:avLst/>
          </a:prstGeom>
        </p:spPr>
      </p:pic>
      <p:pic>
        <p:nvPicPr>
          <p:cNvPr id="8" name="Picture 7" descr="Logo&#10;&#10;Description automatically generated">
            <a:extLst>
              <a:ext uri="{FF2B5EF4-FFF2-40B4-BE49-F238E27FC236}">
                <a16:creationId xmlns:a16="http://schemas.microsoft.com/office/drawing/2014/main" id="{A43769E6-ACAF-472C-566F-D04857526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
        <p:nvSpPr>
          <p:cNvPr id="12" name="Title 1">
            <a:extLst>
              <a:ext uri="{FF2B5EF4-FFF2-40B4-BE49-F238E27FC236}">
                <a16:creationId xmlns:a16="http://schemas.microsoft.com/office/drawing/2014/main" id="{5D236B3A-D5B2-3B06-B46C-021F09FDC108}"/>
              </a:ext>
            </a:extLst>
          </p:cNvPr>
          <p:cNvSpPr>
            <a:spLocks noGrp="1"/>
          </p:cNvSpPr>
          <p:nvPr>
            <p:ph type="title"/>
          </p:nvPr>
        </p:nvSpPr>
        <p:spPr>
          <a:xfrm>
            <a:off x="524256" y="428263"/>
            <a:ext cx="6594189" cy="1713751"/>
          </a:xfrm>
        </p:spPr>
        <p:txBody>
          <a:bodyPr vert="horz" lIns="91440" tIns="45720" rIns="91440" bIns="45720" rtlCol="0" anchor="ctr">
            <a:normAutofit fontScale="90000"/>
          </a:bodyPr>
          <a:lstStyle/>
          <a:p>
            <a:pPr marL="0" indent="0"/>
            <a:br>
              <a:rPr lang="en-US" sz="2700" dirty="0"/>
            </a:br>
            <a:br>
              <a:rPr lang="en-US" sz="2700" dirty="0"/>
            </a:br>
            <a:r>
              <a:rPr lang="en-US" sz="3100" b="1" dirty="0">
                <a:solidFill>
                  <a:schemeClr val="bg1"/>
                </a:solidFill>
              </a:rPr>
              <a:t>Landsat-8 OLI</a:t>
            </a:r>
            <a:br>
              <a:rPr lang="en-US" sz="3100" b="1" dirty="0">
                <a:solidFill>
                  <a:schemeClr val="bg1"/>
                </a:solidFill>
              </a:rPr>
            </a:br>
            <a:br>
              <a:rPr lang="en-US" sz="3100" b="1" dirty="0">
                <a:solidFill>
                  <a:schemeClr val="bg1"/>
                </a:solidFill>
              </a:rPr>
            </a:br>
            <a:r>
              <a:rPr lang="en-US" sz="3100" b="1" dirty="0">
                <a:solidFill>
                  <a:schemeClr val="bg1"/>
                </a:solidFill>
              </a:rPr>
              <a:t>VS</a:t>
            </a:r>
            <a:br>
              <a:rPr lang="en-US" sz="3100" b="1" dirty="0">
                <a:solidFill>
                  <a:schemeClr val="bg1"/>
                </a:solidFill>
              </a:rPr>
            </a:br>
            <a:br>
              <a:rPr lang="en-US" sz="3100" b="1" dirty="0">
                <a:solidFill>
                  <a:schemeClr val="bg1"/>
                </a:solidFill>
              </a:rPr>
            </a:br>
            <a:r>
              <a:rPr lang="en-US" sz="3100" b="1" dirty="0">
                <a:solidFill>
                  <a:schemeClr val="bg1"/>
                </a:solidFill>
              </a:rPr>
              <a:t>Sentinel-2</a:t>
            </a:r>
            <a:br>
              <a:rPr lang="en-US" dirty="0"/>
            </a:br>
            <a:endParaRPr lang="en-US"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5D9D7B9E-75C9-223E-5491-4BA9B690C904}"/>
              </a:ext>
            </a:extLst>
          </p:cNvPr>
          <p:cNvSpPr txBox="1"/>
          <p:nvPr/>
        </p:nvSpPr>
        <p:spPr>
          <a:xfrm>
            <a:off x="327546" y="2523281"/>
            <a:ext cx="3463370" cy="390876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Thermal band is not necessary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DEM-based correction of shadows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lgn="ctr"/>
            <a:r>
              <a:rPr lang="en-US" sz="2800" dirty="0"/>
              <a:t>Complementary datasets</a:t>
            </a:r>
          </a:p>
          <a:p>
            <a:endParaRPr lang="en-US" dirty="0"/>
          </a:p>
          <a:p>
            <a:endParaRPr lang="en-US" dirty="0"/>
          </a:p>
        </p:txBody>
      </p:sp>
    </p:spTree>
    <p:extLst>
      <p:ext uri="{BB962C8B-B14F-4D97-AF65-F5344CB8AC3E}">
        <p14:creationId xmlns:p14="http://schemas.microsoft.com/office/powerpoint/2010/main" val="140653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43D96DA-CAAC-5480-60C6-F84DFB4C0161}"/>
              </a:ext>
            </a:extLst>
          </p:cNvPr>
          <p:cNvPicPr>
            <a:picLocks noChangeAspect="1"/>
          </p:cNvPicPr>
          <p:nvPr/>
        </p:nvPicPr>
        <p:blipFill rotWithShape="1">
          <a:blip r:embed="rId3"/>
          <a:srcRect l="3603" r="3814"/>
          <a:stretch/>
        </p:blipFill>
        <p:spPr>
          <a:xfrm>
            <a:off x="3491378" y="321732"/>
            <a:ext cx="8378890" cy="6366680"/>
          </a:xfrm>
          <a:prstGeom prst="rect">
            <a:avLst/>
          </a:prstGeom>
        </p:spPr>
      </p:pic>
      <p:pic>
        <p:nvPicPr>
          <p:cNvPr id="9" name="Picture 8" descr="Logo&#10;&#10;Description automatically generated">
            <a:extLst>
              <a:ext uri="{FF2B5EF4-FFF2-40B4-BE49-F238E27FC236}">
                <a16:creationId xmlns:a16="http://schemas.microsoft.com/office/drawing/2014/main" id="{B7AD607D-CC07-7B27-7B2A-D32913614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pic>
        <p:nvPicPr>
          <p:cNvPr id="4" name="Picture 3">
            <a:extLst>
              <a:ext uri="{FF2B5EF4-FFF2-40B4-BE49-F238E27FC236}">
                <a16:creationId xmlns:a16="http://schemas.microsoft.com/office/drawing/2014/main" id="{2EFF9D32-8614-123D-21E7-31D57A0F6DF4}"/>
              </a:ext>
            </a:extLst>
          </p:cNvPr>
          <p:cNvPicPr>
            <a:picLocks noChangeAspect="1"/>
          </p:cNvPicPr>
          <p:nvPr/>
        </p:nvPicPr>
        <p:blipFill>
          <a:blip r:embed="rId5"/>
          <a:stretch>
            <a:fillRect/>
          </a:stretch>
        </p:blipFill>
        <p:spPr>
          <a:xfrm>
            <a:off x="8785185" y="4532196"/>
            <a:ext cx="2643945" cy="1462049"/>
          </a:xfrm>
          <a:prstGeom prst="rect">
            <a:avLst/>
          </a:prstGeom>
        </p:spPr>
      </p:pic>
      <p:sp>
        <p:nvSpPr>
          <p:cNvPr id="12" name="Title 1">
            <a:extLst>
              <a:ext uri="{FF2B5EF4-FFF2-40B4-BE49-F238E27FC236}">
                <a16:creationId xmlns:a16="http://schemas.microsoft.com/office/drawing/2014/main" id="{B3659FBC-6764-516E-866D-C9C91A574411}"/>
              </a:ext>
            </a:extLst>
          </p:cNvPr>
          <p:cNvSpPr>
            <a:spLocks noGrp="1"/>
          </p:cNvSpPr>
          <p:nvPr>
            <p:ph type="title"/>
          </p:nvPr>
        </p:nvSpPr>
        <p:spPr>
          <a:xfrm>
            <a:off x="524256" y="428263"/>
            <a:ext cx="6594189" cy="1713751"/>
          </a:xfrm>
        </p:spPr>
        <p:txBody>
          <a:bodyPr vert="horz" lIns="91440" tIns="45720" rIns="91440" bIns="45720" rtlCol="0" anchor="ctr">
            <a:normAutofit fontScale="90000"/>
          </a:bodyPr>
          <a:lstStyle/>
          <a:p>
            <a:pPr marL="0" indent="0"/>
            <a:br>
              <a:rPr lang="en-US" sz="2700" dirty="0"/>
            </a:br>
            <a:br>
              <a:rPr lang="en-US" sz="2700" dirty="0"/>
            </a:br>
            <a:r>
              <a:rPr lang="en-US" sz="3100" b="1" dirty="0">
                <a:solidFill>
                  <a:schemeClr val="bg1"/>
                </a:solidFill>
              </a:rPr>
              <a:t>MLC </a:t>
            </a:r>
            <a:br>
              <a:rPr lang="en-US" sz="3100" b="1" dirty="0">
                <a:solidFill>
                  <a:schemeClr val="bg1"/>
                </a:solidFill>
              </a:rPr>
            </a:br>
            <a:br>
              <a:rPr lang="en-US" sz="3100" b="1" dirty="0">
                <a:solidFill>
                  <a:schemeClr val="bg1"/>
                </a:solidFill>
              </a:rPr>
            </a:br>
            <a:r>
              <a:rPr lang="en-US" sz="3100" b="1" dirty="0">
                <a:solidFill>
                  <a:schemeClr val="bg1"/>
                </a:solidFill>
              </a:rPr>
              <a:t>VS</a:t>
            </a:r>
            <a:br>
              <a:rPr lang="en-US" sz="3100" b="1" dirty="0">
                <a:solidFill>
                  <a:schemeClr val="bg1"/>
                </a:solidFill>
              </a:rPr>
            </a:br>
            <a:br>
              <a:rPr lang="en-US" sz="3100" b="1" dirty="0">
                <a:solidFill>
                  <a:schemeClr val="bg1"/>
                </a:solidFill>
              </a:rPr>
            </a:br>
            <a:r>
              <a:rPr lang="en-US" sz="3100" b="1" dirty="0">
                <a:solidFill>
                  <a:schemeClr val="bg1"/>
                </a:solidFill>
              </a:rPr>
              <a:t>SVM</a:t>
            </a:r>
            <a:br>
              <a:rPr lang="en-US" dirty="0"/>
            </a:br>
            <a:endParaRPr lang="en-US"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613D1C4E-3138-3D5F-D56C-D40FD98AF8D6}"/>
              </a:ext>
            </a:extLst>
          </p:cNvPr>
          <p:cNvSpPr txBox="1"/>
          <p:nvPr/>
        </p:nvSpPr>
        <p:spPr>
          <a:xfrm>
            <a:off x="327546" y="2558005"/>
            <a:ext cx="3119423" cy="2677656"/>
          </a:xfrm>
          <a:prstGeom prst="rect">
            <a:avLst/>
          </a:prstGeom>
          <a:noFill/>
        </p:spPr>
        <p:txBody>
          <a:bodyPr wrap="square" rtlCol="0">
            <a:spAutoFit/>
          </a:bodyPr>
          <a:lstStyle/>
          <a:p>
            <a:endParaRPr lang="en-US" sz="2800" dirty="0"/>
          </a:p>
          <a:p>
            <a:r>
              <a:rPr lang="en-US" sz="2800" dirty="0"/>
              <a:t>Accuracy rate above 90%</a:t>
            </a:r>
          </a:p>
          <a:p>
            <a:endParaRPr lang="en-US" sz="2800" dirty="0"/>
          </a:p>
          <a:p>
            <a:endParaRPr lang="en-US" sz="2800" dirty="0"/>
          </a:p>
          <a:p>
            <a:r>
              <a:rPr lang="en-US" sz="2800" dirty="0"/>
              <a:t>SVM is superior</a:t>
            </a:r>
          </a:p>
        </p:txBody>
      </p:sp>
    </p:spTree>
    <p:extLst>
      <p:ext uri="{BB962C8B-B14F-4D97-AF65-F5344CB8AC3E}">
        <p14:creationId xmlns:p14="http://schemas.microsoft.com/office/powerpoint/2010/main" val="414893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916141" y="240827"/>
            <a:ext cx="1575849" cy="1625210"/>
          </a:xfrm>
        </p:spPr>
        <p:txBody>
          <a:bodyPr vert="horz" lIns="91440" tIns="45720" rIns="91440" bIns="45720" rtlCol="0" anchor="ctr">
            <a:normAutofit/>
          </a:bodyPr>
          <a:lstStyle/>
          <a:p>
            <a:r>
              <a:rPr lang="en-US" kern="1200" dirty="0">
                <a:solidFill>
                  <a:srgbClr val="FFFFFF"/>
                </a:solidFill>
                <a:latin typeface="+mj-lt"/>
                <a:ea typeface="+mj-ea"/>
                <a:cs typeface="+mj-cs"/>
              </a:rPr>
              <a:t>1988</a:t>
            </a: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2BF2686-384A-2A07-2DF3-7A6EA1562254}"/>
              </a:ext>
            </a:extLst>
          </p:cNvPr>
          <p:cNvSpPr txBox="1">
            <a:spLocks/>
          </p:cNvSpPr>
          <p:nvPr/>
        </p:nvSpPr>
        <p:spPr>
          <a:xfrm>
            <a:off x="524256"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p:txBody>
      </p:sp>
      <p:pic>
        <p:nvPicPr>
          <p:cNvPr id="4" name="Picture 3">
            <a:extLst>
              <a:ext uri="{FF2B5EF4-FFF2-40B4-BE49-F238E27FC236}">
                <a16:creationId xmlns:a16="http://schemas.microsoft.com/office/drawing/2014/main" id="{361CB15A-91DE-E537-6B52-4B64E8180464}"/>
              </a:ext>
            </a:extLst>
          </p:cNvPr>
          <p:cNvPicPr>
            <a:picLocks noChangeAspect="1"/>
          </p:cNvPicPr>
          <p:nvPr/>
        </p:nvPicPr>
        <p:blipFill>
          <a:blip r:embed="rId3"/>
          <a:stretch>
            <a:fillRect/>
          </a:stretch>
        </p:blipFill>
        <p:spPr>
          <a:xfrm>
            <a:off x="329184" y="1793178"/>
            <a:ext cx="7205471" cy="5072869"/>
          </a:xfrm>
          <a:prstGeom prst="rect">
            <a:avLst/>
          </a:prstGeom>
        </p:spPr>
      </p:pic>
      <p:sp>
        <p:nvSpPr>
          <p:cNvPr id="11" name="Title 1">
            <a:extLst>
              <a:ext uri="{FF2B5EF4-FFF2-40B4-BE49-F238E27FC236}">
                <a16:creationId xmlns:a16="http://schemas.microsoft.com/office/drawing/2014/main" id="{D3E0226A-F581-296B-38B5-D92A41BCF699}"/>
              </a:ext>
            </a:extLst>
          </p:cNvPr>
          <p:cNvSpPr txBox="1">
            <a:spLocks/>
          </p:cNvSpPr>
          <p:nvPr/>
        </p:nvSpPr>
        <p:spPr>
          <a:xfrm>
            <a:off x="5456164" y="240827"/>
            <a:ext cx="157584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FF"/>
                </a:solidFill>
              </a:rPr>
              <a:t>2019</a:t>
            </a:r>
          </a:p>
        </p:txBody>
      </p:sp>
      <p:sp>
        <p:nvSpPr>
          <p:cNvPr id="5" name="Arrow: Right 4">
            <a:extLst>
              <a:ext uri="{FF2B5EF4-FFF2-40B4-BE49-F238E27FC236}">
                <a16:creationId xmlns:a16="http://schemas.microsoft.com/office/drawing/2014/main" id="{F7E78A48-EFE0-57CA-9974-5A3AFE789419}"/>
              </a:ext>
            </a:extLst>
          </p:cNvPr>
          <p:cNvSpPr/>
          <p:nvPr/>
        </p:nvSpPr>
        <p:spPr>
          <a:xfrm>
            <a:off x="2640792" y="836391"/>
            <a:ext cx="2560406" cy="41961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891B5DF1-0855-AD6C-BA49-22094F3A9324}"/>
              </a:ext>
            </a:extLst>
          </p:cNvPr>
          <p:cNvSpPr txBox="1">
            <a:spLocks/>
          </p:cNvSpPr>
          <p:nvPr/>
        </p:nvSpPr>
        <p:spPr>
          <a:xfrm>
            <a:off x="7595905" y="747307"/>
            <a:ext cx="4282803" cy="5787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Glacial lake life cycle</a:t>
            </a:r>
          </a:p>
          <a:p>
            <a:pPr marL="0" indent="0">
              <a:buNone/>
            </a:pPr>
            <a:endParaRPr lang="en-US" dirty="0">
              <a:solidFill>
                <a:schemeClr val="bg1"/>
              </a:solidFill>
            </a:endParaRPr>
          </a:p>
          <a:p>
            <a:pPr>
              <a:lnSpc>
                <a:spcPct val="100000"/>
              </a:lnSpc>
            </a:pPr>
            <a:r>
              <a:rPr lang="en-US" dirty="0">
                <a:solidFill>
                  <a:schemeClr val="bg1"/>
                </a:solidFill>
              </a:rPr>
              <a:t>Significant growth</a:t>
            </a:r>
          </a:p>
          <a:p>
            <a:pPr>
              <a:lnSpc>
                <a:spcPct val="100000"/>
              </a:lnSpc>
            </a:pPr>
            <a:endParaRPr lang="en-US" dirty="0">
              <a:solidFill>
                <a:schemeClr val="bg1"/>
              </a:solidFill>
            </a:endParaRPr>
          </a:p>
          <a:p>
            <a:pPr>
              <a:lnSpc>
                <a:spcPct val="100000"/>
              </a:lnSpc>
            </a:pPr>
            <a:r>
              <a:rPr lang="en-US" dirty="0">
                <a:solidFill>
                  <a:schemeClr val="bg1"/>
                </a:solidFill>
              </a:rPr>
              <a:t>Expanded along one margin due to retreat of the glacier</a:t>
            </a:r>
          </a:p>
          <a:p>
            <a:pPr>
              <a:lnSpc>
                <a:spcPct val="100000"/>
              </a:lnSpc>
            </a:pPr>
            <a:endParaRPr lang="en-US" dirty="0">
              <a:solidFill>
                <a:schemeClr val="bg1"/>
              </a:solidFill>
            </a:endParaRPr>
          </a:p>
          <a:p>
            <a:pPr>
              <a:lnSpc>
                <a:spcPct val="100000"/>
              </a:lnSpc>
            </a:pPr>
            <a:r>
              <a:rPr lang="en-US" dirty="0">
                <a:solidFill>
                  <a:schemeClr val="bg1"/>
                </a:solidFill>
              </a:rPr>
              <a:t>Correlating glacier outlines for the same period</a:t>
            </a:r>
          </a:p>
        </p:txBody>
      </p:sp>
      <p:pic>
        <p:nvPicPr>
          <p:cNvPr id="13" name="Picture 12" descr="Logo&#10;&#10;Description automatically generated">
            <a:extLst>
              <a:ext uri="{FF2B5EF4-FFF2-40B4-BE49-F238E27FC236}">
                <a16:creationId xmlns:a16="http://schemas.microsoft.com/office/drawing/2014/main" id="{1979E2F3-1B87-78FF-4B90-9A5203A7F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132330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916141" y="240827"/>
            <a:ext cx="1575849" cy="1625210"/>
          </a:xfrm>
        </p:spPr>
        <p:txBody>
          <a:bodyPr vert="horz" lIns="91440" tIns="45720" rIns="91440" bIns="45720" rtlCol="0" anchor="ctr">
            <a:normAutofit/>
          </a:bodyPr>
          <a:lstStyle/>
          <a:p>
            <a:r>
              <a:rPr lang="en-US" kern="1200" dirty="0">
                <a:solidFill>
                  <a:srgbClr val="FFFFFF"/>
                </a:solidFill>
                <a:latin typeface="+mj-lt"/>
                <a:ea typeface="+mj-ea"/>
                <a:cs typeface="+mj-cs"/>
              </a:rPr>
              <a:t>1988</a:t>
            </a: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2BF2686-384A-2A07-2DF3-7A6EA1562254}"/>
              </a:ext>
            </a:extLst>
          </p:cNvPr>
          <p:cNvSpPr txBox="1">
            <a:spLocks/>
          </p:cNvSpPr>
          <p:nvPr/>
        </p:nvSpPr>
        <p:spPr>
          <a:xfrm>
            <a:off x="524256"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p:txBody>
      </p:sp>
      <p:sp>
        <p:nvSpPr>
          <p:cNvPr id="11" name="Title 1">
            <a:extLst>
              <a:ext uri="{FF2B5EF4-FFF2-40B4-BE49-F238E27FC236}">
                <a16:creationId xmlns:a16="http://schemas.microsoft.com/office/drawing/2014/main" id="{D3E0226A-F581-296B-38B5-D92A41BCF699}"/>
              </a:ext>
            </a:extLst>
          </p:cNvPr>
          <p:cNvSpPr txBox="1">
            <a:spLocks/>
          </p:cNvSpPr>
          <p:nvPr/>
        </p:nvSpPr>
        <p:spPr>
          <a:xfrm>
            <a:off x="5456164" y="240827"/>
            <a:ext cx="157584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FF"/>
                </a:solidFill>
              </a:rPr>
              <a:t>2019</a:t>
            </a:r>
          </a:p>
        </p:txBody>
      </p:sp>
      <p:sp>
        <p:nvSpPr>
          <p:cNvPr id="5" name="Arrow: Right 4">
            <a:extLst>
              <a:ext uri="{FF2B5EF4-FFF2-40B4-BE49-F238E27FC236}">
                <a16:creationId xmlns:a16="http://schemas.microsoft.com/office/drawing/2014/main" id="{F7E78A48-EFE0-57CA-9974-5A3AFE789419}"/>
              </a:ext>
            </a:extLst>
          </p:cNvPr>
          <p:cNvSpPr/>
          <p:nvPr/>
        </p:nvSpPr>
        <p:spPr>
          <a:xfrm>
            <a:off x="2640792" y="836391"/>
            <a:ext cx="2560406" cy="41961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891B5DF1-0855-AD6C-BA49-22094F3A9324}"/>
              </a:ext>
            </a:extLst>
          </p:cNvPr>
          <p:cNvSpPr txBox="1">
            <a:spLocks/>
          </p:cNvSpPr>
          <p:nvPr/>
        </p:nvSpPr>
        <p:spPr>
          <a:xfrm>
            <a:off x="7561059" y="1955753"/>
            <a:ext cx="4282803" cy="5070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chemeClr val="bg1"/>
                </a:solidFill>
              </a:rPr>
              <a:t>Failed to recognize in 2018-2019</a:t>
            </a:r>
          </a:p>
          <a:p>
            <a:pPr lvl="1">
              <a:lnSpc>
                <a:spcPct val="100000"/>
              </a:lnSpc>
            </a:pPr>
            <a:r>
              <a:rPr lang="en-US" dirty="0">
                <a:solidFill>
                  <a:schemeClr val="bg1"/>
                </a:solidFill>
              </a:rPr>
              <a:t>Snow and cloud free satellite image</a:t>
            </a:r>
          </a:p>
          <a:p>
            <a:pPr>
              <a:lnSpc>
                <a:spcPct val="100000"/>
              </a:lnSpc>
            </a:pPr>
            <a:r>
              <a:rPr lang="en-US" dirty="0">
                <a:solidFill>
                  <a:schemeClr val="bg1"/>
                </a:solidFill>
              </a:rPr>
              <a:t>History of GLOF </a:t>
            </a:r>
          </a:p>
          <a:p>
            <a:pPr lvl="1">
              <a:lnSpc>
                <a:spcPct val="100000"/>
              </a:lnSpc>
            </a:pPr>
            <a:r>
              <a:rPr lang="en-US" dirty="0">
                <a:solidFill>
                  <a:schemeClr val="bg1"/>
                </a:solidFill>
              </a:rPr>
              <a:t>Visual inspection of the image</a:t>
            </a:r>
          </a:p>
          <a:p>
            <a:pPr>
              <a:lnSpc>
                <a:spcPct val="100000"/>
              </a:lnSpc>
            </a:pPr>
            <a:r>
              <a:rPr lang="en-US" dirty="0">
                <a:solidFill>
                  <a:schemeClr val="bg1"/>
                </a:solidFill>
              </a:rPr>
              <a:t>Empty lake due to a GLOF event one month prior to the satellite image date</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3" name="Picture 2">
            <a:extLst>
              <a:ext uri="{FF2B5EF4-FFF2-40B4-BE49-F238E27FC236}">
                <a16:creationId xmlns:a16="http://schemas.microsoft.com/office/drawing/2014/main" id="{85BCDA1E-3D49-981F-0EC9-064FC5F4F043}"/>
              </a:ext>
            </a:extLst>
          </p:cNvPr>
          <p:cNvPicPr>
            <a:picLocks noChangeAspect="1"/>
          </p:cNvPicPr>
          <p:nvPr/>
        </p:nvPicPr>
        <p:blipFill>
          <a:blip r:embed="rId3"/>
          <a:stretch>
            <a:fillRect/>
          </a:stretch>
        </p:blipFill>
        <p:spPr>
          <a:xfrm>
            <a:off x="-28195" y="1533525"/>
            <a:ext cx="7562850" cy="5324475"/>
          </a:xfrm>
          <a:prstGeom prst="rect">
            <a:avLst/>
          </a:prstGeom>
        </p:spPr>
      </p:pic>
      <p:sp>
        <p:nvSpPr>
          <p:cNvPr id="12" name="Content Placeholder 2">
            <a:extLst>
              <a:ext uri="{FF2B5EF4-FFF2-40B4-BE49-F238E27FC236}">
                <a16:creationId xmlns:a16="http://schemas.microsoft.com/office/drawing/2014/main" id="{F4FE9F1F-95C6-A7F9-BB99-88C78F479B77}"/>
              </a:ext>
            </a:extLst>
          </p:cNvPr>
          <p:cNvSpPr txBox="1">
            <a:spLocks/>
          </p:cNvSpPr>
          <p:nvPr/>
        </p:nvSpPr>
        <p:spPr>
          <a:xfrm>
            <a:off x="7741594" y="606210"/>
            <a:ext cx="2803176" cy="1065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Curious Case of </a:t>
            </a:r>
          </a:p>
          <a:p>
            <a:pPr marL="0" indent="0">
              <a:buNone/>
            </a:pPr>
            <a:r>
              <a:rPr lang="en-US" b="1" dirty="0" err="1">
                <a:solidFill>
                  <a:schemeClr val="bg1"/>
                </a:solidFill>
              </a:rPr>
              <a:t>Demmevatnet</a:t>
            </a:r>
            <a:endParaRPr lang="en-US" b="1" dirty="0">
              <a:solidFill>
                <a:schemeClr val="bg1"/>
              </a:solidFill>
            </a:endParaRPr>
          </a:p>
          <a:p>
            <a:pPr algn="ctr">
              <a:lnSpc>
                <a:spcPct val="100000"/>
              </a:lnSpc>
            </a:pPr>
            <a:endParaRPr lang="en-US" b="1" dirty="0"/>
          </a:p>
        </p:txBody>
      </p:sp>
      <p:pic>
        <p:nvPicPr>
          <p:cNvPr id="13" name="Picture 12" descr="Logo&#10;&#10;Description automatically generated">
            <a:extLst>
              <a:ext uri="{FF2B5EF4-FFF2-40B4-BE49-F238E27FC236}">
                <a16:creationId xmlns:a16="http://schemas.microsoft.com/office/drawing/2014/main" id="{49F480E5-966A-DAB7-65FC-D2ED1883A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1430264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2BF2686-384A-2A07-2DF3-7A6EA1562254}"/>
              </a:ext>
            </a:extLst>
          </p:cNvPr>
          <p:cNvSpPr txBox="1">
            <a:spLocks/>
          </p:cNvSpPr>
          <p:nvPr/>
        </p:nvSpPr>
        <p:spPr>
          <a:xfrm>
            <a:off x="524256"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p:txBody>
      </p:sp>
      <p:sp>
        <p:nvSpPr>
          <p:cNvPr id="6" name="Title 5">
            <a:extLst>
              <a:ext uri="{FF2B5EF4-FFF2-40B4-BE49-F238E27FC236}">
                <a16:creationId xmlns:a16="http://schemas.microsoft.com/office/drawing/2014/main" id="{84970B68-9EF8-8A49-6FBD-1084A91EFC64}"/>
              </a:ext>
            </a:extLst>
          </p:cNvPr>
          <p:cNvSpPr>
            <a:spLocks noGrp="1"/>
          </p:cNvSpPr>
          <p:nvPr>
            <p:ph type="title"/>
          </p:nvPr>
        </p:nvSpPr>
        <p:spPr>
          <a:xfrm>
            <a:off x="819540" y="609770"/>
            <a:ext cx="6438673" cy="1325563"/>
          </a:xfrm>
        </p:spPr>
        <p:txBody>
          <a:bodyPr>
            <a:normAutofit/>
          </a:bodyPr>
          <a:lstStyle/>
          <a:p>
            <a:r>
              <a:rPr lang="en-US" dirty="0">
                <a:solidFill>
                  <a:schemeClr val="bg1"/>
                </a:solidFill>
              </a:rPr>
              <a:t>Glacial Lake Outburst Flood</a:t>
            </a:r>
          </a:p>
        </p:txBody>
      </p:sp>
      <p:grpSp>
        <p:nvGrpSpPr>
          <p:cNvPr id="14" name="Group 13">
            <a:extLst>
              <a:ext uri="{FF2B5EF4-FFF2-40B4-BE49-F238E27FC236}">
                <a16:creationId xmlns:a16="http://schemas.microsoft.com/office/drawing/2014/main" id="{74D3DE81-9BF4-3147-D475-AE4196B6E289}"/>
              </a:ext>
            </a:extLst>
          </p:cNvPr>
          <p:cNvGrpSpPr/>
          <p:nvPr/>
        </p:nvGrpSpPr>
        <p:grpSpPr>
          <a:xfrm>
            <a:off x="1071465" y="2442386"/>
            <a:ext cx="5438005" cy="4082690"/>
            <a:chOff x="498836" y="474630"/>
            <a:chExt cx="4514550" cy="3560432"/>
          </a:xfrm>
        </p:grpSpPr>
        <p:pic>
          <p:nvPicPr>
            <p:cNvPr id="16" name="Content Placeholder 4" descr="A picture containing nature&#10;&#10;Description automatically generated">
              <a:extLst>
                <a:ext uri="{FF2B5EF4-FFF2-40B4-BE49-F238E27FC236}">
                  <a16:creationId xmlns:a16="http://schemas.microsoft.com/office/drawing/2014/main" id="{648DDD3C-6685-7D09-0A08-A3314CE9BA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836" y="474630"/>
              <a:ext cx="4514550" cy="3446920"/>
            </a:xfrm>
          </p:spPr>
        </p:pic>
        <p:sp>
          <p:nvSpPr>
            <p:cNvPr id="17" name="TextBox 16">
              <a:extLst>
                <a:ext uri="{FF2B5EF4-FFF2-40B4-BE49-F238E27FC236}">
                  <a16:creationId xmlns:a16="http://schemas.microsoft.com/office/drawing/2014/main" id="{7B12F71B-78E7-1455-A68B-928D5DC4EC9C}"/>
                </a:ext>
              </a:extLst>
            </p:cNvPr>
            <p:cNvSpPr txBox="1">
              <a:spLocks/>
            </p:cNvSpPr>
            <p:nvPr/>
          </p:nvSpPr>
          <p:spPr>
            <a:xfrm>
              <a:off x="590595" y="3665730"/>
              <a:ext cx="3378075" cy="369332"/>
            </a:xfrm>
            <a:prstGeom prst="rect">
              <a:avLst/>
            </a:prstGeom>
            <a:noFill/>
          </p:spPr>
          <p:txBody>
            <a:bodyPr wrap="square" rtlCol="0">
              <a:normAutofit/>
            </a:bodyPr>
            <a:lstStyle/>
            <a:p>
              <a:pPr>
                <a:lnSpc>
                  <a:spcPct val="90000"/>
                </a:lnSpc>
                <a:spcAft>
                  <a:spcPts val="600"/>
                </a:spcAft>
              </a:pPr>
              <a:r>
                <a:rPr lang="en-US" sz="1600" dirty="0"/>
                <a:t>Norgeibilder.no    Orthophoto 2019.07.26</a:t>
              </a:r>
            </a:p>
          </p:txBody>
        </p:sp>
      </p:grpSp>
      <p:grpSp>
        <p:nvGrpSpPr>
          <p:cNvPr id="18" name="Group 17">
            <a:extLst>
              <a:ext uri="{FF2B5EF4-FFF2-40B4-BE49-F238E27FC236}">
                <a16:creationId xmlns:a16="http://schemas.microsoft.com/office/drawing/2014/main" id="{D092CB2B-1C33-76A3-3E63-A4D31848C464}"/>
              </a:ext>
            </a:extLst>
          </p:cNvPr>
          <p:cNvGrpSpPr/>
          <p:nvPr/>
        </p:nvGrpSpPr>
        <p:grpSpPr>
          <a:xfrm>
            <a:off x="7896507" y="609770"/>
            <a:ext cx="3920495" cy="5633153"/>
            <a:chOff x="7117122" y="1189534"/>
            <a:chExt cx="3741429" cy="5375862"/>
          </a:xfrm>
        </p:grpSpPr>
        <p:pic>
          <p:nvPicPr>
            <p:cNvPr id="19" name="Picture 18" descr="A river running through a valley&#10;&#10;Description automatically generated with medium confidence">
              <a:extLst>
                <a:ext uri="{FF2B5EF4-FFF2-40B4-BE49-F238E27FC236}">
                  <a16:creationId xmlns:a16="http://schemas.microsoft.com/office/drawing/2014/main" id="{48BF2B57-6FA4-EDDC-E8D0-AE83085351D0}"/>
                </a:ext>
              </a:extLst>
            </p:cNvPr>
            <p:cNvPicPr>
              <a:picLocks noChangeAspect="1"/>
            </p:cNvPicPr>
            <p:nvPr/>
          </p:nvPicPr>
          <p:blipFill rotWithShape="1">
            <a:blip r:embed="rId4">
              <a:extLst>
                <a:ext uri="{28A0092B-C50C-407E-A947-70E740481C1C}">
                  <a14:useLocalDpi xmlns:a14="http://schemas.microsoft.com/office/drawing/2010/main" val="0"/>
                </a:ext>
              </a:extLst>
            </a:blip>
            <a:srcRect t="14298"/>
            <a:stretch/>
          </p:blipFill>
          <p:spPr>
            <a:xfrm>
              <a:off x="7117122" y="1189534"/>
              <a:ext cx="3528446" cy="5375862"/>
            </a:xfrm>
            <a:prstGeom prst="rect">
              <a:avLst/>
            </a:prstGeom>
          </p:spPr>
        </p:pic>
        <p:sp>
          <p:nvSpPr>
            <p:cNvPr id="20" name="TextBox 19">
              <a:extLst>
                <a:ext uri="{FF2B5EF4-FFF2-40B4-BE49-F238E27FC236}">
                  <a16:creationId xmlns:a16="http://schemas.microsoft.com/office/drawing/2014/main" id="{0D6094E5-FA89-108F-FFA1-1BA831099928}"/>
                </a:ext>
              </a:extLst>
            </p:cNvPr>
            <p:cNvSpPr txBox="1"/>
            <p:nvPr/>
          </p:nvSpPr>
          <p:spPr>
            <a:xfrm>
              <a:off x="7117122" y="6226842"/>
              <a:ext cx="3741429" cy="338554"/>
            </a:xfrm>
            <a:prstGeom prst="rect">
              <a:avLst/>
            </a:prstGeom>
            <a:noFill/>
          </p:spPr>
          <p:txBody>
            <a:bodyPr wrap="square" rtlCol="0">
              <a:spAutoFit/>
            </a:bodyPr>
            <a:lstStyle/>
            <a:p>
              <a:r>
                <a:rPr lang="en-US" sz="1600" dirty="0">
                  <a:solidFill>
                    <a:schemeClr val="bg1"/>
                  </a:solidFill>
                </a:rPr>
                <a:t>Photo: Ghazal Moghaddam    2021.08.13   </a:t>
              </a:r>
            </a:p>
          </p:txBody>
        </p:sp>
      </p:grpSp>
      <p:pic>
        <p:nvPicPr>
          <p:cNvPr id="13" name="Picture 12" descr="Logo&#10;&#10;Description automatically generated">
            <a:extLst>
              <a:ext uri="{FF2B5EF4-FFF2-40B4-BE49-F238E27FC236}">
                <a16:creationId xmlns:a16="http://schemas.microsoft.com/office/drawing/2014/main" id="{58448E99-4845-049F-6297-870790574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1325196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F462E5-0C71-C6C9-08B3-613A83A5C822}"/>
              </a:ext>
            </a:extLst>
          </p:cNvPr>
          <p:cNvPicPr>
            <a:picLocks noChangeAspect="1"/>
          </p:cNvPicPr>
          <p:nvPr/>
        </p:nvPicPr>
        <p:blipFill rotWithShape="1">
          <a:blip r:embed="rId3"/>
          <a:srcRect l="4223" r="-1" b="-1"/>
          <a:stretch/>
        </p:blipFill>
        <p:spPr>
          <a:xfrm>
            <a:off x="838200" y="754148"/>
            <a:ext cx="10515600" cy="4995575"/>
          </a:xfrm>
          <a:prstGeom prst="rect">
            <a:avLst/>
          </a:prstGeom>
        </p:spPr>
      </p:pic>
      <p:cxnSp>
        <p:nvCxnSpPr>
          <p:cNvPr id="26"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A6F0431D-9047-FABE-B82E-AC7DCBE28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244857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A3C7A2F-71DB-CD91-C28B-169ECE4DD1FD}"/>
              </a:ext>
            </a:extLst>
          </p:cNvPr>
          <p:cNvSpPr txBox="1">
            <a:spLocks/>
          </p:cNvSpPr>
          <p:nvPr/>
        </p:nvSpPr>
        <p:spPr>
          <a:xfrm>
            <a:off x="1329766" y="1146412"/>
            <a:ext cx="9014348" cy="240200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a:solidFill>
                  <a:schemeClr val="bg1">
                    <a:lumMod val="65000"/>
                  </a:schemeClr>
                </a:solidFill>
              </a:rPr>
              <a:t>Glacier Retreat</a:t>
            </a:r>
            <a:br>
              <a:rPr lang="en-US" sz="2600" dirty="0">
                <a:solidFill>
                  <a:schemeClr val="bg1">
                    <a:lumMod val="65000"/>
                  </a:schemeClr>
                </a:solidFill>
              </a:rPr>
            </a:br>
            <a:br>
              <a:rPr lang="en-US" sz="2600" dirty="0">
                <a:solidFill>
                  <a:schemeClr val="bg1">
                    <a:lumMod val="65000"/>
                  </a:schemeClr>
                </a:solidFill>
              </a:rPr>
            </a:br>
            <a:r>
              <a:rPr lang="en-US" sz="2600" dirty="0">
                <a:solidFill>
                  <a:schemeClr val="bg1">
                    <a:lumMod val="65000"/>
                  </a:schemeClr>
                </a:solidFill>
              </a:rPr>
              <a:t>Formation and Growth of Glacial Lakes</a:t>
            </a:r>
          </a:p>
          <a:p>
            <a:br>
              <a:rPr lang="en-US" sz="2600" dirty="0">
                <a:solidFill>
                  <a:schemeClr val="bg1">
                    <a:lumMod val="65000"/>
                  </a:schemeClr>
                </a:solidFill>
              </a:rPr>
            </a:br>
            <a:r>
              <a:rPr lang="en-US" sz="2600" dirty="0">
                <a:solidFill>
                  <a:schemeClr val="bg1">
                    <a:lumMod val="65000"/>
                  </a:schemeClr>
                </a:solidFill>
              </a:rPr>
              <a:t>Hydropower production</a:t>
            </a:r>
            <a:br>
              <a:rPr lang="en-US" sz="2600" dirty="0">
                <a:solidFill>
                  <a:schemeClr val="bg1">
                    <a:lumMod val="65000"/>
                  </a:schemeClr>
                </a:solidFill>
              </a:rPr>
            </a:br>
            <a:br>
              <a:rPr lang="en-US" sz="2600" dirty="0">
                <a:solidFill>
                  <a:schemeClr val="bg1">
                    <a:lumMod val="65000"/>
                  </a:schemeClr>
                </a:solidFill>
              </a:rPr>
            </a:br>
            <a:r>
              <a:rPr lang="en-US" sz="2600" dirty="0">
                <a:solidFill>
                  <a:schemeClr val="bg1">
                    <a:lumMod val="65000"/>
                  </a:schemeClr>
                </a:solidFill>
              </a:rPr>
              <a:t>Hazard management</a:t>
            </a:r>
          </a:p>
        </p:txBody>
      </p:sp>
      <p:sp>
        <p:nvSpPr>
          <p:cNvPr id="2" name="Title 1">
            <a:extLst>
              <a:ext uri="{FF2B5EF4-FFF2-40B4-BE49-F238E27FC236}">
                <a16:creationId xmlns:a16="http://schemas.microsoft.com/office/drawing/2014/main" id="{83189499-C393-C027-EF75-AE1F4C605CD6}"/>
              </a:ext>
            </a:extLst>
          </p:cNvPr>
          <p:cNvSpPr>
            <a:spLocks noGrp="1"/>
          </p:cNvSpPr>
          <p:nvPr>
            <p:ph type="title"/>
          </p:nvPr>
        </p:nvSpPr>
        <p:spPr>
          <a:xfrm>
            <a:off x="1151979" y="5201732"/>
            <a:ext cx="9014348" cy="754418"/>
          </a:xfrm>
        </p:spPr>
        <p:txBody>
          <a:bodyPr vert="horz" lIns="91440" tIns="45720" rIns="91440" bIns="45720" rtlCol="0" anchor="b">
            <a:normAutofit fontScale="90000"/>
          </a:bodyPr>
          <a:lstStyle/>
          <a:p>
            <a:r>
              <a:rPr lang="en-US" sz="4800" b="1" kern="1200" dirty="0">
                <a:solidFill>
                  <a:schemeClr val="bg1"/>
                </a:solidFill>
                <a:latin typeface="+mj-lt"/>
                <a:ea typeface="+mj-ea"/>
                <a:cs typeface="+mj-cs"/>
              </a:rPr>
              <a:t>Why Study Glaciers and Glacial lakes?</a:t>
            </a:r>
          </a:p>
        </p:txBody>
      </p:sp>
      <p:pic>
        <p:nvPicPr>
          <p:cNvPr id="12" name="Picture 11" descr="Logo&#10;&#10;Description automatically generated">
            <a:extLst>
              <a:ext uri="{FF2B5EF4-FFF2-40B4-BE49-F238E27FC236}">
                <a16:creationId xmlns:a16="http://schemas.microsoft.com/office/drawing/2014/main" id="{1596B292-D550-BC88-8331-854B20653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298264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dir="cw">
                                      <p:cBhvr override="childStyle">
                                        <p:cTn id="6" dur="2500" fill="hold"/>
                                        <p:tgtEl>
                                          <p:spTgt spid="8">
                                            <p:txEl>
                                              <p:pRg st="0" end="0"/>
                                            </p:txEl>
                                          </p:spTgt>
                                        </p:tgtEl>
                                        <p:attrNameLst>
                                          <p:attrName>style.color</p:attrName>
                                        </p:attrNameLst>
                                      </p:cBhvr>
                                      <p:by>
                                        <p:hsl h="0" s="-12549" l="-25098"/>
                                      </p:by>
                                    </p:animClr>
                                    <p:animClr clrSpc="hsl" dir="cw">
                                      <p:cBhvr>
                                        <p:cTn id="7" dur="2500" fill="hold"/>
                                        <p:tgtEl>
                                          <p:spTgt spid="8">
                                            <p:txEl>
                                              <p:pRg st="0" end="0"/>
                                            </p:txEl>
                                          </p:spTgt>
                                        </p:tgtEl>
                                        <p:attrNameLst>
                                          <p:attrName>fillcolor</p:attrName>
                                        </p:attrNameLst>
                                      </p:cBhvr>
                                      <p:by>
                                        <p:hsl h="0" s="-12549" l="-25098"/>
                                      </p:by>
                                    </p:animClr>
                                    <p:animClr clrSpc="hsl" dir="cw">
                                      <p:cBhvr>
                                        <p:cTn id="8" dur="2500" fill="hold"/>
                                        <p:tgtEl>
                                          <p:spTgt spid="8">
                                            <p:txEl>
                                              <p:pRg st="0" end="0"/>
                                            </p:txEl>
                                          </p:spTgt>
                                        </p:tgtEl>
                                        <p:attrNameLst>
                                          <p:attrName>stroke.color</p:attrName>
                                        </p:attrNameLst>
                                      </p:cBhvr>
                                      <p:by>
                                        <p:hsl h="0" s="-12549" l="-25098"/>
                                      </p:by>
                                    </p:animClr>
                                    <p:set>
                                      <p:cBhvr>
                                        <p:cTn id="9" dur="2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A796AA9-20F5-0393-1181-CF498A921FEF}"/>
              </a:ext>
            </a:extLst>
          </p:cNvPr>
          <p:cNvPicPr>
            <a:picLocks noChangeAspect="1"/>
          </p:cNvPicPr>
          <p:nvPr/>
        </p:nvPicPr>
        <p:blipFill>
          <a:blip r:embed="rId3"/>
          <a:stretch>
            <a:fillRect/>
          </a:stretch>
        </p:blipFill>
        <p:spPr>
          <a:xfrm>
            <a:off x="78657" y="2203079"/>
            <a:ext cx="7299257" cy="3317133"/>
          </a:xfrm>
          <a:prstGeom prst="rect">
            <a:avLst/>
          </a:prstGeom>
        </p:spPr>
      </p:pic>
      <p:sp>
        <p:nvSpPr>
          <p:cNvPr id="15" name="Content Placeholder 2">
            <a:extLst>
              <a:ext uri="{FF2B5EF4-FFF2-40B4-BE49-F238E27FC236}">
                <a16:creationId xmlns:a16="http://schemas.microsoft.com/office/drawing/2014/main" id="{ECA49167-2638-3D76-4B14-9F16BE4986F4}"/>
              </a:ext>
            </a:extLst>
          </p:cNvPr>
          <p:cNvSpPr txBox="1">
            <a:spLocks/>
          </p:cNvSpPr>
          <p:nvPr/>
        </p:nvSpPr>
        <p:spPr>
          <a:xfrm>
            <a:off x="7126797" y="1780114"/>
            <a:ext cx="44159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Image pre-processing</a:t>
            </a:r>
          </a:p>
          <a:p>
            <a:pPr marL="0" indent="0">
              <a:buFont typeface="Arial" panose="020B0604020202020204" pitchFamily="34" charset="0"/>
              <a:buNone/>
            </a:pPr>
            <a:endParaRPr lang="en-US" dirty="0"/>
          </a:p>
          <a:p>
            <a:r>
              <a:rPr lang="en-US" dirty="0"/>
              <a:t>Gaps in Landsat 7</a:t>
            </a:r>
          </a:p>
          <a:p>
            <a:r>
              <a:rPr lang="en-US" dirty="0"/>
              <a:t>Atmospheric correction</a:t>
            </a:r>
          </a:p>
          <a:p>
            <a:r>
              <a:rPr lang="en-US" dirty="0"/>
              <a:t>Thermal atmospheric correction</a:t>
            </a:r>
          </a:p>
          <a:p>
            <a:r>
              <a:rPr lang="en-US" dirty="0"/>
              <a:t>Resample Sentinel-2 bands</a:t>
            </a:r>
          </a:p>
          <a:p>
            <a:pPr marL="914400" lvl="2" indent="0">
              <a:buFont typeface="Arial" panose="020B0604020202020204" pitchFamily="34" charset="0"/>
              <a:buNone/>
            </a:pPr>
            <a:endParaRPr lang="en-US" dirty="0"/>
          </a:p>
        </p:txBody>
      </p:sp>
      <p:sp>
        <p:nvSpPr>
          <p:cNvPr id="13" name="Title 1">
            <a:extLst>
              <a:ext uri="{FF2B5EF4-FFF2-40B4-BE49-F238E27FC236}">
                <a16:creationId xmlns:a16="http://schemas.microsoft.com/office/drawing/2014/main" id="{E8571BD4-AFA0-F3B4-0899-8A1011DD1F71}"/>
              </a:ext>
            </a:extLst>
          </p:cNvPr>
          <p:cNvSpPr>
            <a:spLocks noGrp="1"/>
          </p:cNvSpPr>
          <p:nvPr>
            <p:ph type="title"/>
          </p:nvPr>
        </p:nvSpPr>
        <p:spPr>
          <a:xfrm>
            <a:off x="808638" y="386930"/>
            <a:ext cx="9236700" cy="1188950"/>
          </a:xfrm>
        </p:spPr>
        <p:txBody>
          <a:bodyPr anchor="b">
            <a:normAutofit/>
          </a:bodyPr>
          <a:lstStyle/>
          <a:p>
            <a:r>
              <a:rPr lang="en-US" sz="5400" dirty="0"/>
              <a:t>Methods</a:t>
            </a:r>
          </a:p>
        </p:txBody>
      </p:sp>
      <p:pic>
        <p:nvPicPr>
          <p:cNvPr id="16" name="Picture 15" descr="Logo&#10;&#10;Description automatically generated">
            <a:extLst>
              <a:ext uri="{FF2B5EF4-FFF2-40B4-BE49-F238E27FC236}">
                <a16:creationId xmlns:a16="http://schemas.microsoft.com/office/drawing/2014/main" id="{83D021A1-6FF6-22D5-008F-F236578BB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3331290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808638" y="386930"/>
            <a:ext cx="9236700" cy="1188950"/>
          </a:xfrm>
        </p:spPr>
        <p:txBody>
          <a:bodyPr anchor="b">
            <a:normAutofit/>
          </a:bodyPr>
          <a:lstStyle/>
          <a:p>
            <a:r>
              <a:rPr lang="en-US" sz="5400" dirty="0"/>
              <a:t>Methods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A796AA9-20F5-0393-1181-CF498A921FEF}"/>
              </a:ext>
            </a:extLst>
          </p:cNvPr>
          <p:cNvPicPr>
            <a:picLocks noChangeAspect="1"/>
          </p:cNvPicPr>
          <p:nvPr/>
        </p:nvPicPr>
        <p:blipFill>
          <a:blip r:embed="rId3"/>
          <a:stretch>
            <a:fillRect/>
          </a:stretch>
        </p:blipFill>
        <p:spPr>
          <a:xfrm>
            <a:off x="78657" y="2203079"/>
            <a:ext cx="7299257" cy="3317133"/>
          </a:xfrm>
          <a:prstGeom prst="rect">
            <a:avLst/>
          </a:prstGeom>
        </p:spPr>
      </p:pic>
      <p:sp>
        <p:nvSpPr>
          <p:cNvPr id="16" name="Content Placeholder 2">
            <a:extLst>
              <a:ext uri="{FF2B5EF4-FFF2-40B4-BE49-F238E27FC236}">
                <a16:creationId xmlns:a16="http://schemas.microsoft.com/office/drawing/2014/main" id="{962A862B-3F25-7D1C-2874-F85EC6910FE4}"/>
              </a:ext>
            </a:extLst>
          </p:cNvPr>
          <p:cNvSpPr txBox="1">
            <a:spLocks/>
          </p:cNvSpPr>
          <p:nvPr/>
        </p:nvSpPr>
        <p:spPr>
          <a:xfrm>
            <a:off x="7118360" y="1808164"/>
            <a:ext cx="4415902"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t>Image pre-processing</a:t>
            </a:r>
          </a:p>
          <a:p>
            <a:pPr marL="0" indent="0">
              <a:buFont typeface="Arial" panose="020B0604020202020204" pitchFamily="34" charset="0"/>
              <a:buNone/>
            </a:pPr>
            <a:endParaRPr lang="en-US" dirty="0"/>
          </a:p>
          <a:p>
            <a:r>
              <a:rPr lang="en-US" dirty="0"/>
              <a:t>Composite</a:t>
            </a:r>
          </a:p>
          <a:p>
            <a:pPr lvl="1"/>
            <a:r>
              <a:rPr lang="en-US" dirty="0"/>
              <a:t>Landsat </a:t>
            </a:r>
          </a:p>
          <a:p>
            <a:pPr lvl="2"/>
            <a:r>
              <a:rPr lang="en-US" dirty="0"/>
              <a:t>Blue</a:t>
            </a:r>
          </a:p>
          <a:p>
            <a:pPr lvl="2"/>
            <a:r>
              <a:rPr lang="en-US" dirty="0"/>
              <a:t>NIR</a:t>
            </a:r>
          </a:p>
          <a:p>
            <a:pPr lvl="2"/>
            <a:r>
              <a:rPr lang="en-US" dirty="0"/>
              <a:t>SWIR1</a:t>
            </a:r>
          </a:p>
          <a:p>
            <a:pPr lvl="2"/>
            <a:r>
              <a:rPr lang="en-US" dirty="0"/>
              <a:t>SWIR2</a:t>
            </a:r>
          </a:p>
          <a:p>
            <a:pPr lvl="2"/>
            <a:r>
              <a:rPr lang="en-US" dirty="0"/>
              <a:t>Thermal band</a:t>
            </a:r>
          </a:p>
          <a:p>
            <a:pPr lvl="1"/>
            <a:r>
              <a:rPr lang="en-US" dirty="0"/>
              <a:t>Sentinel-2 </a:t>
            </a:r>
          </a:p>
          <a:p>
            <a:pPr lvl="2"/>
            <a:r>
              <a:rPr lang="en-US" dirty="0"/>
              <a:t>No Thermal band</a:t>
            </a:r>
          </a:p>
          <a:p>
            <a:r>
              <a:rPr lang="en-US" dirty="0"/>
              <a:t>Mosaicking</a:t>
            </a:r>
          </a:p>
          <a:p>
            <a:pPr marL="914400" lvl="2" indent="0">
              <a:buFont typeface="Arial" panose="020B0604020202020204" pitchFamily="34" charset="0"/>
              <a:buNone/>
            </a:pPr>
            <a:endParaRPr lang="en-US" dirty="0"/>
          </a:p>
        </p:txBody>
      </p:sp>
      <p:pic>
        <p:nvPicPr>
          <p:cNvPr id="13" name="Picture 12" descr="Logo&#10;&#10;Description automatically generated">
            <a:extLst>
              <a:ext uri="{FF2B5EF4-FFF2-40B4-BE49-F238E27FC236}">
                <a16:creationId xmlns:a16="http://schemas.microsoft.com/office/drawing/2014/main" id="{2DAA5A1C-3133-43DF-328E-E8E3AA6B3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99037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mountain, outdoor, nature, rock&#10;&#10;Description automatically generated">
            <a:extLst>
              <a:ext uri="{FF2B5EF4-FFF2-40B4-BE49-F238E27FC236}">
                <a16:creationId xmlns:a16="http://schemas.microsoft.com/office/drawing/2014/main" id="{AE415B4E-85D0-D158-DE16-AA42467A102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22B4063F-3A11-6493-EB55-B35446090C82}"/>
              </a:ext>
            </a:extLst>
          </p:cNvPr>
          <p:cNvSpPr txBox="1"/>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lnSpc>
                <a:spcPct val="90000"/>
              </a:lnSpc>
              <a:spcBef>
                <a:spcPct val="0"/>
              </a:spcBef>
              <a:spcAft>
                <a:spcPts val="600"/>
              </a:spcAft>
            </a:pPr>
            <a:r>
              <a:rPr lang="en-US" sz="2800">
                <a:solidFill>
                  <a:srgbClr val="FFFFFF"/>
                </a:solidFill>
                <a:latin typeface="+mj-lt"/>
                <a:ea typeface="+mj-ea"/>
                <a:cs typeface="+mj-cs"/>
              </a:rPr>
              <a:t>Bøyabreen – Norway</a:t>
            </a:r>
          </a:p>
          <a:p>
            <a:pPr algn="ctr">
              <a:lnSpc>
                <a:spcPct val="90000"/>
              </a:lnSpc>
              <a:spcBef>
                <a:spcPct val="0"/>
              </a:spcBef>
              <a:spcAft>
                <a:spcPts val="600"/>
              </a:spcAft>
            </a:pPr>
            <a:r>
              <a:rPr lang="en-US" sz="2800">
                <a:solidFill>
                  <a:srgbClr val="FFFFFF"/>
                </a:solidFill>
                <a:latin typeface="+mj-lt"/>
                <a:ea typeface="+mj-ea"/>
                <a:cs typeface="+mj-cs"/>
              </a:rPr>
              <a:t>1993</a:t>
            </a:r>
          </a:p>
        </p:txBody>
      </p:sp>
      <p:sp>
        <p:nvSpPr>
          <p:cNvPr id="8" name="TextBox 7">
            <a:extLst>
              <a:ext uri="{FF2B5EF4-FFF2-40B4-BE49-F238E27FC236}">
                <a16:creationId xmlns:a16="http://schemas.microsoft.com/office/drawing/2014/main" id="{8E213D30-BBB6-CAC0-B602-6A85EF3CB7FE}"/>
              </a:ext>
            </a:extLst>
          </p:cNvPr>
          <p:cNvSpPr txBox="1"/>
          <p:nvPr/>
        </p:nvSpPr>
        <p:spPr>
          <a:xfrm>
            <a:off x="230972" y="5934670"/>
            <a:ext cx="2767263" cy="923330"/>
          </a:xfrm>
          <a:prstGeom prst="rect">
            <a:avLst/>
          </a:prstGeom>
          <a:noFill/>
        </p:spPr>
        <p:txBody>
          <a:bodyPr wrap="square" rtlCol="0">
            <a:spAutoFit/>
          </a:bodyPr>
          <a:lstStyle/>
          <a:p>
            <a:r>
              <a:rPr lang="en-US" dirty="0"/>
              <a:t>Photo: NVE.no Hinrich Bernard </a:t>
            </a:r>
            <a:r>
              <a:rPr lang="en-US" dirty="0" err="1"/>
              <a:t>Basemann</a:t>
            </a:r>
            <a:endParaRPr lang="en-US" dirty="0"/>
          </a:p>
          <a:p>
            <a:endParaRPr lang="en-US" dirty="0"/>
          </a:p>
        </p:txBody>
      </p:sp>
      <p:pic>
        <p:nvPicPr>
          <p:cNvPr id="7" name="Picture 6" descr="Logo&#10;&#10;Description automatically generated">
            <a:extLst>
              <a:ext uri="{FF2B5EF4-FFF2-40B4-BE49-F238E27FC236}">
                <a16:creationId xmlns:a16="http://schemas.microsoft.com/office/drawing/2014/main" id="{BD82F5C6-C820-5204-C5BD-D21F8A27E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265500803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mountain, outdoor, nature, hillside&#10;&#10;Description automatically generated">
            <a:extLst>
              <a:ext uri="{FF2B5EF4-FFF2-40B4-BE49-F238E27FC236}">
                <a16:creationId xmlns:a16="http://schemas.microsoft.com/office/drawing/2014/main" id="{4313B049-4452-7C47-7ACC-AF4FE9B39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780"/>
            <a:ext cx="12192000" cy="8128000"/>
          </a:xfrm>
          <a:prstGeom prst="rect">
            <a:avLst/>
          </a:prstGeom>
        </p:spPr>
      </p:pic>
      <p:sp>
        <p:nvSpPr>
          <p:cNvPr id="6" name="TextBox 5">
            <a:extLst>
              <a:ext uri="{FF2B5EF4-FFF2-40B4-BE49-F238E27FC236}">
                <a16:creationId xmlns:a16="http://schemas.microsoft.com/office/drawing/2014/main" id="{22B4063F-3A11-6493-EB55-B35446090C82}"/>
              </a:ext>
            </a:extLst>
          </p:cNvPr>
          <p:cNvSpPr txBox="1"/>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lnSpc>
                <a:spcPct val="90000"/>
              </a:lnSpc>
              <a:spcBef>
                <a:spcPct val="0"/>
              </a:spcBef>
              <a:spcAft>
                <a:spcPts val="600"/>
              </a:spcAft>
            </a:pPr>
            <a:r>
              <a:rPr lang="en-US" sz="2800" dirty="0" err="1">
                <a:solidFill>
                  <a:srgbClr val="FFFFFF"/>
                </a:solidFill>
                <a:latin typeface="+mj-lt"/>
                <a:ea typeface="+mj-ea"/>
                <a:cs typeface="+mj-cs"/>
              </a:rPr>
              <a:t>Bøyabreen</a:t>
            </a:r>
            <a:r>
              <a:rPr lang="en-US" sz="2800" dirty="0">
                <a:solidFill>
                  <a:srgbClr val="FFFFFF"/>
                </a:solidFill>
                <a:latin typeface="+mj-lt"/>
                <a:ea typeface="+mj-ea"/>
                <a:cs typeface="+mj-cs"/>
              </a:rPr>
              <a:t> – Norway</a:t>
            </a:r>
          </a:p>
          <a:p>
            <a:pPr algn="ctr">
              <a:lnSpc>
                <a:spcPct val="90000"/>
              </a:lnSpc>
              <a:spcBef>
                <a:spcPct val="0"/>
              </a:spcBef>
              <a:spcAft>
                <a:spcPts val="600"/>
              </a:spcAft>
            </a:pPr>
            <a:r>
              <a:rPr lang="en-US" sz="2800" dirty="0">
                <a:solidFill>
                  <a:srgbClr val="FFFFFF"/>
                </a:solidFill>
                <a:latin typeface="+mj-lt"/>
                <a:ea typeface="+mj-ea"/>
                <a:cs typeface="+mj-cs"/>
              </a:rPr>
              <a:t>2019</a:t>
            </a:r>
          </a:p>
        </p:txBody>
      </p:sp>
      <p:sp>
        <p:nvSpPr>
          <p:cNvPr id="8" name="TextBox 7">
            <a:extLst>
              <a:ext uri="{FF2B5EF4-FFF2-40B4-BE49-F238E27FC236}">
                <a16:creationId xmlns:a16="http://schemas.microsoft.com/office/drawing/2014/main" id="{E6921EBF-A956-708F-2583-36D69D1A0A8A}"/>
              </a:ext>
            </a:extLst>
          </p:cNvPr>
          <p:cNvSpPr txBox="1"/>
          <p:nvPr/>
        </p:nvSpPr>
        <p:spPr>
          <a:xfrm>
            <a:off x="210652" y="6217920"/>
            <a:ext cx="2767263" cy="646331"/>
          </a:xfrm>
          <a:prstGeom prst="rect">
            <a:avLst/>
          </a:prstGeom>
          <a:noFill/>
        </p:spPr>
        <p:txBody>
          <a:bodyPr wrap="square" rtlCol="0">
            <a:spAutoFit/>
          </a:bodyPr>
          <a:lstStyle/>
          <a:p>
            <a:r>
              <a:rPr lang="en-US" dirty="0"/>
              <a:t>Photo: Ghazal Moghaddam</a:t>
            </a:r>
          </a:p>
          <a:p>
            <a:endParaRPr lang="en-US" dirty="0"/>
          </a:p>
        </p:txBody>
      </p:sp>
      <p:pic>
        <p:nvPicPr>
          <p:cNvPr id="7" name="Picture 6" descr="Logo&#10;&#10;Description automatically generated">
            <a:extLst>
              <a:ext uri="{FF2B5EF4-FFF2-40B4-BE49-F238E27FC236}">
                <a16:creationId xmlns:a16="http://schemas.microsoft.com/office/drawing/2014/main" id="{E0DA01A0-5601-C78B-50F2-F620068C8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3126301177"/>
      </p:ext>
    </p:extLst>
  </p:cSld>
  <p:clrMapOvr>
    <a:overrideClrMapping bg1="dk1" tx1="lt1" bg2="dk2" tx2="lt2" accent1="accent1" accent2="accent2" accent3="accent3" accent4="accent4" accent5="accent5" accent6="accent6" hlink="hlink" folHlink="folHlink"/>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7050663-9D20-E19E-8236-1180BC798291}"/>
              </a:ext>
            </a:extLst>
          </p:cNvPr>
          <p:cNvSpPr txBox="1">
            <a:spLocks/>
          </p:cNvSpPr>
          <p:nvPr/>
        </p:nvSpPr>
        <p:spPr>
          <a:xfrm>
            <a:off x="1329766" y="1146412"/>
            <a:ext cx="9014348" cy="240200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a:solidFill>
                  <a:schemeClr val="bg1">
                    <a:lumMod val="65000"/>
                  </a:schemeClr>
                </a:solidFill>
              </a:rPr>
              <a:t>Glacier Retreat</a:t>
            </a:r>
            <a:br>
              <a:rPr lang="en-US" sz="2600" dirty="0">
                <a:solidFill>
                  <a:schemeClr val="bg1">
                    <a:lumMod val="65000"/>
                  </a:schemeClr>
                </a:solidFill>
              </a:rPr>
            </a:br>
            <a:br>
              <a:rPr lang="en-US" sz="2600" dirty="0">
                <a:solidFill>
                  <a:schemeClr val="bg1">
                    <a:lumMod val="65000"/>
                  </a:schemeClr>
                </a:solidFill>
              </a:rPr>
            </a:br>
            <a:r>
              <a:rPr lang="en-US" sz="2600" dirty="0">
                <a:solidFill>
                  <a:schemeClr val="bg1">
                    <a:lumMod val="65000"/>
                  </a:schemeClr>
                </a:solidFill>
              </a:rPr>
              <a:t>Formation and Growth of Glacial Lakes</a:t>
            </a:r>
          </a:p>
          <a:p>
            <a:br>
              <a:rPr lang="en-US" sz="2600" dirty="0">
                <a:solidFill>
                  <a:schemeClr val="bg1">
                    <a:lumMod val="65000"/>
                  </a:schemeClr>
                </a:solidFill>
              </a:rPr>
            </a:br>
            <a:r>
              <a:rPr lang="en-US" sz="2600" dirty="0">
                <a:solidFill>
                  <a:schemeClr val="bg1">
                    <a:lumMod val="65000"/>
                  </a:schemeClr>
                </a:solidFill>
              </a:rPr>
              <a:t>Hydropower production</a:t>
            </a:r>
            <a:br>
              <a:rPr lang="en-US" sz="2600" dirty="0">
                <a:solidFill>
                  <a:schemeClr val="bg1">
                    <a:lumMod val="65000"/>
                  </a:schemeClr>
                </a:solidFill>
              </a:rPr>
            </a:br>
            <a:br>
              <a:rPr lang="en-US" sz="2600" dirty="0">
                <a:solidFill>
                  <a:schemeClr val="bg1">
                    <a:lumMod val="65000"/>
                  </a:schemeClr>
                </a:solidFill>
              </a:rPr>
            </a:br>
            <a:r>
              <a:rPr lang="en-US" sz="2600" dirty="0">
                <a:solidFill>
                  <a:schemeClr val="bg1">
                    <a:lumMod val="65000"/>
                  </a:schemeClr>
                </a:solidFill>
              </a:rPr>
              <a:t>Hazard management</a:t>
            </a:r>
          </a:p>
        </p:txBody>
      </p:sp>
      <p:pic>
        <p:nvPicPr>
          <p:cNvPr id="8" name="Picture 7" descr="Logo&#10;&#10;Description automatically generated">
            <a:extLst>
              <a:ext uri="{FF2B5EF4-FFF2-40B4-BE49-F238E27FC236}">
                <a16:creationId xmlns:a16="http://schemas.microsoft.com/office/drawing/2014/main" id="{BE16C5E2-0424-4E8D-7D36-96D7F7A23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16957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dir="cw">
                                      <p:cBhvr override="childStyle">
                                        <p:cTn id="6" dur="2500" fill="hold"/>
                                        <p:tgtEl>
                                          <p:spTgt spid="10">
                                            <p:txEl>
                                              <p:pRg st="1" end="1"/>
                                            </p:txEl>
                                          </p:spTgt>
                                        </p:tgtEl>
                                        <p:attrNameLst>
                                          <p:attrName>style.color</p:attrName>
                                        </p:attrNameLst>
                                      </p:cBhvr>
                                      <p:by>
                                        <p:hsl h="0" s="-12549" l="-25098"/>
                                      </p:by>
                                    </p:animClr>
                                    <p:animClr clrSpc="hsl" dir="cw">
                                      <p:cBhvr>
                                        <p:cTn id="7" dur="2500" fill="hold"/>
                                        <p:tgtEl>
                                          <p:spTgt spid="10">
                                            <p:txEl>
                                              <p:pRg st="1" end="1"/>
                                            </p:txEl>
                                          </p:spTgt>
                                        </p:tgtEl>
                                        <p:attrNameLst>
                                          <p:attrName>fillcolor</p:attrName>
                                        </p:attrNameLst>
                                      </p:cBhvr>
                                      <p:by>
                                        <p:hsl h="0" s="-12549" l="-25098"/>
                                      </p:by>
                                    </p:animClr>
                                    <p:animClr clrSpc="hsl" dir="cw">
                                      <p:cBhvr>
                                        <p:cTn id="8" dur="2500" fill="hold"/>
                                        <p:tgtEl>
                                          <p:spTgt spid="10">
                                            <p:txEl>
                                              <p:pRg st="1" end="1"/>
                                            </p:txEl>
                                          </p:spTgt>
                                        </p:tgtEl>
                                        <p:attrNameLst>
                                          <p:attrName>stroke.color</p:attrName>
                                        </p:attrNameLst>
                                      </p:cBhvr>
                                      <p:by>
                                        <p:hsl h="0" s="-12549" l="-25098"/>
                                      </p:by>
                                    </p:animClr>
                                    <p:set>
                                      <p:cBhvr>
                                        <p:cTn id="9" dur="2500" fill="hold"/>
                                        <p:tgtEl>
                                          <p:spTgt spid="1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F36835C-FC27-A158-9B83-1DD0B2E1D429}"/>
              </a:ext>
            </a:extLst>
          </p:cNvPr>
          <p:cNvGrpSpPr/>
          <p:nvPr/>
        </p:nvGrpSpPr>
        <p:grpSpPr>
          <a:xfrm>
            <a:off x="761147" y="585020"/>
            <a:ext cx="7916675" cy="5943600"/>
            <a:chOff x="498836" y="474630"/>
            <a:chExt cx="4514550" cy="3560432"/>
          </a:xfrm>
        </p:grpSpPr>
        <p:pic>
          <p:nvPicPr>
            <p:cNvPr id="5" name="Content Placeholder 4" descr="A picture containing nature&#10;&#10;Description automatically generated">
              <a:extLst>
                <a:ext uri="{FF2B5EF4-FFF2-40B4-BE49-F238E27FC236}">
                  <a16:creationId xmlns:a16="http://schemas.microsoft.com/office/drawing/2014/main" id="{BCED9FE8-F1A4-E37A-91C9-CD53D5EC09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836" y="474630"/>
              <a:ext cx="4514550" cy="3446920"/>
            </a:xfrm>
          </p:spPr>
        </p:pic>
        <p:sp>
          <p:nvSpPr>
            <p:cNvPr id="6" name="TextBox 5">
              <a:extLst>
                <a:ext uri="{FF2B5EF4-FFF2-40B4-BE49-F238E27FC236}">
                  <a16:creationId xmlns:a16="http://schemas.microsoft.com/office/drawing/2014/main" id="{D0B597E9-9FCA-D167-A4B2-2D2E78F9BF42}"/>
                </a:ext>
              </a:extLst>
            </p:cNvPr>
            <p:cNvSpPr txBox="1">
              <a:spLocks/>
            </p:cNvSpPr>
            <p:nvPr/>
          </p:nvSpPr>
          <p:spPr>
            <a:xfrm>
              <a:off x="590595" y="3665730"/>
              <a:ext cx="2252614" cy="369332"/>
            </a:xfrm>
            <a:prstGeom prst="rect">
              <a:avLst/>
            </a:prstGeom>
            <a:noFill/>
          </p:spPr>
          <p:txBody>
            <a:bodyPr wrap="square" rtlCol="0">
              <a:normAutofit/>
            </a:bodyPr>
            <a:lstStyle/>
            <a:p>
              <a:pPr>
                <a:lnSpc>
                  <a:spcPct val="90000"/>
                </a:lnSpc>
                <a:spcAft>
                  <a:spcPts val="600"/>
                </a:spcAft>
              </a:pPr>
              <a:r>
                <a:rPr lang="en-US" sz="1600"/>
                <a:t>Norgeibilder.no    Orthophoto 2019.07.26</a:t>
              </a:r>
            </a:p>
          </p:txBody>
        </p:sp>
      </p:grpSp>
      <p:pic>
        <p:nvPicPr>
          <p:cNvPr id="9" name="Picture 8" descr="Logo&#10;&#10;Description automatically generated">
            <a:extLst>
              <a:ext uri="{FF2B5EF4-FFF2-40B4-BE49-F238E27FC236}">
                <a16:creationId xmlns:a16="http://schemas.microsoft.com/office/drawing/2014/main" id="{B400EE99-C489-8F07-7FA3-12DB1E60C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415491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808638" y="386930"/>
            <a:ext cx="9236700" cy="1188950"/>
          </a:xfrm>
        </p:spPr>
        <p:txBody>
          <a:bodyPr anchor="b">
            <a:normAutofit/>
          </a:bodyPr>
          <a:lstStyle/>
          <a:p>
            <a:r>
              <a:rPr lang="en-US" sz="5400"/>
              <a:t>Aims of Study</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6366FA-3E09-F0F2-4624-5CAA28808301}"/>
              </a:ext>
            </a:extLst>
          </p:cNvPr>
          <p:cNvSpPr>
            <a:spLocks noGrp="1"/>
          </p:cNvSpPr>
          <p:nvPr>
            <p:ph idx="1"/>
          </p:nvPr>
        </p:nvSpPr>
        <p:spPr>
          <a:xfrm>
            <a:off x="793660" y="2599509"/>
            <a:ext cx="10143668" cy="3435531"/>
          </a:xfrm>
        </p:spPr>
        <p:txBody>
          <a:bodyPr anchor="ctr">
            <a:normAutofit/>
          </a:bodyPr>
          <a:lstStyle/>
          <a:p>
            <a:r>
              <a:rPr lang="en-US" b="0" i="0" dirty="0">
                <a:effectLst/>
              </a:rPr>
              <a:t>Assess the potential use of machine learning algorithms with Landsat and Sentinel imagery for the recognition of glacial lakes and tracing their life cycle in Norway following a consistent method.</a:t>
            </a:r>
            <a:endParaRPr lang="en-US" dirty="0"/>
          </a:p>
          <a:p>
            <a:pPr lvl="2"/>
            <a:r>
              <a:rPr lang="en-US" sz="2800" dirty="0"/>
              <a:t>How accurate?</a:t>
            </a:r>
          </a:p>
          <a:p>
            <a:pPr lvl="2"/>
            <a:r>
              <a:rPr lang="en-US" sz="2800" dirty="0"/>
              <a:t>Recognize glacial lakes in early stages of formation?</a:t>
            </a:r>
          </a:p>
          <a:p>
            <a:pPr lvl="2"/>
            <a:r>
              <a:rPr lang="en-US" sz="2800" dirty="0"/>
              <a:t>Possibility of substituting Landsat with Sentinel images.</a:t>
            </a:r>
          </a:p>
          <a:p>
            <a:pPr lvl="2"/>
            <a:r>
              <a:rPr lang="en-US" sz="2800" dirty="0"/>
              <a:t>Challenges of recognition.</a:t>
            </a:r>
          </a:p>
        </p:txBody>
      </p:sp>
      <p:pic>
        <p:nvPicPr>
          <p:cNvPr id="9" name="Picture 8" descr="Logo&#10;&#10;Description automatically generated">
            <a:extLst>
              <a:ext uri="{FF2B5EF4-FFF2-40B4-BE49-F238E27FC236}">
                <a16:creationId xmlns:a16="http://schemas.microsoft.com/office/drawing/2014/main" id="{A39373EA-8AA2-EB40-5AD6-EC8318CCD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152924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808638" y="386930"/>
            <a:ext cx="9236700" cy="1188950"/>
          </a:xfrm>
        </p:spPr>
        <p:txBody>
          <a:bodyPr anchor="b">
            <a:normAutofit/>
          </a:bodyPr>
          <a:lstStyle/>
          <a:p>
            <a:r>
              <a:rPr lang="en-US" sz="5400" dirty="0"/>
              <a:t>Methods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561D948D-9288-46B4-369B-255E16469ADF}"/>
              </a:ext>
            </a:extLst>
          </p:cNvPr>
          <p:cNvSpPr>
            <a:spLocks noGrp="1"/>
          </p:cNvSpPr>
          <p:nvPr>
            <p:ph idx="1"/>
          </p:nvPr>
        </p:nvSpPr>
        <p:spPr>
          <a:xfrm>
            <a:off x="1131163" y="1780114"/>
            <a:ext cx="3795944" cy="4351338"/>
          </a:xfrm>
        </p:spPr>
        <p:txBody>
          <a:bodyPr/>
          <a:lstStyle/>
          <a:p>
            <a:pPr marL="0" indent="0">
              <a:buNone/>
            </a:pPr>
            <a:r>
              <a:rPr lang="en-US" dirty="0"/>
              <a:t>Datasets</a:t>
            </a:r>
          </a:p>
          <a:p>
            <a:pPr marL="0" indent="0">
              <a:buNone/>
            </a:pPr>
            <a:endParaRPr lang="en-US" dirty="0"/>
          </a:p>
          <a:p>
            <a:pPr marL="0" indent="0">
              <a:buNone/>
            </a:pPr>
            <a:endParaRPr lang="en-US" dirty="0"/>
          </a:p>
          <a:p>
            <a:r>
              <a:rPr lang="en-US" dirty="0"/>
              <a:t>Landsat imagery</a:t>
            </a:r>
          </a:p>
          <a:p>
            <a:pPr lvl="2"/>
            <a:r>
              <a:rPr lang="en-US" dirty="0"/>
              <a:t>1988 – 2019</a:t>
            </a:r>
          </a:p>
          <a:p>
            <a:r>
              <a:rPr lang="en-US" dirty="0"/>
              <a:t>Sentinel-2 imagery</a:t>
            </a:r>
          </a:p>
          <a:p>
            <a:pPr lvl="2"/>
            <a:r>
              <a:rPr lang="en-US" dirty="0"/>
              <a:t>2018 – 2019</a:t>
            </a:r>
          </a:p>
          <a:p>
            <a:endParaRPr lang="en-US" dirty="0"/>
          </a:p>
          <a:p>
            <a:pPr marL="914400" lvl="2" indent="0">
              <a:buNone/>
            </a:pPr>
            <a:endParaRPr lang="en-US" dirty="0"/>
          </a:p>
        </p:txBody>
      </p:sp>
      <p:sp>
        <p:nvSpPr>
          <p:cNvPr id="16" name="Content Placeholder 2">
            <a:extLst>
              <a:ext uri="{FF2B5EF4-FFF2-40B4-BE49-F238E27FC236}">
                <a16:creationId xmlns:a16="http://schemas.microsoft.com/office/drawing/2014/main" id="{B28A54B9-08E5-CB82-3313-A1487B6C28E0}"/>
              </a:ext>
            </a:extLst>
          </p:cNvPr>
          <p:cNvSpPr txBox="1">
            <a:spLocks/>
          </p:cNvSpPr>
          <p:nvPr/>
        </p:nvSpPr>
        <p:spPr>
          <a:xfrm>
            <a:off x="6594472" y="1780114"/>
            <a:ext cx="49041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Machine Learning Algorithms</a:t>
            </a:r>
          </a:p>
          <a:p>
            <a:pPr marL="0" indent="0">
              <a:buNone/>
            </a:pPr>
            <a:endParaRPr lang="en-US" dirty="0"/>
          </a:p>
          <a:p>
            <a:pPr lvl="1"/>
            <a:r>
              <a:rPr lang="en-US" dirty="0"/>
              <a:t>Maximum Likelihood Classification</a:t>
            </a:r>
          </a:p>
          <a:p>
            <a:pPr lvl="1"/>
            <a:r>
              <a:rPr lang="en-US" dirty="0"/>
              <a:t>Support Vector Machine</a:t>
            </a:r>
          </a:p>
          <a:p>
            <a:endParaRPr lang="en-US" dirty="0"/>
          </a:p>
          <a:p>
            <a:pPr marL="0" indent="0">
              <a:buNone/>
            </a:pPr>
            <a:r>
              <a:rPr lang="en-US" dirty="0"/>
              <a:t>Glacial Lake Extraction</a:t>
            </a:r>
          </a:p>
          <a:p>
            <a:pPr lvl="1"/>
            <a:r>
              <a:rPr lang="en-US" dirty="0"/>
              <a:t>DEM for elimination of shadow related misclassifications</a:t>
            </a:r>
          </a:p>
          <a:p>
            <a:pPr marL="914400" lvl="2" indent="0">
              <a:buFont typeface="Arial" panose="020B0604020202020204" pitchFamily="34" charset="0"/>
              <a:buNone/>
            </a:pPr>
            <a:endParaRPr lang="en-US" dirty="0"/>
          </a:p>
        </p:txBody>
      </p:sp>
      <p:pic>
        <p:nvPicPr>
          <p:cNvPr id="15" name="Picture 14" descr="Logo&#10;&#10;Description automatically generated">
            <a:extLst>
              <a:ext uri="{FF2B5EF4-FFF2-40B4-BE49-F238E27FC236}">
                <a16:creationId xmlns:a16="http://schemas.microsoft.com/office/drawing/2014/main" id="{4749AB07-6416-13D9-7905-A9BBF4673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423402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5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577C9-ECD9-B4CD-022E-DEC2509F1117}"/>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kern="1200" dirty="0">
                <a:solidFill>
                  <a:srgbClr val="FFFFFF"/>
                </a:solidFill>
                <a:latin typeface="+mj-lt"/>
                <a:ea typeface="+mj-ea"/>
                <a:cs typeface="+mj-cs"/>
              </a:rPr>
              <a:t>Findings</a:t>
            </a:r>
          </a:p>
        </p:txBody>
      </p:sp>
      <p:sp>
        <p:nvSpPr>
          <p:cNvPr id="62" name="Rectangle 5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8EA77F5-B581-454A-C584-1C9AD97EFE5E}"/>
              </a:ext>
            </a:extLst>
          </p:cNvPr>
          <p:cNvPicPr>
            <a:picLocks noChangeAspect="1"/>
          </p:cNvPicPr>
          <p:nvPr/>
        </p:nvPicPr>
        <p:blipFill>
          <a:blip r:embed="rId3"/>
          <a:stretch>
            <a:fillRect/>
          </a:stretch>
        </p:blipFill>
        <p:spPr>
          <a:xfrm>
            <a:off x="6372808" y="298861"/>
            <a:ext cx="5497460" cy="6559139"/>
          </a:xfrm>
          <a:prstGeom prst="rect">
            <a:avLst/>
          </a:prstGeom>
        </p:spPr>
      </p:pic>
      <p:sp>
        <p:nvSpPr>
          <p:cNvPr id="47" name="Content Placeholder 2">
            <a:extLst>
              <a:ext uri="{FF2B5EF4-FFF2-40B4-BE49-F238E27FC236}">
                <a16:creationId xmlns:a16="http://schemas.microsoft.com/office/drawing/2014/main" id="{6368C04F-DC39-A16C-746A-B516671EA093}"/>
              </a:ext>
            </a:extLst>
          </p:cNvPr>
          <p:cNvSpPr txBox="1">
            <a:spLocks/>
          </p:cNvSpPr>
          <p:nvPr/>
        </p:nvSpPr>
        <p:spPr>
          <a:xfrm>
            <a:off x="857098"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Font typeface="Arial" panose="020B0604020202020204" pitchFamily="34" charset="0"/>
              <a:buNone/>
            </a:pPr>
            <a:endParaRPr lang="en-US" dirty="0"/>
          </a:p>
        </p:txBody>
      </p:sp>
      <p:sp>
        <p:nvSpPr>
          <p:cNvPr id="51" name="Content Placeholder 2">
            <a:extLst>
              <a:ext uri="{FF2B5EF4-FFF2-40B4-BE49-F238E27FC236}">
                <a16:creationId xmlns:a16="http://schemas.microsoft.com/office/drawing/2014/main" id="{5B096E24-2269-2D5B-B608-C5630F03DCDB}"/>
              </a:ext>
            </a:extLst>
          </p:cNvPr>
          <p:cNvSpPr txBox="1">
            <a:spLocks/>
          </p:cNvSpPr>
          <p:nvPr/>
        </p:nvSpPr>
        <p:spPr>
          <a:xfrm>
            <a:off x="1306312" y="2789151"/>
            <a:ext cx="4087731" cy="338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Orthophoto</a:t>
            </a:r>
          </a:p>
          <a:p>
            <a:pPr marL="0" indent="0" algn="ctr">
              <a:buNone/>
            </a:pPr>
            <a:endParaRPr lang="en-US" dirty="0"/>
          </a:p>
          <a:p>
            <a:pPr marL="0" indent="0" algn="ctr">
              <a:buNone/>
            </a:pPr>
            <a:endParaRPr lang="en-US" dirty="0"/>
          </a:p>
          <a:p>
            <a:pPr marL="0" indent="0" algn="ctr">
              <a:buNone/>
            </a:pPr>
            <a:r>
              <a:rPr lang="en-US" dirty="0"/>
              <a:t>2015.08.20</a:t>
            </a:r>
          </a:p>
        </p:txBody>
      </p:sp>
      <p:pic>
        <p:nvPicPr>
          <p:cNvPr id="9" name="Picture 8" descr="Logo&#10;&#10;Description automatically generated">
            <a:extLst>
              <a:ext uri="{FF2B5EF4-FFF2-40B4-BE49-F238E27FC236}">
                <a16:creationId xmlns:a16="http://schemas.microsoft.com/office/drawing/2014/main" id="{A7ECCB8E-8AB0-8AC5-99AE-28D3CE7EB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90" y="268048"/>
            <a:ext cx="801687" cy="1122363"/>
          </a:xfrm>
          <a:prstGeom prst="rect">
            <a:avLst/>
          </a:prstGeom>
        </p:spPr>
      </p:pic>
    </p:spTree>
    <p:extLst>
      <p:ext uri="{BB962C8B-B14F-4D97-AF65-F5344CB8AC3E}">
        <p14:creationId xmlns:p14="http://schemas.microsoft.com/office/powerpoint/2010/main" val="479781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1118</Words>
  <Application>Microsoft Office PowerPoint</Application>
  <PresentationFormat>Widescreen</PresentationFormat>
  <Paragraphs>165</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TimesNewRomanPSMT</vt:lpstr>
      <vt:lpstr>Office Theme</vt:lpstr>
      <vt:lpstr>Life cycle of glacial lakes in Norway: Insights from machine learning algorithms on Landsat series and Sentinel-2</vt:lpstr>
      <vt:lpstr>Why Study Glaciers and Glacial lakes?</vt:lpstr>
      <vt:lpstr>PowerPoint Presentation</vt:lpstr>
      <vt:lpstr>PowerPoint Presentation</vt:lpstr>
      <vt:lpstr>PowerPoint Presentation</vt:lpstr>
      <vt:lpstr>PowerPoint Presentation</vt:lpstr>
      <vt:lpstr>Aims of Study</vt:lpstr>
      <vt:lpstr>Methods</vt:lpstr>
      <vt:lpstr>Findings</vt:lpstr>
      <vt:lpstr>Findings</vt:lpstr>
      <vt:lpstr>Findings</vt:lpstr>
      <vt:lpstr>  Landsat-8 OLI  VS  Sentinel-2 </vt:lpstr>
      <vt:lpstr>  Landsat-8 OLI  VS  Sentinel-2 </vt:lpstr>
      <vt:lpstr>  Landsat-8 OLI  VS  Sentinel-2 </vt:lpstr>
      <vt:lpstr>  MLC   VS  SVM </vt:lpstr>
      <vt:lpstr>1988</vt:lpstr>
      <vt:lpstr>1988</vt:lpstr>
      <vt:lpstr>Glacial Lake Outburst Flood</vt:lpstr>
      <vt:lpstr>PowerPoint Presentation</vt:lpstr>
      <vt:lpstr>Methods</vt:lpstr>
      <vt:lpstr>Methods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cycle of glacial lakes in Norway: Insights from machine learning algorithms on Landsat series and Sentinel-2</dc:title>
  <dc:creator>Ghazal Moghaddam</dc:creator>
  <cp:lastModifiedBy>Sam Narimani</cp:lastModifiedBy>
  <cp:revision>39</cp:revision>
  <dcterms:created xsi:type="dcterms:W3CDTF">2022-05-19T17:23:47Z</dcterms:created>
  <dcterms:modified xsi:type="dcterms:W3CDTF">2022-05-23T22:41:59Z</dcterms:modified>
</cp:coreProperties>
</file>