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9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4.jpg" ContentType="image/jpeg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48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23"/>
  </p:notesMasterIdLst>
  <p:sldIdLst>
    <p:sldId id="258" r:id="rId3"/>
    <p:sldId id="260" r:id="rId4"/>
    <p:sldId id="282" r:id="rId5"/>
    <p:sldId id="277" r:id="rId6"/>
    <p:sldId id="269" r:id="rId7"/>
    <p:sldId id="278" r:id="rId8"/>
    <p:sldId id="283" r:id="rId9"/>
    <p:sldId id="280" r:id="rId10"/>
    <p:sldId id="660" r:id="rId11"/>
    <p:sldId id="675" r:id="rId12"/>
    <p:sldId id="667" r:id="rId13"/>
    <p:sldId id="673" r:id="rId14"/>
    <p:sldId id="676" r:id="rId15"/>
    <p:sldId id="348" r:id="rId16"/>
    <p:sldId id="281" r:id="rId17"/>
    <p:sldId id="671" r:id="rId18"/>
    <p:sldId id="666" r:id="rId19"/>
    <p:sldId id="674" r:id="rId20"/>
    <p:sldId id="672" r:id="rId21"/>
    <p:sldId id="670" r:id="rId22"/>
  </p:sldIdLst>
  <p:sldSz cx="14630400" cy="8229600"/>
  <p:notesSz cx="141732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nk, Matthias, ICWRGC, B40" initials="MZ" lastIdx="6" clrIdx="0">
    <p:extLst>
      <p:ext uri="{19B8F6BF-5375-455C-9EA6-DF929625EA0E}">
        <p15:presenceInfo xmlns:p15="http://schemas.microsoft.com/office/powerpoint/2012/main" userId="Zink, Matthias, ICWRGC, B4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563"/>
    <a:srgbClr val="0069B4"/>
    <a:srgbClr val="18A1B8"/>
    <a:srgbClr val="146598"/>
    <a:srgbClr val="002664"/>
    <a:srgbClr val="0099CC"/>
    <a:srgbClr val="4E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226" autoAdjust="0"/>
  </p:normalViewPr>
  <p:slideViewPr>
    <p:cSldViewPr>
      <p:cViewPr varScale="1">
        <p:scale>
          <a:sx n="81" d="100"/>
          <a:sy n="81" d="100"/>
        </p:scale>
        <p:origin x="402" y="8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2T13:32:14.490" idx="1">
    <p:pos x="10" y="10"/>
    <p:text>I think I would swap the first and the second slide.
I am missing the motivation a little bit ideas:
- satellite cal/val
- agricultural droughts
- along the lines why does ISMN make a difference</p:text>
    <p:extLst>
      <p:ext uri="{C676402C-5697-4E1C-873F-D02D1690AC5C}">
        <p15:threadingInfo xmlns:p15="http://schemas.microsoft.com/office/powerpoint/2012/main" timeZoneBias="-120"/>
      </p:ext>
    </p:extLst>
  </p:cm>
  <p:cm authorId="1" dt="2022-05-12T13:36:40.042" idx="2">
    <p:pos x="106" y="106"/>
    <p:text>Then on the second slide you can show the user number and other statistics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2T13:38:27.275" idx="3">
    <p:pos x="10" y="10"/>
    <p:text>Not sure you need to talk to much about the GTN-H development, i.e., the data discovery platform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2T13:43:52.428" idx="6">
    <p:pos x="10" y="10"/>
    <p:text>please add Wolfgang and Kasjen to the list of authors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C1CE8E-5312-4B59-BFDC-1C0D976466F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FEB250-0457-42B6-80FB-ED904B97F79A}">
      <dgm:prSet phldrT="[Text]"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/>
            <a:t>Easy and FREE access </a:t>
          </a:r>
          <a:r>
            <a:rPr lang="en-US" sz="1400" b="0" dirty="0"/>
            <a:t>to the data</a:t>
          </a:r>
        </a:p>
      </dgm:t>
    </dgm:pt>
    <dgm:pt modelId="{CF51BD5F-CE25-486A-94D2-AF05428934B4}" type="parTrans" cxnId="{13015FFC-4508-40EC-B2A9-0A3B0101AF64}">
      <dgm:prSet/>
      <dgm:spPr/>
      <dgm:t>
        <a:bodyPr/>
        <a:lstStyle/>
        <a:p>
          <a:endParaRPr lang="en-US" sz="1400"/>
        </a:p>
      </dgm:t>
    </dgm:pt>
    <dgm:pt modelId="{2DBC2D49-BB96-43CF-BF05-58CA89551D50}" type="sibTrans" cxnId="{13015FFC-4508-40EC-B2A9-0A3B0101AF64}">
      <dgm:prSet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1400"/>
        </a:p>
      </dgm:t>
    </dgm:pt>
    <dgm:pt modelId="{697BE88F-9E7B-4142-9B02-6FAD6ADF5718}">
      <dgm:prSet phldrT="[Text]" custT="1"/>
      <dgm:spPr>
        <a:solidFill>
          <a:srgbClr val="488FD0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/>
            <a:t>Surface and Subsurface </a:t>
          </a:r>
          <a:r>
            <a:rPr lang="en-US" sz="1400" b="0" dirty="0"/>
            <a:t>measurements</a:t>
          </a:r>
        </a:p>
      </dgm:t>
    </dgm:pt>
    <dgm:pt modelId="{16A4BB4C-8191-4A85-947B-9AA8AFA28C45}" type="parTrans" cxnId="{1ABB4F5C-7C29-4DB9-B8F0-EF55FEE38A2A}">
      <dgm:prSet/>
      <dgm:spPr/>
      <dgm:t>
        <a:bodyPr/>
        <a:lstStyle/>
        <a:p>
          <a:endParaRPr lang="en-US" sz="1400"/>
        </a:p>
      </dgm:t>
    </dgm:pt>
    <dgm:pt modelId="{0C1E6ED3-009E-47FB-9996-820038A70228}" type="sibTrans" cxnId="{1ABB4F5C-7C29-4DB9-B8F0-EF55FEE38A2A}">
      <dgm:prSet/>
      <dgm:spPr/>
      <dgm:t>
        <a:bodyPr/>
        <a:lstStyle/>
        <a:p>
          <a:endParaRPr lang="en-US" sz="1400"/>
        </a:p>
      </dgm:t>
    </dgm:pt>
    <dgm:pt modelId="{27A21A5E-84FF-4876-B72A-30977940D602}">
      <dgm:prSet phldrT="[Text]" custT="1"/>
      <dgm:spPr>
        <a:solidFill>
          <a:srgbClr val="215483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noProof="0" dirty="0"/>
            <a:t>Long time series </a:t>
          </a:r>
          <a:r>
            <a:rPr lang="en-US" sz="1400" noProof="0" dirty="0"/>
            <a:t>for climate trend detection</a:t>
          </a:r>
          <a:endParaRPr lang="en-US" sz="1400" b="1" noProof="0" dirty="0"/>
        </a:p>
      </dgm:t>
    </dgm:pt>
    <dgm:pt modelId="{DEA5B476-8EFD-48A1-BD95-AC8F3FD570C7}" type="parTrans" cxnId="{71420CBF-BDB3-497B-90F5-CF8B036D252D}">
      <dgm:prSet/>
      <dgm:spPr/>
      <dgm:t>
        <a:bodyPr/>
        <a:lstStyle/>
        <a:p>
          <a:endParaRPr lang="en-US" sz="1400"/>
        </a:p>
      </dgm:t>
    </dgm:pt>
    <dgm:pt modelId="{DDF93F08-942A-4184-8834-9E0C735ACC5A}" type="sibTrans" cxnId="{71420CBF-BDB3-497B-90F5-CF8B036D252D}">
      <dgm:prSet/>
      <dgm:spPr/>
      <dgm:t>
        <a:bodyPr/>
        <a:lstStyle/>
        <a:p>
          <a:endParaRPr lang="en-US" sz="1400"/>
        </a:p>
      </dgm:t>
    </dgm:pt>
    <dgm:pt modelId="{D9F18AB5-9754-41BD-B33C-4AD0C8608241}">
      <dgm:prSet phldrT="[Text]" custT="1"/>
      <dgm:spPr>
        <a:solidFill>
          <a:srgbClr val="317CC1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/>
            <a:t>Harmonization of in situ data </a:t>
          </a:r>
          <a:r>
            <a:rPr lang="en-US" sz="1400" dirty="0"/>
            <a:t>for a meaningful comparison</a:t>
          </a:r>
        </a:p>
      </dgm:t>
    </dgm:pt>
    <dgm:pt modelId="{EE442BE6-5394-4EB1-AE0A-B01F2F7DED1E}" type="parTrans" cxnId="{39955AF3-779D-4C82-B750-8F535551463C}">
      <dgm:prSet/>
      <dgm:spPr/>
      <dgm:t>
        <a:bodyPr/>
        <a:lstStyle/>
        <a:p>
          <a:endParaRPr lang="en-US" sz="1400"/>
        </a:p>
      </dgm:t>
    </dgm:pt>
    <dgm:pt modelId="{12ADE73C-E5CF-4E5D-8EC7-F87F42FBF0A0}" type="sibTrans" cxnId="{39955AF3-779D-4C82-B750-8F535551463C}">
      <dgm:prSet/>
      <dgm:spPr/>
      <dgm:t>
        <a:bodyPr/>
        <a:lstStyle/>
        <a:p>
          <a:endParaRPr lang="en-US" sz="1400"/>
        </a:p>
      </dgm:t>
    </dgm:pt>
    <dgm:pt modelId="{69EEB312-BD61-45D9-A2CC-1C792956FE5D}">
      <dgm:prSet phldrT="[Text]" custT="1"/>
      <dgm:spPr>
        <a:solidFill>
          <a:srgbClr val="2867A0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/>
            <a:t>Quality control </a:t>
          </a:r>
          <a:r>
            <a:rPr lang="en-US" sz="1400" dirty="0"/>
            <a:t>for reliability and accuracy</a:t>
          </a:r>
          <a:endParaRPr lang="en-US" sz="1400" noProof="0" dirty="0"/>
        </a:p>
      </dgm:t>
    </dgm:pt>
    <dgm:pt modelId="{3ABC5DAE-3A80-4BA7-894A-EAA249F7E91A}" type="parTrans" cxnId="{EEC569E3-73D6-4629-B8ED-9C4C1DAB463A}">
      <dgm:prSet/>
      <dgm:spPr/>
      <dgm:t>
        <a:bodyPr/>
        <a:lstStyle/>
        <a:p>
          <a:endParaRPr lang="en-US" sz="1400"/>
        </a:p>
      </dgm:t>
    </dgm:pt>
    <dgm:pt modelId="{3196A199-5978-4937-AF95-CE79CF187D63}" type="sibTrans" cxnId="{EEC569E3-73D6-4629-B8ED-9C4C1DAB463A}">
      <dgm:prSet/>
      <dgm:spPr/>
      <dgm:t>
        <a:bodyPr/>
        <a:lstStyle/>
        <a:p>
          <a:endParaRPr lang="en-US" sz="1400"/>
        </a:p>
      </dgm:t>
    </dgm:pt>
    <dgm:pt modelId="{646D52D6-C527-482E-BE31-88BAC311A1BB}">
      <dgm:prSet phldrT="[Text]" custT="1"/>
      <dgm:spPr>
        <a:solidFill>
          <a:srgbClr val="1B456B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noProof="0" dirty="0"/>
            <a:t>Availability on a global scale</a:t>
          </a:r>
          <a:endParaRPr lang="en-US" sz="1400" dirty="0"/>
        </a:p>
      </dgm:t>
    </dgm:pt>
    <dgm:pt modelId="{8ED4FE42-BB70-41D9-9492-7DB3E615CF48}" type="parTrans" cxnId="{112E9DAB-9A8C-44E0-81FA-A26B4BC23632}">
      <dgm:prSet/>
      <dgm:spPr/>
      <dgm:t>
        <a:bodyPr/>
        <a:lstStyle/>
        <a:p>
          <a:endParaRPr lang="en-US" sz="1400"/>
        </a:p>
      </dgm:t>
    </dgm:pt>
    <dgm:pt modelId="{6A3F1081-6862-40B8-AB96-780959236F28}" type="sibTrans" cxnId="{112E9DAB-9A8C-44E0-81FA-A26B4BC23632}">
      <dgm:prSet/>
      <dgm:spPr/>
      <dgm:t>
        <a:bodyPr/>
        <a:lstStyle/>
        <a:p>
          <a:endParaRPr lang="en-US" sz="1400"/>
        </a:p>
      </dgm:t>
    </dgm:pt>
    <dgm:pt modelId="{7D6FEEBE-0A1A-48C0-8A7F-3AB52D235641}">
      <dgm:prSet phldrT="[Text]" custT="1"/>
      <dgm:spPr>
        <a:solidFill>
          <a:schemeClr val="accent5">
            <a:lumMod val="50000"/>
          </a:schemeClr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b="1" dirty="0"/>
            <a:t>Communication tool </a:t>
          </a:r>
          <a:r>
            <a:rPr lang="en-US" sz="1400" dirty="0"/>
            <a:t>for provider and user</a:t>
          </a:r>
        </a:p>
      </dgm:t>
    </dgm:pt>
    <dgm:pt modelId="{FD8460FF-5FA3-46C0-AD85-3F2D44E40F68}" type="parTrans" cxnId="{B8BE4DE6-1C4F-4B62-ADBD-97A5E5D997CC}">
      <dgm:prSet/>
      <dgm:spPr/>
      <dgm:t>
        <a:bodyPr/>
        <a:lstStyle/>
        <a:p>
          <a:endParaRPr lang="en-US" sz="1400"/>
        </a:p>
      </dgm:t>
    </dgm:pt>
    <dgm:pt modelId="{32D82217-7C6F-4E5C-995D-744C6A9D1CEC}" type="sibTrans" cxnId="{B8BE4DE6-1C4F-4B62-ADBD-97A5E5D997CC}">
      <dgm:prSet/>
      <dgm:spPr/>
      <dgm:t>
        <a:bodyPr/>
        <a:lstStyle/>
        <a:p>
          <a:endParaRPr lang="en-US" sz="1400"/>
        </a:p>
      </dgm:t>
    </dgm:pt>
    <dgm:pt modelId="{925C360D-2BB4-49EC-AFDE-A503E9CCCC78}" type="pres">
      <dgm:prSet presAssocID="{70C1CE8E-5312-4B59-BFDC-1C0D976466F4}" presName="Name0" presStyleCnt="0">
        <dgm:presLayoutVars>
          <dgm:chMax val="7"/>
          <dgm:chPref val="7"/>
          <dgm:dir/>
        </dgm:presLayoutVars>
      </dgm:prSet>
      <dgm:spPr/>
    </dgm:pt>
    <dgm:pt modelId="{E5E5824F-E470-4D0C-B567-FEB1325B0CF5}" type="pres">
      <dgm:prSet presAssocID="{70C1CE8E-5312-4B59-BFDC-1C0D976466F4}" presName="Name1" presStyleCnt="0"/>
      <dgm:spPr/>
    </dgm:pt>
    <dgm:pt modelId="{40054FD7-CE56-4238-9A4D-8F2739412367}" type="pres">
      <dgm:prSet presAssocID="{70C1CE8E-5312-4B59-BFDC-1C0D976466F4}" presName="cycle" presStyleCnt="0"/>
      <dgm:spPr/>
    </dgm:pt>
    <dgm:pt modelId="{E1901FE7-92DA-4CD0-B47E-CC4E5D43E83B}" type="pres">
      <dgm:prSet presAssocID="{70C1CE8E-5312-4B59-BFDC-1C0D976466F4}" presName="srcNode" presStyleLbl="node1" presStyleIdx="0" presStyleCnt="7"/>
      <dgm:spPr/>
    </dgm:pt>
    <dgm:pt modelId="{1D106C0E-2B64-4A36-A0E2-92FEF96B0927}" type="pres">
      <dgm:prSet presAssocID="{70C1CE8E-5312-4B59-BFDC-1C0D976466F4}" presName="conn" presStyleLbl="parChTrans1D2" presStyleIdx="0" presStyleCnt="1"/>
      <dgm:spPr/>
    </dgm:pt>
    <dgm:pt modelId="{3869924B-424E-4D19-BE92-D46E435E6A1A}" type="pres">
      <dgm:prSet presAssocID="{70C1CE8E-5312-4B59-BFDC-1C0D976466F4}" presName="extraNode" presStyleLbl="node1" presStyleIdx="0" presStyleCnt="7"/>
      <dgm:spPr/>
    </dgm:pt>
    <dgm:pt modelId="{46C5B5DF-30CB-43E1-BC13-091F6FFEAD3D}" type="pres">
      <dgm:prSet presAssocID="{70C1CE8E-5312-4B59-BFDC-1C0D976466F4}" presName="dstNode" presStyleLbl="node1" presStyleIdx="0" presStyleCnt="7"/>
      <dgm:spPr/>
    </dgm:pt>
    <dgm:pt modelId="{9E94EFBE-CC36-48C3-8700-43C1ADCB30A5}" type="pres">
      <dgm:prSet presAssocID="{DDFEB250-0457-42B6-80FB-ED904B97F79A}" presName="text_1" presStyleLbl="node1" presStyleIdx="0" presStyleCnt="7">
        <dgm:presLayoutVars>
          <dgm:bulletEnabled val="1"/>
        </dgm:presLayoutVars>
      </dgm:prSet>
      <dgm:spPr/>
    </dgm:pt>
    <dgm:pt modelId="{1A6F8174-E762-4115-A045-392E921467EB}" type="pres">
      <dgm:prSet presAssocID="{DDFEB250-0457-42B6-80FB-ED904B97F79A}" presName="accent_1" presStyleCnt="0"/>
      <dgm:spPr/>
    </dgm:pt>
    <dgm:pt modelId="{A26138C6-83D8-4E31-9AEE-D11315CABD61}" type="pres">
      <dgm:prSet presAssocID="{DDFEB250-0457-42B6-80FB-ED904B97F79A}" presName="accentRepeatNode" presStyleLbl="solidFgAcc1" presStyleIdx="0" presStyleCnt="7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  <dgm:pt modelId="{2E3F7E26-CCD2-4B1A-96AF-D8223248AAAF}" type="pres">
      <dgm:prSet presAssocID="{697BE88F-9E7B-4142-9B02-6FAD6ADF5718}" presName="text_2" presStyleLbl="node1" presStyleIdx="1" presStyleCnt="7">
        <dgm:presLayoutVars>
          <dgm:bulletEnabled val="1"/>
        </dgm:presLayoutVars>
      </dgm:prSet>
      <dgm:spPr/>
    </dgm:pt>
    <dgm:pt modelId="{BC507D86-1532-4091-9443-CB7D7B330EA6}" type="pres">
      <dgm:prSet presAssocID="{697BE88F-9E7B-4142-9B02-6FAD6ADF5718}" presName="accent_2" presStyleCnt="0"/>
      <dgm:spPr/>
    </dgm:pt>
    <dgm:pt modelId="{AB3C3CBE-19A2-4697-9CAC-70D94419DAB8}" type="pres">
      <dgm:prSet presAssocID="{697BE88F-9E7B-4142-9B02-6FAD6ADF5718}" presName="accentRepeatNode" presStyleLbl="solidFgAcc1" presStyleIdx="1" presStyleCnt="7"/>
      <dgm:spPr>
        <a:ln>
          <a:solidFill>
            <a:srgbClr val="488FD0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  <dgm:pt modelId="{C318223F-C63B-4310-BD7D-C386B49DC831}" type="pres">
      <dgm:prSet presAssocID="{D9F18AB5-9754-41BD-B33C-4AD0C8608241}" presName="text_3" presStyleLbl="node1" presStyleIdx="2" presStyleCnt="7">
        <dgm:presLayoutVars>
          <dgm:bulletEnabled val="1"/>
        </dgm:presLayoutVars>
      </dgm:prSet>
      <dgm:spPr/>
    </dgm:pt>
    <dgm:pt modelId="{F1ECEBCD-FD3D-4802-93AA-5711CC488E1B}" type="pres">
      <dgm:prSet presAssocID="{D9F18AB5-9754-41BD-B33C-4AD0C8608241}" presName="accent_3" presStyleCnt="0"/>
      <dgm:spPr/>
    </dgm:pt>
    <dgm:pt modelId="{FB93E410-36AE-4653-A9C5-09D88C15B7A1}" type="pres">
      <dgm:prSet presAssocID="{D9F18AB5-9754-41BD-B33C-4AD0C8608241}" presName="accentRepeatNode" presStyleLbl="solidFgAcc1" presStyleIdx="2" presStyleCnt="7"/>
      <dgm:spPr>
        <a:ln>
          <a:solidFill>
            <a:srgbClr val="317CC1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  <dgm:pt modelId="{834D37AF-3A76-4180-BA64-3D21F4F5102D}" type="pres">
      <dgm:prSet presAssocID="{69EEB312-BD61-45D9-A2CC-1C792956FE5D}" presName="text_4" presStyleLbl="node1" presStyleIdx="3" presStyleCnt="7">
        <dgm:presLayoutVars>
          <dgm:bulletEnabled val="1"/>
        </dgm:presLayoutVars>
      </dgm:prSet>
      <dgm:spPr/>
    </dgm:pt>
    <dgm:pt modelId="{86AE4D78-6F8F-4074-B798-1A109896185F}" type="pres">
      <dgm:prSet presAssocID="{69EEB312-BD61-45D9-A2CC-1C792956FE5D}" presName="accent_4" presStyleCnt="0"/>
      <dgm:spPr/>
    </dgm:pt>
    <dgm:pt modelId="{98BA652A-D5B5-4553-B369-16128CB453F6}" type="pres">
      <dgm:prSet presAssocID="{69EEB312-BD61-45D9-A2CC-1C792956FE5D}" presName="accentRepeatNode" presStyleLbl="solidFgAcc1" presStyleIdx="3" presStyleCnt="7"/>
      <dgm:spPr>
        <a:ln>
          <a:solidFill>
            <a:srgbClr val="2867A0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  <dgm:pt modelId="{E08CAAE6-5EE3-45B3-8694-57F486E1C6B1}" type="pres">
      <dgm:prSet presAssocID="{27A21A5E-84FF-4876-B72A-30977940D602}" presName="text_5" presStyleLbl="node1" presStyleIdx="4" presStyleCnt="7">
        <dgm:presLayoutVars>
          <dgm:bulletEnabled val="1"/>
        </dgm:presLayoutVars>
      </dgm:prSet>
      <dgm:spPr/>
    </dgm:pt>
    <dgm:pt modelId="{2669B214-B556-4959-9842-66DA0BDF9B45}" type="pres">
      <dgm:prSet presAssocID="{27A21A5E-84FF-4876-B72A-30977940D602}" presName="accent_5" presStyleCnt="0"/>
      <dgm:spPr/>
    </dgm:pt>
    <dgm:pt modelId="{278EC369-DC49-4BDE-AB0C-78B78F858E9F}" type="pres">
      <dgm:prSet presAssocID="{27A21A5E-84FF-4876-B72A-30977940D602}" presName="accentRepeatNode" presStyleLbl="solidFgAcc1" presStyleIdx="4" presStyleCnt="7"/>
      <dgm:spPr>
        <a:ln>
          <a:solidFill>
            <a:srgbClr val="215483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  <dgm:pt modelId="{9B159106-81A8-457F-B46E-F2BF89B02685}" type="pres">
      <dgm:prSet presAssocID="{646D52D6-C527-482E-BE31-88BAC311A1BB}" presName="text_6" presStyleLbl="node1" presStyleIdx="5" presStyleCnt="7">
        <dgm:presLayoutVars>
          <dgm:bulletEnabled val="1"/>
        </dgm:presLayoutVars>
      </dgm:prSet>
      <dgm:spPr/>
    </dgm:pt>
    <dgm:pt modelId="{879DEA40-74ED-43A8-9E0A-0372AF7A40C9}" type="pres">
      <dgm:prSet presAssocID="{646D52D6-C527-482E-BE31-88BAC311A1BB}" presName="accent_6" presStyleCnt="0"/>
      <dgm:spPr/>
    </dgm:pt>
    <dgm:pt modelId="{8A1B6688-FBA0-4EBF-AB76-19CB1CF456C6}" type="pres">
      <dgm:prSet presAssocID="{646D52D6-C527-482E-BE31-88BAC311A1BB}" presName="accentRepeatNode" presStyleLbl="solidFgAcc1" presStyleIdx="5" presStyleCnt="7"/>
      <dgm:spPr>
        <a:ln>
          <a:solidFill>
            <a:srgbClr val="1B456B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  <dgm:pt modelId="{0D6062D2-B259-4134-8381-11E370C3C6CA}" type="pres">
      <dgm:prSet presAssocID="{7D6FEEBE-0A1A-48C0-8A7F-3AB52D235641}" presName="text_7" presStyleLbl="node1" presStyleIdx="6" presStyleCnt="7">
        <dgm:presLayoutVars>
          <dgm:bulletEnabled val="1"/>
        </dgm:presLayoutVars>
      </dgm:prSet>
      <dgm:spPr/>
    </dgm:pt>
    <dgm:pt modelId="{AD3599BF-FB32-40D7-BFD1-9F7580C4E4F6}" type="pres">
      <dgm:prSet presAssocID="{7D6FEEBE-0A1A-48C0-8A7F-3AB52D235641}" presName="accent_7" presStyleCnt="0"/>
      <dgm:spPr/>
    </dgm:pt>
    <dgm:pt modelId="{B32FFA03-6532-42BA-B06E-412536A5A473}" type="pres">
      <dgm:prSet presAssocID="{7D6FEEBE-0A1A-48C0-8A7F-3AB52D235641}" presName="accentRepeatNode" presStyleLbl="solidFgAcc1" presStyleIdx="6" presStyleCnt="7"/>
      <dgm:spPr>
        <a:ln>
          <a:solidFill>
            <a:srgbClr val="203864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</dgm:ptLst>
  <dgm:cxnLst>
    <dgm:cxn modelId="{5D63C52D-138E-4565-9C22-15071F453D50}" type="presOf" srcId="{697BE88F-9E7B-4142-9B02-6FAD6ADF5718}" destId="{2E3F7E26-CCD2-4B1A-96AF-D8223248AAAF}" srcOrd="0" destOrd="0" presId="urn:microsoft.com/office/officeart/2008/layout/VerticalCurvedList"/>
    <dgm:cxn modelId="{7C818232-E905-4176-9FC2-877944F1B651}" type="presOf" srcId="{2DBC2D49-BB96-43CF-BF05-58CA89551D50}" destId="{1D106C0E-2B64-4A36-A0E2-92FEF96B0927}" srcOrd="0" destOrd="0" presId="urn:microsoft.com/office/officeart/2008/layout/VerticalCurvedList"/>
    <dgm:cxn modelId="{A359ED36-417D-4956-9D1C-7120272518D5}" type="presOf" srcId="{DDFEB250-0457-42B6-80FB-ED904B97F79A}" destId="{9E94EFBE-CC36-48C3-8700-43C1ADCB30A5}" srcOrd="0" destOrd="0" presId="urn:microsoft.com/office/officeart/2008/layout/VerticalCurvedList"/>
    <dgm:cxn modelId="{BC7DD53F-F572-4C7A-A32B-4C51B8C907C2}" type="presOf" srcId="{27A21A5E-84FF-4876-B72A-30977940D602}" destId="{E08CAAE6-5EE3-45B3-8694-57F486E1C6B1}" srcOrd="0" destOrd="0" presId="urn:microsoft.com/office/officeart/2008/layout/VerticalCurvedList"/>
    <dgm:cxn modelId="{1ABB4F5C-7C29-4DB9-B8F0-EF55FEE38A2A}" srcId="{70C1CE8E-5312-4B59-BFDC-1C0D976466F4}" destId="{697BE88F-9E7B-4142-9B02-6FAD6ADF5718}" srcOrd="1" destOrd="0" parTransId="{16A4BB4C-8191-4A85-947B-9AA8AFA28C45}" sibTransId="{0C1E6ED3-009E-47FB-9996-820038A70228}"/>
    <dgm:cxn modelId="{A0EE7668-8922-4167-B28E-2B6AC64F09A6}" type="presOf" srcId="{D9F18AB5-9754-41BD-B33C-4AD0C8608241}" destId="{C318223F-C63B-4310-BD7D-C386B49DC831}" srcOrd="0" destOrd="0" presId="urn:microsoft.com/office/officeart/2008/layout/VerticalCurvedList"/>
    <dgm:cxn modelId="{E84E216C-3089-4B1A-A21E-A0C44DCE428A}" type="presOf" srcId="{7D6FEEBE-0A1A-48C0-8A7F-3AB52D235641}" destId="{0D6062D2-B259-4134-8381-11E370C3C6CA}" srcOrd="0" destOrd="0" presId="urn:microsoft.com/office/officeart/2008/layout/VerticalCurvedList"/>
    <dgm:cxn modelId="{74458585-A73A-4AE9-B336-B7C2161BC818}" type="presOf" srcId="{646D52D6-C527-482E-BE31-88BAC311A1BB}" destId="{9B159106-81A8-457F-B46E-F2BF89B02685}" srcOrd="0" destOrd="0" presId="urn:microsoft.com/office/officeart/2008/layout/VerticalCurvedList"/>
    <dgm:cxn modelId="{112E9DAB-9A8C-44E0-81FA-A26B4BC23632}" srcId="{70C1CE8E-5312-4B59-BFDC-1C0D976466F4}" destId="{646D52D6-C527-482E-BE31-88BAC311A1BB}" srcOrd="5" destOrd="0" parTransId="{8ED4FE42-BB70-41D9-9492-7DB3E615CF48}" sibTransId="{6A3F1081-6862-40B8-AB96-780959236F28}"/>
    <dgm:cxn modelId="{7C8870B7-B9DE-42E3-AFA7-0F809FC9A7C5}" type="presOf" srcId="{70C1CE8E-5312-4B59-BFDC-1C0D976466F4}" destId="{925C360D-2BB4-49EC-AFDE-A503E9CCCC78}" srcOrd="0" destOrd="0" presId="urn:microsoft.com/office/officeart/2008/layout/VerticalCurvedList"/>
    <dgm:cxn modelId="{71420CBF-BDB3-497B-90F5-CF8B036D252D}" srcId="{70C1CE8E-5312-4B59-BFDC-1C0D976466F4}" destId="{27A21A5E-84FF-4876-B72A-30977940D602}" srcOrd="4" destOrd="0" parTransId="{DEA5B476-8EFD-48A1-BD95-AC8F3FD570C7}" sibTransId="{DDF93F08-942A-4184-8834-9E0C735ACC5A}"/>
    <dgm:cxn modelId="{9A7E99C8-63B7-4995-A989-E7127267135E}" type="presOf" srcId="{69EEB312-BD61-45D9-A2CC-1C792956FE5D}" destId="{834D37AF-3A76-4180-BA64-3D21F4F5102D}" srcOrd="0" destOrd="0" presId="urn:microsoft.com/office/officeart/2008/layout/VerticalCurvedList"/>
    <dgm:cxn modelId="{EEC569E3-73D6-4629-B8ED-9C4C1DAB463A}" srcId="{70C1CE8E-5312-4B59-BFDC-1C0D976466F4}" destId="{69EEB312-BD61-45D9-A2CC-1C792956FE5D}" srcOrd="3" destOrd="0" parTransId="{3ABC5DAE-3A80-4BA7-894A-EAA249F7E91A}" sibTransId="{3196A199-5978-4937-AF95-CE79CF187D63}"/>
    <dgm:cxn modelId="{B8BE4DE6-1C4F-4B62-ADBD-97A5E5D997CC}" srcId="{70C1CE8E-5312-4B59-BFDC-1C0D976466F4}" destId="{7D6FEEBE-0A1A-48C0-8A7F-3AB52D235641}" srcOrd="6" destOrd="0" parTransId="{FD8460FF-5FA3-46C0-AD85-3F2D44E40F68}" sibTransId="{32D82217-7C6F-4E5C-995D-744C6A9D1CEC}"/>
    <dgm:cxn modelId="{39955AF3-779D-4C82-B750-8F535551463C}" srcId="{70C1CE8E-5312-4B59-BFDC-1C0D976466F4}" destId="{D9F18AB5-9754-41BD-B33C-4AD0C8608241}" srcOrd="2" destOrd="0" parTransId="{EE442BE6-5394-4EB1-AE0A-B01F2F7DED1E}" sibTransId="{12ADE73C-E5CF-4E5D-8EC7-F87F42FBF0A0}"/>
    <dgm:cxn modelId="{13015FFC-4508-40EC-B2A9-0A3B0101AF64}" srcId="{70C1CE8E-5312-4B59-BFDC-1C0D976466F4}" destId="{DDFEB250-0457-42B6-80FB-ED904B97F79A}" srcOrd="0" destOrd="0" parTransId="{CF51BD5F-CE25-486A-94D2-AF05428934B4}" sibTransId="{2DBC2D49-BB96-43CF-BF05-58CA89551D50}"/>
    <dgm:cxn modelId="{CBA0C30C-09FB-4181-994B-179E04CF943E}" type="presParOf" srcId="{925C360D-2BB4-49EC-AFDE-A503E9CCCC78}" destId="{E5E5824F-E470-4D0C-B567-FEB1325B0CF5}" srcOrd="0" destOrd="0" presId="urn:microsoft.com/office/officeart/2008/layout/VerticalCurvedList"/>
    <dgm:cxn modelId="{394AA1A6-2D9F-49CD-BBAE-9997D77422B4}" type="presParOf" srcId="{E5E5824F-E470-4D0C-B567-FEB1325B0CF5}" destId="{40054FD7-CE56-4238-9A4D-8F2739412367}" srcOrd="0" destOrd="0" presId="urn:microsoft.com/office/officeart/2008/layout/VerticalCurvedList"/>
    <dgm:cxn modelId="{670079D1-AB80-4A93-888F-068780146D38}" type="presParOf" srcId="{40054FD7-CE56-4238-9A4D-8F2739412367}" destId="{E1901FE7-92DA-4CD0-B47E-CC4E5D43E83B}" srcOrd="0" destOrd="0" presId="urn:microsoft.com/office/officeart/2008/layout/VerticalCurvedList"/>
    <dgm:cxn modelId="{62D6D86A-D1BD-4560-A939-6B636C270948}" type="presParOf" srcId="{40054FD7-CE56-4238-9A4D-8F2739412367}" destId="{1D106C0E-2B64-4A36-A0E2-92FEF96B0927}" srcOrd="1" destOrd="0" presId="urn:microsoft.com/office/officeart/2008/layout/VerticalCurvedList"/>
    <dgm:cxn modelId="{12AE96B0-D766-49E0-8E92-3DB0929DD12D}" type="presParOf" srcId="{40054FD7-CE56-4238-9A4D-8F2739412367}" destId="{3869924B-424E-4D19-BE92-D46E435E6A1A}" srcOrd="2" destOrd="0" presId="urn:microsoft.com/office/officeart/2008/layout/VerticalCurvedList"/>
    <dgm:cxn modelId="{68C72015-1AC2-43F4-BCB2-E632BA62D7A8}" type="presParOf" srcId="{40054FD7-CE56-4238-9A4D-8F2739412367}" destId="{46C5B5DF-30CB-43E1-BC13-091F6FFEAD3D}" srcOrd="3" destOrd="0" presId="urn:microsoft.com/office/officeart/2008/layout/VerticalCurvedList"/>
    <dgm:cxn modelId="{0A9C208B-8FC6-4AEB-9291-37060E89D61A}" type="presParOf" srcId="{E5E5824F-E470-4D0C-B567-FEB1325B0CF5}" destId="{9E94EFBE-CC36-48C3-8700-43C1ADCB30A5}" srcOrd="1" destOrd="0" presId="urn:microsoft.com/office/officeart/2008/layout/VerticalCurvedList"/>
    <dgm:cxn modelId="{1794D67C-C35F-4542-B10A-110779B1EEBD}" type="presParOf" srcId="{E5E5824F-E470-4D0C-B567-FEB1325B0CF5}" destId="{1A6F8174-E762-4115-A045-392E921467EB}" srcOrd="2" destOrd="0" presId="urn:microsoft.com/office/officeart/2008/layout/VerticalCurvedList"/>
    <dgm:cxn modelId="{4439B8EF-96E8-482B-BF11-D4A14C96E9FA}" type="presParOf" srcId="{1A6F8174-E762-4115-A045-392E921467EB}" destId="{A26138C6-83D8-4E31-9AEE-D11315CABD61}" srcOrd="0" destOrd="0" presId="urn:microsoft.com/office/officeart/2008/layout/VerticalCurvedList"/>
    <dgm:cxn modelId="{7FC3A39E-E030-49CA-9F24-BD936E2185C9}" type="presParOf" srcId="{E5E5824F-E470-4D0C-B567-FEB1325B0CF5}" destId="{2E3F7E26-CCD2-4B1A-96AF-D8223248AAAF}" srcOrd="3" destOrd="0" presId="urn:microsoft.com/office/officeart/2008/layout/VerticalCurvedList"/>
    <dgm:cxn modelId="{3C0D0481-355C-4E06-B5B6-F7148F42D807}" type="presParOf" srcId="{E5E5824F-E470-4D0C-B567-FEB1325B0CF5}" destId="{BC507D86-1532-4091-9443-CB7D7B330EA6}" srcOrd="4" destOrd="0" presId="urn:microsoft.com/office/officeart/2008/layout/VerticalCurvedList"/>
    <dgm:cxn modelId="{1E633806-22A8-4846-B8DE-9745006F3059}" type="presParOf" srcId="{BC507D86-1532-4091-9443-CB7D7B330EA6}" destId="{AB3C3CBE-19A2-4697-9CAC-70D94419DAB8}" srcOrd="0" destOrd="0" presId="urn:microsoft.com/office/officeart/2008/layout/VerticalCurvedList"/>
    <dgm:cxn modelId="{6557DAA0-937C-4AB0-9C28-D894E8DC5EB1}" type="presParOf" srcId="{E5E5824F-E470-4D0C-B567-FEB1325B0CF5}" destId="{C318223F-C63B-4310-BD7D-C386B49DC831}" srcOrd="5" destOrd="0" presId="urn:microsoft.com/office/officeart/2008/layout/VerticalCurvedList"/>
    <dgm:cxn modelId="{F0D3C3B3-7A86-4F3D-913C-661E51790B7E}" type="presParOf" srcId="{E5E5824F-E470-4D0C-B567-FEB1325B0CF5}" destId="{F1ECEBCD-FD3D-4802-93AA-5711CC488E1B}" srcOrd="6" destOrd="0" presId="urn:microsoft.com/office/officeart/2008/layout/VerticalCurvedList"/>
    <dgm:cxn modelId="{C8B17646-94A6-467F-833D-8A9CB49CF0A1}" type="presParOf" srcId="{F1ECEBCD-FD3D-4802-93AA-5711CC488E1B}" destId="{FB93E410-36AE-4653-A9C5-09D88C15B7A1}" srcOrd="0" destOrd="0" presId="urn:microsoft.com/office/officeart/2008/layout/VerticalCurvedList"/>
    <dgm:cxn modelId="{0193599F-30F9-4FCD-BB1E-817F73ABFB58}" type="presParOf" srcId="{E5E5824F-E470-4D0C-B567-FEB1325B0CF5}" destId="{834D37AF-3A76-4180-BA64-3D21F4F5102D}" srcOrd="7" destOrd="0" presId="urn:microsoft.com/office/officeart/2008/layout/VerticalCurvedList"/>
    <dgm:cxn modelId="{F781F279-4875-424C-9408-D9F4B1B6E217}" type="presParOf" srcId="{E5E5824F-E470-4D0C-B567-FEB1325B0CF5}" destId="{86AE4D78-6F8F-4074-B798-1A109896185F}" srcOrd="8" destOrd="0" presId="urn:microsoft.com/office/officeart/2008/layout/VerticalCurvedList"/>
    <dgm:cxn modelId="{E22100A8-EF6E-4220-A8D6-530056D2EB1C}" type="presParOf" srcId="{86AE4D78-6F8F-4074-B798-1A109896185F}" destId="{98BA652A-D5B5-4553-B369-16128CB453F6}" srcOrd="0" destOrd="0" presId="urn:microsoft.com/office/officeart/2008/layout/VerticalCurvedList"/>
    <dgm:cxn modelId="{4D48DA68-9927-4098-B59C-16E2882CB4B1}" type="presParOf" srcId="{E5E5824F-E470-4D0C-B567-FEB1325B0CF5}" destId="{E08CAAE6-5EE3-45B3-8694-57F486E1C6B1}" srcOrd="9" destOrd="0" presId="urn:microsoft.com/office/officeart/2008/layout/VerticalCurvedList"/>
    <dgm:cxn modelId="{ED4398A7-A75E-4029-9CCC-F7236564CEAB}" type="presParOf" srcId="{E5E5824F-E470-4D0C-B567-FEB1325B0CF5}" destId="{2669B214-B556-4959-9842-66DA0BDF9B45}" srcOrd="10" destOrd="0" presId="urn:microsoft.com/office/officeart/2008/layout/VerticalCurvedList"/>
    <dgm:cxn modelId="{6CBE0172-C5BB-4860-A47A-E56657FFA022}" type="presParOf" srcId="{2669B214-B556-4959-9842-66DA0BDF9B45}" destId="{278EC369-DC49-4BDE-AB0C-78B78F858E9F}" srcOrd="0" destOrd="0" presId="urn:microsoft.com/office/officeart/2008/layout/VerticalCurvedList"/>
    <dgm:cxn modelId="{A6FD73A4-606A-454A-AABA-EA7CD06C7BCC}" type="presParOf" srcId="{E5E5824F-E470-4D0C-B567-FEB1325B0CF5}" destId="{9B159106-81A8-457F-B46E-F2BF89B02685}" srcOrd="11" destOrd="0" presId="urn:microsoft.com/office/officeart/2008/layout/VerticalCurvedList"/>
    <dgm:cxn modelId="{1313AB5E-3B80-4682-9F40-F1BF235D62E2}" type="presParOf" srcId="{E5E5824F-E470-4D0C-B567-FEB1325B0CF5}" destId="{879DEA40-74ED-43A8-9E0A-0372AF7A40C9}" srcOrd="12" destOrd="0" presId="urn:microsoft.com/office/officeart/2008/layout/VerticalCurvedList"/>
    <dgm:cxn modelId="{7EE278CD-ADA9-48F5-AEE0-55A1D604F028}" type="presParOf" srcId="{879DEA40-74ED-43A8-9E0A-0372AF7A40C9}" destId="{8A1B6688-FBA0-4EBF-AB76-19CB1CF456C6}" srcOrd="0" destOrd="0" presId="urn:microsoft.com/office/officeart/2008/layout/VerticalCurvedList"/>
    <dgm:cxn modelId="{D7EC1EF0-D17F-4F76-A31E-8DDDA4003592}" type="presParOf" srcId="{E5E5824F-E470-4D0C-B567-FEB1325B0CF5}" destId="{0D6062D2-B259-4134-8381-11E370C3C6CA}" srcOrd="13" destOrd="0" presId="urn:microsoft.com/office/officeart/2008/layout/VerticalCurvedList"/>
    <dgm:cxn modelId="{1583C6CA-CA40-4149-BE4E-FFA414790AE5}" type="presParOf" srcId="{E5E5824F-E470-4D0C-B567-FEB1325B0CF5}" destId="{AD3599BF-FB32-40D7-BFD1-9F7580C4E4F6}" srcOrd="14" destOrd="0" presId="urn:microsoft.com/office/officeart/2008/layout/VerticalCurvedList"/>
    <dgm:cxn modelId="{5511A953-79E6-47F7-BDEE-9BAF96844302}" type="presParOf" srcId="{AD3599BF-FB32-40D7-BFD1-9F7580C4E4F6}" destId="{B32FFA03-6532-42BA-B06E-412536A5A473}" srcOrd="0" destOrd="0" presId="urn:microsoft.com/office/officeart/2008/layout/VerticalCurvedList"/>
  </dgm:cxnLst>
  <dgm:bg>
    <a:effectLst>
      <a:outerShdw blurRad="50800" dist="38100" dir="8100000" algn="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540DB8-75F1-470B-9068-5297BD01E8A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D5508F0-2C8B-4B7F-BD7C-5C23350DDBC8}">
      <dgm:prSet phldrT="[Text]" custT="1"/>
      <dgm:spPr/>
      <dgm:t>
        <a:bodyPr/>
        <a:lstStyle/>
        <a:p>
          <a:r>
            <a:rPr lang="en-GB" sz="2400" b="1" dirty="0"/>
            <a:t>2018</a:t>
          </a:r>
          <a:br>
            <a:rPr lang="en-GB" sz="2400" b="1" dirty="0"/>
          </a:br>
          <a:r>
            <a:rPr lang="en-GB" sz="2400" b="1" dirty="0"/>
            <a:t>Start of </a:t>
          </a:r>
          <a:r>
            <a:rPr lang="en-GB" sz="2400" b="1" dirty="0" err="1"/>
            <a:t>negotations</a:t>
          </a:r>
          <a:r>
            <a:rPr lang="en-GB" sz="2400" b="1" dirty="0"/>
            <a:t> with the German Government</a:t>
          </a:r>
        </a:p>
      </dgm:t>
    </dgm:pt>
    <dgm:pt modelId="{3F629637-A6EB-44FB-8ECB-E1E23173FAE2}" type="parTrans" cxnId="{7657EA7A-0344-4C42-B500-246F4FA590E1}">
      <dgm:prSet/>
      <dgm:spPr/>
      <dgm:t>
        <a:bodyPr/>
        <a:lstStyle/>
        <a:p>
          <a:endParaRPr lang="en-GB"/>
        </a:p>
      </dgm:t>
    </dgm:pt>
    <dgm:pt modelId="{88F49191-BD8B-421E-9800-719DE05E8E8E}" type="sibTrans" cxnId="{7657EA7A-0344-4C42-B500-246F4FA590E1}">
      <dgm:prSet/>
      <dgm:spPr/>
      <dgm:t>
        <a:bodyPr/>
        <a:lstStyle/>
        <a:p>
          <a:endParaRPr lang="en-GB"/>
        </a:p>
      </dgm:t>
    </dgm:pt>
    <dgm:pt modelId="{37FC1A6C-582C-4E39-92AB-BAF0647DCA85}">
      <dgm:prSet phldrT="[Text]" custT="1"/>
      <dgm:spPr/>
      <dgm:t>
        <a:bodyPr/>
        <a:lstStyle/>
        <a:p>
          <a:r>
            <a:rPr lang="en-GB" sz="2400" b="1" dirty="0"/>
            <a:t>2021 Clearance of finances from </a:t>
          </a:r>
          <a:r>
            <a:rPr lang="de-DE" sz="2400" b="1" dirty="0"/>
            <a:t> German Ministry </a:t>
          </a:r>
          <a:r>
            <a:rPr lang="de-DE" sz="2400" b="1" dirty="0" err="1"/>
            <a:t>for</a:t>
          </a:r>
          <a:r>
            <a:rPr lang="de-DE" sz="2400" b="1" dirty="0"/>
            <a:t> Digital and Transport</a:t>
          </a:r>
          <a:r>
            <a:rPr lang="en-GB" sz="2400" b="1" dirty="0"/>
            <a:t> </a:t>
          </a:r>
        </a:p>
      </dgm:t>
    </dgm:pt>
    <dgm:pt modelId="{5CFFD566-C879-4BFB-892E-15B3BFB4761F}" type="parTrans" cxnId="{B66AF0E9-0950-4766-97B0-DB418E515E4F}">
      <dgm:prSet/>
      <dgm:spPr/>
      <dgm:t>
        <a:bodyPr/>
        <a:lstStyle/>
        <a:p>
          <a:endParaRPr lang="en-GB"/>
        </a:p>
      </dgm:t>
    </dgm:pt>
    <dgm:pt modelId="{3940720E-0D1F-4FEF-B778-7FE3F028392D}" type="sibTrans" cxnId="{B66AF0E9-0950-4766-97B0-DB418E515E4F}">
      <dgm:prSet/>
      <dgm:spPr/>
      <dgm:t>
        <a:bodyPr/>
        <a:lstStyle/>
        <a:p>
          <a:endParaRPr lang="en-GB"/>
        </a:p>
      </dgm:t>
    </dgm:pt>
    <dgm:pt modelId="{244CEF7A-DE19-4DDB-BC48-418F979FF3E5}">
      <dgm:prSet phldrT="[Text]" custT="1"/>
      <dgm:spPr/>
      <dgm:t>
        <a:bodyPr/>
        <a:lstStyle/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0" algn="l"/>
            </a:tabLst>
          </a:pPr>
          <a:r>
            <a:rPr lang="de-DE" sz="2400" b="1" kern="1200" noProof="0" dirty="0"/>
            <a:t>2021/2022 </a:t>
          </a:r>
          <a:br>
            <a:rPr lang="de-DE" sz="2400" b="1" kern="1200" noProof="0" dirty="0"/>
          </a:br>
          <a:r>
            <a:rPr lang="de-DE" sz="2400" b="1" kern="1200" noProof="0" dirty="0"/>
            <a:t>ISMN Migration</a:t>
          </a:r>
        </a:p>
      </dgm:t>
    </dgm:pt>
    <dgm:pt modelId="{E0B4AC17-1F62-4870-B8A9-A9C423C52DE0}" type="parTrans" cxnId="{860B0C8C-34D1-4E89-B96A-75449874376E}">
      <dgm:prSet/>
      <dgm:spPr/>
      <dgm:t>
        <a:bodyPr/>
        <a:lstStyle/>
        <a:p>
          <a:endParaRPr lang="en-GB"/>
        </a:p>
      </dgm:t>
    </dgm:pt>
    <dgm:pt modelId="{05F24028-D38A-47C9-A3BA-D42498080DBA}" type="sibTrans" cxnId="{860B0C8C-34D1-4E89-B96A-75449874376E}">
      <dgm:prSet/>
      <dgm:spPr/>
      <dgm:t>
        <a:bodyPr/>
        <a:lstStyle/>
        <a:p>
          <a:endParaRPr lang="en-GB"/>
        </a:p>
      </dgm:t>
    </dgm:pt>
    <dgm:pt modelId="{22FBB5C5-E2AD-46E6-8948-87F682C35E68}">
      <dgm:prSet phldrT="[Text]" custT="1"/>
      <dgm:spPr/>
      <dgm:t>
        <a:bodyPr/>
        <a:lstStyle/>
        <a:p>
          <a:pPr marL="0">
            <a:lnSpc>
              <a:spcPct val="90000"/>
            </a:lnSpc>
            <a:spcAft>
              <a:spcPct val="35000"/>
            </a:spcAft>
          </a:pPr>
          <a:r>
            <a:rPr lang="en-GB" sz="2400" b="1" dirty="0"/>
            <a:t>2023 ISMN in production at ICWRGC</a:t>
          </a:r>
        </a:p>
      </dgm:t>
    </dgm:pt>
    <dgm:pt modelId="{7074C106-3E66-408F-85E5-28AB09F9EF13}" type="parTrans" cxnId="{D22317B3-CF98-4B8F-829F-FB763E7EDA9B}">
      <dgm:prSet/>
      <dgm:spPr/>
      <dgm:t>
        <a:bodyPr/>
        <a:lstStyle/>
        <a:p>
          <a:endParaRPr lang="en-GB"/>
        </a:p>
      </dgm:t>
    </dgm:pt>
    <dgm:pt modelId="{366EC440-BEEF-453E-AA1D-C31E95ADD70F}" type="sibTrans" cxnId="{D22317B3-CF98-4B8F-829F-FB763E7EDA9B}">
      <dgm:prSet/>
      <dgm:spPr/>
      <dgm:t>
        <a:bodyPr/>
        <a:lstStyle/>
        <a:p>
          <a:endParaRPr lang="en-GB"/>
        </a:p>
      </dgm:t>
    </dgm:pt>
    <dgm:pt modelId="{52E84A94-3721-4BA2-A1FC-B5B9E93C9707}">
      <dgm:prSet phldrT="[Text]" custT="1"/>
      <dgm:spPr/>
      <dgm:t>
        <a:bodyPr/>
        <a:lstStyle/>
        <a:p>
          <a:pPr marL="182880" indent="-182880">
            <a:lnSpc>
              <a:spcPct val="100000"/>
            </a:lnSpc>
            <a:spcAft>
              <a:spcPts val="600"/>
            </a:spcAft>
          </a:pPr>
          <a:r>
            <a:rPr lang="en-GB" sz="1800" dirty="0"/>
            <a:t>Certification as WMO and FAO data centre</a:t>
          </a:r>
        </a:p>
      </dgm:t>
    </dgm:pt>
    <dgm:pt modelId="{2E50A2E0-AA8F-4098-B804-17A843CB136E}" type="parTrans" cxnId="{8BB5CC45-54F5-460C-872D-AD641CE94753}">
      <dgm:prSet/>
      <dgm:spPr/>
      <dgm:t>
        <a:bodyPr/>
        <a:lstStyle/>
        <a:p>
          <a:endParaRPr lang="en-GB"/>
        </a:p>
      </dgm:t>
    </dgm:pt>
    <dgm:pt modelId="{5E4D2790-B211-4AA4-ACF2-F72DC44A1D67}" type="sibTrans" cxnId="{8BB5CC45-54F5-460C-872D-AD641CE94753}">
      <dgm:prSet/>
      <dgm:spPr/>
      <dgm:t>
        <a:bodyPr/>
        <a:lstStyle/>
        <a:p>
          <a:endParaRPr lang="en-GB"/>
        </a:p>
      </dgm:t>
    </dgm:pt>
    <dgm:pt modelId="{DFFA9942-1150-4C49-AE1E-92A68967EB80}">
      <dgm:prSet phldrT="[Text]" custT="1"/>
      <dgm:spPr/>
      <dgm:t>
        <a:bodyPr/>
        <a:lstStyle/>
        <a:p>
          <a:pPr marL="182880" indent="-182880">
            <a:lnSpc>
              <a:spcPct val="100000"/>
            </a:lnSpc>
            <a:spcAft>
              <a:spcPts val="600"/>
            </a:spcAft>
          </a:pPr>
          <a:r>
            <a:rPr lang="en-US" sz="1800" noProof="0" dirty="0"/>
            <a:t>Set up of a scientific board</a:t>
          </a:r>
        </a:p>
      </dgm:t>
    </dgm:pt>
    <dgm:pt modelId="{F3304662-A604-4A59-93D0-3B86EDE12588}" type="parTrans" cxnId="{33F30AD2-9398-498E-8312-7719BD2A4926}">
      <dgm:prSet/>
      <dgm:spPr/>
      <dgm:t>
        <a:bodyPr/>
        <a:lstStyle/>
        <a:p>
          <a:endParaRPr lang="en-GB"/>
        </a:p>
      </dgm:t>
    </dgm:pt>
    <dgm:pt modelId="{8AAB1D3B-B08F-4413-B0EF-F7E5F8FCD51C}" type="sibTrans" cxnId="{33F30AD2-9398-498E-8312-7719BD2A4926}">
      <dgm:prSet/>
      <dgm:spPr/>
      <dgm:t>
        <a:bodyPr/>
        <a:lstStyle/>
        <a:p>
          <a:endParaRPr lang="en-GB"/>
        </a:p>
      </dgm:t>
    </dgm:pt>
    <dgm:pt modelId="{1F7DB741-4C9D-4D02-B1B8-0858AFF5B172}">
      <dgm:prSet phldrT="[Text]" custT="1"/>
      <dgm:spPr/>
      <dgm:t>
        <a:bodyPr/>
        <a:lstStyle/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18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Nov</a:t>
          </a:r>
          <a:r>
            <a:rPr lang="en-US" sz="1800" kern="1200" noProof="0" dirty="0"/>
            <a:t> 2021 - May 2022:  Recruitment of staff and skills transfer</a:t>
          </a:r>
        </a:p>
      </dgm:t>
    </dgm:pt>
    <dgm:pt modelId="{888348D5-3544-4FC7-9EAF-7343065A587B}" type="parTrans" cxnId="{EC8EBFDA-6068-4A27-9FC3-117E489F26EB}">
      <dgm:prSet/>
      <dgm:spPr/>
      <dgm:t>
        <a:bodyPr/>
        <a:lstStyle/>
        <a:p>
          <a:endParaRPr lang="en-GB"/>
        </a:p>
      </dgm:t>
    </dgm:pt>
    <dgm:pt modelId="{21431B19-A940-4323-AE29-AE2D38D85141}" type="sibTrans" cxnId="{EC8EBFDA-6068-4A27-9FC3-117E489F26EB}">
      <dgm:prSet/>
      <dgm:spPr/>
      <dgm:t>
        <a:bodyPr/>
        <a:lstStyle/>
        <a:p>
          <a:endParaRPr lang="en-GB"/>
        </a:p>
      </dgm:t>
    </dgm:pt>
    <dgm:pt modelId="{E333FEC7-0881-416F-B604-7CBE17CE5A2E}">
      <dgm:prSet phldrT="[Text]" custT="1"/>
      <dgm:spPr/>
      <dgm:t>
        <a:bodyPr/>
        <a:lstStyle/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1800" kern="1200" noProof="0" dirty="0"/>
            <a:t>Dec 2021 - Feb 2022:</a:t>
          </a:r>
        </a:p>
      </dgm:t>
    </dgm:pt>
    <dgm:pt modelId="{82203153-5E31-46AC-BEC7-9D12414C9E48}" type="parTrans" cxnId="{E843FBFC-208C-4174-9AEB-AED04FF16D19}">
      <dgm:prSet/>
      <dgm:spPr/>
      <dgm:t>
        <a:bodyPr/>
        <a:lstStyle/>
        <a:p>
          <a:endParaRPr lang="en-GB"/>
        </a:p>
      </dgm:t>
    </dgm:pt>
    <dgm:pt modelId="{FACC33FE-4003-4798-AB1F-9073325F9D63}" type="sibTrans" cxnId="{E843FBFC-208C-4174-9AEB-AED04FF16D19}">
      <dgm:prSet/>
      <dgm:spPr/>
      <dgm:t>
        <a:bodyPr/>
        <a:lstStyle/>
        <a:p>
          <a:endParaRPr lang="en-GB"/>
        </a:p>
      </dgm:t>
    </dgm:pt>
    <dgm:pt modelId="{E11153FA-3F46-4602-8EF2-3322A1F2F0E3}">
      <dgm:prSet phldrT="[Text]" custT="1"/>
      <dgm:spPr/>
      <dgm:t>
        <a:bodyPr/>
        <a:lstStyle/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1800" b="1" kern="1200" noProof="0" dirty="0"/>
            <a:t>Feb 2022 - June 2022 </a:t>
          </a:r>
          <a:r>
            <a:rPr lang="en-US" sz="1800" kern="1200" noProof="0" dirty="0"/>
            <a:t>technical transfer of software stack and data to new host</a:t>
          </a:r>
        </a:p>
      </dgm:t>
    </dgm:pt>
    <dgm:pt modelId="{D7863628-E168-4905-8FD7-984BD0637D12}" type="parTrans" cxnId="{6EB11F74-8FEE-49E8-9969-4201AF76CC45}">
      <dgm:prSet/>
      <dgm:spPr/>
      <dgm:t>
        <a:bodyPr/>
        <a:lstStyle/>
        <a:p>
          <a:endParaRPr lang="en-GB"/>
        </a:p>
      </dgm:t>
    </dgm:pt>
    <dgm:pt modelId="{402F065C-CAB8-4C39-AEF5-132EC831AC10}" type="sibTrans" cxnId="{6EB11F74-8FEE-49E8-9969-4201AF76CC45}">
      <dgm:prSet/>
      <dgm:spPr/>
      <dgm:t>
        <a:bodyPr/>
        <a:lstStyle/>
        <a:p>
          <a:endParaRPr lang="en-GB"/>
        </a:p>
      </dgm:t>
    </dgm:pt>
    <dgm:pt modelId="{F0E1F1BD-2D92-4131-9596-ECCD329DCEF0}">
      <dgm:prSet phldrT="[Text]" custT="1"/>
      <dgm:spPr/>
      <dgm:t>
        <a:bodyPr/>
        <a:lstStyle/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endParaRPr lang="de-DE" sz="1600" kern="1200" noProof="0" dirty="0"/>
        </a:p>
      </dgm:t>
    </dgm:pt>
    <dgm:pt modelId="{E9680FAD-7D1F-4183-8C4B-C966AABC1CD6}" type="parTrans" cxnId="{275971BD-D6B0-43FA-BA11-770009AC4EE9}">
      <dgm:prSet/>
      <dgm:spPr/>
      <dgm:t>
        <a:bodyPr/>
        <a:lstStyle/>
        <a:p>
          <a:endParaRPr lang="en-GB"/>
        </a:p>
      </dgm:t>
    </dgm:pt>
    <dgm:pt modelId="{DE1481A7-9D07-46A8-8700-AAB694C37393}" type="sibTrans" cxnId="{275971BD-D6B0-43FA-BA11-770009AC4EE9}">
      <dgm:prSet/>
      <dgm:spPr/>
      <dgm:t>
        <a:bodyPr/>
        <a:lstStyle/>
        <a:p>
          <a:endParaRPr lang="en-GB"/>
        </a:p>
      </dgm:t>
    </dgm:pt>
    <dgm:pt modelId="{1B2038F7-335B-4B41-98F0-58506BD02089}">
      <dgm:prSet phldrT="[Text]" custT="1"/>
      <dgm:spPr/>
      <dgm:t>
        <a:bodyPr/>
        <a:lstStyle/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1800" b="1" kern="1200" noProof="0" dirty="0"/>
            <a:t>Jul – Dec 2022</a:t>
          </a:r>
          <a:r>
            <a:rPr lang="en-US" sz="1800" kern="1200" noProof="0" dirty="0"/>
            <a:t>: Parallel operations</a:t>
          </a:r>
        </a:p>
      </dgm:t>
    </dgm:pt>
    <dgm:pt modelId="{1FB06B73-275F-4B7C-8645-DC9B4B56A9A6}" type="parTrans" cxnId="{3804FFA2-1902-4247-8FFA-806A2C79CA52}">
      <dgm:prSet/>
      <dgm:spPr/>
      <dgm:t>
        <a:bodyPr/>
        <a:lstStyle/>
        <a:p>
          <a:endParaRPr lang="en-GB"/>
        </a:p>
      </dgm:t>
    </dgm:pt>
    <dgm:pt modelId="{CEF591B2-7912-4279-8087-61405ED57414}" type="sibTrans" cxnId="{3804FFA2-1902-4247-8FFA-806A2C79CA52}">
      <dgm:prSet/>
      <dgm:spPr/>
      <dgm:t>
        <a:bodyPr/>
        <a:lstStyle/>
        <a:p>
          <a:endParaRPr lang="en-GB"/>
        </a:p>
      </dgm:t>
    </dgm:pt>
    <dgm:pt modelId="{FE261BFD-00A4-4A3C-8D2B-CF320CE11C97}">
      <dgm:prSet phldrT="[Text]" custT="1"/>
      <dgm:spPr/>
      <dgm:t>
        <a:bodyPr/>
        <a:lstStyle/>
        <a:p>
          <a:r>
            <a:rPr lang="en-GB" sz="2400" b="1" dirty="0"/>
            <a:t>2017 </a:t>
          </a:r>
          <a:br>
            <a:rPr lang="en-GB" sz="2400" b="1" dirty="0"/>
          </a:br>
          <a:r>
            <a:rPr lang="en-GB" sz="2400" b="1" dirty="0"/>
            <a:t>GTN-H Panel Meeting</a:t>
          </a:r>
        </a:p>
      </dgm:t>
    </dgm:pt>
    <dgm:pt modelId="{1B0A8D3B-F73D-43A1-99EB-A43C0846AA76}" type="parTrans" cxnId="{B849121A-F6ED-4057-9C8C-30AF3291D89E}">
      <dgm:prSet/>
      <dgm:spPr/>
      <dgm:t>
        <a:bodyPr/>
        <a:lstStyle/>
        <a:p>
          <a:endParaRPr lang="en-GB"/>
        </a:p>
      </dgm:t>
    </dgm:pt>
    <dgm:pt modelId="{2A39D54A-05B9-4BD9-84EF-4E2E2C48F763}" type="sibTrans" cxnId="{B849121A-F6ED-4057-9C8C-30AF3291D89E}">
      <dgm:prSet/>
      <dgm:spPr/>
      <dgm:t>
        <a:bodyPr/>
        <a:lstStyle/>
        <a:p>
          <a:endParaRPr lang="en-GB"/>
        </a:p>
      </dgm:t>
    </dgm:pt>
    <dgm:pt modelId="{591F6592-31D6-4D7D-A511-FFB4F75269FE}">
      <dgm:prSet phldrT="[Text]" custT="1"/>
      <dgm:spPr/>
      <dgm:t>
        <a:bodyPr/>
        <a:lstStyle/>
        <a:p>
          <a:pPr marL="360363" lvl="1" indent="-185738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Courier New" panose="02070309020205020404" pitchFamily="49" charset="0"/>
            <a:buChar char="o"/>
          </a:pPr>
          <a:r>
            <a:rPr lang="en-US" sz="1800" kern="1200" noProof="0" dirty="0"/>
            <a:t>Cooperation agreement signed</a:t>
          </a:r>
        </a:p>
      </dgm:t>
    </dgm:pt>
    <dgm:pt modelId="{38FF1672-480D-444D-80C2-5B537BF1E4D5}" type="parTrans" cxnId="{EFEEA470-9072-42BF-8F78-A897B02C43FF}">
      <dgm:prSet/>
      <dgm:spPr/>
      <dgm:t>
        <a:bodyPr/>
        <a:lstStyle/>
        <a:p>
          <a:endParaRPr lang="de-DE"/>
        </a:p>
      </dgm:t>
    </dgm:pt>
    <dgm:pt modelId="{82740D73-A322-492F-8FC2-485CD69D76E2}" type="sibTrans" cxnId="{EFEEA470-9072-42BF-8F78-A897B02C43FF}">
      <dgm:prSet/>
      <dgm:spPr/>
      <dgm:t>
        <a:bodyPr/>
        <a:lstStyle/>
        <a:p>
          <a:endParaRPr lang="de-DE"/>
        </a:p>
      </dgm:t>
    </dgm:pt>
    <dgm:pt modelId="{8E3DECFB-76F5-45D7-B293-CBE76CDFD743}">
      <dgm:prSet phldrT="[Text]" custT="1"/>
      <dgm:spPr/>
      <dgm:t>
        <a:bodyPr/>
        <a:lstStyle/>
        <a:p>
          <a:pPr marL="182880" indent="-182880">
            <a:lnSpc>
              <a:spcPct val="100000"/>
            </a:lnSpc>
            <a:spcAft>
              <a:spcPts val="600"/>
            </a:spcAft>
          </a:pPr>
          <a:r>
            <a:rPr lang="en-US" sz="1800" noProof="0" dirty="0"/>
            <a:t>More data acquisition, emphasis on global south</a:t>
          </a:r>
        </a:p>
      </dgm:t>
    </dgm:pt>
    <dgm:pt modelId="{B07AF87F-7534-4BDD-9674-608A22B7A213}" type="parTrans" cxnId="{7E7F4855-C601-42A3-ADD9-33BF841B380D}">
      <dgm:prSet/>
      <dgm:spPr/>
      <dgm:t>
        <a:bodyPr/>
        <a:lstStyle/>
        <a:p>
          <a:endParaRPr lang="de-DE"/>
        </a:p>
      </dgm:t>
    </dgm:pt>
    <dgm:pt modelId="{3E332B29-CAA8-4C67-A5BB-35624B498175}" type="sibTrans" cxnId="{7E7F4855-C601-42A3-ADD9-33BF841B380D}">
      <dgm:prSet/>
      <dgm:spPr/>
      <dgm:t>
        <a:bodyPr/>
        <a:lstStyle/>
        <a:p>
          <a:endParaRPr lang="de-DE"/>
        </a:p>
      </dgm:t>
    </dgm:pt>
    <dgm:pt modelId="{EA424782-29A6-4222-B135-776A19F0BA09}" type="pres">
      <dgm:prSet presAssocID="{C7540DB8-75F1-470B-9068-5297BD01E8AE}" presName="arrowDiagram" presStyleCnt="0">
        <dgm:presLayoutVars>
          <dgm:chMax val="5"/>
          <dgm:dir/>
          <dgm:resizeHandles val="exact"/>
        </dgm:presLayoutVars>
      </dgm:prSet>
      <dgm:spPr/>
    </dgm:pt>
    <dgm:pt modelId="{CC909D2D-8D46-4BAC-A40B-9CF60154EE01}" type="pres">
      <dgm:prSet presAssocID="{C7540DB8-75F1-470B-9068-5297BD01E8AE}" presName="arrow" presStyleLbl="bgShp" presStyleIdx="0" presStyleCnt="1" custLinFactNeighborY="-736"/>
      <dgm:spPr/>
    </dgm:pt>
    <dgm:pt modelId="{2697837E-01D3-464E-9714-1A2FF0FEB577}" type="pres">
      <dgm:prSet presAssocID="{C7540DB8-75F1-470B-9068-5297BD01E8AE}" presName="arrowDiagram5" presStyleCnt="0"/>
      <dgm:spPr/>
    </dgm:pt>
    <dgm:pt modelId="{7F2A0A47-D125-4610-92EF-37BB37162B45}" type="pres">
      <dgm:prSet presAssocID="{FE261BFD-00A4-4A3C-8D2B-CF320CE11C97}" presName="bullet5a" presStyleLbl="node1" presStyleIdx="0" presStyleCnt="5"/>
      <dgm:spPr>
        <a:solidFill>
          <a:schemeClr val="tx1">
            <a:lumMod val="50000"/>
            <a:lumOff val="50000"/>
          </a:schemeClr>
        </a:solidFill>
      </dgm:spPr>
    </dgm:pt>
    <dgm:pt modelId="{A54AAE7D-14FF-4B09-A020-57FDE06E9A3B}" type="pres">
      <dgm:prSet presAssocID="{FE261BFD-00A4-4A3C-8D2B-CF320CE11C97}" presName="textBox5a" presStyleLbl="revTx" presStyleIdx="0" presStyleCnt="5">
        <dgm:presLayoutVars>
          <dgm:bulletEnabled val="1"/>
        </dgm:presLayoutVars>
      </dgm:prSet>
      <dgm:spPr/>
    </dgm:pt>
    <dgm:pt modelId="{468CF84C-BEE7-430B-9CAD-2CD07D66650C}" type="pres">
      <dgm:prSet presAssocID="{3D5508F0-2C8B-4B7F-BD7C-5C23350DDBC8}" presName="bullet5b" presStyleLbl="node1" presStyleIdx="1" presStyleCnt="5"/>
      <dgm:spPr>
        <a:solidFill>
          <a:schemeClr val="tx1">
            <a:lumMod val="50000"/>
            <a:lumOff val="50000"/>
          </a:schemeClr>
        </a:solidFill>
      </dgm:spPr>
    </dgm:pt>
    <dgm:pt modelId="{5C0AF85F-D7A1-4356-B49C-CA9C437A7C34}" type="pres">
      <dgm:prSet presAssocID="{3D5508F0-2C8B-4B7F-BD7C-5C23350DDBC8}" presName="textBox5b" presStyleLbl="revTx" presStyleIdx="1" presStyleCnt="5" custScaleX="106506">
        <dgm:presLayoutVars>
          <dgm:bulletEnabled val="1"/>
        </dgm:presLayoutVars>
      </dgm:prSet>
      <dgm:spPr/>
    </dgm:pt>
    <dgm:pt modelId="{733B9852-8310-4B8C-9B69-990ECFE24799}" type="pres">
      <dgm:prSet presAssocID="{37FC1A6C-582C-4E39-92AB-BAF0647DCA85}" presName="bullet5c" presStyleLbl="node1" presStyleIdx="2" presStyleCnt="5"/>
      <dgm:spPr>
        <a:solidFill>
          <a:schemeClr val="tx1">
            <a:lumMod val="50000"/>
            <a:lumOff val="50000"/>
          </a:schemeClr>
        </a:solidFill>
      </dgm:spPr>
    </dgm:pt>
    <dgm:pt modelId="{99F65463-BC73-4852-8EE7-B63277EF9D14}" type="pres">
      <dgm:prSet presAssocID="{37FC1A6C-582C-4E39-92AB-BAF0647DCA85}" presName="textBox5c" presStyleLbl="revTx" presStyleIdx="2" presStyleCnt="5" custScaleX="106925" custLinFactNeighborX="3130">
        <dgm:presLayoutVars>
          <dgm:bulletEnabled val="1"/>
        </dgm:presLayoutVars>
      </dgm:prSet>
      <dgm:spPr/>
    </dgm:pt>
    <dgm:pt modelId="{5D95A09C-08A2-4476-B116-27B26F00DDDC}" type="pres">
      <dgm:prSet presAssocID="{244CEF7A-DE19-4DDB-BC48-418F979FF3E5}" presName="bullet5d" presStyleLbl="node1" presStyleIdx="3" presStyleCnt="5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</dgm:pt>
    <dgm:pt modelId="{DB05D62A-AE0F-400D-B647-BC4FB67A0C26}" type="pres">
      <dgm:prSet presAssocID="{244CEF7A-DE19-4DDB-BC48-418F979FF3E5}" presName="textBox5d" presStyleLbl="revTx" presStyleIdx="3" presStyleCnt="5" custScaleX="120414" custScaleY="71934" custLinFactNeighborX="7028" custLinFactNeighborY="-10099">
        <dgm:presLayoutVars>
          <dgm:bulletEnabled val="1"/>
        </dgm:presLayoutVars>
      </dgm:prSet>
      <dgm:spPr/>
    </dgm:pt>
    <dgm:pt modelId="{8C9731B8-4A42-4773-B5EE-F35485611E1B}" type="pres">
      <dgm:prSet presAssocID="{22FBB5C5-E2AD-46E6-8948-87F682C35E68}" presName="bullet5e" presStyleLbl="node1" presStyleIdx="4" presStyleCnt="5"/>
      <dgm:spPr/>
    </dgm:pt>
    <dgm:pt modelId="{844FCA8A-BC07-439B-925C-8F7C9644B39A}" type="pres">
      <dgm:prSet presAssocID="{22FBB5C5-E2AD-46E6-8948-87F682C35E68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D423CA05-248B-4F49-B365-A1903046CFDA}" type="presOf" srcId="{591F6592-31D6-4D7D-A511-FFB4F75269FE}" destId="{DB05D62A-AE0F-400D-B647-BC4FB67A0C26}" srcOrd="0" destOrd="3" presId="urn:microsoft.com/office/officeart/2005/8/layout/arrow2"/>
    <dgm:cxn modelId="{43ABBF08-CA08-4671-81FA-76FD8EB700B5}" type="presOf" srcId="{8E3DECFB-76F5-45D7-B293-CBE76CDFD743}" destId="{844FCA8A-BC07-439B-925C-8F7C9644B39A}" srcOrd="0" destOrd="3" presId="urn:microsoft.com/office/officeart/2005/8/layout/arrow2"/>
    <dgm:cxn modelId="{799E9619-DC1F-4C6A-AA0A-76CB14B0DC1C}" type="presOf" srcId="{C7540DB8-75F1-470B-9068-5297BD01E8AE}" destId="{EA424782-29A6-4222-B135-776A19F0BA09}" srcOrd="0" destOrd="0" presId="urn:microsoft.com/office/officeart/2005/8/layout/arrow2"/>
    <dgm:cxn modelId="{B849121A-F6ED-4057-9C8C-30AF3291D89E}" srcId="{C7540DB8-75F1-470B-9068-5297BD01E8AE}" destId="{FE261BFD-00A4-4A3C-8D2B-CF320CE11C97}" srcOrd="0" destOrd="0" parTransId="{1B0A8D3B-F73D-43A1-99EB-A43C0846AA76}" sibTransId="{2A39D54A-05B9-4BD9-84EF-4E2E2C48F763}"/>
    <dgm:cxn modelId="{8BB5CC45-54F5-460C-872D-AD641CE94753}" srcId="{22FBB5C5-E2AD-46E6-8948-87F682C35E68}" destId="{52E84A94-3721-4BA2-A1FC-B5B9E93C9707}" srcOrd="0" destOrd="0" parTransId="{2E50A2E0-AA8F-4098-B804-17A843CB136E}" sibTransId="{5E4D2790-B211-4AA4-ACF2-F72DC44A1D67}"/>
    <dgm:cxn modelId="{EFEEA470-9072-42BF-8F78-A897B02C43FF}" srcId="{E333FEC7-0881-416F-B604-7CBE17CE5A2E}" destId="{591F6592-31D6-4D7D-A511-FFB4F75269FE}" srcOrd="0" destOrd="0" parTransId="{38FF1672-480D-444D-80C2-5B537BF1E4D5}" sibTransId="{82740D73-A322-492F-8FC2-485CD69D76E2}"/>
    <dgm:cxn modelId="{B4120773-E90F-4F14-9E2A-D6780497373B}" type="presOf" srcId="{52E84A94-3721-4BA2-A1FC-B5B9E93C9707}" destId="{844FCA8A-BC07-439B-925C-8F7C9644B39A}" srcOrd="0" destOrd="1" presId="urn:microsoft.com/office/officeart/2005/8/layout/arrow2"/>
    <dgm:cxn modelId="{C5FAFE73-0E33-47F0-B6ED-CF3DB1FC0164}" type="presOf" srcId="{37FC1A6C-582C-4E39-92AB-BAF0647DCA85}" destId="{99F65463-BC73-4852-8EE7-B63277EF9D14}" srcOrd="0" destOrd="0" presId="urn:microsoft.com/office/officeart/2005/8/layout/arrow2"/>
    <dgm:cxn modelId="{6EB11F74-8FEE-49E8-9969-4201AF76CC45}" srcId="{244CEF7A-DE19-4DDB-BC48-418F979FF3E5}" destId="{E11153FA-3F46-4602-8EF2-3322A1F2F0E3}" srcOrd="2" destOrd="0" parTransId="{D7863628-E168-4905-8FD7-984BD0637D12}" sibTransId="{402F065C-CAB8-4C39-AEF5-132EC831AC10}"/>
    <dgm:cxn modelId="{98E74774-46DE-4B4B-B432-3BE6732A182A}" type="presOf" srcId="{DFFA9942-1150-4C49-AE1E-92A68967EB80}" destId="{844FCA8A-BC07-439B-925C-8F7C9644B39A}" srcOrd="0" destOrd="2" presId="urn:microsoft.com/office/officeart/2005/8/layout/arrow2"/>
    <dgm:cxn modelId="{7E7F4855-C601-42A3-ADD9-33BF841B380D}" srcId="{22FBB5C5-E2AD-46E6-8948-87F682C35E68}" destId="{8E3DECFB-76F5-45D7-B293-CBE76CDFD743}" srcOrd="2" destOrd="0" parTransId="{B07AF87F-7534-4BDD-9674-608A22B7A213}" sibTransId="{3E332B29-CAA8-4C67-A5BB-35624B498175}"/>
    <dgm:cxn modelId="{03927B59-47DF-4108-80FF-051B95FC9055}" type="presOf" srcId="{FE261BFD-00A4-4A3C-8D2B-CF320CE11C97}" destId="{A54AAE7D-14FF-4B09-A020-57FDE06E9A3B}" srcOrd="0" destOrd="0" presId="urn:microsoft.com/office/officeart/2005/8/layout/arrow2"/>
    <dgm:cxn modelId="{7657EA7A-0344-4C42-B500-246F4FA590E1}" srcId="{C7540DB8-75F1-470B-9068-5297BD01E8AE}" destId="{3D5508F0-2C8B-4B7F-BD7C-5C23350DDBC8}" srcOrd="1" destOrd="0" parTransId="{3F629637-A6EB-44FB-8ECB-E1E23173FAE2}" sibTransId="{88F49191-BD8B-421E-9800-719DE05E8E8E}"/>
    <dgm:cxn modelId="{AE92747B-36D4-46AF-89F1-32DCE44C772E}" type="presOf" srcId="{1B2038F7-335B-4B41-98F0-58506BD02089}" destId="{DB05D62A-AE0F-400D-B647-BC4FB67A0C26}" srcOrd="0" destOrd="5" presId="urn:microsoft.com/office/officeart/2005/8/layout/arrow2"/>
    <dgm:cxn modelId="{860B0C8C-34D1-4E89-B96A-75449874376E}" srcId="{C7540DB8-75F1-470B-9068-5297BD01E8AE}" destId="{244CEF7A-DE19-4DDB-BC48-418F979FF3E5}" srcOrd="3" destOrd="0" parTransId="{E0B4AC17-1F62-4870-B8A9-A9C423C52DE0}" sibTransId="{05F24028-D38A-47C9-A3BA-D42498080DBA}"/>
    <dgm:cxn modelId="{7545F59C-5420-40CA-91D5-78EB9F6FE559}" type="presOf" srcId="{1F7DB741-4C9D-4D02-B1B8-0858AFF5B172}" destId="{DB05D62A-AE0F-400D-B647-BC4FB67A0C26}" srcOrd="0" destOrd="1" presId="urn:microsoft.com/office/officeart/2005/8/layout/arrow2"/>
    <dgm:cxn modelId="{3804FFA2-1902-4247-8FFA-806A2C79CA52}" srcId="{244CEF7A-DE19-4DDB-BC48-418F979FF3E5}" destId="{1B2038F7-335B-4B41-98F0-58506BD02089}" srcOrd="3" destOrd="0" parTransId="{1FB06B73-275F-4B7C-8645-DC9B4B56A9A6}" sibTransId="{CEF591B2-7912-4279-8087-61405ED57414}"/>
    <dgm:cxn modelId="{6D755FAB-12BD-4AA5-8D08-2B335B844B7E}" type="presOf" srcId="{E333FEC7-0881-416F-B604-7CBE17CE5A2E}" destId="{DB05D62A-AE0F-400D-B647-BC4FB67A0C26}" srcOrd="0" destOrd="2" presId="urn:microsoft.com/office/officeart/2005/8/layout/arrow2"/>
    <dgm:cxn modelId="{97FCE6AE-88BE-4556-BF8D-1ACD421E0C92}" type="presOf" srcId="{E11153FA-3F46-4602-8EF2-3322A1F2F0E3}" destId="{DB05D62A-AE0F-400D-B647-BC4FB67A0C26}" srcOrd="0" destOrd="4" presId="urn:microsoft.com/office/officeart/2005/8/layout/arrow2"/>
    <dgm:cxn modelId="{D22317B3-CF98-4B8F-829F-FB763E7EDA9B}" srcId="{C7540DB8-75F1-470B-9068-5297BD01E8AE}" destId="{22FBB5C5-E2AD-46E6-8948-87F682C35E68}" srcOrd="4" destOrd="0" parTransId="{7074C106-3E66-408F-85E5-28AB09F9EF13}" sibTransId="{366EC440-BEEF-453E-AA1D-C31E95ADD70F}"/>
    <dgm:cxn modelId="{E36B0DBD-3C64-47B2-8F91-CC925D3586B4}" type="presOf" srcId="{3D5508F0-2C8B-4B7F-BD7C-5C23350DDBC8}" destId="{5C0AF85F-D7A1-4356-B49C-CA9C437A7C34}" srcOrd="0" destOrd="0" presId="urn:microsoft.com/office/officeart/2005/8/layout/arrow2"/>
    <dgm:cxn modelId="{275971BD-D6B0-43FA-BA11-770009AC4EE9}" srcId="{244CEF7A-DE19-4DDB-BC48-418F979FF3E5}" destId="{F0E1F1BD-2D92-4131-9596-ECCD329DCEF0}" srcOrd="4" destOrd="0" parTransId="{E9680FAD-7D1F-4183-8C4B-C966AABC1CD6}" sibTransId="{DE1481A7-9D07-46A8-8700-AAB694C37393}"/>
    <dgm:cxn modelId="{33F30AD2-9398-498E-8312-7719BD2A4926}" srcId="{22FBB5C5-E2AD-46E6-8948-87F682C35E68}" destId="{DFFA9942-1150-4C49-AE1E-92A68967EB80}" srcOrd="1" destOrd="0" parTransId="{F3304662-A604-4A59-93D0-3B86EDE12588}" sibTransId="{8AAB1D3B-B08F-4413-B0EF-F7E5F8FCD51C}"/>
    <dgm:cxn modelId="{EC8EBFDA-6068-4A27-9FC3-117E489F26EB}" srcId="{244CEF7A-DE19-4DDB-BC48-418F979FF3E5}" destId="{1F7DB741-4C9D-4D02-B1B8-0858AFF5B172}" srcOrd="0" destOrd="0" parTransId="{888348D5-3544-4FC7-9EAF-7343065A587B}" sibTransId="{21431B19-A940-4323-AE29-AE2D38D85141}"/>
    <dgm:cxn modelId="{1748D2DD-97CF-4701-A8B7-1772E8EE5B53}" type="presOf" srcId="{22FBB5C5-E2AD-46E6-8948-87F682C35E68}" destId="{844FCA8A-BC07-439B-925C-8F7C9644B39A}" srcOrd="0" destOrd="0" presId="urn:microsoft.com/office/officeart/2005/8/layout/arrow2"/>
    <dgm:cxn modelId="{DE977DE5-7568-4E2F-AD05-027DAF791242}" type="presOf" srcId="{F0E1F1BD-2D92-4131-9596-ECCD329DCEF0}" destId="{DB05D62A-AE0F-400D-B647-BC4FB67A0C26}" srcOrd="0" destOrd="6" presId="urn:microsoft.com/office/officeart/2005/8/layout/arrow2"/>
    <dgm:cxn modelId="{B66AF0E9-0950-4766-97B0-DB418E515E4F}" srcId="{C7540DB8-75F1-470B-9068-5297BD01E8AE}" destId="{37FC1A6C-582C-4E39-92AB-BAF0647DCA85}" srcOrd="2" destOrd="0" parTransId="{5CFFD566-C879-4BFB-892E-15B3BFB4761F}" sibTransId="{3940720E-0D1F-4FEF-B778-7FE3F028392D}"/>
    <dgm:cxn modelId="{961BBFFB-CCF8-4A09-8794-453EDAB3BC2E}" type="presOf" srcId="{244CEF7A-DE19-4DDB-BC48-418F979FF3E5}" destId="{DB05D62A-AE0F-400D-B647-BC4FB67A0C26}" srcOrd="0" destOrd="0" presId="urn:microsoft.com/office/officeart/2005/8/layout/arrow2"/>
    <dgm:cxn modelId="{E843FBFC-208C-4174-9AEB-AED04FF16D19}" srcId="{244CEF7A-DE19-4DDB-BC48-418F979FF3E5}" destId="{E333FEC7-0881-416F-B604-7CBE17CE5A2E}" srcOrd="1" destOrd="0" parTransId="{82203153-5E31-46AC-BEC7-9D12414C9E48}" sibTransId="{FACC33FE-4003-4798-AB1F-9073325F9D63}"/>
    <dgm:cxn modelId="{B6088556-5148-4860-AF1B-684A9D43EE6E}" type="presParOf" srcId="{EA424782-29A6-4222-B135-776A19F0BA09}" destId="{CC909D2D-8D46-4BAC-A40B-9CF60154EE01}" srcOrd="0" destOrd="0" presId="urn:microsoft.com/office/officeart/2005/8/layout/arrow2"/>
    <dgm:cxn modelId="{9E45884B-9134-44B1-89CB-D565BA6AEE4E}" type="presParOf" srcId="{EA424782-29A6-4222-B135-776A19F0BA09}" destId="{2697837E-01D3-464E-9714-1A2FF0FEB577}" srcOrd="1" destOrd="0" presId="urn:microsoft.com/office/officeart/2005/8/layout/arrow2"/>
    <dgm:cxn modelId="{F4F05CDE-4D11-4E96-9B88-FD263C922F85}" type="presParOf" srcId="{2697837E-01D3-464E-9714-1A2FF0FEB577}" destId="{7F2A0A47-D125-4610-92EF-37BB37162B45}" srcOrd="0" destOrd="0" presId="urn:microsoft.com/office/officeart/2005/8/layout/arrow2"/>
    <dgm:cxn modelId="{1C873055-39FE-44FE-9206-12EA7730A95F}" type="presParOf" srcId="{2697837E-01D3-464E-9714-1A2FF0FEB577}" destId="{A54AAE7D-14FF-4B09-A020-57FDE06E9A3B}" srcOrd="1" destOrd="0" presId="urn:microsoft.com/office/officeart/2005/8/layout/arrow2"/>
    <dgm:cxn modelId="{572CEBAC-36DB-440D-BA75-1E3F8925BAD0}" type="presParOf" srcId="{2697837E-01D3-464E-9714-1A2FF0FEB577}" destId="{468CF84C-BEE7-430B-9CAD-2CD07D66650C}" srcOrd="2" destOrd="0" presId="urn:microsoft.com/office/officeart/2005/8/layout/arrow2"/>
    <dgm:cxn modelId="{62C836F5-8806-49EE-A0E2-3BCF3AAAF19E}" type="presParOf" srcId="{2697837E-01D3-464E-9714-1A2FF0FEB577}" destId="{5C0AF85F-D7A1-4356-B49C-CA9C437A7C34}" srcOrd="3" destOrd="0" presId="urn:microsoft.com/office/officeart/2005/8/layout/arrow2"/>
    <dgm:cxn modelId="{E88C419E-3E51-4BC5-B42A-FA5A39419727}" type="presParOf" srcId="{2697837E-01D3-464E-9714-1A2FF0FEB577}" destId="{733B9852-8310-4B8C-9B69-990ECFE24799}" srcOrd="4" destOrd="0" presId="urn:microsoft.com/office/officeart/2005/8/layout/arrow2"/>
    <dgm:cxn modelId="{68060082-D9B7-4DD6-8025-2AE0C0D2D661}" type="presParOf" srcId="{2697837E-01D3-464E-9714-1A2FF0FEB577}" destId="{99F65463-BC73-4852-8EE7-B63277EF9D14}" srcOrd="5" destOrd="0" presId="urn:microsoft.com/office/officeart/2005/8/layout/arrow2"/>
    <dgm:cxn modelId="{6AD447C5-1D5B-495B-A5B5-763A49582AEB}" type="presParOf" srcId="{2697837E-01D3-464E-9714-1A2FF0FEB577}" destId="{5D95A09C-08A2-4476-B116-27B26F00DDDC}" srcOrd="6" destOrd="0" presId="urn:microsoft.com/office/officeart/2005/8/layout/arrow2"/>
    <dgm:cxn modelId="{36A9FAC1-0511-4B0C-8F6F-F450279C0343}" type="presParOf" srcId="{2697837E-01D3-464E-9714-1A2FF0FEB577}" destId="{DB05D62A-AE0F-400D-B647-BC4FB67A0C26}" srcOrd="7" destOrd="0" presId="urn:microsoft.com/office/officeart/2005/8/layout/arrow2"/>
    <dgm:cxn modelId="{EC345746-5259-4EBB-80A4-4127A826BB92}" type="presParOf" srcId="{2697837E-01D3-464E-9714-1A2FF0FEB577}" destId="{8C9731B8-4A42-4773-B5EE-F35485611E1B}" srcOrd="8" destOrd="0" presId="urn:microsoft.com/office/officeart/2005/8/layout/arrow2"/>
    <dgm:cxn modelId="{6462FE77-8C36-43DA-B798-FCE68781B0CF}" type="presParOf" srcId="{2697837E-01D3-464E-9714-1A2FF0FEB577}" destId="{844FCA8A-BC07-439B-925C-8F7C9644B39A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106C0E-2B64-4A36-A0E2-92FEF96B0927}">
      <dsp:nvSpPr>
        <dsp:cNvPr id="0" name=""/>
        <dsp:cNvSpPr/>
      </dsp:nvSpPr>
      <dsp:spPr>
        <a:xfrm>
          <a:off x="-4996915" y="-765885"/>
          <a:ext cx="5953196" cy="5953196"/>
        </a:xfrm>
        <a:prstGeom prst="blockArc">
          <a:avLst>
            <a:gd name="adj1" fmla="val 18900000"/>
            <a:gd name="adj2" fmla="val 2700000"/>
            <a:gd name="adj3" fmla="val 36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94EFBE-CC36-48C3-8700-43C1ADCB30A5}">
      <dsp:nvSpPr>
        <dsp:cNvPr id="0" name=""/>
        <dsp:cNvSpPr/>
      </dsp:nvSpPr>
      <dsp:spPr>
        <a:xfrm>
          <a:off x="310163" y="200998"/>
          <a:ext cx="6102824" cy="4018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Easy and FREE access </a:t>
          </a:r>
          <a:r>
            <a:rPr lang="en-US" sz="1400" b="0" kern="1200" dirty="0"/>
            <a:t>to the data</a:t>
          </a:r>
        </a:p>
      </dsp:txBody>
      <dsp:txXfrm>
        <a:off x="310163" y="200998"/>
        <a:ext cx="6102824" cy="401819"/>
      </dsp:txXfrm>
    </dsp:sp>
    <dsp:sp modelId="{A26138C6-83D8-4E31-9AEE-D11315CABD61}">
      <dsp:nvSpPr>
        <dsp:cNvPr id="0" name=""/>
        <dsp:cNvSpPr/>
      </dsp:nvSpPr>
      <dsp:spPr>
        <a:xfrm>
          <a:off x="59026" y="150770"/>
          <a:ext cx="502273" cy="50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F7E26-CCD2-4B1A-96AF-D8223248AAAF}">
      <dsp:nvSpPr>
        <dsp:cNvPr id="0" name=""/>
        <dsp:cNvSpPr/>
      </dsp:nvSpPr>
      <dsp:spPr>
        <a:xfrm>
          <a:off x="674046" y="804080"/>
          <a:ext cx="5738941" cy="401819"/>
        </a:xfrm>
        <a:prstGeom prst="rect">
          <a:avLst/>
        </a:prstGeom>
        <a:solidFill>
          <a:srgbClr val="488F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Surface and Subsurface </a:t>
          </a:r>
          <a:r>
            <a:rPr lang="en-US" sz="1400" b="0" kern="1200" dirty="0"/>
            <a:t>measurements</a:t>
          </a:r>
        </a:p>
      </dsp:txBody>
      <dsp:txXfrm>
        <a:off x="674046" y="804080"/>
        <a:ext cx="5738941" cy="401819"/>
      </dsp:txXfrm>
    </dsp:sp>
    <dsp:sp modelId="{AB3C3CBE-19A2-4697-9CAC-70D94419DAB8}">
      <dsp:nvSpPr>
        <dsp:cNvPr id="0" name=""/>
        <dsp:cNvSpPr/>
      </dsp:nvSpPr>
      <dsp:spPr>
        <a:xfrm>
          <a:off x="422909" y="753853"/>
          <a:ext cx="502273" cy="50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88FD0"/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8223F-C63B-4310-BD7D-C386B49DC831}">
      <dsp:nvSpPr>
        <dsp:cNvPr id="0" name=""/>
        <dsp:cNvSpPr/>
      </dsp:nvSpPr>
      <dsp:spPr>
        <a:xfrm>
          <a:off x="873452" y="1406720"/>
          <a:ext cx="5539535" cy="401819"/>
        </a:xfrm>
        <a:prstGeom prst="rect">
          <a:avLst/>
        </a:prstGeom>
        <a:solidFill>
          <a:srgbClr val="317CC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Harmonization of in situ data </a:t>
          </a:r>
          <a:r>
            <a:rPr lang="en-US" sz="1400" kern="1200" dirty="0"/>
            <a:t>for a meaningful comparison</a:t>
          </a:r>
        </a:p>
      </dsp:txBody>
      <dsp:txXfrm>
        <a:off x="873452" y="1406720"/>
        <a:ext cx="5539535" cy="401819"/>
      </dsp:txXfrm>
    </dsp:sp>
    <dsp:sp modelId="{FB93E410-36AE-4653-A9C5-09D88C15B7A1}">
      <dsp:nvSpPr>
        <dsp:cNvPr id="0" name=""/>
        <dsp:cNvSpPr/>
      </dsp:nvSpPr>
      <dsp:spPr>
        <a:xfrm>
          <a:off x="622315" y="1356493"/>
          <a:ext cx="502273" cy="50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17CC1"/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D37AF-3A76-4180-BA64-3D21F4F5102D}">
      <dsp:nvSpPr>
        <dsp:cNvPr id="0" name=""/>
        <dsp:cNvSpPr/>
      </dsp:nvSpPr>
      <dsp:spPr>
        <a:xfrm>
          <a:off x="937121" y="2009803"/>
          <a:ext cx="5475866" cy="401819"/>
        </a:xfrm>
        <a:prstGeom prst="rect">
          <a:avLst/>
        </a:prstGeom>
        <a:solidFill>
          <a:srgbClr val="2867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Quality control </a:t>
          </a:r>
          <a:r>
            <a:rPr lang="en-US" sz="1400" kern="1200" dirty="0"/>
            <a:t>for reliability and accuracy</a:t>
          </a:r>
          <a:endParaRPr lang="en-US" sz="1400" kern="1200" noProof="0" dirty="0"/>
        </a:p>
      </dsp:txBody>
      <dsp:txXfrm>
        <a:off x="937121" y="2009803"/>
        <a:ext cx="5475866" cy="401819"/>
      </dsp:txXfrm>
    </dsp:sp>
    <dsp:sp modelId="{98BA652A-D5B5-4553-B369-16128CB453F6}">
      <dsp:nvSpPr>
        <dsp:cNvPr id="0" name=""/>
        <dsp:cNvSpPr/>
      </dsp:nvSpPr>
      <dsp:spPr>
        <a:xfrm>
          <a:off x="685984" y="1959576"/>
          <a:ext cx="502273" cy="50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867A0"/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CAAE6-5EE3-45B3-8694-57F486E1C6B1}">
      <dsp:nvSpPr>
        <dsp:cNvPr id="0" name=""/>
        <dsp:cNvSpPr/>
      </dsp:nvSpPr>
      <dsp:spPr>
        <a:xfrm>
          <a:off x="873452" y="2612885"/>
          <a:ext cx="5539535" cy="401819"/>
        </a:xfrm>
        <a:prstGeom prst="rect">
          <a:avLst/>
        </a:prstGeom>
        <a:solidFill>
          <a:srgbClr val="2154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Long time series </a:t>
          </a:r>
          <a:r>
            <a:rPr lang="en-US" sz="1400" kern="1200" noProof="0" dirty="0"/>
            <a:t>for climate trend detection</a:t>
          </a:r>
          <a:endParaRPr lang="en-US" sz="1400" b="1" kern="1200" noProof="0" dirty="0"/>
        </a:p>
      </dsp:txBody>
      <dsp:txXfrm>
        <a:off x="873452" y="2612885"/>
        <a:ext cx="5539535" cy="401819"/>
      </dsp:txXfrm>
    </dsp:sp>
    <dsp:sp modelId="{278EC369-DC49-4BDE-AB0C-78B78F858E9F}">
      <dsp:nvSpPr>
        <dsp:cNvPr id="0" name=""/>
        <dsp:cNvSpPr/>
      </dsp:nvSpPr>
      <dsp:spPr>
        <a:xfrm>
          <a:off x="622315" y="2562658"/>
          <a:ext cx="502273" cy="50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15483"/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59106-81A8-457F-B46E-F2BF89B02685}">
      <dsp:nvSpPr>
        <dsp:cNvPr id="0" name=""/>
        <dsp:cNvSpPr/>
      </dsp:nvSpPr>
      <dsp:spPr>
        <a:xfrm>
          <a:off x="674046" y="3215526"/>
          <a:ext cx="5738941" cy="401819"/>
        </a:xfrm>
        <a:prstGeom prst="rect">
          <a:avLst/>
        </a:prstGeom>
        <a:solidFill>
          <a:srgbClr val="1B45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/>
            <a:t>Availability on a global scale</a:t>
          </a:r>
          <a:endParaRPr lang="en-US" sz="1400" kern="1200" dirty="0"/>
        </a:p>
      </dsp:txBody>
      <dsp:txXfrm>
        <a:off x="674046" y="3215526"/>
        <a:ext cx="5738941" cy="401819"/>
      </dsp:txXfrm>
    </dsp:sp>
    <dsp:sp modelId="{8A1B6688-FBA0-4EBF-AB76-19CB1CF456C6}">
      <dsp:nvSpPr>
        <dsp:cNvPr id="0" name=""/>
        <dsp:cNvSpPr/>
      </dsp:nvSpPr>
      <dsp:spPr>
        <a:xfrm>
          <a:off x="422909" y="3165298"/>
          <a:ext cx="502273" cy="50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B456B"/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062D2-B259-4134-8381-11E370C3C6CA}">
      <dsp:nvSpPr>
        <dsp:cNvPr id="0" name=""/>
        <dsp:cNvSpPr/>
      </dsp:nvSpPr>
      <dsp:spPr>
        <a:xfrm>
          <a:off x="310163" y="3818608"/>
          <a:ext cx="6102824" cy="401819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Communication tool </a:t>
          </a:r>
          <a:r>
            <a:rPr lang="en-US" sz="1400" kern="1200" dirty="0"/>
            <a:t>for provider and user</a:t>
          </a:r>
        </a:p>
      </dsp:txBody>
      <dsp:txXfrm>
        <a:off x="310163" y="3818608"/>
        <a:ext cx="6102824" cy="401819"/>
      </dsp:txXfrm>
    </dsp:sp>
    <dsp:sp modelId="{B32FFA03-6532-42BA-B06E-412536A5A473}">
      <dsp:nvSpPr>
        <dsp:cNvPr id="0" name=""/>
        <dsp:cNvSpPr/>
      </dsp:nvSpPr>
      <dsp:spPr>
        <a:xfrm>
          <a:off x="59026" y="3768381"/>
          <a:ext cx="502273" cy="502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03864"/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09D2D-8D46-4BAC-A40B-9CF60154EE01}">
      <dsp:nvSpPr>
        <dsp:cNvPr id="0" name=""/>
        <dsp:cNvSpPr/>
      </dsp:nvSpPr>
      <dsp:spPr>
        <a:xfrm>
          <a:off x="695675" y="0"/>
          <a:ext cx="10724449" cy="670278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A0A47-D125-4610-92EF-37BB37162B45}">
      <dsp:nvSpPr>
        <dsp:cNvPr id="0" name=""/>
        <dsp:cNvSpPr/>
      </dsp:nvSpPr>
      <dsp:spPr>
        <a:xfrm>
          <a:off x="1752033" y="4984187"/>
          <a:ext cx="246662" cy="246662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AAE7D-14FF-4B09-A020-57FDE06E9A3B}">
      <dsp:nvSpPr>
        <dsp:cNvPr id="0" name=""/>
        <dsp:cNvSpPr/>
      </dsp:nvSpPr>
      <dsp:spPr>
        <a:xfrm>
          <a:off x="1875364" y="5107519"/>
          <a:ext cx="1404902" cy="1595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701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2017 </a:t>
          </a:r>
          <a:br>
            <a:rPr lang="en-GB" sz="2400" b="1" kern="1200" dirty="0"/>
          </a:br>
          <a:r>
            <a:rPr lang="en-GB" sz="2400" b="1" kern="1200" dirty="0"/>
            <a:t>GTN-H Panel Meeting</a:t>
          </a:r>
        </a:p>
      </dsp:txBody>
      <dsp:txXfrm>
        <a:off x="1875364" y="5107519"/>
        <a:ext cx="1404902" cy="1595261"/>
      </dsp:txXfrm>
    </dsp:sp>
    <dsp:sp modelId="{468CF84C-BEE7-430B-9CAD-2CD07D66650C}">
      <dsp:nvSpPr>
        <dsp:cNvPr id="0" name=""/>
        <dsp:cNvSpPr/>
      </dsp:nvSpPr>
      <dsp:spPr>
        <a:xfrm>
          <a:off x="3087227" y="3701275"/>
          <a:ext cx="386080" cy="386080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AF85F-D7A1-4356-B49C-CA9C437A7C34}">
      <dsp:nvSpPr>
        <dsp:cNvPr id="0" name=""/>
        <dsp:cNvSpPr/>
      </dsp:nvSpPr>
      <dsp:spPr>
        <a:xfrm>
          <a:off x="3222355" y="3894315"/>
          <a:ext cx="1896082" cy="2808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576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2018</a:t>
          </a:r>
          <a:br>
            <a:rPr lang="en-GB" sz="2400" b="1" kern="1200" dirty="0"/>
          </a:br>
          <a:r>
            <a:rPr lang="en-GB" sz="2400" b="1" kern="1200" dirty="0"/>
            <a:t>Start of </a:t>
          </a:r>
          <a:r>
            <a:rPr lang="en-GB" sz="2400" b="1" kern="1200" dirty="0" err="1"/>
            <a:t>negotations</a:t>
          </a:r>
          <a:r>
            <a:rPr lang="en-GB" sz="2400" b="1" kern="1200" dirty="0"/>
            <a:t> with the German Government</a:t>
          </a:r>
        </a:p>
      </dsp:txBody>
      <dsp:txXfrm>
        <a:off x="3222355" y="3894315"/>
        <a:ext cx="1896082" cy="2808465"/>
      </dsp:txXfrm>
    </dsp:sp>
    <dsp:sp modelId="{733B9852-8310-4B8C-9B69-990ECFE24799}">
      <dsp:nvSpPr>
        <dsp:cNvPr id="0" name=""/>
        <dsp:cNvSpPr/>
      </dsp:nvSpPr>
      <dsp:spPr>
        <a:xfrm>
          <a:off x="4803139" y="2678431"/>
          <a:ext cx="514773" cy="514773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65463-BC73-4852-8EE7-B63277EF9D14}">
      <dsp:nvSpPr>
        <dsp:cNvPr id="0" name=""/>
        <dsp:cNvSpPr/>
      </dsp:nvSpPr>
      <dsp:spPr>
        <a:xfrm>
          <a:off x="5053644" y="2935818"/>
          <a:ext cx="2213153" cy="3766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768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2021 Clearance of finances from </a:t>
          </a:r>
          <a:r>
            <a:rPr lang="de-DE" sz="2400" b="1" kern="1200" dirty="0"/>
            <a:t> German Ministry </a:t>
          </a:r>
          <a:r>
            <a:rPr lang="de-DE" sz="2400" b="1" kern="1200" dirty="0" err="1"/>
            <a:t>for</a:t>
          </a:r>
          <a:r>
            <a:rPr lang="de-DE" sz="2400" b="1" kern="1200" dirty="0"/>
            <a:t> Digital and Transport</a:t>
          </a:r>
          <a:r>
            <a:rPr lang="en-GB" sz="2400" b="1" kern="1200" dirty="0"/>
            <a:t> </a:t>
          </a:r>
        </a:p>
      </dsp:txBody>
      <dsp:txXfrm>
        <a:off x="5053644" y="2935818"/>
        <a:ext cx="2213153" cy="3766962"/>
      </dsp:txXfrm>
    </dsp:sp>
    <dsp:sp modelId="{5D95A09C-08A2-4476-B116-27B26F00DDDC}">
      <dsp:nvSpPr>
        <dsp:cNvPr id="0" name=""/>
        <dsp:cNvSpPr/>
      </dsp:nvSpPr>
      <dsp:spPr>
        <a:xfrm>
          <a:off x="6797887" y="1879459"/>
          <a:ext cx="664915" cy="664915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DB05D62A-AE0F-400D-B647-BC4FB67A0C26}">
      <dsp:nvSpPr>
        <dsp:cNvPr id="0" name=""/>
        <dsp:cNvSpPr/>
      </dsp:nvSpPr>
      <dsp:spPr>
        <a:xfrm>
          <a:off x="7062158" y="2388588"/>
          <a:ext cx="2582747" cy="3230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2325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0" algn="l"/>
            </a:tabLst>
          </a:pPr>
          <a:r>
            <a:rPr lang="de-DE" sz="2400" b="1" kern="1200" noProof="0" dirty="0"/>
            <a:t>2021/2022 </a:t>
          </a:r>
          <a:br>
            <a:rPr lang="de-DE" sz="2400" b="1" kern="1200" noProof="0" dirty="0"/>
          </a:br>
          <a:r>
            <a:rPr lang="de-DE" sz="2400" b="1" kern="1200" noProof="0" dirty="0"/>
            <a:t>ISMN Migration</a:t>
          </a:r>
        </a:p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Nov</a:t>
          </a:r>
          <a:r>
            <a:rPr lang="en-US" sz="1800" kern="1200" noProof="0" dirty="0"/>
            <a:t> 2021 - May 2022:  Recruitment of staff and skills transfer</a:t>
          </a:r>
        </a:p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kern="1200" noProof="0" dirty="0"/>
            <a:t>Dec 2021 - Feb 2022:</a:t>
          </a:r>
        </a:p>
        <a:p>
          <a:pPr marL="360363" lvl="1" indent="-185738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Courier New" panose="02070309020205020404" pitchFamily="49" charset="0"/>
            <a:buChar char="o"/>
          </a:pPr>
          <a:r>
            <a:rPr lang="en-US" sz="1800" kern="1200" noProof="0" dirty="0"/>
            <a:t>Cooperation agreement signed</a:t>
          </a:r>
        </a:p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b="1" kern="1200" noProof="0" dirty="0"/>
            <a:t>Feb 2022 - June 2022 </a:t>
          </a:r>
          <a:r>
            <a:rPr lang="en-US" sz="1800" kern="1200" noProof="0" dirty="0"/>
            <a:t>technical transfer of software stack and data to new host</a:t>
          </a:r>
        </a:p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b="1" kern="1200" noProof="0" dirty="0"/>
            <a:t>Jul – Dec 2022</a:t>
          </a:r>
          <a:r>
            <a:rPr lang="en-US" sz="1800" kern="1200" noProof="0" dirty="0"/>
            <a:t>: Parallel operations</a:t>
          </a:r>
        </a:p>
        <a:p>
          <a:pPr marL="182880" lvl="1" indent="-182880" algn="l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endParaRPr lang="de-DE" sz="1600" kern="1200" noProof="0" dirty="0"/>
        </a:p>
      </dsp:txBody>
      <dsp:txXfrm>
        <a:off x="7062158" y="2388588"/>
        <a:ext cx="2582747" cy="3230457"/>
      </dsp:txXfrm>
    </dsp:sp>
    <dsp:sp modelId="{8C9731B8-4A42-4773-B5EE-F35485611E1B}">
      <dsp:nvSpPr>
        <dsp:cNvPr id="0" name=""/>
        <dsp:cNvSpPr/>
      </dsp:nvSpPr>
      <dsp:spPr>
        <a:xfrm>
          <a:off x="8851619" y="1345918"/>
          <a:ext cx="847231" cy="847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FCA8A-BC07-439B-925C-8F7C9644B39A}">
      <dsp:nvSpPr>
        <dsp:cNvPr id="0" name=""/>
        <dsp:cNvSpPr/>
      </dsp:nvSpPr>
      <dsp:spPr>
        <a:xfrm>
          <a:off x="9275234" y="1769534"/>
          <a:ext cx="2144889" cy="4933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93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2023 ISMN in production at ICWRGC</a:t>
          </a:r>
        </a:p>
        <a:p>
          <a:pPr marL="182880" lvl="1" indent="-18288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GB" sz="1800" kern="1200" dirty="0"/>
            <a:t>Certification as WMO and FAO data centre</a:t>
          </a:r>
        </a:p>
        <a:p>
          <a:pPr marL="182880" lvl="1" indent="-18288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kern="1200" noProof="0" dirty="0"/>
            <a:t>Set up of a scientific board</a:t>
          </a:r>
        </a:p>
        <a:p>
          <a:pPr marL="182880" lvl="1" indent="-18288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kern="1200" noProof="0" dirty="0"/>
            <a:t>More data acquisition, emphasis on global south</a:t>
          </a:r>
        </a:p>
      </dsp:txBody>
      <dsp:txXfrm>
        <a:off x="9275234" y="1769534"/>
        <a:ext cx="2144889" cy="4933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6142335" cy="389819"/>
          </a:xfrm>
          <a:prstGeom prst="rect">
            <a:avLst/>
          </a:prstGeom>
        </p:spPr>
        <p:txBody>
          <a:bodyPr vert="horz" lIns="87782" tIns="43891" rIns="87782" bIns="4389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027790" y="0"/>
            <a:ext cx="6142335" cy="389819"/>
          </a:xfrm>
          <a:prstGeom prst="rect">
            <a:avLst/>
          </a:prstGeom>
        </p:spPr>
        <p:txBody>
          <a:bodyPr vert="horz" lIns="87782" tIns="43891" rIns="87782" bIns="43891" rtlCol="0"/>
          <a:lstStyle>
            <a:lvl1pPr algn="r">
              <a:defRPr sz="1200"/>
            </a:lvl1pPr>
          </a:lstStyle>
          <a:p>
            <a:fld id="{936138EA-55D5-4ECF-9BEF-2A219C044526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54563" y="971550"/>
            <a:ext cx="4664075" cy="2624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782" tIns="43891" rIns="87782" bIns="4389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17935" y="3740768"/>
            <a:ext cx="11337330" cy="3060082"/>
          </a:xfrm>
          <a:prstGeom prst="rect">
            <a:avLst/>
          </a:prstGeom>
        </p:spPr>
        <p:txBody>
          <a:bodyPr vert="horz" lIns="87782" tIns="43891" rIns="87782" bIns="4389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7382581"/>
            <a:ext cx="6142335" cy="389819"/>
          </a:xfrm>
          <a:prstGeom prst="rect">
            <a:avLst/>
          </a:prstGeom>
        </p:spPr>
        <p:txBody>
          <a:bodyPr vert="horz" lIns="87782" tIns="43891" rIns="87782" bIns="4389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027790" y="7382581"/>
            <a:ext cx="6142335" cy="389819"/>
          </a:xfrm>
          <a:prstGeom prst="rect">
            <a:avLst/>
          </a:prstGeom>
        </p:spPr>
        <p:txBody>
          <a:bodyPr vert="horz" lIns="87782" tIns="43891" rIns="87782" bIns="43891" rtlCol="0" anchor="b"/>
          <a:lstStyle>
            <a:lvl1pPr algn="r">
              <a:defRPr sz="1200"/>
            </a:lvl1pPr>
          </a:lstStyle>
          <a:p>
            <a:fld id="{832526C6-5494-4447-AB86-DF412B8EAB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58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Long </a:t>
            </a:r>
            <a:r>
              <a:rPr lang="de-DE" dirty="0" err="1"/>
              <a:t>term</a:t>
            </a:r>
            <a:r>
              <a:rPr lang="de-DE" dirty="0"/>
              <a:t> </a:t>
            </a:r>
            <a:r>
              <a:rPr lang="de-DE" dirty="0" err="1"/>
              <a:t>financial</a:t>
            </a:r>
            <a:r>
              <a:rPr lang="de-DE" dirty="0"/>
              <a:t> support </a:t>
            </a:r>
            <a:r>
              <a:rPr lang="de-DE" dirty="0" err="1"/>
              <a:t>couldn‘t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assured</a:t>
            </a:r>
            <a:r>
              <a:rPr lang="de-DE" dirty="0"/>
              <a:t> at TU Vienna </a:t>
            </a:r>
            <a:r>
              <a:rPr lang="de-DE" dirty="0" err="1"/>
              <a:t>hence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searched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new</a:t>
            </a:r>
            <a:r>
              <a:rPr lang="de-DE" dirty="0"/>
              <a:t> host</a:t>
            </a:r>
          </a:p>
          <a:p>
            <a:pPr marL="171450" indent="-171450">
              <a:buFontTx/>
              <a:buChar char="-"/>
            </a:pPr>
            <a:r>
              <a:rPr lang="de-DE" dirty="0"/>
              <a:t>Mention </a:t>
            </a:r>
            <a:r>
              <a:rPr lang="de-DE" dirty="0" err="1"/>
              <a:t>colleagues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26C6-5494-4447-AB86-DF412B8EAB9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222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Via GTN-H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idea</a:t>
            </a:r>
            <a:r>
              <a:rPr lang="de-DE" dirty="0"/>
              <a:t> </a:t>
            </a:r>
            <a:r>
              <a:rPr lang="de-DE" dirty="0" err="1"/>
              <a:t>arose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transfer</a:t>
            </a:r>
            <a:r>
              <a:rPr lang="de-DE" dirty="0"/>
              <a:t> network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ICWRGC at </a:t>
            </a:r>
            <a:r>
              <a:rPr lang="de-DE" dirty="0" err="1"/>
              <a:t>the</a:t>
            </a:r>
            <a:r>
              <a:rPr lang="de-DE" dirty="0"/>
              <a:t> BfG in Germany</a:t>
            </a:r>
          </a:p>
          <a:p>
            <a:pPr marL="184150" marR="189230" indent="-171450">
              <a:lnSpc>
                <a:spcPct val="101499"/>
              </a:lnSpc>
              <a:spcBef>
                <a:spcPts val="90"/>
              </a:spcBef>
              <a:buFontTx/>
              <a:buChar char="-"/>
            </a:pPr>
            <a:r>
              <a:rPr lang="en-US" sz="1200" b="1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Joint </a:t>
            </a:r>
            <a:r>
              <a:rPr lang="en-US" sz="1200" b="1" spc="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programme</a:t>
            </a:r>
            <a:r>
              <a:rPr lang="en-US" sz="1200" b="1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 </a:t>
            </a:r>
            <a:r>
              <a:rPr lang="en-US" sz="12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of </a:t>
            </a:r>
            <a:r>
              <a:rPr lang="en-US" sz="1200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the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World </a:t>
            </a:r>
            <a:r>
              <a:rPr lang="en-US" sz="12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Meteorological 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Organization  </a:t>
            </a:r>
            <a:r>
              <a:rPr lang="en-US" sz="120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(WMO) </a:t>
            </a:r>
            <a:r>
              <a:rPr lang="en-US" sz="1200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and </a:t>
            </a:r>
            <a:r>
              <a:rPr lang="en-US" sz="12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the Global </a:t>
            </a:r>
            <a:r>
              <a:rPr lang="en-US" sz="12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Climate </a:t>
            </a:r>
            <a:r>
              <a:rPr lang="en-US" sz="1200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Observing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System </a:t>
            </a:r>
            <a:r>
              <a:rPr lang="en-US" sz="12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(GCOS); implemented in  </a:t>
            </a:r>
            <a:r>
              <a:rPr lang="en-US" sz="120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2001</a:t>
            </a:r>
          </a:p>
          <a:p>
            <a:pPr marL="184150" marR="189230" indent="-171450">
              <a:lnSpc>
                <a:spcPct val="101499"/>
              </a:lnSpc>
              <a:spcBef>
                <a:spcPts val="90"/>
              </a:spcBef>
              <a:buFontTx/>
              <a:buChar char="-"/>
            </a:pPr>
            <a:r>
              <a:rPr lang="en-US" sz="120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Key activities: development of discovery platform and data management matrix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26C6-5494-4447-AB86-DF412B8EAB9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078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More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acquisiton</a:t>
            </a:r>
            <a:r>
              <a:rPr lang="de-DE" dirty="0"/>
              <a:t> in global </a:t>
            </a:r>
            <a:r>
              <a:rPr lang="de-DE" dirty="0" err="1"/>
              <a:t>south</a:t>
            </a:r>
            <a:r>
              <a:rPr lang="de-DE" dirty="0"/>
              <a:t> and at NHMS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26C6-5494-4447-AB86-DF412B8EAB9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764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takeover posed the challenge to migrate an operational service between two different teams, locations/hardware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major objective is to keep the service continuously running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throughout the migration. Here, we will present an overview of ISMN as well as the course and status of its migration.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Suggestion: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…to keep the database service uninterrupted throughout…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26C6-5494-4447-AB86-DF412B8EAB9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9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3232" indent="-2743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97280" indent="-21945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36192" indent="-21945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75104" indent="-21945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14016" indent="-2194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52928" indent="-2194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91840" indent="-2194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30752" indent="-2194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C334CBC-7A2F-4550-8F00-448359BC1909}" type="slidenum">
              <a:rPr lang="de-DE" altLang="de-DE" smtClean="0"/>
              <a:pPr eaLnBrk="1" hangingPunct="1"/>
              <a:t>14</a:t>
            </a:fld>
            <a:endParaRPr lang="de-DE" altLang="de-DE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6688" y="703263"/>
            <a:ext cx="6251575" cy="3516312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051" y="4454829"/>
            <a:ext cx="5265149" cy="4217193"/>
          </a:xfrm>
          <a:noFill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45830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Long </a:t>
            </a:r>
            <a:r>
              <a:rPr lang="de-DE" dirty="0" err="1"/>
              <a:t>term</a:t>
            </a:r>
            <a:r>
              <a:rPr lang="de-DE" dirty="0"/>
              <a:t> </a:t>
            </a:r>
            <a:r>
              <a:rPr lang="de-DE" dirty="0" err="1"/>
              <a:t>financial</a:t>
            </a:r>
            <a:r>
              <a:rPr lang="de-DE" dirty="0"/>
              <a:t> support </a:t>
            </a:r>
            <a:r>
              <a:rPr lang="de-DE" dirty="0" err="1"/>
              <a:t>couldn‘t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assured</a:t>
            </a:r>
            <a:r>
              <a:rPr lang="de-DE" dirty="0"/>
              <a:t> at TU Vienna </a:t>
            </a:r>
            <a:r>
              <a:rPr lang="de-DE" dirty="0" err="1"/>
              <a:t>hence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searched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new</a:t>
            </a:r>
            <a:r>
              <a:rPr lang="de-DE" dirty="0"/>
              <a:t> host</a:t>
            </a:r>
          </a:p>
          <a:p>
            <a:pPr marL="171450" indent="-171450">
              <a:buFontTx/>
              <a:buChar char="-"/>
            </a:pPr>
            <a:r>
              <a:rPr lang="de-DE" dirty="0"/>
              <a:t>Via GTN-H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idea</a:t>
            </a:r>
            <a:r>
              <a:rPr lang="de-DE" dirty="0"/>
              <a:t> </a:t>
            </a:r>
            <a:r>
              <a:rPr lang="de-DE" dirty="0" err="1"/>
              <a:t>arose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transfer</a:t>
            </a:r>
            <a:r>
              <a:rPr lang="de-DE" dirty="0"/>
              <a:t> network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ICWRGC at </a:t>
            </a:r>
            <a:r>
              <a:rPr lang="de-DE" dirty="0" err="1"/>
              <a:t>the</a:t>
            </a:r>
            <a:r>
              <a:rPr lang="de-DE" dirty="0"/>
              <a:t> BfG in Germany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26C6-5494-4447-AB86-DF412B8EAB9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406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WRGC 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2472C3B5-F8EC-4A01-940C-FBCDF6B443B9}"/>
              </a:ext>
            </a:extLst>
          </p:cNvPr>
          <p:cNvSpPr/>
          <p:nvPr userDrawn="1"/>
        </p:nvSpPr>
        <p:spPr>
          <a:xfrm>
            <a:off x="190500" y="0"/>
            <a:ext cx="2164080" cy="1234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4485AAD-E763-4E52-9191-1F7AD6F05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2600" y="2812781"/>
            <a:ext cx="12542297" cy="1001889"/>
          </a:xfrm>
        </p:spPr>
        <p:txBody>
          <a:bodyPr>
            <a:noAutofit/>
          </a:bodyPr>
          <a:lstStyle>
            <a:lvl1pPr>
              <a:defRPr sz="5760" b="1"/>
            </a:lvl1pPr>
          </a:lstStyle>
          <a:p>
            <a:r>
              <a:rPr lang="de-DE" dirty="0"/>
              <a:t>Title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BDEC465-0A9B-4B13-9B27-4E4488CB3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05520" y="5048423"/>
            <a:ext cx="8019359" cy="276999"/>
          </a:xfrm>
        </p:spPr>
        <p:txBody>
          <a:bodyPr/>
          <a:lstStyle>
            <a:lvl1pPr marL="0" indent="0">
              <a:buNone/>
              <a:defRPr>
                <a:solidFill>
                  <a:srgbClr val="565656"/>
                </a:solidFill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2" name="Grafik 3">
            <a:extLst>
              <a:ext uri="{FF2B5EF4-FFF2-40B4-BE49-F238E27FC236}">
                <a16:creationId xmlns:a16="http://schemas.microsoft.com/office/drawing/2014/main" id="{47982FB6-9DA0-425D-93AB-6D6DF11634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9" y="226651"/>
            <a:ext cx="2449328" cy="1224664"/>
          </a:xfrm>
          <a:prstGeom prst="rect">
            <a:avLst/>
          </a:prstGeom>
        </p:spPr>
      </p:pic>
      <p:pic>
        <p:nvPicPr>
          <p:cNvPr id="13" name="Grafik 8">
            <a:extLst>
              <a:ext uri="{FF2B5EF4-FFF2-40B4-BE49-F238E27FC236}">
                <a16:creationId xmlns:a16="http://schemas.microsoft.com/office/drawing/2014/main" id="{75D60F39-1BFA-4E40-9D7F-4309C3737F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9" y="6640786"/>
            <a:ext cx="1656712" cy="1588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8A3E43-B7AF-4928-B88C-A1F3A38725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75957" y="394811"/>
            <a:ext cx="1444991" cy="686131"/>
          </a:xfrm>
          <a:prstGeom prst="rect">
            <a:avLst/>
          </a:prstGeom>
        </p:spPr>
      </p:pic>
      <p:sp>
        <p:nvSpPr>
          <p:cNvPr id="14" name="bk object 17">
            <a:extLst>
              <a:ext uri="{FF2B5EF4-FFF2-40B4-BE49-F238E27FC236}">
                <a16:creationId xmlns:a16="http://schemas.microsoft.com/office/drawing/2014/main" id="{FE4E21EF-4741-4792-91D5-FA7201AB32AC}"/>
              </a:ext>
            </a:extLst>
          </p:cNvPr>
          <p:cNvSpPr/>
          <p:nvPr userDrawn="1"/>
        </p:nvSpPr>
        <p:spPr>
          <a:xfrm>
            <a:off x="3124200" y="338038"/>
            <a:ext cx="2766697" cy="10018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8DE667-0E6A-4DE6-8BBB-42E2B57412D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420" y="152250"/>
            <a:ext cx="2359477" cy="11712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BA0F13-ED6A-4061-926F-1FA82ACCC25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452" y="7010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826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5C34-44E4-447A-8AC5-C85F9C1FC011}" type="datetime1">
              <a:rPr lang="de-AT" smtClean="0"/>
              <a:t>26.05.2022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54721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76CD-98E7-4265-9F4B-B4AE9D9F0257}" type="datetime1">
              <a:rPr lang="de-AT" smtClean="0"/>
              <a:t>26.05.2022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27542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4711-91DD-4E3A-9A42-61CFA01EA2AA}" type="datetime1">
              <a:rPr lang="de-AT" smtClean="0"/>
              <a:t>26.05.2022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14773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027D-90E5-4230-B07D-78FA85341F62}" type="datetime1">
              <a:rPr lang="de-AT" smtClean="0"/>
              <a:t>26.05.2022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4997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A8505-8A5D-47D1-9016-CE9BD8F0B36E}" type="datetime1">
              <a:rPr lang="de-AT" smtClean="0"/>
              <a:t>26.05.2022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09676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B71A-1750-4C58-9719-CDA17A0F5095}" type="datetime1">
              <a:rPr lang="de-AT" smtClean="0"/>
              <a:t>26.05.2022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44460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85593-1149-4739-AD80-0D3C75513990}" type="datetime1">
              <a:rPr lang="de-AT" smtClean="0"/>
              <a:t>26.05.2022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17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386E2401-345C-47E4-9B8C-89EB3933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4408" y="7653527"/>
            <a:ext cx="3364992" cy="276999"/>
          </a:xfrm>
        </p:spPr>
        <p:txBody>
          <a:bodyPr/>
          <a:lstStyle/>
          <a:p>
            <a:fld id="{1EFB4596-CE0D-48E7-9C73-8973CF8021AE}" type="slidenum">
              <a:rPr lang="de-DE" smtClean="0"/>
              <a:t>‹#›</a:t>
            </a:fld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CB0E5-46F3-4A0A-B8FF-C6A61A57AF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1800" y="7653527"/>
            <a:ext cx="892863" cy="423962"/>
          </a:xfrm>
          <a:prstGeom prst="rect">
            <a:avLst/>
          </a:prstGeom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E1C31EAA-0900-40CD-AE2B-B3F153CB3A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2364"/>
            <a:ext cx="1648258" cy="553955"/>
          </a:xfrm>
          <a:prstGeom prst="rect">
            <a:avLst/>
          </a:prstGeom>
        </p:spPr>
      </p:pic>
      <p:sp>
        <p:nvSpPr>
          <p:cNvPr id="7" name="bk object 17">
            <a:extLst>
              <a:ext uri="{FF2B5EF4-FFF2-40B4-BE49-F238E27FC236}">
                <a16:creationId xmlns:a16="http://schemas.microsoft.com/office/drawing/2014/main" id="{65A525C2-8E0D-44D9-B7A8-66CE01D65A69}"/>
              </a:ext>
            </a:extLst>
          </p:cNvPr>
          <p:cNvSpPr/>
          <p:nvPr userDrawn="1"/>
        </p:nvSpPr>
        <p:spPr>
          <a:xfrm>
            <a:off x="1600200" y="7718545"/>
            <a:ext cx="1170763" cy="423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0D094-7989-4C38-9090-A3CF8907A9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65" y="7584044"/>
            <a:ext cx="1115941" cy="553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A745A4-9471-4344-8C37-800E3D44A7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rgbClr val="0069B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561"/>
            <a:ext cx="990600" cy="1138145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66C3FB-28C9-4E20-A15D-CF7B4E739862}"/>
              </a:ext>
            </a:extLst>
          </p:cNvPr>
          <p:cNvSpPr txBox="1"/>
          <p:nvPr userDrawn="1"/>
        </p:nvSpPr>
        <p:spPr>
          <a:xfrm>
            <a:off x="5712314" y="7529988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18A1B8"/>
                </a:solidFill>
              </a:rPr>
              <a:t>The International Soil Moisture Network (ISMN)</a:t>
            </a:r>
          </a:p>
          <a:p>
            <a:r>
              <a:rPr lang="de-DE" dirty="0">
                <a:solidFill>
                  <a:srgbClr val="18A1B8"/>
                </a:solidFill>
              </a:rPr>
              <a:t>EGU 2022 Vienna, 23 -27 May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B44915-F72D-4957-9732-452D77080144}"/>
              </a:ext>
            </a:extLst>
          </p:cNvPr>
          <p:cNvCxnSpPr/>
          <p:nvPr userDrawn="1"/>
        </p:nvCxnSpPr>
        <p:spPr>
          <a:xfrm>
            <a:off x="0" y="7467600"/>
            <a:ext cx="14630400" cy="0"/>
          </a:xfrm>
          <a:prstGeom prst="line">
            <a:avLst/>
          </a:prstGeom>
          <a:ln w="63500">
            <a:solidFill>
              <a:srgbClr val="18A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68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50" b="1" i="0">
                <a:solidFill>
                  <a:srgbClr val="4E81B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12666843" y="220003"/>
            <a:ext cx="1762819" cy="638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50" b="1" i="0">
                <a:solidFill>
                  <a:srgbClr val="4E81B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2" name="Grafik 7">
            <a:extLst>
              <a:ext uri="{FF2B5EF4-FFF2-40B4-BE49-F238E27FC236}">
                <a16:creationId xmlns:a16="http://schemas.microsoft.com/office/drawing/2014/main" id="{B7545FC4-7017-4BC0-AAF3-6F0460C7E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68"/>
            <a:ext cx="2233277" cy="750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WRGC 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D5094DD-95FD-463D-B75D-AC2BF183AA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47241"/>
            <a:ext cx="4882159" cy="4882159"/>
          </a:xfrm>
          <a:prstGeom prst="rect">
            <a:avLst/>
          </a:prstGeom>
          <a:ln w="6350">
            <a:noFill/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1B8862F-2B59-46EF-B332-198C7C1C6CDA}"/>
              </a:ext>
            </a:extLst>
          </p:cNvPr>
          <p:cNvSpPr/>
          <p:nvPr userDrawn="1"/>
        </p:nvSpPr>
        <p:spPr>
          <a:xfrm>
            <a:off x="8874491" y="2624579"/>
            <a:ext cx="5295900" cy="3166621"/>
          </a:xfrm>
          <a:prstGeom prst="rect">
            <a:avLst/>
          </a:prstGeom>
          <a:solidFill>
            <a:srgbClr val="009BB4"/>
          </a:solidFill>
          <a:ln w="6350">
            <a:solidFill>
              <a:srgbClr val="00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472C3B5-F8EC-4A01-940C-FBCDF6B443B9}"/>
              </a:ext>
            </a:extLst>
          </p:cNvPr>
          <p:cNvSpPr/>
          <p:nvPr userDrawn="1"/>
        </p:nvSpPr>
        <p:spPr>
          <a:xfrm>
            <a:off x="190500" y="0"/>
            <a:ext cx="2164080" cy="1234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4485AAD-E763-4E52-9191-1F7AD6F0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939" y="6121454"/>
            <a:ext cx="12065735" cy="758951"/>
          </a:xfrm>
        </p:spPr>
        <p:txBody>
          <a:bodyPr>
            <a:noAutofit/>
          </a:bodyPr>
          <a:lstStyle>
            <a:lvl1pPr>
              <a:defRPr sz="5760" b="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BDEC465-0A9B-4B13-9B27-4E4488CB3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30314" y="6995876"/>
            <a:ext cx="8019359" cy="276999"/>
          </a:xfrm>
        </p:spPr>
        <p:txBody>
          <a:bodyPr/>
          <a:lstStyle>
            <a:lvl1pPr marL="0" indent="0">
              <a:buNone/>
              <a:defRPr>
                <a:solidFill>
                  <a:srgbClr val="565656"/>
                </a:solidFill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2" name="Grafik 3">
            <a:extLst>
              <a:ext uri="{FF2B5EF4-FFF2-40B4-BE49-F238E27FC236}">
                <a16:creationId xmlns:a16="http://schemas.microsoft.com/office/drawing/2014/main" id="{47982FB6-9DA0-425D-93AB-6D6DF11634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157288"/>
            <a:ext cx="1839728" cy="919864"/>
          </a:xfrm>
          <a:prstGeom prst="rect">
            <a:avLst/>
          </a:prstGeom>
        </p:spPr>
      </p:pic>
      <p:pic>
        <p:nvPicPr>
          <p:cNvPr id="13" name="Grafik 8">
            <a:extLst>
              <a:ext uri="{FF2B5EF4-FFF2-40B4-BE49-F238E27FC236}">
                <a16:creationId xmlns:a16="http://schemas.microsoft.com/office/drawing/2014/main" id="{75D60F39-1BFA-4E40-9D7F-4309C3737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09" y="7004636"/>
            <a:ext cx="1277313" cy="1224964"/>
          </a:xfrm>
          <a:prstGeom prst="rect">
            <a:avLst/>
          </a:prstGeom>
        </p:spPr>
      </p:pic>
      <p:sp>
        <p:nvSpPr>
          <p:cNvPr id="9" name="bk object 17">
            <a:extLst>
              <a:ext uri="{FF2B5EF4-FFF2-40B4-BE49-F238E27FC236}">
                <a16:creationId xmlns:a16="http://schemas.microsoft.com/office/drawing/2014/main" id="{F6ED4F3C-D572-4451-B9EC-B5F2006AADD2}"/>
              </a:ext>
            </a:extLst>
          </p:cNvPr>
          <p:cNvSpPr/>
          <p:nvPr userDrawn="1"/>
        </p:nvSpPr>
        <p:spPr>
          <a:xfrm>
            <a:off x="12254586" y="217196"/>
            <a:ext cx="1915805" cy="693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84253D-F44F-4622-878D-CDFD3A6E12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344400" y="7004636"/>
            <a:ext cx="1901641" cy="1247717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ABA30F34-A174-44E7-9EC3-C3374E5EDE84}"/>
              </a:ext>
            </a:extLst>
          </p:cNvPr>
          <p:cNvSpPr txBox="1">
            <a:spLocks/>
          </p:cNvSpPr>
          <p:nvPr userDrawn="1"/>
        </p:nvSpPr>
        <p:spPr>
          <a:xfrm>
            <a:off x="12039600" y="6781800"/>
            <a:ext cx="2209800" cy="4572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buNone/>
              <a:defRPr b="0" i="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1pPr>
            <a:lvl2pPr marL="548640" indent="0">
              <a:buNone/>
              <a:defRPr>
                <a:latin typeface="+mn-lt"/>
                <a:ea typeface="+mn-ea"/>
                <a:cs typeface="+mn-cs"/>
              </a:defRPr>
            </a:lvl2pPr>
            <a:lvl3pPr marL="1097280" indent="0">
              <a:buNone/>
              <a:defRPr>
                <a:latin typeface="+mn-lt"/>
                <a:ea typeface="+mn-ea"/>
                <a:cs typeface="+mn-cs"/>
              </a:defRPr>
            </a:lvl3pPr>
            <a:lvl4pPr marL="1645920" indent="0">
              <a:buNone/>
              <a:defRPr>
                <a:latin typeface="+mn-lt"/>
                <a:ea typeface="+mn-ea"/>
                <a:cs typeface="+mn-cs"/>
              </a:defRPr>
            </a:lvl4pPr>
            <a:lvl5pPr marL="2194560" indent="0">
              <a:buNone/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Supported </a:t>
            </a:r>
            <a:r>
              <a:rPr lang="de-DE" sz="1400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by</a:t>
            </a:r>
            <a:r>
              <a:rPr lang="de-DE" sz="1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992645-9341-469A-987C-FEF9470E10F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009" y="255618"/>
            <a:ext cx="1063991" cy="5052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3E071A-6664-4B65-81F7-A7753AD8E50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14" y="51603"/>
            <a:ext cx="1839729" cy="91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503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73D0-53C2-4AB5-8742-7CAF239DAC64}" type="datetime1">
              <a:rPr lang="de-AT" smtClean="0"/>
              <a:t>26.05.2022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9294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D9A8-BC6C-4729-AF3E-5AC42238CCFD}" type="datetime1">
              <a:rPr lang="de-AT" smtClean="0"/>
              <a:t>26.05.2022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4916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C7A00-D8DB-4BF6-A165-89084ABD2DF3}" type="datetime1">
              <a:rPr lang="de-AT" smtClean="0"/>
              <a:t>26.05.2022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411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02076-81B2-43D0-B2B8-F378CCC5E61D}" type="datetime1">
              <a:rPr lang="de-AT" smtClean="0"/>
              <a:t>26.05.2022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734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83305" y="173227"/>
            <a:ext cx="8463788" cy="1196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50" b="1" i="0">
                <a:solidFill>
                  <a:srgbClr val="4E81B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2308" y="3182366"/>
            <a:ext cx="13765783" cy="3025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613169" y="6636044"/>
            <a:ext cx="4681728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15956" y="4257990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62" r:id="rId3"/>
    <p:sldLayoutId id="2147483663" r:id="rId4"/>
    <p:sldLayoutId id="21474836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8B087-FCBA-495C-BEDD-8C32479D87C1}" type="datetime1">
              <a:rPr lang="de-AT" smtClean="0"/>
              <a:t>26.05.2022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A9D3D-DCFA-4350-B69E-B9BD71F4A10D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882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hyperlink" Target="https://ismn.earth/en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2.jpeg"/><Relationship Id="rId4" Type="http://schemas.openxmlformats.org/officeDocument/2006/relationships/image" Target="../media/image41.svg"/><Relationship Id="rId9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comments" Target="../comments/comment2.xml"/><Relationship Id="rId3" Type="http://schemas.openxmlformats.org/officeDocument/2006/relationships/image" Target="../media/image44.jpg"/><Relationship Id="rId7" Type="http://schemas.openxmlformats.org/officeDocument/2006/relationships/image" Target="../media/image41.sv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.png"/><Relationship Id="rId5" Type="http://schemas.microsoft.com/office/2007/relationships/hdphoto" Target="../media/hdphoto3.wdp"/><Relationship Id="rId10" Type="http://schemas.openxmlformats.org/officeDocument/2006/relationships/image" Target="../media/image42.jpeg"/><Relationship Id="rId4" Type="http://schemas.openxmlformats.org/officeDocument/2006/relationships/image" Target="../media/image63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microsoft.com/office/2007/relationships/diagramDrawing" Target="../diagrams/drawing1.xml"/><Relationship Id="rId3" Type="http://schemas.openxmlformats.org/officeDocument/2006/relationships/image" Target="../media/image15.png"/><Relationship Id="rId21" Type="http://schemas.openxmlformats.org/officeDocument/2006/relationships/image" Target="../media/image27.png"/><Relationship Id="rId7" Type="http://schemas.openxmlformats.org/officeDocument/2006/relationships/hyperlink" Target="https://www.gtn-h.info/" TargetMode="External"/><Relationship Id="rId12" Type="http://schemas.openxmlformats.org/officeDocument/2006/relationships/image" Target="../media/image23.jpeg"/><Relationship Id="rId17" Type="http://schemas.openxmlformats.org/officeDocument/2006/relationships/diagramColors" Target="../diagrams/colors1.xml"/><Relationship Id="rId2" Type="http://schemas.openxmlformats.org/officeDocument/2006/relationships/image" Target="../media/image19.png"/><Relationship Id="rId16" Type="http://schemas.openxmlformats.org/officeDocument/2006/relationships/diagramQuickStyle" Target="../diagrams/quickStyle1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arthobservations.org/index.php" TargetMode="External"/><Relationship Id="rId11" Type="http://schemas.openxmlformats.org/officeDocument/2006/relationships/hyperlink" Target="https://ismn.earth/en/" TargetMode="External"/><Relationship Id="rId5" Type="http://schemas.openxmlformats.org/officeDocument/2006/relationships/hyperlink" Target="https://www.gewex.org/" TargetMode="External"/><Relationship Id="rId15" Type="http://schemas.openxmlformats.org/officeDocument/2006/relationships/diagramLayout" Target="../diagrams/layout1.xml"/><Relationship Id="rId23" Type="http://schemas.openxmlformats.org/officeDocument/2006/relationships/image" Target="../media/image29.jpg"/><Relationship Id="rId10" Type="http://schemas.openxmlformats.org/officeDocument/2006/relationships/image" Target="../media/image22.png"/><Relationship Id="rId19" Type="http://schemas.openxmlformats.org/officeDocument/2006/relationships/image" Target="../media/image25.png"/><Relationship Id="rId4" Type="http://schemas.openxmlformats.org/officeDocument/2006/relationships/hyperlink" Target="https://earth.esa.int/web/sppa/activities/qa4eo" TargetMode="External"/><Relationship Id="rId9" Type="http://schemas.openxmlformats.org/officeDocument/2006/relationships/image" Target="../media/image21.png"/><Relationship Id="rId14" Type="http://schemas.openxmlformats.org/officeDocument/2006/relationships/diagramData" Target="../diagrams/data1.xml"/><Relationship Id="rId22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gdpr-info.eu/" TargetMode="External"/><Relationship Id="rId13" Type="http://schemas.openxmlformats.org/officeDocument/2006/relationships/image" Target="../media/image29.jp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hyperlink" Target="https://hess.copernicus.org/articles/25/5749/2021/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TUW-GEO/flagit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29.jpg"/><Relationship Id="rId5" Type="http://schemas.openxmlformats.org/officeDocument/2006/relationships/image" Target="../media/image27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hyperlink" Target="https://hess.copernicus.org/articles/25/5749/2021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7.png"/><Relationship Id="rId10" Type="http://schemas.openxmlformats.org/officeDocument/2006/relationships/image" Target="../media/image29.jp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hyperlink" Target="https://project-frm4sm.geo.tuwien.ac.at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9.jpg"/><Relationship Id="rId3" Type="http://schemas.openxmlformats.org/officeDocument/2006/relationships/image" Target="../media/image25.png"/><Relationship Id="rId7" Type="http://schemas.openxmlformats.org/officeDocument/2006/relationships/hyperlink" Target="https://qa4sm.eu/ui/home" TargetMode="External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39.pn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mailto:ismn@bafg.de" TargetMode="External"/><Relationship Id="rId7" Type="http://schemas.openxmlformats.org/officeDocument/2006/relationships/image" Target="../media/image15.png"/><Relationship Id="rId2" Type="http://schemas.openxmlformats.org/officeDocument/2006/relationships/hyperlink" Target="mailto:ismn@geo.tuwien.ac.at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limers.geo.tuwien.ac.at/" TargetMode="External"/><Relationship Id="rId11" Type="http://schemas.openxmlformats.org/officeDocument/2006/relationships/image" Target="../media/image29.jpg"/><Relationship Id="rId5" Type="http://schemas.openxmlformats.org/officeDocument/2006/relationships/hyperlink" Target="https://ismn.earth/en/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ismn.geo.tuwien.ac.at/en/data-access/variables-ceop/" TargetMode="External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11"/>
                    </a14:imgEffect>
                    <a14:imgEffect>
                      <a14:saturation sa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45"/>
          <a:stretch/>
        </p:blipFill>
        <p:spPr>
          <a:xfrm>
            <a:off x="-13757" y="-36790"/>
            <a:ext cx="14644157" cy="826639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" name="Rectangle 1"/>
          <p:cNvSpPr/>
          <p:nvPr/>
        </p:nvSpPr>
        <p:spPr>
          <a:xfrm>
            <a:off x="6497" y="-36790"/>
            <a:ext cx="14644157" cy="8266390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082530" y="6931928"/>
            <a:ext cx="2492090" cy="340535"/>
          </a:xfrm>
          <a:prstGeom prst="roundRect">
            <a:avLst/>
          </a:prstGeom>
          <a:solidFill>
            <a:srgbClr val="B5CBE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de-AT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247986" y="2018696"/>
            <a:ext cx="14161178" cy="209666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97280"/>
            <a:r>
              <a:rPr lang="en-GB" sz="3840" b="1" dirty="0">
                <a:solidFill>
                  <a:prstClr val="white"/>
                </a:solidFill>
                <a:latin typeface="Calibri Light" panose="020F0302020204030204"/>
                <a:cs typeface="Calibri" panose="020F0502020204030204" pitchFamily="34" charset="0"/>
              </a:rPr>
              <a:t>Scientific evolution of the International Soil Moisture Network (ISMN): Past, present and future developments in support of the Satellite Soil Moisture community</a:t>
            </a:r>
            <a:endParaRPr lang="de-AT" sz="3840" b="1" dirty="0">
              <a:solidFill>
                <a:prstClr val="white"/>
              </a:solidFill>
              <a:latin typeface="Calibri Light" panose="020F0302020204030204"/>
              <a:cs typeface="Calibri" panose="020F0502020204030204" pitchFamily="34" charset="0"/>
            </a:endParaRPr>
          </a:p>
          <a:p>
            <a:pPr algn="ctr" defTabSz="1097280"/>
            <a:endParaRPr lang="de-AT" sz="1920" b="1" dirty="0">
              <a:solidFill>
                <a:prstClr val="white"/>
              </a:solidFill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430350" y="3874349"/>
            <a:ext cx="13978814" cy="10058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97280"/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US" sz="2400" u="sng" dirty="0">
                <a:solidFill>
                  <a:prstClr val="white"/>
                </a:solidFill>
                <a:latin typeface="Calibri Light" panose="020F0302020204030204"/>
              </a:rPr>
              <a:t>PETRAKOVIC Ivana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1</a:t>
            </a:r>
            <a:r>
              <a:rPr lang="en-US" sz="2400" dirty="0">
                <a:solidFill>
                  <a:prstClr val="white"/>
                </a:solidFill>
                <a:latin typeface="Calibri Light" panose="020F0302020204030204"/>
              </a:rPr>
              <a:t>, 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HIMMELBAUER Irene</a:t>
            </a:r>
            <a:r>
              <a:rPr lang="de-AT" sz="2400" baseline="30000" dirty="0">
                <a:solidFill>
                  <a:prstClr val="white"/>
                </a:solidFill>
                <a:latin typeface="Calibri Light" panose="020F0302020204030204"/>
              </a:rPr>
              <a:t>1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, </a:t>
            </a:r>
            <a:r>
              <a:rPr lang="en-US" sz="2400" dirty="0">
                <a:solidFill>
                  <a:prstClr val="white"/>
                </a:solidFill>
                <a:latin typeface="Calibri Light" panose="020F0302020204030204"/>
              </a:rPr>
              <a:t>ABERER Daniel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1</a:t>
            </a:r>
            <a:r>
              <a:rPr lang="en-US" sz="2400" dirty="0">
                <a:solidFill>
                  <a:prstClr val="white"/>
                </a:solidFill>
                <a:latin typeface="Calibri Light" panose="020F0302020204030204"/>
              </a:rPr>
              <a:t>,  SCHREMMER Lukas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1</a:t>
            </a:r>
            <a:r>
              <a:rPr lang="en-US" sz="2400" dirty="0">
                <a:solidFill>
                  <a:prstClr val="white"/>
                </a:solidFill>
                <a:latin typeface="Calibri Light" panose="020F0302020204030204"/>
              </a:rPr>
              <a:t>, 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GORYL Philippe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2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, CRAPOLICCHIO Raffaele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2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, SABIA Roberto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2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, </a:t>
            </a:r>
            <a:r>
              <a:rPr lang="en-GB" sz="2400" dirty="0">
                <a:solidFill>
                  <a:prstClr val="white"/>
                </a:solidFill>
                <a:latin typeface="Calibri Light" panose="020F0302020204030204"/>
              </a:rPr>
              <a:t>SKIPAL Klaus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 2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, DIETRICH Stephan</a:t>
            </a:r>
            <a:r>
              <a:rPr lang="en-US" sz="2400" baseline="30000">
                <a:solidFill>
                  <a:prstClr val="white"/>
                </a:solidFill>
                <a:latin typeface="Calibri Light" panose="020F0302020204030204"/>
              </a:rPr>
              <a:t>3</a:t>
            </a:r>
            <a:r>
              <a:rPr lang="de-AT" sz="2400">
                <a:solidFill>
                  <a:prstClr val="white"/>
                </a:solidFill>
                <a:latin typeface="Calibri Light" panose="020F0302020204030204"/>
              </a:rPr>
              <a:t>, </a:t>
            </a:r>
            <a:r>
              <a:rPr lang="en-GB" sz="2400" dirty="0">
                <a:solidFill>
                  <a:prstClr val="white"/>
                </a:solidFill>
                <a:latin typeface="Calibri Light" panose="020F0302020204030204"/>
              </a:rPr>
              <a:t>OLARINOYE Tunde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 3</a:t>
            </a:r>
            <a:r>
              <a:rPr lang="en-GB" sz="2400" dirty="0">
                <a:solidFill>
                  <a:prstClr val="white"/>
                </a:solidFill>
                <a:latin typeface="Calibri Light" panose="020F0302020204030204"/>
              </a:rPr>
              <a:t>, BOEHMER Fay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4</a:t>
            </a:r>
            <a:r>
              <a:rPr lang="en-GB" sz="2400" dirty="0">
                <a:solidFill>
                  <a:prstClr val="white"/>
                </a:solidFill>
                <a:latin typeface="Calibri Light" panose="020F0302020204030204"/>
              </a:rPr>
              <a:t>, </a:t>
            </a:r>
            <a:r>
              <a:rPr lang="de-AT" sz="2400" dirty="0" err="1">
                <a:solidFill>
                  <a:prstClr val="white"/>
                </a:solidFill>
                <a:latin typeface="Calibri Light" panose="020F0302020204030204"/>
              </a:rPr>
              <a:t>and</a:t>
            </a:r>
            <a:r>
              <a:rPr lang="de-AT" sz="2400" dirty="0">
                <a:solidFill>
                  <a:prstClr val="white"/>
                </a:solidFill>
                <a:latin typeface="Calibri Light" panose="020F0302020204030204"/>
              </a:rPr>
              <a:t> DORIGO A. Wouter</a:t>
            </a:r>
            <a:r>
              <a:rPr lang="en-US" sz="2400" baseline="30000" dirty="0">
                <a:solidFill>
                  <a:prstClr val="white"/>
                </a:solidFill>
                <a:latin typeface="Calibri Light" panose="020F0302020204030204"/>
              </a:rPr>
              <a:t>1</a:t>
            </a:r>
            <a:endParaRPr lang="de-AT" sz="24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1885331" y="496740"/>
            <a:ext cx="2014507" cy="911935"/>
            <a:chOff x="1725617" y="6267732"/>
            <a:chExt cx="1058716" cy="50250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44" name="Rounded Rectangle 43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/>
            <a:sp3d prstMaterial="plastic"/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08" y="147157"/>
            <a:ext cx="1340825" cy="1540535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390134" y="5445376"/>
            <a:ext cx="3579006" cy="199392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lnSpc>
                <a:spcPct val="100000"/>
              </a:lnSpc>
              <a:spcBef>
                <a:spcPts val="0"/>
              </a:spcBef>
            </a:pPr>
            <a:r>
              <a:rPr lang="en-US" sz="1320" baseline="30000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1</a:t>
            </a:r>
            <a:r>
              <a:rPr lang="en-US" sz="1320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Research Area Climate and Environmental Remote Sensing (CLIMERS), Department of Geodesy and </a:t>
            </a:r>
            <a:r>
              <a:rPr lang="en-US" sz="1320" dirty="0" err="1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Geoinformation</a:t>
            </a:r>
            <a:r>
              <a:rPr lang="en-US" sz="1320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, TU Wien </a:t>
            </a: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s-E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br>
              <a:rPr lang="en-US" sz="132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</a:br>
            <a:endParaRPr lang="en-US" sz="168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93" y="697409"/>
            <a:ext cx="1925134" cy="769195"/>
          </a:xfrm>
          <a:prstGeom prst="rect">
            <a:avLst/>
          </a:prstGeom>
          <a:effectLst>
            <a:innerShdw blurRad="63500" dist="25400" dir="8100000">
              <a:prstClr val="black">
                <a:alpha val="50000"/>
              </a:prstClr>
            </a:innerShdw>
          </a:effectLst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4029609" y="6499319"/>
            <a:ext cx="6494734" cy="199392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60332">
              <a:lnSpc>
                <a:spcPct val="100000"/>
              </a:lnSpc>
              <a:spcBef>
                <a:spcPts val="0"/>
              </a:spcBef>
            </a:pPr>
            <a:endParaRPr lang="es-ES" sz="1440" dirty="0">
              <a:solidFill>
                <a:prstClr val="white"/>
              </a:solidFill>
              <a:latin typeface="Calibri Light" panose="020F0302020204030204"/>
            </a:endParaRPr>
          </a:p>
          <a:p>
            <a:pPr defTabSz="1560332">
              <a:lnSpc>
                <a:spcPct val="100000"/>
              </a:lnSpc>
              <a:spcBef>
                <a:spcPts val="0"/>
              </a:spcBef>
            </a:pPr>
            <a:br>
              <a:rPr lang="en-US" sz="144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</a:br>
            <a:r>
              <a:rPr lang="en-US" sz="132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  <a:hlinkClick r:id="rId7"/>
              </a:rPr>
              <a:t>https://ismn.earth/</a:t>
            </a:r>
            <a:br>
              <a:rPr lang="en-US" sz="132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</a:br>
            <a:endParaRPr lang="en-US" sz="1800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  <a:p>
            <a:pPr defTabSz="1560332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prstClr val="white"/>
                </a:solidFill>
                <a:latin typeface="Calibri Light" panose="020F0302020204030204"/>
              </a:rPr>
              <a:t>© Authors. All rights reserved</a:t>
            </a:r>
            <a:endParaRPr lang="en-US" sz="180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767041" y="5445376"/>
            <a:ext cx="3579006" cy="199392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lnSpc>
                <a:spcPct val="100000"/>
              </a:lnSpc>
              <a:spcBef>
                <a:spcPts val="0"/>
              </a:spcBef>
            </a:pPr>
            <a:r>
              <a:rPr lang="es-ES" sz="1320" baseline="30000" dirty="0">
                <a:solidFill>
                  <a:prstClr val="white"/>
                </a:solidFill>
                <a:latin typeface="Calibri Light" panose="020F0302020204030204"/>
              </a:rPr>
              <a:t>2</a:t>
            </a:r>
            <a:r>
              <a:rPr lang="es-ES" sz="132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s-ES" sz="1320" dirty="0" err="1">
                <a:solidFill>
                  <a:prstClr val="white"/>
                </a:solidFill>
                <a:latin typeface="Calibri Light" panose="020F0302020204030204"/>
              </a:rPr>
              <a:t>European</a:t>
            </a:r>
            <a:r>
              <a:rPr lang="es-ES" sz="132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s-ES" sz="1320" dirty="0" err="1">
                <a:solidFill>
                  <a:prstClr val="white"/>
                </a:solidFill>
                <a:latin typeface="Calibri Light" panose="020F0302020204030204"/>
              </a:rPr>
              <a:t>Space</a:t>
            </a:r>
            <a:r>
              <a:rPr lang="es-ES" sz="1320" dirty="0">
                <a:solidFill>
                  <a:prstClr val="white"/>
                </a:solidFill>
                <a:latin typeface="Calibri Light" panose="020F0302020204030204"/>
              </a:rPr>
              <a:t> Agency (ESA), ESA- ESRIN, </a:t>
            </a:r>
            <a:r>
              <a:rPr lang="es-ES" sz="1320" dirty="0" err="1">
                <a:solidFill>
                  <a:prstClr val="white"/>
                </a:solidFill>
                <a:latin typeface="Calibri Light" panose="020F0302020204030204"/>
              </a:rPr>
              <a:t>Telespazio</a:t>
            </a:r>
            <a:r>
              <a:rPr lang="es-ES" sz="1320" dirty="0">
                <a:solidFill>
                  <a:prstClr val="white"/>
                </a:solidFill>
                <a:latin typeface="Calibri Light" panose="020F0302020204030204"/>
              </a:rPr>
              <a:t> - Vega UK </a:t>
            </a:r>
            <a:r>
              <a:rPr lang="es-ES" sz="1320" dirty="0" err="1">
                <a:solidFill>
                  <a:prstClr val="white"/>
                </a:solidFill>
                <a:latin typeface="Calibri Light" panose="020F0302020204030204"/>
              </a:rPr>
              <a:t>Ltd</a:t>
            </a: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s-E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br>
              <a:rPr lang="en-US" sz="132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</a:br>
            <a:endParaRPr lang="en-US" sz="168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7276977" y="5419898"/>
            <a:ext cx="3579006" cy="199392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lnSpc>
                <a:spcPct val="100000"/>
              </a:lnSpc>
              <a:spcBef>
                <a:spcPts val="0"/>
              </a:spcBef>
            </a:pPr>
            <a:r>
              <a:rPr lang="en-US" sz="1320" baseline="30000" dirty="0">
                <a:solidFill>
                  <a:prstClr val="white"/>
                </a:solidFill>
                <a:latin typeface="Calibri Light" panose="020F0302020204030204"/>
              </a:rPr>
              <a:t>3 </a:t>
            </a:r>
            <a:r>
              <a:rPr lang="en-US" sz="1320" dirty="0">
                <a:solidFill>
                  <a:prstClr val="white"/>
                </a:solidFill>
                <a:latin typeface="Calibri Light" panose="020F0302020204030204"/>
              </a:rPr>
              <a:t>International Center for Water Resources and Global Change (ICWRGC) Koblenz, Germany</a:t>
            </a: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s-E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br>
              <a:rPr lang="en-US" sz="132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</a:br>
            <a:endParaRPr lang="en-US" sz="168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10786913" y="5419898"/>
            <a:ext cx="3579006" cy="199392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lnSpc>
                <a:spcPct val="100000"/>
              </a:lnSpc>
              <a:spcBef>
                <a:spcPts val="0"/>
              </a:spcBef>
            </a:pPr>
            <a:r>
              <a:rPr lang="en-US" sz="1320" baseline="30000" dirty="0">
                <a:solidFill>
                  <a:prstClr val="white"/>
                </a:solidFill>
                <a:latin typeface="Calibri Light" panose="020F0302020204030204"/>
              </a:rPr>
              <a:t> 4 </a:t>
            </a:r>
            <a:r>
              <a:rPr lang="en-GB" sz="1320" dirty="0">
                <a:solidFill>
                  <a:prstClr val="white"/>
                </a:solidFill>
                <a:latin typeface="Calibri Light" panose="020F0302020204030204"/>
              </a:rPr>
              <a:t>German Federal Institute of Hydrology, Department M4 </a:t>
            </a:r>
            <a:r>
              <a:rPr lang="en-GB" sz="1320" dirty="0" err="1">
                <a:solidFill>
                  <a:prstClr val="white"/>
                </a:solidFill>
                <a:latin typeface="Calibri Light" panose="020F0302020204030204"/>
              </a:rPr>
              <a:t>Geodata</a:t>
            </a:r>
            <a:r>
              <a:rPr lang="en-GB" sz="132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GB" sz="1320" dirty="0" err="1">
                <a:solidFill>
                  <a:prstClr val="white"/>
                </a:solidFill>
                <a:latin typeface="Calibri Light" panose="020F0302020204030204"/>
              </a:rPr>
              <a:t>Center</a:t>
            </a:r>
            <a:r>
              <a:rPr lang="en-GB" sz="1320" dirty="0">
                <a:solidFill>
                  <a:prstClr val="white"/>
                </a:solidFill>
                <a:latin typeface="Calibri Light" panose="020F0302020204030204"/>
              </a:rPr>
              <a:t>, </a:t>
            </a:r>
            <a:r>
              <a:rPr lang="en-GB" sz="1320" dirty="0" err="1">
                <a:solidFill>
                  <a:prstClr val="white"/>
                </a:solidFill>
                <a:latin typeface="Calibri Light" panose="020F0302020204030204"/>
              </a:rPr>
              <a:t>WasserBLIcK</a:t>
            </a:r>
            <a:r>
              <a:rPr lang="en-GB" sz="1320" dirty="0">
                <a:solidFill>
                  <a:prstClr val="white"/>
                </a:solidFill>
                <a:latin typeface="Calibri Light" panose="020F0302020204030204"/>
              </a:rPr>
              <a:t>, GRDC, Koblenz, Germany</a:t>
            </a:r>
            <a:endParaRPr lang="de-AT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n-U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endParaRPr lang="es-ES" sz="1320" dirty="0">
              <a:solidFill>
                <a:prstClr val="white"/>
              </a:solidFill>
              <a:latin typeface="Calibri Light" panose="020F0302020204030204"/>
            </a:endParaRPr>
          </a:p>
          <a:p>
            <a:pPr algn="l" defTabSz="1560332">
              <a:lnSpc>
                <a:spcPct val="100000"/>
              </a:lnSpc>
              <a:spcBef>
                <a:spcPts val="0"/>
              </a:spcBef>
            </a:pPr>
            <a:br>
              <a:rPr lang="en-US" sz="132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</a:br>
            <a:endParaRPr lang="en-US" sz="168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22" name="Picture 21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969" y="-440943"/>
            <a:ext cx="2813812" cy="2813812"/>
          </a:xfrm>
          <a:prstGeom prst="rect">
            <a:avLst/>
          </a:prstGeom>
        </p:spPr>
      </p:pic>
      <p:pic>
        <p:nvPicPr>
          <p:cNvPr id="23" name="Picture 22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00" b="88800" l="0" r="100000">
                        <a14:foregroundMark x1="42667" y1="36800" x2="42667" y2="36800"/>
                        <a14:foregroundMark x1="36667" y1="40800" x2="36667" y2="40800"/>
                        <a14:foregroundMark x1="24667" y1="33600" x2="24667" y2="33600"/>
                        <a14:foregroundMark x1="26000" y1="69600" x2="26000" y2="69600"/>
                        <a14:foregroundMark x1="42667" y1="61600" x2="42667" y2="61600"/>
                        <a14:foregroundMark x1="27667" y1="73600" x2="27667" y2="73600"/>
                        <a14:foregroundMark x1="30000" y1="71200" x2="30000" y2="71200"/>
                        <a14:foregroundMark x1="31000" y1="70400" x2="31000" y2="70400"/>
                        <a14:foregroundMark x1="34000" y1="70400" x2="34000" y2="70400"/>
                        <a14:foregroundMark x1="34333" y1="70400" x2="34333" y2="70400"/>
                        <a14:foregroundMark x1="38000" y1="70400" x2="38000" y2="70400"/>
                        <a14:foregroundMark x1="40000" y1="72000" x2="40000" y2="72000"/>
                        <a14:foregroundMark x1="14667" y1="80000" x2="14667" y2="80000"/>
                        <a14:foregroundMark x1="10333" y1="80800" x2="10333" y2="80800"/>
                        <a14:foregroundMark x1="42000" y1="72800" x2="42000" y2="72800"/>
                        <a14:foregroundMark x1="42667" y1="72800" x2="42667" y2="7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68" y="636249"/>
            <a:ext cx="1961420" cy="81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81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extLst>
              <a:ext uri="{FF2B5EF4-FFF2-40B4-BE49-F238E27FC236}">
                <a16:creationId xmlns:a16="http://schemas.microsoft.com/office/drawing/2014/main" id="{BE0BD6CE-3C04-4613-9DE0-BAD8E5ACBEC4}"/>
              </a:ext>
            </a:extLst>
          </p:cNvPr>
          <p:cNvSpPr/>
          <p:nvPr/>
        </p:nvSpPr>
        <p:spPr>
          <a:xfrm>
            <a:off x="5928027" y="5486400"/>
            <a:ext cx="2963101" cy="1444027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60" dirty="0"/>
              <a:t>data, users, providers</a:t>
            </a:r>
          </a:p>
          <a:p>
            <a:pPr algn="ctr"/>
            <a:r>
              <a:rPr lang="en-GB" sz="2160" dirty="0" err="1"/>
              <a:t>dataview</a:t>
            </a:r>
            <a:r>
              <a:rPr lang="en-GB" sz="2160" dirty="0"/>
              <a:t>/download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2E1A1F-9ACD-4CE8-A6CE-0C8BA0820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82407" y="1470642"/>
            <a:ext cx="2093917" cy="6758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3B1A0F-466E-4E64-9D38-FDA077BD1B12}"/>
              </a:ext>
            </a:extLst>
          </p:cNvPr>
          <p:cNvSpPr txBox="1"/>
          <p:nvPr/>
        </p:nvSpPr>
        <p:spPr>
          <a:xfrm>
            <a:off x="10993679" y="2862965"/>
            <a:ext cx="295992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b="1" dirty="0"/>
              <a:t>ISMN </a:t>
            </a:r>
            <a:r>
              <a:rPr lang="en-GB" sz="2400" dirty="0"/>
              <a:t>was only GTN-H member without long-term funding</a:t>
            </a: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52DB9995-5501-4723-840F-04F3A09722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323" y="5264946"/>
            <a:ext cx="2195706" cy="912112"/>
          </a:xfrm>
          <a:prstGeom prst="rect">
            <a:avLst/>
          </a:prstGeom>
        </p:spPr>
      </p:pic>
      <p:sp>
        <p:nvSpPr>
          <p:cNvPr id="20" name="object 4">
            <a:extLst>
              <a:ext uri="{FF2B5EF4-FFF2-40B4-BE49-F238E27FC236}">
                <a16:creationId xmlns:a16="http://schemas.microsoft.com/office/drawing/2014/main" id="{9EEBC502-32BA-4869-B2E1-3DD5F3B85590}"/>
              </a:ext>
            </a:extLst>
          </p:cNvPr>
          <p:cNvSpPr txBox="1"/>
          <p:nvPr/>
        </p:nvSpPr>
        <p:spPr>
          <a:xfrm>
            <a:off x="963498" y="1702518"/>
            <a:ext cx="3909310" cy="33954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b="1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Network of the </a:t>
            </a:r>
            <a:r>
              <a:rPr sz="2400" b="1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global </a:t>
            </a: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water </a:t>
            </a:r>
            <a:endParaRPr lang="de-DE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data </a:t>
            </a:r>
            <a:r>
              <a:rPr sz="2400" b="1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centres</a:t>
            </a:r>
            <a:r>
              <a:rPr lang="de-DE" sz="24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, 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In-situ </a:t>
            </a:r>
            <a:r>
              <a:rPr 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focus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!</a:t>
            </a: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en-US" sz="2400" b="1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Joint </a:t>
            </a:r>
            <a:r>
              <a:rPr lang="en-US" sz="2400" b="1" spc="5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programme</a:t>
            </a:r>
            <a:r>
              <a:rPr lang="en-US" sz="2400" b="1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</a:t>
            </a:r>
            <a:r>
              <a:rPr lang="en-US" sz="2400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of </a:t>
            </a:r>
            <a:r>
              <a:rPr lang="en-US" sz="2400" spc="1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the </a:t>
            </a:r>
            <a:r>
              <a:rPr lang="en-US" sz="2400" spc="-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World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Meteorological  Organization  </a:t>
            </a:r>
            <a:r>
              <a:rPr lang="en-US" sz="2400" spc="1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(WMO) </a:t>
            </a:r>
            <a:r>
              <a:rPr lang="en-US" sz="2400" spc="1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and </a:t>
            </a:r>
            <a:r>
              <a:rPr lang="en-US" sz="2400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the Global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Climate </a:t>
            </a:r>
            <a:r>
              <a:rPr lang="en-US" sz="2400" spc="1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Observing </a:t>
            </a:r>
            <a:r>
              <a:rPr lang="en-US" sz="2400" spc="-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System </a:t>
            </a:r>
            <a:r>
              <a:rPr lang="en-US" sz="2400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(GCOS); implemented in  </a:t>
            </a:r>
            <a:r>
              <a:rPr lang="en-US" sz="2400" spc="1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2001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pic>
        <p:nvPicPr>
          <p:cNvPr id="22" name="Grafik 3">
            <a:extLst>
              <a:ext uri="{FF2B5EF4-FFF2-40B4-BE49-F238E27FC236}">
                <a16:creationId xmlns:a16="http://schemas.microsoft.com/office/drawing/2014/main" id="{1EF630A7-B196-4B0B-90C8-9F6CFEC489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799" y="5232741"/>
            <a:ext cx="2009524" cy="1004762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59C4266-02F1-45BF-9D4B-940308D80CC4}"/>
              </a:ext>
            </a:extLst>
          </p:cNvPr>
          <p:cNvSpPr txBox="1">
            <a:spLocks/>
          </p:cNvSpPr>
          <p:nvPr/>
        </p:nvSpPr>
        <p:spPr>
          <a:xfrm>
            <a:off x="4267199" y="152400"/>
            <a:ext cx="7038725" cy="66497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0" dirty="0">
                <a:solidFill>
                  <a:schemeClr val="tx2"/>
                </a:solidFill>
              </a:rPr>
              <a:t>ISMN migration to a new host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49DD5B-2925-48DB-BB5D-232C436EE437}"/>
              </a:ext>
            </a:extLst>
          </p:cNvPr>
          <p:cNvGrpSpPr/>
          <p:nvPr/>
        </p:nvGrpSpPr>
        <p:grpSpPr>
          <a:xfrm>
            <a:off x="3296641" y="6226600"/>
            <a:ext cx="1271821" cy="1080955"/>
            <a:chOff x="11334248" y="4631875"/>
            <a:chExt cx="1066800" cy="1393896"/>
          </a:xfrm>
          <a:solidFill>
            <a:srgbClr val="146598"/>
          </a:solidFill>
        </p:grpSpPr>
        <p:sp>
          <p:nvSpPr>
            <p:cNvPr id="25" name="Flowchart: Magnetic Disk 24">
              <a:extLst>
                <a:ext uri="{FF2B5EF4-FFF2-40B4-BE49-F238E27FC236}">
                  <a16:creationId xmlns:a16="http://schemas.microsoft.com/office/drawing/2014/main" id="{91873627-C622-4B16-AFA3-4D221169271A}"/>
                </a:ext>
              </a:extLst>
            </p:cNvPr>
            <p:cNvSpPr/>
            <p:nvPr/>
          </p:nvSpPr>
          <p:spPr>
            <a:xfrm>
              <a:off x="11334248" y="5424291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lowchart: Magnetic Disk 23">
              <a:extLst>
                <a:ext uri="{FF2B5EF4-FFF2-40B4-BE49-F238E27FC236}">
                  <a16:creationId xmlns:a16="http://schemas.microsoft.com/office/drawing/2014/main" id="{9FC42991-C5C2-4723-8FF6-F548CA44637E}"/>
                </a:ext>
              </a:extLst>
            </p:cNvPr>
            <p:cNvSpPr/>
            <p:nvPr/>
          </p:nvSpPr>
          <p:spPr>
            <a:xfrm>
              <a:off x="11334248" y="5031294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Flowchart: Magnetic Disk 1">
              <a:extLst>
                <a:ext uri="{FF2B5EF4-FFF2-40B4-BE49-F238E27FC236}">
                  <a16:creationId xmlns:a16="http://schemas.microsoft.com/office/drawing/2014/main" id="{E939B073-CF26-45AE-A733-33A28AB327A0}"/>
                </a:ext>
              </a:extLst>
            </p:cNvPr>
            <p:cNvSpPr/>
            <p:nvPr/>
          </p:nvSpPr>
          <p:spPr>
            <a:xfrm>
              <a:off x="11334248" y="4631875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E7D987A-2C15-4957-A008-07E29C83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0553" y="5224165"/>
            <a:ext cx="1703998" cy="80911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A7CA804-4704-496C-AE3A-0406C63CE80D}"/>
              </a:ext>
            </a:extLst>
          </p:cNvPr>
          <p:cNvGrpSpPr/>
          <p:nvPr/>
        </p:nvGrpSpPr>
        <p:grpSpPr>
          <a:xfrm>
            <a:off x="10439400" y="6228563"/>
            <a:ext cx="1271016" cy="1078992"/>
            <a:chOff x="11334248" y="4631875"/>
            <a:chExt cx="1066800" cy="1393896"/>
          </a:xfrm>
          <a:solidFill>
            <a:schemeClr val="tx2">
              <a:lumMod val="50000"/>
            </a:schemeClr>
          </a:solidFill>
        </p:grpSpPr>
        <p:sp>
          <p:nvSpPr>
            <p:cNvPr id="31" name="Flowchart: Magnetic Disk 30">
              <a:extLst>
                <a:ext uri="{FF2B5EF4-FFF2-40B4-BE49-F238E27FC236}">
                  <a16:creationId xmlns:a16="http://schemas.microsoft.com/office/drawing/2014/main" id="{E67694AE-CA88-491C-9B98-0CB6A33C5AE0}"/>
                </a:ext>
              </a:extLst>
            </p:cNvPr>
            <p:cNvSpPr/>
            <p:nvPr/>
          </p:nvSpPr>
          <p:spPr>
            <a:xfrm>
              <a:off x="11334248" y="5424291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Flowchart: Magnetic Disk 31">
              <a:extLst>
                <a:ext uri="{FF2B5EF4-FFF2-40B4-BE49-F238E27FC236}">
                  <a16:creationId xmlns:a16="http://schemas.microsoft.com/office/drawing/2014/main" id="{7DD72DA9-D66B-4F0E-97CD-7BE05605CB83}"/>
                </a:ext>
              </a:extLst>
            </p:cNvPr>
            <p:cNvSpPr/>
            <p:nvPr/>
          </p:nvSpPr>
          <p:spPr>
            <a:xfrm>
              <a:off x="11334248" y="5031294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lowchart: Magnetic Disk 32">
              <a:extLst>
                <a:ext uri="{FF2B5EF4-FFF2-40B4-BE49-F238E27FC236}">
                  <a16:creationId xmlns:a16="http://schemas.microsoft.com/office/drawing/2014/main" id="{2D8916C2-D127-41C9-BDA2-D7D12A91E261}"/>
                </a:ext>
              </a:extLst>
            </p:cNvPr>
            <p:cNvSpPr/>
            <p:nvPr/>
          </p:nvSpPr>
          <p:spPr>
            <a:xfrm>
              <a:off x="11334248" y="4631875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D0F3AAA-9897-4FAB-BB80-F0E85D7439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74" y="187878"/>
            <a:ext cx="718666" cy="100613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31E8A2-F16D-4963-8FC8-655D956B57E3}"/>
              </a:ext>
            </a:extLst>
          </p:cNvPr>
          <p:cNvGrpSpPr/>
          <p:nvPr/>
        </p:nvGrpSpPr>
        <p:grpSpPr>
          <a:xfrm>
            <a:off x="5908235" y="1256124"/>
            <a:ext cx="3543779" cy="3849788"/>
            <a:chOff x="5908235" y="1256124"/>
            <a:chExt cx="3543779" cy="38497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FFD2AB7-B56C-4408-802F-B54E52DAB6B8}"/>
                </a:ext>
              </a:extLst>
            </p:cNvPr>
            <p:cNvGrpSpPr/>
            <p:nvPr/>
          </p:nvGrpSpPr>
          <p:grpSpPr>
            <a:xfrm>
              <a:off x="5908235" y="1256124"/>
              <a:ext cx="3543779" cy="3849788"/>
              <a:chOff x="5908235" y="1256124"/>
              <a:chExt cx="3543779" cy="384978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A3FB67C-2371-49AA-82A2-71B76DF38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8235" y="1256124"/>
                <a:ext cx="3543779" cy="3849788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09208FC-5D93-47BF-BF19-5DD6AE176129}"/>
                  </a:ext>
                </a:extLst>
              </p:cNvPr>
              <p:cNvSpPr/>
              <p:nvPr/>
            </p:nvSpPr>
            <p:spPr>
              <a:xfrm rot="756246">
                <a:off x="6809762" y="3733800"/>
                <a:ext cx="237958" cy="535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87CCE1E-2B1F-4E49-BE59-2E20C6842DBA}"/>
                  </a:ext>
                </a:extLst>
              </p:cNvPr>
              <p:cNvSpPr/>
              <p:nvPr/>
            </p:nvSpPr>
            <p:spPr>
              <a:xfrm rot="5696642">
                <a:off x="6426377" y="3195325"/>
                <a:ext cx="216325" cy="535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6C1E87-EEC7-4626-8725-AFCB5F4B6253}"/>
                  </a:ext>
                </a:extLst>
              </p:cNvPr>
              <p:cNvSpPr/>
              <p:nvPr/>
            </p:nvSpPr>
            <p:spPr>
              <a:xfrm rot="8287790">
                <a:off x="6688058" y="3350741"/>
                <a:ext cx="216325" cy="535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0D75889-388A-4B10-B58D-A7ADA67DCB27}"/>
                  </a:ext>
                </a:extLst>
              </p:cNvPr>
              <p:cNvSpPr/>
              <p:nvPr/>
            </p:nvSpPr>
            <p:spPr>
              <a:xfrm rot="5099021">
                <a:off x="8813247" y="3948845"/>
                <a:ext cx="257828" cy="4183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93E72F-C710-4FE5-B034-396B16D0C394}"/>
                </a:ext>
              </a:extLst>
            </p:cNvPr>
            <p:cNvSpPr txBox="1"/>
            <p:nvPr/>
          </p:nvSpPr>
          <p:spPr>
            <a:xfrm rot="3226613">
              <a:off x="6059886" y="3552271"/>
              <a:ext cx="948104" cy="67578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de-DE" sz="2800" b="1" dirty="0">
                  <a:solidFill>
                    <a:srgbClr val="0069B4"/>
                  </a:solidFill>
                </a:rPr>
                <a:t>GRDC, GEMS/</a:t>
              </a:r>
              <a:r>
                <a:rPr lang="de-DE" sz="2800" b="1" dirty="0" err="1">
                  <a:solidFill>
                    <a:srgbClr val="0069B4"/>
                  </a:solidFill>
                </a:rPr>
                <a:t>Water</a:t>
              </a:r>
              <a:endParaRPr lang="de-DE" sz="2800" b="1" dirty="0">
                <a:solidFill>
                  <a:srgbClr val="0069B4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6696ED-7A4F-47D6-B5ED-EEC11E608A56}"/>
                </a:ext>
              </a:extLst>
            </p:cNvPr>
            <p:cNvSpPr txBox="1"/>
            <p:nvPr/>
          </p:nvSpPr>
          <p:spPr>
            <a:xfrm rot="4879990">
              <a:off x="8926371" y="3339791"/>
              <a:ext cx="534963" cy="395233"/>
            </a:xfrm>
            <a:prstGeom prst="rect">
              <a:avLst/>
            </a:prstGeom>
            <a:noFill/>
          </p:spPr>
          <p:txBody>
            <a:bodyPr wrap="square" lIns="91440" tIns="0" rIns="91440" bIns="0" rtlCol="0">
              <a:prstTxWarp prst="textArchUp">
                <a:avLst/>
              </a:prstTxWarp>
              <a:spAutoFit/>
            </a:bodyPr>
            <a:lstStyle/>
            <a:p>
              <a:r>
                <a:rPr lang="de-DE" sz="1600" b="1" dirty="0">
                  <a:solidFill>
                    <a:srgbClr val="00B050"/>
                  </a:solidFill>
                </a:rPr>
                <a:t>ISMN</a:t>
              </a:r>
            </a:p>
          </p:txBody>
        </p:sp>
      </p:grpSp>
      <p:sp>
        <p:nvSpPr>
          <p:cNvPr id="34" name="Slide Number Placeholder 8">
            <a:extLst>
              <a:ext uri="{FF2B5EF4-FFF2-40B4-BE49-F238E27FC236}">
                <a16:creationId xmlns:a16="http://schemas.microsoft.com/office/drawing/2014/main" id="{8823768A-22B5-4482-BC83-EFC2DE27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7639050"/>
            <a:ext cx="3291840" cy="438150"/>
          </a:xfrm>
        </p:spPr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10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413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8DAAAE3-C7DD-48B0-A24A-C3F56596E7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1956921"/>
              </p:ext>
            </p:extLst>
          </p:nvPr>
        </p:nvGraphicFramePr>
        <p:xfrm>
          <a:off x="1447800" y="173228"/>
          <a:ext cx="12115800" cy="6702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09F8DB6-F76B-4BCD-BF3F-1D32A5B8C7AE}"/>
              </a:ext>
            </a:extLst>
          </p:cNvPr>
          <p:cNvSpPr/>
          <p:nvPr/>
        </p:nvSpPr>
        <p:spPr>
          <a:xfrm>
            <a:off x="381000" y="1752600"/>
            <a:ext cx="3733800" cy="24314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400" dirty="0">
                <a:latin typeface="+mj-lt"/>
              </a:rPr>
              <a:t>Data and scientific contributions are very welcome. Please get in touch with us: </a:t>
            </a:r>
            <a:r>
              <a:rPr lang="en-GB" sz="2800" b="1" dirty="0">
                <a:latin typeface="+mj-lt"/>
              </a:rPr>
              <a:t>ismn@bafg.de </a:t>
            </a:r>
          </a:p>
          <a:p>
            <a:r>
              <a:rPr lang="en-GB" sz="2800" b="1" dirty="0">
                <a:latin typeface="+mj-lt"/>
              </a:rPr>
              <a:t>ismn@geo.tuwien.ac.at</a:t>
            </a:r>
            <a:endParaRPr lang="en-GB" sz="2400" b="1" dirty="0"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A475BC-8EE8-48B3-ACC9-2199F6CC69DF}"/>
              </a:ext>
            </a:extLst>
          </p:cNvPr>
          <p:cNvSpPr txBox="1">
            <a:spLocks/>
          </p:cNvSpPr>
          <p:nvPr/>
        </p:nvSpPr>
        <p:spPr>
          <a:xfrm>
            <a:off x="4027312" y="21140"/>
            <a:ext cx="7038725" cy="66497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0" dirty="0">
                <a:solidFill>
                  <a:schemeClr val="tx2"/>
                </a:solidFill>
              </a:rPr>
              <a:t>Migration status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F8F2BDA2-3056-450F-90B7-371A791D9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</p:spPr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11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76339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FD0E183-DB1B-43F4-8311-FCC3CE6191E1}"/>
              </a:ext>
            </a:extLst>
          </p:cNvPr>
          <p:cNvSpPr txBox="1">
            <a:spLocks/>
          </p:cNvSpPr>
          <p:nvPr/>
        </p:nvSpPr>
        <p:spPr>
          <a:xfrm>
            <a:off x="2192681" y="170559"/>
            <a:ext cx="3124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solidFill>
                  <a:srgbClr val="002563"/>
                </a:solidFill>
              </a:rPr>
              <a:t>ISMN Team TUW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8BA9331-916E-4E67-A8D6-E97B0019339B}"/>
              </a:ext>
            </a:extLst>
          </p:cNvPr>
          <p:cNvSpPr txBox="1">
            <a:spLocks/>
          </p:cNvSpPr>
          <p:nvPr/>
        </p:nvSpPr>
        <p:spPr>
          <a:xfrm>
            <a:off x="8544871" y="76200"/>
            <a:ext cx="438443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solidFill>
                  <a:srgbClr val="002563"/>
                </a:solidFill>
              </a:rPr>
              <a:t>ISMN Team ICWRGC/BfG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20E96-395E-4D50-A26D-4C4CC785B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89" y="1696728"/>
            <a:ext cx="1561065" cy="1563175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B60B56-9A8C-4E8A-A6BC-C1F3A071D1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4" b="19441"/>
          <a:stretch/>
        </p:blipFill>
        <p:spPr>
          <a:xfrm>
            <a:off x="561490" y="4881403"/>
            <a:ext cx="1561336" cy="1563175"/>
          </a:xfrm>
          <a:prstGeom prst="flowChartConnector">
            <a:avLst/>
          </a:prstGeom>
          <a:ln w="38100">
            <a:solidFill>
              <a:srgbClr val="FFC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EEFB94-F9F3-4A33-9E0A-731E7F1F0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97" y="5229563"/>
            <a:ext cx="1561064" cy="1423161"/>
          </a:xfrm>
          <a:prstGeom prst="flowChartConnector">
            <a:avLst/>
          </a:prstGeom>
          <a:ln w="38100">
            <a:solidFill>
              <a:srgbClr val="00B05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336BB4-CBFA-422F-B1A4-3E98B2F5C3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9837"/>
          <a:stretch/>
        </p:blipFill>
        <p:spPr>
          <a:xfrm>
            <a:off x="8205625" y="2321540"/>
            <a:ext cx="1543066" cy="1737563"/>
          </a:xfrm>
          <a:prstGeom prst="flowChartConnector">
            <a:avLst/>
          </a:prstGeom>
          <a:ln w="38100">
            <a:solidFill>
              <a:srgbClr val="C0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349C9B-815B-4D62-9DB1-7F8A2102AF94}"/>
              </a:ext>
            </a:extLst>
          </p:cNvPr>
          <p:cNvSpPr txBox="1"/>
          <p:nvPr/>
        </p:nvSpPr>
        <p:spPr>
          <a:xfrm>
            <a:off x="3940329" y="3280834"/>
            <a:ext cx="222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Irene Himmelbauer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coordination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2A403F-5116-451C-A901-C3762EDA0A0D}"/>
              </a:ext>
            </a:extLst>
          </p:cNvPr>
          <p:cNvSpPr txBox="1"/>
          <p:nvPr/>
        </p:nvSpPr>
        <p:spPr>
          <a:xfrm>
            <a:off x="3683272" y="6679864"/>
            <a:ext cx="191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Lukas Schremmer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Frontend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2BEFCE-CD32-455B-9BB2-8426B9B71738}"/>
              </a:ext>
            </a:extLst>
          </p:cNvPr>
          <p:cNvSpPr txBox="1"/>
          <p:nvPr/>
        </p:nvSpPr>
        <p:spPr>
          <a:xfrm>
            <a:off x="228600" y="6438805"/>
            <a:ext cx="221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Ivana Petrakovic 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management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F67518-6DDE-4353-B1AB-C17F24E2D0F7}"/>
              </a:ext>
            </a:extLst>
          </p:cNvPr>
          <p:cNvSpPr txBox="1"/>
          <p:nvPr/>
        </p:nvSpPr>
        <p:spPr>
          <a:xfrm>
            <a:off x="7907223" y="4024468"/>
            <a:ext cx="2485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Wolfgang Korres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 &amp; Development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D39B28-BA8D-42F6-99E1-76EC8272E7BD}"/>
              </a:ext>
            </a:extLst>
          </p:cNvPr>
          <p:cNvSpPr txBox="1"/>
          <p:nvPr/>
        </p:nvSpPr>
        <p:spPr>
          <a:xfrm>
            <a:off x="8793140" y="6813925"/>
            <a:ext cx="2339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Tunde Olarinoye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Frontend/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Product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dev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10B312-7623-40BC-BB81-41323E311422}"/>
              </a:ext>
            </a:extLst>
          </p:cNvPr>
          <p:cNvSpPr txBox="1"/>
          <p:nvPr/>
        </p:nvSpPr>
        <p:spPr>
          <a:xfrm>
            <a:off x="12501705" y="6524859"/>
            <a:ext cx="2007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Fay Boehmer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management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1649E9-591D-40C0-8F49-35EB66B9692B}"/>
              </a:ext>
            </a:extLst>
          </p:cNvPr>
          <p:cNvSpPr txBox="1"/>
          <p:nvPr/>
        </p:nvSpPr>
        <p:spPr>
          <a:xfrm>
            <a:off x="10898354" y="4959448"/>
            <a:ext cx="1561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Matthias Zink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lead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management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2EBA3B-DDEE-4B75-9344-86DA236929C4}"/>
              </a:ext>
            </a:extLst>
          </p:cNvPr>
          <p:cNvSpPr txBox="1"/>
          <p:nvPr/>
        </p:nvSpPr>
        <p:spPr>
          <a:xfrm>
            <a:off x="12375503" y="3092468"/>
            <a:ext cx="217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Stephan Dietrich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Transfer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coordination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63686E-5211-4476-A864-8D49E108DDBA}"/>
              </a:ext>
            </a:extLst>
          </p:cNvPr>
          <p:cNvSpPr txBox="1"/>
          <p:nvPr/>
        </p:nvSpPr>
        <p:spPr>
          <a:xfrm>
            <a:off x="2281300" y="4960150"/>
            <a:ext cx="1769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Wouter Dorigo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lead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B77778-EDE4-46B7-83DC-B3EB760A75DE}"/>
              </a:ext>
            </a:extLst>
          </p:cNvPr>
          <p:cNvSpPr txBox="1"/>
          <p:nvPr/>
        </p:nvSpPr>
        <p:spPr>
          <a:xfrm>
            <a:off x="810014" y="2990878"/>
            <a:ext cx="163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Daniel </a:t>
            </a:r>
            <a:r>
              <a:rPr lang="de-DE" dirty="0" err="1"/>
              <a:t>Abrerer</a:t>
            </a:r>
            <a:r>
              <a:rPr lang="de-DE" dirty="0"/>
              <a:t>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Quality Control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751A3C-2A34-45EE-80C4-9CE14A43C168}"/>
              </a:ext>
            </a:extLst>
          </p:cNvPr>
          <p:cNvSpPr txBox="1"/>
          <p:nvPr/>
        </p:nvSpPr>
        <p:spPr>
          <a:xfrm>
            <a:off x="10916895" y="2374386"/>
            <a:ext cx="185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Kajsen</a:t>
            </a:r>
            <a:r>
              <a:rPr lang="de-DE" dirty="0"/>
              <a:t> Kramer</a:t>
            </a:r>
          </a:p>
          <a:p>
            <a:pPr algn="ctr"/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solutions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DE032A7-AC8F-4C12-B007-5D96766270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0" b="13603"/>
          <a:stretch/>
        </p:blipFill>
        <p:spPr>
          <a:xfrm>
            <a:off x="10811802" y="3172879"/>
            <a:ext cx="1624598" cy="1772447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0DA7460-ADFE-405D-9AF5-C165FA1E15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 b="13514"/>
          <a:stretch/>
        </p:blipFill>
        <p:spPr>
          <a:xfrm>
            <a:off x="9089032" y="4992763"/>
            <a:ext cx="1648055" cy="1858538"/>
          </a:xfrm>
          <a:prstGeom prst="flowChartConnector">
            <a:avLst/>
          </a:prstGeom>
          <a:ln w="38100">
            <a:solidFill>
              <a:srgbClr val="00B050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C40B3E3-DA9A-4B81-9F14-310FA2B10A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" b="11910"/>
          <a:stretch/>
        </p:blipFill>
        <p:spPr>
          <a:xfrm>
            <a:off x="12710621" y="1158645"/>
            <a:ext cx="1561336" cy="1858538"/>
          </a:xfrm>
          <a:prstGeom prst="flowChartConnector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A1FBAC-C801-43AB-AAA3-3DFC219F47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0" b="7730"/>
          <a:stretch/>
        </p:blipFill>
        <p:spPr>
          <a:xfrm>
            <a:off x="12700280" y="4907693"/>
            <a:ext cx="1545129" cy="1620870"/>
          </a:xfrm>
          <a:prstGeom prst="flowChartConnector">
            <a:avLst/>
          </a:prstGeom>
          <a:ln w="38100">
            <a:solidFill>
              <a:srgbClr val="FFC000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A13F5C3-7CF5-4AE6-AE54-D4A00D17BD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1" t="7668" r="11201" b="3590"/>
          <a:stretch/>
        </p:blipFill>
        <p:spPr>
          <a:xfrm>
            <a:off x="2270772" y="3292684"/>
            <a:ext cx="1729473" cy="1737563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C04AE04-AB54-4878-A929-0E3216D671D7}"/>
              </a:ext>
            </a:extLst>
          </p:cNvPr>
          <p:cNvSpPr txBox="1"/>
          <p:nvPr/>
        </p:nvSpPr>
        <p:spPr>
          <a:xfrm>
            <a:off x="5337686" y="4060751"/>
            <a:ext cx="2959928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Positions for research and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Continuous collaboration of two teams</a:t>
            </a:r>
            <a:endParaRPr lang="en-GB" sz="240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7E757BF-62BF-4986-8495-02F86AD38B4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" b="8999"/>
          <a:stretch/>
        </p:blipFill>
        <p:spPr>
          <a:xfrm>
            <a:off x="931258" y="1440542"/>
            <a:ext cx="1416297" cy="1501706"/>
          </a:xfrm>
          <a:prstGeom prst="flowChartConnector">
            <a:avLst/>
          </a:prstGeom>
          <a:ln w="38100">
            <a:solidFill>
              <a:srgbClr val="FFC000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A75E017-30EE-4F43-B502-D4BF0B50001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" b="8999"/>
          <a:stretch/>
        </p:blipFill>
        <p:spPr>
          <a:xfrm>
            <a:off x="10237470" y="914400"/>
            <a:ext cx="1416297" cy="1501706"/>
          </a:xfrm>
          <a:prstGeom prst="flowChartConnector">
            <a:avLst/>
          </a:prstGeom>
          <a:ln w="38100">
            <a:solidFill>
              <a:srgbClr val="C00000"/>
            </a:solidFill>
          </a:ln>
        </p:spPr>
      </p:pic>
      <p:sp>
        <p:nvSpPr>
          <p:cNvPr id="28" name="Slide Number Placeholder 8">
            <a:extLst>
              <a:ext uri="{FF2B5EF4-FFF2-40B4-BE49-F238E27FC236}">
                <a16:creationId xmlns:a16="http://schemas.microsoft.com/office/drawing/2014/main" id="{423F3188-18A1-4E90-991A-25840964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</p:spPr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12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55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0DD24355-A0A1-49F9-86D1-5EFA9098249D}"/>
              </a:ext>
            </a:extLst>
          </p:cNvPr>
          <p:cNvSpPr txBox="1"/>
          <p:nvPr/>
        </p:nvSpPr>
        <p:spPr>
          <a:xfrm>
            <a:off x="688674" y="1524000"/>
            <a:ext cx="13716000" cy="53009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de-DE" sz="3200" b="1" spc="1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During</a:t>
            </a:r>
            <a:r>
              <a:rPr lang="de-DE" sz="3200" b="1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sz="3200" b="1" spc="1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the</a:t>
            </a:r>
            <a:r>
              <a:rPr lang="de-DE" sz="3200" b="1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sz="3200" b="1" spc="1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transfer</a:t>
            </a:r>
            <a:r>
              <a:rPr lang="de-DE" sz="3200" b="1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:</a:t>
            </a:r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- Primary objective is to keep the database service uninterrupted during transfer phase</a:t>
            </a: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de-DE" sz="3200" b="1" spc="1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After:</a:t>
            </a: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- Continuous collaboration with TU Wien/ESA, sharing ideas for further development of ISMN</a:t>
            </a: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de-DE" sz="3200" b="1" spc="1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Outlook:</a:t>
            </a: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- Expanding more resources to data acquisition and intensify effort in data scarce regions</a:t>
            </a: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- Form a scientific advisory committee for ISMN; pursue the support of WMO and FAO</a:t>
            </a:r>
            <a:endParaRPr lang="en-US" sz="2400" b="1" spc="5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endParaRPr lang="en-US" sz="2800" b="1" spc="5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en-US" sz="3200" b="1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Finally:</a:t>
            </a: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- We hope we receive community-wide continuous support from soil moisture data providers and users</a:t>
            </a:r>
            <a:endParaRPr lang="en-US" sz="2400" b="1" spc="5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2B29E6-8C54-468E-AE27-7588296D1DA6}"/>
              </a:ext>
            </a:extLst>
          </p:cNvPr>
          <p:cNvSpPr txBox="1">
            <a:spLocks/>
          </p:cNvSpPr>
          <p:nvPr/>
        </p:nvSpPr>
        <p:spPr>
          <a:xfrm>
            <a:off x="4027312" y="21140"/>
            <a:ext cx="7038725" cy="66497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0" dirty="0">
                <a:solidFill>
                  <a:schemeClr val="tx2"/>
                </a:solidFill>
              </a:rPr>
              <a:t>Wrap up…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9418853E-5D2B-4FE4-9B50-31C11295E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</p:spPr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13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9729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gradFill flip="none" rotWithShape="1">
            <a:gsLst>
              <a:gs pos="50000">
                <a:schemeClr val="tx2"/>
              </a:gs>
              <a:gs pos="0">
                <a:schemeClr val="bg1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pic>
        <p:nvPicPr>
          <p:cNvPr id="38914" name="Picture 2" descr="06-Ehrbstein-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2860"/>
            <a:ext cx="14630400" cy="658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82143" y="6225557"/>
            <a:ext cx="5065187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de-DE" sz="2880" b="1" dirty="0">
                <a:solidFill>
                  <a:schemeClr val="bg1"/>
                </a:solidFill>
              </a:rPr>
              <a:t>                                                  </a:t>
            </a:r>
            <a:endParaRPr lang="en-GB" altLang="de-DE" sz="2880" b="1" dirty="0"/>
          </a:p>
          <a:p>
            <a:pPr eaLnBrk="1" hangingPunct="1"/>
            <a:endParaRPr lang="en-GB" altLang="de-DE" sz="2880" dirty="0">
              <a:solidFill>
                <a:schemeClr val="bg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287000" y="6705600"/>
            <a:ext cx="3821495" cy="1865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sz="2880" b="1" dirty="0">
                <a:solidFill>
                  <a:schemeClr val="bg1"/>
                </a:solidFill>
              </a:rPr>
              <a:t>https://ismn.earth </a:t>
            </a:r>
          </a:p>
          <a:p>
            <a:r>
              <a:rPr lang="de-DE" altLang="de-DE" sz="2880" b="1" dirty="0">
                <a:solidFill>
                  <a:schemeClr val="bg1"/>
                </a:solidFill>
              </a:rPr>
              <a:t>ismn@bafg.de</a:t>
            </a:r>
          </a:p>
          <a:p>
            <a:r>
              <a:rPr lang="de-DE" altLang="de-DE" sz="2880" b="1" dirty="0">
                <a:solidFill>
                  <a:schemeClr val="bg1"/>
                </a:solidFill>
              </a:rPr>
              <a:t>ismn@geo.tuwien.ac.at</a:t>
            </a:r>
          </a:p>
          <a:p>
            <a:endParaRPr lang="de-DE" sz="2880" dirty="0">
              <a:solidFill>
                <a:schemeClr val="bg1"/>
              </a:solidFill>
            </a:endParaRPr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FD6ACA06-EF23-4BEB-B81E-E0853F4A3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6" y="6858000"/>
            <a:ext cx="2449328" cy="1224664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391D381B-AA5E-4C98-933D-1D7A59A81C38}"/>
              </a:ext>
            </a:extLst>
          </p:cNvPr>
          <p:cNvSpPr txBox="1"/>
          <p:nvPr/>
        </p:nvSpPr>
        <p:spPr>
          <a:xfrm>
            <a:off x="4019550" y="4707288"/>
            <a:ext cx="6591300" cy="8238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89230" algn="ctr">
              <a:lnSpc>
                <a:spcPct val="101499"/>
              </a:lnSpc>
              <a:spcBef>
                <a:spcPts val="90"/>
              </a:spcBef>
            </a:pPr>
            <a:r>
              <a:rPr lang="de-DE" sz="5400" spc="10" dirty="0" err="1">
                <a:latin typeface="Calibri"/>
                <a:cs typeface="Calibri"/>
              </a:rPr>
              <a:t>Thank</a:t>
            </a:r>
            <a:r>
              <a:rPr lang="de-DE" sz="5400" spc="10" dirty="0">
                <a:latin typeface="Calibri"/>
                <a:cs typeface="Calibri"/>
              </a:rPr>
              <a:t> </a:t>
            </a:r>
            <a:r>
              <a:rPr lang="de-DE" sz="5400" spc="10" dirty="0" err="1">
                <a:latin typeface="Calibri"/>
                <a:cs typeface="Calibri"/>
              </a:rPr>
              <a:t>you</a:t>
            </a:r>
            <a:r>
              <a:rPr lang="de-DE" sz="5400" spc="10" dirty="0">
                <a:latin typeface="Calibri"/>
                <a:cs typeface="Calibri"/>
              </a:rPr>
              <a:t> </a:t>
            </a:r>
            <a:r>
              <a:rPr lang="de-DE" sz="5400" spc="10" dirty="0" err="1">
                <a:latin typeface="Calibri"/>
                <a:cs typeface="Calibri"/>
              </a:rPr>
              <a:t>for</a:t>
            </a:r>
            <a:r>
              <a:rPr lang="de-DE" sz="5400" spc="10" dirty="0">
                <a:latin typeface="Calibri"/>
                <a:cs typeface="Calibri"/>
              </a:rPr>
              <a:t> </a:t>
            </a:r>
            <a:r>
              <a:rPr lang="de-DE" sz="5400" spc="10" dirty="0" err="1">
                <a:latin typeface="Calibri"/>
                <a:cs typeface="Calibri"/>
              </a:rPr>
              <a:t>listening</a:t>
            </a:r>
            <a:endParaRPr lang="en-US" sz="5400" spc="5" dirty="0">
              <a:cs typeface="Calibri"/>
            </a:endParaRPr>
          </a:p>
        </p:txBody>
      </p:sp>
      <p:pic>
        <p:nvPicPr>
          <p:cNvPr id="1026" name="Picture 2" descr="Twitter – Wikipedia">
            <a:extLst>
              <a:ext uri="{FF2B5EF4-FFF2-40B4-BE49-F238E27FC236}">
                <a16:creationId xmlns:a16="http://schemas.microsoft.com/office/drawing/2014/main" id="{22605D5C-A8F1-4FBD-B384-D0E834378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63" y="275068"/>
            <a:ext cx="719137" cy="59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2">
            <a:extLst>
              <a:ext uri="{FF2B5EF4-FFF2-40B4-BE49-F238E27FC236}">
                <a16:creationId xmlns:a16="http://schemas.microsoft.com/office/drawing/2014/main" id="{96C279B0-301E-41FE-9C1B-A1C68C99C816}"/>
              </a:ext>
            </a:extLst>
          </p:cNvPr>
          <p:cNvSpPr/>
          <p:nvPr/>
        </p:nvSpPr>
        <p:spPr>
          <a:xfrm>
            <a:off x="11582400" y="275068"/>
            <a:ext cx="226536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2880" b="1" dirty="0"/>
              <a:t>@</a:t>
            </a:r>
            <a:r>
              <a:rPr lang="de-DE" altLang="de-DE" sz="2880" b="1" dirty="0" err="1"/>
              <a:t>ismn_earth</a:t>
            </a:r>
            <a:endParaRPr lang="de-DE" sz="2880" dirty="0"/>
          </a:p>
        </p:txBody>
      </p:sp>
    </p:spTree>
    <p:extLst>
      <p:ext uri="{BB962C8B-B14F-4D97-AF65-F5344CB8AC3E}">
        <p14:creationId xmlns:p14="http://schemas.microsoft.com/office/powerpoint/2010/main" val="437932048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756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12E9BD-2243-4A9C-B90D-FB78239AD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69" y="4120516"/>
            <a:ext cx="3836416" cy="3291840"/>
          </a:xfrm>
        </p:spPr>
        <p:txBody>
          <a:bodyPr anchor="t">
            <a:normAutofit/>
          </a:bodyPr>
          <a:lstStyle/>
          <a:p>
            <a:pPr algn="ctr"/>
            <a:r>
              <a:rPr lang="en-US" sz="5760" dirty="0">
                <a:solidFill>
                  <a:schemeClr val="bg1"/>
                </a:solidFill>
              </a:rPr>
              <a:t>References:</a:t>
            </a:r>
          </a:p>
        </p:txBody>
      </p:sp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7383E19B-D89C-4B1A-9886-15ADE30D7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2725" y="2547053"/>
            <a:ext cx="1097280" cy="109728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D0A2A-9840-49E8-AC9A-D3B799C14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6863" y="769938"/>
            <a:ext cx="8747759" cy="6640195"/>
          </a:xfrm>
        </p:spPr>
        <p:txBody>
          <a:bodyPr anchor="ctr">
            <a:normAutofit/>
          </a:bodyPr>
          <a:lstStyle/>
          <a:p>
            <a:r>
              <a:rPr lang="en-US" sz="1680" dirty="0" err="1">
                <a:solidFill>
                  <a:schemeClr val="bg1"/>
                </a:solidFill>
                <a:latin typeface="+mj-lt"/>
              </a:rPr>
              <a:t>Dorigo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W.,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Xaver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A.,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Vreugdenhil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M., Gruber, A.,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Hegyiová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A.,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Sanchis-Dufau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A., et al. (2013). Global Automated Quality Control of In situ Soil Moisture data from the International Soil Moisture Network. Vadose Zone Journal.</a:t>
            </a:r>
          </a:p>
          <a:p>
            <a:r>
              <a:rPr lang="de-AT" sz="1680" dirty="0" err="1">
                <a:solidFill>
                  <a:schemeClr val="bg1"/>
                </a:solidFill>
              </a:rPr>
              <a:t>Dorigo</a:t>
            </a:r>
            <a:r>
              <a:rPr lang="de-AT" sz="1680" dirty="0">
                <a:solidFill>
                  <a:schemeClr val="bg1"/>
                </a:solidFill>
              </a:rPr>
              <a:t>, W., Himmelbauer, I., </a:t>
            </a:r>
            <a:r>
              <a:rPr lang="de-AT" sz="1680" dirty="0" err="1">
                <a:solidFill>
                  <a:schemeClr val="bg1"/>
                </a:solidFill>
              </a:rPr>
              <a:t>Aberer</a:t>
            </a:r>
            <a:r>
              <a:rPr lang="de-AT" sz="1680" dirty="0">
                <a:solidFill>
                  <a:schemeClr val="bg1"/>
                </a:solidFill>
              </a:rPr>
              <a:t>, D., </a:t>
            </a:r>
            <a:r>
              <a:rPr lang="de-AT" sz="1680" dirty="0" err="1">
                <a:solidFill>
                  <a:schemeClr val="bg1"/>
                </a:solidFill>
              </a:rPr>
              <a:t>Schremmer</a:t>
            </a:r>
            <a:r>
              <a:rPr lang="de-AT" sz="1680" dirty="0">
                <a:solidFill>
                  <a:schemeClr val="bg1"/>
                </a:solidFill>
              </a:rPr>
              <a:t>, L., </a:t>
            </a:r>
            <a:r>
              <a:rPr lang="de-AT" sz="1680" dirty="0" err="1">
                <a:solidFill>
                  <a:schemeClr val="bg1"/>
                </a:solidFill>
              </a:rPr>
              <a:t>Petrakovic</a:t>
            </a:r>
            <a:r>
              <a:rPr lang="de-AT" sz="1680" dirty="0">
                <a:solidFill>
                  <a:schemeClr val="bg1"/>
                </a:solidFill>
              </a:rPr>
              <a:t>, I., Zappa, L., </a:t>
            </a:r>
            <a:r>
              <a:rPr lang="de-AT" sz="1680" dirty="0" err="1">
                <a:solidFill>
                  <a:schemeClr val="bg1"/>
                </a:solidFill>
              </a:rPr>
              <a:t>Preimesberger</a:t>
            </a:r>
            <a:r>
              <a:rPr lang="de-AT" sz="1680" dirty="0">
                <a:solidFill>
                  <a:schemeClr val="bg1"/>
                </a:solidFill>
              </a:rPr>
              <a:t>, W., Xaver, A., </a:t>
            </a:r>
            <a:r>
              <a:rPr lang="de-AT" sz="1680" dirty="0" err="1">
                <a:solidFill>
                  <a:schemeClr val="bg1"/>
                </a:solidFill>
              </a:rPr>
              <a:t>Annor</a:t>
            </a:r>
            <a:r>
              <a:rPr lang="de-AT" sz="1680" dirty="0">
                <a:solidFill>
                  <a:schemeClr val="bg1"/>
                </a:solidFill>
              </a:rPr>
              <a:t>, F., </a:t>
            </a:r>
            <a:r>
              <a:rPr lang="de-AT" sz="1680" dirty="0" err="1">
                <a:solidFill>
                  <a:schemeClr val="bg1"/>
                </a:solidFill>
              </a:rPr>
              <a:t>Ardö</a:t>
            </a:r>
            <a:r>
              <a:rPr lang="de-AT" sz="1680" dirty="0">
                <a:solidFill>
                  <a:schemeClr val="bg1"/>
                </a:solidFill>
              </a:rPr>
              <a:t>, J., </a:t>
            </a:r>
            <a:r>
              <a:rPr lang="de-AT" sz="1680" dirty="0" err="1">
                <a:solidFill>
                  <a:schemeClr val="bg1"/>
                </a:solidFill>
              </a:rPr>
              <a:t>Baldocchi</a:t>
            </a:r>
            <a:r>
              <a:rPr lang="de-AT" sz="1680" dirty="0">
                <a:solidFill>
                  <a:schemeClr val="bg1"/>
                </a:solidFill>
              </a:rPr>
              <a:t>, D., </a:t>
            </a:r>
            <a:r>
              <a:rPr lang="de-AT" sz="1680" dirty="0" err="1">
                <a:solidFill>
                  <a:schemeClr val="bg1"/>
                </a:solidFill>
              </a:rPr>
              <a:t>Bitelli</a:t>
            </a:r>
            <a:r>
              <a:rPr lang="de-AT" sz="1680" dirty="0">
                <a:solidFill>
                  <a:schemeClr val="bg1"/>
                </a:solidFill>
              </a:rPr>
              <a:t>, M., </a:t>
            </a:r>
            <a:r>
              <a:rPr lang="de-AT" sz="1680" dirty="0" err="1">
                <a:solidFill>
                  <a:schemeClr val="bg1"/>
                </a:solidFill>
              </a:rPr>
              <a:t>Blöschl</a:t>
            </a:r>
            <a:r>
              <a:rPr lang="de-AT" sz="1680" dirty="0">
                <a:solidFill>
                  <a:schemeClr val="bg1"/>
                </a:solidFill>
              </a:rPr>
              <a:t>, G., </a:t>
            </a:r>
            <a:r>
              <a:rPr lang="de-AT" sz="1680" dirty="0" err="1">
                <a:solidFill>
                  <a:schemeClr val="bg1"/>
                </a:solidFill>
              </a:rPr>
              <a:t>Bogena</a:t>
            </a:r>
            <a:r>
              <a:rPr lang="de-AT" sz="1680" dirty="0">
                <a:solidFill>
                  <a:schemeClr val="bg1"/>
                </a:solidFill>
              </a:rPr>
              <a:t>, H., </a:t>
            </a:r>
            <a:r>
              <a:rPr lang="de-AT" sz="1680" dirty="0" err="1">
                <a:solidFill>
                  <a:schemeClr val="bg1"/>
                </a:solidFill>
              </a:rPr>
              <a:t>Brocca</a:t>
            </a:r>
            <a:r>
              <a:rPr lang="de-AT" sz="1680" dirty="0">
                <a:solidFill>
                  <a:schemeClr val="bg1"/>
                </a:solidFill>
              </a:rPr>
              <a:t>, L., Calvet, J.-C., </a:t>
            </a:r>
            <a:r>
              <a:rPr lang="de-AT" sz="1680" dirty="0" err="1">
                <a:solidFill>
                  <a:schemeClr val="bg1"/>
                </a:solidFill>
              </a:rPr>
              <a:t>Camarero</a:t>
            </a:r>
            <a:r>
              <a:rPr lang="de-AT" sz="1680" dirty="0">
                <a:solidFill>
                  <a:schemeClr val="bg1"/>
                </a:solidFill>
              </a:rPr>
              <a:t>, J. J., Capello, G., Choi, M., </a:t>
            </a:r>
            <a:r>
              <a:rPr lang="de-AT" sz="1680" dirty="0" err="1">
                <a:solidFill>
                  <a:schemeClr val="bg1"/>
                </a:solidFill>
              </a:rPr>
              <a:t>Cosh</a:t>
            </a:r>
            <a:r>
              <a:rPr lang="de-AT" sz="1680" dirty="0">
                <a:solidFill>
                  <a:schemeClr val="bg1"/>
                </a:solidFill>
              </a:rPr>
              <a:t>, M. C., van de Giesen, N., </a:t>
            </a:r>
            <a:r>
              <a:rPr lang="de-AT" sz="1680" dirty="0" err="1">
                <a:solidFill>
                  <a:schemeClr val="bg1"/>
                </a:solidFill>
              </a:rPr>
              <a:t>Hajdu</a:t>
            </a:r>
            <a:r>
              <a:rPr lang="de-AT" sz="1680" dirty="0">
                <a:solidFill>
                  <a:schemeClr val="bg1"/>
                </a:solidFill>
              </a:rPr>
              <a:t>, I., Ikonen, J., Jensen, K. H., </a:t>
            </a:r>
            <a:r>
              <a:rPr lang="de-AT" sz="1680" dirty="0" err="1">
                <a:solidFill>
                  <a:schemeClr val="bg1"/>
                </a:solidFill>
              </a:rPr>
              <a:t>Kanniah</a:t>
            </a:r>
            <a:r>
              <a:rPr lang="de-AT" sz="1680" dirty="0">
                <a:solidFill>
                  <a:schemeClr val="bg1"/>
                </a:solidFill>
              </a:rPr>
              <a:t>, K. D., de Kat, I., Kirchengast, G., Kumar Rai, P., </a:t>
            </a:r>
            <a:r>
              <a:rPr lang="de-AT" sz="1680" dirty="0" err="1">
                <a:solidFill>
                  <a:schemeClr val="bg1"/>
                </a:solidFill>
              </a:rPr>
              <a:t>Kyrouac</a:t>
            </a:r>
            <a:r>
              <a:rPr lang="de-AT" sz="1680" dirty="0">
                <a:solidFill>
                  <a:schemeClr val="bg1"/>
                </a:solidFill>
              </a:rPr>
              <a:t>, J., Larson, K., Liu, S., </a:t>
            </a:r>
            <a:r>
              <a:rPr lang="de-AT" sz="1680" dirty="0" err="1">
                <a:solidFill>
                  <a:schemeClr val="bg1"/>
                </a:solidFill>
              </a:rPr>
              <a:t>Loew</a:t>
            </a:r>
            <a:r>
              <a:rPr lang="de-AT" sz="1680" dirty="0">
                <a:solidFill>
                  <a:schemeClr val="bg1"/>
                </a:solidFill>
              </a:rPr>
              <a:t>, A., </a:t>
            </a:r>
            <a:r>
              <a:rPr lang="de-AT" sz="1680" dirty="0" err="1">
                <a:solidFill>
                  <a:schemeClr val="bg1"/>
                </a:solidFill>
              </a:rPr>
              <a:t>Moghaddam</a:t>
            </a:r>
            <a:r>
              <a:rPr lang="de-AT" sz="1680" dirty="0">
                <a:solidFill>
                  <a:schemeClr val="bg1"/>
                </a:solidFill>
              </a:rPr>
              <a:t>, M., Martínez Fernández, J., Mattar Bader, C., </a:t>
            </a:r>
            <a:r>
              <a:rPr lang="de-AT" sz="1680" dirty="0" err="1">
                <a:solidFill>
                  <a:schemeClr val="bg1"/>
                </a:solidFill>
              </a:rPr>
              <a:t>Morbidelli</a:t>
            </a:r>
            <a:r>
              <a:rPr lang="de-AT" sz="1680" dirty="0">
                <a:solidFill>
                  <a:schemeClr val="bg1"/>
                </a:solidFill>
              </a:rPr>
              <a:t>, R., Musial, J. P., </a:t>
            </a:r>
            <a:r>
              <a:rPr lang="de-AT" sz="1680" dirty="0" err="1">
                <a:solidFill>
                  <a:schemeClr val="bg1"/>
                </a:solidFill>
              </a:rPr>
              <a:t>Osenga</a:t>
            </a:r>
            <a:r>
              <a:rPr lang="de-AT" sz="1680" dirty="0">
                <a:solidFill>
                  <a:schemeClr val="bg1"/>
                </a:solidFill>
              </a:rPr>
              <a:t>, E., </a:t>
            </a:r>
            <a:r>
              <a:rPr lang="de-AT" sz="1680" dirty="0" err="1">
                <a:solidFill>
                  <a:schemeClr val="bg1"/>
                </a:solidFill>
              </a:rPr>
              <a:t>Palecki</a:t>
            </a:r>
            <a:r>
              <a:rPr lang="de-AT" sz="1680" dirty="0">
                <a:solidFill>
                  <a:schemeClr val="bg1"/>
                </a:solidFill>
              </a:rPr>
              <a:t>, M. A., </a:t>
            </a:r>
            <a:r>
              <a:rPr lang="de-AT" sz="1680" dirty="0" err="1">
                <a:solidFill>
                  <a:schemeClr val="bg1"/>
                </a:solidFill>
              </a:rPr>
              <a:t>Pellarin</a:t>
            </a:r>
            <a:r>
              <a:rPr lang="de-AT" sz="1680" dirty="0">
                <a:solidFill>
                  <a:schemeClr val="bg1"/>
                </a:solidFill>
              </a:rPr>
              <a:t>, T., </a:t>
            </a:r>
            <a:r>
              <a:rPr lang="de-AT" sz="1680" dirty="0" err="1">
                <a:solidFill>
                  <a:schemeClr val="bg1"/>
                </a:solidFill>
              </a:rPr>
              <a:t>Petropoulos</a:t>
            </a:r>
            <a:r>
              <a:rPr lang="de-AT" sz="1680" dirty="0">
                <a:solidFill>
                  <a:schemeClr val="bg1"/>
                </a:solidFill>
              </a:rPr>
              <a:t>, G. P., Pfeil, I., Powers, J., </a:t>
            </a:r>
            <a:r>
              <a:rPr lang="de-AT" sz="1680" dirty="0" err="1">
                <a:solidFill>
                  <a:schemeClr val="bg1"/>
                </a:solidFill>
              </a:rPr>
              <a:t>Robock</a:t>
            </a:r>
            <a:r>
              <a:rPr lang="de-AT" sz="1680" dirty="0">
                <a:solidFill>
                  <a:schemeClr val="bg1"/>
                </a:solidFill>
              </a:rPr>
              <a:t>, A., Rüdiger, C., Rummel, U., Strobel, M., Su, Z., Sullivan, R., </a:t>
            </a:r>
            <a:r>
              <a:rPr lang="de-AT" sz="1680" dirty="0" err="1">
                <a:solidFill>
                  <a:schemeClr val="bg1"/>
                </a:solidFill>
              </a:rPr>
              <a:t>Tagesson</a:t>
            </a:r>
            <a:r>
              <a:rPr lang="de-AT" sz="1680" dirty="0">
                <a:solidFill>
                  <a:schemeClr val="bg1"/>
                </a:solidFill>
              </a:rPr>
              <a:t>, T., </a:t>
            </a:r>
            <a:r>
              <a:rPr lang="de-AT" sz="1680" dirty="0" err="1">
                <a:solidFill>
                  <a:schemeClr val="bg1"/>
                </a:solidFill>
              </a:rPr>
              <a:t>Varlagin</a:t>
            </a:r>
            <a:r>
              <a:rPr lang="de-AT" sz="1680" dirty="0">
                <a:solidFill>
                  <a:schemeClr val="bg1"/>
                </a:solidFill>
              </a:rPr>
              <a:t>, A., </a:t>
            </a:r>
            <a:r>
              <a:rPr lang="de-AT" sz="1680" dirty="0" err="1">
                <a:solidFill>
                  <a:schemeClr val="bg1"/>
                </a:solidFill>
              </a:rPr>
              <a:t>Vreugdenhil</a:t>
            </a:r>
            <a:r>
              <a:rPr lang="de-AT" sz="1680" dirty="0">
                <a:solidFill>
                  <a:schemeClr val="bg1"/>
                </a:solidFill>
              </a:rPr>
              <a:t>, M., Walker, J., Wen, J., Wenger, F., </a:t>
            </a:r>
            <a:r>
              <a:rPr lang="de-AT" sz="1680" dirty="0" err="1">
                <a:solidFill>
                  <a:schemeClr val="bg1"/>
                </a:solidFill>
              </a:rPr>
              <a:t>Wigneron</a:t>
            </a:r>
            <a:r>
              <a:rPr lang="de-AT" sz="1680" dirty="0">
                <a:solidFill>
                  <a:schemeClr val="bg1"/>
                </a:solidFill>
              </a:rPr>
              <a:t>, J. P., Woods, M., Yang, K., Zeng, Y., Zhang, X., </a:t>
            </a:r>
            <a:r>
              <a:rPr lang="de-AT" sz="1680" dirty="0" err="1">
                <a:solidFill>
                  <a:schemeClr val="bg1"/>
                </a:solidFill>
              </a:rPr>
              <a:t>Zreda</a:t>
            </a:r>
            <a:r>
              <a:rPr lang="de-AT" sz="1680" dirty="0">
                <a:solidFill>
                  <a:schemeClr val="bg1"/>
                </a:solidFill>
              </a:rPr>
              <a:t>, M., Dietrich, S., Gruber, A., van </a:t>
            </a:r>
            <a:r>
              <a:rPr lang="de-AT" sz="1680" dirty="0" err="1">
                <a:solidFill>
                  <a:schemeClr val="bg1"/>
                </a:solidFill>
              </a:rPr>
              <a:t>Oevelen</a:t>
            </a:r>
            <a:r>
              <a:rPr lang="de-AT" sz="1680" dirty="0">
                <a:solidFill>
                  <a:schemeClr val="bg1"/>
                </a:solidFill>
              </a:rPr>
              <a:t>, P., Wagner, W., </a:t>
            </a:r>
            <a:r>
              <a:rPr lang="de-AT" sz="1680" dirty="0" err="1">
                <a:solidFill>
                  <a:schemeClr val="bg1"/>
                </a:solidFill>
              </a:rPr>
              <a:t>Scipal</a:t>
            </a:r>
            <a:r>
              <a:rPr lang="de-AT" sz="1680" dirty="0">
                <a:solidFill>
                  <a:schemeClr val="bg1"/>
                </a:solidFill>
              </a:rPr>
              <a:t>, K., Drusch, M., </a:t>
            </a:r>
            <a:r>
              <a:rPr lang="de-AT" sz="1680" dirty="0" err="1">
                <a:solidFill>
                  <a:schemeClr val="bg1"/>
                </a:solidFill>
              </a:rPr>
              <a:t>and</a:t>
            </a:r>
            <a:r>
              <a:rPr lang="de-AT" sz="1680" dirty="0">
                <a:solidFill>
                  <a:schemeClr val="bg1"/>
                </a:solidFill>
              </a:rPr>
              <a:t> </a:t>
            </a:r>
            <a:r>
              <a:rPr lang="de-AT" sz="1680" dirty="0" err="1">
                <a:solidFill>
                  <a:schemeClr val="bg1"/>
                </a:solidFill>
              </a:rPr>
              <a:t>Sabia</a:t>
            </a:r>
            <a:r>
              <a:rPr lang="de-AT" sz="1680" dirty="0">
                <a:solidFill>
                  <a:schemeClr val="bg1"/>
                </a:solidFill>
              </a:rPr>
              <a:t>, R.: The International </a:t>
            </a:r>
            <a:r>
              <a:rPr lang="de-AT" sz="1680" dirty="0" err="1">
                <a:solidFill>
                  <a:schemeClr val="bg1"/>
                </a:solidFill>
              </a:rPr>
              <a:t>Soil</a:t>
            </a:r>
            <a:r>
              <a:rPr lang="de-AT" sz="1680" dirty="0">
                <a:solidFill>
                  <a:schemeClr val="bg1"/>
                </a:solidFill>
              </a:rPr>
              <a:t> </a:t>
            </a:r>
            <a:r>
              <a:rPr lang="de-AT" sz="1680" dirty="0" err="1">
                <a:solidFill>
                  <a:schemeClr val="bg1"/>
                </a:solidFill>
              </a:rPr>
              <a:t>Moisture</a:t>
            </a:r>
            <a:r>
              <a:rPr lang="de-AT" sz="1680" dirty="0">
                <a:solidFill>
                  <a:schemeClr val="bg1"/>
                </a:solidFill>
              </a:rPr>
              <a:t> Network: </a:t>
            </a:r>
            <a:r>
              <a:rPr lang="de-AT" sz="1680" dirty="0" err="1">
                <a:solidFill>
                  <a:schemeClr val="bg1"/>
                </a:solidFill>
              </a:rPr>
              <a:t>serving</a:t>
            </a:r>
            <a:r>
              <a:rPr lang="de-AT" sz="1680" dirty="0">
                <a:solidFill>
                  <a:schemeClr val="bg1"/>
                </a:solidFill>
              </a:rPr>
              <a:t> Earth </a:t>
            </a:r>
            <a:r>
              <a:rPr lang="de-AT" sz="1680" dirty="0" err="1">
                <a:solidFill>
                  <a:schemeClr val="bg1"/>
                </a:solidFill>
              </a:rPr>
              <a:t>system</a:t>
            </a:r>
            <a:r>
              <a:rPr lang="de-AT" sz="1680" dirty="0">
                <a:solidFill>
                  <a:schemeClr val="bg1"/>
                </a:solidFill>
              </a:rPr>
              <a:t> </a:t>
            </a:r>
            <a:r>
              <a:rPr lang="de-AT" sz="1680" dirty="0" err="1">
                <a:solidFill>
                  <a:schemeClr val="bg1"/>
                </a:solidFill>
              </a:rPr>
              <a:t>science</a:t>
            </a:r>
            <a:r>
              <a:rPr lang="de-AT" sz="1680" dirty="0">
                <a:solidFill>
                  <a:schemeClr val="bg1"/>
                </a:solidFill>
              </a:rPr>
              <a:t> </a:t>
            </a:r>
            <a:r>
              <a:rPr lang="de-AT" sz="1680" dirty="0" err="1">
                <a:solidFill>
                  <a:schemeClr val="bg1"/>
                </a:solidFill>
              </a:rPr>
              <a:t>for</a:t>
            </a:r>
            <a:r>
              <a:rPr lang="de-AT" sz="1680" dirty="0">
                <a:solidFill>
                  <a:schemeClr val="bg1"/>
                </a:solidFill>
              </a:rPr>
              <a:t> </a:t>
            </a:r>
            <a:r>
              <a:rPr lang="de-AT" sz="1680" dirty="0" err="1">
                <a:solidFill>
                  <a:schemeClr val="bg1"/>
                </a:solidFill>
              </a:rPr>
              <a:t>over</a:t>
            </a:r>
            <a:r>
              <a:rPr lang="de-AT" sz="1680" dirty="0">
                <a:solidFill>
                  <a:schemeClr val="bg1"/>
                </a:solidFill>
              </a:rPr>
              <a:t> a </a:t>
            </a:r>
            <a:r>
              <a:rPr lang="de-AT" sz="1680" dirty="0" err="1">
                <a:solidFill>
                  <a:schemeClr val="bg1"/>
                </a:solidFill>
              </a:rPr>
              <a:t>decade</a:t>
            </a:r>
            <a:r>
              <a:rPr lang="de-AT" sz="1680" dirty="0">
                <a:solidFill>
                  <a:schemeClr val="bg1"/>
                </a:solidFill>
              </a:rPr>
              <a:t>, </a:t>
            </a:r>
            <a:r>
              <a:rPr lang="de-AT" sz="1680" dirty="0" err="1">
                <a:solidFill>
                  <a:schemeClr val="bg1"/>
                </a:solidFill>
              </a:rPr>
              <a:t>Hydrol</a:t>
            </a:r>
            <a:r>
              <a:rPr lang="de-AT" sz="1680" dirty="0">
                <a:solidFill>
                  <a:schemeClr val="bg1"/>
                </a:solidFill>
              </a:rPr>
              <a:t>. Earth Syst. </a:t>
            </a:r>
            <a:r>
              <a:rPr lang="de-AT" sz="1680" dirty="0" err="1">
                <a:solidFill>
                  <a:schemeClr val="bg1"/>
                </a:solidFill>
              </a:rPr>
              <a:t>Sci</a:t>
            </a:r>
            <a:r>
              <a:rPr lang="de-AT" sz="1680" dirty="0">
                <a:solidFill>
                  <a:schemeClr val="bg1"/>
                </a:solidFill>
              </a:rPr>
              <a:t>., 25, 5749–5804, https://doi.org/10.5194/hess-25-5749-2021, 2021.</a:t>
            </a:r>
          </a:p>
          <a:p>
            <a:r>
              <a:rPr lang="en-US" sz="1680" dirty="0" err="1">
                <a:solidFill>
                  <a:schemeClr val="bg1"/>
                </a:solidFill>
                <a:latin typeface="+mj-lt"/>
              </a:rPr>
              <a:t>Dorigo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W., Wagner, W.,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Albergel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C., Albrecht, F., Balsamo, G.,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Brocca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L., Chung, D.,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Ertl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M., Forkel, M., Gruber, A., Haas, E., Hamer, P. D., Hirschi, M.,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Ikonen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J., De Jeu, R., Kidd, R.,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Lahoz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W., Liu, Y. 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Miralles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D.,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Mistelbauer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T., Nicolai-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shaw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N.,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Parinussa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R.,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Pratola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C., Reimer, C., Van der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Schalie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R., Seneviratne, S. I.,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Smolander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T. &amp;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Lecomete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P., (2017) ESA CCI Soil Moisture for improved Earth system understanding: State-of-the art and future directions. Remote Sensing of Environment.</a:t>
            </a:r>
          </a:p>
          <a:p>
            <a:r>
              <a:rPr lang="en-US" sz="1680" dirty="0" err="1">
                <a:solidFill>
                  <a:schemeClr val="bg1"/>
                </a:solidFill>
                <a:latin typeface="+mj-lt"/>
              </a:rPr>
              <a:t>Dorigo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W. A., Wagner, W.,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Hohensinn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R. , Hahn, S.,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Paulik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C.,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Xaver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A., Gruber, A.,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Drusch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., M., Mecklenburg, S., van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Oevelen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P., </a:t>
            </a:r>
            <a:r>
              <a:rPr lang="en-US" sz="1680" dirty="0" err="1">
                <a:solidFill>
                  <a:schemeClr val="bg1"/>
                </a:solidFill>
                <a:latin typeface="+mj-lt"/>
              </a:rPr>
              <a:t>Robock</a:t>
            </a:r>
            <a:r>
              <a:rPr lang="en-US" sz="1680" dirty="0">
                <a:solidFill>
                  <a:schemeClr val="bg1"/>
                </a:solidFill>
                <a:latin typeface="+mj-lt"/>
              </a:rPr>
              <a:t>, A., and Jackson, T., The International Soil Moisture Network: A data hosting facility for global in situ soil moisture measurements, Hydrology and Earth System Sciences 15 (5), pp. 1675?1698, 2011.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E109B2-E6C2-4C42-9195-716A2CB69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</p:spPr>
        <p:txBody>
          <a:bodyPr>
            <a:normAutofit/>
          </a:bodyPr>
          <a:lstStyle/>
          <a:p>
            <a:pPr defTabSz="1097280">
              <a:spcAft>
                <a:spcPts val="720"/>
              </a:spcAft>
            </a:pPr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>
                <a:spcAft>
                  <a:spcPts val="720"/>
                </a:spcAft>
              </a:pPr>
              <a:t>15</a:t>
            </a:fld>
            <a:endParaRPr lang="de-AT" dirty="0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9063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22FDA5-23F0-4433-817C-FEDFDC552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569033"/>
            <a:ext cx="5086351" cy="3141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4A5765-B17C-4E9F-BC5F-692347A141AA}"/>
              </a:ext>
            </a:extLst>
          </p:cNvPr>
          <p:cNvSpPr txBox="1">
            <a:spLocks/>
          </p:cNvSpPr>
          <p:nvPr/>
        </p:nvSpPr>
        <p:spPr>
          <a:xfrm>
            <a:off x="4267200" y="152400"/>
            <a:ext cx="6096000" cy="66497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0" dirty="0">
                <a:solidFill>
                  <a:schemeClr val="tx2"/>
                </a:solidFill>
              </a:rPr>
              <a:t>Over 10 years of ISMN</a:t>
            </a:r>
          </a:p>
        </p:txBody>
      </p:sp>
      <p:sp>
        <p:nvSpPr>
          <p:cNvPr id="5" name="Textfeld 2">
            <a:extLst>
              <a:ext uri="{FF2B5EF4-FFF2-40B4-BE49-F238E27FC236}">
                <a16:creationId xmlns:a16="http://schemas.microsoft.com/office/drawing/2014/main" id="{1C07CC2B-EF01-485D-ADA3-31A39561D26A}"/>
              </a:ext>
            </a:extLst>
          </p:cNvPr>
          <p:cNvSpPr txBox="1"/>
          <p:nvPr/>
        </p:nvSpPr>
        <p:spPr>
          <a:xfrm>
            <a:off x="2195440" y="1486944"/>
            <a:ext cx="41309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 dirty="0" err="1"/>
              <a:t>Number</a:t>
            </a:r>
            <a:r>
              <a:rPr lang="de-DE" sz="2600" dirty="0"/>
              <a:t> </a:t>
            </a:r>
            <a:r>
              <a:rPr lang="de-DE" sz="2600" dirty="0" err="1"/>
              <a:t>of</a:t>
            </a:r>
            <a:r>
              <a:rPr lang="de-DE" sz="2600" dirty="0"/>
              <a:t> ISMN </a:t>
            </a:r>
            <a:r>
              <a:rPr lang="de-DE" sz="2600" dirty="0" err="1"/>
              <a:t>users</a:t>
            </a:r>
            <a:endParaRPr lang="de-DE" sz="2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160FC2-1957-44AE-8A28-8F7CD59CF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28908"/>
            <a:ext cx="5945376" cy="2781952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FBFA628-3805-4B85-9F4B-B2990EF385E9}"/>
              </a:ext>
            </a:extLst>
          </p:cNvPr>
          <p:cNvSpPr txBox="1"/>
          <p:nvPr/>
        </p:nvSpPr>
        <p:spPr>
          <a:xfrm>
            <a:off x="8309588" y="5462520"/>
            <a:ext cx="55397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/>
              <a:t>ISMN </a:t>
            </a:r>
            <a:r>
              <a:rPr lang="de-DE" sz="2600" dirty="0" err="1"/>
              <a:t>data</a:t>
            </a:r>
            <a:r>
              <a:rPr lang="de-DE" sz="2600" dirty="0"/>
              <a:t> </a:t>
            </a:r>
            <a:r>
              <a:rPr lang="de-DE" sz="2600" dirty="0" err="1"/>
              <a:t>usage</a:t>
            </a:r>
            <a:r>
              <a:rPr lang="de-DE" sz="2600" dirty="0"/>
              <a:t> </a:t>
            </a:r>
            <a:r>
              <a:rPr lang="de-DE" sz="2600" dirty="0" err="1"/>
              <a:t>by</a:t>
            </a:r>
            <a:r>
              <a:rPr lang="de-DE" sz="2600" dirty="0"/>
              <a:t> </a:t>
            </a:r>
            <a:r>
              <a:rPr lang="de-DE" sz="2600" dirty="0" err="1"/>
              <a:t>organisation</a:t>
            </a:r>
            <a:r>
              <a:rPr lang="de-DE" sz="2600" dirty="0"/>
              <a:t> type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A2EECBB6-3C15-451A-84B0-A692F03E06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r="24365"/>
          <a:stretch/>
        </p:blipFill>
        <p:spPr>
          <a:xfrm>
            <a:off x="1518957" y="5785388"/>
            <a:ext cx="4767374" cy="2407926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30515F6D-B8BA-4FCC-81A2-10B629908474}"/>
              </a:ext>
            </a:extLst>
          </p:cNvPr>
          <p:cNvSpPr txBox="1"/>
          <p:nvPr/>
        </p:nvSpPr>
        <p:spPr>
          <a:xfrm>
            <a:off x="2237966" y="5462520"/>
            <a:ext cx="45174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/>
              <a:t>ISMN </a:t>
            </a:r>
            <a:r>
              <a:rPr lang="de-DE" sz="2600" dirty="0" err="1"/>
              <a:t>data</a:t>
            </a:r>
            <a:r>
              <a:rPr lang="de-DE" sz="2600" dirty="0"/>
              <a:t> </a:t>
            </a:r>
            <a:r>
              <a:rPr lang="de-DE" sz="2600" dirty="0" err="1"/>
              <a:t>usage</a:t>
            </a:r>
            <a:r>
              <a:rPr lang="de-DE" sz="2600" dirty="0"/>
              <a:t> </a:t>
            </a:r>
            <a:r>
              <a:rPr lang="de-DE" sz="2600" dirty="0" err="1"/>
              <a:t>by</a:t>
            </a:r>
            <a:r>
              <a:rPr lang="de-DE" sz="2600" dirty="0"/>
              <a:t> </a:t>
            </a:r>
            <a:r>
              <a:rPr lang="de-DE" sz="2600" dirty="0" err="1"/>
              <a:t>sector</a:t>
            </a:r>
            <a:endParaRPr lang="de-DE" sz="2600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86D6058D-7D9A-4CD2-B8B1-95C88E0FB1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r="2554"/>
          <a:stretch/>
        </p:blipFill>
        <p:spPr>
          <a:xfrm>
            <a:off x="7772400" y="5785389"/>
            <a:ext cx="6377424" cy="240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6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extLst>
              <a:ext uri="{FF2B5EF4-FFF2-40B4-BE49-F238E27FC236}">
                <a16:creationId xmlns:a16="http://schemas.microsoft.com/office/drawing/2014/main" id="{BE0BD6CE-3C04-4613-9DE0-BAD8E5ACBEC4}"/>
              </a:ext>
            </a:extLst>
          </p:cNvPr>
          <p:cNvSpPr/>
          <p:nvPr/>
        </p:nvSpPr>
        <p:spPr>
          <a:xfrm>
            <a:off x="5833649" y="6406123"/>
            <a:ext cx="2963101" cy="1338045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6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031B048-F93D-46DB-AB05-746A41BB7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83567"/>
            <a:ext cx="3543779" cy="38497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35BFB37-9A53-40B4-8C2A-A14B6F3A9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6" b="89941" l="5034" r="94631">
                        <a14:foregroundMark x1="8054" y1="56805" x2="8054" y2="56805"/>
                        <a14:foregroundMark x1="5369" y1="40828" x2="5369" y2="40828"/>
                        <a14:foregroundMark x1="42953" y1="9467" x2="42953" y2="9467"/>
                        <a14:foregroundMark x1="30537" y1="23669" x2="30537" y2="23669"/>
                        <a14:foregroundMark x1="91275" y1="62722" x2="91275" y2="62722"/>
                        <a14:foregroundMark x1="94631" y1="49112" x2="94631" y2="49112"/>
                        <a14:foregroundMark x1="91946" y1="37870" x2="91946" y2="37870"/>
                        <a14:foregroundMark x1="89262" y1="33136" x2="89262" y2="33136"/>
                        <a14:foregroundMark x1="30201" y1="24260" x2="30201" y2="24260"/>
                        <a14:foregroundMark x1="6376" y1="37870" x2="6376" y2="3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92" y="2992010"/>
            <a:ext cx="1588108" cy="165504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A2E1A1F-9ACD-4CE8-A6CE-0C8BA0820E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15800" y="1451838"/>
            <a:ext cx="2093917" cy="675846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160868EF-E527-4CC2-9A18-191087C67605}"/>
              </a:ext>
            </a:extLst>
          </p:cNvPr>
          <p:cNvSpPr/>
          <p:nvPr/>
        </p:nvSpPr>
        <p:spPr>
          <a:xfrm>
            <a:off x="12444" y="1723680"/>
            <a:ext cx="4746349" cy="46563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2C4964-18B7-4BD8-BED8-834909308E3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331">
            <a:off x="6874943" y="1297687"/>
            <a:ext cx="1591720" cy="8691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97BCA7A-D338-4371-964E-7E2BB3D9784B}"/>
              </a:ext>
            </a:extLst>
          </p:cNvPr>
          <p:cNvGrpSpPr/>
          <p:nvPr/>
        </p:nvGrpSpPr>
        <p:grpSpPr>
          <a:xfrm>
            <a:off x="5316720" y="1646404"/>
            <a:ext cx="3827380" cy="3473525"/>
            <a:chOff x="8164906" y="2174958"/>
            <a:chExt cx="5444157" cy="494082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2E0D93-C67D-468B-BE8B-7A536E1F2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3270">
              <a:off x="11253957" y="2174958"/>
              <a:ext cx="2355106" cy="128601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DDFBBD-1E4C-4B77-8EF1-319692C5A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58890">
              <a:off x="11623234" y="5461209"/>
              <a:ext cx="2140386" cy="11687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4E3FCB-D160-418D-BAEA-1CCE6D279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41203">
              <a:off x="8164906" y="5501530"/>
              <a:ext cx="2271203" cy="124019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93B1A0F-466E-4E64-9D38-FDA077BD1B12}"/>
              </a:ext>
            </a:extLst>
          </p:cNvPr>
          <p:cNvSpPr txBox="1"/>
          <p:nvPr/>
        </p:nvSpPr>
        <p:spPr>
          <a:xfrm>
            <a:off x="11477885" y="2627238"/>
            <a:ext cx="2822042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b="1" dirty="0"/>
              <a:t>Key Activity: </a:t>
            </a:r>
            <a:r>
              <a:rPr lang="en-GB" sz="2400" dirty="0"/>
              <a:t>Development of </a:t>
            </a:r>
            <a:br>
              <a:rPr lang="en-GB" sz="2400" dirty="0"/>
            </a:br>
            <a:r>
              <a:rPr lang="en-GB" sz="2400" dirty="0"/>
              <a:t>Discovery Platform and Data Management Matrix</a:t>
            </a: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52DB9995-5501-4723-840F-04F3A09722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862" y="6977796"/>
            <a:ext cx="2615027" cy="1086301"/>
          </a:xfrm>
          <a:prstGeom prst="rect">
            <a:avLst/>
          </a:prstGeom>
        </p:spPr>
      </p:pic>
      <p:sp>
        <p:nvSpPr>
          <p:cNvPr id="20" name="object 4">
            <a:extLst>
              <a:ext uri="{FF2B5EF4-FFF2-40B4-BE49-F238E27FC236}">
                <a16:creationId xmlns:a16="http://schemas.microsoft.com/office/drawing/2014/main" id="{9EEBC502-32BA-4869-B2E1-3DD5F3B85590}"/>
              </a:ext>
            </a:extLst>
          </p:cNvPr>
          <p:cNvSpPr txBox="1"/>
          <p:nvPr/>
        </p:nvSpPr>
        <p:spPr>
          <a:xfrm>
            <a:off x="281690" y="2321189"/>
            <a:ext cx="5184829" cy="30609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b="1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Network of the </a:t>
            </a:r>
            <a:r>
              <a:rPr sz="2400" b="1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global </a:t>
            </a: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water </a:t>
            </a:r>
            <a:endParaRPr lang="de-DE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data </a:t>
            </a:r>
            <a:r>
              <a:rPr sz="2400" b="1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centres</a:t>
            </a:r>
            <a:r>
              <a:rPr lang="de-DE" sz="24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, 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In-situ </a:t>
            </a:r>
            <a:r>
              <a:rPr 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focus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endParaRPr lang="de-DE" sz="2400" b="1" spc="5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b="1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Joint </a:t>
            </a:r>
            <a:r>
              <a:rPr lang="de-DE" sz="2400" b="1" spc="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programme</a:t>
            </a:r>
            <a:r>
              <a:rPr sz="2400" b="1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of </a:t>
            </a:r>
            <a:r>
              <a:rPr sz="2400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the </a:t>
            </a:r>
            <a:r>
              <a:rPr sz="2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World </a:t>
            </a:r>
            <a:endParaRPr lang="de-DE" sz="2400" spc="-5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Meteorological 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Organization 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(WMO) </a:t>
            </a:r>
            <a:r>
              <a:rPr sz="2400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and </a:t>
            </a:r>
            <a:r>
              <a:rPr sz="24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the Global </a:t>
            </a:r>
            <a:r>
              <a:rPr sz="24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Climate  </a:t>
            </a:r>
            <a:endParaRPr lang="de-DE" sz="2400" spc="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Observing </a:t>
            </a:r>
            <a:r>
              <a:rPr sz="24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System </a:t>
            </a:r>
            <a:r>
              <a:rPr sz="24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(GCOS); implemented </a:t>
            </a:r>
            <a:endParaRPr lang="de-DE" sz="2400" spc="5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2700" marR="189230">
              <a:lnSpc>
                <a:spcPct val="101499"/>
              </a:lnSpc>
              <a:spcBef>
                <a:spcPts val="90"/>
              </a:spcBef>
            </a:pPr>
            <a:r>
              <a:rPr sz="24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in  </a:t>
            </a:r>
            <a:r>
              <a:rPr sz="240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2001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22" name="Grafik 3">
            <a:extLst>
              <a:ext uri="{FF2B5EF4-FFF2-40B4-BE49-F238E27FC236}">
                <a16:creationId xmlns:a16="http://schemas.microsoft.com/office/drawing/2014/main" id="{1EF630A7-B196-4B0B-90C8-9F6CFEC489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979" y="5773544"/>
            <a:ext cx="2449328" cy="122466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59C4266-02F1-45BF-9D4B-940308D80CC4}"/>
              </a:ext>
            </a:extLst>
          </p:cNvPr>
          <p:cNvSpPr txBox="1">
            <a:spLocks/>
          </p:cNvSpPr>
          <p:nvPr/>
        </p:nvSpPr>
        <p:spPr>
          <a:xfrm>
            <a:off x="4267199" y="152400"/>
            <a:ext cx="7038725" cy="66497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0" dirty="0">
                <a:solidFill>
                  <a:schemeClr val="tx2"/>
                </a:solidFill>
              </a:rPr>
              <a:t>ISMN migration to a new host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49DD5B-2925-48DB-BB5D-232C436EE437}"/>
              </a:ext>
            </a:extLst>
          </p:cNvPr>
          <p:cNvGrpSpPr/>
          <p:nvPr/>
        </p:nvGrpSpPr>
        <p:grpSpPr>
          <a:xfrm>
            <a:off x="3263856" y="7054504"/>
            <a:ext cx="1271821" cy="1080955"/>
            <a:chOff x="11334248" y="4631875"/>
            <a:chExt cx="1066800" cy="1393896"/>
          </a:xfrm>
          <a:solidFill>
            <a:srgbClr val="146598"/>
          </a:solidFill>
        </p:grpSpPr>
        <p:sp>
          <p:nvSpPr>
            <p:cNvPr id="25" name="Flowchart: Magnetic Disk 24">
              <a:extLst>
                <a:ext uri="{FF2B5EF4-FFF2-40B4-BE49-F238E27FC236}">
                  <a16:creationId xmlns:a16="http://schemas.microsoft.com/office/drawing/2014/main" id="{91873627-C622-4B16-AFA3-4D221169271A}"/>
                </a:ext>
              </a:extLst>
            </p:cNvPr>
            <p:cNvSpPr/>
            <p:nvPr/>
          </p:nvSpPr>
          <p:spPr>
            <a:xfrm>
              <a:off x="11334248" y="5424291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lowchart: Magnetic Disk 23">
              <a:extLst>
                <a:ext uri="{FF2B5EF4-FFF2-40B4-BE49-F238E27FC236}">
                  <a16:creationId xmlns:a16="http://schemas.microsoft.com/office/drawing/2014/main" id="{9FC42991-C5C2-4723-8FF6-F548CA44637E}"/>
                </a:ext>
              </a:extLst>
            </p:cNvPr>
            <p:cNvSpPr/>
            <p:nvPr/>
          </p:nvSpPr>
          <p:spPr>
            <a:xfrm>
              <a:off x="11334248" y="5031294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Flowchart: Magnetic Disk 1">
              <a:extLst>
                <a:ext uri="{FF2B5EF4-FFF2-40B4-BE49-F238E27FC236}">
                  <a16:creationId xmlns:a16="http://schemas.microsoft.com/office/drawing/2014/main" id="{E939B073-CF26-45AE-A733-33A28AB327A0}"/>
                </a:ext>
              </a:extLst>
            </p:cNvPr>
            <p:cNvSpPr/>
            <p:nvPr/>
          </p:nvSpPr>
          <p:spPr>
            <a:xfrm>
              <a:off x="11334248" y="4631875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E7D987A-2C15-4957-A008-07E29C83C7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1800" y="5823229"/>
            <a:ext cx="1846135" cy="87660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A7CA804-4704-496C-AE3A-0406C63CE80D}"/>
              </a:ext>
            </a:extLst>
          </p:cNvPr>
          <p:cNvGrpSpPr/>
          <p:nvPr/>
        </p:nvGrpSpPr>
        <p:grpSpPr>
          <a:xfrm>
            <a:off x="9842846" y="7057975"/>
            <a:ext cx="1271016" cy="1078992"/>
            <a:chOff x="11334248" y="4631875"/>
            <a:chExt cx="1066800" cy="1393896"/>
          </a:xfrm>
          <a:solidFill>
            <a:schemeClr val="tx2">
              <a:lumMod val="50000"/>
            </a:schemeClr>
          </a:solidFill>
        </p:grpSpPr>
        <p:sp>
          <p:nvSpPr>
            <p:cNvPr id="31" name="Flowchart: Magnetic Disk 30">
              <a:extLst>
                <a:ext uri="{FF2B5EF4-FFF2-40B4-BE49-F238E27FC236}">
                  <a16:creationId xmlns:a16="http://schemas.microsoft.com/office/drawing/2014/main" id="{E67694AE-CA88-491C-9B98-0CB6A33C5AE0}"/>
                </a:ext>
              </a:extLst>
            </p:cNvPr>
            <p:cNvSpPr/>
            <p:nvPr/>
          </p:nvSpPr>
          <p:spPr>
            <a:xfrm>
              <a:off x="11334248" y="5424291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Flowchart: Magnetic Disk 31">
              <a:extLst>
                <a:ext uri="{FF2B5EF4-FFF2-40B4-BE49-F238E27FC236}">
                  <a16:creationId xmlns:a16="http://schemas.microsoft.com/office/drawing/2014/main" id="{7DD72DA9-D66B-4F0E-97CD-7BE05605CB83}"/>
                </a:ext>
              </a:extLst>
            </p:cNvPr>
            <p:cNvSpPr/>
            <p:nvPr/>
          </p:nvSpPr>
          <p:spPr>
            <a:xfrm>
              <a:off x="11334248" y="5031294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lowchart: Magnetic Disk 32">
              <a:extLst>
                <a:ext uri="{FF2B5EF4-FFF2-40B4-BE49-F238E27FC236}">
                  <a16:creationId xmlns:a16="http://schemas.microsoft.com/office/drawing/2014/main" id="{2D8916C2-D127-41C9-BDA2-D7D12A91E261}"/>
                </a:ext>
              </a:extLst>
            </p:cNvPr>
            <p:cNvSpPr/>
            <p:nvPr/>
          </p:nvSpPr>
          <p:spPr>
            <a:xfrm>
              <a:off x="11334248" y="4631875"/>
              <a:ext cx="1066800" cy="601480"/>
            </a:xfrm>
            <a:prstGeom prst="flowChartMagneticDisk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8210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2">
            <a:extLst>
              <a:ext uri="{FF2B5EF4-FFF2-40B4-BE49-F238E27FC236}">
                <a16:creationId xmlns:a16="http://schemas.microsoft.com/office/drawing/2014/main" id="{FD6C2282-E7E7-4A39-9418-9C262353691F}"/>
              </a:ext>
            </a:extLst>
          </p:cNvPr>
          <p:cNvGrpSpPr/>
          <p:nvPr/>
        </p:nvGrpSpPr>
        <p:grpSpPr>
          <a:xfrm rot="21184377">
            <a:off x="-300950" y="26043"/>
            <a:ext cx="9132425" cy="6862769"/>
            <a:chOff x="789248" y="376224"/>
            <a:chExt cx="5975393" cy="4490345"/>
          </a:xfrm>
        </p:grpSpPr>
        <p:pic>
          <p:nvPicPr>
            <p:cNvPr id="3" name="Grafik 11">
              <a:extLst>
                <a:ext uri="{FF2B5EF4-FFF2-40B4-BE49-F238E27FC236}">
                  <a16:creationId xmlns:a16="http://schemas.microsoft.com/office/drawing/2014/main" id="{6E3AD033-F67C-4C4C-95D3-51262D2236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248" y="1896353"/>
              <a:ext cx="1465275" cy="1465275"/>
            </a:xfrm>
            <a:prstGeom prst="rect">
              <a:avLst/>
            </a:prstGeom>
          </p:spPr>
        </p:pic>
        <p:pic>
          <p:nvPicPr>
            <p:cNvPr id="4" name="Grafik 12">
              <a:extLst>
                <a:ext uri="{FF2B5EF4-FFF2-40B4-BE49-F238E27FC236}">
                  <a16:creationId xmlns:a16="http://schemas.microsoft.com/office/drawing/2014/main" id="{9A2F4592-2195-458B-A438-FF6002860C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2737" y="1896353"/>
              <a:ext cx="1465275" cy="1465275"/>
            </a:xfrm>
            <a:prstGeom prst="rect">
              <a:avLst/>
            </a:prstGeom>
          </p:spPr>
        </p:pic>
        <p:pic>
          <p:nvPicPr>
            <p:cNvPr id="5" name="Grafik 13">
              <a:extLst>
                <a:ext uri="{FF2B5EF4-FFF2-40B4-BE49-F238E27FC236}">
                  <a16:creationId xmlns:a16="http://schemas.microsoft.com/office/drawing/2014/main" id="{87A25546-B109-4073-B2AD-3BF8699AB3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6227" y="1896353"/>
              <a:ext cx="1465275" cy="1465275"/>
            </a:xfrm>
            <a:prstGeom prst="rect">
              <a:avLst/>
            </a:prstGeom>
          </p:spPr>
        </p:pic>
        <p:pic>
          <p:nvPicPr>
            <p:cNvPr id="6" name="Grafik 14">
              <a:extLst>
                <a:ext uri="{FF2B5EF4-FFF2-40B4-BE49-F238E27FC236}">
                  <a16:creationId xmlns:a16="http://schemas.microsoft.com/office/drawing/2014/main" id="{354AA9CB-6296-4FE4-859B-37E1B9347E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9365" y="1896353"/>
              <a:ext cx="1464572" cy="1465275"/>
            </a:xfrm>
            <a:prstGeom prst="rect">
              <a:avLst/>
            </a:prstGeom>
          </p:spPr>
        </p:pic>
        <p:pic>
          <p:nvPicPr>
            <p:cNvPr id="7" name="Grafik 15">
              <a:extLst>
                <a:ext uri="{FF2B5EF4-FFF2-40B4-BE49-F238E27FC236}">
                  <a16:creationId xmlns:a16="http://schemas.microsoft.com/office/drawing/2014/main" id="{EA47E322-5979-4DCB-8D9E-7FFA0009C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2736" y="3401294"/>
              <a:ext cx="1465275" cy="1465275"/>
            </a:xfrm>
            <a:prstGeom prst="rect">
              <a:avLst/>
            </a:prstGeom>
          </p:spPr>
        </p:pic>
        <p:pic>
          <p:nvPicPr>
            <p:cNvPr id="8" name="Grafik 18">
              <a:extLst>
                <a:ext uri="{FF2B5EF4-FFF2-40B4-BE49-F238E27FC236}">
                  <a16:creationId xmlns:a16="http://schemas.microsoft.com/office/drawing/2014/main" id="{D71349D0-BF32-453C-A604-4F61013EE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9366" y="376224"/>
              <a:ext cx="1465275" cy="146527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C60606-8287-445A-BEE5-9451E97CFEB2}"/>
              </a:ext>
            </a:extLst>
          </p:cNvPr>
          <p:cNvSpPr txBox="1">
            <a:spLocks/>
          </p:cNvSpPr>
          <p:nvPr/>
        </p:nvSpPr>
        <p:spPr>
          <a:xfrm>
            <a:off x="1219200" y="1434308"/>
            <a:ext cx="5666929" cy="490061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kern="0">
                <a:solidFill>
                  <a:sysClr val="windowText" lastClr="000000"/>
                </a:solidFill>
              </a:rPr>
              <a:t>www.waterandchange.org</a:t>
            </a:r>
            <a:endParaRPr lang="de-DE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0B29F68-30FD-4332-9DF4-600AE73A294F}"/>
              </a:ext>
            </a:extLst>
          </p:cNvPr>
          <p:cNvSpPr txBox="1">
            <a:spLocks/>
          </p:cNvSpPr>
          <p:nvPr/>
        </p:nvSpPr>
        <p:spPr>
          <a:xfrm>
            <a:off x="6594703" y="4784637"/>
            <a:ext cx="5399178" cy="1271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Activities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International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Resources and Global Change (ICWRGC)</a:t>
            </a:r>
          </a:p>
        </p:txBody>
      </p:sp>
    </p:spTree>
    <p:extLst>
      <p:ext uri="{BB962C8B-B14F-4D97-AF65-F5344CB8AC3E}">
        <p14:creationId xmlns:p14="http://schemas.microsoft.com/office/powerpoint/2010/main" val="1367775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3">
            <a:extLst>
              <a:ext uri="{FF2B5EF4-FFF2-40B4-BE49-F238E27FC236}">
                <a16:creationId xmlns:a16="http://schemas.microsoft.com/office/drawing/2014/main" id="{61B565F5-A531-4D36-AD00-26DC03E0A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31" y="1330879"/>
            <a:ext cx="5283397" cy="59469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332BF0-C36E-4AE8-8ED6-59832C57D780}"/>
              </a:ext>
            </a:extLst>
          </p:cNvPr>
          <p:cNvSpPr/>
          <p:nvPr/>
        </p:nvSpPr>
        <p:spPr>
          <a:xfrm>
            <a:off x="1845131" y="3294230"/>
            <a:ext cx="5470069" cy="432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0F202E-1FE9-45D4-9B29-9212D71E6738}"/>
              </a:ext>
            </a:extLst>
          </p:cNvPr>
          <p:cNvGrpSpPr/>
          <p:nvPr/>
        </p:nvGrpSpPr>
        <p:grpSpPr>
          <a:xfrm>
            <a:off x="7924800" y="1524000"/>
            <a:ext cx="5703019" cy="4897699"/>
            <a:chOff x="25485112" y="7287668"/>
            <a:chExt cx="4772515" cy="440887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C5DAD774-2FB8-449F-B23F-DCC42CB30693}"/>
                </a:ext>
              </a:extLst>
            </p:cNvPr>
            <p:cNvSpPr/>
            <p:nvPr/>
          </p:nvSpPr>
          <p:spPr>
            <a:xfrm rot="1527221">
              <a:off x="27869867" y="7287668"/>
              <a:ext cx="1392073" cy="1246391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30B6D79F-CF0A-4841-8399-23A5B2E7072D}"/>
                </a:ext>
              </a:extLst>
            </p:cNvPr>
            <p:cNvSpPr/>
            <p:nvPr/>
          </p:nvSpPr>
          <p:spPr>
            <a:xfrm rot="766115">
              <a:off x="28831536" y="8385948"/>
              <a:ext cx="1392073" cy="1246391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11BB964E-A39E-4209-9BF0-D1DCAD48377A}"/>
                </a:ext>
              </a:extLst>
            </p:cNvPr>
            <p:cNvSpPr/>
            <p:nvPr/>
          </p:nvSpPr>
          <p:spPr>
            <a:xfrm rot="766115">
              <a:off x="28507509" y="9826960"/>
              <a:ext cx="1392073" cy="1246391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B41F937-9B58-4AED-87A3-35F4158C2486}"/>
                </a:ext>
              </a:extLst>
            </p:cNvPr>
            <p:cNvSpPr/>
            <p:nvPr/>
          </p:nvSpPr>
          <p:spPr>
            <a:xfrm>
              <a:off x="27148534" y="10450156"/>
              <a:ext cx="1392073" cy="1246391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842DDE37-B4B7-4446-875E-EF023EFDE810}"/>
                </a:ext>
              </a:extLst>
            </p:cNvPr>
            <p:cNvSpPr/>
            <p:nvPr/>
          </p:nvSpPr>
          <p:spPr>
            <a:xfrm rot="20753274">
              <a:off x="25799977" y="9841426"/>
              <a:ext cx="1392073" cy="1246391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EC611B41-411C-4878-B569-A5A0AF7E1803}"/>
                </a:ext>
              </a:extLst>
            </p:cNvPr>
            <p:cNvSpPr/>
            <p:nvPr/>
          </p:nvSpPr>
          <p:spPr>
            <a:xfrm rot="20753274">
              <a:off x="25485112" y="8398426"/>
              <a:ext cx="1392073" cy="1246391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848D4FF8-2C67-4854-8541-CE0E0EDB0371}"/>
                </a:ext>
              </a:extLst>
            </p:cNvPr>
            <p:cNvSpPr/>
            <p:nvPr/>
          </p:nvSpPr>
          <p:spPr>
            <a:xfrm rot="20159679">
              <a:off x="26434093" y="7287668"/>
              <a:ext cx="1392073" cy="1246391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36EB33-FAAC-428F-9E1F-D0B2B7D80DD5}"/>
                </a:ext>
              </a:extLst>
            </p:cNvPr>
            <p:cNvSpPr txBox="1"/>
            <p:nvPr/>
          </p:nvSpPr>
          <p:spPr>
            <a:xfrm>
              <a:off x="26407718" y="7576149"/>
              <a:ext cx="1479525" cy="6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2000" dirty="0">
                  <a:solidFill>
                    <a:schemeClr val="bg1"/>
                  </a:solidFill>
                </a:rPr>
                <a:t>Surface </a:t>
              </a:r>
              <a:r>
                <a:rPr lang="en-US" sz="2000" dirty="0">
                  <a:solidFill>
                    <a:schemeClr val="bg1"/>
                  </a:solidFill>
                </a:rPr>
                <a:t>temperature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063DAB-BD82-4CD9-973C-6796D39753CD}"/>
                </a:ext>
              </a:extLst>
            </p:cNvPr>
            <p:cNvSpPr txBox="1"/>
            <p:nvPr/>
          </p:nvSpPr>
          <p:spPr>
            <a:xfrm>
              <a:off x="28875109" y="8625652"/>
              <a:ext cx="1382518" cy="6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Air temperature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C63AE4-D27B-4CAA-A624-DF22C2371BDF}"/>
                </a:ext>
              </a:extLst>
            </p:cNvPr>
            <p:cNvSpPr txBox="1"/>
            <p:nvPr/>
          </p:nvSpPr>
          <p:spPr>
            <a:xfrm>
              <a:off x="28464745" y="10249177"/>
              <a:ext cx="1484979" cy="360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Precipitation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5B9B65-33A9-4A01-B989-A8F6E93D2D14}"/>
                </a:ext>
              </a:extLst>
            </p:cNvPr>
            <p:cNvSpPr txBox="1"/>
            <p:nvPr/>
          </p:nvSpPr>
          <p:spPr>
            <a:xfrm>
              <a:off x="27241528" y="10908997"/>
              <a:ext cx="1196253" cy="360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Soil suction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35B25D-AF3D-4964-8CD0-5C9D48841486}"/>
                </a:ext>
              </a:extLst>
            </p:cNvPr>
            <p:cNvSpPr txBox="1"/>
            <p:nvPr/>
          </p:nvSpPr>
          <p:spPr>
            <a:xfrm>
              <a:off x="25589345" y="8896225"/>
              <a:ext cx="1196254" cy="360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Snow depth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C93BBB-907F-4B60-81DE-AE7C3D788806}"/>
                </a:ext>
              </a:extLst>
            </p:cNvPr>
            <p:cNvSpPr txBox="1"/>
            <p:nvPr/>
          </p:nvSpPr>
          <p:spPr>
            <a:xfrm>
              <a:off x="25881643" y="10217856"/>
              <a:ext cx="1196254" cy="6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Snow water equivalent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25C0D8-3386-4F50-AF51-D6ECD70FB8B6}"/>
                </a:ext>
              </a:extLst>
            </p:cNvPr>
            <p:cNvSpPr txBox="1"/>
            <p:nvPr/>
          </p:nvSpPr>
          <p:spPr>
            <a:xfrm>
              <a:off x="27957826" y="7560461"/>
              <a:ext cx="1295195" cy="6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Soil temperature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3D2A4C2-0C97-4F4B-A0B8-49DFF63C8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69B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095" y="2933161"/>
            <a:ext cx="1495281" cy="1717995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29DCAB4-D2F4-4593-8EA7-3776773607CC}"/>
              </a:ext>
            </a:extLst>
          </p:cNvPr>
          <p:cNvSpPr txBox="1">
            <a:spLocks/>
          </p:cNvSpPr>
          <p:nvPr/>
        </p:nvSpPr>
        <p:spPr>
          <a:xfrm>
            <a:off x="4267200" y="152400"/>
            <a:ext cx="6096000" cy="66497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0" dirty="0">
                <a:solidFill>
                  <a:schemeClr val="tx2"/>
                </a:solidFill>
              </a:rPr>
              <a:t>In-situ data availability</a:t>
            </a:r>
          </a:p>
        </p:txBody>
      </p:sp>
    </p:spTree>
    <p:extLst>
      <p:ext uri="{BB962C8B-B14F-4D97-AF65-F5344CB8AC3E}">
        <p14:creationId xmlns:p14="http://schemas.microsoft.com/office/powerpoint/2010/main" val="65540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0" y="18333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84" name="Title 1"/>
          <p:cNvSpPr txBox="1">
            <a:spLocks/>
          </p:cNvSpPr>
          <p:nvPr/>
        </p:nvSpPr>
        <p:spPr>
          <a:xfrm>
            <a:off x="546268" y="1690026"/>
            <a:ext cx="12665867" cy="56603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97280"/>
            <a:r>
              <a:rPr lang="en-US" sz="2880" dirty="0">
                <a:solidFill>
                  <a:prstClr val="black"/>
                </a:solidFill>
                <a:latin typeface="Calibri Light" panose="020F0302020204030204"/>
              </a:rPr>
              <a:t>ISMN = a global </a:t>
            </a:r>
            <a:r>
              <a:rPr lang="en-US" sz="2880" b="1" dirty="0">
                <a:solidFill>
                  <a:prstClr val="black"/>
                </a:solidFill>
                <a:latin typeface="Calibri Light" panose="020F0302020204030204"/>
              </a:rPr>
              <a:t>in situ </a:t>
            </a:r>
            <a:r>
              <a:rPr lang="en-US" sz="2880" dirty="0">
                <a:solidFill>
                  <a:prstClr val="black"/>
                </a:solidFill>
                <a:latin typeface="Calibri Light" panose="020F0302020204030204"/>
              </a:rPr>
              <a:t>(surface and subsurface) </a:t>
            </a:r>
            <a:r>
              <a:rPr lang="en-US" sz="2880" b="1" dirty="0">
                <a:solidFill>
                  <a:prstClr val="black"/>
                </a:solidFill>
                <a:latin typeface="Calibri Light" panose="020F0302020204030204"/>
              </a:rPr>
              <a:t>soil moisture </a:t>
            </a:r>
            <a:r>
              <a:rPr lang="en-US" sz="2880" dirty="0">
                <a:solidFill>
                  <a:prstClr val="black"/>
                </a:solidFill>
                <a:latin typeface="Calibri Light" panose="020F0302020204030204"/>
              </a:rPr>
              <a:t>database</a:t>
            </a:r>
          </a:p>
          <a:p>
            <a:pPr defTabSz="1097280"/>
            <a:endParaRPr lang="de-AT" sz="2880" baseline="300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46268" y="2229300"/>
            <a:ext cx="13751291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8640" indent="-548640" defTabSz="1097280">
              <a:buBlip>
                <a:blip r:embed="rId3"/>
              </a:buBlip>
            </a:pPr>
            <a:r>
              <a:rPr lang="en-US" sz="2640" dirty="0">
                <a:solidFill>
                  <a:prstClr val="black"/>
                </a:solidFill>
                <a:latin typeface="Calibri Light" panose="020F0302020204030204"/>
              </a:rPr>
              <a:t>established in 2009 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</a:rPr>
              <a:t>with international cooperation (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  <a:hlinkClick r:id="rId4"/>
              </a:rPr>
              <a:t>ESA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</a:rPr>
              <a:t>, 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  <a:hlinkClick r:id="rId5"/>
              </a:rPr>
              <a:t>WCRP GEWEX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</a:rPr>
              <a:t>, 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  <a:hlinkClick r:id="rId6"/>
              </a:rPr>
              <a:t>CEOS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</a:rPr>
              <a:t>, 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  <a:hlinkClick r:id="rId7"/>
              </a:rPr>
              <a:t>GTN-H</a:t>
            </a:r>
            <a:r>
              <a:rPr lang="en-US" sz="2640" dirty="0">
                <a:solidFill>
                  <a:prstClr val="black"/>
                </a:solidFill>
                <a:latin typeface="Calibri Light" panose="020F0302020204030204"/>
                <a:sym typeface="Wingdings" panose="05000000000000000000" pitchFamily="2" charset="2"/>
              </a:rPr>
              <a:t>)</a:t>
            </a:r>
            <a:endParaRPr lang="en-US" sz="2640" i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714434" y="2890901"/>
            <a:ext cx="7065052" cy="4421426"/>
            <a:chOff x="1405252" y="1914248"/>
            <a:chExt cx="7371687" cy="5436282"/>
          </a:xfrm>
        </p:grpSpPr>
        <p:grpSp>
          <p:nvGrpSpPr>
            <p:cNvPr id="91" name="Group 90"/>
            <p:cNvGrpSpPr/>
            <p:nvPr/>
          </p:nvGrpSpPr>
          <p:grpSpPr>
            <a:xfrm>
              <a:off x="1405252" y="1914248"/>
              <a:ext cx="7371687" cy="5277430"/>
              <a:chOff x="1405252" y="1914248"/>
              <a:chExt cx="7371687" cy="5277430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1405252" y="1914248"/>
                <a:ext cx="7371687" cy="5277430"/>
                <a:chOff x="1382707" y="2799076"/>
                <a:chExt cx="7371687" cy="5203930"/>
              </a:xfrm>
            </p:grpSpPr>
            <p:grpSp>
              <p:nvGrpSpPr>
                <p:cNvPr id="99" name="Group 98"/>
                <p:cNvGrpSpPr/>
                <p:nvPr/>
              </p:nvGrpSpPr>
              <p:grpSpPr>
                <a:xfrm>
                  <a:off x="1382707" y="2799076"/>
                  <a:ext cx="7371687" cy="2338679"/>
                  <a:chOff x="1382707" y="2799076"/>
                  <a:chExt cx="7371687" cy="2338679"/>
                </a:xfrm>
              </p:grpSpPr>
              <p:sp>
                <p:nvSpPr>
                  <p:cNvPr id="105" name="Freeform 104"/>
                  <p:cNvSpPr/>
                  <p:nvPr/>
                </p:nvSpPr>
                <p:spPr>
                  <a:xfrm>
                    <a:off x="1382707" y="2799076"/>
                    <a:ext cx="1522752" cy="703339"/>
                  </a:xfrm>
                  <a:custGeom>
                    <a:avLst/>
                    <a:gdLst>
                      <a:gd name="connsiteX0" fmla="*/ 0 w 1522752"/>
                      <a:gd name="connsiteY0" fmla="*/ 70334 h 703339"/>
                      <a:gd name="connsiteX1" fmla="*/ 70334 w 1522752"/>
                      <a:gd name="connsiteY1" fmla="*/ 0 h 703339"/>
                      <a:gd name="connsiteX2" fmla="*/ 1452418 w 1522752"/>
                      <a:gd name="connsiteY2" fmla="*/ 0 h 703339"/>
                      <a:gd name="connsiteX3" fmla="*/ 1522752 w 1522752"/>
                      <a:gd name="connsiteY3" fmla="*/ 70334 h 703339"/>
                      <a:gd name="connsiteX4" fmla="*/ 1522752 w 1522752"/>
                      <a:gd name="connsiteY4" fmla="*/ 633005 h 703339"/>
                      <a:gd name="connsiteX5" fmla="*/ 1452418 w 1522752"/>
                      <a:gd name="connsiteY5" fmla="*/ 703339 h 703339"/>
                      <a:gd name="connsiteX6" fmla="*/ 70334 w 1522752"/>
                      <a:gd name="connsiteY6" fmla="*/ 703339 h 703339"/>
                      <a:gd name="connsiteX7" fmla="*/ 0 w 1522752"/>
                      <a:gd name="connsiteY7" fmla="*/ 633005 h 703339"/>
                      <a:gd name="connsiteX8" fmla="*/ 0 w 1522752"/>
                      <a:gd name="connsiteY8" fmla="*/ 70334 h 70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2752" h="703339">
                        <a:moveTo>
                          <a:pt x="0" y="70334"/>
                        </a:moveTo>
                        <a:cubicBezTo>
                          <a:pt x="0" y="31490"/>
                          <a:pt x="31490" y="0"/>
                          <a:pt x="70334" y="0"/>
                        </a:cubicBezTo>
                        <a:lnTo>
                          <a:pt x="1452418" y="0"/>
                        </a:lnTo>
                        <a:cubicBezTo>
                          <a:pt x="1491262" y="0"/>
                          <a:pt x="1522752" y="31490"/>
                          <a:pt x="1522752" y="70334"/>
                        </a:cubicBezTo>
                        <a:lnTo>
                          <a:pt x="1522752" y="633005"/>
                        </a:lnTo>
                        <a:cubicBezTo>
                          <a:pt x="1522752" y="671849"/>
                          <a:pt x="1491262" y="703339"/>
                          <a:pt x="1452418" y="703339"/>
                        </a:cubicBezTo>
                        <a:lnTo>
                          <a:pt x="70334" y="703339"/>
                        </a:lnTo>
                        <a:cubicBezTo>
                          <a:pt x="31490" y="703339"/>
                          <a:pt x="0" y="671849"/>
                          <a:pt x="0" y="633005"/>
                        </a:cubicBezTo>
                        <a:lnTo>
                          <a:pt x="0" y="70334"/>
                        </a:lnTo>
                        <a:close/>
                      </a:path>
                    </a:pathLst>
                  </a:custGeom>
                  <a:solidFill>
                    <a:srgbClr val="006699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2444" tIns="102444" rIns="102444" bIns="102444" numCol="1" spcCol="1270" anchor="ctr" anchorCtr="0">
                    <a:noAutofit/>
                  </a:bodyPr>
                  <a:lstStyle/>
                  <a:p>
                    <a:pPr algn="ctr" defTabSz="90678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440" b="1" dirty="0">
                        <a:solidFill>
                          <a:prstClr val="white"/>
                        </a:solidFill>
                        <a:latin typeface="Calibri Light" panose="020F0302020204030204"/>
                      </a:rPr>
                      <a:t>Data collection</a:t>
                    </a:r>
                  </a:p>
                </p:txBody>
              </p:sp>
              <p:sp>
                <p:nvSpPr>
                  <p:cNvPr id="106" name="Freeform 105"/>
                  <p:cNvSpPr/>
                  <p:nvPr/>
                </p:nvSpPr>
                <p:spPr>
                  <a:xfrm>
                    <a:off x="3008616" y="3005389"/>
                    <a:ext cx="248513" cy="290713"/>
                  </a:xfrm>
                  <a:custGeom>
                    <a:avLst/>
                    <a:gdLst>
                      <a:gd name="connsiteX0" fmla="*/ 0 w 248513"/>
                      <a:gd name="connsiteY0" fmla="*/ 58143 h 290713"/>
                      <a:gd name="connsiteX1" fmla="*/ 124257 w 248513"/>
                      <a:gd name="connsiteY1" fmla="*/ 58143 h 290713"/>
                      <a:gd name="connsiteX2" fmla="*/ 124257 w 248513"/>
                      <a:gd name="connsiteY2" fmla="*/ 0 h 290713"/>
                      <a:gd name="connsiteX3" fmla="*/ 248513 w 248513"/>
                      <a:gd name="connsiteY3" fmla="*/ 145357 h 290713"/>
                      <a:gd name="connsiteX4" fmla="*/ 124257 w 248513"/>
                      <a:gd name="connsiteY4" fmla="*/ 290713 h 290713"/>
                      <a:gd name="connsiteX5" fmla="*/ 124257 w 248513"/>
                      <a:gd name="connsiteY5" fmla="*/ 232570 h 290713"/>
                      <a:gd name="connsiteX6" fmla="*/ 0 w 248513"/>
                      <a:gd name="connsiteY6" fmla="*/ 232570 h 290713"/>
                      <a:gd name="connsiteX7" fmla="*/ 0 w 248513"/>
                      <a:gd name="connsiteY7" fmla="*/ 58143 h 2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8513" h="290713">
                        <a:moveTo>
                          <a:pt x="0" y="58143"/>
                        </a:moveTo>
                        <a:lnTo>
                          <a:pt x="124257" y="58143"/>
                        </a:lnTo>
                        <a:lnTo>
                          <a:pt x="124257" y="0"/>
                        </a:lnTo>
                        <a:lnTo>
                          <a:pt x="248513" y="145357"/>
                        </a:lnTo>
                        <a:lnTo>
                          <a:pt x="124257" y="290713"/>
                        </a:lnTo>
                        <a:lnTo>
                          <a:pt x="124257" y="232570"/>
                        </a:lnTo>
                        <a:lnTo>
                          <a:pt x="0" y="232570"/>
                        </a:lnTo>
                        <a:lnTo>
                          <a:pt x="0" y="58143"/>
                        </a:lnTo>
                        <a:close/>
                      </a:path>
                    </a:pathLst>
                  </a:custGeom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0" tIns="69772" rIns="89465" bIns="69772" numCol="1" spcCol="1270" anchor="ctr" anchorCtr="0">
                    <a:noAutofit/>
                  </a:bodyPr>
                  <a:lstStyle/>
                  <a:p>
                    <a:pPr algn="ctr" defTabSz="10668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1440">
                      <a:solidFill>
                        <a:prstClr val="white"/>
                      </a:solidFill>
                      <a:latin typeface="Calibri Light" panose="020F0302020204030204"/>
                    </a:endParaRPr>
                  </a:p>
                </p:txBody>
              </p:sp>
              <p:sp>
                <p:nvSpPr>
                  <p:cNvPr id="107" name="Freeform 106"/>
                  <p:cNvSpPr/>
                  <p:nvPr/>
                </p:nvSpPr>
                <p:spPr>
                  <a:xfrm>
                    <a:off x="3374353" y="2799076"/>
                    <a:ext cx="1486788" cy="703339"/>
                  </a:xfrm>
                  <a:custGeom>
                    <a:avLst/>
                    <a:gdLst>
                      <a:gd name="connsiteX0" fmla="*/ 0 w 1486788"/>
                      <a:gd name="connsiteY0" fmla="*/ 70334 h 703339"/>
                      <a:gd name="connsiteX1" fmla="*/ 70334 w 1486788"/>
                      <a:gd name="connsiteY1" fmla="*/ 0 h 703339"/>
                      <a:gd name="connsiteX2" fmla="*/ 1416454 w 1486788"/>
                      <a:gd name="connsiteY2" fmla="*/ 0 h 703339"/>
                      <a:gd name="connsiteX3" fmla="*/ 1486788 w 1486788"/>
                      <a:gd name="connsiteY3" fmla="*/ 70334 h 703339"/>
                      <a:gd name="connsiteX4" fmla="*/ 1486788 w 1486788"/>
                      <a:gd name="connsiteY4" fmla="*/ 633005 h 703339"/>
                      <a:gd name="connsiteX5" fmla="*/ 1416454 w 1486788"/>
                      <a:gd name="connsiteY5" fmla="*/ 703339 h 703339"/>
                      <a:gd name="connsiteX6" fmla="*/ 70334 w 1486788"/>
                      <a:gd name="connsiteY6" fmla="*/ 703339 h 703339"/>
                      <a:gd name="connsiteX7" fmla="*/ 0 w 1486788"/>
                      <a:gd name="connsiteY7" fmla="*/ 633005 h 703339"/>
                      <a:gd name="connsiteX8" fmla="*/ 0 w 1486788"/>
                      <a:gd name="connsiteY8" fmla="*/ 70334 h 70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86788" h="703339">
                        <a:moveTo>
                          <a:pt x="0" y="70334"/>
                        </a:moveTo>
                        <a:cubicBezTo>
                          <a:pt x="0" y="31490"/>
                          <a:pt x="31490" y="0"/>
                          <a:pt x="70334" y="0"/>
                        </a:cubicBezTo>
                        <a:lnTo>
                          <a:pt x="1416454" y="0"/>
                        </a:lnTo>
                        <a:cubicBezTo>
                          <a:pt x="1455298" y="0"/>
                          <a:pt x="1486788" y="31490"/>
                          <a:pt x="1486788" y="70334"/>
                        </a:cubicBezTo>
                        <a:lnTo>
                          <a:pt x="1486788" y="633005"/>
                        </a:lnTo>
                        <a:cubicBezTo>
                          <a:pt x="1486788" y="671849"/>
                          <a:pt x="1455298" y="703339"/>
                          <a:pt x="1416454" y="703339"/>
                        </a:cubicBezTo>
                        <a:lnTo>
                          <a:pt x="70334" y="703339"/>
                        </a:lnTo>
                        <a:cubicBezTo>
                          <a:pt x="31490" y="703339"/>
                          <a:pt x="0" y="671849"/>
                          <a:pt x="0" y="633005"/>
                        </a:cubicBezTo>
                        <a:lnTo>
                          <a:pt x="0" y="70334"/>
                        </a:lnTo>
                        <a:close/>
                      </a:path>
                    </a:pathLst>
                  </a:custGeom>
                  <a:solidFill>
                    <a:srgbClr val="006699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2444" tIns="102444" rIns="102444" bIns="102444" numCol="1" spcCol="1270" anchor="ctr" anchorCtr="0">
                    <a:noAutofit/>
                  </a:bodyPr>
                  <a:lstStyle/>
                  <a:p>
                    <a:pPr algn="ctr" defTabSz="90678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440" b="1" dirty="0">
                        <a:solidFill>
                          <a:prstClr val="white"/>
                        </a:solidFill>
                        <a:latin typeface="Calibri Light" panose="020F0302020204030204"/>
                      </a:rPr>
                      <a:t>Data harmonization</a:t>
                    </a:r>
                  </a:p>
                </p:txBody>
              </p:sp>
              <p:sp>
                <p:nvSpPr>
                  <p:cNvPr id="108" name="Freeform 107"/>
                  <p:cNvSpPr/>
                  <p:nvPr/>
                </p:nvSpPr>
                <p:spPr>
                  <a:xfrm>
                    <a:off x="4964298" y="3005389"/>
                    <a:ext cx="248513" cy="290713"/>
                  </a:xfrm>
                  <a:custGeom>
                    <a:avLst/>
                    <a:gdLst>
                      <a:gd name="connsiteX0" fmla="*/ 0 w 248513"/>
                      <a:gd name="connsiteY0" fmla="*/ 58143 h 290713"/>
                      <a:gd name="connsiteX1" fmla="*/ 124257 w 248513"/>
                      <a:gd name="connsiteY1" fmla="*/ 58143 h 290713"/>
                      <a:gd name="connsiteX2" fmla="*/ 124257 w 248513"/>
                      <a:gd name="connsiteY2" fmla="*/ 0 h 290713"/>
                      <a:gd name="connsiteX3" fmla="*/ 248513 w 248513"/>
                      <a:gd name="connsiteY3" fmla="*/ 145357 h 290713"/>
                      <a:gd name="connsiteX4" fmla="*/ 124257 w 248513"/>
                      <a:gd name="connsiteY4" fmla="*/ 290713 h 290713"/>
                      <a:gd name="connsiteX5" fmla="*/ 124257 w 248513"/>
                      <a:gd name="connsiteY5" fmla="*/ 232570 h 290713"/>
                      <a:gd name="connsiteX6" fmla="*/ 0 w 248513"/>
                      <a:gd name="connsiteY6" fmla="*/ 232570 h 290713"/>
                      <a:gd name="connsiteX7" fmla="*/ 0 w 248513"/>
                      <a:gd name="connsiteY7" fmla="*/ 58143 h 2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8513" h="290713">
                        <a:moveTo>
                          <a:pt x="0" y="58143"/>
                        </a:moveTo>
                        <a:lnTo>
                          <a:pt x="124257" y="58143"/>
                        </a:lnTo>
                        <a:lnTo>
                          <a:pt x="124257" y="0"/>
                        </a:lnTo>
                        <a:lnTo>
                          <a:pt x="248513" y="145357"/>
                        </a:lnTo>
                        <a:lnTo>
                          <a:pt x="124257" y="290713"/>
                        </a:lnTo>
                        <a:lnTo>
                          <a:pt x="124257" y="232570"/>
                        </a:lnTo>
                        <a:lnTo>
                          <a:pt x="0" y="232570"/>
                        </a:lnTo>
                        <a:lnTo>
                          <a:pt x="0" y="58143"/>
                        </a:lnTo>
                        <a:close/>
                      </a:path>
                    </a:pathLst>
                  </a:custGeom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0" tIns="69772" rIns="89465" bIns="69772" numCol="1" spcCol="1270" anchor="ctr" anchorCtr="0">
                    <a:noAutofit/>
                  </a:bodyPr>
                  <a:lstStyle/>
                  <a:p>
                    <a:pPr algn="ctr" defTabSz="10668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1440">
                      <a:solidFill>
                        <a:prstClr val="white"/>
                      </a:solidFill>
                      <a:latin typeface="Calibri Light" panose="020F0302020204030204"/>
                    </a:endParaRPr>
                  </a:p>
                </p:txBody>
              </p:sp>
              <p:sp>
                <p:nvSpPr>
                  <p:cNvPr id="109" name="Freeform 108"/>
                  <p:cNvSpPr/>
                  <p:nvPr/>
                </p:nvSpPr>
                <p:spPr>
                  <a:xfrm>
                    <a:off x="5330034" y="2799076"/>
                    <a:ext cx="1522811" cy="703339"/>
                  </a:xfrm>
                  <a:custGeom>
                    <a:avLst/>
                    <a:gdLst>
                      <a:gd name="connsiteX0" fmla="*/ 0 w 1522811"/>
                      <a:gd name="connsiteY0" fmla="*/ 70334 h 703339"/>
                      <a:gd name="connsiteX1" fmla="*/ 70334 w 1522811"/>
                      <a:gd name="connsiteY1" fmla="*/ 0 h 703339"/>
                      <a:gd name="connsiteX2" fmla="*/ 1452477 w 1522811"/>
                      <a:gd name="connsiteY2" fmla="*/ 0 h 703339"/>
                      <a:gd name="connsiteX3" fmla="*/ 1522811 w 1522811"/>
                      <a:gd name="connsiteY3" fmla="*/ 70334 h 703339"/>
                      <a:gd name="connsiteX4" fmla="*/ 1522811 w 1522811"/>
                      <a:gd name="connsiteY4" fmla="*/ 633005 h 703339"/>
                      <a:gd name="connsiteX5" fmla="*/ 1452477 w 1522811"/>
                      <a:gd name="connsiteY5" fmla="*/ 703339 h 703339"/>
                      <a:gd name="connsiteX6" fmla="*/ 70334 w 1522811"/>
                      <a:gd name="connsiteY6" fmla="*/ 703339 h 703339"/>
                      <a:gd name="connsiteX7" fmla="*/ 0 w 1522811"/>
                      <a:gd name="connsiteY7" fmla="*/ 633005 h 703339"/>
                      <a:gd name="connsiteX8" fmla="*/ 0 w 1522811"/>
                      <a:gd name="connsiteY8" fmla="*/ 70334 h 70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2811" h="703339">
                        <a:moveTo>
                          <a:pt x="0" y="70334"/>
                        </a:moveTo>
                        <a:cubicBezTo>
                          <a:pt x="0" y="31490"/>
                          <a:pt x="31490" y="0"/>
                          <a:pt x="70334" y="0"/>
                        </a:cubicBezTo>
                        <a:lnTo>
                          <a:pt x="1452477" y="0"/>
                        </a:lnTo>
                        <a:cubicBezTo>
                          <a:pt x="1491321" y="0"/>
                          <a:pt x="1522811" y="31490"/>
                          <a:pt x="1522811" y="70334"/>
                        </a:cubicBezTo>
                        <a:lnTo>
                          <a:pt x="1522811" y="633005"/>
                        </a:lnTo>
                        <a:cubicBezTo>
                          <a:pt x="1522811" y="671849"/>
                          <a:pt x="1491321" y="703339"/>
                          <a:pt x="1452477" y="703339"/>
                        </a:cubicBezTo>
                        <a:lnTo>
                          <a:pt x="70334" y="703339"/>
                        </a:lnTo>
                        <a:cubicBezTo>
                          <a:pt x="31490" y="703339"/>
                          <a:pt x="0" y="671849"/>
                          <a:pt x="0" y="633005"/>
                        </a:cubicBezTo>
                        <a:lnTo>
                          <a:pt x="0" y="70334"/>
                        </a:lnTo>
                        <a:close/>
                      </a:path>
                    </a:pathLst>
                  </a:custGeom>
                  <a:solidFill>
                    <a:srgbClr val="006699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2444" tIns="102444" rIns="102444" bIns="102444" numCol="1" spcCol="1270" anchor="ctr" anchorCtr="0">
                    <a:noAutofit/>
                  </a:bodyPr>
                  <a:lstStyle/>
                  <a:p>
                    <a:pPr algn="ctr" defTabSz="90678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440" b="1" dirty="0">
                        <a:solidFill>
                          <a:prstClr val="white"/>
                        </a:solidFill>
                        <a:latin typeface="Calibri Light" panose="020F0302020204030204"/>
                      </a:rPr>
                      <a:t>Quality control</a:t>
                    </a:r>
                  </a:p>
                </p:txBody>
              </p:sp>
              <p:sp>
                <p:nvSpPr>
                  <p:cNvPr id="110" name="Freeform 109"/>
                  <p:cNvSpPr/>
                  <p:nvPr/>
                </p:nvSpPr>
                <p:spPr>
                  <a:xfrm>
                    <a:off x="6956002" y="3005389"/>
                    <a:ext cx="248513" cy="290713"/>
                  </a:xfrm>
                  <a:custGeom>
                    <a:avLst/>
                    <a:gdLst>
                      <a:gd name="connsiteX0" fmla="*/ 0 w 248513"/>
                      <a:gd name="connsiteY0" fmla="*/ 58143 h 290713"/>
                      <a:gd name="connsiteX1" fmla="*/ 124257 w 248513"/>
                      <a:gd name="connsiteY1" fmla="*/ 58143 h 290713"/>
                      <a:gd name="connsiteX2" fmla="*/ 124257 w 248513"/>
                      <a:gd name="connsiteY2" fmla="*/ 0 h 290713"/>
                      <a:gd name="connsiteX3" fmla="*/ 248513 w 248513"/>
                      <a:gd name="connsiteY3" fmla="*/ 145357 h 290713"/>
                      <a:gd name="connsiteX4" fmla="*/ 124257 w 248513"/>
                      <a:gd name="connsiteY4" fmla="*/ 290713 h 290713"/>
                      <a:gd name="connsiteX5" fmla="*/ 124257 w 248513"/>
                      <a:gd name="connsiteY5" fmla="*/ 232570 h 290713"/>
                      <a:gd name="connsiteX6" fmla="*/ 0 w 248513"/>
                      <a:gd name="connsiteY6" fmla="*/ 232570 h 290713"/>
                      <a:gd name="connsiteX7" fmla="*/ 0 w 248513"/>
                      <a:gd name="connsiteY7" fmla="*/ 58143 h 2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8513" h="290713">
                        <a:moveTo>
                          <a:pt x="0" y="58143"/>
                        </a:moveTo>
                        <a:lnTo>
                          <a:pt x="124257" y="58143"/>
                        </a:lnTo>
                        <a:lnTo>
                          <a:pt x="124257" y="0"/>
                        </a:lnTo>
                        <a:lnTo>
                          <a:pt x="248513" y="145357"/>
                        </a:lnTo>
                        <a:lnTo>
                          <a:pt x="124257" y="290713"/>
                        </a:lnTo>
                        <a:lnTo>
                          <a:pt x="124257" y="232570"/>
                        </a:lnTo>
                        <a:lnTo>
                          <a:pt x="0" y="232570"/>
                        </a:lnTo>
                        <a:lnTo>
                          <a:pt x="0" y="58143"/>
                        </a:lnTo>
                        <a:close/>
                      </a:path>
                    </a:pathLst>
                  </a:custGeom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0" tIns="69772" rIns="89465" bIns="69772" numCol="1" spcCol="1270" anchor="ctr" anchorCtr="0">
                    <a:noAutofit/>
                  </a:bodyPr>
                  <a:lstStyle/>
                  <a:p>
                    <a:pPr algn="ctr" defTabSz="10668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1440">
                      <a:solidFill>
                        <a:prstClr val="white"/>
                      </a:solidFill>
                      <a:latin typeface="Calibri Light" panose="020F0302020204030204"/>
                    </a:endParaRPr>
                  </a:p>
                </p:txBody>
              </p:sp>
              <p:sp>
                <p:nvSpPr>
                  <p:cNvPr id="111" name="Freeform 110"/>
                  <p:cNvSpPr/>
                  <p:nvPr/>
                </p:nvSpPr>
                <p:spPr>
                  <a:xfrm>
                    <a:off x="7321739" y="2799076"/>
                    <a:ext cx="1432655" cy="703339"/>
                  </a:xfrm>
                  <a:custGeom>
                    <a:avLst/>
                    <a:gdLst>
                      <a:gd name="connsiteX0" fmla="*/ 0 w 1432655"/>
                      <a:gd name="connsiteY0" fmla="*/ 70334 h 703339"/>
                      <a:gd name="connsiteX1" fmla="*/ 70334 w 1432655"/>
                      <a:gd name="connsiteY1" fmla="*/ 0 h 703339"/>
                      <a:gd name="connsiteX2" fmla="*/ 1362321 w 1432655"/>
                      <a:gd name="connsiteY2" fmla="*/ 0 h 703339"/>
                      <a:gd name="connsiteX3" fmla="*/ 1432655 w 1432655"/>
                      <a:gd name="connsiteY3" fmla="*/ 70334 h 703339"/>
                      <a:gd name="connsiteX4" fmla="*/ 1432655 w 1432655"/>
                      <a:gd name="connsiteY4" fmla="*/ 633005 h 703339"/>
                      <a:gd name="connsiteX5" fmla="*/ 1362321 w 1432655"/>
                      <a:gd name="connsiteY5" fmla="*/ 703339 h 703339"/>
                      <a:gd name="connsiteX6" fmla="*/ 70334 w 1432655"/>
                      <a:gd name="connsiteY6" fmla="*/ 703339 h 703339"/>
                      <a:gd name="connsiteX7" fmla="*/ 0 w 1432655"/>
                      <a:gd name="connsiteY7" fmla="*/ 633005 h 703339"/>
                      <a:gd name="connsiteX8" fmla="*/ 0 w 1432655"/>
                      <a:gd name="connsiteY8" fmla="*/ 70334 h 70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2655" h="703339">
                        <a:moveTo>
                          <a:pt x="0" y="70334"/>
                        </a:moveTo>
                        <a:cubicBezTo>
                          <a:pt x="0" y="31490"/>
                          <a:pt x="31490" y="0"/>
                          <a:pt x="70334" y="0"/>
                        </a:cubicBezTo>
                        <a:lnTo>
                          <a:pt x="1362321" y="0"/>
                        </a:lnTo>
                        <a:cubicBezTo>
                          <a:pt x="1401165" y="0"/>
                          <a:pt x="1432655" y="31490"/>
                          <a:pt x="1432655" y="70334"/>
                        </a:cubicBezTo>
                        <a:lnTo>
                          <a:pt x="1432655" y="633005"/>
                        </a:lnTo>
                        <a:cubicBezTo>
                          <a:pt x="1432655" y="671849"/>
                          <a:pt x="1401165" y="703339"/>
                          <a:pt x="1362321" y="703339"/>
                        </a:cubicBezTo>
                        <a:lnTo>
                          <a:pt x="70334" y="703339"/>
                        </a:lnTo>
                        <a:cubicBezTo>
                          <a:pt x="31490" y="703339"/>
                          <a:pt x="0" y="671849"/>
                          <a:pt x="0" y="633005"/>
                        </a:cubicBezTo>
                        <a:lnTo>
                          <a:pt x="0" y="70334"/>
                        </a:lnTo>
                        <a:close/>
                      </a:path>
                    </a:pathLst>
                  </a:custGeom>
                  <a:solidFill>
                    <a:srgbClr val="006699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2444" tIns="102444" rIns="102444" bIns="102444" numCol="1" spcCol="1270" anchor="ctr" anchorCtr="0">
                    <a:noAutofit/>
                  </a:bodyPr>
                  <a:lstStyle/>
                  <a:p>
                    <a:pPr algn="ctr" defTabSz="90678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440" b="1" dirty="0">
                        <a:solidFill>
                          <a:prstClr val="white"/>
                        </a:solidFill>
                        <a:latin typeface="Calibri Light" panose="020F0302020204030204"/>
                      </a:rPr>
                      <a:t>Database storage</a:t>
                    </a:r>
                  </a:p>
                </p:txBody>
              </p:sp>
              <p:sp>
                <p:nvSpPr>
                  <p:cNvPr id="112" name="Freeform 111"/>
                  <p:cNvSpPr/>
                  <p:nvPr/>
                </p:nvSpPr>
                <p:spPr>
                  <a:xfrm rot="6678842">
                    <a:off x="7556095" y="3956736"/>
                    <a:ext cx="919641" cy="318329"/>
                  </a:xfrm>
                  <a:custGeom>
                    <a:avLst/>
                    <a:gdLst>
                      <a:gd name="connsiteX0" fmla="*/ 0 w 248513"/>
                      <a:gd name="connsiteY0" fmla="*/ 58143 h 290713"/>
                      <a:gd name="connsiteX1" fmla="*/ 124257 w 248513"/>
                      <a:gd name="connsiteY1" fmla="*/ 58143 h 290713"/>
                      <a:gd name="connsiteX2" fmla="*/ 124257 w 248513"/>
                      <a:gd name="connsiteY2" fmla="*/ 0 h 290713"/>
                      <a:gd name="connsiteX3" fmla="*/ 248513 w 248513"/>
                      <a:gd name="connsiteY3" fmla="*/ 145357 h 290713"/>
                      <a:gd name="connsiteX4" fmla="*/ 124257 w 248513"/>
                      <a:gd name="connsiteY4" fmla="*/ 290713 h 290713"/>
                      <a:gd name="connsiteX5" fmla="*/ 124257 w 248513"/>
                      <a:gd name="connsiteY5" fmla="*/ 232570 h 290713"/>
                      <a:gd name="connsiteX6" fmla="*/ 0 w 248513"/>
                      <a:gd name="connsiteY6" fmla="*/ 232570 h 290713"/>
                      <a:gd name="connsiteX7" fmla="*/ 0 w 248513"/>
                      <a:gd name="connsiteY7" fmla="*/ 58143 h 2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8513" h="290713">
                        <a:moveTo>
                          <a:pt x="0" y="58143"/>
                        </a:moveTo>
                        <a:lnTo>
                          <a:pt x="124257" y="58143"/>
                        </a:lnTo>
                        <a:lnTo>
                          <a:pt x="124257" y="0"/>
                        </a:lnTo>
                        <a:lnTo>
                          <a:pt x="248513" y="145357"/>
                        </a:lnTo>
                        <a:lnTo>
                          <a:pt x="124257" y="290713"/>
                        </a:lnTo>
                        <a:lnTo>
                          <a:pt x="124257" y="232570"/>
                        </a:lnTo>
                        <a:lnTo>
                          <a:pt x="0" y="232570"/>
                        </a:lnTo>
                        <a:lnTo>
                          <a:pt x="0" y="58143"/>
                        </a:lnTo>
                        <a:close/>
                      </a:path>
                    </a:pathLst>
                  </a:custGeom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0" tIns="69772" rIns="89465" bIns="69772" numCol="1" spcCol="1270" anchor="ctr" anchorCtr="0">
                    <a:noAutofit/>
                  </a:bodyPr>
                  <a:lstStyle/>
                  <a:p>
                    <a:pPr algn="ctr" defTabSz="10668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1440">
                      <a:solidFill>
                        <a:prstClr val="white"/>
                      </a:solidFill>
                      <a:latin typeface="Calibri Light" panose="020F0302020204030204"/>
                    </a:endParaRPr>
                  </a:p>
                </p:txBody>
              </p:sp>
              <p:sp>
                <p:nvSpPr>
                  <p:cNvPr id="113" name="Freeform 112"/>
                  <p:cNvSpPr/>
                  <p:nvPr/>
                </p:nvSpPr>
                <p:spPr>
                  <a:xfrm>
                    <a:off x="2286212" y="4687593"/>
                    <a:ext cx="5853199" cy="450162"/>
                  </a:xfrm>
                  <a:custGeom>
                    <a:avLst/>
                    <a:gdLst>
                      <a:gd name="connsiteX0" fmla="*/ 0 w 1562468"/>
                      <a:gd name="connsiteY0" fmla="*/ 70334 h 703339"/>
                      <a:gd name="connsiteX1" fmla="*/ 70334 w 1562468"/>
                      <a:gd name="connsiteY1" fmla="*/ 0 h 703339"/>
                      <a:gd name="connsiteX2" fmla="*/ 1492134 w 1562468"/>
                      <a:gd name="connsiteY2" fmla="*/ 0 h 703339"/>
                      <a:gd name="connsiteX3" fmla="*/ 1562468 w 1562468"/>
                      <a:gd name="connsiteY3" fmla="*/ 70334 h 703339"/>
                      <a:gd name="connsiteX4" fmla="*/ 1562468 w 1562468"/>
                      <a:gd name="connsiteY4" fmla="*/ 633005 h 703339"/>
                      <a:gd name="connsiteX5" fmla="*/ 1492134 w 1562468"/>
                      <a:gd name="connsiteY5" fmla="*/ 703339 h 703339"/>
                      <a:gd name="connsiteX6" fmla="*/ 70334 w 1562468"/>
                      <a:gd name="connsiteY6" fmla="*/ 703339 h 703339"/>
                      <a:gd name="connsiteX7" fmla="*/ 0 w 1562468"/>
                      <a:gd name="connsiteY7" fmla="*/ 633005 h 703339"/>
                      <a:gd name="connsiteX8" fmla="*/ 0 w 1562468"/>
                      <a:gd name="connsiteY8" fmla="*/ 70334 h 70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62468" h="703339">
                        <a:moveTo>
                          <a:pt x="0" y="70334"/>
                        </a:moveTo>
                        <a:cubicBezTo>
                          <a:pt x="0" y="31490"/>
                          <a:pt x="31490" y="0"/>
                          <a:pt x="70334" y="0"/>
                        </a:cubicBezTo>
                        <a:lnTo>
                          <a:pt x="1492134" y="0"/>
                        </a:lnTo>
                        <a:cubicBezTo>
                          <a:pt x="1530978" y="0"/>
                          <a:pt x="1562468" y="31490"/>
                          <a:pt x="1562468" y="70334"/>
                        </a:cubicBezTo>
                        <a:lnTo>
                          <a:pt x="1562468" y="633005"/>
                        </a:lnTo>
                        <a:cubicBezTo>
                          <a:pt x="1562468" y="671849"/>
                          <a:pt x="1530978" y="703339"/>
                          <a:pt x="1492134" y="703339"/>
                        </a:cubicBezTo>
                        <a:lnTo>
                          <a:pt x="70334" y="703339"/>
                        </a:lnTo>
                        <a:cubicBezTo>
                          <a:pt x="31490" y="703339"/>
                          <a:pt x="0" y="671849"/>
                          <a:pt x="0" y="633005"/>
                        </a:cubicBezTo>
                        <a:lnTo>
                          <a:pt x="0" y="70334"/>
                        </a:lnTo>
                        <a:close/>
                      </a:path>
                    </a:pathLst>
                  </a:custGeom>
                  <a:solidFill>
                    <a:srgbClr val="006699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2444" tIns="102444" rIns="102444" bIns="102444" numCol="1" spcCol="1270" anchor="ctr" anchorCtr="0">
                    <a:noAutofit/>
                  </a:bodyPr>
                  <a:lstStyle/>
                  <a:p>
                    <a:pPr algn="ctr" defTabSz="90678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440" b="1" dirty="0">
                        <a:solidFill>
                          <a:prstClr val="white"/>
                        </a:solidFill>
                        <a:latin typeface="Calibri Light" panose="020F0302020204030204"/>
                      </a:rPr>
                      <a:t>Data portal</a:t>
                    </a:r>
                  </a:p>
                </p:txBody>
              </p:sp>
            </p:grpSp>
            <p:grpSp>
              <p:nvGrpSpPr>
                <p:cNvPr id="100" name="Group 99"/>
                <p:cNvGrpSpPr/>
                <p:nvPr/>
              </p:nvGrpSpPr>
              <p:grpSpPr>
                <a:xfrm>
                  <a:off x="2346504" y="5164537"/>
                  <a:ext cx="5725290" cy="2838469"/>
                  <a:chOff x="2354164" y="5114679"/>
                  <a:chExt cx="5725290" cy="2838469"/>
                </a:xfrm>
              </p:grpSpPr>
              <p:pic>
                <p:nvPicPr>
                  <p:cNvPr id="101" name="Picture 100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43438" y="5115309"/>
                    <a:ext cx="2236016" cy="2837667"/>
                  </a:xfrm>
                  <a:prstGeom prst="rect">
                    <a:avLst/>
                  </a:prstGeom>
                  <a:ln>
                    <a:solidFill>
                      <a:schemeClr val="lt1">
                        <a:hueOff val="0"/>
                        <a:satOff val="0"/>
                        <a:lumOff val="0"/>
                      </a:schemeClr>
                    </a:solidFill>
                  </a:ln>
                </p:spPr>
              </p:pic>
              <p:pic>
                <p:nvPicPr>
                  <p:cNvPr id="102" name="Picture 101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8361" y="5114682"/>
                    <a:ext cx="2435080" cy="2838464"/>
                  </a:xfrm>
                  <a:prstGeom prst="rect">
                    <a:avLst/>
                  </a:prstGeom>
                  <a:ln>
                    <a:solidFill>
                      <a:schemeClr val="lt1">
                        <a:hueOff val="0"/>
                        <a:satOff val="0"/>
                        <a:lumOff val="0"/>
                      </a:schemeClr>
                    </a:solidFill>
                  </a:ln>
                </p:spPr>
              </p:pic>
              <p:pic>
                <p:nvPicPr>
                  <p:cNvPr id="103" name="Picture 102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54164" y="5114679"/>
                    <a:ext cx="1054197" cy="2838469"/>
                  </a:xfrm>
                  <a:prstGeom prst="rect">
                    <a:avLst/>
                  </a:prstGeom>
                  <a:ln>
                    <a:solidFill>
                      <a:schemeClr val="lt1">
                        <a:hueOff val="0"/>
                        <a:satOff val="0"/>
                        <a:lumOff val="0"/>
                      </a:schemeClr>
                    </a:solidFill>
                  </a:ln>
                </p:spPr>
              </p:pic>
              <p:sp>
                <p:nvSpPr>
                  <p:cNvPr id="104" name="Rectangle 103"/>
                  <p:cNvSpPr/>
                  <p:nvPr/>
                </p:nvSpPr>
                <p:spPr>
                  <a:xfrm>
                    <a:off x="2354164" y="5114679"/>
                    <a:ext cx="5725290" cy="2838297"/>
                  </a:xfrm>
                  <a:prstGeom prst="rect">
                    <a:avLst/>
                  </a:prstGeom>
                  <a:noFill/>
                  <a:ln w="31750">
                    <a:solidFill>
                      <a:srgbClr val="0099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097280"/>
                    <a:endParaRPr lang="de-AT" sz="1440">
                      <a:solidFill>
                        <a:prstClr val="white"/>
                      </a:solidFill>
                      <a:latin typeface="Calibri Light" panose="020F0302020204030204"/>
                    </a:endParaRPr>
                  </a:p>
                </p:txBody>
              </p:sp>
            </p:grpSp>
          </p:grpSp>
          <p:grpSp>
            <p:nvGrpSpPr>
              <p:cNvPr id="94" name="Group 93"/>
              <p:cNvGrpSpPr/>
              <p:nvPr/>
            </p:nvGrpSpPr>
            <p:grpSpPr>
              <a:xfrm>
                <a:off x="2161295" y="2707751"/>
                <a:ext cx="5576090" cy="556533"/>
                <a:chOff x="2161295" y="2707751"/>
                <a:chExt cx="5576090" cy="556533"/>
              </a:xfrm>
            </p:grpSpPr>
            <p:sp>
              <p:nvSpPr>
                <p:cNvPr id="96" name="Freeform 95"/>
                <p:cNvSpPr/>
                <p:nvPr/>
              </p:nvSpPr>
              <p:spPr>
                <a:xfrm rot="16200000">
                  <a:off x="7361405" y="2750324"/>
                  <a:ext cx="394977" cy="356982"/>
                </a:xfrm>
                <a:custGeom>
                  <a:avLst/>
                  <a:gdLst>
                    <a:gd name="connsiteX0" fmla="*/ 0 w 248513"/>
                    <a:gd name="connsiteY0" fmla="*/ 58143 h 290713"/>
                    <a:gd name="connsiteX1" fmla="*/ 124257 w 248513"/>
                    <a:gd name="connsiteY1" fmla="*/ 58143 h 290713"/>
                    <a:gd name="connsiteX2" fmla="*/ 124257 w 248513"/>
                    <a:gd name="connsiteY2" fmla="*/ 0 h 290713"/>
                    <a:gd name="connsiteX3" fmla="*/ 248513 w 248513"/>
                    <a:gd name="connsiteY3" fmla="*/ 145357 h 290713"/>
                    <a:gd name="connsiteX4" fmla="*/ 124257 w 248513"/>
                    <a:gd name="connsiteY4" fmla="*/ 290713 h 290713"/>
                    <a:gd name="connsiteX5" fmla="*/ 124257 w 248513"/>
                    <a:gd name="connsiteY5" fmla="*/ 232570 h 290713"/>
                    <a:gd name="connsiteX6" fmla="*/ 0 w 248513"/>
                    <a:gd name="connsiteY6" fmla="*/ 232570 h 290713"/>
                    <a:gd name="connsiteX7" fmla="*/ 0 w 248513"/>
                    <a:gd name="connsiteY7" fmla="*/ 58143 h 290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513" h="290713">
                      <a:moveTo>
                        <a:pt x="0" y="58143"/>
                      </a:moveTo>
                      <a:lnTo>
                        <a:pt x="124257" y="58143"/>
                      </a:lnTo>
                      <a:lnTo>
                        <a:pt x="124257" y="0"/>
                      </a:lnTo>
                      <a:lnTo>
                        <a:pt x="248513" y="145357"/>
                      </a:lnTo>
                      <a:lnTo>
                        <a:pt x="124257" y="290713"/>
                      </a:lnTo>
                      <a:lnTo>
                        <a:pt x="124257" y="232570"/>
                      </a:lnTo>
                      <a:lnTo>
                        <a:pt x="0" y="232570"/>
                      </a:lnTo>
                      <a:lnTo>
                        <a:pt x="0" y="58143"/>
                      </a:lnTo>
                      <a:close/>
                    </a:path>
                  </a:pathLst>
                </a:cu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69772" rIns="89465" bIns="69772" numCol="1" spcCol="1270" anchor="ctr" anchorCtr="0">
                  <a:noAutofit/>
                </a:bodyPr>
                <a:lstStyle/>
                <a:p>
                  <a:pPr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440">
                    <a:solidFill>
                      <a:prstClr val="white"/>
                    </a:solidFill>
                    <a:latin typeface="Calibri Light" panose="020F0302020204030204"/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2170917" y="3155013"/>
                  <a:ext cx="5482706" cy="4873"/>
                </a:xfrm>
                <a:prstGeom prst="line">
                  <a:avLst/>
                </a:prstGeom>
                <a:ln w="149225">
                  <a:solidFill>
                    <a:srgbClr val="B5CBE7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flipH="1" flipV="1">
                  <a:off x="2161295" y="2707751"/>
                  <a:ext cx="9621" cy="556533"/>
                </a:xfrm>
                <a:prstGeom prst="line">
                  <a:avLst/>
                </a:prstGeom>
                <a:ln w="149225">
                  <a:solidFill>
                    <a:srgbClr val="B5CBE7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5" name="TextBox 94"/>
              <p:cNvSpPr txBox="1"/>
              <p:nvPr/>
            </p:nvSpPr>
            <p:spPr>
              <a:xfrm>
                <a:off x="4467498" y="2921956"/>
                <a:ext cx="1140067" cy="385989"/>
              </a:xfrm>
              <a:prstGeom prst="rect">
                <a:avLst/>
              </a:prstGeom>
              <a:solidFill>
                <a:srgbClr val="6592CD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 defTabSz="1097280"/>
                <a:r>
                  <a:rPr lang="en-US" sz="1440" b="1" dirty="0">
                    <a:solidFill>
                      <a:prstClr val="white"/>
                    </a:solidFill>
                    <a:latin typeface="Calibri Light" panose="020F0302020204030204"/>
                  </a:rPr>
                  <a:t>Metadata</a:t>
                </a:r>
              </a:p>
            </p:txBody>
          </p:sp>
        </p:grpSp>
        <p:sp>
          <p:nvSpPr>
            <p:cNvPr id="92" name="Rounded Rectangle 91"/>
            <p:cNvSpPr/>
            <p:nvPr/>
          </p:nvSpPr>
          <p:spPr>
            <a:xfrm>
              <a:off x="3518256" y="7032479"/>
              <a:ext cx="3289852" cy="31805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97280"/>
              <a:r>
                <a:rPr lang="de-AT" sz="1440" b="1" dirty="0">
                  <a:solidFill>
                    <a:srgbClr val="5B9BD5">
                      <a:lumMod val="75000"/>
                    </a:srgbClr>
                  </a:solidFill>
                  <a:latin typeface="Calibri Light" panose="020F0302020204030204"/>
                  <a:cs typeface="Arial" panose="020B0604020202020204" pitchFamily="34" charset="0"/>
                  <a:hlinkClick r:id="rId11"/>
                </a:rPr>
                <a:t>https://ismn.earth/</a:t>
              </a:r>
              <a:endPara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11226335" y="1651402"/>
            <a:ext cx="1193798" cy="434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445" y="1593712"/>
            <a:ext cx="826690" cy="563320"/>
          </a:xfrm>
          <a:prstGeom prst="rect">
            <a:avLst/>
          </a:prstGeom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1) The International Soil Moisture Network (ISMN)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graphicFrame>
        <p:nvGraphicFramePr>
          <p:cNvPr id="36" name="Diagram 35"/>
          <p:cNvGraphicFramePr/>
          <p:nvPr>
            <p:extLst/>
          </p:nvPr>
        </p:nvGraphicFramePr>
        <p:xfrm>
          <a:off x="7942276" y="2890901"/>
          <a:ext cx="6472014" cy="4421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57513"/>
          <a:stretch/>
        </p:blipFill>
        <p:spPr>
          <a:xfrm>
            <a:off x="-13757" y="-28051"/>
            <a:ext cx="14644157" cy="153619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3758" y="-25818"/>
            <a:ext cx="14644157" cy="1532684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927116" y="42118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The International Soil Moisture Network (ISMN)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5" y="8294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-13759" y="7501878"/>
            <a:ext cx="14644158" cy="4991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81772" y="7676509"/>
            <a:ext cx="857257" cy="388067"/>
            <a:chOff x="1725617" y="6267732"/>
            <a:chExt cx="1058716" cy="50250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40" name="Rounded Rectangle 39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/>
            <a:sp3d prstMaterial="plastic"/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" y="7634794"/>
            <a:ext cx="446593" cy="46817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1421129" y="7651688"/>
            <a:ext cx="1193798" cy="43438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2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82142" y="7593490"/>
            <a:ext cx="364856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The International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Soil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Moisture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Network (ISMN)</a:t>
            </a:r>
          </a:p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EGU 2022, Vienna, 23-27 May 2022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789660" y="7627620"/>
            <a:ext cx="2268570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Ivana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Petrakovic</a:t>
            </a:r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  <a:p>
            <a:pPr defTabSz="1097280"/>
            <a:r>
              <a:rPr lang="en-US" sz="96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© Authors (front page). All rights reserved</a:t>
            </a:r>
            <a:endParaRPr lang="en-US" sz="960" baseline="30000" dirty="0">
              <a:solidFill>
                <a:srgbClr val="5B9BD5">
                  <a:lumMod val="75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defTabSz="1097280"/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49" name="Picture 48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08" y="6969117"/>
            <a:ext cx="1755154" cy="1755154"/>
          </a:xfrm>
          <a:prstGeom prst="rect">
            <a:avLst/>
          </a:prstGeom>
        </p:spPr>
      </p:pic>
      <p:pic>
        <p:nvPicPr>
          <p:cNvPr id="50" name="Picture 49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75" y="7593490"/>
            <a:ext cx="1359949" cy="5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36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4628B-E019-4B02-A4D8-4888880F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250" y="1825710"/>
            <a:ext cx="11757549" cy="1001889"/>
          </a:xfrm>
        </p:spPr>
        <p:txBody>
          <a:bodyPr/>
          <a:lstStyle/>
          <a:p>
            <a:r>
              <a:rPr lang="de-DE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International Soil Moisture Network: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B5B79-3B4D-4410-B968-A98031B74D84}"/>
              </a:ext>
            </a:extLst>
          </p:cNvPr>
          <p:cNvSpPr txBox="1">
            <a:spLocks/>
          </p:cNvSpPr>
          <p:nvPr/>
        </p:nvSpPr>
        <p:spPr>
          <a:xfrm>
            <a:off x="1676399" y="2827599"/>
            <a:ext cx="11277601" cy="12304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5760" b="1" i="0">
                <a:solidFill>
                  <a:srgbClr val="4E81BD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de-DE" sz="32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supporting</a:t>
            </a:r>
            <a:r>
              <a:rPr lang="de-DE" sz="3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de-DE" sz="32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advancing</a:t>
            </a:r>
            <a:r>
              <a:rPr lang="de-DE" sz="3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EO </a:t>
            </a:r>
            <a:r>
              <a:rPr lang="de-DE" sz="32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research</a:t>
            </a:r>
            <a:r>
              <a:rPr lang="de-DE" sz="3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2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through</a:t>
            </a:r>
            <a:r>
              <a:rPr lang="de-DE" sz="3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open source in-situ </a:t>
            </a:r>
            <a:r>
              <a:rPr lang="de-DE" sz="32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soil</a:t>
            </a:r>
            <a:r>
              <a:rPr lang="de-DE" sz="3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2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moisture</a:t>
            </a:r>
            <a:r>
              <a:rPr lang="de-DE" sz="3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2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observations</a:t>
            </a:r>
            <a:br>
              <a:rPr lang="de-DE" sz="3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sz="32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55BB3-D375-4241-B386-B552B56CE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069B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962400"/>
            <a:ext cx="1170972" cy="1345382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DD87E5C-1EE7-443C-9065-7B2316B76372}"/>
              </a:ext>
            </a:extLst>
          </p:cNvPr>
          <p:cNvSpPr txBox="1">
            <a:spLocks/>
          </p:cNvSpPr>
          <p:nvPr/>
        </p:nvSpPr>
        <p:spPr>
          <a:xfrm>
            <a:off x="2438400" y="5641890"/>
            <a:ext cx="10708892" cy="76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5760" b="1" i="0">
                <a:solidFill>
                  <a:srgbClr val="4E81BD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>
              <a:tabLst>
                <a:tab pos="1074738" algn="l"/>
              </a:tabLst>
            </a:pPr>
            <a:r>
              <a:rPr lang="de-DE" sz="2400" b="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Olarinoye, T., Boehmer, F., Dietrich , S., Zink, M., Himmelbauer, I., Schremmer, L., Petrakovic, I., Aberer, D., Korres, W., Kramer, K. and Dorigo, W.</a:t>
            </a:r>
          </a:p>
        </p:txBody>
      </p:sp>
    </p:spTree>
    <p:extLst>
      <p:ext uri="{BB962C8B-B14F-4D97-AF65-F5344CB8AC3E}">
        <p14:creationId xmlns:p14="http://schemas.microsoft.com/office/powerpoint/2010/main" val="461854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64" y="1935064"/>
            <a:ext cx="5618910" cy="190670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0" y="18333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1) The International Soil Moisture Network (ISMN)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57513"/>
          <a:stretch/>
        </p:blipFill>
        <p:spPr>
          <a:xfrm>
            <a:off x="-13757" y="-28051"/>
            <a:ext cx="14644157" cy="153619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3758" y="-25818"/>
            <a:ext cx="14644157" cy="1532684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927116" y="42118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5" y="8294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-13759" y="7501878"/>
            <a:ext cx="14644158" cy="4991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81772" y="7676509"/>
            <a:ext cx="857257" cy="388067"/>
            <a:chOff x="1725617" y="6267732"/>
            <a:chExt cx="1058716" cy="50250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40" name="Rounded Rectangle 39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/>
            <a:sp3d prstMaterial="plastic"/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" y="7634794"/>
            <a:ext cx="446593" cy="46817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1421129" y="7651688"/>
            <a:ext cx="1193798" cy="43438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3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A9132B-A0F3-4818-96D4-CF077C14D913}"/>
              </a:ext>
            </a:extLst>
          </p:cNvPr>
          <p:cNvSpPr txBox="1">
            <a:spLocks/>
          </p:cNvSpPr>
          <p:nvPr/>
        </p:nvSpPr>
        <p:spPr>
          <a:xfrm>
            <a:off x="1669035" y="34921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ISMN user community 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5959A146-77E7-4FE9-AEB7-034FCEA633E5}"/>
              </a:ext>
            </a:extLst>
          </p:cNvPr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F8534D3-A7FD-4E6D-A919-330AE4F26CC4}"/>
              </a:ext>
            </a:extLst>
          </p:cNvPr>
          <p:cNvSpPr txBox="1"/>
          <p:nvPr/>
        </p:nvSpPr>
        <p:spPr>
          <a:xfrm>
            <a:off x="1041350" y="6491196"/>
            <a:ext cx="5791198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US" sz="1680" b="1" i="1" dirty="0">
                <a:solidFill>
                  <a:prstClr val="black"/>
                </a:solidFill>
                <a:latin typeface="Calibri Light" panose="020F0302020204030204"/>
              </a:rPr>
              <a:t>Graphs (status 04/2022):</a:t>
            </a:r>
            <a:r>
              <a:rPr lang="en-US" sz="1680" i="1" dirty="0">
                <a:solidFill>
                  <a:prstClr val="black"/>
                </a:solidFill>
                <a:latin typeface="Calibri Light" panose="020F0302020204030204"/>
              </a:rPr>
              <a:t> User statistics recorded in respect of the </a:t>
            </a:r>
            <a:r>
              <a:rPr lang="en-US" sz="1680" i="1" dirty="0">
                <a:solidFill>
                  <a:prstClr val="black"/>
                </a:solidFill>
                <a:latin typeface="Calibri Light" panose="020F0302020204030204"/>
                <a:hlinkClick r:id="rId8"/>
              </a:rPr>
              <a:t>European General Data Protection Regulation</a:t>
            </a:r>
            <a:r>
              <a:rPr lang="en-US" sz="1680" i="1" dirty="0">
                <a:solidFill>
                  <a:prstClr val="black"/>
                </a:solidFill>
                <a:latin typeface="Calibri Light" panose="020F0302020204030204"/>
              </a:rPr>
              <a:t>. 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18DDFAE-67E9-4B1A-9A8F-622A42638245}"/>
              </a:ext>
            </a:extLst>
          </p:cNvPr>
          <p:cNvSpPr txBox="1"/>
          <p:nvPr/>
        </p:nvSpPr>
        <p:spPr>
          <a:xfrm>
            <a:off x="8934338" y="6273857"/>
            <a:ext cx="5823384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US" sz="1680" dirty="0">
                <a:solidFill>
                  <a:srgbClr val="23373B"/>
                </a:solidFill>
                <a:latin typeface="Calibri Light" panose="020F0302020204030204"/>
              </a:rPr>
              <a:t>Statistics of </a:t>
            </a:r>
            <a:r>
              <a:rPr lang="en-US" sz="1680" dirty="0" err="1">
                <a:solidFill>
                  <a:srgbClr val="23373B"/>
                </a:solidFill>
                <a:latin typeface="Calibri Light" panose="020F0302020204030204"/>
              </a:rPr>
              <a:t>organisations</a:t>
            </a:r>
            <a:r>
              <a:rPr lang="en-US" sz="1680" dirty="0">
                <a:solidFill>
                  <a:srgbClr val="23373B"/>
                </a:solidFill>
                <a:latin typeface="Calibri Light" panose="020F0302020204030204"/>
              </a:rPr>
              <a:t> using ISMN data (status April 2022</a:t>
            </a:r>
            <a:r>
              <a:rPr lang="en-US" sz="1680" dirty="0">
                <a:solidFill>
                  <a:prstClr val="black"/>
                </a:solidFill>
                <a:latin typeface="Calibri Light" panose="020F0302020204030204"/>
              </a:rPr>
              <a:t>)</a:t>
            </a:r>
            <a:endParaRPr lang="en-US" sz="1680" dirty="0">
              <a:solidFill>
                <a:srgbClr val="23373B"/>
              </a:solidFill>
              <a:latin typeface="Calibri Light" panose="020F030202020403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BB6B043-F0AC-4E2B-8A5D-49F6FBFC504C}"/>
              </a:ext>
            </a:extLst>
          </p:cNvPr>
          <p:cNvSpPr txBox="1"/>
          <p:nvPr/>
        </p:nvSpPr>
        <p:spPr>
          <a:xfrm>
            <a:off x="8818850" y="3878417"/>
            <a:ext cx="4880504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US" sz="1680" dirty="0">
                <a:solidFill>
                  <a:srgbClr val="23373B"/>
                </a:solidFill>
                <a:latin typeface="Calibri Light" panose="020F0302020204030204"/>
              </a:rPr>
              <a:t>Beneficial areas of ISMN data usage (status April 2022)</a:t>
            </a:r>
            <a:endParaRPr lang="en-US" sz="168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64" y="4316589"/>
            <a:ext cx="5644226" cy="1915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0" y="2846531"/>
            <a:ext cx="6700547" cy="3355511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307933" y="1647744"/>
            <a:ext cx="4165810" cy="735492"/>
            <a:chOff x="604591" y="4502012"/>
            <a:chExt cx="3504760" cy="612910"/>
          </a:xfrm>
        </p:grpSpPr>
        <p:sp>
          <p:nvSpPr>
            <p:cNvPr id="71" name="Rectangle 70"/>
            <p:cNvSpPr/>
            <p:nvPr/>
          </p:nvSpPr>
          <p:spPr>
            <a:xfrm>
              <a:off x="1020662" y="4566493"/>
              <a:ext cx="3088689" cy="49038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1560" dirty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604591" y="4502012"/>
              <a:ext cx="3152604" cy="612910"/>
              <a:chOff x="604591" y="4502012"/>
              <a:chExt cx="3152604" cy="612910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604591" y="4502012"/>
                <a:ext cx="713217" cy="61291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en-US" sz="156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1323558" y="4678370"/>
                <a:ext cx="24336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97280"/>
                <a:r>
                  <a:rPr lang="en-US" sz="1560" b="1" dirty="0">
                    <a:solidFill>
                      <a:prstClr val="black"/>
                    </a:solidFill>
                    <a:latin typeface="Calibri Light" panose="020F0302020204030204"/>
                  </a:rPr>
                  <a:t>~ 30 000 datasets </a:t>
                </a:r>
                <a:r>
                  <a:rPr lang="en-US" sz="1560" dirty="0">
                    <a:solidFill>
                      <a:prstClr val="black"/>
                    </a:solidFill>
                    <a:latin typeface="Calibri Light" panose="020F0302020204030204"/>
                  </a:rPr>
                  <a:t>stored in DB </a:t>
                </a:r>
              </a:p>
            </p:txBody>
          </p:sp>
          <p:sp>
            <p:nvSpPr>
              <p:cNvPr id="76" name="Flowchart: Multidocument 75"/>
              <p:cNvSpPr/>
              <p:nvPr/>
            </p:nvSpPr>
            <p:spPr>
              <a:xfrm>
                <a:off x="776054" y="4638326"/>
                <a:ext cx="346218" cy="355202"/>
              </a:xfrm>
              <a:prstGeom prst="flowChartMultidocumen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en-US" sz="156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4796501" y="1636374"/>
            <a:ext cx="4205712" cy="735492"/>
            <a:chOff x="4505132" y="5458689"/>
            <a:chExt cx="3504760" cy="612910"/>
          </a:xfrm>
        </p:grpSpPr>
        <p:sp>
          <p:nvSpPr>
            <p:cNvPr id="78" name="Rectangle 77"/>
            <p:cNvSpPr/>
            <p:nvPr/>
          </p:nvSpPr>
          <p:spPr>
            <a:xfrm>
              <a:off x="4921203" y="5523170"/>
              <a:ext cx="3088689" cy="49038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156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4505132" y="5458689"/>
              <a:ext cx="713217" cy="61291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156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218348" y="5650986"/>
              <a:ext cx="27915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97280"/>
              <a:r>
                <a:rPr lang="en-US" sz="1560" b="1" dirty="0">
                  <a:solidFill>
                    <a:prstClr val="black"/>
                  </a:solidFill>
                  <a:latin typeface="Calibri Light" panose="020F0302020204030204"/>
                </a:rPr>
                <a:t>~ 4000 registered users </a:t>
              </a:r>
            </a:p>
          </p:txBody>
        </p:sp>
        <p:sp>
          <p:nvSpPr>
            <p:cNvPr id="81" name="Oval 80"/>
            <p:cNvSpPr/>
            <p:nvPr/>
          </p:nvSpPr>
          <p:spPr>
            <a:xfrm>
              <a:off x="4754109" y="5583505"/>
              <a:ext cx="195275" cy="186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r>
                <a:rPr lang="en-US" sz="1560" dirty="0">
                  <a:solidFill>
                    <a:prstClr val="white"/>
                  </a:solidFill>
                  <a:latin typeface="Calibri Light" panose="020F0302020204030204"/>
                </a:rPr>
                <a:t>&lt;</a:t>
              </a:r>
            </a:p>
          </p:txBody>
        </p:sp>
        <p:sp>
          <p:nvSpPr>
            <p:cNvPr id="82" name="Freeform 81"/>
            <p:cNvSpPr/>
            <p:nvPr/>
          </p:nvSpPr>
          <p:spPr>
            <a:xfrm>
              <a:off x="4740058" y="5769649"/>
              <a:ext cx="274383" cy="165056"/>
            </a:xfrm>
            <a:custGeom>
              <a:avLst/>
              <a:gdLst>
                <a:gd name="connsiteX0" fmla="*/ 57150 w 471487"/>
                <a:gd name="connsiteY0" fmla="*/ 14288 h 250031"/>
                <a:gd name="connsiteX1" fmla="*/ 228600 w 471487"/>
                <a:gd name="connsiteY1" fmla="*/ 64294 h 250031"/>
                <a:gd name="connsiteX2" fmla="*/ 357187 w 471487"/>
                <a:gd name="connsiteY2" fmla="*/ 0 h 250031"/>
                <a:gd name="connsiteX3" fmla="*/ 471487 w 471487"/>
                <a:gd name="connsiteY3" fmla="*/ 250031 h 250031"/>
                <a:gd name="connsiteX4" fmla="*/ 0 w 471487"/>
                <a:gd name="connsiteY4" fmla="*/ 242888 h 250031"/>
                <a:gd name="connsiteX5" fmla="*/ 57150 w 471487"/>
                <a:gd name="connsiteY5" fmla="*/ 14288 h 25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1487" h="250031">
                  <a:moveTo>
                    <a:pt x="57150" y="14288"/>
                  </a:moveTo>
                  <a:lnTo>
                    <a:pt x="228600" y="64294"/>
                  </a:lnTo>
                  <a:lnTo>
                    <a:pt x="357187" y="0"/>
                  </a:lnTo>
                  <a:lnTo>
                    <a:pt x="471487" y="250031"/>
                  </a:lnTo>
                  <a:lnTo>
                    <a:pt x="0" y="242888"/>
                  </a:lnTo>
                  <a:lnTo>
                    <a:pt x="57150" y="142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1560" dirty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48EC4790-1010-4DC0-B6FE-AEAC31462C8F}"/>
              </a:ext>
            </a:extLst>
          </p:cNvPr>
          <p:cNvSpPr txBox="1"/>
          <p:nvPr/>
        </p:nvSpPr>
        <p:spPr>
          <a:xfrm>
            <a:off x="7454717" y="6838435"/>
            <a:ext cx="7006430" cy="4985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097280"/>
            <a:r>
              <a:rPr lang="en-US" sz="1320" i="1" dirty="0" err="1">
                <a:solidFill>
                  <a:prstClr val="black"/>
                </a:solidFill>
                <a:latin typeface="Calibri Light" panose="020F0302020204030204"/>
              </a:rPr>
              <a:t>Dorigo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 et al.: </a:t>
            </a:r>
            <a:r>
              <a:rPr lang="en-US" sz="1320" b="1" i="1" dirty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</a:rPr>
              <a:t>The International Soil Moisture Network: serving Earth system science for over a decade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n-US" sz="1320" i="1" dirty="0" err="1">
                <a:solidFill>
                  <a:prstClr val="black"/>
                </a:solidFill>
                <a:latin typeface="Calibri Light" panose="020F0302020204030204"/>
              </a:rPr>
              <a:t>Hydrol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. Earth Syst. Sci., 25, 5749–5804, 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  <a:hlinkClick r:id="rId11"/>
              </a:rPr>
              <a:t>https://doi.org/10.5194/hess-25-5749-2021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, 2021.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82142" y="7593490"/>
            <a:ext cx="364856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The International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Soil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Moisture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Network (ISMN)</a:t>
            </a:r>
          </a:p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EGU 2022, Vienna, 23-27 May 2022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789660" y="7627620"/>
            <a:ext cx="2268570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Ivana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Petrakovic</a:t>
            </a:r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  <a:p>
            <a:pPr defTabSz="1097280"/>
            <a:r>
              <a:rPr lang="en-US" sz="96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© Authors (front page). All rights reserved</a:t>
            </a:r>
            <a:endParaRPr lang="en-US" sz="960" baseline="30000" dirty="0">
              <a:solidFill>
                <a:srgbClr val="5B9BD5">
                  <a:lumMod val="75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defTabSz="1097280"/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47" name="Picture 46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08" y="6969117"/>
            <a:ext cx="1755154" cy="1755154"/>
          </a:xfrm>
          <a:prstGeom prst="rect">
            <a:avLst/>
          </a:prstGeom>
        </p:spPr>
      </p:pic>
      <p:pic>
        <p:nvPicPr>
          <p:cNvPr id="48" name="Picture 47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75" y="7593490"/>
            <a:ext cx="1359949" cy="5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46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0" y="18333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1) The International Soil Moisture Network (ISMN)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57513"/>
          <a:stretch/>
        </p:blipFill>
        <p:spPr>
          <a:xfrm>
            <a:off x="-13757" y="-28051"/>
            <a:ext cx="14644157" cy="153619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3758" y="-25818"/>
            <a:ext cx="14644157" cy="1532684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927116" y="42118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5" y="8294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-13759" y="7501878"/>
            <a:ext cx="14644158" cy="4991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81772" y="7676509"/>
            <a:ext cx="857257" cy="388067"/>
            <a:chOff x="1725617" y="6267732"/>
            <a:chExt cx="1058716" cy="50250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40" name="Rounded Rectangle 39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/>
            <a:sp3d prstMaterial="plastic"/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" y="7634794"/>
            <a:ext cx="446593" cy="46817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1421129" y="7651688"/>
            <a:ext cx="1193798" cy="43438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4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A9132B-A0F3-4818-96D4-CF077C14D913}"/>
              </a:ext>
            </a:extLst>
          </p:cNvPr>
          <p:cNvSpPr txBox="1">
            <a:spLocks/>
          </p:cNvSpPr>
          <p:nvPr/>
        </p:nvSpPr>
        <p:spPr>
          <a:xfrm>
            <a:off x="1669035" y="34921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New ISMN Paper: Dorigo et al., 2021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5959A146-77E7-4FE9-AEB7-034FCEA633E5}"/>
              </a:ext>
            </a:extLst>
          </p:cNvPr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33BEFB-C1BF-4E72-A570-D4202C2D1042}"/>
              </a:ext>
            </a:extLst>
          </p:cNvPr>
          <p:cNvSpPr txBox="1"/>
          <p:nvPr/>
        </p:nvSpPr>
        <p:spPr>
          <a:xfrm>
            <a:off x="7636554" y="1912011"/>
            <a:ext cx="682962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en-US" sz="2160" b="1" dirty="0">
                <a:solidFill>
                  <a:prstClr val="black"/>
                </a:solidFill>
                <a:latin typeface="Calibri Light" panose="020F0302020204030204"/>
              </a:rPr>
              <a:t>The ISMN paper has been officially published on 9 </a:t>
            </a:r>
            <a:r>
              <a:rPr lang="de-AT" sz="2160" b="1" dirty="0">
                <a:solidFill>
                  <a:prstClr val="black"/>
                </a:solidFill>
                <a:latin typeface="Calibri Light" panose="020F0302020204030204"/>
              </a:rPr>
              <a:t>November 2021 (HESS)</a:t>
            </a:r>
          </a:p>
          <a:p>
            <a:pPr marL="548640" indent="-548640" defTabSz="1097280">
              <a:buFont typeface="Arial" panose="020B0604020202020204" pitchFamily="34" charset="0"/>
              <a:buChar char="•"/>
            </a:pPr>
            <a:endParaRPr lang="en-US" sz="2160" b="1" dirty="0">
              <a:solidFill>
                <a:srgbClr val="0070C0"/>
              </a:solidFill>
              <a:latin typeface="Calibri Light" panose="020F0302020204030204"/>
            </a:endParaRP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endParaRPr lang="en-US" sz="216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7" y="4125580"/>
            <a:ext cx="5724217" cy="32982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33BEFB-C1BF-4E72-A570-D4202C2D1042}"/>
              </a:ext>
            </a:extLst>
          </p:cNvPr>
          <p:cNvSpPr txBox="1"/>
          <p:nvPr/>
        </p:nvSpPr>
        <p:spPr>
          <a:xfrm>
            <a:off x="7636554" y="3490641"/>
            <a:ext cx="68296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⇒ Content:</a:t>
            </a: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Overview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of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ISMN</a:t>
            </a: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New </a:t>
            </a:r>
            <a:r>
              <a:rPr lang="en-US" sz="2160" dirty="0" err="1">
                <a:solidFill>
                  <a:prstClr val="black"/>
                </a:solidFill>
                <a:latin typeface="Calibri Light" panose="020F0302020204030204"/>
              </a:rPr>
              <a:t>pyhton</a:t>
            </a: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 based quality control procedure </a:t>
            </a:r>
            <a:br>
              <a:rPr lang="en-US" sz="216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	</a:t>
            </a:r>
            <a:r>
              <a:rPr lang="sv-SE" sz="2160" dirty="0">
                <a:solidFill>
                  <a:prstClr val="black"/>
                </a:solidFill>
                <a:latin typeface="Calibri Light" panose="020F0302020204030204"/>
              </a:rPr>
              <a:t>ISMN python flag moduel – flagit: 	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  <a:hlinkClick r:id="rId8"/>
              </a:rPr>
              <a:t>https://github.com/TUW-GEO/flagit</a:t>
            </a:r>
            <a:endParaRPr lang="de-AT" sz="216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Impact of the ISMN on Earth system sciences (Literature overview of studies making use of 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ISMN)</a:t>
            </a: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Challenges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and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opportunities</a:t>
            </a:r>
            <a:endParaRPr lang="de-AT" sz="216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Recent developments (since 2013 paper)</a:t>
            </a:r>
          </a:p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Summarize current shortcomings and future 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needs</a:t>
            </a:r>
            <a:endParaRPr lang="de-AT" sz="216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4" y="1684196"/>
            <a:ext cx="3852367" cy="2372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/>
          <p:cNvSpPr txBox="1"/>
          <p:nvPr/>
        </p:nvSpPr>
        <p:spPr>
          <a:xfrm>
            <a:off x="6882142" y="7593490"/>
            <a:ext cx="364856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The International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Soil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Moisture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Network (ISMN)</a:t>
            </a:r>
          </a:p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EGU 2022, Vienna, 23-27 May 2022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89660" y="7627620"/>
            <a:ext cx="2268570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Ivana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Petrakovic</a:t>
            </a:r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  <a:p>
            <a:pPr defTabSz="1097280"/>
            <a:r>
              <a:rPr lang="en-US" sz="96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© Authors (front page). All rights reserved</a:t>
            </a:r>
            <a:endParaRPr lang="en-US" sz="960" baseline="30000" dirty="0">
              <a:solidFill>
                <a:srgbClr val="5B9BD5">
                  <a:lumMod val="75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defTabSz="1097280"/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29" name="Picture 28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08" y="6969117"/>
            <a:ext cx="1755154" cy="1755154"/>
          </a:xfrm>
          <a:prstGeom prst="rect">
            <a:avLst/>
          </a:prstGeom>
        </p:spPr>
      </p:pic>
      <p:pic>
        <p:nvPicPr>
          <p:cNvPr id="30" name="Picture 29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75" y="7593490"/>
            <a:ext cx="1359949" cy="5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0" y="18333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1) The International Soil Moisture Network (ISMN)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57513"/>
          <a:stretch/>
        </p:blipFill>
        <p:spPr>
          <a:xfrm>
            <a:off x="-13757" y="-28051"/>
            <a:ext cx="14644157" cy="153619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3758" y="-25818"/>
            <a:ext cx="14644157" cy="1532684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927116" y="42118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5" y="8294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-13759" y="7501878"/>
            <a:ext cx="14644158" cy="4991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81772" y="7676509"/>
            <a:ext cx="857257" cy="388067"/>
            <a:chOff x="1725617" y="6267732"/>
            <a:chExt cx="1058716" cy="50250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40" name="Rounded Rectangle 39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/>
            <a:sp3d prstMaterial="plastic"/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" y="7634794"/>
            <a:ext cx="446593" cy="46817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1421129" y="7651688"/>
            <a:ext cx="1193798" cy="43438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5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A9132B-A0F3-4818-96D4-CF077C14D913}"/>
              </a:ext>
            </a:extLst>
          </p:cNvPr>
          <p:cNvSpPr txBox="1">
            <a:spLocks/>
          </p:cNvSpPr>
          <p:nvPr/>
        </p:nvSpPr>
        <p:spPr>
          <a:xfrm>
            <a:off x="1669035" y="34921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ISMN data usage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5959A146-77E7-4FE9-AEB7-034FCEA633E5}"/>
              </a:ext>
            </a:extLst>
          </p:cNvPr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C332506C-F4AA-40CF-B063-1780F1F651A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0285" y="4745441"/>
          <a:ext cx="5086971" cy="237882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162066">
                  <a:extLst>
                    <a:ext uri="{9D8B030D-6E8A-4147-A177-3AD203B41FA5}">
                      <a16:colId xmlns:a16="http://schemas.microsoft.com/office/drawing/2014/main" val="507759261"/>
                    </a:ext>
                  </a:extLst>
                </a:gridCol>
                <a:gridCol w="924905">
                  <a:extLst>
                    <a:ext uri="{9D8B030D-6E8A-4147-A177-3AD203B41FA5}">
                      <a16:colId xmlns:a16="http://schemas.microsoft.com/office/drawing/2014/main" val="3174932183"/>
                    </a:ext>
                  </a:extLst>
                </a:gridCol>
              </a:tblGrid>
              <a:tr h="4211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Purpose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[%]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205620"/>
                  </a:ext>
                </a:extLst>
              </a:tr>
              <a:tr h="391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Satellite Validation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55.7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493028"/>
                  </a:ext>
                </a:extLst>
              </a:tr>
              <a:tr h="391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Model development and validation 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j-lt"/>
                        </a:rPr>
                        <a:t>16.2</a:t>
                      </a:r>
                      <a:endParaRPr lang="en-US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842579"/>
                  </a:ext>
                </a:extLst>
              </a:tr>
              <a:tr h="391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Meteorological applications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7.5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854028"/>
                  </a:ext>
                </a:extLst>
              </a:tr>
              <a:tr h="391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Drought monitoring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+mj-lt"/>
                        </a:rPr>
                        <a:t>3.8</a:t>
                      </a:r>
                      <a:endParaRPr lang="en-US" sz="19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196312"/>
                  </a:ext>
                </a:extLst>
              </a:tr>
              <a:tr h="391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Other applications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j-lt"/>
                        </a:rPr>
                        <a:t>16.8</a:t>
                      </a:r>
                      <a:endParaRPr lang="en-US" sz="19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94" marR="628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247909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7C792E6D-1B21-43B9-A36F-16897FF8F105}"/>
              </a:ext>
            </a:extLst>
          </p:cNvPr>
          <p:cNvSpPr txBox="1"/>
          <p:nvPr/>
        </p:nvSpPr>
        <p:spPr>
          <a:xfrm>
            <a:off x="7758811" y="1595277"/>
            <a:ext cx="6415638" cy="5115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US" sz="1920" dirty="0">
                <a:solidFill>
                  <a:prstClr val="black"/>
                </a:solidFill>
                <a:latin typeface="Calibri Light" panose="020F0302020204030204"/>
              </a:rPr>
              <a:t>Involved products (concerning usage):</a:t>
            </a:r>
          </a:p>
          <a:p>
            <a:pPr marL="342900" indent="-342900" defTabSz="1097280">
              <a:buFont typeface="Courier New" panose="02070309020205020404" pitchFamily="49" charset="0"/>
              <a:buChar char="o"/>
            </a:pPr>
            <a:r>
              <a:rPr lang="en-US" sz="1920" dirty="0">
                <a:solidFill>
                  <a:prstClr val="black"/>
                </a:solidFill>
                <a:latin typeface="Calibri Light" panose="020F0302020204030204"/>
              </a:rPr>
              <a:t>Satellite Validation: ESA CCI SM, C3S, CGLS, HSAF, QA4SM etc.</a:t>
            </a:r>
            <a:br>
              <a:rPr lang="en-US" sz="1920" dirty="0">
                <a:solidFill>
                  <a:prstClr val="black"/>
                </a:solidFill>
                <a:latin typeface="Calibri Light" panose="020F0302020204030204"/>
              </a:rPr>
            </a:br>
            <a:endParaRPr lang="en-US" sz="192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indent="-342900" defTabSz="1097280">
              <a:buFont typeface="Courier New" panose="02070309020205020404" pitchFamily="49" charset="0"/>
              <a:buChar char="o"/>
            </a:pPr>
            <a:r>
              <a:rPr lang="en-US" sz="1920" dirty="0">
                <a:solidFill>
                  <a:prstClr val="black"/>
                </a:solidFill>
                <a:latin typeface="Calibri Light" panose="020F0302020204030204"/>
              </a:rPr>
              <a:t>Model development and validation: NASA’s GLDAS Noah, ECMWF (ERA5, ERA-Interim, ERA-Land), MERRA2, LDAS-Monde etc.</a:t>
            </a:r>
          </a:p>
          <a:p>
            <a:pPr marL="342900" indent="-342900" defTabSz="1097280">
              <a:buFont typeface="Courier New" panose="02070309020205020404" pitchFamily="49" charset="0"/>
              <a:buChar char="o"/>
            </a:pPr>
            <a:endParaRPr lang="en-US" sz="192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indent="-342900" defTabSz="1097280">
              <a:buFont typeface="Courier New" panose="02070309020205020404" pitchFamily="49" charset="0"/>
              <a:buChar char="o"/>
            </a:pPr>
            <a:r>
              <a:rPr lang="en-US" sz="1920" dirty="0">
                <a:solidFill>
                  <a:prstClr val="black"/>
                </a:solidFill>
                <a:latin typeface="Calibri Light" panose="020F0302020204030204"/>
              </a:rPr>
              <a:t>Meteorological applications: TESSEL, Weather Research and Forecasting Model (WRF) , ERA-Interim/Land, ECMWF etc.</a:t>
            </a:r>
          </a:p>
          <a:p>
            <a:pPr marL="342900" indent="-342900" defTabSz="1097280">
              <a:buFont typeface="Courier New" panose="02070309020205020404" pitchFamily="49" charset="0"/>
              <a:buChar char="o"/>
            </a:pPr>
            <a:endParaRPr lang="en-US" sz="192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indent="-342900" defTabSz="1097280">
              <a:buFont typeface="Courier New" panose="02070309020205020404" pitchFamily="49" charset="0"/>
              <a:buChar char="o"/>
            </a:pPr>
            <a:r>
              <a:rPr lang="en-US" sz="1920" dirty="0">
                <a:solidFill>
                  <a:prstClr val="black"/>
                </a:solidFill>
                <a:latin typeface="Calibri Light" panose="020F0302020204030204"/>
              </a:rPr>
              <a:t>Drought monitoring: SP(E)I, PDSI, European Drought Observatory etc.</a:t>
            </a:r>
            <a:br>
              <a:rPr lang="en-US" sz="1920" dirty="0">
                <a:solidFill>
                  <a:prstClr val="black"/>
                </a:solidFill>
                <a:latin typeface="Calibri Light" panose="020F0302020204030204"/>
              </a:rPr>
            </a:br>
            <a:endParaRPr lang="en-US" sz="1920" dirty="0">
              <a:solidFill>
                <a:prstClr val="black"/>
              </a:solidFill>
              <a:latin typeface="Calibri Light" panose="020F0302020204030204"/>
            </a:endParaRPr>
          </a:p>
          <a:p>
            <a:pPr marL="342900" indent="-342900" defTabSz="1097280">
              <a:buFont typeface="Courier New" panose="02070309020205020404" pitchFamily="49" charset="0"/>
              <a:buChar char="o"/>
            </a:pPr>
            <a:r>
              <a:rPr lang="en-US" sz="1920" dirty="0">
                <a:solidFill>
                  <a:prstClr val="black"/>
                </a:solidFill>
                <a:latin typeface="Calibri Light" panose="020F0302020204030204"/>
              </a:rPr>
              <a:t>Other applications: validation of hybrid observation based products, assessment of the impact of assimilating satellite observations into land surface models, etc.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18010" y="1694752"/>
            <a:ext cx="324908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br>
              <a:rPr lang="en-US" sz="1920" dirty="0">
                <a:solidFill>
                  <a:srgbClr val="23373B"/>
                </a:solidFill>
                <a:latin typeface="Calibri Light" panose="020F0302020204030204"/>
              </a:rPr>
            </a:br>
            <a:endParaRPr lang="en-US" sz="1920" dirty="0">
              <a:solidFill>
                <a:srgbClr val="23373B"/>
              </a:solidFill>
              <a:latin typeface="Calibri Light" panose="020F0302020204030204"/>
            </a:endParaRPr>
          </a:p>
          <a:p>
            <a:pPr defTabSz="1097280"/>
            <a:endParaRPr lang="de-AT" sz="192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EC4790-1010-4DC0-B6FE-AEAC31462C8F}"/>
              </a:ext>
            </a:extLst>
          </p:cNvPr>
          <p:cNvSpPr txBox="1"/>
          <p:nvPr/>
        </p:nvSpPr>
        <p:spPr>
          <a:xfrm>
            <a:off x="7454717" y="6838435"/>
            <a:ext cx="7006430" cy="4985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097280"/>
            <a:r>
              <a:rPr lang="en-US" sz="1320" i="1" dirty="0" err="1">
                <a:solidFill>
                  <a:prstClr val="black"/>
                </a:solidFill>
                <a:latin typeface="Calibri Light" panose="020F0302020204030204"/>
              </a:rPr>
              <a:t>Dorigo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 et al.: </a:t>
            </a:r>
            <a:r>
              <a:rPr lang="en-US" sz="1320" b="1" i="1" dirty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</a:rPr>
              <a:t>The International Soil Moisture Network: serving Earth system science for over a decade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n-US" sz="1320" i="1" dirty="0" err="1">
                <a:solidFill>
                  <a:prstClr val="black"/>
                </a:solidFill>
                <a:latin typeface="Calibri Light" panose="020F0302020204030204"/>
              </a:rPr>
              <a:t>Hydrol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. Earth Syst. Sci., 25, 5749–5804, 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  <a:hlinkClick r:id="rId7"/>
              </a:rPr>
              <a:t>https://doi.org/10.5194/hess-25-5749-2021</a:t>
            </a:r>
            <a:r>
              <a:rPr lang="en-US" sz="1320" i="1" dirty="0">
                <a:solidFill>
                  <a:prstClr val="black"/>
                </a:solidFill>
                <a:latin typeface="Calibri Light" panose="020F0302020204030204"/>
              </a:rPr>
              <a:t>, 2021.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4" y="1738322"/>
            <a:ext cx="6737884" cy="247275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882142" y="7593490"/>
            <a:ext cx="364856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The International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Soil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Moisture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Network (ISMN)</a:t>
            </a:r>
          </a:p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EGU 2022, Vienna, 23-27 May 2022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89660" y="7627620"/>
            <a:ext cx="2268570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Ivana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Petrakovic</a:t>
            </a:r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  <a:p>
            <a:pPr defTabSz="1097280"/>
            <a:r>
              <a:rPr lang="en-US" sz="96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© Authors (front page). All rights reserved</a:t>
            </a:r>
            <a:endParaRPr lang="en-US" sz="960" baseline="30000" dirty="0">
              <a:solidFill>
                <a:srgbClr val="5B9BD5">
                  <a:lumMod val="75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defTabSz="1097280"/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29" name="Picture 28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08" y="6969117"/>
            <a:ext cx="1755154" cy="1755154"/>
          </a:xfrm>
          <a:prstGeom prst="rect">
            <a:avLst/>
          </a:prstGeom>
        </p:spPr>
      </p:pic>
      <p:pic>
        <p:nvPicPr>
          <p:cNvPr id="30" name="Picture 29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75" y="7593490"/>
            <a:ext cx="1359949" cy="5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28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0977428-5E83-44FC-A641-6C36908229D3}"/>
              </a:ext>
            </a:extLst>
          </p:cNvPr>
          <p:cNvSpPr txBox="1"/>
          <p:nvPr/>
        </p:nvSpPr>
        <p:spPr>
          <a:xfrm>
            <a:off x="850875" y="4265148"/>
            <a:ext cx="1284847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97280">
              <a:buFont typeface="Arial" panose="020B0604020202020204" pitchFamily="34" charset="0"/>
              <a:buChar char="•"/>
            </a:pPr>
            <a:r>
              <a:rPr lang="en-US" sz="2160" b="1" dirty="0">
                <a:solidFill>
                  <a:prstClr val="black"/>
                </a:solidFill>
                <a:latin typeface="Calibri Light" panose="020F0302020204030204"/>
              </a:rPr>
              <a:t>TU Wien 	</a:t>
            </a: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scientific development of the ISMN within the </a:t>
            </a:r>
            <a:r>
              <a:rPr lang="x-none" sz="2160" dirty="0">
                <a:solidFill>
                  <a:prstClr val="black"/>
                </a:solidFill>
                <a:latin typeface="Calibri Light" panose="020F0302020204030204"/>
              </a:rPr>
              <a:t>ESA project “</a:t>
            </a:r>
            <a:r>
              <a:rPr lang="x-none" sz="2160" dirty="0">
                <a:solidFill>
                  <a:prstClr val="black"/>
                </a:solidFill>
                <a:latin typeface="Calibri Light" panose="020F0302020204030204"/>
                <a:hlinkClick r:id="rId2"/>
              </a:rPr>
              <a:t>Fiducial Reference Measurement for Soil Moisture (FRM4SM)</a:t>
            </a:r>
            <a:r>
              <a:rPr lang="x-none" sz="2160" dirty="0">
                <a:solidFill>
                  <a:prstClr val="black"/>
                </a:solidFill>
                <a:latin typeface="Calibri Light" panose="020F0302020204030204"/>
              </a:rPr>
              <a:t>” </a:t>
            </a: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(May 2021 – May 2023) </a:t>
            </a:r>
            <a:endParaRPr lang="en-US" sz="216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0" y="18333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1) The International Soil Moisture Network (ISMN)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57513"/>
          <a:stretch/>
        </p:blipFill>
        <p:spPr>
          <a:xfrm>
            <a:off x="-13757" y="-28051"/>
            <a:ext cx="14644157" cy="153619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3758" y="-25818"/>
            <a:ext cx="14644157" cy="1532684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927116" y="42118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5" y="8294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-13759" y="7501878"/>
            <a:ext cx="14644158" cy="4991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81772" y="7676509"/>
            <a:ext cx="857257" cy="388067"/>
            <a:chOff x="1725617" y="6267732"/>
            <a:chExt cx="1058716" cy="50250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40" name="Rounded Rectangle 39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/>
            <a:sp3d prstMaterial="plastic"/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" y="7634794"/>
            <a:ext cx="446593" cy="46817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1421129" y="7651688"/>
            <a:ext cx="1193798" cy="434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2142" y="7593490"/>
            <a:ext cx="364856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The International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Soil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Moisture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Network (ISMN)</a:t>
            </a:r>
          </a:p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EGU 2022, Vienna, 23-27 May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89660" y="7627620"/>
            <a:ext cx="2268570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Ivana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Petrakovic</a:t>
            </a:r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  <a:p>
            <a:pPr defTabSz="1097280"/>
            <a:r>
              <a:rPr lang="en-US" sz="96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© Authors (front page). All rights reserved</a:t>
            </a:r>
            <a:endParaRPr lang="en-US" sz="960" baseline="30000" dirty="0">
              <a:solidFill>
                <a:srgbClr val="5B9BD5">
                  <a:lumMod val="75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defTabSz="1097280"/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6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A9132B-A0F3-4818-96D4-CF077C14D913}"/>
              </a:ext>
            </a:extLst>
          </p:cNvPr>
          <p:cNvSpPr txBox="1">
            <a:spLocks/>
          </p:cNvSpPr>
          <p:nvPr/>
        </p:nvSpPr>
        <p:spPr>
          <a:xfrm>
            <a:off x="1669035" y="34921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Future of the ISMN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5959A146-77E7-4FE9-AEB7-034FCEA633E5}"/>
              </a:ext>
            </a:extLst>
          </p:cNvPr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442361" y="4407257"/>
            <a:ext cx="532211" cy="194230"/>
          </a:xfrm>
          <a:prstGeom prst="rightArrow">
            <a:avLst/>
          </a:prstGeom>
          <a:solidFill>
            <a:srgbClr val="026CA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de-AT" sz="216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26" name="Picture 25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992" y="821070"/>
            <a:ext cx="3391153" cy="3391153"/>
          </a:xfrm>
          <a:prstGeom prst="rect">
            <a:avLst/>
          </a:prstGeom>
        </p:spPr>
      </p:pic>
      <p:pic>
        <p:nvPicPr>
          <p:cNvPr id="29" name="Picture 28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70" y="2011515"/>
            <a:ext cx="2650999" cy="110458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41351" y="1837744"/>
            <a:ext cx="5824684" cy="1357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880" b="1" dirty="0">
              <a:solidFill>
                <a:prstClr val="whit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1097280"/>
            <a:r>
              <a:rPr lang="en-US" sz="288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ISMN operations moving to a new host! </a:t>
            </a:r>
          </a:p>
          <a:p>
            <a:pPr algn="ctr" defTabSz="1097280"/>
            <a:endParaRPr lang="de-AT" sz="2400" dirty="0">
              <a:solidFill>
                <a:prstClr val="whit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08" y="6969117"/>
            <a:ext cx="1755154" cy="1755154"/>
          </a:xfrm>
          <a:prstGeom prst="rect">
            <a:avLst/>
          </a:prstGeom>
        </p:spPr>
      </p:pic>
      <p:pic>
        <p:nvPicPr>
          <p:cNvPr id="30" name="Picture 29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75" y="7593490"/>
            <a:ext cx="1359949" cy="5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08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0" y="18333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1) The International Soil Moisture Network (ISMN)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57513"/>
          <a:stretch/>
        </p:blipFill>
        <p:spPr>
          <a:xfrm>
            <a:off x="-13757" y="-28051"/>
            <a:ext cx="14644157" cy="153619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3758" y="-25818"/>
            <a:ext cx="14644157" cy="1532684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927116" y="42118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5" y="8294"/>
            <a:ext cx="1282945" cy="134495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-13759" y="7501878"/>
            <a:ext cx="14644158" cy="4991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81772" y="7676509"/>
            <a:ext cx="857257" cy="388067"/>
            <a:chOff x="1725617" y="6267732"/>
            <a:chExt cx="1058716" cy="50250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grpSpPr>
        <p:sp>
          <p:nvSpPr>
            <p:cNvPr id="40" name="Rounded Rectangle 39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/>
            <a:sp3d prstMaterial="plastic"/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" y="7634794"/>
            <a:ext cx="446593" cy="46817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1421129" y="7651688"/>
            <a:ext cx="1193798" cy="43438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51A9D3D-DCFA-4350-B69E-B9BD71F4A10D}" type="slidenum">
              <a:rPr lang="de-AT">
                <a:solidFill>
                  <a:prstClr val="black">
                    <a:tint val="75000"/>
                  </a:prstClr>
                </a:solidFill>
                <a:latin typeface="Calibri Light" panose="020F0302020204030204"/>
              </a:rPr>
              <a:pPr defTabSz="1097280"/>
              <a:t>7</a:t>
            </a:fld>
            <a:endParaRPr lang="de-AT">
              <a:solidFill>
                <a:prstClr val="black">
                  <a:tint val="75000"/>
                </a:prstClr>
              </a:solidFill>
              <a:latin typeface="Calibri Light" panose="020F0302020204030204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A9132B-A0F3-4818-96D4-CF077C14D913}"/>
              </a:ext>
            </a:extLst>
          </p:cNvPr>
          <p:cNvSpPr txBox="1">
            <a:spLocks/>
          </p:cNvSpPr>
          <p:nvPr/>
        </p:nvSpPr>
        <p:spPr>
          <a:xfrm>
            <a:off x="1669035" y="349211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Future of the ISMN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5959A146-77E7-4FE9-AEB7-034FCEA633E5}"/>
              </a:ext>
            </a:extLst>
          </p:cNvPr>
          <p:cNvSpPr txBox="1">
            <a:spLocks/>
          </p:cNvSpPr>
          <p:nvPr/>
        </p:nvSpPr>
        <p:spPr>
          <a:xfrm>
            <a:off x="1764325" y="424583"/>
            <a:ext cx="12030319" cy="709351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38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415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554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692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830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0969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107" indent="0" algn="ctr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None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560332">
              <a:spcBef>
                <a:spcPts val="1706"/>
              </a:spcBef>
            </a:pPr>
            <a:r>
              <a:rPr lang="en-US" sz="384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endParaRPr lang="en-US" sz="3840" b="1" baseline="30000" dirty="0">
              <a:solidFill>
                <a:prstClr val="white"/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977428-5E83-44FC-A641-6C36908229D3}"/>
              </a:ext>
            </a:extLst>
          </p:cNvPr>
          <p:cNvSpPr txBox="1"/>
          <p:nvPr/>
        </p:nvSpPr>
        <p:spPr>
          <a:xfrm>
            <a:off x="539204" y="3589135"/>
            <a:ext cx="12523746" cy="3157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• Error characterization of soil moisture </a:t>
            </a:r>
            <a:r>
              <a:rPr lang="en-US" sz="2160" dirty="0" err="1">
                <a:solidFill>
                  <a:prstClr val="black"/>
                </a:solidFill>
                <a:latin typeface="Calibri Light" panose="020F0302020204030204"/>
              </a:rPr>
              <a:t>insitu</a:t>
            </a: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 data</a:t>
            </a:r>
          </a:p>
          <a:p>
            <a:pPr defTabSz="1097280"/>
            <a:endParaRPr lang="en-US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1097280"/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• Implementation of </a:t>
            </a:r>
            <a:r>
              <a:rPr lang="en-US" sz="2160" dirty="0" err="1">
                <a:solidFill>
                  <a:prstClr val="black"/>
                </a:solidFill>
                <a:latin typeface="Calibri Light" panose="020F0302020204030204"/>
              </a:rPr>
              <a:t>insitu</a:t>
            </a:r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 findings into ISMN sys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tems</a:t>
            </a:r>
            <a:endParaRPr lang="de-AT" sz="216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1097280"/>
            <a:endParaRPr lang="de-AT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1097280"/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• Evolution of Quality Assurance for Soil </a:t>
            </a:r>
            <a:r>
              <a:rPr lang="en-US" sz="2160" dirty="0" err="1">
                <a:solidFill>
                  <a:prstClr val="black"/>
                </a:solidFill>
                <a:latin typeface="Calibri Light" panose="020F0302020204030204"/>
              </a:rPr>
              <a:t>Mois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ture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Service (QA4SM online 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validation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service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  <a:hlinkClick r:id="rId7"/>
              </a:rPr>
              <a:t>https://qa4sm.eu/ui/home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pPr defTabSz="1097280"/>
            <a:endParaRPr lang="de-AT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1097280"/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• Implementation of FRM4SM subset of ISMN data 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into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 QA4SM</a:t>
            </a:r>
          </a:p>
          <a:p>
            <a:pPr defTabSz="1097280"/>
            <a:endParaRPr lang="de-AT" sz="1200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1097280"/>
            <a:r>
              <a:rPr lang="en-US" sz="2160" dirty="0">
                <a:solidFill>
                  <a:prstClr val="black"/>
                </a:solidFill>
                <a:latin typeface="Calibri Light" panose="020F0302020204030204"/>
              </a:rPr>
              <a:t>• Output: FRM Protocols and procedures for soil moisture (building upon community agreed </a:t>
            </a:r>
            <a:r>
              <a:rPr lang="en-US" sz="2160" dirty="0" err="1">
                <a:solidFill>
                  <a:prstClr val="black"/>
                </a:solidFill>
                <a:latin typeface="Calibri Light" panose="020F0302020204030204"/>
              </a:rPr>
              <a:t>stan</a:t>
            </a:r>
            <a:r>
              <a:rPr lang="de-AT" sz="2160" dirty="0" err="1">
                <a:solidFill>
                  <a:prstClr val="black"/>
                </a:solidFill>
                <a:latin typeface="Calibri Light" panose="020F0302020204030204"/>
              </a:rPr>
              <a:t>dards</a:t>
            </a:r>
            <a:r>
              <a:rPr lang="de-AT" sz="2160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pPr defTabSz="1097280"/>
            <a:r>
              <a:rPr lang="en-GB" sz="2160" dirty="0">
                <a:solidFill>
                  <a:prstClr val="black"/>
                </a:solidFill>
                <a:latin typeface="Calibri Light" panose="020F0302020204030204"/>
              </a:rPr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433735" y="1631578"/>
            <a:ext cx="5646091" cy="1329595"/>
          </a:xfrm>
          <a:prstGeom prst="rect">
            <a:avLst/>
          </a:prstGeom>
          <a:solidFill>
            <a:srgbClr val="026CA1"/>
          </a:solidFill>
          <a:ln>
            <a:solidFill>
              <a:schemeClr val="bg1"/>
            </a:solidFill>
          </a:ln>
        </p:spPr>
        <p:txBody>
          <a:bodyPr wrap="square" lIns="109728" tIns="54864" rIns="109728" bIns="54864">
            <a:spAutoFit/>
          </a:bodyPr>
          <a:lstStyle/>
          <a:p>
            <a:pPr algn="ctr" defTabSz="1097280"/>
            <a:r>
              <a:rPr lang="en-US" sz="648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FRM4SM</a:t>
            </a:r>
          </a:p>
          <a:p>
            <a:pPr algn="ctr" defTabSz="1097280"/>
            <a:r>
              <a:rPr lang="en-US" sz="144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Fiducial Reference Measurement for Soil Moisture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570" y="1771330"/>
            <a:ext cx="1400060" cy="9333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25" y="1796015"/>
            <a:ext cx="1791438" cy="8891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42" y="1886015"/>
            <a:ext cx="1126248" cy="6951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38" y="1853987"/>
            <a:ext cx="1364575" cy="6635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6825" y="2702739"/>
            <a:ext cx="641572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US" sz="1680" dirty="0">
                <a:solidFill>
                  <a:prstClr val="black"/>
                </a:solidFill>
                <a:latin typeface="Calibri Light" panose="020F0302020204030204"/>
              </a:rPr>
              <a:t>AWST ... Applied Science Software Technology, Vienna, Austria</a:t>
            </a:r>
          </a:p>
          <a:p>
            <a:pPr defTabSz="1097280"/>
            <a:r>
              <a:rPr lang="fr-FR" sz="1680" dirty="0">
                <a:solidFill>
                  <a:prstClr val="black"/>
                </a:solidFill>
                <a:latin typeface="Calibri Light" panose="020F0302020204030204"/>
              </a:rPr>
              <a:t>CESBIO ... Centre d’Etudes Spatiales de la Biosphère, Toulouse, France</a:t>
            </a:r>
          </a:p>
          <a:p>
            <a:pPr defTabSz="1097280"/>
            <a:endParaRPr lang="de-AT" sz="168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090" y="2938239"/>
            <a:ext cx="569373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de-AT" sz="1920" dirty="0">
                <a:solidFill>
                  <a:prstClr val="black"/>
                </a:solidFill>
                <a:latin typeface="Calibri Light" panose="020F0302020204030204"/>
              </a:rPr>
              <a:t>Project </a:t>
            </a:r>
            <a:r>
              <a:rPr lang="de-AT" sz="1920" dirty="0" err="1">
                <a:solidFill>
                  <a:prstClr val="black"/>
                </a:solidFill>
                <a:latin typeface="Calibri Light" panose="020F0302020204030204"/>
              </a:rPr>
              <a:t>duration</a:t>
            </a:r>
            <a:r>
              <a:rPr lang="de-AT" sz="1920" dirty="0">
                <a:solidFill>
                  <a:prstClr val="black"/>
                </a:solidFill>
                <a:latin typeface="Calibri Light" panose="020F0302020204030204"/>
              </a:rPr>
              <a:t>: May 2021 – May 2023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82142" y="7593490"/>
            <a:ext cx="364856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The International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Soil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Moisture</a:t>
            </a:r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 Network (ISMN)</a:t>
            </a:r>
          </a:p>
          <a:p>
            <a:pPr algn="just"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EGU 2022, Vienna, 23-27 May 2022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89660" y="7627620"/>
            <a:ext cx="2268570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de-AT" sz="144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Ivana </a:t>
            </a:r>
            <a:r>
              <a:rPr lang="de-AT" sz="144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Petrakovic</a:t>
            </a:r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  <a:p>
            <a:pPr defTabSz="1097280"/>
            <a:r>
              <a:rPr lang="en-US" sz="960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© Authors (front page). All rights reserved</a:t>
            </a:r>
            <a:endParaRPr lang="en-US" sz="960" baseline="30000" dirty="0">
              <a:solidFill>
                <a:srgbClr val="5B9BD5">
                  <a:lumMod val="75000"/>
                </a:srgbClr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defTabSz="1097280"/>
            <a:endParaRPr lang="de-AT" sz="1440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30" name="Picture 29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08" y="6969117"/>
            <a:ext cx="1755154" cy="1755154"/>
          </a:xfrm>
          <a:prstGeom prst="rect">
            <a:avLst/>
          </a:prstGeom>
        </p:spPr>
      </p:pic>
      <p:pic>
        <p:nvPicPr>
          <p:cNvPr id="31" name="Picture 30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75" y="7593490"/>
            <a:ext cx="1359949" cy="5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78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1ED8053C-AF28-403A-90F2-67A100EDE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0BCDCE7-03A4-438B-9B4A-0F5E37C4C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213" y="547224"/>
            <a:ext cx="8084738" cy="7238674"/>
          </a:xfrm>
          <a:custGeom>
            <a:avLst/>
            <a:gdLst>
              <a:gd name="connsiteX0" fmla="*/ 3069307 w 6737282"/>
              <a:gd name="connsiteY0" fmla="*/ 4550727 h 6032228"/>
              <a:gd name="connsiteX1" fmla="*/ 3741218 w 6737282"/>
              <a:gd name="connsiteY1" fmla="*/ 4550727 h 6032228"/>
              <a:gd name="connsiteX2" fmla="*/ 3772850 w 6737282"/>
              <a:gd name="connsiteY2" fmla="*/ 4554928 h 6032228"/>
              <a:gd name="connsiteX3" fmla="*/ 3794605 w 6737282"/>
              <a:gd name="connsiteY3" fmla="*/ 4564050 h 6032228"/>
              <a:gd name="connsiteX4" fmla="*/ 3781310 w 6737282"/>
              <a:gd name="connsiteY4" fmla="*/ 4587045 h 6032228"/>
              <a:gd name="connsiteX5" fmla="*/ 3310252 w 6737282"/>
              <a:gd name="connsiteY5" fmla="*/ 5401750 h 6032228"/>
              <a:gd name="connsiteX6" fmla="*/ 3029607 w 6737282"/>
              <a:gd name="connsiteY6" fmla="*/ 5564857 h 6032228"/>
              <a:gd name="connsiteX7" fmla="*/ 2804017 w 6737282"/>
              <a:gd name="connsiteY7" fmla="*/ 5564857 h 6032228"/>
              <a:gd name="connsiteX8" fmla="*/ 2777701 w 6737282"/>
              <a:gd name="connsiteY8" fmla="*/ 5564857 h 6032228"/>
              <a:gd name="connsiteX9" fmla="*/ 2752589 w 6737282"/>
              <a:gd name="connsiteY9" fmla="*/ 5521614 h 6032228"/>
              <a:gd name="connsiteX10" fmla="*/ 2629590 w 6737282"/>
              <a:gd name="connsiteY10" fmla="*/ 5309799 h 6032228"/>
              <a:gd name="connsiteX11" fmla="*/ 2629590 w 6737282"/>
              <a:gd name="connsiteY11" fmla="*/ 5191240 h 6032228"/>
              <a:gd name="connsiteX12" fmla="*/ 2966272 w 6737282"/>
              <a:gd name="connsiteY12" fmla="*/ 4611452 h 6032228"/>
              <a:gd name="connsiteX13" fmla="*/ 3069307 w 6737282"/>
              <a:gd name="connsiteY13" fmla="*/ 4550727 h 6032228"/>
              <a:gd name="connsiteX14" fmla="*/ 1224899 w 6737282"/>
              <a:gd name="connsiteY14" fmla="*/ 1805663 h 6032228"/>
              <a:gd name="connsiteX15" fmla="*/ 3029607 w 6737282"/>
              <a:gd name="connsiteY15" fmla="*/ 1805663 h 6032228"/>
              <a:gd name="connsiteX16" fmla="*/ 3310252 w 6737282"/>
              <a:gd name="connsiteY16" fmla="*/ 1968768 h 6032228"/>
              <a:gd name="connsiteX17" fmla="*/ 4210657 w 6737282"/>
              <a:gd name="connsiteY17" fmla="*/ 3526038 h 6032228"/>
              <a:gd name="connsiteX18" fmla="*/ 4210657 w 6737282"/>
              <a:gd name="connsiteY18" fmla="*/ 3844482 h 6032228"/>
              <a:gd name="connsiteX19" fmla="*/ 3876331 w 6737282"/>
              <a:gd name="connsiteY19" fmla="*/ 4422707 h 6032228"/>
              <a:gd name="connsiteX20" fmla="*/ 3848154 w 6737282"/>
              <a:gd name="connsiteY20" fmla="*/ 4471437 h 6032228"/>
              <a:gd name="connsiteX21" fmla="*/ 3849146 w 6737282"/>
              <a:gd name="connsiteY21" fmla="*/ 4471853 h 6032228"/>
              <a:gd name="connsiteX22" fmla="*/ 3898870 w 6737282"/>
              <a:gd name="connsiteY22" fmla="*/ 4522003 h 6032228"/>
              <a:gd name="connsiteX23" fmla="*/ 4277006 w 6737282"/>
              <a:gd name="connsiteY23" fmla="*/ 5175999 h 6032228"/>
              <a:gd name="connsiteX24" fmla="*/ 4277006 w 6737282"/>
              <a:gd name="connsiteY24" fmla="*/ 5309735 h 6032228"/>
              <a:gd name="connsiteX25" fmla="*/ 3898870 w 6737282"/>
              <a:gd name="connsiteY25" fmla="*/ 5963729 h 6032228"/>
              <a:gd name="connsiteX26" fmla="*/ 3781007 w 6737282"/>
              <a:gd name="connsiteY26" fmla="*/ 6032228 h 6032228"/>
              <a:gd name="connsiteX27" fmla="*/ 3023096 w 6737282"/>
              <a:gd name="connsiteY27" fmla="*/ 6032228 h 6032228"/>
              <a:gd name="connsiteX28" fmla="*/ 2906872 w 6737282"/>
              <a:gd name="connsiteY28" fmla="*/ 5963729 h 6032228"/>
              <a:gd name="connsiteX29" fmla="*/ 2703170 w 6737282"/>
              <a:gd name="connsiteY29" fmla="*/ 5612942 h 6032228"/>
              <a:gd name="connsiteX30" fmla="*/ 2680159 w 6737282"/>
              <a:gd name="connsiteY30" fmla="*/ 5573313 h 6032228"/>
              <a:gd name="connsiteX31" fmla="*/ 2698265 w 6737282"/>
              <a:gd name="connsiteY31" fmla="*/ 5573313 h 6032228"/>
              <a:gd name="connsiteX32" fmla="*/ 2783846 w 6737282"/>
              <a:gd name="connsiteY32" fmla="*/ 5573313 h 6032228"/>
              <a:gd name="connsiteX33" fmla="*/ 2821023 w 6737282"/>
              <a:gd name="connsiteY33" fmla="*/ 5637336 h 6032228"/>
              <a:gd name="connsiteX34" fmla="*/ 2963060 w 6737282"/>
              <a:gd name="connsiteY34" fmla="*/ 5881934 h 6032228"/>
              <a:gd name="connsiteX35" fmla="*/ 3066097 w 6737282"/>
              <a:gd name="connsiteY35" fmla="*/ 5942660 h 6032228"/>
              <a:gd name="connsiteX36" fmla="*/ 3738008 w 6737282"/>
              <a:gd name="connsiteY36" fmla="*/ 5942660 h 6032228"/>
              <a:gd name="connsiteX37" fmla="*/ 3842494 w 6737282"/>
              <a:gd name="connsiteY37" fmla="*/ 5881934 h 6032228"/>
              <a:gd name="connsiteX38" fmla="*/ 4177724 w 6737282"/>
              <a:gd name="connsiteY38" fmla="*/ 5302148 h 6032228"/>
              <a:gd name="connsiteX39" fmla="*/ 4177724 w 6737282"/>
              <a:gd name="connsiteY39" fmla="*/ 5183586 h 6032228"/>
              <a:gd name="connsiteX40" fmla="*/ 3842494 w 6737282"/>
              <a:gd name="connsiteY40" fmla="*/ 4603800 h 6032228"/>
              <a:gd name="connsiteX41" fmla="*/ 3798414 w 6737282"/>
              <a:gd name="connsiteY41" fmla="*/ 4559340 h 6032228"/>
              <a:gd name="connsiteX42" fmla="*/ 3793313 w 6737282"/>
              <a:gd name="connsiteY42" fmla="*/ 4557203 h 6032228"/>
              <a:gd name="connsiteX43" fmla="*/ 3820657 w 6737282"/>
              <a:gd name="connsiteY43" fmla="*/ 4509913 h 6032228"/>
              <a:gd name="connsiteX44" fmla="*/ 3840991 w 6737282"/>
              <a:gd name="connsiteY44" fmla="*/ 4474742 h 6032228"/>
              <a:gd name="connsiteX45" fmla="*/ 3819900 w 6737282"/>
              <a:gd name="connsiteY45" fmla="*/ 4465898 h 6032228"/>
              <a:gd name="connsiteX46" fmla="*/ 3784219 w 6737282"/>
              <a:gd name="connsiteY46" fmla="*/ 4461158 h 6032228"/>
              <a:gd name="connsiteX47" fmla="*/ 3026307 w 6737282"/>
              <a:gd name="connsiteY47" fmla="*/ 4461158 h 6032228"/>
              <a:gd name="connsiteX48" fmla="*/ 2910084 w 6737282"/>
              <a:gd name="connsiteY48" fmla="*/ 4529655 h 6032228"/>
              <a:gd name="connsiteX49" fmla="*/ 2530310 w 6737282"/>
              <a:gd name="connsiteY49" fmla="*/ 5183651 h 6032228"/>
              <a:gd name="connsiteX50" fmla="*/ 2530310 w 6737282"/>
              <a:gd name="connsiteY50" fmla="*/ 5317387 h 6032228"/>
              <a:gd name="connsiteX51" fmla="*/ 2655664 w 6737282"/>
              <a:gd name="connsiteY51" fmla="*/ 5533256 h 6032228"/>
              <a:gd name="connsiteX52" fmla="*/ 2674015 w 6737282"/>
              <a:gd name="connsiteY52" fmla="*/ 5564857 h 6032228"/>
              <a:gd name="connsiteX53" fmla="*/ 2589005 w 6737282"/>
              <a:gd name="connsiteY53" fmla="*/ 5564857 h 6032228"/>
              <a:gd name="connsiteX54" fmla="*/ 1224899 w 6737282"/>
              <a:gd name="connsiteY54" fmla="*/ 5564857 h 6032228"/>
              <a:gd name="connsiteX55" fmla="*/ 948151 w 6737282"/>
              <a:gd name="connsiteY55" fmla="*/ 5401750 h 6032228"/>
              <a:gd name="connsiteX56" fmla="*/ 43851 w 6737282"/>
              <a:gd name="connsiteY56" fmla="*/ 3844482 h 6032228"/>
              <a:gd name="connsiteX57" fmla="*/ 43851 w 6737282"/>
              <a:gd name="connsiteY57" fmla="*/ 3526038 h 6032228"/>
              <a:gd name="connsiteX58" fmla="*/ 948151 w 6737282"/>
              <a:gd name="connsiteY58" fmla="*/ 1968768 h 6032228"/>
              <a:gd name="connsiteX59" fmla="*/ 1224899 w 6737282"/>
              <a:gd name="connsiteY59" fmla="*/ 1805663 h 6032228"/>
              <a:gd name="connsiteX60" fmla="*/ 4371720 w 6737282"/>
              <a:gd name="connsiteY60" fmla="*/ 257854 h 6032228"/>
              <a:gd name="connsiteX61" fmla="*/ 5796146 w 6737282"/>
              <a:gd name="connsiteY61" fmla="*/ 257854 h 6032228"/>
              <a:gd name="connsiteX62" fmla="*/ 5999634 w 6737282"/>
              <a:gd name="connsiteY62" fmla="*/ 374270 h 6032228"/>
              <a:gd name="connsiteX63" fmla="*/ 6711846 w 6737282"/>
              <a:gd name="connsiteY63" fmla="*/ 1628971 h 6032228"/>
              <a:gd name="connsiteX64" fmla="*/ 6711846 w 6737282"/>
              <a:gd name="connsiteY64" fmla="*/ 1870427 h 6032228"/>
              <a:gd name="connsiteX65" fmla="*/ 5999634 w 6737282"/>
              <a:gd name="connsiteY65" fmla="*/ 3125126 h 6032228"/>
              <a:gd name="connsiteX66" fmla="*/ 5796146 w 6737282"/>
              <a:gd name="connsiteY66" fmla="*/ 3241542 h 6032228"/>
              <a:gd name="connsiteX67" fmla="*/ 4371720 w 6737282"/>
              <a:gd name="connsiteY67" fmla="*/ 3241542 h 6032228"/>
              <a:gd name="connsiteX68" fmla="*/ 4168233 w 6737282"/>
              <a:gd name="connsiteY68" fmla="*/ 3125126 h 6032228"/>
              <a:gd name="connsiteX69" fmla="*/ 3456020 w 6737282"/>
              <a:gd name="connsiteY69" fmla="*/ 1870427 h 6032228"/>
              <a:gd name="connsiteX70" fmla="*/ 3456020 w 6737282"/>
              <a:gd name="connsiteY70" fmla="*/ 1628971 h 6032228"/>
              <a:gd name="connsiteX71" fmla="*/ 4168233 w 6737282"/>
              <a:gd name="connsiteY71" fmla="*/ 374270 h 6032228"/>
              <a:gd name="connsiteX72" fmla="*/ 4371720 w 6737282"/>
              <a:gd name="connsiteY72" fmla="*/ 257854 h 6032228"/>
              <a:gd name="connsiteX73" fmla="*/ 2350132 w 6737282"/>
              <a:gd name="connsiteY73" fmla="*/ 0 h 6032228"/>
              <a:gd name="connsiteX74" fmla="*/ 3150522 w 6737282"/>
              <a:gd name="connsiteY74" fmla="*/ 0 h 6032228"/>
              <a:gd name="connsiteX75" fmla="*/ 3264863 w 6737282"/>
              <a:gd name="connsiteY75" fmla="*/ 65415 h 6032228"/>
              <a:gd name="connsiteX76" fmla="*/ 3665057 w 6737282"/>
              <a:gd name="connsiteY76" fmla="*/ 770436 h 6032228"/>
              <a:gd name="connsiteX77" fmla="*/ 3665057 w 6737282"/>
              <a:gd name="connsiteY77" fmla="*/ 906111 h 6032228"/>
              <a:gd name="connsiteX78" fmla="*/ 3264863 w 6737282"/>
              <a:gd name="connsiteY78" fmla="*/ 1611131 h 6032228"/>
              <a:gd name="connsiteX79" fmla="*/ 3150522 w 6737282"/>
              <a:gd name="connsiteY79" fmla="*/ 1676547 h 6032228"/>
              <a:gd name="connsiteX80" fmla="*/ 2350132 w 6737282"/>
              <a:gd name="connsiteY80" fmla="*/ 1676547 h 6032228"/>
              <a:gd name="connsiteX81" fmla="*/ 2235791 w 6737282"/>
              <a:gd name="connsiteY81" fmla="*/ 1611131 h 6032228"/>
              <a:gd name="connsiteX82" fmla="*/ 1835596 w 6737282"/>
              <a:gd name="connsiteY82" fmla="*/ 906111 h 6032228"/>
              <a:gd name="connsiteX83" fmla="*/ 1835596 w 6737282"/>
              <a:gd name="connsiteY83" fmla="*/ 770436 h 6032228"/>
              <a:gd name="connsiteX84" fmla="*/ 2235791 w 6737282"/>
              <a:gd name="connsiteY84" fmla="*/ 65415 h 6032228"/>
              <a:gd name="connsiteX85" fmla="*/ 2350132 w 6737282"/>
              <a:gd name="connsiteY85" fmla="*/ 0 h 603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737282" h="6032228">
                <a:moveTo>
                  <a:pt x="3069307" y="4550727"/>
                </a:moveTo>
                <a:cubicBezTo>
                  <a:pt x="3069307" y="4550727"/>
                  <a:pt x="3069307" y="4550727"/>
                  <a:pt x="3741218" y="4550727"/>
                </a:cubicBezTo>
                <a:cubicBezTo>
                  <a:pt x="3752102" y="4550727"/>
                  <a:pt x="3762715" y="4552172"/>
                  <a:pt x="3772850" y="4554928"/>
                </a:cubicBezTo>
                <a:lnTo>
                  <a:pt x="3794605" y="4564050"/>
                </a:lnTo>
                <a:lnTo>
                  <a:pt x="3781310" y="4587045"/>
                </a:lnTo>
                <a:cubicBezTo>
                  <a:pt x="3661093" y="4794962"/>
                  <a:pt x="3507216" y="5061097"/>
                  <a:pt x="3310252" y="5401750"/>
                </a:cubicBezTo>
                <a:cubicBezTo>
                  <a:pt x="3251786" y="5502720"/>
                  <a:pt x="3146542" y="5564857"/>
                  <a:pt x="3029607" y="5564857"/>
                </a:cubicBezTo>
                <a:cubicBezTo>
                  <a:pt x="3029607" y="5564857"/>
                  <a:pt x="3029607" y="5564857"/>
                  <a:pt x="2804017" y="5564857"/>
                </a:cubicBezTo>
                <a:lnTo>
                  <a:pt x="2777701" y="5564857"/>
                </a:lnTo>
                <a:lnTo>
                  <a:pt x="2752589" y="5521614"/>
                </a:lnTo>
                <a:cubicBezTo>
                  <a:pt x="2717623" y="5461398"/>
                  <a:pt x="2676936" y="5391332"/>
                  <a:pt x="2629590" y="5309799"/>
                </a:cubicBezTo>
                <a:cubicBezTo>
                  <a:pt x="2607824" y="5273652"/>
                  <a:pt x="2607824" y="5227386"/>
                  <a:pt x="2629590" y="5191240"/>
                </a:cubicBezTo>
                <a:cubicBezTo>
                  <a:pt x="2629590" y="5191240"/>
                  <a:pt x="2629590" y="5191240"/>
                  <a:pt x="2966272" y="4611452"/>
                </a:cubicBezTo>
                <a:cubicBezTo>
                  <a:pt x="2986590" y="4573861"/>
                  <a:pt x="3027221" y="4550727"/>
                  <a:pt x="3069307" y="4550727"/>
                </a:cubicBezTo>
                <a:close/>
                <a:moveTo>
                  <a:pt x="1224899" y="1805663"/>
                </a:moveTo>
                <a:cubicBezTo>
                  <a:pt x="1224899" y="1805663"/>
                  <a:pt x="1224899" y="1805663"/>
                  <a:pt x="3029607" y="1805663"/>
                </a:cubicBezTo>
                <a:cubicBezTo>
                  <a:pt x="3146542" y="1805663"/>
                  <a:pt x="3251786" y="1867798"/>
                  <a:pt x="3310252" y="1968768"/>
                </a:cubicBezTo>
                <a:cubicBezTo>
                  <a:pt x="3310252" y="1968768"/>
                  <a:pt x="3310252" y="1968768"/>
                  <a:pt x="4210657" y="3526038"/>
                </a:cubicBezTo>
                <a:cubicBezTo>
                  <a:pt x="4269126" y="3623125"/>
                  <a:pt x="4269126" y="3747395"/>
                  <a:pt x="4210657" y="3844482"/>
                </a:cubicBezTo>
                <a:cubicBezTo>
                  <a:pt x="4210657" y="3844482"/>
                  <a:pt x="4210657" y="3844482"/>
                  <a:pt x="3876331" y="4422707"/>
                </a:cubicBezTo>
                <a:lnTo>
                  <a:pt x="3848154" y="4471437"/>
                </a:lnTo>
                <a:lnTo>
                  <a:pt x="3849146" y="4471853"/>
                </a:lnTo>
                <a:cubicBezTo>
                  <a:pt x="3869404" y="4483677"/>
                  <a:pt x="3886591" y="4500801"/>
                  <a:pt x="3898870" y="4522003"/>
                </a:cubicBezTo>
                <a:cubicBezTo>
                  <a:pt x="3898870" y="4522003"/>
                  <a:pt x="3898870" y="4522003"/>
                  <a:pt x="4277006" y="5175999"/>
                </a:cubicBezTo>
                <a:cubicBezTo>
                  <a:pt x="4301561" y="5216772"/>
                  <a:pt x="4301561" y="5268961"/>
                  <a:pt x="4277006" y="5309735"/>
                </a:cubicBezTo>
                <a:cubicBezTo>
                  <a:pt x="4277006" y="5309735"/>
                  <a:pt x="4277006" y="5309735"/>
                  <a:pt x="3898870" y="5963729"/>
                </a:cubicBezTo>
                <a:cubicBezTo>
                  <a:pt x="3874314" y="6006133"/>
                  <a:pt x="3830116" y="6032228"/>
                  <a:pt x="3781007" y="6032228"/>
                </a:cubicBezTo>
                <a:cubicBezTo>
                  <a:pt x="3781007" y="6032228"/>
                  <a:pt x="3781007" y="6032228"/>
                  <a:pt x="3023096" y="6032228"/>
                </a:cubicBezTo>
                <a:cubicBezTo>
                  <a:pt x="2975623" y="6032228"/>
                  <a:pt x="2929790" y="6006133"/>
                  <a:pt x="2906872" y="5963729"/>
                </a:cubicBezTo>
                <a:cubicBezTo>
                  <a:pt x="2906872" y="5963729"/>
                  <a:pt x="2906872" y="5963729"/>
                  <a:pt x="2703170" y="5612942"/>
                </a:cubicBezTo>
                <a:lnTo>
                  <a:pt x="2680159" y="5573313"/>
                </a:lnTo>
                <a:lnTo>
                  <a:pt x="2698265" y="5573313"/>
                </a:lnTo>
                <a:lnTo>
                  <a:pt x="2783846" y="5573313"/>
                </a:lnTo>
                <a:lnTo>
                  <a:pt x="2821023" y="5637336"/>
                </a:lnTo>
                <a:cubicBezTo>
                  <a:pt x="2963060" y="5881934"/>
                  <a:pt x="2963060" y="5881934"/>
                  <a:pt x="2963060" y="5881934"/>
                </a:cubicBezTo>
                <a:cubicBezTo>
                  <a:pt x="2983378" y="5919525"/>
                  <a:pt x="3024012" y="5942660"/>
                  <a:pt x="3066097" y="5942660"/>
                </a:cubicBezTo>
                <a:cubicBezTo>
                  <a:pt x="3738008" y="5942660"/>
                  <a:pt x="3738008" y="5942660"/>
                  <a:pt x="3738008" y="5942660"/>
                </a:cubicBezTo>
                <a:cubicBezTo>
                  <a:pt x="3781543" y="5942660"/>
                  <a:pt x="3820726" y="5919525"/>
                  <a:pt x="3842494" y="5881934"/>
                </a:cubicBezTo>
                <a:cubicBezTo>
                  <a:pt x="4177724" y="5302148"/>
                  <a:pt x="4177724" y="5302148"/>
                  <a:pt x="4177724" y="5302148"/>
                </a:cubicBezTo>
                <a:cubicBezTo>
                  <a:pt x="4199492" y="5266000"/>
                  <a:pt x="4199492" y="5219733"/>
                  <a:pt x="4177724" y="5183586"/>
                </a:cubicBezTo>
                <a:cubicBezTo>
                  <a:pt x="3842494" y="4603800"/>
                  <a:pt x="3842494" y="4603800"/>
                  <a:pt x="3842494" y="4603800"/>
                </a:cubicBezTo>
                <a:cubicBezTo>
                  <a:pt x="3831610" y="4585003"/>
                  <a:pt x="3816372" y="4569821"/>
                  <a:pt x="3798414" y="4559340"/>
                </a:cubicBezTo>
                <a:lnTo>
                  <a:pt x="3793313" y="4557203"/>
                </a:lnTo>
                <a:lnTo>
                  <a:pt x="3820657" y="4509913"/>
                </a:lnTo>
                <a:lnTo>
                  <a:pt x="3840991" y="4474742"/>
                </a:lnTo>
                <a:lnTo>
                  <a:pt x="3819900" y="4465898"/>
                </a:lnTo>
                <a:cubicBezTo>
                  <a:pt x="3808466" y="4462788"/>
                  <a:pt x="3796496" y="4461158"/>
                  <a:pt x="3784219" y="4461158"/>
                </a:cubicBezTo>
                <a:cubicBezTo>
                  <a:pt x="3026307" y="4461158"/>
                  <a:pt x="3026307" y="4461158"/>
                  <a:pt x="3026307" y="4461158"/>
                </a:cubicBezTo>
                <a:cubicBezTo>
                  <a:pt x="2978836" y="4461158"/>
                  <a:pt x="2933001" y="4487252"/>
                  <a:pt x="2910084" y="4529655"/>
                </a:cubicBezTo>
                <a:cubicBezTo>
                  <a:pt x="2530310" y="5183651"/>
                  <a:pt x="2530310" y="5183651"/>
                  <a:pt x="2530310" y="5183651"/>
                </a:cubicBezTo>
                <a:cubicBezTo>
                  <a:pt x="2505754" y="5224424"/>
                  <a:pt x="2505754" y="5276613"/>
                  <a:pt x="2530310" y="5317387"/>
                </a:cubicBezTo>
                <a:cubicBezTo>
                  <a:pt x="2577781" y="5399135"/>
                  <a:pt x="2619318" y="5470667"/>
                  <a:pt x="2655664" y="5533256"/>
                </a:cubicBezTo>
                <a:lnTo>
                  <a:pt x="2674015" y="5564857"/>
                </a:lnTo>
                <a:lnTo>
                  <a:pt x="2589005" y="5564857"/>
                </a:lnTo>
                <a:cubicBezTo>
                  <a:pt x="2324644" y="5564857"/>
                  <a:pt x="1901666" y="5564857"/>
                  <a:pt x="1224899" y="5564857"/>
                </a:cubicBezTo>
                <a:cubicBezTo>
                  <a:pt x="1111863" y="5564857"/>
                  <a:pt x="1002722" y="5502720"/>
                  <a:pt x="948151" y="5401750"/>
                </a:cubicBezTo>
                <a:cubicBezTo>
                  <a:pt x="948151" y="5401750"/>
                  <a:pt x="948151" y="5401750"/>
                  <a:pt x="43851" y="3844482"/>
                </a:cubicBezTo>
                <a:cubicBezTo>
                  <a:pt x="-14618" y="3747395"/>
                  <a:pt x="-14618" y="3623125"/>
                  <a:pt x="43851" y="3526038"/>
                </a:cubicBezTo>
                <a:cubicBezTo>
                  <a:pt x="43851" y="3526038"/>
                  <a:pt x="43851" y="3526038"/>
                  <a:pt x="948151" y="1968768"/>
                </a:cubicBezTo>
                <a:cubicBezTo>
                  <a:pt x="1002722" y="1867798"/>
                  <a:pt x="1111863" y="1805663"/>
                  <a:pt x="1224899" y="1805663"/>
                </a:cubicBezTo>
                <a:close/>
                <a:moveTo>
                  <a:pt x="4371720" y="257854"/>
                </a:moveTo>
                <a:cubicBezTo>
                  <a:pt x="5796146" y="257854"/>
                  <a:pt x="5796146" y="257854"/>
                  <a:pt x="5796146" y="257854"/>
                </a:cubicBezTo>
                <a:cubicBezTo>
                  <a:pt x="5868214" y="257854"/>
                  <a:pt x="5961481" y="309594"/>
                  <a:pt x="5999634" y="374270"/>
                </a:cubicBezTo>
                <a:cubicBezTo>
                  <a:pt x="6711846" y="1628971"/>
                  <a:pt x="6711846" y="1628971"/>
                  <a:pt x="6711846" y="1628971"/>
                </a:cubicBezTo>
                <a:cubicBezTo>
                  <a:pt x="6745761" y="1697958"/>
                  <a:pt x="6745761" y="1801438"/>
                  <a:pt x="6711846" y="1870427"/>
                </a:cubicBezTo>
                <a:cubicBezTo>
                  <a:pt x="5999634" y="3125126"/>
                  <a:pt x="5999634" y="3125126"/>
                  <a:pt x="5999634" y="3125126"/>
                </a:cubicBezTo>
                <a:cubicBezTo>
                  <a:pt x="5961481" y="3189803"/>
                  <a:pt x="5868214" y="3241542"/>
                  <a:pt x="5796146" y="3241542"/>
                </a:cubicBezTo>
                <a:lnTo>
                  <a:pt x="4371720" y="3241542"/>
                </a:lnTo>
                <a:cubicBezTo>
                  <a:pt x="4295413" y="3241542"/>
                  <a:pt x="4202148" y="3189803"/>
                  <a:pt x="4168233" y="3125126"/>
                </a:cubicBezTo>
                <a:cubicBezTo>
                  <a:pt x="3456020" y="1870427"/>
                  <a:pt x="3456020" y="1870427"/>
                  <a:pt x="3456020" y="1870427"/>
                </a:cubicBezTo>
                <a:cubicBezTo>
                  <a:pt x="3417865" y="1801438"/>
                  <a:pt x="3417865" y="1697958"/>
                  <a:pt x="3456020" y="1628971"/>
                </a:cubicBezTo>
                <a:cubicBezTo>
                  <a:pt x="4168233" y="374270"/>
                  <a:pt x="4168233" y="374270"/>
                  <a:pt x="4168233" y="374270"/>
                </a:cubicBezTo>
                <a:cubicBezTo>
                  <a:pt x="4202148" y="309594"/>
                  <a:pt x="4295413" y="257854"/>
                  <a:pt x="4371720" y="257854"/>
                </a:cubicBezTo>
                <a:close/>
                <a:moveTo>
                  <a:pt x="2350132" y="0"/>
                </a:moveTo>
                <a:cubicBezTo>
                  <a:pt x="3150522" y="0"/>
                  <a:pt x="3150522" y="0"/>
                  <a:pt x="3150522" y="0"/>
                </a:cubicBezTo>
                <a:cubicBezTo>
                  <a:pt x="3191018" y="0"/>
                  <a:pt x="3243425" y="29073"/>
                  <a:pt x="3264863" y="65415"/>
                </a:cubicBezTo>
                <a:cubicBezTo>
                  <a:pt x="3665057" y="770436"/>
                  <a:pt x="3665057" y="770436"/>
                  <a:pt x="3665057" y="770436"/>
                </a:cubicBezTo>
                <a:cubicBezTo>
                  <a:pt x="3684115" y="809200"/>
                  <a:pt x="3684115" y="867346"/>
                  <a:pt x="3665057" y="906111"/>
                </a:cubicBezTo>
                <a:cubicBezTo>
                  <a:pt x="3264863" y="1611131"/>
                  <a:pt x="3264863" y="1611131"/>
                  <a:pt x="3264863" y="1611131"/>
                </a:cubicBezTo>
                <a:cubicBezTo>
                  <a:pt x="3243425" y="1647474"/>
                  <a:pt x="3191018" y="1676547"/>
                  <a:pt x="3150522" y="1676547"/>
                </a:cubicBezTo>
                <a:lnTo>
                  <a:pt x="2350132" y="1676547"/>
                </a:lnTo>
                <a:cubicBezTo>
                  <a:pt x="2307254" y="1676547"/>
                  <a:pt x="2254848" y="1647474"/>
                  <a:pt x="2235791" y="1611131"/>
                </a:cubicBezTo>
                <a:cubicBezTo>
                  <a:pt x="1835596" y="906111"/>
                  <a:pt x="1835596" y="906111"/>
                  <a:pt x="1835596" y="906111"/>
                </a:cubicBezTo>
                <a:cubicBezTo>
                  <a:pt x="1814157" y="867346"/>
                  <a:pt x="1814157" y="809200"/>
                  <a:pt x="1835596" y="770436"/>
                </a:cubicBezTo>
                <a:cubicBezTo>
                  <a:pt x="2235791" y="65415"/>
                  <a:pt x="2235791" y="65415"/>
                  <a:pt x="2235791" y="65415"/>
                </a:cubicBezTo>
                <a:cubicBezTo>
                  <a:pt x="2254848" y="29073"/>
                  <a:pt x="2307254" y="0"/>
                  <a:pt x="2350132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5879593" y="4638739"/>
            <a:ext cx="7805928" cy="2850145"/>
          </a:xfrm>
          <a:prstGeom prst="rect">
            <a:avLst/>
          </a:prstGeom>
        </p:spPr>
        <p:txBody>
          <a:bodyPr vert="horz" lIns="109728" tIns="54864" rIns="109728" bIns="54864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1097280">
              <a:spcAft>
                <a:spcPts val="720"/>
              </a:spcAft>
            </a:pPr>
            <a:r>
              <a:rPr lang="en-US" sz="2160" b="1" u="sng" dirty="0">
                <a:solidFill>
                  <a:srgbClr val="0070C0"/>
                </a:solidFill>
                <a:latin typeface="Calibri Light" panose="020F0302020204030204"/>
              </a:rPr>
              <a:t>Please contact us if you want to know more!  </a:t>
            </a:r>
          </a:p>
          <a:p>
            <a:pPr algn="r" defTabSz="1097280">
              <a:spcAft>
                <a:spcPts val="720"/>
              </a:spcAft>
            </a:pP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  <a:p>
            <a:pPr algn="r" defTabSz="1097280">
              <a:spcAft>
                <a:spcPts val="720"/>
              </a:spcAft>
            </a:pPr>
            <a:r>
              <a:rPr lang="en-US" sz="2160" b="1" u="sng" dirty="0">
                <a:solidFill>
                  <a:srgbClr val="0070C0"/>
                </a:solidFill>
                <a:latin typeface="Calibri Light" panose="020F0302020204030204"/>
                <a:hlinkClick r:id="rId2"/>
              </a:rPr>
              <a:t>ismn@geo.tuwien.ac.at</a:t>
            </a: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  <a:p>
            <a:pPr algn="r" defTabSz="1097280">
              <a:spcAft>
                <a:spcPts val="720"/>
              </a:spcAft>
            </a:pPr>
            <a:r>
              <a:rPr lang="en-US" sz="2160" b="1" u="sng" dirty="0">
                <a:solidFill>
                  <a:srgbClr val="0070C0"/>
                </a:solidFill>
                <a:latin typeface="Calibri Light" panose="020F0302020204030204"/>
                <a:hlinkClick r:id="rId3"/>
              </a:rPr>
              <a:t>ismn@bafg.de</a:t>
            </a: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  <a:p>
            <a:pPr algn="r" defTabSz="1097280">
              <a:spcAft>
                <a:spcPts val="720"/>
              </a:spcAft>
            </a:pP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  <a:p>
            <a:pPr algn="r" defTabSz="1097280">
              <a:spcAft>
                <a:spcPts val="720"/>
              </a:spcAft>
            </a:pPr>
            <a:r>
              <a:rPr lang="en-US" sz="2160" b="1" u="sng" dirty="0">
                <a:solidFill>
                  <a:srgbClr val="0563C1"/>
                </a:solidFill>
                <a:latin typeface="Calibri Light" panose="020F030202020403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ISMN - </a:t>
            </a:r>
            <a:r>
              <a:rPr lang="en-US" sz="2160" b="1" u="sng" dirty="0" err="1">
                <a:solidFill>
                  <a:srgbClr val="0070C0"/>
                </a:solidFill>
                <a:latin typeface="Calibri Light" panose="020F0302020204030204"/>
                <a:hlinkClick r:id="rId5"/>
              </a:rPr>
              <a:t>ismn.earth</a:t>
            </a: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  <a:p>
            <a:pPr algn="r" defTabSz="1097280">
              <a:spcAft>
                <a:spcPts val="720"/>
              </a:spcAft>
            </a:pPr>
            <a:r>
              <a:rPr lang="en-US" sz="2160" b="1" u="sng" dirty="0">
                <a:solidFill>
                  <a:srgbClr val="0070C0"/>
                </a:solidFill>
                <a:latin typeface="Calibri Light" panose="020F030202020403020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CLIMERS - </a:t>
            </a:r>
            <a:r>
              <a:rPr lang="en-US" sz="2160" b="1" u="sng" dirty="0">
                <a:solidFill>
                  <a:srgbClr val="0070C0"/>
                </a:solidFill>
                <a:latin typeface="Calibri Light" panose="020F0302020204030204"/>
                <a:hlinkClick r:id="rId6"/>
              </a:rPr>
              <a:t>climers.geo.tuwien.ac.at</a:t>
            </a: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  <a:p>
            <a:pPr algn="r" defTabSz="1097280">
              <a:spcAft>
                <a:spcPts val="720"/>
              </a:spcAft>
            </a:pP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  <a:p>
            <a:pPr algn="r" defTabSz="1097280">
              <a:spcAft>
                <a:spcPts val="720"/>
              </a:spcAft>
            </a:pPr>
            <a:endParaRPr lang="en-US" sz="2160" b="1" u="sng" dirty="0">
              <a:solidFill>
                <a:srgbClr val="0070C0"/>
              </a:solidFill>
              <a:latin typeface="Calibri Light" panose="020F0302020204030204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01" y="3585702"/>
            <a:ext cx="2178154" cy="25621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3197778" y="1220748"/>
            <a:ext cx="1498109" cy="726860"/>
            <a:chOff x="1725617" y="6267732"/>
            <a:chExt cx="1058716" cy="502505"/>
          </a:xfrm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grpSpPr>
        <p:sp>
          <p:nvSpPr>
            <p:cNvPr id="57" name="Rounded Rectangle 56"/>
            <p:cNvSpPr/>
            <p:nvPr/>
          </p:nvSpPr>
          <p:spPr>
            <a:xfrm>
              <a:off x="1735200" y="6274800"/>
              <a:ext cx="482400" cy="4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2293200" y="6272038"/>
              <a:ext cx="482400" cy="48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de-AT" sz="2160" u="sng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617" y="6267732"/>
              <a:ext cx="1058716" cy="502505"/>
            </a:xfrm>
            <a:prstGeom prst="rect">
              <a:avLst/>
            </a:prstGeom>
            <a:noFill/>
            <a:effectLst>
              <a:innerShdw blurRad="63500" dist="25400" dir="13500000">
                <a:prstClr val="black">
                  <a:alpha val="50000"/>
                </a:prstClr>
              </a:innerShdw>
            </a:effectLst>
            <a:sp3d prstMaterial="plastic"/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694A954-FC01-45AD-B615-D52CD81A38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17014"/>
          <a:stretch/>
        </p:blipFill>
        <p:spPr>
          <a:xfrm>
            <a:off x="5519667" y="2170962"/>
            <a:ext cx="2457248" cy="894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77142" y="1920154"/>
            <a:ext cx="401074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de-AT" sz="3360" b="1" dirty="0" err="1">
                <a:solidFill>
                  <a:srgbClr val="0070C0"/>
                </a:solidFill>
                <a:latin typeface="Calibri Light" panose="020F0302020204030204"/>
              </a:rPr>
              <a:t>Thank</a:t>
            </a:r>
            <a:r>
              <a:rPr lang="de-AT" sz="3360" b="1" dirty="0">
                <a:solidFill>
                  <a:srgbClr val="0070C0"/>
                </a:solidFill>
                <a:latin typeface="Calibri Light" panose="020F0302020204030204"/>
              </a:rPr>
              <a:t> </a:t>
            </a:r>
            <a:r>
              <a:rPr lang="de-AT" sz="3360" b="1" dirty="0" err="1">
                <a:solidFill>
                  <a:srgbClr val="0070C0"/>
                </a:solidFill>
                <a:latin typeface="Calibri Light" panose="020F0302020204030204"/>
              </a:rPr>
              <a:t>you</a:t>
            </a:r>
            <a:r>
              <a:rPr lang="de-AT" sz="3360" b="1" dirty="0">
                <a:solidFill>
                  <a:srgbClr val="0070C0"/>
                </a:solidFill>
                <a:latin typeface="Calibri Light" panose="020F0302020204030204"/>
              </a:rPr>
              <a:t> </a:t>
            </a:r>
            <a:r>
              <a:rPr lang="de-AT" sz="3360" b="1" dirty="0" err="1">
                <a:solidFill>
                  <a:srgbClr val="0070C0"/>
                </a:solidFill>
                <a:latin typeface="Calibri Light" panose="020F0302020204030204"/>
              </a:rPr>
              <a:t>for</a:t>
            </a:r>
            <a:r>
              <a:rPr lang="de-AT" sz="3360" b="1" dirty="0">
                <a:solidFill>
                  <a:srgbClr val="0070C0"/>
                </a:solidFill>
                <a:latin typeface="Calibri Light" panose="020F0302020204030204"/>
              </a:rPr>
              <a:t> </a:t>
            </a:r>
            <a:r>
              <a:rPr lang="de-AT" sz="3360" b="1" dirty="0" err="1">
                <a:solidFill>
                  <a:srgbClr val="0070C0"/>
                </a:solidFill>
                <a:latin typeface="Calibri Light" panose="020F0302020204030204"/>
              </a:rPr>
              <a:t>your</a:t>
            </a:r>
            <a:r>
              <a:rPr lang="de-AT" sz="3360" b="1" dirty="0">
                <a:solidFill>
                  <a:srgbClr val="0070C0"/>
                </a:solidFill>
                <a:latin typeface="Calibri Light" panose="020F0302020204030204"/>
              </a:rPr>
              <a:t> </a:t>
            </a:r>
            <a:r>
              <a:rPr lang="en-US" sz="3360" b="1" dirty="0">
                <a:solidFill>
                  <a:srgbClr val="0070C0"/>
                </a:solidFill>
                <a:latin typeface="Calibri Light" panose="020F0302020204030204"/>
              </a:rPr>
              <a:t>attention</a:t>
            </a:r>
            <a:r>
              <a:rPr lang="de-AT" sz="3360" b="1" dirty="0">
                <a:solidFill>
                  <a:srgbClr val="0070C0"/>
                </a:solidFill>
                <a:latin typeface="Calibri Light" panose="020F0302020204030204"/>
              </a:rPr>
              <a:t>!</a:t>
            </a:r>
          </a:p>
        </p:txBody>
      </p:sp>
      <p:pic>
        <p:nvPicPr>
          <p:cNvPr id="15" name="Picture 14" descr="A blu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01CC41-D241-4699-9A6D-871E42E602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69" y="4866751"/>
            <a:ext cx="2698682" cy="2698682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B556DBAC-2DE8-422A-849C-52A86CA39D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8" y="1481598"/>
            <a:ext cx="2503199" cy="10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0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604201-9FE5-4C39-BB25-9CEB5EB6F6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20200" y="3429000"/>
            <a:ext cx="4572000" cy="1524000"/>
          </a:xfrm>
        </p:spPr>
        <p:txBody>
          <a:bodyPr>
            <a:noAutofit/>
          </a:bodyPr>
          <a:lstStyle/>
          <a:p>
            <a:pPr lvl="0" algn="ctr"/>
            <a:r>
              <a:rPr lang="de-DE" sz="4400" dirty="0">
                <a:solidFill>
                  <a:schemeClr val="bg1"/>
                </a:solidFill>
                <a:latin typeface="Arial Black" panose="020B0A04020102020204" pitchFamily="34" charset="0"/>
              </a:rPr>
              <a:t>A </a:t>
            </a:r>
            <a:r>
              <a:rPr lang="de-DE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new</a:t>
            </a:r>
            <a:r>
              <a:rPr lang="de-DE" sz="4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de-DE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host</a:t>
            </a:r>
            <a:r>
              <a:rPr lang="de-DE" sz="4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de-DE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for</a:t>
            </a:r>
            <a:r>
              <a:rPr lang="de-DE" sz="4400" dirty="0">
                <a:solidFill>
                  <a:schemeClr val="bg1"/>
                </a:solidFill>
                <a:latin typeface="Arial Black" panose="020B0A04020102020204" pitchFamily="34" charset="0"/>
              </a:rPr>
              <a:t> ISMN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AFE345-E120-4CB2-8DC9-DB036BA48631}"/>
              </a:ext>
            </a:extLst>
          </p:cNvPr>
          <p:cNvSpPr txBox="1">
            <a:spLocks/>
          </p:cNvSpPr>
          <p:nvPr/>
        </p:nvSpPr>
        <p:spPr>
          <a:xfrm>
            <a:off x="1257299" y="1143000"/>
            <a:ext cx="11963401" cy="12304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5760" b="1" i="0">
                <a:solidFill>
                  <a:srgbClr val="4E81BD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ISMN: </a:t>
            </a:r>
            <a:r>
              <a:rPr lang="de-DE" sz="36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supporting</a:t>
            </a:r>
            <a: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de-DE" sz="36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advancing</a:t>
            </a:r>
            <a: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EO </a:t>
            </a:r>
            <a:r>
              <a:rPr lang="de-DE" sz="36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research</a:t>
            </a:r>
            <a: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6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through</a:t>
            </a:r>
            <a: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open source in-situ </a:t>
            </a:r>
            <a:r>
              <a:rPr lang="de-DE" sz="36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soil</a:t>
            </a:r>
            <a: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6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moisture</a:t>
            </a:r>
            <a: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6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observations</a:t>
            </a:r>
            <a:br>
              <a:rPr lang="de-DE" sz="36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sz="36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A6584E2-D47A-489F-9A02-85239B0BEB5F}"/>
              </a:ext>
            </a:extLst>
          </p:cNvPr>
          <p:cNvSpPr txBox="1">
            <a:spLocks/>
          </p:cNvSpPr>
          <p:nvPr/>
        </p:nvSpPr>
        <p:spPr>
          <a:xfrm>
            <a:off x="2133600" y="6553200"/>
            <a:ext cx="9753600" cy="12304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5760" b="1" i="0">
                <a:solidFill>
                  <a:srgbClr val="4E81BD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tabLst>
                <a:tab pos="1074738" algn="l"/>
              </a:tabLst>
            </a:pPr>
            <a:r>
              <a:rPr lang="de-DE" sz="2800" b="0" i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Olarinoye, T., Boehmer, F., Dietrich , S., Zink, M., Himmelbauer, I., Schremmer, L., Petrakovic, I., Aberer, D., Korres, W., Kramer, K. and Dorigo, W.</a:t>
            </a:r>
          </a:p>
        </p:txBody>
      </p:sp>
    </p:spTree>
    <p:extLst>
      <p:ext uri="{BB962C8B-B14F-4D97-AF65-F5344CB8AC3E}">
        <p14:creationId xmlns:p14="http://schemas.microsoft.com/office/powerpoint/2010/main" val="831237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2471</Words>
  <Application>Microsoft Office PowerPoint</Application>
  <PresentationFormat>Custom</PresentationFormat>
  <Paragraphs>273</Paragraphs>
  <Slides>20</Slides>
  <Notes>6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Courier New</vt:lpstr>
      <vt:lpstr>Times New Roman</vt:lpstr>
      <vt:lpstr>Verdana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References:</vt:lpstr>
      <vt:lpstr>PowerPoint Presentation</vt:lpstr>
      <vt:lpstr>PowerPoint Presentation</vt:lpstr>
      <vt:lpstr>PowerPoint Presentation</vt:lpstr>
      <vt:lpstr>PowerPoint Presentation</vt:lpstr>
      <vt:lpstr>The International Soil Moisture Network: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- 202101 GTN-H state and activities in order to support GCOS.pptx</dc:title>
  <dc:creator>Dietrich</dc:creator>
  <cp:lastModifiedBy>Olarinoye, Tunde, ICWRGC, B40</cp:lastModifiedBy>
  <cp:revision>171</cp:revision>
  <cp:lastPrinted>2022-03-15T12:19:45Z</cp:lastPrinted>
  <dcterms:created xsi:type="dcterms:W3CDTF">2021-04-26T12:45:46Z</dcterms:created>
  <dcterms:modified xsi:type="dcterms:W3CDTF">2022-05-26T08:11:39Z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2021-02-11T00:00:00Z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2021-04-26T00:00:00Z</vt:filetime>
  </property>
</Properties>
</file>