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292" r:id="rId3"/>
    <p:sldId id="266" r:id="rId4"/>
    <p:sldId id="288" r:id="rId5"/>
    <p:sldId id="289" r:id="rId6"/>
    <p:sldId id="290" r:id="rId7"/>
    <p:sldId id="286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et Pande - CITG" initials="SP-C" lastIdx="4" clrIdx="0">
    <p:extLst>
      <p:ext uri="{19B8F6BF-5375-455C-9EA6-DF929625EA0E}">
        <p15:presenceInfo xmlns:p15="http://schemas.microsoft.com/office/powerpoint/2012/main" userId="Saket Pande - CIT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4" autoAdjust="0"/>
    <p:restoredTop sz="93979" autoAdjust="0"/>
  </p:normalViewPr>
  <p:slideViewPr>
    <p:cSldViewPr snapToGrid="0">
      <p:cViewPr varScale="1">
        <p:scale>
          <a:sx n="64" d="100"/>
          <a:sy n="64" d="100"/>
        </p:scale>
        <p:origin x="92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F53DB-F965-49DC-A27C-4D196828A2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55A24-B8F4-435F-A4B1-A4773686C29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Microbial Fuel Cell (MFC)</a:t>
          </a:r>
        </a:p>
        <a:p>
          <a:r>
            <a:rPr lang="en-US" sz="1600" dirty="0" smtClean="0">
              <a:latin typeface="+mn-lt"/>
            </a:rPr>
            <a:t>(</a:t>
          </a:r>
          <a:r>
            <a:rPr lang="en-US" sz="1800" dirty="0" smtClean="0">
              <a:latin typeface="+mn-lt"/>
            </a:rPr>
            <a:t>converts chemical energy into electrical energy using microorganisms)</a:t>
          </a:r>
          <a:endParaRPr lang="en-US" sz="1800" dirty="0">
            <a:latin typeface="+mn-lt"/>
          </a:endParaRPr>
        </a:p>
      </dgm:t>
    </dgm:pt>
    <dgm:pt modelId="{72E18D2D-C7A2-4A59-91DD-6ABA47C7CB09}" type="parTrans" cxnId="{D4F48B0C-F33D-4365-B9DD-8FE3F9C233C6}">
      <dgm:prSet/>
      <dgm:spPr/>
      <dgm:t>
        <a:bodyPr/>
        <a:lstStyle/>
        <a:p>
          <a:endParaRPr lang="en-US"/>
        </a:p>
      </dgm:t>
    </dgm:pt>
    <dgm:pt modelId="{1049B5F1-E0E2-48E2-BC94-ABE5333DB7BA}" type="sibTrans" cxnId="{D4F48B0C-F33D-4365-B9DD-8FE3F9C233C6}">
      <dgm:prSet/>
      <dgm:spPr/>
      <dgm:t>
        <a:bodyPr/>
        <a:lstStyle/>
        <a:p>
          <a:endParaRPr lang="en-US"/>
        </a:p>
      </dgm:t>
    </dgm:pt>
    <dgm:pt modelId="{5821073C-8BFE-4DAC-998B-10DE4271EF9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Sediment MFC</a:t>
          </a:r>
        </a:p>
        <a:p>
          <a:r>
            <a:rPr lang="en-US" dirty="0" smtClean="0"/>
            <a:t>(organic compounds in soil)</a:t>
          </a:r>
          <a:endParaRPr lang="en-US" dirty="0"/>
        </a:p>
      </dgm:t>
    </dgm:pt>
    <dgm:pt modelId="{C34E1872-10D8-4737-B70F-9E5F423896E5}" type="parTrans" cxnId="{82C2369A-E5F4-4A49-8D88-E8FAE5EEFC10}">
      <dgm:prSet/>
      <dgm:spPr/>
      <dgm:t>
        <a:bodyPr/>
        <a:lstStyle/>
        <a:p>
          <a:endParaRPr lang="en-US"/>
        </a:p>
      </dgm:t>
    </dgm:pt>
    <dgm:pt modelId="{4E9FA2B6-558F-44D3-AE43-E6C7BAB77D61}" type="sibTrans" cxnId="{82C2369A-E5F4-4A49-8D88-E8FAE5EEFC10}">
      <dgm:prSet/>
      <dgm:spPr/>
      <dgm:t>
        <a:bodyPr/>
        <a:lstStyle/>
        <a:p>
          <a:endParaRPr lang="en-US"/>
        </a:p>
      </dgm:t>
    </dgm:pt>
    <dgm:pt modelId="{FD8ED574-948C-4BDF-89D2-6B5F615580F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Plant MFC</a:t>
          </a:r>
        </a:p>
        <a:p>
          <a:r>
            <a:rPr lang="en-US" dirty="0" smtClean="0"/>
            <a:t>(organic matter excreted by roots)</a:t>
          </a:r>
          <a:endParaRPr lang="en-US" dirty="0"/>
        </a:p>
      </dgm:t>
    </dgm:pt>
    <dgm:pt modelId="{CFABE484-AEFF-4DFF-972D-E43324AE36DA}" type="parTrans" cxnId="{1D7C5538-AD20-442C-86B6-1FD02688FB3D}">
      <dgm:prSet/>
      <dgm:spPr/>
      <dgm:t>
        <a:bodyPr/>
        <a:lstStyle/>
        <a:p>
          <a:endParaRPr lang="en-US"/>
        </a:p>
      </dgm:t>
    </dgm:pt>
    <dgm:pt modelId="{99D1C769-F4B6-4AFC-B472-243EB8910E81}" type="sibTrans" cxnId="{1D7C5538-AD20-442C-86B6-1FD02688FB3D}">
      <dgm:prSet/>
      <dgm:spPr/>
      <dgm:t>
        <a:bodyPr/>
        <a:lstStyle/>
        <a:p>
          <a:endParaRPr lang="en-US"/>
        </a:p>
      </dgm:t>
    </dgm:pt>
    <dgm:pt modelId="{D287397D-2488-44A3-B765-3001333F4BC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Paper MFC</a:t>
          </a:r>
        </a:p>
        <a:p>
          <a:r>
            <a:rPr lang="en-US" b="0" dirty="0" smtClean="0">
              <a:solidFill>
                <a:schemeClr val="bg1"/>
              </a:solidFill>
            </a:rPr>
            <a:t>(cellulose paper as substrate)</a:t>
          </a:r>
          <a:endParaRPr lang="en-US" b="0" dirty="0">
            <a:solidFill>
              <a:schemeClr val="bg1"/>
            </a:solidFill>
          </a:endParaRPr>
        </a:p>
      </dgm:t>
    </dgm:pt>
    <dgm:pt modelId="{8FDC8F29-3A7A-4783-B56F-F2CC080C2346}" type="parTrans" cxnId="{853C577C-A72A-4CFE-A7FF-EDDD3DF16A76}">
      <dgm:prSet/>
      <dgm:spPr/>
      <dgm:t>
        <a:bodyPr/>
        <a:lstStyle/>
        <a:p>
          <a:endParaRPr lang="en-US"/>
        </a:p>
      </dgm:t>
    </dgm:pt>
    <dgm:pt modelId="{1189ADD2-5618-4DC4-83DE-4142016DB5BC}" type="sibTrans" cxnId="{853C577C-A72A-4CFE-A7FF-EDDD3DF16A76}">
      <dgm:prSet/>
      <dgm:spPr/>
      <dgm:t>
        <a:bodyPr/>
        <a:lstStyle/>
        <a:p>
          <a:endParaRPr lang="en-US"/>
        </a:p>
      </dgm:t>
    </dgm:pt>
    <dgm:pt modelId="{E3C24016-DD59-4E65-8EEB-C6C6633A26E0}" type="pres">
      <dgm:prSet presAssocID="{CA6F53DB-F965-49DC-A27C-4D196828A2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94AF06-3671-43DA-A638-A9FA479F2B51}" type="pres">
      <dgm:prSet presAssocID="{B5955A24-B8F4-435F-A4B1-A4773686C29B}" presName="hierRoot1" presStyleCnt="0">
        <dgm:presLayoutVars>
          <dgm:hierBranch val="init"/>
        </dgm:presLayoutVars>
      </dgm:prSet>
      <dgm:spPr/>
    </dgm:pt>
    <dgm:pt modelId="{21320FB7-7FC4-4FAB-890F-50CC421B0AE6}" type="pres">
      <dgm:prSet presAssocID="{B5955A24-B8F4-435F-A4B1-A4773686C29B}" presName="rootComposite1" presStyleCnt="0"/>
      <dgm:spPr/>
    </dgm:pt>
    <dgm:pt modelId="{0A39FE01-E8B0-40B0-A3FE-41C52505DD10}" type="pres">
      <dgm:prSet presAssocID="{B5955A24-B8F4-435F-A4B1-A4773686C29B}" presName="rootText1" presStyleLbl="node0" presStyleIdx="0" presStyleCnt="1" custScaleX="152402" custScaleY="126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9B8EE6-A143-474A-A7ED-4903FF7AFC2F}" type="pres">
      <dgm:prSet presAssocID="{B5955A24-B8F4-435F-A4B1-A4773686C2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E90C8D6-7EB5-4BB4-904D-7309FEE36EDA}" type="pres">
      <dgm:prSet presAssocID="{B5955A24-B8F4-435F-A4B1-A4773686C29B}" presName="hierChild2" presStyleCnt="0"/>
      <dgm:spPr/>
    </dgm:pt>
    <dgm:pt modelId="{E29E5FB7-584F-4D72-938A-36C337143367}" type="pres">
      <dgm:prSet presAssocID="{C34E1872-10D8-4737-B70F-9E5F423896E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086A46E-25E7-46B6-A500-55EFBE8CA1D4}" type="pres">
      <dgm:prSet presAssocID="{5821073C-8BFE-4DAC-998B-10DE4271EF9C}" presName="hierRoot2" presStyleCnt="0">
        <dgm:presLayoutVars>
          <dgm:hierBranch val="init"/>
        </dgm:presLayoutVars>
      </dgm:prSet>
      <dgm:spPr/>
    </dgm:pt>
    <dgm:pt modelId="{70BC5EE8-1EF8-46D0-B6BF-81BC20B7C1F7}" type="pres">
      <dgm:prSet presAssocID="{5821073C-8BFE-4DAC-998B-10DE4271EF9C}" presName="rootComposite" presStyleCnt="0"/>
      <dgm:spPr/>
    </dgm:pt>
    <dgm:pt modelId="{0FD9D393-2608-426A-9041-8E76246E6C71}" type="pres">
      <dgm:prSet presAssocID="{5821073C-8BFE-4DAC-998B-10DE4271EF9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A01F7-6FC9-4ED6-9933-4ED01E56BCA3}" type="pres">
      <dgm:prSet presAssocID="{5821073C-8BFE-4DAC-998B-10DE4271EF9C}" presName="rootConnector" presStyleLbl="node2" presStyleIdx="0" presStyleCnt="3"/>
      <dgm:spPr/>
      <dgm:t>
        <a:bodyPr/>
        <a:lstStyle/>
        <a:p>
          <a:endParaRPr lang="en-US"/>
        </a:p>
      </dgm:t>
    </dgm:pt>
    <dgm:pt modelId="{F4A92512-2E4E-4D02-8DAE-1260F8D20A8C}" type="pres">
      <dgm:prSet presAssocID="{5821073C-8BFE-4DAC-998B-10DE4271EF9C}" presName="hierChild4" presStyleCnt="0"/>
      <dgm:spPr/>
    </dgm:pt>
    <dgm:pt modelId="{FF491F4B-5BDE-4A96-93C2-DF7D7D0FE982}" type="pres">
      <dgm:prSet presAssocID="{5821073C-8BFE-4DAC-998B-10DE4271EF9C}" presName="hierChild5" presStyleCnt="0"/>
      <dgm:spPr/>
    </dgm:pt>
    <dgm:pt modelId="{6ACC8930-922C-433E-8440-16E8006CA867}" type="pres">
      <dgm:prSet presAssocID="{CFABE484-AEFF-4DFF-972D-E43324AE36D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A61B92B-A2B3-4BAE-84BE-940B4B454058}" type="pres">
      <dgm:prSet presAssocID="{FD8ED574-948C-4BDF-89D2-6B5F615580FB}" presName="hierRoot2" presStyleCnt="0">
        <dgm:presLayoutVars>
          <dgm:hierBranch val="init"/>
        </dgm:presLayoutVars>
      </dgm:prSet>
      <dgm:spPr/>
    </dgm:pt>
    <dgm:pt modelId="{62F46B9F-78BF-4419-B508-CAB5D6A41FF3}" type="pres">
      <dgm:prSet presAssocID="{FD8ED574-948C-4BDF-89D2-6B5F615580FB}" presName="rootComposite" presStyleCnt="0"/>
      <dgm:spPr/>
    </dgm:pt>
    <dgm:pt modelId="{E927C74E-EE52-424C-964F-179D451D0B2E}" type="pres">
      <dgm:prSet presAssocID="{FD8ED574-948C-4BDF-89D2-6B5F615580F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20E45D-4C9A-4C03-8FFD-902E257FEE33}" type="pres">
      <dgm:prSet presAssocID="{FD8ED574-948C-4BDF-89D2-6B5F615580FB}" presName="rootConnector" presStyleLbl="node2" presStyleIdx="1" presStyleCnt="3"/>
      <dgm:spPr/>
      <dgm:t>
        <a:bodyPr/>
        <a:lstStyle/>
        <a:p>
          <a:endParaRPr lang="en-US"/>
        </a:p>
      </dgm:t>
    </dgm:pt>
    <dgm:pt modelId="{6F77DCDD-0BAE-49CE-9858-B3EC9218A84C}" type="pres">
      <dgm:prSet presAssocID="{FD8ED574-948C-4BDF-89D2-6B5F615580FB}" presName="hierChild4" presStyleCnt="0"/>
      <dgm:spPr/>
    </dgm:pt>
    <dgm:pt modelId="{2CC131A4-0E10-43C0-A784-F5394A6AAE2A}" type="pres">
      <dgm:prSet presAssocID="{FD8ED574-948C-4BDF-89D2-6B5F615580FB}" presName="hierChild5" presStyleCnt="0"/>
      <dgm:spPr/>
    </dgm:pt>
    <dgm:pt modelId="{C951A587-D4F6-4CFE-8159-6E96DE547A9E}" type="pres">
      <dgm:prSet presAssocID="{8FDC8F29-3A7A-4783-B56F-F2CC080C2346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3F14E98-6FA9-433D-87AE-0A4BD410EF2A}" type="pres">
      <dgm:prSet presAssocID="{D287397D-2488-44A3-B765-3001333F4BCC}" presName="hierRoot2" presStyleCnt="0">
        <dgm:presLayoutVars>
          <dgm:hierBranch val="init"/>
        </dgm:presLayoutVars>
      </dgm:prSet>
      <dgm:spPr/>
    </dgm:pt>
    <dgm:pt modelId="{EBC6012C-6240-4E6A-BE01-2284B09B8348}" type="pres">
      <dgm:prSet presAssocID="{D287397D-2488-44A3-B765-3001333F4BCC}" presName="rootComposite" presStyleCnt="0"/>
      <dgm:spPr/>
    </dgm:pt>
    <dgm:pt modelId="{E3A1CE8B-BC22-4555-A036-1BF8412CC165}" type="pres">
      <dgm:prSet presAssocID="{D287397D-2488-44A3-B765-3001333F4BC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7254A3-D94E-4261-AE32-E6C3E1B9A461}" type="pres">
      <dgm:prSet presAssocID="{D287397D-2488-44A3-B765-3001333F4BCC}" presName="rootConnector" presStyleLbl="node2" presStyleIdx="2" presStyleCnt="3"/>
      <dgm:spPr/>
      <dgm:t>
        <a:bodyPr/>
        <a:lstStyle/>
        <a:p>
          <a:endParaRPr lang="en-US"/>
        </a:p>
      </dgm:t>
    </dgm:pt>
    <dgm:pt modelId="{EE29782A-4916-4C6E-8607-B06EF44C9A65}" type="pres">
      <dgm:prSet presAssocID="{D287397D-2488-44A3-B765-3001333F4BCC}" presName="hierChild4" presStyleCnt="0"/>
      <dgm:spPr/>
    </dgm:pt>
    <dgm:pt modelId="{32F0CFCE-0A82-4C85-B9FE-FAAD1D9A9886}" type="pres">
      <dgm:prSet presAssocID="{D287397D-2488-44A3-B765-3001333F4BCC}" presName="hierChild5" presStyleCnt="0"/>
      <dgm:spPr/>
    </dgm:pt>
    <dgm:pt modelId="{CB0EAB58-0CD6-46B5-A6FA-3D9C20D0E520}" type="pres">
      <dgm:prSet presAssocID="{B5955A24-B8F4-435F-A4B1-A4773686C29B}" presName="hierChild3" presStyleCnt="0"/>
      <dgm:spPr/>
    </dgm:pt>
  </dgm:ptLst>
  <dgm:cxnLst>
    <dgm:cxn modelId="{D4F48B0C-F33D-4365-B9DD-8FE3F9C233C6}" srcId="{CA6F53DB-F965-49DC-A27C-4D196828A23A}" destId="{B5955A24-B8F4-435F-A4B1-A4773686C29B}" srcOrd="0" destOrd="0" parTransId="{72E18D2D-C7A2-4A59-91DD-6ABA47C7CB09}" sibTransId="{1049B5F1-E0E2-48E2-BC94-ABE5333DB7BA}"/>
    <dgm:cxn modelId="{853C577C-A72A-4CFE-A7FF-EDDD3DF16A76}" srcId="{B5955A24-B8F4-435F-A4B1-A4773686C29B}" destId="{D287397D-2488-44A3-B765-3001333F4BCC}" srcOrd="2" destOrd="0" parTransId="{8FDC8F29-3A7A-4783-B56F-F2CC080C2346}" sibTransId="{1189ADD2-5618-4DC4-83DE-4142016DB5BC}"/>
    <dgm:cxn modelId="{061BE8FA-34B6-452C-B6E2-98392A679D2A}" type="presOf" srcId="{CFABE484-AEFF-4DFF-972D-E43324AE36DA}" destId="{6ACC8930-922C-433E-8440-16E8006CA867}" srcOrd="0" destOrd="0" presId="urn:microsoft.com/office/officeart/2005/8/layout/orgChart1"/>
    <dgm:cxn modelId="{8039921E-1B85-4CD2-9770-8C91427C00C3}" type="presOf" srcId="{5821073C-8BFE-4DAC-998B-10DE4271EF9C}" destId="{0FD9D393-2608-426A-9041-8E76246E6C71}" srcOrd="0" destOrd="0" presId="urn:microsoft.com/office/officeart/2005/8/layout/orgChart1"/>
    <dgm:cxn modelId="{0BC0BCD1-34D5-4137-8DE0-75B361D07170}" type="presOf" srcId="{CA6F53DB-F965-49DC-A27C-4D196828A23A}" destId="{E3C24016-DD59-4E65-8EEB-C6C6633A26E0}" srcOrd="0" destOrd="0" presId="urn:microsoft.com/office/officeart/2005/8/layout/orgChart1"/>
    <dgm:cxn modelId="{BC0C721E-3148-4D99-B9B2-E6F77919562B}" type="presOf" srcId="{FD8ED574-948C-4BDF-89D2-6B5F615580FB}" destId="{E927C74E-EE52-424C-964F-179D451D0B2E}" srcOrd="0" destOrd="0" presId="urn:microsoft.com/office/officeart/2005/8/layout/orgChart1"/>
    <dgm:cxn modelId="{82C2369A-E5F4-4A49-8D88-E8FAE5EEFC10}" srcId="{B5955A24-B8F4-435F-A4B1-A4773686C29B}" destId="{5821073C-8BFE-4DAC-998B-10DE4271EF9C}" srcOrd="0" destOrd="0" parTransId="{C34E1872-10D8-4737-B70F-9E5F423896E5}" sibTransId="{4E9FA2B6-558F-44D3-AE43-E6C7BAB77D61}"/>
    <dgm:cxn modelId="{435D2173-40F8-457D-B234-55390CE0A40F}" type="presOf" srcId="{8FDC8F29-3A7A-4783-B56F-F2CC080C2346}" destId="{C951A587-D4F6-4CFE-8159-6E96DE547A9E}" srcOrd="0" destOrd="0" presId="urn:microsoft.com/office/officeart/2005/8/layout/orgChart1"/>
    <dgm:cxn modelId="{912896BC-D322-429F-AAEE-F14F7C4EC92D}" type="presOf" srcId="{D287397D-2488-44A3-B765-3001333F4BCC}" destId="{E3A1CE8B-BC22-4555-A036-1BF8412CC165}" srcOrd="0" destOrd="0" presId="urn:microsoft.com/office/officeart/2005/8/layout/orgChart1"/>
    <dgm:cxn modelId="{1D7C5538-AD20-442C-86B6-1FD02688FB3D}" srcId="{B5955A24-B8F4-435F-A4B1-A4773686C29B}" destId="{FD8ED574-948C-4BDF-89D2-6B5F615580FB}" srcOrd="1" destOrd="0" parTransId="{CFABE484-AEFF-4DFF-972D-E43324AE36DA}" sibTransId="{99D1C769-F4B6-4AFC-B472-243EB8910E81}"/>
    <dgm:cxn modelId="{8DCA7489-ED0E-4E4C-B99B-2612BC76E62E}" type="presOf" srcId="{C34E1872-10D8-4737-B70F-9E5F423896E5}" destId="{E29E5FB7-584F-4D72-938A-36C337143367}" srcOrd="0" destOrd="0" presId="urn:microsoft.com/office/officeart/2005/8/layout/orgChart1"/>
    <dgm:cxn modelId="{E9700D56-AD6D-4FA8-BB81-195FEA65591C}" type="presOf" srcId="{FD8ED574-948C-4BDF-89D2-6B5F615580FB}" destId="{4F20E45D-4C9A-4C03-8FFD-902E257FEE33}" srcOrd="1" destOrd="0" presId="urn:microsoft.com/office/officeart/2005/8/layout/orgChart1"/>
    <dgm:cxn modelId="{7A2CEF8F-4450-415F-81B8-9D28B350D6B0}" type="presOf" srcId="{B5955A24-B8F4-435F-A4B1-A4773686C29B}" destId="{DA9B8EE6-A143-474A-A7ED-4903FF7AFC2F}" srcOrd="1" destOrd="0" presId="urn:microsoft.com/office/officeart/2005/8/layout/orgChart1"/>
    <dgm:cxn modelId="{8814E747-EE57-41D0-A10A-4BB78383A0B1}" type="presOf" srcId="{D287397D-2488-44A3-B765-3001333F4BCC}" destId="{F27254A3-D94E-4261-AE32-E6C3E1B9A461}" srcOrd="1" destOrd="0" presId="urn:microsoft.com/office/officeart/2005/8/layout/orgChart1"/>
    <dgm:cxn modelId="{1B7D6D10-792E-491C-9566-FEFD5C3E1F14}" type="presOf" srcId="{B5955A24-B8F4-435F-A4B1-A4773686C29B}" destId="{0A39FE01-E8B0-40B0-A3FE-41C52505DD10}" srcOrd="0" destOrd="0" presId="urn:microsoft.com/office/officeart/2005/8/layout/orgChart1"/>
    <dgm:cxn modelId="{F8BE0DC2-4815-4470-B6B0-B57DC5641D96}" type="presOf" srcId="{5821073C-8BFE-4DAC-998B-10DE4271EF9C}" destId="{452A01F7-6FC9-4ED6-9933-4ED01E56BCA3}" srcOrd="1" destOrd="0" presId="urn:microsoft.com/office/officeart/2005/8/layout/orgChart1"/>
    <dgm:cxn modelId="{D5D308FD-7720-452F-98A3-D86B56702B29}" type="presParOf" srcId="{E3C24016-DD59-4E65-8EEB-C6C6633A26E0}" destId="{CD94AF06-3671-43DA-A638-A9FA479F2B51}" srcOrd="0" destOrd="0" presId="urn:microsoft.com/office/officeart/2005/8/layout/orgChart1"/>
    <dgm:cxn modelId="{F1BC9C9E-5CC5-4D17-A6E5-33C34AD8358D}" type="presParOf" srcId="{CD94AF06-3671-43DA-A638-A9FA479F2B51}" destId="{21320FB7-7FC4-4FAB-890F-50CC421B0AE6}" srcOrd="0" destOrd="0" presId="urn:microsoft.com/office/officeart/2005/8/layout/orgChart1"/>
    <dgm:cxn modelId="{BC453CDC-A734-47AA-AFAD-71AB111AD7AB}" type="presParOf" srcId="{21320FB7-7FC4-4FAB-890F-50CC421B0AE6}" destId="{0A39FE01-E8B0-40B0-A3FE-41C52505DD10}" srcOrd="0" destOrd="0" presId="urn:microsoft.com/office/officeart/2005/8/layout/orgChart1"/>
    <dgm:cxn modelId="{F3BE0848-9841-49AD-BCF1-7813CA911D17}" type="presParOf" srcId="{21320FB7-7FC4-4FAB-890F-50CC421B0AE6}" destId="{DA9B8EE6-A143-474A-A7ED-4903FF7AFC2F}" srcOrd="1" destOrd="0" presId="urn:microsoft.com/office/officeart/2005/8/layout/orgChart1"/>
    <dgm:cxn modelId="{E2CA3976-8EC6-43A7-AE4E-2FE94E71E9FD}" type="presParOf" srcId="{CD94AF06-3671-43DA-A638-A9FA479F2B51}" destId="{1E90C8D6-7EB5-4BB4-904D-7309FEE36EDA}" srcOrd="1" destOrd="0" presId="urn:microsoft.com/office/officeart/2005/8/layout/orgChart1"/>
    <dgm:cxn modelId="{29413951-DF78-439A-824D-C4B06B080E89}" type="presParOf" srcId="{1E90C8D6-7EB5-4BB4-904D-7309FEE36EDA}" destId="{E29E5FB7-584F-4D72-938A-36C337143367}" srcOrd="0" destOrd="0" presId="urn:microsoft.com/office/officeart/2005/8/layout/orgChart1"/>
    <dgm:cxn modelId="{FF235B54-8549-4FCE-8DB1-FDA73126DEF1}" type="presParOf" srcId="{1E90C8D6-7EB5-4BB4-904D-7309FEE36EDA}" destId="{F086A46E-25E7-46B6-A500-55EFBE8CA1D4}" srcOrd="1" destOrd="0" presId="urn:microsoft.com/office/officeart/2005/8/layout/orgChart1"/>
    <dgm:cxn modelId="{F7760124-DCE8-4724-8A8A-3436F116F67E}" type="presParOf" srcId="{F086A46E-25E7-46B6-A500-55EFBE8CA1D4}" destId="{70BC5EE8-1EF8-46D0-B6BF-81BC20B7C1F7}" srcOrd="0" destOrd="0" presId="urn:microsoft.com/office/officeart/2005/8/layout/orgChart1"/>
    <dgm:cxn modelId="{E3FB0604-BEF1-4EF8-99E9-43976902029C}" type="presParOf" srcId="{70BC5EE8-1EF8-46D0-B6BF-81BC20B7C1F7}" destId="{0FD9D393-2608-426A-9041-8E76246E6C71}" srcOrd="0" destOrd="0" presId="urn:microsoft.com/office/officeart/2005/8/layout/orgChart1"/>
    <dgm:cxn modelId="{E72CB361-454D-42CD-8060-5E87A00EA899}" type="presParOf" srcId="{70BC5EE8-1EF8-46D0-B6BF-81BC20B7C1F7}" destId="{452A01F7-6FC9-4ED6-9933-4ED01E56BCA3}" srcOrd="1" destOrd="0" presId="urn:microsoft.com/office/officeart/2005/8/layout/orgChart1"/>
    <dgm:cxn modelId="{1A5E1EE3-DC33-403B-B267-12CF3984F69A}" type="presParOf" srcId="{F086A46E-25E7-46B6-A500-55EFBE8CA1D4}" destId="{F4A92512-2E4E-4D02-8DAE-1260F8D20A8C}" srcOrd="1" destOrd="0" presId="urn:microsoft.com/office/officeart/2005/8/layout/orgChart1"/>
    <dgm:cxn modelId="{AE0686A2-69F8-463F-85E6-EFE6D302208E}" type="presParOf" srcId="{F086A46E-25E7-46B6-A500-55EFBE8CA1D4}" destId="{FF491F4B-5BDE-4A96-93C2-DF7D7D0FE982}" srcOrd="2" destOrd="0" presId="urn:microsoft.com/office/officeart/2005/8/layout/orgChart1"/>
    <dgm:cxn modelId="{7D035240-75F1-40D2-B2D3-04935BA793EF}" type="presParOf" srcId="{1E90C8D6-7EB5-4BB4-904D-7309FEE36EDA}" destId="{6ACC8930-922C-433E-8440-16E8006CA867}" srcOrd="2" destOrd="0" presId="urn:microsoft.com/office/officeart/2005/8/layout/orgChart1"/>
    <dgm:cxn modelId="{AD00A2FE-0678-4A30-B2D9-14FFD1B24DF6}" type="presParOf" srcId="{1E90C8D6-7EB5-4BB4-904D-7309FEE36EDA}" destId="{BA61B92B-A2B3-4BAE-84BE-940B4B454058}" srcOrd="3" destOrd="0" presId="urn:microsoft.com/office/officeart/2005/8/layout/orgChart1"/>
    <dgm:cxn modelId="{42989524-6C69-4EF0-82A2-3C1B39273261}" type="presParOf" srcId="{BA61B92B-A2B3-4BAE-84BE-940B4B454058}" destId="{62F46B9F-78BF-4419-B508-CAB5D6A41FF3}" srcOrd="0" destOrd="0" presId="urn:microsoft.com/office/officeart/2005/8/layout/orgChart1"/>
    <dgm:cxn modelId="{72F830E8-C4B6-4135-A062-F1D1D386A4AC}" type="presParOf" srcId="{62F46B9F-78BF-4419-B508-CAB5D6A41FF3}" destId="{E927C74E-EE52-424C-964F-179D451D0B2E}" srcOrd="0" destOrd="0" presId="urn:microsoft.com/office/officeart/2005/8/layout/orgChart1"/>
    <dgm:cxn modelId="{E64C35D6-4060-4B12-AD4F-5C04ECD06ABF}" type="presParOf" srcId="{62F46B9F-78BF-4419-B508-CAB5D6A41FF3}" destId="{4F20E45D-4C9A-4C03-8FFD-902E257FEE33}" srcOrd="1" destOrd="0" presId="urn:microsoft.com/office/officeart/2005/8/layout/orgChart1"/>
    <dgm:cxn modelId="{E7D67F1C-3A50-4CF8-9DA4-FFF034FDE530}" type="presParOf" srcId="{BA61B92B-A2B3-4BAE-84BE-940B4B454058}" destId="{6F77DCDD-0BAE-49CE-9858-B3EC9218A84C}" srcOrd="1" destOrd="0" presId="urn:microsoft.com/office/officeart/2005/8/layout/orgChart1"/>
    <dgm:cxn modelId="{2D1FD059-B1A7-44F7-99FC-20AC92159BE2}" type="presParOf" srcId="{BA61B92B-A2B3-4BAE-84BE-940B4B454058}" destId="{2CC131A4-0E10-43C0-A784-F5394A6AAE2A}" srcOrd="2" destOrd="0" presId="urn:microsoft.com/office/officeart/2005/8/layout/orgChart1"/>
    <dgm:cxn modelId="{9DA3A338-4BDC-4B87-B053-779093DAF4AD}" type="presParOf" srcId="{1E90C8D6-7EB5-4BB4-904D-7309FEE36EDA}" destId="{C951A587-D4F6-4CFE-8159-6E96DE547A9E}" srcOrd="4" destOrd="0" presId="urn:microsoft.com/office/officeart/2005/8/layout/orgChart1"/>
    <dgm:cxn modelId="{CA1C5AA9-B242-4958-A148-223DAE1BB835}" type="presParOf" srcId="{1E90C8D6-7EB5-4BB4-904D-7309FEE36EDA}" destId="{D3F14E98-6FA9-433D-87AE-0A4BD410EF2A}" srcOrd="5" destOrd="0" presId="urn:microsoft.com/office/officeart/2005/8/layout/orgChart1"/>
    <dgm:cxn modelId="{78E3CC03-F7FB-4491-A679-41C0AE8B2B29}" type="presParOf" srcId="{D3F14E98-6FA9-433D-87AE-0A4BD410EF2A}" destId="{EBC6012C-6240-4E6A-BE01-2284B09B8348}" srcOrd="0" destOrd="0" presId="urn:microsoft.com/office/officeart/2005/8/layout/orgChart1"/>
    <dgm:cxn modelId="{738B6F69-EE1B-4C28-AC6D-C688A13A81BD}" type="presParOf" srcId="{EBC6012C-6240-4E6A-BE01-2284B09B8348}" destId="{E3A1CE8B-BC22-4555-A036-1BF8412CC165}" srcOrd="0" destOrd="0" presId="urn:microsoft.com/office/officeart/2005/8/layout/orgChart1"/>
    <dgm:cxn modelId="{AB680C72-7E20-4651-915B-5B009B2FDB9B}" type="presParOf" srcId="{EBC6012C-6240-4E6A-BE01-2284B09B8348}" destId="{F27254A3-D94E-4261-AE32-E6C3E1B9A461}" srcOrd="1" destOrd="0" presId="urn:microsoft.com/office/officeart/2005/8/layout/orgChart1"/>
    <dgm:cxn modelId="{8E5F3288-C640-457D-9B99-DF037A4CC800}" type="presParOf" srcId="{D3F14E98-6FA9-433D-87AE-0A4BD410EF2A}" destId="{EE29782A-4916-4C6E-8607-B06EF44C9A65}" srcOrd="1" destOrd="0" presId="urn:microsoft.com/office/officeart/2005/8/layout/orgChart1"/>
    <dgm:cxn modelId="{B6756A8F-AD5E-4EDE-953C-1BB9731A858F}" type="presParOf" srcId="{D3F14E98-6FA9-433D-87AE-0A4BD410EF2A}" destId="{32F0CFCE-0A82-4C85-B9FE-FAAD1D9A9886}" srcOrd="2" destOrd="0" presId="urn:microsoft.com/office/officeart/2005/8/layout/orgChart1"/>
    <dgm:cxn modelId="{7D9D5322-978E-4E10-A2DA-6257C716FE7E}" type="presParOf" srcId="{CD94AF06-3671-43DA-A638-A9FA479F2B51}" destId="{CB0EAB58-0CD6-46B5-A6FA-3D9C20D0E5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65CBB-F363-4133-9614-6DDAB68655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2E101-3B1A-424E-8306-3F5FC030ED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en-US" sz="2800" b="1" dirty="0" smtClean="0"/>
            <a:t>Develop a biodegradable MFC based paper battery will last for 4-6 months. </a:t>
          </a:r>
          <a:endParaRPr lang="en-US" sz="2800" b="1" dirty="0"/>
        </a:p>
      </dgm:t>
    </dgm:pt>
    <dgm:pt modelId="{D92669FE-84C3-4EA2-BFE1-6538D958B874}" type="parTrans" cxnId="{BCDE64DC-890E-4C3B-AB5B-F1D54095C713}">
      <dgm:prSet/>
      <dgm:spPr/>
      <dgm:t>
        <a:bodyPr/>
        <a:lstStyle/>
        <a:p>
          <a:endParaRPr lang="en-US"/>
        </a:p>
      </dgm:t>
    </dgm:pt>
    <dgm:pt modelId="{F3217D28-2CBB-4181-9BB6-5092468F525C}" type="sibTrans" cxnId="{BCDE64DC-890E-4C3B-AB5B-F1D54095C713}">
      <dgm:prSet/>
      <dgm:spPr/>
      <dgm:t>
        <a:bodyPr/>
        <a:lstStyle/>
        <a:p>
          <a:endParaRPr lang="en-US"/>
        </a:p>
      </dgm:t>
    </dgm:pt>
    <dgm:pt modelId="{62658709-4F40-491D-A389-620B309F127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b="1" dirty="0" smtClean="0"/>
            <a:t>Measure the soil moisture wirelessly using semi-passive near field communication (NFC) tag.</a:t>
          </a:r>
          <a:endParaRPr lang="en-US" sz="2800" b="1" dirty="0"/>
        </a:p>
      </dgm:t>
    </dgm:pt>
    <dgm:pt modelId="{9DA54857-4B38-4973-BD7D-D4A419D82F6A}" type="parTrans" cxnId="{F596D650-80F4-463A-B0D9-97DDF1FAA818}">
      <dgm:prSet/>
      <dgm:spPr/>
      <dgm:t>
        <a:bodyPr/>
        <a:lstStyle/>
        <a:p>
          <a:endParaRPr lang="en-US"/>
        </a:p>
      </dgm:t>
    </dgm:pt>
    <dgm:pt modelId="{69ED93A0-53A2-4AA1-AD2E-432550C374A3}" type="sibTrans" cxnId="{F596D650-80F4-463A-B0D9-97DDF1FAA818}">
      <dgm:prSet/>
      <dgm:spPr/>
      <dgm:t>
        <a:bodyPr/>
        <a:lstStyle/>
        <a:p>
          <a:endParaRPr lang="en-US"/>
        </a:p>
      </dgm:t>
    </dgm:pt>
    <dgm:pt modelId="{6A7A7C7A-27DC-4DB1-A833-47495B2AA918}" type="pres">
      <dgm:prSet presAssocID="{61E65CBB-F363-4133-9614-6DDAB68655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7A7A80-2502-4EFA-9332-25A362FAB814}" type="pres">
      <dgm:prSet presAssocID="{0592E101-3B1A-424E-8306-3F5FC030EDB3}" presName="parentText" presStyleLbl="node1" presStyleIdx="0" presStyleCnt="2" custLinFactNeighborX="-2108" custLinFactNeighborY="-981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D7507-D2A4-4D0E-95AE-FD5283227BF2}" type="pres">
      <dgm:prSet presAssocID="{F3217D28-2CBB-4181-9BB6-5092468F525C}" presName="spacer" presStyleCnt="0"/>
      <dgm:spPr/>
    </dgm:pt>
    <dgm:pt modelId="{9ABDE949-0521-4DC9-9937-A1F57646A924}" type="pres">
      <dgm:prSet presAssocID="{62658709-4F40-491D-A389-620B309F127C}" presName="parentText" presStyleLbl="node1" presStyleIdx="1" presStyleCnt="2" custLinFactNeighborX="-2108" custLinFactNeighborY="-981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0650E-6120-4348-9337-0DFF89B2002C}" type="presOf" srcId="{0592E101-3B1A-424E-8306-3F5FC030EDB3}" destId="{DF7A7A80-2502-4EFA-9332-25A362FAB814}" srcOrd="0" destOrd="0" presId="urn:microsoft.com/office/officeart/2005/8/layout/vList2"/>
    <dgm:cxn modelId="{EA9C3030-15D5-458D-8DCE-1B905F92898A}" type="presOf" srcId="{62658709-4F40-491D-A389-620B309F127C}" destId="{9ABDE949-0521-4DC9-9937-A1F57646A924}" srcOrd="0" destOrd="0" presId="urn:microsoft.com/office/officeart/2005/8/layout/vList2"/>
    <dgm:cxn modelId="{0DAA1BFA-2DAA-4D4A-B3E3-65515B967CB4}" type="presOf" srcId="{61E65CBB-F363-4133-9614-6DDAB68655CF}" destId="{6A7A7C7A-27DC-4DB1-A833-47495B2AA918}" srcOrd="0" destOrd="0" presId="urn:microsoft.com/office/officeart/2005/8/layout/vList2"/>
    <dgm:cxn modelId="{F596D650-80F4-463A-B0D9-97DDF1FAA818}" srcId="{61E65CBB-F363-4133-9614-6DDAB68655CF}" destId="{62658709-4F40-491D-A389-620B309F127C}" srcOrd="1" destOrd="0" parTransId="{9DA54857-4B38-4973-BD7D-D4A419D82F6A}" sibTransId="{69ED93A0-53A2-4AA1-AD2E-432550C374A3}"/>
    <dgm:cxn modelId="{BCDE64DC-890E-4C3B-AB5B-F1D54095C713}" srcId="{61E65CBB-F363-4133-9614-6DDAB68655CF}" destId="{0592E101-3B1A-424E-8306-3F5FC030EDB3}" srcOrd="0" destOrd="0" parTransId="{D92669FE-84C3-4EA2-BFE1-6538D958B874}" sibTransId="{F3217D28-2CBB-4181-9BB6-5092468F525C}"/>
    <dgm:cxn modelId="{F108D81F-62B3-4798-A035-7FEAD1372698}" type="presParOf" srcId="{6A7A7C7A-27DC-4DB1-A833-47495B2AA918}" destId="{DF7A7A80-2502-4EFA-9332-25A362FAB814}" srcOrd="0" destOrd="0" presId="urn:microsoft.com/office/officeart/2005/8/layout/vList2"/>
    <dgm:cxn modelId="{9D9409FD-7516-4DC4-ACA5-579DB45BFF77}" type="presParOf" srcId="{6A7A7C7A-27DC-4DB1-A833-47495B2AA918}" destId="{B89D7507-D2A4-4D0E-95AE-FD5283227BF2}" srcOrd="1" destOrd="0" presId="urn:microsoft.com/office/officeart/2005/8/layout/vList2"/>
    <dgm:cxn modelId="{B49DA339-83AD-45B4-BDB0-F5CB1E3541A7}" type="presParOf" srcId="{6A7A7C7A-27DC-4DB1-A833-47495B2AA918}" destId="{9ABDE949-0521-4DC9-9937-A1F57646A9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1A587-D4F6-4CFE-8159-6E96DE547A9E}">
      <dsp:nvSpPr>
        <dsp:cNvPr id="0" name=""/>
        <dsp:cNvSpPr/>
      </dsp:nvSpPr>
      <dsp:spPr>
        <a:xfrm>
          <a:off x="3078719" y="1261036"/>
          <a:ext cx="2178216" cy="378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18"/>
              </a:lnTo>
              <a:lnTo>
                <a:pt x="2178216" y="189018"/>
              </a:lnTo>
              <a:lnTo>
                <a:pt x="2178216" y="3780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C8930-922C-433E-8440-16E8006CA867}">
      <dsp:nvSpPr>
        <dsp:cNvPr id="0" name=""/>
        <dsp:cNvSpPr/>
      </dsp:nvSpPr>
      <dsp:spPr>
        <a:xfrm>
          <a:off x="3032999" y="1261036"/>
          <a:ext cx="91440" cy="378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0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E5FB7-584F-4D72-938A-36C337143367}">
      <dsp:nvSpPr>
        <dsp:cNvPr id="0" name=""/>
        <dsp:cNvSpPr/>
      </dsp:nvSpPr>
      <dsp:spPr>
        <a:xfrm>
          <a:off x="900502" y="1261036"/>
          <a:ext cx="2178216" cy="378037"/>
        </a:xfrm>
        <a:custGeom>
          <a:avLst/>
          <a:gdLst/>
          <a:ahLst/>
          <a:cxnLst/>
          <a:rect l="0" t="0" r="0" b="0"/>
          <a:pathLst>
            <a:path>
              <a:moveTo>
                <a:pt x="2178216" y="0"/>
              </a:moveTo>
              <a:lnTo>
                <a:pt x="2178216" y="189018"/>
              </a:lnTo>
              <a:lnTo>
                <a:pt x="0" y="189018"/>
              </a:lnTo>
              <a:lnTo>
                <a:pt x="0" y="3780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9FE01-E8B0-40B0-A3FE-41C52505DD10}">
      <dsp:nvSpPr>
        <dsp:cNvPr id="0" name=""/>
        <dsp:cNvSpPr/>
      </dsp:nvSpPr>
      <dsp:spPr>
        <a:xfrm>
          <a:off x="1706965" y="119750"/>
          <a:ext cx="2743508" cy="1141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Microbial Fuel Cell (MFC)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(</a:t>
          </a:r>
          <a:r>
            <a:rPr lang="en-US" sz="1800" kern="1200" dirty="0" smtClean="0">
              <a:latin typeface="+mn-lt"/>
            </a:rPr>
            <a:t>converts chemical energy into electrical energy using microorganisms)</a:t>
          </a:r>
          <a:endParaRPr lang="en-US" sz="1800" kern="1200" dirty="0">
            <a:latin typeface="+mn-lt"/>
          </a:endParaRPr>
        </a:p>
      </dsp:txBody>
      <dsp:txXfrm>
        <a:off x="1706965" y="119750"/>
        <a:ext cx="2743508" cy="1141286"/>
      </dsp:txXfrm>
    </dsp:sp>
    <dsp:sp modelId="{0FD9D393-2608-426A-9041-8E76246E6C71}">
      <dsp:nvSpPr>
        <dsp:cNvPr id="0" name=""/>
        <dsp:cNvSpPr/>
      </dsp:nvSpPr>
      <dsp:spPr>
        <a:xfrm>
          <a:off x="413" y="1639074"/>
          <a:ext cx="1800179" cy="900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Sediment MFC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(organic compounds in soil)</a:t>
          </a:r>
          <a:endParaRPr lang="en-US" sz="1800" kern="1200" dirty="0"/>
        </a:p>
      </dsp:txBody>
      <dsp:txXfrm>
        <a:off x="413" y="1639074"/>
        <a:ext cx="1800179" cy="900089"/>
      </dsp:txXfrm>
    </dsp:sp>
    <dsp:sp modelId="{E927C74E-EE52-424C-964F-179D451D0B2E}">
      <dsp:nvSpPr>
        <dsp:cNvPr id="0" name=""/>
        <dsp:cNvSpPr/>
      </dsp:nvSpPr>
      <dsp:spPr>
        <a:xfrm>
          <a:off x="2178629" y="1639074"/>
          <a:ext cx="1800179" cy="900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Plant MFC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(organic matter excreted by roots)</a:t>
          </a:r>
          <a:endParaRPr lang="en-US" sz="1800" kern="1200" dirty="0"/>
        </a:p>
      </dsp:txBody>
      <dsp:txXfrm>
        <a:off x="2178629" y="1639074"/>
        <a:ext cx="1800179" cy="900089"/>
      </dsp:txXfrm>
    </dsp:sp>
    <dsp:sp modelId="{E3A1CE8B-BC22-4555-A036-1BF8412CC165}">
      <dsp:nvSpPr>
        <dsp:cNvPr id="0" name=""/>
        <dsp:cNvSpPr/>
      </dsp:nvSpPr>
      <dsp:spPr>
        <a:xfrm>
          <a:off x="4356846" y="1639074"/>
          <a:ext cx="1800179" cy="900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Paper MFC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</a:rPr>
            <a:t>(cellulose paper as substrate)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4356846" y="1639074"/>
        <a:ext cx="1800179" cy="900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A7A80-2502-4EFA-9332-25A362FAB814}">
      <dsp:nvSpPr>
        <dsp:cNvPr id="0" name=""/>
        <dsp:cNvSpPr/>
      </dsp:nvSpPr>
      <dsp:spPr>
        <a:xfrm>
          <a:off x="0" y="894282"/>
          <a:ext cx="11099019" cy="12168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Develop a biodegradable MFC based paper battery will last for 4-6 months. </a:t>
          </a:r>
          <a:endParaRPr lang="en-US" sz="2800" b="1" kern="1200" dirty="0"/>
        </a:p>
      </dsp:txBody>
      <dsp:txXfrm>
        <a:off x="59399" y="953681"/>
        <a:ext cx="10980221" cy="1098002"/>
      </dsp:txXfrm>
    </dsp:sp>
    <dsp:sp modelId="{9ABDE949-0521-4DC9-9937-A1F57646A924}">
      <dsp:nvSpPr>
        <dsp:cNvPr id="0" name=""/>
        <dsp:cNvSpPr/>
      </dsp:nvSpPr>
      <dsp:spPr>
        <a:xfrm>
          <a:off x="0" y="2298282"/>
          <a:ext cx="11099019" cy="12168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Measure the soil moisture wirelessly using semi-passive near field communication (NFC) tag.</a:t>
          </a:r>
          <a:endParaRPr lang="en-US" sz="2800" b="1" kern="1200" dirty="0"/>
        </a:p>
      </dsp:txBody>
      <dsp:txXfrm>
        <a:off x="59399" y="2357681"/>
        <a:ext cx="10980221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DD8A4-1B16-4BFF-8E94-A0BCF0CD4EA3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50623-E49A-46E5-A1D0-22BB7C5D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F73B3-7417-4C4E-89AD-532C0CCD385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34885-A2BD-4919-9B8A-39CF693C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9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34885-A2BD-4919-9B8A-39CF693C41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34885-A2BD-4919-9B8A-39CF693C41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C576-A198-4097-B3FD-385E734B9CE4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1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9BB0-74C4-486F-A74E-EA26F1AFE3DC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1D12-87EC-466D-8263-54CD254770B9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43B-05E4-4D12-8474-D1F3D847A35B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4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62A4-A2A4-4AFC-9FB4-09CDBEB06C09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2E91-0D8D-454B-8B29-3F0F265416EB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7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8D13-6251-4E54-988C-3F6606ACAE7F}" type="datetime1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B5B-26D3-4CC2-BE6E-4132F0D2DED0}" type="datetime1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9ABA-8AE3-48DE-8B03-B5F74212DA3B}" type="datetime1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6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8BFA-AA67-450F-9261-1ACEF59E2A12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998C-FBCC-4E65-8311-3C1673CD506B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D9C3-3AE1-4EAB-835D-0E6DD7B4C45F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2F9A2-5F68-4970-AE67-60EA2C2921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5954893"/>
            <a:ext cx="1747982" cy="7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7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S.Pande@tudelft.nl" TargetMode="External"/><Relationship Id="rId4" Type="http://schemas.openxmlformats.org/officeDocument/2006/relationships/hyperlink" Target="mailto:S.M.Meshram@tudelft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13" y="157047"/>
            <a:ext cx="4188541" cy="235385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75" y="2340203"/>
            <a:ext cx="7363735" cy="1594086"/>
          </a:xfrm>
          <a:noFill/>
        </p:spPr>
        <p:txBody>
          <a:bodyPr>
            <a:normAutofit fontScale="90000"/>
          </a:bodyPr>
          <a:lstStyle/>
          <a:p>
            <a:pPr algn="ctr" fontAlgn="base"/>
            <a:r>
              <a:rPr lang="en-US" sz="4900" b="1" dirty="0" smtClean="0">
                <a:latin typeface="+mn-lt"/>
              </a:rPr>
              <a:t/>
            </a:r>
            <a:br>
              <a:rPr lang="en-US" sz="4900" b="1" dirty="0" smtClean="0">
                <a:latin typeface="+mn-lt"/>
              </a:rPr>
            </a:br>
            <a:r>
              <a:rPr lang="en-US" sz="4900" b="1" dirty="0" smtClean="0">
                <a:latin typeface="+mn-lt"/>
              </a:rPr>
              <a:t/>
            </a:r>
            <a:br>
              <a:rPr lang="en-US" sz="4900" b="1" dirty="0" smtClean="0">
                <a:latin typeface="+mn-lt"/>
              </a:rPr>
            </a:br>
            <a:r>
              <a:rPr lang="en-US" sz="4900" b="1" dirty="0" smtClean="0">
                <a:latin typeface="+mn-lt"/>
              </a:rPr>
              <a:t/>
            </a:r>
            <a:br>
              <a:rPr lang="en-US" sz="4900" b="1" dirty="0" smtClean="0">
                <a:latin typeface="+mn-lt"/>
              </a:rPr>
            </a:br>
            <a:r>
              <a:rPr lang="en-US" sz="4900" b="1" dirty="0" smtClean="0"/>
              <a:t>Design of wireless soil </a:t>
            </a:r>
            <a:r>
              <a:rPr lang="en-US" sz="4900" b="1" dirty="0"/>
              <a:t>moisture sensor powered by bacteria charged paper </a:t>
            </a:r>
            <a:r>
              <a:rPr lang="en-US" sz="4900" b="1" dirty="0" smtClean="0"/>
              <a:t>battery</a:t>
            </a:r>
            <a:br>
              <a:rPr lang="en-US" sz="4900" b="1" dirty="0" smtClean="0"/>
            </a:br>
            <a:r>
              <a:rPr lang="en-US" sz="4900" b="1" dirty="0" smtClean="0">
                <a:latin typeface="+mn-lt"/>
              </a:rPr>
              <a:t/>
            </a:r>
            <a:br>
              <a:rPr lang="en-US" sz="4900" b="1" dirty="0" smtClean="0">
                <a:latin typeface="+mn-lt"/>
              </a:rPr>
            </a:br>
            <a:r>
              <a:rPr lang="en-US" sz="2700" b="1" dirty="0">
                <a:latin typeface="+mn-lt"/>
              </a:rPr>
              <a:t/>
            </a:r>
            <a:br>
              <a:rPr lang="en-US" sz="2700" b="1" dirty="0">
                <a:latin typeface="+mn-lt"/>
              </a:rPr>
            </a:br>
            <a:r>
              <a:rPr lang="en-US" sz="2700" b="1" dirty="0" smtClean="0">
                <a:latin typeface="+mn-lt"/>
              </a:rPr>
              <a:t/>
            </a:r>
            <a:br>
              <a:rPr lang="en-US" sz="2700" b="1" dirty="0" smtClean="0">
                <a:latin typeface="+mn-lt"/>
              </a:rPr>
            </a:br>
            <a:r>
              <a:rPr lang="en-US" sz="2000" b="1" dirty="0" smtClean="0">
                <a:latin typeface="+mn-lt"/>
                <a:hlinkClick r:id="rId4"/>
              </a:rPr>
              <a:t>S.M.Meshram@tudelft.nl</a:t>
            </a:r>
            <a:r>
              <a:rPr lang="en-US" sz="2000" b="1" dirty="0" smtClean="0">
                <a:latin typeface="+mn-lt"/>
              </a:rPr>
              <a:t> , </a:t>
            </a:r>
            <a:r>
              <a:rPr lang="en-US" sz="2000" b="1" dirty="0" smtClean="0">
                <a:latin typeface="+mn-lt"/>
                <a:hlinkClick r:id="rId5"/>
              </a:rPr>
              <a:t>S.Pande@tudelft.nl</a:t>
            </a:r>
            <a:r>
              <a:rPr lang="en-US" sz="1600" b="1" dirty="0" smtClean="0">
                <a:latin typeface="+mn-lt"/>
              </a:rPr>
              <a:t/>
            </a:r>
            <a:br>
              <a:rPr lang="en-US" sz="1600" b="1" dirty="0" smtClean="0">
                <a:latin typeface="+mn-lt"/>
              </a:rPr>
            </a:br>
            <a:r>
              <a:rPr lang="en-US" sz="1600" b="1" dirty="0">
                <a:latin typeface="+mn-lt"/>
              </a:rPr>
              <a:t/>
            </a:r>
            <a:br>
              <a:rPr lang="en-US" sz="1600" b="1" dirty="0">
                <a:latin typeface="+mn-lt"/>
              </a:rPr>
            </a:br>
            <a:r>
              <a:rPr lang="en-US" sz="1600" b="1" dirty="0" smtClean="0">
                <a:latin typeface="+mn-lt"/>
              </a:rPr>
              <a:t/>
            </a:r>
            <a:br>
              <a:rPr lang="en-US" sz="1600" b="1" dirty="0" smtClean="0">
                <a:latin typeface="+mn-lt"/>
              </a:rPr>
            </a:br>
            <a:r>
              <a:rPr lang="en-US" sz="1600" b="1" dirty="0">
                <a:latin typeface="+mn-lt"/>
              </a:rPr>
              <a:t/>
            </a:r>
            <a:br>
              <a:rPr lang="en-US" sz="1600" b="1" dirty="0">
                <a:latin typeface="+mn-lt"/>
              </a:rPr>
            </a:br>
            <a:endParaRPr lang="en-US" sz="3100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0289" y="3934290"/>
            <a:ext cx="6102848" cy="36503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Sumit M. Meshram, </a:t>
            </a:r>
            <a:r>
              <a:rPr lang="en-US" sz="2000" dirty="0" smtClean="0"/>
              <a:t>Dr. Saket Pande, Dr. </a:t>
            </a:r>
            <a:r>
              <a:rPr lang="en-US" sz="2000" dirty="0" err="1" smtClean="0"/>
              <a:t>Ludovic</a:t>
            </a:r>
            <a:r>
              <a:rPr lang="en-US" sz="2000" dirty="0" smtClean="0"/>
              <a:t> </a:t>
            </a:r>
            <a:r>
              <a:rPr lang="en-US" sz="2000" dirty="0" err="1" smtClean="0"/>
              <a:t>Jourdin</a:t>
            </a:r>
            <a:endParaRPr lang="en-US" sz="4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756"/>
            <a:ext cx="2466975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47"/>
            <a:ext cx="4706847" cy="13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536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Need of biodegradable soil moisture sensor?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338" y="1054155"/>
            <a:ext cx="110721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Expensive </a:t>
            </a:r>
            <a:r>
              <a:rPr lang="en-US" sz="2800" dirty="0"/>
              <a:t>– cannot be used by poor smallholder farmers from developing </a:t>
            </a:r>
            <a:r>
              <a:rPr lang="en-US" sz="2800" dirty="0" smtClean="0"/>
              <a:t>countries</a:t>
            </a:r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Toxic </a:t>
            </a:r>
            <a:r>
              <a:rPr lang="en-US" sz="2800" dirty="0"/>
              <a:t>– harmful to </a:t>
            </a:r>
            <a:r>
              <a:rPr lang="en-US" sz="2800" dirty="0" smtClean="0"/>
              <a:t>environment </a:t>
            </a:r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External power source </a:t>
            </a:r>
            <a:r>
              <a:rPr lang="en-US" sz="2800" dirty="0"/>
              <a:t>– cannot be used in remote and off-grid </a:t>
            </a:r>
            <a:endParaRPr lang="en-US" sz="2800" dirty="0" smtClean="0"/>
          </a:p>
          <a:p>
            <a:pPr lvl="0"/>
            <a:r>
              <a:rPr lang="en-US" sz="2800" dirty="0"/>
              <a:t> </a:t>
            </a:r>
            <a:r>
              <a:rPr lang="en-US" sz="2800" dirty="0" smtClean="0"/>
              <a:t>     regions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99" y="2458043"/>
            <a:ext cx="1154001" cy="1000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894" y="875834"/>
            <a:ext cx="1434906" cy="1084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4045226"/>
            <a:ext cx="1943353" cy="12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12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Introduction</a:t>
            </a:r>
            <a:endParaRPr lang="en-US" sz="36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045082" y="3450619"/>
            <a:ext cx="4978397" cy="3265780"/>
            <a:chOff x="6970770" y="1535467"/>
            <a:chExt cx="5081659" cy="3328702"/>
          </a:xfrm>
        </p:grpSpPr>
        <p:sp>
          <p:nvSpPr>
            <p:cNvPr id="4" name="Rectangle 3"/>
            <p:cNvSpPr/>
            <p:nvPr/>
          </p:nvSpPr>
          <p:spPr>
            <a:xfrm>
              <a:off x="7488896" y="4205385"/>
              <a:ext cx="4563533" cy="658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cs typeface="Times New Roman" panose="02020603050405020304" pitchFamily="18" charset="0"/>
                </a:rPr>
                <a:t>Interrelationship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between various components of SMFC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581642" y="1535467"/>
              <a:ext cx="1848816" cy="6518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Current Production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970770" y="3542531"/>
              <a:ext cx="1848816" cy="6518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Bacterial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chemeClr val="tx1"/>
                  </a:solidFill>
                </a:rPr>
                <a:t>Activity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0203613" y="3528971"/>
              <a:ext cx="1848816" cy="6518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Soil Moisture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34637" y="2732966"/>
              <a:ext cx="1142827" cy="3529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SMFC</a:t>
              </a:r>
              <a:endParaRPr lang="en-US" dirty="0"/>
            </a:p>
          </p:txBody>
        </p:sp>
        <p:cxnSp>
          <p:nvCxnSpPr>
            <p:cNvPr id="60" name="Straight Connector 59"/>
            <p:cNvCxnSpPr>
              <a:endCxn id="32" idx="1"/>
            </p:cNvCxnSpPr>
            <p:nvPr/>
          </p:nvCxnSpPr>
          <p:spPr>
            <a:xfrm>
              <a:off x="10068223" y="3080896"/>
              <a:ext cx="406143" cy="54353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31" idx="7"/>
            </p:cNvCxnSpPr>
            <p:nvPr/>
          </p:nvCxnSpPr>
          <p:spPr>
            <a:xfrm flipH="1">
              <a:off x="8548833" y="3077797"/>
              <a:ext cx="406143" cy="56019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5" idx="4"/>
              <a:endCxn id="26" idx="0"/>
            </p:cNvCxnSpPr>
            <p:nvPr/>
          </p:nvCxnSpPr>
          <p:spPr>
            <a:xfrm>
              <a:off x="9506050" y="2187318"/>
              <a:ext cx="1" cy="54564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31" idx="0"/>
              <a:endCxn id="25" idx="2"/>
            </p:cNvCxnSpPr>
            <p:nvPr/>
          </p:nvCxnSpPr>
          <p:spPr>
            <a:xfrm flipV="1">
              <a:off x="7895178" y="1861393"/>
              <a:ext cx="686464" cy="168113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32" idx="2"/>
              <a:endCxn id="31" idx="6"/>
            </p:cNvCxnSpPr>
            <p:nvPr/>
          </p:nvCxnSpPr>
          <p:spPr>
            <a:xfrm flipH="1">
              <a:off x="8819586" y="3854897"/>
              <a:ext cx="1384027" cy="135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32" idx="0"/>
              <a:endCxn id="25" idx="6"/>
            </p:cNvCxnSpPr>
            <p:nvPr/>
          </p:nvCxnSpPr>
          <p:spPr>
            <a:xfrm flipH="1" flipV="1">
              <a:off x="10430458" y="1861393"/>
              <a:ext cx="697563" cy="1667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" name="Diagram 101"/>
          <p:cNvGraphicFramePr/>
          <p:nvPr>
            <p:extLst>
              <p:ext uri="{D42A27DB-BD31-4B8C-83A1-F6EECF244321}">
                <p14:modId xmlns:p14="http://schemas.microsoft.com/office/powerpoint/2010/main" val="1901662246"/>
              </p:ext>
            </p:extLst>
          </p:nvPr>
        </p:nvGraphicFramePr>
        <p:xfrm>
          <a:off x="2149337" y="1743047"/>
          <a:ext cx="6157439" cy="265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004598" y="4243511"/>
            <a:ext cx="4446917" cy="883819"/>
            <a:chOff x="1382392" y="5600632"/>
            <a:chExt cx="4446917" cy="883819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774065" y="5795624"/>
              <a:ext cx="0" cy="2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382392" y="5600632"/>
              <a:ext cx="1" cy="43415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382393" y="5997751"/>
              <a:ext cx="4446916" cy="36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H="1">
              <a:off x="3653787" y="5600632"/>
              <a:ext cx="13530" cy="57308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5829309" y="5600632"/>
              <a:ext cx="0" cy="3971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2207089" y="6115119"/>
              <a:ext cx="3004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Proposed soil moisture sensor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1262"/>
            <a:ext cx="2587414" cy="26567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548" y="3137993"/>
            <a:ext cx="2975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Biodiversity on earth (Larsen et. al 2017)</a:t>
            </a:r>
          </a:p>
        </p:txBody>
      </p:sp>
    </p:spTree>
    <p:extLst>
      <p:ext uri="{BB962C8B-B14F-4D97-AF65-F5344CB8AC3E}">
        <p14:creationId xmlns:p14="http://schemas.microsoft.com/office/powerpoint/2010/main" val="13281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53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Research objectives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7823447"/>
              </p:ext>
            </p:extLst>
          </p:nvPr>
        </p:nvGraphicFramePr>
        <p:xfrm>
          <a:off x="640803" y="914400"/>
          <a:ext cx="11099019" cy="4776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477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+mn-lt"/>
              </a:rPr>
              <a:t>Design steps and techniques to be used</a:t>
            </a:r>
            <a:endParaRPr lang="en-US" sz="3600" b="1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785191"/>
            <a:ext cx="12192000" cy="5446644"/>
          </a:xfrm>
        </p:spPr>
        <p:txBody>
          <a:bodyPr>
            <a:normAutofit/>
          </a:bodyPr>
          <a:lstStyle/>
          <a:p>
            <a:r>
              <a:rPr lang="en-US" b="1" dirty="0" smtClean="0"/>
              <a:t>Microbial fuel </a:t>
            </a:r>
            <a:r>
              <a:rPr lang="en-US" b="1" dirty="0"/>
              <a:t>c</a:t>
            </a:r>
            <a:r>
              <a:rPr lang="en-US" b="1" dirty="0" smtClean="0"/>
              <a:t>ell  (MFC) technology </a:t>
            </a:r>
            <a:r>
              <a:rPr lang="en-US" dirty="0" smtClean="0"/>
              <a:t>- to find the electric current produced by the soil in the lab. </a:t>
            </a:r>
          </a:p>
          <a:p>
            <a:endParaRPr lang="en-US" dirty="0" smtClean="0"/>
          </a:p>
          <a:p>
            <a:r>
              <a:rPr lang="en-US" b="1" dirty="0" smtClean="0"/>
              <a:t>Origami technique </a:t>
            </a:r>
            <a:r>
              <a:rPr lang="en-US" dirty="0" smtClean="0"/>
              <a:t>(</a:t>
            </a:r>
            <a:r>
              <a:rPr lang="en-US" dirty="0"/>
              <a:t>art of </a:t>
            </a:r>
            <a:r>
              <a:rPr lang="en-US" dirty="0" smtClean="0"/>
              <a:t>paper-folding) - for designing and developing biodegradable paper battery.</a:t>
            </a:r>
          </a:p>
          <a:p>
            <a:endParaRPr lang="en-US" dirty="0"/>
          </a:p>
          <a:p>
            <a:r>
              <a:rPr lang="en-US" b="1" dirty="0" smtClean="0"/>
              <a:t>Embedding technology </a:t>
            </a:r>
            <a:r>
              <a:rPr lang="en-US" dirty="0"/>
              <a:t>-</a:t>
            </a:r>
            <a:r>
              <a:rPr lang="en-US" dirty="0" smtClean="0"/>
              <a:t> for embedding NFC tags into the paper battery.</a:t>
            </a:r>
          </a:p>
          <a:p>
            <a:endParaRPr lang="en-US" dirty="0" smtClean="0"/>
          </a:p>
          <a:p>
            <a:r>
              <a:rPr lang="en-US" b="1" dirty="0"/>
              <a:t>Inductive </a:t>
            </a:r>
            <a:r>
              <a:rPr lang="en-US" b="1" dirty="0" smtClean="0"/>
              <a:t>coupling </a:t>
            </a:r>
            <a:r>
              <a:rPr lang="en-US" dirty="0"/>
              <a:t>-</a:t>
            </a:r>
            <a:r>
              <a:rPr lang="en-US" dirty="0" smtClean="0"/>
              <a:t> for measuring the soil moisture data using smartphone.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19" y="707880"/>
            <a:ext cx="4568530" cy="538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1" y="809311"/>
            <a:ext cx="5387619" cy="35160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1510" y="4325354"/>
            <a:ext cx="4728667" cy="400110"/>
          </a:xfrm>
          <a:prstGeom prst="rect">
            <a:avLst/>
          </a:prstGeom>
          <a:solidFill>
            <a:srgbClr val="66A2D8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Schematic representation of paper battery </a:t>
            </a:r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7435" y="6156295"/>
            <a:ext cx="4567019" cy="400110"/>
          </a:xfrm>
          <a:prstGeom prst="rect">
            <a:avLst/>
          </a:prstGeom>
          <a:solidFill>
            <a:srgbClr val="66A2D8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Real time soil moisture monitoring system</a:t>
            </a:r>
            <a:endParaRPr lang="en-US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0" y="6350"/>
            <a:ext cx="12192000" cy="637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+mn-lt"/>
              </a:rPr>
              <a:t>Expected outcome 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8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7</a:t>
            </a:fld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0" y="1"/>
            <a:ext cx="12192000" cy="5665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+mn-lt"/>
              </a:rPr>
              <a:t>Expected Outcome</a:t>
            </a:r>
            <a:endParaRPr lang="en-US" sz="36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23" y="1266499"/>
            <a:ext cx="8647872" cy="49087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4154" y="854585"/>
            <a:ext cx="10644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Expected relationship between soil moisture, current produced and scan distance</a:t>
            </a:r>
          </a:p>
        </p:txBody>
      </p:sp>
    </p:spTree>
    <p:extLst>
      <p:ext uri="{BB962C8B-B14F-4D97-AF65-F5344CB8AC3E}">
        <p14:creationId xmlns:p14="http://schemas.microsoft.com/office/powerpoint/2010/main" val="17933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8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F9A2-5F68-4970-AE67-60EA2C292134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7987" y="865239"/>
            <a:ext cx="1108872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1) Government </a:t>
            </a:r>
            <a:r>
              <a:rPr lang="en-US" sz="2800" b="1" dirty="0"/>
              <a:t>of Maharashtra, </a:t>
            </a:r>
            <a:r>
              <a:rPr lang="en-US" sz="2800" b="1" dirty="0" smtClean="0"/>
              <a:t>India - Funding agency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2) TU Delft, Netherlands 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3) Plant-e, Startup company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350"/>
            <a:ext cx="12192000" cy="637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+mn-lt"/>
              </a:rPr>
              <a:t>Acknowledgement</a:t>
            </a:r>
            <a:endParaRPr lang="en-US" sz="36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8415"/>
          <a:stretch/>
        </p:blipFill>
        <p:spPr>
          <a:xfrm>
            <a:off x="8378454" y="703100"/>
            <a:ext cx="1784941" cy="1316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1" y="3313949"/>
            <a:ext cx="2747428" cy="1098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9652" b="19228"/>
          <a:stretch/>
        </p:blipFill>
        <p:spPr>
          <a:xfrm>
            <a:off x="4035388" y="1596047"/>
            <a:ext cx="2505075" cy="1531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700" y="2361591"/>
            <a:ext cx="4011000" cy="42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3952</TotalTime>
  <Words>306</Words>
  <Application>Microsoft Office PowerPoint</Application>
  <PresentationFormat>Widescreen</PresentationFormat>
  <Paragraphs>64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  Design of wireless soil moisture sensor powered by bacteria charged paper battery    S.M.Meshram@tudelft.nl , S.Pande@tudelft.nl    </vt:lpstr>
      <vt:lpstr>PowerPoint Presentation</vt:lpstr>
      <vt:lpstr>Introduction</vt:lpstr>
      <vt:lpstr>Research objectives</vt:lpstr>
      <vt:lpstr>Design steps and techniques to be used</vt:lpstr>
      <vt:lpstr>Expected outcome </vt:lpstr>
      <vt:lpstr>PowerPoint Presentation</vt:lpstr>
      <vt:lpstr>Acknowledgement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soil moisture sensor using bacteria powered paper batteries</dc:title>
  <dc:creator>Sumit Meshram</dc:creator>
  <cp:lastModifiedBy>Sumit Meshram</cp:lastModifiedBy>
  <cp:revision>283</cp:revision>
  <dcterms:created xsi:type="dcterms:W3CDTF">2021-03-16T20:17:28Z</dcterms:created>
  <dcterms:modified xsi:type="dcterms:W3CDTF">2022-05-25T15:16:58Z</dcterms:modified>
</cp:coreProperties>
</file>