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304" r:id="rId3"/>
    <p:sldId id="267" r:id="rId4"/>
    <p:sldId id="286" r:id="rId5"/>
    <p:sldId id="272" r:id="rId6"/>
    <p:sldId id="282" r:id="rId7"/>
    <p:sldId id="299" r:id="rId8"/>
    <p:sldId id="303" r:id="rId9"/>
    <p:sldId id="301" r:id="rId10"/>
    <p:sldId id="302" r:id="rId11"/>
    <p:sldId id="298" r:id="rId12"/>
    <p:sldId id="305" r:id="rId1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342" autoAdjust="0"/>
  </p:normalViewPr>
  <p:slideViewPr>
    <p:cSldViewPr snapToGrid="0">
      <p:cViewPr varScale="1">
        <p:scale>
          <a:sx n="95" d="100"/>
          <a:sy n="95" d="100"/>
        </p:scale>
        <p:origin x="115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A9B24F-F036-4CD3-BF0A-450BD07D7D49}" type="datetimeFigureOut">
              <a:rPr lang="en-US" smtClean="0"/>
              <a:t>5/24/2022</a:t>
            </a:fld>
            <a:endParaRPr lang="en-US"/>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D8145C-185C-4CE7-BF26-713242223296}" type="slidenum">
              <a:rPr lang="en-US" smtClean="0"/>
              <a:t>‹#›</a:t>
            </a:fld>
            <a:endParaRPr lang="en-US"/>
          </a:p>
        </p:txBody>
      </p:sp>
    </p:spTree>
    <p:extLst>
      <p:ext uri="{BB962C8B-B14F-4D97-AF65-F5344CB8AC3E}">
        <p14:creationId xmlns:p14="http://schemas.microsoft.com/office/powerpoint/2010/main" val="413437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5"/>
          </p:nvPr>
        </p:nvSpPr>
        <p:spPr/>
        <p:txBody>
          <a:bodyPr/>
          <a:lstStyle/>
          <a:p>
            <a:fld id="{4ED8145C-185C-4CE7-BF26-713242223296}" type="slidenum">
              <a:rPr lang="en-US" smtClean="0"/>
              <a:t>1</a:t>
            </a:fld>
            <a:endParaRPr lang="en-US"/>
          </a:p>
        </p:txBody>
      </p:sp>
    </p:spTree>
    <p:extLst>
      <p:ext uri="{BB962C8B-B14F-4D97-AF65-F5344CB8AC3E}">
        <p14:creationId xmlns:p14="http://schemas.microsoft.com/office/powerpoint/2010/main" val="3027497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One and a half year deformation for GPS stations</a:t>
            </a:r>
          </a:p>
          <a:p>
            <a:endParaRPr lang="en-US" dirty="0"/>
          </a:p>
          <a:p>
            <a:r>
              <a:rPr lang="en-US" dirty="0"/>
              <a:t>We have also looked up for how much of </a:t>
            </a:r>
            <a:r>
              <a:rPr lang="en-US" dirty="0" err="1"/>
              <a:t>postseismic</a:t>
            </a:r>
            <a:r>
              <a:rPr lang="en-US" dirty="0"/>
              <a:t> effects is </a:t>
            </a:r>
            <a:r>
              <a:rPr lang="en-US" dirty="0" err="1"/>
              <a:t>interseismic</a:t>
            </a:r>
            <a:r>
              <a:rPr lang="en-US" dirty="0"/>
              <a:t>, here on this table you can see the differences. A </a:t>
            </a:r>
            <a:r>
              <a:rPr lang="en-US" dirty="0" err="1"/>
              <a:t>logaritmşc</a:t>
            </a:r>
            <a:r>
              <a:rPr lang="en-US" dirty="0"/>
              <a:t> fitting has been made on post seismic velocities, with </a:t>
            </a:r>
            <a:r>
              <a:rPr lang="en-US" dirty="0" err="1"/>
              <a:t>tsview</a:t>
            </a:r>
            <a:r>
              <a:rPr lang="en-US" dirty="0"/>
              <a:t>.</a:t>
            </a:r>
          </a:p>
        </p:txBody>
      </p:sp>
      <p:sp>
        <p:nvSpPr>
          <p:cNvPr id="4" name="Slayt Numarası Yer Tutucusu 3"/>
          <p:cNvSpPr>
            <a:spLocks noGrp="1"/>
          </p:cNvSpPr>
          <p:nvPr>
            <p:ph type="sldNum" sz="quarter" idx="5"/>
          </p:nvPr>
        </p:nvSpPr>
        <p:spPr/>
        <p:txBody>
          <a:bodyPr/>
          <a:lstStyle/>
          <a:p>
            <a:fld id="{4ED8145C-185C-4CE7-BF26-713242223296}" type="slidenum">
              <a:rPr lang="en-US" smtClean="0"/>
              <a:t>10</a:t>
            </a:fld>
            <a:endParaRPr lang="en-US"/>
          </a:p>
        </p:txBody>
      </p:sp>
    </p:spTree>
    <p:extLst>
      <p:ext uri="{BB962C8B-B14F-4D97-AF65-F5344CB8AC3E}">
        <p14:creationId xmlns:p14="http://schemas.microsoft.com/office/powerpoint/2010/main" val="1970498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5"/>
          </p:nvPr>
        </p:nvSpPr>
        <p:spPr/>
        <p:txBody>
          <a:bodyPr/>
          <a:lstStyle/>
          <a:p>
            <a:fld id="{4ED8145C-185C-4CE7-BF26-713242223296}" type="slidenum">
              <a:rPr lang="en-US" smtClean="0"/>
              <a:t>11</a:t>
            </a:fld>
            <a:endParaRPr lang="en-US"/>
          </a:p>
        </p:txBody>
      </p:sp>
    </p:spTree>
    <p:extLst>
      <p:ext uri="{BB962C8B-B14F-4D97-AF65-F5344CB8AC3E}">
        <p14:creationId xmlns:p14="http://schemas.microsoft.com/office/powerpoint/2010/main" val="2244629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would like to start with our motivation for this study. Previous studies pointed that there is a seismic gap around Hazar </a:t>
            </a:r>
            <a:r>
              <a:rPr lang="en-US" dirty="0" err="1"/>
              <a:t>Palu</a:t>
            </a:r>
            <a:r>
              <a:rPr lang="en-US" dirty="0"/>
              <a:t> segment of the East Anatolian Fault. </a:t>
            </a:r>
            <a:r>
              <a:rPr lang="en-US" dirty="0" err="1"/>
              <a:t>Ergintav</a:t>
            </a:r>
            <a:r>
              <a:rPr lang="en-US" dirty="0"/>
              <a:t> et. al. shows seismological data. Here we can see gaps clearly. This leads us it is either locked or creeping. </a:t>
            </a:r>
            <a:br>
              <a:rPr lang="en-US" dirty="0"/>
            </a:br>
            <a:r>
              <a:rPr lang="en-US" dirty="0"/>
              <a:t> </a:t>
            </a:r>
            <a:r>
              <a:rPr lang="en-US" dirty="0" err="1"/>
              <a:t>InSAR</a:t>
            </a:r>
            <a:r>
              <a:rPr lang="en-US" dirty="0"/>
              <a:t> velocity field is generated to see the status more clearly, it shows velocity gradient along the fault. This rapid velocity change points shallow creep, profiles also confirm this inference  </a:t>
            </a:r>
          </a:p>
          <a:p>
            <a:endParaRPr lang="en-US" dirty="0"/>
          </a:p>
        </p:txBody>
      </p:sp>
      <p:sp>
        <p:nvSpPr>
          <p:cNvPr id="4" name="Slayt Numarası Yer Tutucusu 3"/>
          <p:cNvSpPr>
            <a:spLocks noGrp="1"/>
          </p:cNvSpPr>
          <p:nvPr>
            <p:ph type="sldNum" sz="quarter" idx="5"/>
          </p:nvPr>
        </p:nvSpPr>
        <p:spPr/>
        <p:txBody>
          <a:bodyPr/>
          <a:lstStyle/>
          <a:p>
            <a:fld id="{4ED8145C-185C-4CE7-BF26-713242223296}" type="slidenum">
              <a:rPr lang="en-US" smtClean="0"/>
              <a:t>2</a:t>
            </a:fld>
            <a:endParaRPr lang="en-US"/>
          </a:p>
        </p:txBody>
      </p:sp>
    </p:spTree>
    <p:extLst>
      <p:ext uri="{BB962C8B-B14F-4D97-AF65-F5344CB8AC3E}">
        <p14:creationId xmlns:p14="http://schemas.microsoft.com/office/powerpoint/2010/main" val="3174214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Our team launched projects in between Lake Hazar-</a:t>
            </a:r>
            <a:r>
              <a:rPr lang="en-US" dirty="0" err="1"/>
              <a:t>Palu</a:t>
            </a:r>
            <a:r>
              <a:rPr lang="en-US" dirty="0"/>
              <a:t> to analyze  this </a:t>
            </a:r>
            <a:r>
              <a:rPr lang="en-US" dirty="0" err="1"/>
              <a:t>creeps’s</a:t>
            </a:r>
            <a:r>
              <a:rPr lang="en-US" dirty="0"/>
              <a:t> temporal and spatial </a:t>
            </a:r>
            <a:r>
              <a:rPr lang="en-US" dirty="0" err="1"/>
              <a:t>behaviour</a:t>
            </a:r>
            <a:r>
              <a:rPr lang="en-US" dirty="0"/>
              <a:t>. Here are some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GPS measurements within the scope of projects. The left is one of the CORS-TR stations and right one is campaign measurement. Through these projects, the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interseismic</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behaviour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is well known for us.</a:t>
            </a:r>
            <a:endParaRPr lang="en-US" dirty="0"/>
          </a:p>
        </p:txBody>
      </p:sp>
      <p:sp>
        <p:nvSpPr>
          <p:cNvPr id="4" name="Slayt Numarası Yer Tutucusu 3"/>
          <p:cNvSpPr>
            <a:spLocks noGrp="1"/>
          </p:cNvSpPr>
          <p:nvPr>
            <p:ph type="sldNum" sz="quarter" idx="5"/>
          </p:nvPr>
        </p:nvSpPr>
        <p:spPr/>
        <p:txBody>
          <a:bodyPr/>
          <a:lstStyle/>
          <a:p>
            <a:fld id="{4ED8145C-185C-4CE7-BF26-713242223296}" type="slidenum">
              <a:rPr lang="en-US" smtClean="0"/>
              <a:t>3</a:t>
            </a:fld>
            <a:endParaRPr lang="en-US"/>
          </a:p>
        </p:txBody>
      </p:sp>
    </p:spTree>
    <p:extLst>
      <p:ext uri="{BB962C8B-B14F-4D97-AF65-F5344CB8AC3E}">
        <p14:creationId xmlns:p14="http://schemas.microsoft.com/office/powerpoint/2010/main" val="99734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Here you can see Arabian fixed </a:t>
            </a:r>
            <a:r>
              <a:rPr lang="en-US" dirty="0" err="1"/>
              <a:t>interseismic</a:t>
            </a:r>
            <a:r>
              <a:rPr lang="en-US" dirty="0"/>
              <a:t> velocity field. It is observed on the north of the fault, there is velocities around 10mm/year. Velocity variations on fault’s north and south can be seen just like we saw in </a:t>
            </a:r>
            <a:r>
              <a:rPr lang="en-US" dirty="0" err="1"/>
              <a:t>InSAR</a:t>
            </a:r>
            <a:r>
              <a:rPr lang="en-US" dirty="0"/>
              <a:t> velocity field, even before modelling. </a:t>
            </a:r>
          </a:p>
        </p:txBody>
      </p:sp>
      <p:sp>
        <p:nvSpPr>
          <p:cNvPr id="4" name="Slayt Numarası Yer Tutucusu 3"/>
          <p:cNvSpPr>
            <a:spLocks noGrp="1"/>
          </p:cNvSpPr>
          <p:nvPr>
            <p:ph type="sldNum" sz="quarter" idx="5"/>
          </p:nvPr>
        </p:nvSpPr>
        <p:spPr/>
        <p:txBody>
          <a:bodyPr/>
          <a:lstStyle/>
          <a:p>
            <a:fld id="{4ED8145C-185C-4CE7-BF26-713242223296}" type="slidenum">
              <a:rPr lang="en-US" smtClean="0"/>
              <a:t>4</a:t>
            </a:fld>
            <a:endParaRPr lang="en-US"/>
          </a:p>
        </p:txBody>
      </p:sp>
    </p:spTree>
    <p:extLst>
      <p:ext uri="{BB962C8B-B14F-4D97-AF65-F5344CB8AC3E}">
        <p14:creationId xmlns:p14="http://schemas.microsoft.com/office/powerpoint/2010/main" val="1012404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We wanted to model the fault, for this purpose Slip rate and locking depth are estimated with elastic modelling using latest velocity field. It is clearly seen that the CORS data is on far field and so that, the effect on the fault can not be observed. </a:t>
            </a:r>
          </a:p>
        </p:txBody>
      </p:sp>
      <p:sp>
        <p:nvSpPr>
          <p:cNvPr id="4" name="Slayt Numarası Yer Tutucusu 3"/>
          <p:cNvSpPr>
            <a:spLocks noGrp="1"/>
          </p:cNvSpPr>
          <p:nvPr>
            <p:ph type="sldNum" sz="quarter" idx="5"/>
          </p:nvPr>
        </p:nvSpPr>
        <p:spPr/>
        <p:txBody>
          <a:bodyPr/>
          <a:lstStyle/>
          <a:p>
            <a:fld id="{4ED8145C-185C-4CE7-BF26-713242223296}" type="slidenum">
              <a:rPr lang="en-US" smtClean="0"/>
              <a:t>5</a:t>
            </a:fld>
            <a:endParaRPr lang="en-US"/>
          </a:p>
        </p:txBody>
      </p:sp>
    </p:spTree>
    <p:extLst>
      <p:ext uri="{BB962C8B-B14F-4D97-AF65-F5344CB8AC3E}">
        <p14:creationId xmlns:p14="http://schemas.microsoft.com/office/powerpoint/2010/main" val="1320647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Thanks to campaign measurements, on near field we can observe and model the creep on </a:t>
            </a:r>
            <a:r>
              <a:rPr lang="en-US" dirty="0" err="1"/>
              <a:t>Palu</a:t>
            </a:r>
            <a:r>
              <a:rPr lang="en-US" dirty="0"/>
              <a:t>. Far field parameters are fixed, only creep rate and creep depth are estimated for near field.</a:t>
            </a:r>
          </a:p>
          <a:p>
            <a:r>
              <a:rPr lang="en-US" dirty="0"/>
              <a:t>This is a basic model, we will estimate 3D for next studies</a:t>
            </a:r>
          </a:p>
        </p:txBody>
      </p:sp>
      <p:sp>
        <p:nvSpPr>
          <p:cNvPr id="4" name="Slayt Numarası Yer Tutucusu 3"/>
          <p:cNvSpPr>
            <a:spLocks noGrp="1"/>
          </p:cNvSpPr>
          <p:nvPr>
            <p:ph type="sldNum" sz="quarter" idx="5"/>
          </p:nvPr>
        </p:nvSpPr>
        <p:spPr/>
        <p:txBody>
          <a:bodyPr/>
          <a:lstStyle/>
          <a:p>
            <a:fld id="{4ED8145C-185C-4CE7-BF26-713242223296}" type="slidenum">
              <a:rPr lang="en-US" smtClean="0"/>
              <a:t>6</a:t>
            </a:fld>
            <a:endParaRPr lang="en-US"/>
          </a:p>
        </p:txBody>
      </p:sp>
    </p:spTree>
    <p:extLst>
      <p:ext uri="{BB962C8B-B14F-4D97-AF65-F5344CB8AC3E}">
        <p14:creationId xmlns:p14="http://schemas.microsoft.com/office/powerpoint/2010/main" val="369304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While our project is keep going, the earthquake occurred. After earthquake we went to the field as soon as possible. We establish a new GPS site and started to include some other sites from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General Directorate of Mapping’s network</a:t>
            </a:r>
            <a:r>
              <a:rPr lang="en-US" dirty="0"/>
              <a:t>. </a:t>
            </a:r>
          </a:p>
          <a:p>
            <a:r>
              <a:rPr lang="en-US" dirty="0"/>
              <a:t>Another creepmeter is placed on </a:t>
            </a:r>
            <a:r>
              <a:rPr lang="en-US" dirty="0" err="1"/>
              <a:t>Kösebayır</a:t>
            </a:r>
            <a:endParaRPr lang="en-US" dirty="0"/>
          </a:p>
          <a:p>
            <a:r>
              <a:rPr lang="en-US" dirty="0"/>
              <a:t>The earthquake occurred on the other segment, westside of our study area. </a:t>
            </a:r>
          </a:p>
          <a:p>
            <a:r>
              <a:rPr lang="en-US" dirty="0"/>
              <a:t>We are lucky we monitor strain loading at the east part of the rupture zone</a:t>
            </a:r>
          </a:p>
        </p:txBody>
      </p:sp>
      <p:sp>
        <p:nvSpPr>
          <p:cNvPr id="4" name="Slayt Numarası Yer Tutucusu 3"/>
          <p:cNvSpPr>
            <a:spLocks noGrp="1"/>
          </p:cNvSpPr>
          <p:nvPr>
            <p:ph type="sldNum" sz="quarter" idx="5"/>
          </p:nvPr>
        </p:nvSpPr>
        <p:spPr/>
        <p:txBody>
          <a:bodyPr/>
          <a:lstStyle/>
          <a:p>
            <a:fld id="{4ED8145C-185C-4CE7-BF26-713242223296}" type="slidenum">
              <a:rPr lang="en-US" smtClean="0"/>
              <a:t>7</a:t>
            </a:fld>
            <a:endParaRPr lang="en-US"/>
          </a:p>
        </p:txBody>
      </p:sp>
    </p:spTree>
    <p:extLst>
      <p:ext uri="{BB962C8B-B14F-4D97-AF65-F5344CB8AC3E}">
        <p14:creationId xmlns:p14="http://schemas.microsoft.com/office/powerpoint/2010/main" val="774904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5"/>
          </p:nvPr>
        </p:nvSpPr>
        <p:spPr/>
        <p:txBody>
          <a:bodyPr/>
          <a:lstStyle/>
          <a:p>
            <a:fld id="{4ED8145C-185C-4CE7-BF26-713242223296}" type="slidenum">
              <a:rPr lang="en-US" smtClean="0"/>
              <a:t>8</a:t>
            </a:fld>
            <a:endParaRPr lang="en-US"/>
          </a:p>
        </p:txBody>
      </p:sp>
    </p:spTree>
    <p:extLst>
      <p:ext uri="{BB962C8B-B14F-4D97-AF65-F5344CB8AC3E}">
        <p14:creationId xmlns:p14="http://schemas.microsoft.com/office/powerpoint/2010/main" val="3112373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err="1"/>
              <a:t>Insar</a:t>
            </a:r>
            <a:r>
              <a:rPr lang="en-US" dirty="0"/>
              <a:t> velocity field includes </a:t>
            </a:r>
            <a:r>
              <a:rPr lang="en-US" dirty="0" err="1"/>
              <a:t>coseismic</a:t>
            </a:r>
            <a:r>
              <a:rPr lang="en-US" dirty="0"/>
              <a:t> and </a:t>
            </a:r>
            <a:r>
              <a:rPr lang="en-US" dirty="0" err="1"/>
              <a:t>postseismic</a:t>
            </a:r>
            <a:r>
              <a:rPr lang="en-US" dirty="0"/>
              <a:t> effects both.</a:t>
            </a:r>
          </a:p>
        </p:txBody>
      </p:sp>
      <p:sp>
        <p:nvSpPr>
          <p:cNvPr id="4" name="Slayt Numarası Yer Tutucusu 3"/>
          <p:cNvSpPr>
            <a:spLocks noGrp="1"/>
          </p:cNvSpPr>
          <p:nvPr>
            <p:ph type="sldNum" sz="quarter" idx="5"/>
          </p:nvPr>
        </p:nvSpPr>
        <p:spPr/>
        <p:txBody>
          <a:bodyPr/>
          <a:lstStyle/>
          <a:p>
            <a:fld id="{4ED8145C-185C-4CE7-BF26-713242223296}" type="slidenum">
              <a:rPr lang="en-US" smtClean="0"/>
              <a:t>9</a:t>
            </a:fld>
            <a:endParaRPr lang="en-US"/>
          </a:p>
        </p:txBody>
      </p:sp>
    </p:spTree>
    <p:extLst>
      <p:ext uri="{BB962C8B-B14F-4D97-AF65-F5344CB8AC3E}">
        <p14:creationId xmlns:p14="http://schemas.microsoft.com/office/powerpoint/2010/main" val="3618663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r-T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r-TR"/>
          </a:p>
        </p:txBody>
      </p:sp>
      <p:sp>
        <p:nvSpPr>
          <p:cNvPr id="4" name="Date Placeholder 3"/>
          <p:cNvSpPr>
            <a:spLocks noGrp="1"/>
          </p:cNvSpPr>
          <p:nvPr>
            <p:ph type="dt" sz="half" idx="10"/>
          </p:nvPr>
        </p:nvSpPr>
        <p:spPr/>
        <p:txBody>
          <a:bodyPr/>
          <a:lstStyle/>
          <a:p>
            <a:fld id="{C52C227B-8405-4B69-A2F5-0BBEC1CCE6E8}" type="datetimeFigureOut">
              <a:rPr lang="tr-TR" smtClean="0"/>
              <a:t>24.05.2022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36BE3EE-4D19-4134-A412-A390F7629754}" type="slidenum">
              <a:rPr lang="tr-TR" smtClean="0"/>
              <a:t>‹#›</a:t>
            </a:fld>
            <a:endParaRPr lang="tr-TR"/>
          </a:p>
        </p:txBody>
      </p:sp>
    </p:spTree>
    <p:extLst>
      <p:ext uri="{BB962C8B-B14F-4D97-AF65-F5344CB8AC3E}">
        <p14:creationId xmlns:p14="http://schemas.microsoft.com/office/powerpoint/2010/main" val="291645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C52C227B-8405-4B69-A2F5-0BBEC1CCE6E8}" type="datetimeFigureOut">
              <a:rPr lang="tr-TR" smtClean="0"/>
              <a:t>24.05.2022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36BE3EE-4D19-4134-A412-A390F7629754}" type="slidenum">
              <a:rPr lang="tr-TR" smtClean="0"/>
              <a:t>‹#›</a:t>
            </a:fld>
            <a:endParaRPr lang="tr-TR"/>
          </a:p>
        </p:txBody>
      </p:sp>
    </p:spTree>
    <p:extLst>
      <p:ext uri="{BB962C8B-B14F-4D97-AF65-F5344CB8AC3E}">
        <p14:creationId xmlns:p14="http://schemas.microsoft.com/office/powerpoint/2010/main" val="79378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C52C227B-8405-4B69-A2F5-0BBEC1CCE6E8}" type="datetimeFigureOut">
              <a:rPr lang="tr-TR" smtClean="0"/>
              <a:t>24.05.2022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36BE3EE-4D19-4134-A412-A390F7629754}" type="slidenum">
              <a:rPr lang="tr-TR" smtClean="0"/>
              <a:t>‹#›</a:t>
            </a:fld>
            <a:endParaRPr lang="tr-TR"/>
          </a:p>
        </p:txBody>
      </p:sp>
    </p:spTree>
    <p:extLst>
      <p:ext uri="{BB962C8B-B14F-4D97-AF65-F5344CB8AC3E}">
        <p14:creationId xmlns:p14="http://schemas.microsoft.com/office/powerpoint/2010/main" val="3768171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C52C227B-8405-4B69-A2F5-0BBEC1CCE6E8}" type="datetimeFigureOut">
              <a:rPr lang="tr-TR" smtClean="0"/>
              <a:t>24.05.2022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36BE3EE-4D19-4134-A412-A390F7629754}" type="slidenum">
              <a:rPr lang="tr-TR" smtClean="0"/>
              <a:t>‹#›</a:t>
            </a:fld>
            <a:endParaRPr lang="tr-TR"/>
          </a:p>
        </p:txBody>
      </p:sp>
    </p:spTree>
    <p:extLst>
      <p:ext uri="{BB962C8B-B14F-4D97-AF65-F5344CB8AC3E}">
        <p14:creationId xmlns:p14="http://schemas.microsoft.com/office/powerpoint/2010/main" val="1764919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r-T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52C227B-8405-4B69-A2F5-0BBEC1CCE6E8}" type="datetimeFigureOut">
              <a:rPr lang="tr-TR" smtClean="0"/>
              <a:t>24.05.2022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36BE3EE-4D19-4134-A412-A390F7629754}" type="slidenum">
              <a:rPr lang="tr-TR" smtClean="0"/>
              <a:t>‹#›</a:t>
            </a:fld>
            <a:endParaRPr lang="tr-TR"/>
          </a:p>
        </p:txBody>
      </p:sp>
    </p:spTree>
    <p:extLst>
      <p:ext uri="{BB962C8B-B14F-4D97-AF65-F5344CB8AC3E}">
        <p14:creationId xmlns:p14="http://schemas.microsoft.com/office/powerpoint/2010/main" val="1565116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p:cNvSpPr>
            <a:spLocks noGrp="1"/>
          </p:cNvSpPr>
          <p:nvPr>
            <p:ph type="dt" sz="half" idx="10"/>
          </p:nvPr>
        </p:nvSpPr>
        <p:spPr/>
        <p:txBody>
          <a:bodyPr/>
          <a:lstStyle/>
          <a:p>
            <a:fld id="{C52C227B-8405-4B69-A2F5-0BBEC1CCE6E8}" type="datetimeFigureOut">
              <a:rPr lang="tr-TR" smtClean="0"/>
              <a:t>24.05.2022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36BE3EE-4D19-4134-A412-A390F7629754}" type="slidenum">
              <a:rPr lang="tr-TR" smtClean="0"/>
              <a:t>‹#›</a:t>
            </a:fld>
            <a:endParaRPr lang="tr-TR"/>
          </a:p>
        </p:txBody>
      </p:sp>
    </p:spTree>
    <p:extLst>
      <p:ext uri="{BB962C8B-B14F-4D97-AF65-F5344CB8AC3E}">
        <p14:creationId xmlns:p14="http://schemas.microsoft.com/office/powerpoint/2010/main" val="483706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tr-T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p:cNvSpPr>
            <a:spLocks noGrp="1"/>
          </p:cNvSpPr>
          <p:nvPr>
            <p:ph type="dt" sz="half" idx="10"/>
          </p:nvPr>
        </p:nvSpPr>
        <p:spPr/>
        <p:txBody>
          <a:bodyPr/>
          <a:lstStyle/>
          <a:p>
            <a:fld id="{C52C227B-8405-4B69-A2F5-0BBEC1CCE6E8}" type="datetimeFigureOut">
              <a:rPr lang="tr-TR" smtClean="0"/>
              <a:t>24.05.2022</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A36BE3EE-4D19-4134-A412-A390F7629754}" type="slidenum">
              <a:rPr lang="tr-TR" smtClean="0"/>
              <a:t>‹#›</a:t>
            </a:fld>
            <a:endParaRPr lang="tr-TR"/>
          </a:p>
        </p:txBody>
      </p:sp>
    </p:spTree>
    <p:extLst>
      <p:ext uri="{BB962C8B-B14F-4D97-AF65-F5344CB8AC3E}">
        <p14:creationId xmlns:p14="http://schemas.microsoft.com/office/powerpoint/2010/main" val="1983694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2"/>
          <p:cNvSpPr>
            <a:spLocks noGrp="1"/>
          </p:cNvSpPr>
          <p:nvPr>
            <p:ph type="dt" sz="half" idx="10"/>
          </p:nvPr>
        </p:nvSpPr>
        <p:spPr/>
        <p:txBody>
          <a:bodyPr/>
          <a:lstStyle/>
          <a:p>
            <a:fld id="{C52C227B-8405-4B69-A2F5-0BBEC1CCE6E8}" type="datetimeFigureOut">
              <a:rPr lang="tr-TR" smtClean="0"/>
              <a:t>24.05.2022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A36BE3EE-4D19-4134-A412-A390F7629754}" type="slidenum">
              <a:rPr lang="tr-TR" smtClean="0"/>
              <a:t>‹#›</a:t>
            </a:fld>
            <a:endParaRPr lang="tr-TR"/>
          </a:p>
        </p:txBody>
      </p:sp>
    </p:spTree>
    <p:extLst>
      <p:ext uri="{BB962C8B-B14F-4D97-AF65-F5344CB8AC3E}">
        <p14:creationId xmlns:p14="http://schemas.microsoft.com/office/powerpoint/2010/main" val="597590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2C227B-8405-4B69-A2F5-0BBEC1CCE6E8}" type="datetimeFigureOut">
              <a:rPr lang="tr-TR" smtClean="0"/>
              <a:t>24.05.2022</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A36BE3EE-4D19-4134-A412-A390F7629754}" type="slidenum">
              <a:rPr lang="tr-TR" smtClean="0"/>
              <a:t>‹#›</a:t>
            </a:fld>
            <a:endParaRPr lang="tr-TR"/>
          </a:p>
        </p:txBody>
      </p:sp>
    </p:spTree>
    <p:extLst>
      <p:ext uri="{BB962C8B-B14F-4D97-AF65-F5344CB8AC3E}">
        <p14:creationId xmlns:p14="http://schemas.microsoft.com/office/powerpoint/2010/main" val="1877238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52C227B-8405-4B69-A2F5-0BBEC1CCE6E8}" type="datetimeFigureOut">
              <a:rPr lang="tr-TR" smtClean="0"/>
              <a:t>24.05.2022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36BE3EE-4D19-4134-A412-A390F7629754}" type="slidenum">
              <a:rPr lang="tr-TR" smtClean="0"/>
              <a:t>‹#›</a:t>
            </a:fld>
            <a:endParaRPr lang="tr-TR"/>
          </a:p>
        </p:txBody>
      </p:sp>
    </p:spTree>
    <p:extLst>
      <p:ext uri="{BB962C8B-B14F-4D97-AF65-F5344CB8AC3E}">
        <p14:creationId xmlns:p14="http://schemas.microsoft.com/office/powerpoint/2010/main" val="1778960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52C227B-8405-4B69-A2F5-0BBEC1CCE6E8}" type="datetimeFigureOut">
              <a:rPr lang="tr-TR" smtClean="0"/>
              <a:t>24.05.2022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36BE3EE-4D19-4134-A412-A390F7629754}" type="slidenum">
              <a:rPr lang="tr-TR" smtClean="0"/>
              <a:t>‹#›</a:t>
            </a:fld>
            <a:endParaRPr lang="tr-TR"/>
          </a:p>
        </p:txBody>
      </p:sp>
    </p:spTree>
    <p:extLst>
      <p:ext uri="{BB962C8B-B14F-4D97-AF65-F5344CB8AC3E}">
        <p14:creationId xmlns:p14="http://schemas.microsoft.com/office/powerpoint/2010/main" val="3757709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2C227B-8405-4B69-A2F5-0BBEC1CCE6E8}" type="datetimeFigureOut">
              <a:rPr lang="tr-TR" smtClean="0"/>
              <a:t>24.05.2022</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6BE3EE-4D19-4134-A412-A390F7629754}" type="slidenum">
              <a:rPr lang="tr-TR" smtClean="0"/>
              <a:t>‹#›</a:t>
            </a:fld>
            <a:endParaRPr lang="tr-TR"/>
          </a:p>
        </p:txBody>
      </p:sp>
    </p:spTree>
    <p:extLst>
      <p:ext uri="{BB962C8B-B14F-4D97-AF65-F5344CB8AC3E}">
        <p14:creationId xmlns:p14="http://schemas.microsoft.com/office/powerpoint/2010/main" val="3256093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000" b="1" dirty="0" err="1"/>
              <a:t>Coseismic</a:t>
            </a:r>
            <a:r>
              <a:rPr lang="en-US" sz="4000" b="1" dirty="0"/>
              <a:t> and </a:t>
            </a:r>
            <a:r>
              <a:rPr lang="en-US" sz="4000" b="1" dirty="0" err="1"/>
              <a:t>Postseismic</a:t>
            </a:r>
            <a:r>
              <a:rPr lang="en-US" sz="4000" b="1" dirty="0"/>
              <a:t> Deformation of the January 24, 2020 </a:t>
            </a:r>
            <a:r>
              <a:rPr lang="en-US" sz="4000" b="1" dirty="0" err="1"/>
              <a:t>Sivrice</a:t>
            </a:r>
            <a:r>
              <a:rPr lang="en-US" sz="4000" b="1" dirty="0"/>
              <a:t> (Elazig) Earthquake Under the Constrain of Geodetic Observations </a:t>
            </a:r>
            <a:endParaRPr lang="tr-TR" sz="4000" b="1" dirty="0"/>
          </a:p>
        </p:txBody>
      </p:sp>
      <p:sp>
        <p:nvSpPr>
          <p:cNvPr id="3" name="Subtitle 2"/>
          <p:cNvSpPr>
            <a:spLocks noGrp="1"/>
          </p:cNvSpPr>
          <p:nvPr>
            <p:ph type="subTitle" idx="1"/>
          </p:nvPr>
        </p:nvSpPr>
        <p:spPr>
          <a:xfrm>
            <a:off x="1524000" y="4047606"/>
            <a:ext cx="9144000" cy="1655762"/>
          </a:xfrm>
        </p:spPr>
        <p:txBody>
          <a:bodyPr/>
          <a:lstStyle/>
          <a:p>
            <a:r>
              <a:rPr lang="tr-TR" dirty="0"/>
              <a:t>İlay Farımaz</a:t>
            </a:r>
            <a:r>
              <a:rPr lang="en-US" dirty="0"/>
              <a:t>, </a:t>
            </a:r>
            <a:r>
              <a:rPr lang="tr-TR" dirty="0"/>
              <a:t>Seda Özarpacı, Alpay Özdemir,</a:t>
            </a:r>
            <a:r>
              <a:rPr lang="en-US" dirty="0"/>
              <a:t> </a:t>
            </a:r>
            <a:r>
              <a:rPr lang="tr-TR" dirty="0"/>
              <a:t>M. Hilmi Erkoç,</a:t>
            </a:r>
            <a:r>
              <a:rPr lang="en-US" dirty="0"/>
              <a:t> </a:t>
            </a:r>
            <a:r>
              <a:rPr lang="tr-TR" dirty="0"/>
              <a:t>Efe Turan </a:t>
            </a:r>
            <a:r>
              <a:rPr lang="tr-TR" dirty="0" err="1"/>
              <a:t>Ayruk</a:t>
            </a:r>
            <a:r>
              <a:rPr lang="tr-TR" dirty="0"/>
              <a:t>, Semih Ergintav, Uğur Doğan, </a:t>
            </a:r>
            <a:r>
              <a:rPr lang="tr-TR" dirty="0" err="1"/>
              <a:t>Ziyadin</a:t>
            </a:r>
            <a:r>
              <a:rPr lang="tr-TR" dirty="0"/>
              <a:t> Çakır </a:t>
            </a:r>
          </a:p>
        </p:txBody>
      </p:sp>
      <p:sp>
        <p:nvSpPr>
          <p:cNvPr id="4" name="Subtitle 2"/>
          <p:cNvSpPr txBox="1">
            <a:spLocks/>
          </p:cNvSpPr>
          <p:nvPr/>
        </p:nvSpPr>
        <p:spPr>
          <a:xfrm>
            <a:off x="1524000" y="6361187"/>
            <a:ext cx="9144000" cy="40112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t>This study is supported by</a:t>
            </a:r>
            <a:r>
              <a:rPr lang="tr-TR" sz="1800" dirty="0"/>
              <a:t> T</a:t>
            </a:r>
            <a:r>
              <a:rPr lang="en-US" sz="1800" dirty="0"/>
              <a:t>U</a:t>
            </a:r>
            <a:r>
              <a:rPr lang="tr-TR" sz="1800" dirty="0"/>
              <a:t>B</a:t>
            </a:r>
            <a:r>
              <a:rPr lang="en-US" sz="1800" dirty="0"/>
              <a:t>I</a:t>
            </a:r>
            <a:r>
              <a:rPr lang="tr-TR" sz="1800" dirty="0"/>
              <a:t>TAK 114Y250</a:t>
            </a:r>
            <a:r>
              <a:rPr lang="en-US" sz="1800" dirty="0"/>
              <a:t> and </a:t>
            </a:r>
            <a:r>
              <a:rPr lang="tr-TR" sz="1800" dirty="0"/>
              <a:t>118Y435 </a:t>
            </a:r>
            <a:r>
              <a:rPr lang="en-US" sz="1800" dirty="0"/>
              <a:t>numbered projects.</a:t>
            </a:r>
            <a:endParaRPr lang="tr-TR" sz="1800" dirty="0"/>
          </a:p>
        </p:txBody>
      </p:sp>
    </p:spTree>
    <p:extLst>
      <p:ext uri="{BB962C8B-B14F-4D97-AF65-F5344CB8AC3E}">
        <p14:creationId xmlns:p14="http://schemas.microsoft.com/office/powerpoint/2010/main" val="2424103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48EB187-AA47-45AC-B766-3515C552B44A}"/>
              </a:ext>
            </a:extLst>
          </p:cNvPr>
          <p:cNvSpPr>
            <a:spLocks noGrp="1"/>
          </p:cNvSpPr>
          <p:nvPr>
            <p:ph type="title"/>
          </p:nvPr>
        </p:nvSpPr>
        <p:spPr>
          <a:xfrm>
            <a:off x="305042" y="90740"/>
            <a:ext cx="10515600" cy="1325563"/>
          </a:xfrm>
        </p:spPr>
        <p:txBody>
          <a:bodyPr/>
          <a:lstStyle/>
          <a:p>
            <a:r>
              <a:rPr lang="en-US" dirty="0"/>
              <a:t>Post seismic </a:t>
            </a:r>
            <a:r>
              <a:rPr lang="en-US" dirty="0" err="1"/>
              <a:t>InSAR</a:t>
            </a:r>
            <a:r>
              <a:rPr lang="en-US" dirty="0"/>
              <a:t> and GPS Velocity Fields</a:t>
            </a:r>
          </a:p>
        </p:txBody>
      </p:sp>
      <p:pic>
        <p:nvPicPr>
          <p:cNvPr id="12" name="Picture 1" descr="Map&#10;&#10;Description automatically generated">
            <a:extLst>
              <a:ext uri="{FF2B5EF4-FFF2-40B4-BE49-F238E27FC236}">
                <a16:creationId xmlns:a16="http://schemas.microsoft.com/office/drawing/2014/main" id="{59BCDDA2-5E61-4FE5-A35F-403A2CA842D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3256" y="1254682"/>
            <a:ext cx="7098478" cy="4415174"/>
          </a:xfrm>
          <a:prstGeom prst="rect">
            <a:avLst/>
          </a:prstGeom>
          <a:noFill/>
          <a:ln>
            <a:noFill/>
          </a:ln>
        </p:spPr>
      </p:pic>
      <p:pic>
        <p:nvPicPr>
          <p:cNvPr id="13" name="Picture 303" descr="Chart&#10;&#10;Description automatically generated">
            <a:extLst>
              <a:ext uri="{FF2B5EF4-FFF2-40B4-BE49-F238E27FC236}">
                <a16:creationId xmlns:a16="http://schemas.microsoft.com/office/drawing/2014/main" id="{05352034-25A8-4662-B2C8-CA8FA8DFA36B}"/>
              </a:ext>
            </a:extLst>
          </p:cNvPr>
          <p:cNvPicPr/>
          <p:nvPr/>
        </p:nvPicPr>
        <p:blipFill>
          <a:blip r:embed="rId4">
            <a:extLst>
              <a:ext uri="{28A0092B-C50C-407E-A947-70E740481C1C}">
                <a14:useLocalDpi xmlns:a14="http://schemas.microsoft.com/office/drawing/2010/main" val="0"/>
              </a:ext>
            </a:extLst>
          </a:blip>
          <a:stretch>
            <a:fillRect/>
          </a:stretch>
        </p:blipFill>
        <p:spPr>
          <a:xfrm>
            <a:off x="2940266" y="1568767"/>
            <a:ext cx="6133395" cy="3787004"/>
          </a:xfrm>
          <a:prstGeom prst="rect">
            <a:avLst/>
          </a:prstGeom>
        </p:spPr>
      </p:pic>
      <p:graphicFrame>
        <p:nvGraphicFramePr>
          <p:cNvPr id="14" name="İçerik Yer Tutucusu 8">
            <a:extLst>
              <a:ext uri="{FF2B5EF4-FFF2-40B4-BE49-F238E27FC236}">
                <a16:creationId xmlns:a16="http://schemas.microsoft.com/office/drawing/2014/main" id="{1ACC7C18-C68B-403F-A259-CD29D66AA6AC}"/>
              </a:ext>
            </a:extLst>
          </p:cNvPr>
          <p:cNvGraphicFramePr>
            <a:graphicFrameLocks/>
          </p:cNvGraphicFramePr>
          <p:nvPr>
            <p:extLst>
              <p:ext uri="{D42A27DB-BD31-4B8C-83A1-F6EECF244321}">
                <p14:modId xmlns:p14="http://schemas.microsoft.com/office/powerpoint/2010/main" val="3755007811"/>
              </p:ext>
            </p:extLst>
          </p:nvPr>
        </p:nvGraphicFramePr>
        <p:xfrm>
          <a:off x="1930670" y="2304214"/>
          <a:ext cx="8330660" cy="3208599"/>
        </p:xfrm>
        <a:graphic>
          <a:graphicData uri="http://schemas.openxmlformats.org/drawingml/2006/table">
            <a:tbl>
              <a:tblPr>
                <a:tableStyleId>{5C22544A-7EE6-4342-B048-85BDC9FD1C3A}</a:tableStyleId>
              </a:tblPr>
              <a:tblGrid>
                <a:gridCol w="621800">
                  <a:extLst>
                    <a:ext uri="{9D8B030D-6E8A-4147-A177-3AD203B41FA5}">
                      <a16:colId xmlns:a16="http://schemas.microsoft.com/office/drawing/2014/main" val="2307692574"/>
                    </a:ext>
                  </a:extLst>
                </a:gridCol>
                <a:gridCol w="770886">
                  <a:extLst>
                    <a:ext uri="{9D8B030D-6E8A-4147-A177-3AD203B41FA5}">
                      <a16:colId xmlns:a16="http://schemas.microsoft.com/office/drawing/2014/main" val="1834269596"/>
                    </a:ext>
                  </a:extLst>
                </a:gridCol>
                <a:gridCol w="770886">
                  <a:extLst>
                    <a:ext uri="{9D8B030D-6E8A-4147-A177-3AD203B41FA5}">
                      <a16:colId xmlns:a16="http://schemas.microsoft.com/office/drawing/2014/main" val="1770822883"/>
                    </a:ext>
                  </a:extLst>
                </a:gridCol>
                <a:gridCol w="770886">
                  <a:extLst>
                    <a:ext uri="{9D8B030D-6E8A-4147-A177-3AD203B41FA5}">
                      <a16:colId xmlns:a16="http://schemas.microsoft.com/office/drawing/2014/main" val="1313323382"/>
                    </a:ext>
                  </a:extLst>
                </a:gridCol>
                <a:gridCol w="770886">
                  <a:extLst>
                    <a:ext uri="{9D8B030D-6E8A-4147-A177-3AD203B41FA5}">
                      <a16:colId xmlns:a16="http://schemas.microsoft.com/office/drawing/2014/main" val="3962230857"/>
                    </a:ext>
                  </a:extLst>
                </a:gridCol>
                <a:gridCol w="770886">
                  <a:extLst>
                    <a:ext uri="{9D8B030D-6E8A-4147-A177-3AD203B41FA5}">
                      <a16:colId xmlns:a16="http://schemas.microsoft.com/office/drawing/2014/main" val="3548307108"/>
                    </a:ext>
                  </a:extLst>
                </a:gridCol>
                <a:gridCol w="770886">
                  <a:extLst>
                    <a:ext uri="{9D8B030D-6E8A-4147-A177-3AD203B41FA5}">
                      <a16:colId xmlns:a16="http://schemas.microsoft.com/office/drawing/2014/main" val="1711634021"/>
                    </a:ext>
                  </a:extLst>
                </a:gridCol>
                <a:gridCol w="770886">
                  <a:extLst>
                    <a:ext uri="{9D8B030D-6E8A-4147-A177-3AD203B41FA5}">
                      <a16:colId xmlns:a16="http://schemas.microsoft.com/office/drawing/2014/main" val="404972778"/>
                    </a:ext>
                  </a:extLst>
                </a:gridCol>
                <a:gridCol w="770886">
                  <a:extLst>
                    <a:ext uri="{9D8B030D-6E8A-4147-A177-3AD203B41FA5}">
                      <a16:colId xmlns:a16="http://schemas.microsoft.com/office/drawing/2014/main" val="3170448053"/>
                    </a:ext>
                  </a:extLst>
                </a:gridCol>
                <a:gridCol w="770886">
                  <a:extLst>
                    <a:ext uri="{9D8B030D-6E8A-4147-A177-3AD203B41FA5}">
                      <a16:colId xmlns:a16="http://schemas.microsoft.com/office/drawing/2014/main" val="4107230678"/>
                    </a:ext>
                  </a:extLst>
                </a:gridCol>
                <a:gridCol w="770886">
                  <a:extLst>
                    <a:ext uri="{9D8B030D-6E8A-4147-A177-3AD203B41FA5}">
                      <a16:colId xmlns:a16="http://schemas.microsoft.com/office/drawing/2014/main" val="3361203564"/>
                    </a:ext>
                  </a:extLst>
                </a:gridCol>
              </a:tblGrid>
              <a:tr h="634668">
                <a:tc>
                  <a:txBody>
                    <a:bodyPr/>
                    <a:lstStyle/>
                    <a:p>
                      <a:pPr marL="0" marR="0" algn="just" hangingPunct="0">
                        <a:spcBef>
                          <a:spcPts val="0"/>
                        </a:spcBef>
                        <a:spcAft>
                          <a:spcPts val="0"/>
                        </a:spcAft>
                      </a:pPr>
                      <a:r>
                        <a:rPr lang="en-US" sz="1600" dirty="0">
                          <a:effectLst/>
                        </a:rPr>
                        <a:t>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gridSpan="4">
                  <a:txBody>
                    <a:bodyPr/>
                    <a:lstStyle/>
                    <a:p>
                      <a:pPr marL="0" marR="0" algn="ctr" hangingPunct="0">
                        <a:spcBef>
                          <a:spcPts val="0"/>
                        </a:spcBef>
                        <a:spcAft>
                          <a:spcPts val="0"/>
                        </a:spcAft>
                      </a:pPr>
                      <a:endParaRPr lang="en-US" sz="1200" dirty="0">
                        <a:effectLst/>
                      </a:endParaRPr>
                    </a:p>
                    <a:p>
                      <a:pPr marL="0" marR="0" algn="ctr" hangingPunct="0">
                        <a:spcBef>
                          <a:spcPts val="0"/>
                        </a:spcBef>
                        <a:spcAft>
                          <a:spcPts val="0"/>
                        </a:spcAft>
                      </a:pPr>
                      <a:r>
                        <a:rPr lang="en-US" sz="1200" dirty="0" err="1">
                          <a:effectLst/>
                        </a:rPr>
                        <a:t>Interseismic</a:t>
                      </a:r>
                      <a:r>
                        <a:rPr lang="en-US" sz="1200" dirty="0">
                          <a:effectLst/>
                        </a:rPr>
                        <a:t> velocities</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hangingPunct="0">
                        <a:spcBef>
                          <a:spcPts val="0"/>
                        </a:spcBef>
                        <a:spcAft>
                          <a:spcPts val="0"/>
                        </a:spcAft>
                      </a:pPr>
                      <a:endParaRPr lang="en-US" sz="1200" dirty="0">
                        <a:effectLst/>
                      </a:endParaRPr>
                    </a:p>
                    <a:p>
                      <a:pPr marL="0" marR="0" algn="ctr" hangingPunct="0">
                        <a:spcBef>
                          <a:spcPts val="0"/>
                        </a:spcBef>
                        <a:spcAft>
                          <a:spcPts val="0"/>
                        </a:spcAft>
                      </a:pPr>
                      <a:r>
                        <a:rPr lang="en-US" sz="1200" dirty="0" err="1">
                          <a:effectLst/>
                        </a:rPr>
                        <a:t>Postseismic</a:t>
                      </a:r>
                      <a:r>
                        <a:rPr lang="en-US" sz="1200" dirty="0">
                          <a:effectLst/>
                        </a:rPr>
                        <a:t> velocities after logarithmic fitting</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ctr" hangingPunct="0">
                        <a:spcBef>
                          <a:spcPts val="0"/>
                        </a:spcBef>
                        <a:spcAft>
                          <a:spcPts val="0"/>
                        </a:spcAft>
                      </a:pPr>
                      <a:r>
                        <a:rPr lang="en-US" sz="1200" dirty="0">
                          <a:effectLst/>
                        </a:rPr>
                        <a:t> </a:t>
                      </a:r>
                      <a:endParaRPr lang="en-US" sz="1600" dirty="0">
                        <a:effectLst/>
                      </a:endParaRPr>
                    </a:p>
                    <a:p>
                      <a:pPr marL="0" marR="0" algn="ctr" hangingPunct="0">
                        <a:spcBef>
                          <a:spcPts val="0"/>
                        </a:spcBef>
                        <a:spcAft>
                          <a:spcPts val="0"/>
                        </a:spcAft>
                      </a:pPr>
                      <a:r>
                        <a:rPr lang="en-US" sz="1200" dirty="0">
                          <a:effectLst/>
                        </a:rPr>
                        <a:t>Differences</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761499292"/>
                  </a:ext>
                </a:extLst>
              </a:tr>
              <a:tr h="458371">
                <a:tc>
                  <a:txBody>
                    <a:bodyPr/>
                    <a:lstStyle/>
                    <a:p>
                      <a:pPr marL="0" marR="0" algn="ctr" hangingPunct="0">
                        <a:spcBef>
                          <a:spcPts val="0"/>
                        </a:spcBef>
                        <a:spcAft>
                          <a:spcPts val="0"/>
                        </a:spcAft>
                      </a:pPr>
                      <a:r>
                        <a:rPr lang="en-US" sz="1200">
                          <a:effectLst/>
                        </a:rPr>
                        <a:t> </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hangingPunct="0">
                        <a:spcBef>
                          <a:spcPts val="0"/>
                        </a:spcBef>
                        <a:spcAft>
                          <a:spcPts val="0"/>
                        </a:spcAft>
                      </a:pPr>
                      <a:r>
                        <a:rPr lang="en-US" sz="1200" dirty="0">
                          <a:effectLst/>
                        </a:rPr>
                        <a:t>East</a:t>
                      </a:r>
                      <a:endParaRPr lang="en-US" sz="1600" dirty="0">
                        <a:effectLst/>
                      </a:endParaRPr>
                    </a:p>
                    <a:p>
                      <a:pPr marL="0" marR="0" algn="ctr" hangingPunct="0">
                        <a:spcBef>
                          <a:spcPts val="0"/>
                        </a:spcBef>
                        <a:spcAft>
                          <a:spcPts val="0"/>
                        </a:spcAft>
                      </a:pPr>
                      <a:r>
                        <a:rPr lang="en-US" sz="1200" dirty="0">
                          <a:effectLst/>
                        </a:rPr>
                        <a:t>(mm/</a:t>
                      </a:r>
                      <a:r>
                        <a:rPr lang="en-US" sz="1200" dirty="0" err="1">
                          <a:effectLst/>
                        </a:rPr>
                        <a:t>yr</a:t>
                      </a:r>
                      <a:r>
                        <a:rPr lang="en-US" sz="1200" dirty="0">
                          <a:effectLst/>
                        </a:rPr>
                        <a:t>)</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hangingPunct="0">
                        <a:spcBef>
                          <a:spcPts val="0"/>
                        </a:spcBef>
                        <a:spcAft>
                          <a:spcPts val="0"/>
                        </a:spcAft>
                      </a:pPr>
                      <a:r>
                        <a:rPr lang="en-US" sz="1400" dirty="0">
                          <a:effectLst/>
                        </a:rPr>
                        <a:t>North</a:t>
                      </a:r>
                      <a:endParaRPr lang="en-US" sz="1600" dirty="0">
                        <a:effectLst/>
                      </a:endParaRPr>
                    </a:p>
                    <a:p>
                      <a:pPr marL="0" marR="0" algn="ctr" hangingPunct="0">
                        <a:spcBef>
                          <a:spcPts val="0"/>
                        </a:spcBef>
                        <a:spcAft>
                          <a:spcPts val="0"/>
                        </a:spcAft>
                      </a:pPr>
                      <a:r>
                        <a:rPr lang="en-US" sz="1200" dirty="0">
                          <a:effectLst/>
                        </a:rPr>
                        <a:t>(mm/</a:t>
                      </a:r>
                      <a:r>
                        <a:rPr lang="en-US" sz="1200" dirty="0" err="1">
                          <a:effectLst/>
                        </a:rPr>
                        <a:t>yr</a:t>
                      </a:r>
                      <a:r>
                        <a:rPr lang="en-US" sz="1200" dirty="0">
                          <a:effectLst/>
                        </a:rPr>
                        <a:t>)</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hangingPunct="0">
                        <a:spcBef>
                          <a:spcPts val="0"/>
                        </a:spcBef>
                        <a:spcAft>
                          <a:spcPts val="0"/>
                        </a:spcAft>
                      </a:pPr>
                      <a:r>
                        <a:rPr lang="en-US" sz="1200" dirty="0" err="1">
                          <a:effectLst/>
                        </a:rPr>
                        <a:t>Stde</a:t>
                      </a:r>
                      <a:r>
                        <a:rPr lang="en-US" sz="1200" dirty="0">
                          <a:effectLst/>
                        </a:rPr>
                        <a:t> </a:t>
                      </a:r>
                      <a:endParaRPr lang="en-US" sz="1600" dirty="0">
                        <a:effectLst/>
                      </a:endParaRPr>
                    </a:p>
                    <a:p>
                      <a:pPr marL="0" marR="0" algn="ctr" hangingPunct="0">
                        <a:spcBef>
                          <a:spcPts val="0"/>
                        </a:spcBef>
                        <a:spcAft>
                          <a:spcPts val="0"/>
                        </a:spcAft>
                      </a:pPr>
                      <a:r>
                        <a:rPr lang="en-US" sz="1200" dirty="0">
                          <a:effectLst/>
                        </a:rPr>
                        <a:t>(mm/</a:t>
                      </a:r>
                      <a:r>
                        <a:rPr lang="en-US" sz="1200" dirty="0" err="1">
                          <a:effectLst/>
                        </a:rPr>
                        <a:t>yr</a:t>
                      </a:r>
                      <a:r>
                        <a:rPr lang="en-US" sz="1200" dirty="0">
                          <a:effectLst/>
                        </a:rPr>
                        <a:t>)</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hangingPunct="0">
                        <a:spcBef>
                          <a:spcPts val="0"/>
                        </a:spcBef>
                        <a:spcAft>
                          <a:spcPts val="0"/>
                        </a:spcAft>
                      </a:pPr>
                      <a:r>
                        <a:rPr lang="en-US" sz="1200" dirty="0" err="1">
                          <a:effectLst/>
                        </a:rPr>
                        <a:t>Stdn</a:t>
                      </a:r>
                      <a:endParaRPr lang="en-US" sz="1600" dirty="0">
                        <a:effectLst/>
                      </a:endParaRPr>
                    </a:p>
                    <a:p>
                      <a:pPr marL="0" marR="0" algn="ctr" hangingPunct="0">
                        <a:spcBef>
                          <a:spcPts val="0"/>
                        </a:spcBef>
                        <a:spcAft>
                          <a:spcPts val="0"/>
                        </a:spcAft>
                      </a:pPr>
                      <a:r>
                        <a:rPr lang="en-US" sz="1200" dirty="0">
                          <a:effectLst/>
                        </a:rPr>
                        <a:t>(mm/</a:t>
                      </a:r>
                      <a:r>
                        <a:rPr lang="en-US" sz="1200" dirty="0" err="1">
                          <a:effectLst/>
                        </a:rPr>
                        <a:t>yr</a:t>
                      </a:r>
                      <a:r>
                        <a:rPr lang="en-US" sz="1200" dirty="0">
                          <a:effectLst/>
                        </a:rPr>
                        <a:t>)</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hangingPunct="0">
                        <a:spcBef>
                          <a:spcPts val="0"/>
                        </a:spcBef>
                        <a:spcAft>
                          <a:spcPts val="0"/>
                        </a:spcAft>
                      </a:pPr>
                      <a:r>
                        <a:rPr lang="en-US" sz="1200" dirty="0">
                          <a:effectLst/>
                        </a:rPr>
                        <a:t>East</a:t>
                      </a:r>
                      <a:endParaRPr lang="en-US" sz="1600" dirty="0">
                        <a:effectLst/>
                      </a:endParaRPr>
                    </a:p>
                    <a:p>
                      <a:pPr marL="0" marR="0" algn="ctr" hangingPunct="0">
                        <a:spcBef>
                          <a:spcPts val="0"/>
                        </a:spcBef>
                        <a:spcAft>
                          <a:spcPts val="0"/>
                        </a:spcAft>
                      </a:pPr>
                      <a:r>
                        <a:rPr lang="en-US" sz="1200" dirty="0">
                          <a:effectLst/>
                        </a:rPr>
                        <a:t>(mm/</a:t>
                      </a:r>
                      <a:r>
                        <a:rPr lang="en-US" sz="1200" dirty="0" err="1">
                          <a:effectLst/>
                        </a:rPr>
                        <a:t>yr</a:t>
                      </a:r>
                      <a:r>
                        <a:rPr lang="en-US" sz="1200" dirty="0">
                          <a:effectLst/>
                        </a:rPr>
                        <a:t>)</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hangingPunct="0">
                        <a:spcBef>
                          <a:spcPts val="0"/>
                        </a:spcBef>
                        <a:spcAft>
                          <a:spcPts val="0"/>
                        </a:spcAft>
                      </a:pPr>
                      <a:r>
                        <a:rPr lang="en-US" sz="1400" dirty="0">
                          <a:effectLst/>
                        </a:rPr>
                        <a:t>North</a:t>
                      </a:r>
                      <a:endParaRPr lang="en-US" sz="1600" dirty="0">
                        <a:effectLst/>
                      </a:endParaRPr>
                    </a:p>
                    <a:p>
                      <a:pPr marL="0" marR="0" algn="ctr" hangingPunct="0">
                        <a:spcBef>
                          <a:spcPts val="0"/>
                        </a:spcBef>
                        <a:spcAft>
                          <a:spcPts val="0"/>
                        </a:spcAft>
                      </a:pPr>
                      <a:r>
                        <a:rPr lang="en-US" sz="1200" dirty="0">
                          <a:effectLst/>
                        </a:rPr>
                        <a:t>(mm/</a:t>
                      </a:r>
                      <a:r>
                        <a:rPr lang="en-US" sz="1200" dirty="0" err="1">
                          <a:effectLst/>
                        </a:rPr>
                        <a:t>yr</a:t>
                      </a:r>
                      <a:r>
                        <a:rPr lang="en-US" sz="1200" dirty="0">
                          <a:effectLst/>
                        </a:rPr>
                        <a:t>)</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hangingPunct="0">
                        <a:spcBef>
                          <a:spcPts val="0"/>
                        </a:spcBef>
                        <a:spcAft>
                          <a:spcPts val="0"/>
                        </a:spcAft>
                      </a:pPr>
                      <a:r>
                        <a:rPr lang="en-US" sz="1200" dirty="0" err="1">
                          <a:effectLst/>
                        </a:rPr>
                        <a:t>Stde</a:t>
                      </a:r>
                      <a:r>
                        <a:rPr lang="en-US" sz="1200" dirty="0">
                          <a:effectLst/>
                        </a:rPr>
                        <a:t> </a:t>
                      </a:r>
                      <a:endParaRPr lang="en-US" sz="1600" dirty="0">
                        <a:effectLst/>
                      </a:endParaRPr>
                    </a:p>
                    <a:p>
                      <a:pPr marL="0" marR="0" algn="ctr" hangingPunct="0">
                        <a:spcBef>
                          <a:spcPts val="0"/>
                        </a:spcBef>
                        <a:spcAft>
                          <a:spcPts val="0"/>
                        </a:spcAft>
                      </a:pPr>
                      <a:r>
                        <a:rPr lang="en-US" sz="1200" dirty="0">
                          <a:effectLst/>
                        </a:rPr>
                        <a:t>(mm/</a:t>
                      </a:r>
                      <a:r>
                        <a:rPr lang="en-US" sz="1200" dirty="0" err="1">
                          <a:effectLst/>
                        </a:rPr>
                        <a:t>yr</a:t>
                      </a:r>
                      <a:r>
                        <a:rPr lang="en-US" sz="1200" dirty="0">
                          <a:effectLst/>
                        </a:rPr>
                        <a:t>)</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hangingPunct="0">
                        <a:spcBef>
                          <a:spcPts val="0"/>
                        </a:spcBef>
                        <a:spcAft>
                          <a:spcPts val="0"/>
                        </a:spcAft>
                      </a:pPr>
                      <a:r>
                        <a:rPr lang="en-US" sz="1200" dirty="0" err="1">
                          <a:effectLst/>
                        </a:rPr>
                        <a:t>Stdn</a:t>
                      </a:r>
                      <a:endParaRPr lang="en-US" sz="1600" dirty="0">
                        <a:effectLst/>
                      </a:endParaRPr>
                    </a:p>
                    <a:p>
                      <a:pPr marL="0" marR="0" algn="ctr" hangingPunct="0">
                        <a:spcBef>
                          <a:spcPts val="0"/>
                        </a:spcBef>
                        <a:spcAft>
                          <a:spcPts val="0"/>
                        </a:spcAft>
                      </a:pPr>
                      <a:r>
                        <a:rPr lang="en-US" sz="1200" dirty="0">
                          <a:effectLst/>
                        </a:rPr>
                        <a:t>(mm/</a:t>
                      </a:r>
                      <a:r>
                        <a:rPr lang="en-US" sz="1200" dirty="0" err="1">
                          <a:effectLst/>
                        </a:rPr>
                        <a:t>yr</a:t>
                      </a:r>
                      <a:r>
                        <a:rPr lang="en-US" sz="1200" dirty="0">
                          <a:effectLst/>
                        </a:rPr>
                        <a:t>)</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hangingPunct="0">
                        <a:spcBef>
                          <a:spcPts val="0"/>
                        </a:spcBef>
                        <a:spcAft>
                          <a:spcPts val="0"/>
                        </a:spcAft>
                      </a:pPr>
                      <a:r>
                        <a:rPr lang="en-US" sz="1200" dirty="0">
                          <a:effectLst/>
                        </a:rPr>
                        <a:t>East (mm/</a:t>
                      </a:r>
                      <a:r>
                        <a:rPr lang="en-US" sz="1200" dirty="0" err="1">
                          <a:effectLst/>
                        </a:rPr>
                        <a:t>yr</a:t>
                      </a:r>
                      <a:r>
                        <a:rPr lang="en-US" sz="1200" dirty="0">
                          <a:effectLst/>
                        </a:rPr>
                        <a:t>)</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hangingPunct="0">
                        <a:spcBef>
                          <a:spcPts val="0"/>
                        </a:spcBef>
                        <a:spcAft>
                          <a:spcPts val="0"/>
                        </a:spcAft>
                      </a:pPr>
                      <a:r>
                        <a:rPr lang="en-US" sz="1200" dirty="0">
                          <a:effectLst/>
                        </a:rPr>
                        <a:t>North</a:t>
                      </a:r>
                      <a:endParaRPr lang="en-US" sz="1600" dirty="0">
                        <a:effectLst/>
                      </a:endParaRPr>
                    </a:p>
                    <a:p>
                      <a:pPr marL="0" marR="0" algn="ctr" hangingPunct="0">
                        <a:spcBef>
                          <a:spcPts val="0"/>
                        </a:spcBef>
                        <a:spcAft>
                          <a:spcPts val="0"/>
                        </a:spcAft>
                      </a:pPr>
                      <a:r>
                        <a:rPr lang="en-US" sz="1200" dirty="0">
                          <a:effectLst/>
                        </a:rPr>
                        <a:t>(mm/</a:t>
                      </a:r>
                      <a:r>
                        <a:rPr lang="en-US" sz="1200" dirty="0" err="1">
                          <a:effectLst/>
                        </a:rPr>
                        <a:t>yr</a:t>
                      </a:r>
                      <a:r>
                        <a:rPr lang="en-US" sz="1200" dirty="0">
                          <a:effectLst/>
                        </a:rPr>
                        <a:t>)</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67247048"/>
                  </a:ext>
                </a:extLst>
              </a:tr>
              <a:tr h="211556">
                <a:tc>
                  <a:txBody>
                    <a:bodyPr/>
                    <a:lstStyle/>
                    <a:p>
                      <a:pPr marL="0" marR="0" algn="just" hangingPunct="0">
                        <a:spcBef>
                          <a:spcPts val="0"/>
                        </a:spcBef>
                        <a:spcAft>
                          <a:spcPts val="0"/>
                        </a:spcAft>
                      </a:pPr>
                      <a:r>
                        <a:rPr lang="en-US" sz="1200">
                          <a:effectLst/>
                        </a:rPr>
                        <a:t>ELAZ</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hangingPunct="0">
                        <a:spcBef>
                          <a:spcPts val="0"/>
                        </a:spcBef>
                        <a:spcAft>
                          <a:spcPts val="0"/>
                        </a:spcAft>
                      </a:pPr>
                      <a:r>
                        <a:rPr lang="en-US" sz="1200">
                          <a:effectLst/>
                        </a:rPr>
                        <a:t>-8.5</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-4.52</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0.02</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dirty="0">
                          <a:effectLst/>
                        </a:rPr>
                        <a:t>0.02</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-8.22</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-4.56</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0.02</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0.02</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-0.28</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0.04</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4174712853"/>
                  </a:ext>
                </a:extLst>
              </a:tr>
              <a:tr h="211556">
                <a:tc>
                  <a:txBody>
                    <a:bodyPr/>
                    <a:lstStyle/>
                    <a:p>
                      <a:pPr marL="0" marR="0" algn="just" hangingPunct="0">
                        <a:spcBef>
                          <a:spcPts val="0"/>
                        </a:spcBef>
                        <a:spcAft>
                          <a:spcPts val="0"/>
                        </a:spcAft>
                      </a:pPr>
                      <a:r>
                        <a:rPr lang="en-US" sz="1200">
                          <a:effectLst/>
                        </a:rPr>
                        <a:t>ERGN</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-1.08</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-1.66</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0.02</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0.02</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-1.38</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-1.12</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0.02</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0.02</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0.3</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-0.54</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437206894"/>
                  </a:ext>
                </a:extLst>
              </a:tr>
              <a:tr h="211556">
                <a:tc>
                  <a:txBody>
                    <a:bodyPr/>
                    <a:lstStyle/>
                    <a:p>
                      <a:pPr marL="0" marR="0" algn="just" hangingPunct="0">
                        <a:spcBef>
                          <a:spcPts val="0"/>
                        </a:spcBef>
                        <a:spcAft>
                          <a:spcPts val="0"/>
                        </a:spcAft>
                      </a:pPr>
                      <a:r>
                        <a:rPr lang="en-US" sz="1200">
                          <a:effectLst/>
                        </a:rPr>
                        <a:t>MALY</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-7.99</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-3.64</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dirty="0">
                          <a:effectLst/>
                        </a:rPr>
                        <a:t>0.02</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0.01</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-7.73</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dirty="0">
                          <a:effectLst/>
                        </a:rPr>
                        <a:t>-3.68</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0.02</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0.02</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-0.26</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0.04</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411834957"/>
                  </a:ext>
                </a:extLst>
              </a:tr>
              <a:tr h="211556">
                <a:tc>
                  <a:txBody>
                    <a:bodyPr/>
                    <a:lstStyle/>
                    <a:p>
                      <a:pPr marL="0" marR="0" algn="just" hangingPunct="0">
                        <a:spcBef>
                          <a:spcPts val="0"/>
                        </a:spcBef>
                        <a:spcAft>
                          <a:spcPts val="0"/>
                        </a:spcAft>
                      </a:pPr>
                      <a:r>
                        <a:rPr lang="en-US" sz="1200">
                          <a:effectLst/>
                        </a:rPr>
                        <a:t>ADY1</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-1.62</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-3.7</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0.3</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0.28</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-2.02</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-2.94</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0.22</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0.25</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0.4</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-0.76</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503531446"/>
                  </a:ext>
                </a:extLst>
              </a:tr>
              <a:tr h="211556">
                <a:tc>
                  <a:txBody>
                    <a:bodyPr/>
                    <a:lstStyle/>
                    <a:p>
                      <a:pPr marL="0" marR="0" algn="just" hangingPunct="0">
                        <a:spcBef>
                          <a:spcPts val="0"/>
                        </a:spcBef>
                        <a:spcAft>
                          <a:spcPts val="0"/>
                        </a:spcAft>
                      </a:pPr>
                      <a:r>
                        <a:rPr lang="en-US" sz="1200">
                          <a:effectLst/>
                        </a:rPr>
                        <a:t>TNCE </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-7.99</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-5.17</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0.02</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0.02</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-7.7</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-5.19</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0.02</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0.02</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-0.29</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0.02</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796954527"/>
                  </a:ext>
                </a:extLst>
              </a:tr>
              <a:tr h="211556">
                <a:tc>
                  <a:txBody>
                    <a:bodyPr/>
                    <a:lstStyle/>
                    <a:p>
                      <a:pPr marL="0" marR="0" algn="just" hangingPunct="0">
                        <a:spcBef>
                          <a:spcPts val="0"/>
                        </a:spcBef>
                        <a:spcAft>
                          <a:spcPts val="0"/>
                        </a:spcAft>
                      </a:pPr>
                      <a:r>
                        <a:rPr lang="en-US" sz="1200">
                          <a:effectLst/>
                        </a:rPr>
                        <a:t>EL22</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dirty="0">
                          <a:effectLst/>
                        </a:rPr>
                        <a:t>-8.49</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-5.61</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2.47</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2.36</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-8.91</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-5.53</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0.76</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0.86</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0.42</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-0.08</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900268867"/>
                  </a:ext>
                </a:extLst>
              </a:tr>
              <a:tr h="211556">
                <a:tc>
                  <a:txBody>
                    <a:bodyPr/>
                    <a:lstStyle/>
                    <a:p>
                      <a:pPr marL="0" marR="0" algn="just" hangingPunct="0">
                        <a:spcBef>
                          <a:spcPts val="0"/>
                        </a:spcBef>
                        <a:spcAft>
                          <a:spcPts val="0"/>
                        </a:spcAft>
                      </a:pPr>
                      <a:r>
                        <a:rPr lang="en-US" sz="1200">
                          <a:effectLst/>
                        </a:rPr>
                        <a:t>EL23</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-7.22</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-6.33</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2.06</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2.25</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-6.86</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-6.32</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0.71</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0.79</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-0.36</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-0.01</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823255746"/>
                  </a:ext>
                </a:extLst>
              </a:tr>
              <a:tr h="211556">
                <a:tc>
                  <a:txBody>
                    <a:bodyPr/>
                    <a:lstStyle/>
                    <a:p>
                      <a:pPr marL="0" marR="0" algn="just" hangingPunct="0">
                        <a:spcBef>
                          <a:spcPts val="0"/>
                        </a:spcBef>
                        <a:spcAft>
                          <a:spcPts val="0"/>
                        </a:spcAft>
                      </a:pPr>
                      <a:r>
                        <a:rPr lang="en-US" sz="1200">
                          <a:effectLst/>
                        </a:rPr>
                        <a:t>EL24</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dirty="0">
                          <a:effectLst/>
                        </a:rPr>
                        <a:t>-3.81</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-2.18</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0.94</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1.16</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-3.41</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-2.21</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0.64</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0.57</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-0.4</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0.03</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867939746"/>
                  </a:ext>
                </a:extLst>
              </a:tr>
              <a:tr h="211556">
                <a:tc>
                  <a:txBody>
                    <a:bodyPr/>
                    <a:lstStyle/>
                    <a:p>
                      <a:pPr marL="0" marR="0" algn="just" hangingPunct="0">
                        <a:spcBef>
                          <a:spcPts val="0"/>
                        </a:spcBef>
                        <a:spcAft>
                          <a:spcPts val="0"/>
                        </a:spcAft>
                      </a:pPr>
                      <a:r>
                        <a:rPr lang="en-US" sz="1200">
                          <a:effectLst/>
                        </a:rPr>
                        <a:t>EL25</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-9.01</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-6.8</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1.61</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1.84</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-8.97</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-6.48</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0.81</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0.93</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-0.04</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-0.32</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200109111"/>
                  </a:ext>
                </a:extLst>
              </a:tr>
              <a:tr h="211556">
                <a:tc>
                  <a:txBody>
                    <a:bodyPr/>
                    <a:lstStyle/>
                    <a:p>
                      <a:pPr marL="0" marR="0" algn="just" hangingPunct="0">
                        <a:spcBef>
                          <a:spcPts val="0"/>
                        </a:spcBef>
                        <a:spcAft>
                          <a:spcPts val="0"/>
                        </a:spcAft>
                      </a:pPr>
                      <a:r>
                        <a:rPr lang="en-US" sz="1200">
                          <a:effectLst/>
                        </a:rPr>
                        <a:t>EL26</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-8.18</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dirty="0">
                          <a:effectLst/>
                        </a:rPr>
                        <a:t>-3.94</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1.26</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1.26</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-7.94</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-3.64</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0.6</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0.68</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a:effectLst/>
                        </a:rPr>
                        <a:t>-0.24</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just" hangingPunct="0">
                        <a:spcBef>
                          <a:spcPts val="0"/>
                        </a:spcBef>
                        <a:spcAft>
                          <a:spcPts val="0"/>
                        </a:spcAft>
                      </a:pPr>
                      <a:r>
                        <a:rPr lang="en-US" sz="1200" dirty="0">
                          <a:effectLst/>
                        </a:rPr>
                        <a:t>-0.3</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661900986"/>
                  </a:ext>
                </a:extLst>
              </a:tr>
            </a:tbl>
          </a:graphicData>
        </a:graphic>
      </p:graphicFrame>
    </p:spTree>
    <p:extLst>
      <p:ext uri="{BB962C8B-B14F-4D97-AF65-F5344CB8AC3E}">
        <p14:creationId xmlns:p14="http://schemas.microsoft.com/office/powerpoint/2010/main" val="46651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813" y="123965"/>
            <a:ext cx="10515600" cy="1325563"/>
          </a:xfrm>
        </p:spPr>
        <p:txBody>
          <a:bodyPr/>
          <a:lstStyle/>
          <a:p>
            <a:r>
              <a:rPr lang="en-US" b="1" dirty="0"/>
              <a:t>Results </a:t>
            </a:r>
            <a:endParaRPr lang="tr-TR" b="1" dirty="0"/>
          </a:p>
        </p:txBody>
      </p:sp>
      <p:sp>
        <p:nvSpPr>
          <p:cNvPr id="3" name="Content Placeholder 2"/>
          <p:cNvSpPr>
            <a:spLocks noGrp="1"/>
          </p:cNvSpPr>
          <p:nvPr>
            <p:ph idx="1"/>
          </p:nvPr>
        </p:nvSpPr>
        <p:spPr>
          <a:xfrm>
            <a:off x="838200" y="1266092"/>
            <a:ext cx="10515600" cy="4910871"/>
          </a:xfrm>
        </p:spPr>
        <p:txBody>
          <a:bodyPr>
            <a:normAutofit/>
          </a:bodyPr>
          <a:lstStyle/>
          <a:p>
            <a:r>
              <a:rPr lang="en-US" sz="3200" dirty="0"/>
              <a:t>We provide the latest GPS and </a:t>
            </a:r>
            <a:r>
              <a:rPr lang="en-US" sz="3200" dirty="0" err="1"/>
              <a:t>InSAR</a:t>
            </a:r>
            <a:r>
              <a:rPr lang="en-US" sz="3200" dirty="0"/>
              <a:t> velocity field and slip rate along East Anatolian Fault</a:t>
            </a:r>
            <a:endParaRPr lang="tr-TR" sz="3200" dirty="0"/>
          </a:p>
          <a:p>
            <a:r>
              <a:rPr lang="en-US" sz="3200" dirty="0"/>
              <a:t>Creep findings and parameters over </a:t>
            </a:r>
            <a:r>
              <a:rPr lang="tr-TR" sz="3200" dirty="0"/>
              <a:t>Hazar </a:t>
            </a:r>
            <a:r>
              <a:rPr lang="en-US" sz="3200" dirty="0"/>
              <a:t>Lake</a:t>
            </a:r>
            <a:r>
              <a:rPr lang="tr-TR" sz="3200" dirty="0"/>
              <a:t> – Palu </a:t>
            </a:r>
            <a:r>
              <a:rPr lang="tr-TR" sz="3200" dirty="0" err="1"/>
              <a:t>segment</a:t>
            </a:r>
            <a:r>
              <a:rPr lang="tr-TR" sz="3200" dirty="0"/>
              <a:t> </a:t>
            </a:r>
            <a:r>
              <a:rPr lang="en-US" sz="3200" dirty="0"/>
              <a:t>with GPS, </a:t>
            </a:r>
            <a:r>
              <a:rPr lang="en-US" sz="3200"/>
              <a:t>for the first </a:t>
            </a:r>
            <a:r>
              <a:rPr lang="en-US" sz="3200" dirty="0"/>
              <a:t>time.</a:t>
            </a:r>
          </a:p>
          <a:p>
            <a:r>
              <a:rPr lang="en-US" sz="3200" dirty="0"/>
              <a:t>Near field observations with GPS, </a:t>
            </a:r>
            <a:r>
              <a:rPr lang="en-US" sz="3200" dirty="0" err="1"/>
              <a:t>InSAR</a:t>
            </a:r>
            <a:r>
              <a:rPr lang="en-US" sz="3200" dirty="0"/>
              <a:t> and Creepmeter shows us that </a:t>
            </a:r>
            <a:r>
              <a:rPr lang="en-US" sz="3200" dirty="0" err="1"/>
              <a:t>postseismic</a:t>
            </a:r>
            <a:r>
              <a:rPr lang="en-US" sz="3200" dirty="0"/>
              <a:t> effect still lasts. It might be </a:t>
            </a:r>
            <a:r>
              <a:rPr lang="en-US" sz="3200" dirty="0" err="1"/>
              <a:t>afterslip</a:t>
            </a:r>
            <a:r>
              <a:rPr lang="en-US" sz="3200" dirty="0"/>
              <a:t>.</a:t>
            </a:r>
          </a:p>
          <a:p>
            <a:r>
              <a:rPr lang="en-US" sz="3200" dirty="0"/>
              <a:t>There is no deformations observed on far field.</a:t>
            </a:r>
          </a:p>
          <a:p>
            <a:r>
              <a:rPr lang="en-US" sz="3200" dirty="0"/>
              <a:t>We will study on </a:t>
            </a:r>
            <a:r>
              <a:rPr lang="en-US" sz="3200" dirty="0" err="1"/>
              <a:t>Pütürge</a:t>
            </a:r>
            <a:r>
              <a:rPr lang="en-US" sz="3200" dirty="0"/>
              <a:t> segment from now on. </a:t>
            </a:r>
            <a:endParaRPr lang="tr-TR" sz="3200" dirty="0"/>
          </a:p>
          <a:p>
            <a:endParaRPr lang="tr-TR" sz="3200" dirty="0"/>
          </a:p>
        </p:txBody>
      </p:sp>
    </p:spTree>
    <p:extLst>
      <p:ext uri="{BB962C8B-B14F-4D97-AF65-F5344CB8AC3E}">
        <p14:creationId xmlns:p14="http://schemas.microsoft.com/office/powerpoint/2010/main" val="198722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DCE978F-0E32-4DD0-811C-5A6280823C16}"/>
              </a:ext>
            </a:extLst>
          </p:cNvPr>
          <p:cNvSpPr>
            <a:spLocks noGrp="1"/>
          </p:cNvSpPr>
          <p:nvPr>
            <p:ph type="title"/>
          </p:nvPr>
        </p:nvSpPr>
        <p:spPr>
          <a:xfrm>
            <a:off x="1209989" y="1938302"/>
            <a:ext cx="10515600" cy="1325563"/>
          </a:xfrm>
        </p:spPr>
        <p:txBody>
          <a:bodyPr>
            <a:normAutofit fontScale="90000"/>
          </a:bodyPr>
          <a:lstStyle/>
          <a:p>
            <a:r>
              <a:rPr lang="en-US" dirty="0"/>
              <a:t>Thank you..</a:t>
            </a:r>
            <a:br>
              <a:rPr lang="en-US" dirty="0"/>
            </a:br>
            <a:br>
              <a:rPr lang="en-US" dirty="0"/>
            </a:br>
            <a:endParaRPr lang="en-US" dirty="0"/>
          </a:p>
        </p:txBody>
      </p:sp>
      <p:sp>
        <p:nvSpPr>
          <p:cNvPr id="3" name="İçerik Yer Tutucusu 2">
            <a:extLst>
              <a:ext uri="{FF2B5EF4-FFF2-40B4-BE49-F238E27FC236}">
                <a16:creationId xmlns:a16="http://schemas.microsoft.com/office/drawing/2014/main" id="{47CD33A9-FC7A-4B54-AF35-0444DC78D595}"/>
              </a:ext>
            </a:extLst>
          </p:cNvPr>
          <p:cNvSpPr>
            <a:spLocks noGrp="1"/>
          </p:cNvSpPr>
          <p:nvPr>
            <p:ph idx="1"/>
          </p:nvPr>
        </p:nvSpPr>
        <p:spPr>
          <a:xfrm>
            <a:off x="566895" y="3594135"/>
            <a:ext cx="10515600" cy="4351338"/>
          </a:xfrm>
        </p:spPr>
        <p:txBody>
          <a:bodyPr/>
          <a:lstStyle/>
          <a:p>
            <a:endParaRPr lang="en-US" dirty="0"/>
          </a:p>
          <a:p>
            <a:endParaRPr lang="en-US" dirty="0"/>
          </a:p>
          <a:p>
            <a:endParaRPr lang="en-US" dirty="0"/>
          </a:p>
        </p:txBody>
      </p:sp>
    </p:spTree>
    <p:extLst>
      <p:ext uri="{BB962C8B-B14F-4D97-AF65-F5344CB8AC3E}">
        <p14:creationId xmlns:p14="http://schemas.microsoft.com/office/powerpoint/2010/main" val="1189648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E560933-5A8F-4280-A2B2-D0EB4CF40F35}"/>
              </a:ext>
            </a:extLst>
          </p:cNvPr>
          <p:cNvSpPr>
            <a:spLocks noGrp="1"/>
          </p:cNvSpPr>
          <p:nvPr>
            <p:ph type="title"/>
          </p:nvPr>
        </p:nvSpPr>
        <p:spPr/>
        <p:txBody>
          <a:bodyPr/>
          <a:lstStyle/>
          <a:p>
            <a:endParaRPr lang="en-US" dirty="0"/>
          </a:p>
        </p:txBody>
      </p:sp>
      <p:sp>
        <p:nvSpPr>
          <p:cNvPr id="3" name="İçerik Yer Tutucusu 2">
            <a:extLst>
              <a:ext uri="{FF2B5EF4-FFF2-40B4-BE49-F238E27FC236}">
                <a16:creationId xmlns:a16="http://schemas.microsoft.com/office/drawing/2014/main" id="{BAE04011-CEE0-43A5-97E8-ECC805BB0EBD}"/>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192A1651-242A-4ED2-AF43-19B65BA73893}"/>
              </a:ext>
            </a:extLst>
          </p:cNvPr>
          <p:cNvSpPr txBox="1">
            <a:spLocks/>
          </p:cNvSpPr>
          <p:nvPr/>
        </p:nvSpPr>
        <p:spPr>
          <a:xfrm>
            <a:off x="449093" y="1803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East Anatolian Fault and Motivation</a:t>
            </a:r>
            <a:endParaRPr lang="tr-TR" dirty="0"/>
          </a:p>
        </p:txBody>
      </p:sp>
      <p:pic>
        <p:nvPicPr>
          <p:cNvPr id="5" name="Picture 1">
            <a:extLst>
              <a:ext uri="{FF2B5EF4-FFF2-40B4-BE49-F238E27FC236}">
                <a16:creationId xmlns:a16="http://schemas.microsoft.com/office/drawing/2014/main" id="{6C488BB7-F72E-4A8A-B124-689BE7585225}"/>
              </a:ext>
            </a:extLst>
          </p:cNvPr>
          <p:cNvPicPr>
            <a:picLocks noChangeAspect="1"/>
          </p:cNvPicPr>
          <p:nvPr/>
        </p:nvPicPr>
        <p:blipFill>
          <a:blip r:embed="rId3"/>
          <a:stretch>
            <a:fillRect/>
          </a:stretch>
        </p:blipFill>
        <p:spPr>
          <a:xfrm>
            <a:off x="259416" y="1690688"/>
            <a:ext cx="11436751" cy="3815334"/>
          </a:xfrm>
          <a:prstGeom prst="rect">
            <a:avLst/>
          </a:prstGeom>
        </p:spPr>
      </p:pic>
      <p:sp>
        <p:nvSpPr>
          <p:cNvPr id="6" name="TextBox 2">
            <a:extLst>
              <a:ext uri="{FF2B5EF4-FFF2-40B4-BE49-F238E27FC236}">
                <a16:creationId xmlns:a16="http://schemas.microsoft.com/office/drawing/2014/main" id="{DB9D4892-8B7F-473B-A6D0-AAC255FCC298}"/>
              </a:ext>
            </a:extLst>
          </p:cNvPr>
          <p:cNvSpPr txBox="1"/>
          <p:nvPr/>
        </p:nvSpPr>
        <p:spPr>
          <a:xfrm>
            <a:off x="4956917" y="5910825"/>
            <a:ext cx="2393797" cy="369332"/>
          </a:xfrm>
          <a:prstGeom prst="rect">
            <a:avLst/>
          </a:prstGeom>
          <a:noFill/>
        </p:spPr>
        <p:txBody>
          <a:bodyPr wrap="none" rtlCol="0">
            <a:spAutoFit/>
          </a:bodyPr>
          <a:lstStyle/>
          <a:p>
            <a:r>
              <a:rPr lang="tr-TR" dirty="0"/>
              <a:t>Duman </a:t>
            </a:r>
            <a:r>
              <a:rPr lang="en-US" dirty="0"/>
              <a:t>and</a:t>
            </a:r>
            <a:r>
              <a:rPr lang="tr-TR" dirty="0"/>
              <a:t> Emre, 2013</a:t>
            </a:r>
          </a:p>
        </p:txBody>
      </p:sp>
      <p:pic>
        <p:nvPicPr>
          <p:cNvPr id="7" name="Content Placeholder 5">
            <a:extLst>
              <a:ext uri="{FF2B5EF4-FFF2-40B4-BE49-F238E27FC236}">
                <a16:creationId xmlns:a16="http://schemas.microsoft.com/office/drawing/2014/main" id="{557425F1-4CED-4A19-BEDE-ECA7F32469AF}"/>
              </a:ext>
            </a:extLst>
          </p:cNvPr>
          <p:cNvPicPr>
            <a:picLocks noChangeAspect="1"/>
          </p:cNvPicPr>
          <p:nvPr/>
        </p:nvPicPr>
        <p:blipFill rotWithShape="1">
          <a:blip r:embed="rId4">
            <a:extLst>
              <a:ext uri="{28A0092B-C50C-407E-A947-70E740481C1C}">
                <a14:useLocalDpi xmlns:a14="http://schemas.microsoft.com/office/drawing/2010/main" val="0"/>
              </a:ext>
            </a:extLst>
          </a:blip>
          <a:srcRect r="-1532" b="4632"/>
          <a:stretch/>
        </p:blipFill>
        <p:spPr>
          <a:xfrm>
            <a:off x="8984368" y="371651"/>
            <a:ext cx="2948216" cy="3567304"/>
          </a:xfrm>
          <a:prstGeom prst="rect">
            <a:avLst/>
          </a:prstGeom>
        </p:spPr>
      </p:pic>
      <p:sp>
        <p:nvSpPr>
          <p:cNvPr id="8" name="TextBox 11">
            <a:extLst>
              <a:ext uri="{FF2B5EF4-FFF2-40B4-BE49-F238E27FC236}">
                <a16:creationId xmlns:a16="http://schemas.microsoft.com/office/drawing/2014/main" id="{C9EEF56B-7D42-4F7E-BBE2-581B3248C2D7}"/>
              </a:ext>
            </a:extLst>
          </p:cNvPr>
          <p:cNvSpPr txBox="1"/>
          <p:nvPr/>
        </p:nvSpPr>
        <p:spPr>
          <a:xfrm>
            <a:off x="10854133" y="3797226"/>
            <a:ext cx="1337867" cy="338554"/>
          </a:xfrm>
          <a:prstGeom prst="rect">
            <a:avLst/>
          </a:prstGeom>
          <a:noFill/>
        </p:spPr>
        <p:txBody>
          <a:bodyPr wrap="square" rtlCol="0">
            <a:spAutoFit/>
          </a:bodyPr>
          <a:lstStyle/>
          <a:p>
            <a:r>
              <a:rPr lang="tr-TR" sz="1600" dirty="0"/>
              <a:t>(Ergintav, S.)</a:t>
            </a:r>
          </a:p>
        </p:txBody>
      </p:sp>
      <p:sp>
        <p:nvSpPr>
          <p:cNvPr id="9" name="Ok: Yukarı 8">
            <a:extLst>
              <a:ext uri="{FF2B5EF4-FFF2-40B4-BE49-F238E27FC236}">
                <a16:creationId xmlns:a16="http://schemas.microsoft.com/office/drawing/2014/main" id="{036BE9AF-6E2F-4B58-978C-9B693CDDADF6}"/>
              </a:ext>
            </a:extLst>
          </p:cNvPr>
          <p:cNvSpPr/>
          <p:nvPr/>
        </p:nvSpPr>
        <p:spPr>
          <a:xfrm rot="1592323">
            <a:off x="8749588" y="2638249"/>
            <a:ext cx="270912" cy="37330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5" descr="daf1.ps.jpg">
            <a:extLst>
              <a:ext uri="{FF2B5EF4-FFF2-40B4-BE49-F238E27FC236}">
                <a16:creationId xmlns:a16="http://schemas.microsoft.com/office/drawing/2014/main" id="{E30F5E00-3C0A-440A-9948-902879BC15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9739" y="1250335"/>
            <a:ext cx="3327300" cy="4904770"/>
          </a:xfrm>
          <a:prstGeom prst="rect">
            <a:avLst/>
          </a:prstGeom>
        </p:spPr>
      </p:pic>
      <p:pic>
        <p:nvPicPr>
          <p:cNvPr id="11" name="Picture 16" descr="daf.ps_prof.ps.jpg">
            <a:extLst>
              <a:ext uri="{FF2B5EF4-FFF2-40B4-BE49-F238E27FC236}">
                <a16:creationId xmlns:a16="http://schemas.microsoft.com/office/drawing/2014/main" id="{8E6306D5-3C54-4894-8CA5-B92ED0C125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8407" y="1228172"/>
            <a:ext cx="3485499" cy="4740365"/>
          </a:xfrm>
          <a:prstGeom prst="rect">
            <a:avLst/>
          </a:prstGeom>
        </p:spPr>
      </p:pic>
      <p:sp>
        <p:nvSpPr>
          <p:cNvPr id="12" name="TextBox 17">
            <a:extLst>
              <a:ext uri="{FF2B5EF4-FFF2-40B4-BE49-F238E27FC236}">
                <a16:creationId xmlns:a16="http://schemas.microsoft.com/office/drawing/2014/main" id="{008B52DB-C511-485C-A72C-A6E57222AD5D}"/>
              </a:ext>
            </a:extLst>
          </p:cNvPr>
          <p:cNvSpPr txBox="1"/>
          <p:nvPr/>
        </p:nvSpPr>
        <p:spPr>
          <a:xfrm>
            <a:off x="8001055" y="6123543"/>
            <a:ext cx="1052917" cy="369332"/>
          </a:xfrm>
          <a:prstGeom prst="rect">
            <a:avLst/>
          </a:prstGeom>
          <a:noFill/>
        </p:spPr>
        <p:txBody>
          <a:bodyPr wrap="none" rtlCol="0">
            <a:spAutoFit/>
          </a:bodyPr>
          <a:lstStyle/>
          <a:p>
            <a:r>
              <a:rPr lang="tr-TR" dirty="0"/>
              <a:t>(Çakır, Z.)</a:t>
            </a:r>
          </a:p>
        </p:txBody>
      </p:sp>
      <p:sp>
        <p:nvSpPr>
          <p:cNvPr id="13" name="TextBox 11">
            <a:extLst>
              <a:ext uri="{FF2B5EF4-FFF2-40B4-BE49-F238E27FC236}">
                <a16:creationId xmlns:a16="http://schemas.microsoft.com/office/drawing/2014/main" id="{53BB61B6-D7D3-4527-820A-FF8107CD78E3}"/>
              </a:ext>
            </a:extLst>
          </p:cNvPr>
          <p:cNvSpPr txBox="1"/>
          <p:nvPr/>
        </p:nvSpPr>
        <p:spPr>
          <a:xfrm>
            <a:off x="10860418" y="3785226"/>
            <a:ext cx="1337867" cy="338554"/>
          </a:xfrm>
          <a:prstGeom prst="rect">
            <a:avLst/>
          </a:prstGeom>
          <a:noFill/>
        </p:spPr>
        <p:txBody>
          <a:bodyPr wrap="square" rtlCol="0">
            <a:spAutoFit/>
          </a:bodyPr>
          <a:lstStyle/>
          <a:p>
            <a:r>
              <a:rPr lang="tr-TR" sz="1600" dirty="0"/>
              <a:t>(Ergintav, S.)</a:t>
            </a:r>
          </a:p>
        </p:txBody>
      </p:sp>
    </p:spTree>
    <p:extLst>
      <p:ext uri="{BB962C8B-B14F-4D97-AF65-F5344CB8AC3E}">
        <p14:creationId xmlns:p14="http://schemas.microsoft.com/office/powerpoint/2010/main" val="136157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par>
                                <p:cTn id="28" presetID="10" presetClass="exit" presetSubtype="0" fill="hold" grpId="0" nodeType="with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887" r="1301"/>
          <a:stretch/>
        </p:blipFill>
        <p:spPr>
          <a:xfrm>
            <a:off x="572755" y="1219604"/>
            <a:ext cx="5711085" cy="5638396"/>
          </a:xfrm>
          <a:prstGeom prst="rect">
            <a:avLst/>
          </a:prstGeom>
        </p:spPr>
      </p:pic>
      <p:pic>
        <p:nvPicPr>
          <p:cNvPr id="5" name="Picture 4"/>
          <p:cNvPicPr>
            <a:picLocks noChangeAspect="1"/>
          </p:cNvPicPr>
          <p:nvPr/>
        </p:nvPicPr>
        <p:blipFill rotWithShape="1">
          <a:blip r:embed="rId4"/>
          <a:srcRect l="4939" r="1767"/>
          <a:stretch/>
        </p:blipFill>
        <p:spPr>
          <a:xfrm>
            <a:off x="6581357" y="1219604"/>
            <a:ext cx="5619676" cy="5510805"/>
          </a:xfrm>
          <a:prstGeom prst="rect">
            <a:avLst/>
          </a:prstGeom>
        </p:spPr>
      </p:pic>
      <p:sp>
        <p:nvSpPr>
          <p:cNvPr id="6" name="Title 1"/>
          <p:cNvSpPr>
            <a:spLocks noGrp="1"/>
          </p:cNvSpPr>
          <p:nvPr>
            <p:ph type="title"/>
          </p:nvPr>
        </p:nvSpPr>
        <p:spPr>
          <a:xfrm>
            <a:off x="275238" y="73296"/>
            <a:ext cx="11078183" cy="1325563"/>
          </a:xfrm>
        </p:spPr>
        <p:txBody>
          <a:bodyPr/>
          <a:lstStyle/>
          <a:p>
            <a:r>
              <a:rPr lang="en-US" dirty="0" err="1"/>
              <a:t>Interseismic</a:t>
            </a:r>
            <a:r>
              <a:rPr lang="en-US" dirty="0"/>
              <a:t> GPS Measurements</a:t>
            </a:r>
            <a:endParaRPr lang="tr-TR" dirty="0"/>
          </a:p>
        </p:txBody>
      </p:sp>
      <p:sp>
        <p:nvSpPr>
          <p:cNvPr id="2" name="Metin kutusu 1">
            <a:extLst>
              <a:ext uri="{FF2B5EF4-FFF2-40B4-BE49-F238E27FC236}">
                <a16:creationId xmlns:a16="http://schemas.microsoft.com/office/drawing/2014/main" id="{7C9890E3-DF5B-4BF1-82E1-952B6A083D1A}"/>
              </a:ext>
            </a:extLst>
          </p:cNvPr>
          <p:cNvSpPr txBox="1"/>
          <p:nvPr/>
        </p:nvSpPr>
        <p:spPr>
          <a:xfrm>
            <a:off x="152127" y="836525"/>
            <a:ext cx="461665" cy="2585323"/>
          </a:xfrm>
          <a:prstGeom prst="rect">
            <a:avLst/>
          </a:prstGeom>
          <a:noFill/>
        </p:spPr>
        <p:txBody>
          <a:bodyPr vert="vert270" wrap="square" rtlCol="0">
            <a:spAutoFit/>
          </a:bodyPr>
          <a:lstStyle/>
          <a:p>
            <a:r>
              <a:rPr lang="en-US" dirty="0"/>
              <a:t>North(mm)</a:t>
            </a:r>
          </a:p>
        </p:txBody>
      </p:sp>
      <p:sp>
        <p:nvSpPr>
          <p:cNvPr id="7" name="Metin kutusu 6">
            <a:extLst>
              <a:ext uri="{FF2B5EF4-FFF2-40B4-BE49-F238E27FC236}">
                <a16:creationId xmlns:a16="http://schemas.microsoft.com/office/drawing/2014/main" id="{921CA6F4-1B69-43BC-8DA4-2FFDE0EB2232}"/>
              </a:ext>
            </a:extLst>
          </p:cNvPr>
          <p:cNvSpPr txBox="1"/>
          <p:nvPr/>
        </p:nvSpPr>
        <p:spPr>
          <a:xfrm>
            <a:off x="193164" y="3499723"/>
            <a:ext cx="461665" cy="2585323"/>
          </a:xfrm>
          <a:prstGeom prst="rect">
            <a:avLst/>
          </a:prstGeom>
          <a:noFill/>
        </p:spPr>
        <p:txBody>
          <a:bodyPr vert="vert270" wrap="square" rtlCol="0">
            <a:spAutoFit/>
          </a:bodyPr>
          <a:lstStyle/>
          <a:p>
            <a:r>
              <a:rPr lang="en-US" dirty="0"/>
              <a:t>East(mm)</a:t>
            </a:r>
          </a:p>
        </p:txBody>
      </p:sp>
    </p:spTree>
    <p:extLst>
      <p:ext uri="{BB962C8B-B14F-4D97-AF65-F5344CB8AC3E}">
        <p14:creationId xmlns:p14="http://schemas.microsoft.com/office/powerpoint/2010/main" val="4267231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209"/>
            <a:ext cx="11353801" cy="669073"/>
          </a:xfrm>
        </p:spPr>
        <p:txBody>
          <a:bodyPr>
            <a:normAutofit/>
          </a:bodyPr>
          <a:lstStyle/>
          <a:p>
            <a:r>
              <a:rPr lang="en-US" sz="3600" dirty="0" err="1"/>
              <a:t>Interseismic</a:t>
            </a:r>
            <a:r>
              <a:rPr lang="en-US" sz="3600" dirty="0"/>
              <a:t> Velocity Fields</a:t>
            </a:r>
            <a:endParaRPr lang="tr-TR" sz="3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34" y="647864"/>
            <a:ext cx="6856053" cy="4978692"/>
          </a:xfrm>
          <a:prstGeom prst="rect">
            <a:avLst/>
          </a:prstGeom>
        </p:spPr>
      </p:pic>
      <p:pic>
        <p:nvPicPr>
          <p:cNvPr id="8" name="Resim 7" descr="harita içeren bir resim&#10;&#10;Açıklama otomatik olarak oluşturuldu">
            <a:extLst>
              <a:ext uri="{FF2B5EF4-FFF2-40B4-BE49-F238E27FC236}">
                <a16:creationId xmlns:a16="http://schemas.microsoft.com/office/drawing/2014/main" id="{53127F9C-C53B-4A18-9D8F-76262E54F10A}"/>
              </a:ext>
            </a:extLst>
          </p:cNvPr>
          <p:cNvPicPr/>
          <p:nvPr/>
        </p:nvPicPr>
        <p:blipFill rotWithShape="1">
          <a:blip r:embed="rId4" cstate="print">
            <a:extLst>
              <a:ext uri="{28A0092B-C50C-407E-A947-70E740481C1C}">
                <a14:useLocalDpi xmlns:a14="http://schemas.microsoft.com/office/drawing/2010/main" val="0"/>
              </a:ext>
            </a:extLst>
          </a:blip>
          <a:srcRect t="3717" r="7255"/>
          <a:stretch/>
        </p:blipFill>
        <p:spPr bwMode="auto">
          <a:xfrm>
            <a:off x="7369399" y="313327"/>
            <a:ext cx="3602990" cy="3711575"/>
          </a:xfrm>
          <a:prstGeom prst="rect">
            <a:avLst/>
          </a:prstGeom>
          <a:ln>
            <a:noFill/>
          </a:ln>
          <a:extLst>
            <a:ext uri="{53640926-AAD7-44D8-BBD7-CCE9431645EC}">
              <a14:shadowObscured xmlns:a14="http://schemas.microsoft.com/office/drawing/2010/main"/>
            </a:ext>
          </a:extLst>
        </p:spPr>
      </p:pic>
      <p:pic>
        <p:nvPicPr>
          <p:cNvPr id="9" name="Resim 8" descr="harita içeren bir resim&#10;&#10;Açıklama otomatik olarak oluşturuldu">
            <a:extLst>
              <a:ext uri="{FF2B5EF4-FFF2-40B4-BE49-F238E27FC236}">
                <a16:creationId xmlns:a16="http://schemas.microsoft.com/office/drawing/2014/main" id="{219D8180-344E-4EEA-8456-D2EFFBD1CF18}"/>
              </a:ext>
            </a:extLst>
          </p:cNvPr>
          <p:cNvPicPr/>
          <p:nvPr/>
        </p:nvPicPr>
        <p:blipFill rotWithShape="1">
          <a:blip r:embed="rId5" cstate="print">
            <a:extLst>
              <a:ext uri="{28A0092B-C50C-407E-A947-70E740481C1C}">
                <a14:useLocalDpi xmlns:a14="http://schemas.microsoft.com/office/drawing/2010/main" val="0"/>
              </a:ext>
            </a:extLst>
          </a:blip>
          <a:srcRect t="5557" r="5970"/>
          <a:stretch/>
        </p:blipFill>
        <p:spPr bwMode="auto">
          <a:xfrm>
            <a:off x="7216999" y="4130134"/>
            <a:ext cx="4572000" cy="2667000"/>
          </a:xfrm>
          <a:prstGeom prst="rect">
            <a:avLst/>
          </a:prstGeom>
          <a:ln>
            <a:noFill/>
          </a:ln>
          <a:extLst>
            <a:ext uri="{53640926-AAD7-44D8-BBD7-CCE9431645EC}">
              <a14:shadowObscured xmlns:a14="http://schemas.microsoft.com/office/drawing/2010/main"/>
            </a:ext>
          </a:extLst>
        </p:spPr>
      </p:pic>
      <p:pic>
        <p:nvPicPr>
          <p:cNvPr id="13" name="Resim 12" descr="vektör grafikler içeren bir resim&#10;&#10;Açıklama otomatik olarak oluşturuldu">
            <a:extLst>
              <a:ext uri="{FF2B5EF4-FFF2-40B4-BE49-F238E27FC236}">
                <a16:creationId xmlns:a16="http://schemas.microsoft.com/office/drawing/2014/main" id="{68846A23-E161-4B6A-8DC5-CD43E62491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9469" y="4130134"/>
            <a:ext cx="567372" cy="567372"/>
          </a:xfrm>
          <a:prstGeom prst="rect">
            <a:avLst/>
          </a:prstGeom>
        </p:spPr>
      </p:pic>
      <p:pic>
        <p:nvPicPr>
          <p:cNvPr id="14" name="Picture 243" descr="Map&#10;&#10;Description automatically generated">
            <a:extLst>
              <a:ext uri="{FF2B5EF4-FFF2-40B4-BE49-F238E27FC236}">
                <a16:creationId xmlns:a16="http://schemas.microsoft.com/office/drawing/2014/main" id="{D73614E6-35D7-4A17-9375-23DCF8937CD7}"/>
              </a:ext>
            </a:extLst>
          </p:cNvPr>
          <p:cNvPicPr/>
          <p:nvPr/>
        </p:nvPicPr>
        <p:blipFill rotWithShape="1">
          <a:blip r:embed="rId7">
            <a:extLst>
              <a:ext uri="{28A0092B-C50C-407E-A947-70E740481C1C}">
                <a14:useLocalDpi xmlns:a14="http://schemas.microsoft.com/office/drawing/2010/main" val="0"/>
              </a:ext>
            </a:extLst>
          </a:blip>
          <a:srcRect l="4626" t="12"/>
          <a:stretch/>
        </p:blipFill>
        <p:spPr>
          <a:xfrm>
            <a:off x="7628946" y="376517"/>
            <a:ext cx="3388659" cy="6104965"/>
          </a:xfrm>
          <a:prstGeom prst="rect">
            <a:avLst/>
          </a:prstGeom>
        </p:spPr>
      </p:pic>
      <p:sp>
        <p:nvSpPr>
          <p:cNvPr id="15" name="Metin kutusu 14">
            <a:extLst>
              <a:ext uri="{FF2B5EF4-FFF2-40B4-BE49-F238E27FC236}">
                <a16:creationId xmlns:a16="http://schemas.microsoft.com/office/drawing/2014/main" id="{D16385B8-FA9C-441C-831F-CA571162C7B1}"/>
              </a:ext>
            </a:extLst>
          </p:cNvPr>
          <p:cNvSpPr txBox="1"/>
          <p:nvPr/>
        </p:nvSpPr>
        <p:spPr>
          <a:xfrm>
            <a:off x="6987987" y="564775"/>
            <a:ext cx="738664" cy="1568823"/>
          </a:xfrm>
          <a:prstGeom prst="rect">
            <a:avLst/>
          </a:prstGeom>
          <a:noFill/>
        </p:spPr>
        <p:txBody>
          <a:bodyPr vert="vert270" wrap="square" rtlCol="0">
            <a:spAutoFit/>
          </a:bodyPr>
          <a:lstStyle/>
          <a:p>
            <a:r>
              <a:rPr lang="en-US" dirty="0"/>
              <a:t>Descending</a:t>
            </a:r>
          </a:p>
          <a:p>
            <a:r>
              <a:rPr lang="en-US" dirty="0"/>
              <a:t>(LOS)</a:t>
            </a:r>
          </a:p>
        </p:txBody>
      </p:sp>
      <p:sp>
        <p:nvSpPr>
          <p:cNvPr id="16" name="Metin kutusu 15">
            <a:extLst>
              <a:ext uri="{FF2B5EF4-FFF2-40B4-BE49-F238E27FC236}">
                <a16:creationId xmlns:a16="http://schemas.microsoft.com/office/drawing/2014/main" id="{A260F9DE-1DA9-40F0-8EBE-B37CB1DEC54F}"/>
              </a:ext>
            </a:extLst>
          </p:cNvPr>
          <p:cNvSpPr txBox="1"/>
          <p:nvPr/>
        </p:nvSpPr>
        <p:spPr>
          <a:xfrm>
            <a:off x="6987987" y="2513183"/>
            <a:ext cx="738664" cy="1568823"/>
          </a:xfrm>
          <a:prstGeom prst="rect">
            <a:avLst/>
          </a:prstGeom>
          <a:noFill/>
        </p:spPr>
        <p:txBody>
          <a:bodyPr vert="vert270" wrap="square" rtlCol="0">
            <a:spAutoFit/>
          </a:bodyPr>
          <a:lstStyle/>
          <a:p>
            <a:r>
              <a:rPr lang="en-US" dirty="0"/>
              <a:t>Ascending</a:t>
            </a:r>
          </a:p>
          <a:p>
            <a:r>
              <a:rPr lang="en-US" dirty="0"/>
              <a:t>(LOS)</a:t>
            </a:r>
          </a:p>
        </p:txBody>
      </p:sp>
      <p:sp>
        <p:nvSpPr>
          <p:cNvPr id="17" name="Metin kutusu 16">
            <a:extLst>
              <a:ext uri="{FF2B5EF4-FFF2-40B4-BE49-F238E27FC236}">
                <a16:creationId xmlns:a16="http://schemas.microsoft.com/office/drawing/2014/main" id="{347272C1-45C3-4B73-A578-CA13C03EAE79}"/>
              </a:ext>
            </a:extLst>
          </p:cNvPr>
          <p:cNvSpPr txBox="1"/>
          <p:nvPr/>
        </p:nvSpPr>
        <p:spPr>
          <a:xfrm>
            <a:off x="7167281" y="4497332"/>
            <a:ext cx="461665" cy="1568823"/>
          </a:xfrm>
          <a:prstGeom prst="rect">
            <a:avLst/>
          </a:prstGeom>
          <a:noFill/>
        </p:spPr>
        <p:txBody>
          <a:bodyPr vert="vert270" wrap="square" rtlCol="0">
            <a:spAutoFit/>
          </a:bodyPr>
          <a:lstStyle/>
          <a:p>
            <a:r>
              <a:rPr lang="en-US" dirty="0"/>
              <a:t>Fault parallel</a:t>
            </a:r>
          </a:p>
        </p:txBody>
      </p:sp>
    </p:spTree>
    <p:extLst>
      <p:ext uri="{BB962C8B-B14F-4D97-AF65-F5344CB8AC3E}">
        <p14:creationId xmlns:p14="http://schemas.microsoft.com/office/powerpoint/2010/main" val="160823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0"/>
                                        <p:tgtEl>
                                          <p:spTgt spid="8"/>
                                        </p:tgtEl>
                                        <p:attrNameLst>
                                          <p:attrName>ppt_y</p:attrName>
                                        </p:attrNameLst>
                                      </p:cBhvr>
                                      <p:tavLst>
                                        <p:tav tm="0">
                                          <p:val>
                                            <p:strVal val="ppt_y"/>
                                          </p:val>
                                        </p:tav>
                                        <p:tav tm="100000">
                                          <p:val>
                                            <p:strVal val="ppt_y+.1"/>
                                          </p:val>
                                        </p:tav>
                                      </p:tavLst>
                                    </p:anim>
                                    <p:set>
                                      <p:cBhvr>
                                        <p:cTn id="9" dur="1" fill="hold">
                                          <p:stCondLst>
                                            <p:cond delay="999"/>
                                          </p:stCondLst>
                                        </p:cTn>
                                        <p:tgtEl>
                                          <p:spTgt spid="8"/>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9"/>
                                        </p:tgtEl>
                                      </p:cBhvr>
                                    </p:animEffect>
                                    <p:anim calcmode="lin" valueType="num">
                                      <p:cBhvr>
                                        <p:cTn id="12" dur="1000"/>
                                        <p:tgtEl>
                                          <p:spTgt spid="9"/>
                                        </p:tgtEl>
                                        <p:attrNameLst>
                                          <p:attrName>ppt_x</p:attrName>
                                        </p:attrNameLst>
                                      </p:cBhvr>
                                      <p:tavLst>
                                        <p:tav tm="0">
                                          <p:val>
                                            <p:strVal val="ppt_x"/>
                                          </p:val>
                                        </p:tav>
                                        <p:tav tm="100000">
                                          <p:val>
                                            <p:strVal val="ppt_x"/>
                                          </p:val>
                                        </p:tav>
                                      </p:tavLst>
                                    </p:anim>
                                    <p:anim calcmode="lin" valueType="num">
                                      <p:cBhvr>
                                        <p:cTn id="13" dur="1000"/>
                                        <p:tgtEl>
                                          <p:spTgt spid="9"/>
                                        </p:tgtEl>
                                        <p:attrNameLst>
                                          <p:attrName>ppt_y</p:attrName>
                                        </p:attrNameLst>
                                      </p:cBhvr>
                                      <p:tavLst>
                                        <p:tav tm="0">
                                          <p:val>
                                            <p:strVal val="ppt_y"/>
                                          </p:val>
                                        </p:tav>
                                        <p:tav tm="100000">
                                          <p:val>
                                            <p:strVal val="ppt_y+.1"/>
                                          </p:val>
                                        </p:tav>
                                      </p:tavLst>
                                    </p:anim>
                                    <p:set>
                                      <p:cBhvr>
                                        <p:cTn id="14" dur="1" fill="hold">
                                          <p:stCondLst>
                                            <p:cond delay="9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16200000">
            <a:off x="-531078" y="4423607"/>
            <a:ext cx="1401346" cy="400110"/>
          </a:xfrm>
          <a:prstGeom prst="rect">
            <a:avLst/>
          </a:prstGeom>
          <a:noFill/>
        </p:spPr>
        <p:txBody>
          <a:bodyPr wrap="none" rtlCol="0">
            <a:spAutoFit/>
          </a:bodyPr>
          <a:lstStyle/>
          <a:p>
            <a:r>
              <a:rPr lang="tr-TR" sz="2000" dirty="0">
                <a:latin typeface="Times New Roman" panose="02020603050405020304" pitchFamily="18" charset="0"/>
                <a:cs typeface="Times New Roman" panose="02020603050405020304" pitchFamily="18" charset="0"/>
              </a:rPr>
              <a:t>v</a:t>
            </a:r>
            <a:r>
              <a:rPr lang="tr-TR" sz="2000" baseline="-25000" dirty="0">
                <a:latin typeface="Times New Roman" panose="02020603050405020304" pitchFamily="18" charset="0"/>
                <a:cs typeface="Times New Roman" panose="02020603050405020304" pitchFamily="18" charset="0"/>
              </a:rPr>
              <a:t>II</a:t>
            </a:r>
            <a:r>
              <a:rPr lang="tr-TR" sz="2000" dirty="0">
                <a:latin typeface="Times New Roman" panose="02020603050405020304" pitchFamily="18" charset="0"/>
                <a:cs typeface="Times New Roman" panose="02020603050405020304" pitchFamily="18" charset="0"/>
              </a:rPr>
              <a:t> mm/</a:t>
            </a:r>
            <a:r>
              <a:rPr lang="en-US" sz="2000" dirty="0">
                <a:latin typeface="Times New Roman" panose="02020603050405020304" pitchFamily="18" charset="0"/>
                <a:cs typeface="Times New Roman" panose="02020603050405020304" pitchFamily="18" charset="0"/>
              </a:rPr>
              <a:t>year</a:t>
            </a:r>
            <a:endParaRPr lang="tr-TR" sz="2000"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0" y="197857"/>
            <a:ext cx="8455937" cy="538124"/>
          </a:xfrm>
        </p:spPr>
        <p:txBody>
          <a:bodyPr>
            <a:normAutofit fontScale="90000"/>
          </a:bodyPr>
          <a:lstStyle/>
          <a:p>
            <a:r>
              <a:rPr lang="en-US" sz="3600" dirty="0"/>
              <a:t>Far Field Elastic Modelling</a:t>
            </a:r>
            <a:endParaRPr lang="tr-TR" sz="36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5937" y="197336"/>
            <a:ext cx="3514231" cy="2730634"/>
          </a:xfrm>
          <a:prstGeom prst="rect">
            <a:avLst/>
          </a:prstGeom>
        </p:spPr>
      </p:pic>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3084"/>
          <a:stretch/>
        </p:blipFill>
        <p:spPr>
          <a:xfrm>
            <a:off x="369649" y="2389325"/>
            <a:ext cx="11617103" cy="4468675"/>
          </a:xfrm>
        </p:spPr>
      </p:pic>
      <p:sp>
        <p:nvSpPr>
          <p:cNvPr id="7" name="TextBox 6"/>
          <p:cNvSpPr txBox="1"/>
          <p:nvPr/>
        </p:nvSpPr>
        <p:spPr>
          <a:xfrm>
            <a:off x="968721" y="5730844"/>
            <a:ext cx="308098" cy="369332"/>
          </a:xfrm>
          <a:prstGeom prst="rect">
            <a:avLst/>
          </a:prstGeom>
          <a:noFill/>
        </p:spPr>
        <p:txBody>
          <a:bodyPr wrap="none" rtlCol="0">
            <a:spAutoFit/>
          </a:bodyPr>
          <a:lstStyle/>
          <a:p>
            <a:r>
              <a:rPr lang="tr-TR" b="1" dirty="0">
                <a:latin typeface="+mj-lt"/>
              </a:rPr>
              <a:t>P</a:t>
            </a:r>
          </a:p>
        </p:txBody>
      </p:sp>
      <p:sp>
        <p:nvSpPr>
          <p:cNvPr id="8" name="TextBox 7"/>
          <p:cNvSpPr txBox="1"/>
          <p:nvPr/>
        </p:nvSpPr>
        <p:spPr>
          <a:xfrm>
            <a:off x="11360591" y="5730844"/>
            <a:ext cx="366382" cy="369332"/>
          </a:xfrm>
          <a:prstGeom prst="rect">
            <a:avLst/>
          </a:prstGeom>
          <a:noFill/>
        </p:spPr>
        <p:txBody>
          <a:bodyPr wrap="none" rtlCol="0">
            <a:spAutoFit/>
          </a:bodyPr>
          <a:lstStyle/>
          <a:p>
            <a:r>
              <a:rPr lang="tr-TR" b="1" dirty="0">
                <a:latin typeface="+mj-lt"/>
              </a:rPr>
              <a:t>P’</a:t>
            </a:r>
          </a:p>
        </p:txBody>
      </p:sp>
      <p:sp>
        <p:nvSpPr>
          <p:cNvPr id="9" name="Subtitle 2">
            <a:extLst>
              <a:ext uri="{FF2B5EF4-FFF2-40B4-BE49-F238E27FC236}">
                <a16:creationId xmlns:a16="http://schemas.microsoft.com/office/drawing/2014/main" id="{B7C61FE2-D994-49D7-818F-3739AA53CC67}"/>
              </a:ext>
            </a:extLst>
          </p:cNvPr>
          <p:cNvSpPr txBox="1">
            <a:spLocks/>
          </p:cNvSpPr>
          <p:nvPr/>
        </p:nvSpPr>
        <p:spPr>
          <a:xfrm>
            <a:off x="10642134" y="6512725"/>
            <a:ext cx="1436914" cy="3452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t>(</a:t>
            </a:r>
            <a:r>
              <a:rPr lang="en-US" sz="1800" dirty="0" err="1"/>
              <a:t>Özarpacı</a:t>
            </a:r>
            <a:r>
              <a:rPr lang="en-US" sz="1800" dirty="0"/>
              <a:t>, S.)</a:t>
            </a:r>
            <a:endParaRPr lang="tr-TR" sz="1800" dirty="0"/>
          </a:p>
        </p:txBody>
      </p:sp>
      <p:sp>
        <p:nvSpPr>
          <p:cNvPr id="3" name="Metin kutusu 2">
            <a:extLst>
              <a:ext uri="{FF2B5EF4-FFF2-40B4-BE49-F238E27FC236}">
                <a16:creationId xmlns:a16="http://schemas.microsoft.com/office/drawing/2014/main" id="{6B60657A-F2AE-462E-82AB-FA81181C9CD5}"/>
              </a:ext>
            </a:extLst>
          </p:cNvPr>
          <p:cNvSpPr txBox="1"/>
          <p:nvPr/>
        </p:nvSpPr>
        <p:spPr>
          <a:xfrm>
            <a:off x="1191068" y="2604804"/>
            <a:ext cx="5089992" cy="646331"/>
          </a:xfrm>
          <a:prstGeom prst="rect">
            <a:avLst/>
          </a:prstGeom>
          <a:solidFill>
            <a:schemeClr val="bg1"/>
          </a:solidFill>
        </p:spPr>
        <p:txBody>
          <a:bodyPr wrap="square" rtlCol="0">
            <a:spAutoFit/>
          </a:bodyPr>
          <a:lstStyle/>
          <a:p>
            <a:r>
              <a:rPr lang="en-US" dirty="0"/>
              <a:t>Slip rate = 9.93 mm/year (7.73-12.13, %95 </a:t>
            </a:r>
            <a:r>
              <a:rPr lang="en-US" dirty="0" err="1"/>
              <a:t>c.i.</a:t>
            </a:r>
            <a:r>
              <a:rPr lang="en-US" dirty="0"/>
              <a:t>)</a:t>
            </a:r>
          </a:p>
          <a:p>
            <a:r>
              <a:rPr lang="en-US" dirty="0"/>
              <a:t>Locking depth = 15.09 km (10.49-19.69, %95 </a:t>
            </a:r>
            <a:r>
              <a:rPr lang="en-US" dirty="0" err="1"/>
              <a:t>c.i.</a:t>
            </a:r>
            <a:r>
              <a:rPr lang="en-US" dirty="0"/>
              <a:t> )</a:t>
            </a:r>
          </a:p>
        </p:txBody>
      </p:sp>
      <p:sp>
        <p:nvSpPr>
          <p:cNvPr id="10" name="Metin kutusu 9">
            <a:extLst>
              <a:ext uri="{FF2B5EF4-FFF2-40B4-BE49-F238E27FC236}">
                <a16:creationId xmlns:a16="http://schemas.microsoft.com/office/drawing/2014/main" id="{9B833620-C5BD-40E2-B808-D04A33F126A7}"/>
              </a:ext>
            </a:extLst>
          </p:cNvPr>
          <p:cNvSpPr txBox="1"/>
          <p:nvPr/>
        </p:nvSpPr>
        <p:spPr>
          <a:xfrm>
            <a:off x="4682532" y="6531473"/>
            <a:ext cx="4064807" cy="307777"/>
          </a:xfrm>
          <a:prstGeom prst="rect">
            <a:avLst/>
          </a:prstGeom>
          <a:solidFill>
            <a:schemeClr val="bg1"/>
          </a:solidFill>
        </p:spPr>
        <p:txBody>
          <a:bodyPr wrap="square" rtlCol="0">
            <a:spAutoFit/>
          </a:bodyPr>
          <a:lstStyle/>
          <a:p>
            <a:r>
              <a:rPr lang="en-US" sz="1400" dirty="0"/>
              <a:t>Distance along profile / km</a:t>
            </a:r>
          </a:p>
        </p:txBody>
      </p:sp>
    </p:spTree>
    <p:extLst>
      <p:ext uri="{BB962C8B-B14F-4D97-AF65-F5344CB8AC3E}">
        <p14:creationId xmlns:p14="http://schemas.microsoft.com/office/powerpoint/2010/main" val="3765655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2717"/>
          </a:xfrm>
        </p:spPr>
        <p:txBody>
          <a:bodyPr>
            <a:normAutofit/>
          </a:bodyPr>
          <a:lstStyle/>
          <a:p>
            <a:r>
              <a:rPr lang="en-US" sz="2800" dirty="0" err="1"/>
              <a:t>Interseismic</a:t>
            </a:r>
            <a:r>
              <a:rPr lang="en-US" sz="2800" dirty="0"/>
              <a:t> Situation Close to Epicenter of the Earthquake</a:t>
            </a:r>
            <a:endParaRPr lang="tr-TR" sz="28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497228" y="600483"/>
            <a:ext cx="3568391" cy="2941470"/>
          </a:xfr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150"/>
          <a:stretch/>
        </p:blipFill>
        <p:spPr>
          <a:xfrm>
            <a:off x="330740" y="2832410"/>
            <a:ext cx="10168771" cy="3947531"/>
          </a:xfrm>
          <a:prstGeom prst="rect">
            <a:avLst/>
          </a:prstGeom>
        </p:spPr>
      </p:pic>
      <p:sp>
        <p:nvSpPr>
          <p:cNvPr id="5" name="TextBox 4"/>
          <p:cNvSpPr txBox="1"/>
          <p:nvPr/>
        </p:nvSpPr>
        <p:spPr>
          <a:xfrm rot="16200000">
            <a:off x="-455894" y="4621509"/>
            <a:ext cx="1281120" cy="369332"/>
          </a:xfrm>
          <a:prstGeom prst="rect">
            <a:avLst/>
          </a:prstGeom>
          <a:noFill/>
        </p:spPr>
        <p:txBody>
          <a:bodyPr wrap="none" rtlCol="0">
            <a:spAutoFit/>
          </a:bodyPr>
          <a:lstStyle/>
          <a:p>
            <a:r>
              <a:rPr lang="tr-TR" dirty="0">
                <a:latin typeface="Times New Roman" panose="02020603050405020304" pitchFamily="18" charset="0"/>
                <a:cs typeface="Times New Roman" panose="02020603050405020304" pitchFamily="18" charset="0"/>
              </a:rPr>
              <a:t>v</a:t>
            </a:r>
            <a:r>
              <a:rPr lang="tr-TR" baseline="-25000" dirty="0">
                <a:latin typeface="Times New Roman" panose="02020603050405020304" pitchFamily="18" charset="0"/>
                <a:cs typeface="Times New Roman" panose="02020603050405020304" pitchFamily="18" charset="0"/>
              </a:rPr>
              <a:t>II</a:t>
            </a:r>
            <a:r>
              <a:rPr lang="tr-TR" dirty="0">
                <a:latin typeface="Times New Roman" panose="02020603050405020304" pitchFamily="18" charset="0"/>
                <a:cs typeface="Times New Roman" panose="02020603050405020304" pitchFamily="18" charset="0"/>
              </a:rPr>
              <a:t> mm/</a:t>
            </a:r>
            <a:r>
              <a:rPr lang="en-US" dirty="0">
                <a:latin typeface="Times New Roman" panose="02020603050405020304" pitchFamily="18" charset="0"/>
                <a:cs typeface="Times New Roman" panose="02020603050405020304" pitchFamily="18" charset="0"/>
              </a:rPr>
              <a:t>year</a:t>
            </a:r>
            <a:endParaRPr lang="tr-TR" dirty="0">
              <a:latin typeface="Times New Roman" panose="02020603050405020304" pitchFamily="18" charset="0"/>
              <a:cs typeface="Times New Roman" panose="02020603050405020304" pitchFamily="18" charset="0"/>
            </a:endParaRPr>
          </a:p>
        </p:txBody>
      </p:sp>
      <p:sp>
        <p:nvSpPr>
          <p:cNvPr id="6" name="Metin kutusu 5">
            <a:extLst>
              <a:ext uri="{FF2B5EF4-FFF2-40B4-BE49-F238E27FC236}">
                <a16:creationId xmlns:a16="http://schemas.microsoft.com/office/drawing/2014/main" id="{A0C7BCD3-6CF9-4329-99C4-A2125F5528F0}"/>
              </a:ext>
            </a:extLst>
          </p:cNvPr>
          <p:cNvSpPr txBox="1"/>
          <p:nvPr/>
        </p:nvSpPr>
        <p:spPr>
          <a:xfrm>
            <a:off x="7315201" y="5246202"/>
            <a:ext cx="2984359" cy="430887"/>
          </a:xfrm>
          <a:prstGeom prst="rect">
            <a:avLst/>
          </a:prstGeom>
          <a:solidFill>
            <a:schemeClr val="bg1"/>
          </a:solidFill>
        </p:spPr>
        <p:txBody>
          <a:bodyPr wrap="square" rtlCol="0">
            <a:spAutoFit/>
          </a:bodyPr>
          <a:lstStyle/>
          <a:p>
            <a:r>
              <a:rPr lang="en-US" sz="1100" dirty="0"/>
              <a:t>Slip rate = 9.93 mm/year (7.73-12.13, %95 </a:t>
            </a:r>
            <a:r>
              <a:rPr lang="en-US" sz="1100" dirty="0" err="1"/>
              <a:t>c.i.</a:t>
            </a:r>
            <a:r>
              <a:rPr lang="en-US" sz="1100" dirty="0"/>
              <a:t>)</a:t>
            </a:r>
          </a:p>
          <a:p>
            <a:r>
              <a:rPr lang="en-US" sz="1100" dirty="0"/>
              <a:t>Locking depth = 15.09 km (10.49-19.69, %95 </a:t>
            </a:r>
            <a:r>
              <a:rPr lang="en-US" sz="1100" dirty="0" err="1"/>
              <a:t>c.i.</a:t>
            </a:r>
            <a:r>
              <a:rPr lang="en-US" sz="1100" dirty="0"/>
              <a:t> )</a:t>
            </a:r>
          </a:p>
        </p:txBody>
      </p:sp>
      <p:sp>
        <p:nvSpPr>
          <p:cNvPr id="7" name="Metin kutusu 6">
            <a:extLst>
              <a:ext uri="{FF2B5EF4-FFF2-40B4-BE49-F238E27FC236}">
                <a16:creationId xmlns:a16="http://schemas.microsoft.com/office/drawing/2014/main" id="{21418439-5F8F-4CA6-BD61-23A8E9DFAFD6}"/>
              </a:ext>
            </a:extLst>
          </p:cNvPr>
          <p:cNvSpPr txBox="1"/>
          <p:nvPr/>
        </p:nvSpPr>
        <p:spPr>
          <a:xfrm>
            <a:off x="976367" y="3326509"/>
            <a:ext cx="3364521" cy="461665"/>
          </a:xfrm>
          <a:prstGeom prst="rect">
            <a:avLst/>
          </a:prstGeom>
          <a:solidFill>
            <a:schemeClr val="bg1"/>
          </a:solidFill>
        </p:spPr>
        <p:txBody>
          <a:bodyPr wrap="square" rtlCol="0">
            <a:spAutoFit/>
          </a:bodyPr>
          <a:lstStyle/>
          <a:p>
            <a:r>
              <a:rPr lang="en-US" sz="1200" dirty="0"/>
              <a:t>Creep rate = 5.9 mm/year (3.4-8.4, %95 </a:t>
            </a:r>
            <a:r>
              <a:rPr lang="en-US" sz="1200" dirty="0" err="1"/>
              <a:t>c.i.</a:t>
            </a:r>
            <a:r>
              <a:rPr lang="en-US" sz="1200" dirty="0"/>
              <a:t>)</a:t>
            </a:r>
          </a:p>
          <a:p>
            <a:r>
              <a:rPr lang="en-US" sz="1200" dirty="0"/>
              <a:t>creep depth =6 km (0-12 km, %95 </a:t>
            </a:r>
            <a:r>
              <a:rPr lang="en-US" sz="1200" dirty="0" err="1"/>
              <a:t>c.i.</a:t>
            </a:r>
            <a:r>
              <a:rPr lang="en-US" sz="1200" dirty="0"/>
              <a:t> )</a:t>
            </a:r>
          </a:p>
        </p:txBody>
      </p:sp>
      <p:sp>
        <p:nvSpPr>
          <p:cNvPr id="8" name="Metin kutusu 7">
            <a:extLst>
              <a:ext uri="{FF2B5EF4-FFF2-40B4-BE49-F238E27FC236}">
                <a16:creationId xmlns:a16="http://schemas.microsoft.com/office/drawing/2014/main" id="{C23B353E-F8F2-40F7-9C78-C293ED16CA6C}"/>
              </a:ext>
            </a:extLst>
          </p:cNvPr>
          <p:cNvSpPr txBox="1"/>
          <p:nvPr/>
        </p:nvSpPr>
        <p:spPr>
          <a:xfrm>
            <a:off x="4063596" y="6472164"/>
            <a:ext cx="4064807" cy="307777"/>
          </a:xfrm>
          <a:prstGeom prst="rect">
            <a:avLst/>
          </a:prstGeom>
          <a:solidFill>
            <a:schemeClr val="bg1"/>
          </a:solidFill>
        </p:spPr>
        <p:txBody>
          <a:bodyPr wrap="square" rtlCol="0">
            <a:spAutoFit/>
          </a:bodyPr>
          <a:lstStyle/>
          <a:p>
            <a:r>
              <a:rPr lang="en-US" sz="1400" dirty="0"/>
              <a:t>Distance along profile / km</a:t>
            </a:r>
          </a:p>
        </p:txBody>
      </p:sp>
    </p:spTree>
    <p:extLst>
      <p:ext uri="{BB962C8B-B14F-4D97-AF65-F5344CB8AC3E}">
        <p14:creationId xmlns:p14="http://schemas.microsoft.com/office/powerpoint/2010/main" val="2749673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93345DF-0813-4A7B-A4F7-7676F853DD65}"/>
              </a:ext>
            </a:extLst>
          </p:cNvPr>
          <p:cNvSpPr>
            <a:spLocks noGrp="1"/>
          </p:cNvSpPr>
          <p:nvPr>
            <p:ph type="title"/>
          </p:nvPr>
        </p:nvSpPr>
        <p:spPr>
          <a:xfrm>
            <a:off x="205154" y="98128"/>
            <a:ext cx="10515600" cy="1325563"/>
          </a:xfrm>
        </p:spPr>
        <p:txBody>
          <a:bodyPr/>
          <a:lstStyle/>
          <a:p>
            <a:r>
              <a:rPr lang="en-US" dirty="0"/>
              <a:t>24</a:t>
            </a:r>
            <a:r>
              <a:rPr lang="en-US" baseline="30000" dirty="0"/>
              <a:t>th</a:t>
            </a:r>
            <a:r>
              <a:rPr lang="en-US" dirty="0"/>
              <a:t> January 2020 </a:t>
            </a:r>
            <a:r>
              <a:rPr lang="en-US" dirty="0" err="1"/>
              <a:t>Sivrice</a:t>
            </a:r>
            <a:r>
              <a:rPr lang="en-US" dirty="0"/>
              <a:t> Earthquake</a:t>
            </a:r>
          </a:p>
        </p:txBody>
      </p:sp>
      <p:sp>
        <p:nvSpPr>
          <p:cNvPr id="3" name="İçerik Yer Tutucusu 2">
            <a:extLst>
              <a:ext uri="{FF2B5EF4-FFF2-40B4-BE49-F238E27FC236}">
                <a16:creationId xmlns:a16="http://schemas.microsoft.com/office/drawing/2014/main" id="{13ED1535-9F8E-44C2-804F-F65CEF6DC4F8}"/>
              </a:ext>
            </a:extLst>
          </p:cNvPr>
          <p:cNvSpPr>
            <a:spLocks noGrp="1"/>
          </p:cNvSpPr>
          <p:nvPr>
            <p:ph idx="1"/>
          </p:nvPr>
        </p:nvSpPr>
        <p:spPr>
          <a:xfrm>
            <a:off x="637232" y="1282551"/>
            <a:ext cx="10515600" cy="4549130"/>
          </a:xfrm>
        </p:spPr>
        <p:txBody>
          <a:bodyPr>
            <a:normAutofit fontScale="92500"/>
          </a:bodyPr>
          <a:lstStyle/>
          <a:p>
            <a:r>
              <a:rPr lang="en-US" sz="2400" dirty="0"/>
              <a:t>5 periods of campaign measurement from previous project (2015-2017)</a:t>
            </a:r>
          </a:p>
          <a:p>
            <a:r>
              <a:rPr lang="en-US" sz="2400" dirty="0"/>
              <a:t>Campaign measurements over time within the scope of </a:t>
            </a:r>
            <a:r>
              <a:rPr lang="tr-TR" sz="2400" dirty="0"/>
              <a:t>118Y435</a:t>
            </a:r>
            <a:r>
              <a:rPr lang="en-US" sz="2400" dirty="0"/>
              <a:t> numbered project</a:t>
            </a:r>
          </a:p>
          <a:p>
            <a:pPr marL="0" indent="0">
              <a:buNone/>
            </a:pPr>
            <a:endParaRPr lang="en-US" sz="2400" dirty="0"/>
          </a:p>
          <a:p>
            <a:pPr marL="0" indent="0">
              <a:buNone/>
            </a:pPr>
            <a:endParaRPr lang="en-US" sz="2400" dirty="0"/>
          </a:p>
          <a:p>
            <a:endParaRPr lang="en-US" dirty="0"/>
          </a:p>
          <a:p>
            <a:pPr marL="0" indent="0">
              <a:lnSpc>
                <a:spcPct val="110000"/>
              </a:lnSpc>
              <a:buNone/>
            </a:pPr>
            <a:r>
              <a:rPr lang="en-US" dirty="0"/>
              <a:t>                        </a:t>
            </a:r>
            <a:r>
              <a:rPr lang="en-US" sz="2000" dirty="0"/>
              <a:t>Earthquake!                              Q</a:t>
            </a:r>
            <a:r>
              <a:rPr lang="en-US" sz="1800" dirty="0"/>
              <a:t>uickly planned, </a:t>
            </a:r>
          </a:p>
          <a:p>
            <a:pPr marL="0" indent="0">
              <a:lnSpc>
                <a:spcPct val="110000"/>
              </a:lnSpc>
              <a:buNone/>
            </a:pPr>
            <a:r>
              <a:rPr lang="en-US" sz="1800" dirty="0"/>
              <a:t>					extra measurements </a:t>
            </a:r>
          </a:p>
          <a:p>
            <a:pPr marL="0" indent="0">
              <a:lnSpc>
                <a:spcPct val="110000"/>
              </a:lnSpc>
              <a:buNone/>
            </a:pPr>
            <a:r>
              <a:rPr lang="en-US" sz="1800" dirty="0"/>
              <a:t>					right after earthquake</a:t>
            </a:r>
          </a:p>
          <a:p>
            <a:pPr marL="0" indent="0">
              <a:lnSpc>
                <a:spcPct val="110000"/>
              </a:lnSpc>
              <a:buNone/>
            </a:pPr>
            <a:r>
              <a:rPr lang="en-US" sz="1800" dirty="0"/>
              <a:t>					(25-30 January)</a:t>
            </a:r>
          </a:p>
          <a:p>
            <a:pPr marL="0" indent="0">
              <a:buNone/>
            </a:pPr>
            <a:r>
              <a:rPr lang="en-US" dirty="0"/>
              <a:t>             </a:t>
            </a:r>
          </a:p>
        </p:txBody>
      </p:sp>
      <p:sp>
        <p:nvSpPr>
          <p:cNvPr id="4" name="Dikdörtgen: Köşeleri Yuvarlatılmış 3">
            <a:extLst>
              <a:ext uri="{FF2B5EF4-FFF2-40B4-BE49-F238E27FC236}">
                <a16:creationId xmlns:a16="http://schemas.microsoft.com/office/drawing/2014/main" id="{D45D12A2-EAC8-4954-87C7-BC3114776358}"/>
              </a:ext>
            </a:extLst>
          </p:cNvPr>
          <p:cNvSpPr/>
          <p:nvPr/>
        </p:nvSpPr>
        <p:spPr>
          <a:xfrm>
            <a:off x="729809" y="2552281"/>
            <a:ext cx="411983" cy="4320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a:t>
            </a:r>
          </a:p>
        </p:txBody>
      </p:sp>
      <p:sp>
        <p:nvSpPr>
          <p:cNvPr id="5" name="Dikdörtgen: Köşeleri Yuvarlatılmış 4">
            <a:extLst>
              <a:ext uri="{FF2B5EF4-FFF2-40B4-BE49-F238E27FC236}">
                <a16:creationId xmlns:a16="http://schemas.microsoft.com/office/drawing/2014/main" id="{14040F17-E4F2-4FB1-9BD1-5F0DA116F567}"/>
              </a:ext>
            </a:extLst>
          </p:cNvPr>
          <p:cNvSpPr/>
          <p:nvPr/>
        </p:nvSpPr>
        <p:spPr>
          <a:xfrm>
            <a:off x="1824607" y="2552281"/>
            <a:ext cx="411983" cy="4320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II</a:t>
            </a:r>
          </a:p>
        </p:txBody>
      </p:sp>
      <p:sp>
        <p:nvSpPr>
          <p:cNvPr id="6" name="Dikdörtgen: Köşeleri Yuvarlatılmış 5">
            <a:extLst>
              <a:ext uri="{FF2B5EF4-FFF2-40B4-BE49-F238E27FC236}">
                <a16:creationId xmlns:a16="http://schemas.microsoft.com/office/drawing/2014/main" id="{A25FC7C6-B9DD-49EA-9A8F-C4680A366308}"/>
              </a:ext>
            </a:extLst>
          </p:cNvPr>
          <p:cNvSpPr/>
          <p:nvPr/>
        </p:nvSpPr>
        <p:spPr>
          <a:xfrm>
            <a:off x="3973391" y="2476001"/>
            <a:ext cx="411983" cy="4320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III</a:t>
            </a:r>
          </a:p>
        </p:txBody>
      </p:sp>
      <p:sp>
        <p:nvSpPr>
          <p:cNvPr id="7" name="Dikdörtgen: Köşeleri Yuvarlatılmış 6">
            <a:extLst>
              <a:ext uri="{FF2B5EF4-FFF2-40B4-BE49-F238E27FC236}">
                <a16:creationId xmlns:a16="http://schemas.microsoft.com/office/drawing/2014/main" id="{8EF523C0-5C20-4110-AE4E-B44E91993A54}"/>
              </a:ext>
            </a:extLst>
          </p:cNvPr>
          <p:cNvSpPr/>
          <p:nvPr/>
        </p:nvSpPr>
        <p:spPr>
          <a:xfrm>
            <a:off x="5289005" y="2459232"/>
            <a:ext cx="411983" cy="4320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IV</a:t>
            </a:r>
          </a:p>
        </p:txBody>
      </p:sp>
      <p:sp>
        <p:nvSpPr>
          <p:cNvPr id="8" name="Dikdörtgen: Köşeleri Yuvarlatılmış 7">
            <a:extLst>
              <a:ext uri="{FF2B5EF4-FFF2-40B4-BE49-F238E27FC236}">
                <a16:creationId xmlns:a16="http://schemas.microsoft.com/office/drawing/2014/main" id="{D0C430F2-CEC4-460A-8A3E-E75740F6F15B}"/>
              </a:ext>
            </a:extLst>
          </p:cNvPr>
          <p:cNvSpPr/>
          <p:nvPr/>
        </p:nvSpPr>
        <p:spPr>
          <a:xfrm>
            <a:off x="6285022" y="2476001"/>
            <a:ext cx="411983" cy="4320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9" name="Dikdörtgen: Köşeleri Yuvarlatılmış 8">
            <a:extLst>
              <a:ext uri="{FF2B5EF4-FFF2-40B4-BE49-F238E27FC236}">
                <a16:creationId xmlns:a16="http://schemas.microsoft.com/office/drawing/2014/main" id="{74088271-D52D-46CE-B257-272B03611A69}"/>
              </a:ext>
            </a:extLst>
          </p:cNvPr>
          <p:cNvSpPr/>
          <p:nvPr/>
        </p:nvSpPr>
        <p:spPr>
          <a:xfrm>
            <a:off x="7246621" y="2483435"/>
            <a:ext cx="411983" cy="4320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VI</a:t>
            </a:r>
          </a:p>
        </p:txBody>
      </p:sp>
      <p:sp>
        <p:nvSpPr>
          <p:cNvPr id="10" name="Dikdörtgen: Köşeleri Yuvarlatılmış 9">
            <a:extLst>
              <a:ext uri="{FF2B5EF4-FFF2-40B4-BE49-F238E27FC236}">
                <a16:creationId xmlns:a16="http://schemas.microsoft.com/office/drawing/2014/main" id="{34A80000-CCE0-400D-A18C-F6877BD5EEF3}"/>
              </a:ext>
            </a:extLst>
          </p:cNvPr>
          <p:cNvSpPr/>
          <p:nvPr/>
        </p:nvSpPr>
        <p:spPr>
          <a:xfrm>
            <a:off x="8118512" y="2473387"/>
            <a:ext cx="478141" cy="4320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VII</a:t>
            </a:r>
          </a:p>
        </p:txBody>
      </p:sp>
      <p:sp>
        <p:nvSpPr>
          <p:cNvPr id="11" name="Yıldız: 5 Nokta 10">
            <a:extLst>
              <a:ext uri="{FF2B5EF4-FFF2-40B4-BE49-F238E27FC236}">
                <a16:creationId xmlns:a16="http://schemas.microsoft.com/office/drawing/2014/main" id="{B2901F1C-BBDF-48AD-90A7-06B701E2B4A6}"/>
              </a:ext>
            </a:extLst>
          </p:cNvPr>
          <p:cNvSpPr/>
          <p:nvPr/>
        </p:nvSpPr>
        <p:spPr>
          <a:xfrm>
            <a:off x="2914445" y="2459233"/>
            <a:ext cx="509330" cy="432079"/>
          </a:xfrm>
          <a:prstGeom prst="star5">
            <a:avLst>
              <a:gd name="adj" fmla="val 16406"/>
              <a:gd name="hf" fmla="val 105146"/>
              <a:gd name="vf" fmla="val 11055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Düz Ok Bağlayıcısı 13">
            <a:extLst>
              <a:ext uri="{FF2B5EF4-FFF2-40B4-BE49-F238E27FC236}">
                <a16:creationId xmlns:a16="http://schemas.microsoft.com/office/drawing/2014/main" id="{D1F85F62-29C8-42C7-9A54-36A49B763BD1}"/>
              </a:ext>
            </a:extLst>
          </p:cNvPr>
          <p:cNvCxnSpPr>
            <a:cxnSpLocks/>
          </p:cNvCxnSpPr>
          <p:nvPr/>
        </p:nvCxnSpPr>
        <p:spPr>
          <a:xfrm>
            <a:off x="3135086" y="2984360"/>
            <a:ext cx="0" cy="444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Düz Ok Bağlayıcısı 14">
            <a:extLst>
              <a:ext uri="{FF2B5EF4-FFF2-40B4-BE49-F238E27FC236}">
                <a16:creationId xmlns:a16="http://schemas.microsoft.com/office/drawing/2014/main" id="{8E4FDC68-A77F-46D6-BEFA-B1A094C91817}"/>
              </a:ext>
            </a:extLst>
          </p:cNvPr>
          <p:cNvCxnSpPr>
            <a:cxnSpLocks/>
          </p:cNvCxnSpPr>
          <p:nvPr/>
        </p:nvCxnSpPr>
        <p:spPr>
          <a:xfrm>
            <a:off x="4391180" y="2984360"/>
            <a:ext cx="723431" cy="5727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Dikdörtgen: Köşeleri Yuvarlatılmış 15">
            <a:extLst>
              <a:ext uri="{FF2B5EF4-FFF2-40B4-BE49-F238E27FC236}">
                <a16:creationId xmlns:a16="http://schemas.microsoft.com/office/drawing/2014/main" id="{6116C54B-E282-4C9A-AD3D-3302331B3CAF}"/>
              </a:ext>
            </a:extLst>
          </p:cNvPr>
          <p:cNvSpPr/>
          <p:nvPr/>
        </p:nvSpPr>
        <p:spPr>
          <a:xfrm>
            <a:off x="9574306" y="5670019"/>
            <a:ext cx="340659" cy="3233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Düz Ok Bağlayıcısı 12">
            <a:extLst>
              <a:ext uri="{FF2B5EF4-FFF2-40B4-BE49-F238E27FC236}">
                <a16:creationId xmlns:a16="http://schemas.microsoft.com/office/drawing/2014/main" id="{8FA64D0F-0042-4759-B30A-4E48ADEEB472}"/>
              </a:ext>
            </a:extLst>
          </p:cNvPr>
          <p:cNvCxnSpPr/>
          <p:nvPr/>
        </p:nvCxnSpPr>
        <p:spPr>
          <a:xfrm>
            <a:off x="9914965" y="5831681"/>
            <a:ext cx="34065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Metin kutusu 16">
            <a:extLst>
              <a:ext uri="{FF2B5EF4-FFF2-40B4-BE49-F238E27FC236}">
                <a16:creationId xmlns:a16="http://schemas.microsoft.com/office/drawing/2014/main" id="{E116E767-8904-4AAC-993A-E9641AF13A2A}"/>
              </a:ext>
            </a:extLst>
          </p:cNvPr>
          <p:cNvSpPr txBox="1"/>
          <p:nvPr/>
        </p:nvSpPr>
        <p:spPr>
          <a:xfrm>
            <a:off x="10205949" y="5700876"/>
            <a:ext cx="1053722" cy="430887"/>
          </a:xfrm>
          <a:prstGeom prst="rect">
            <a:avLst/>
          </a:prstGeom>
          <a:noFill/>
        </p:spPr>
        <p:txBody>
          <a:bodyPr wrap="square" rtlCol="0">
            <a:spAutoFit/>
          </a:bodyPr>
          <a:lstStyle/>
          <a:p>
            <a:r>
              <a:rPr lang="en-US" sz="1100" dirty="0"/>
              <a:t>Campaign measurement</a:t>
            </a:r>
          </a:p>
        </p:txBody>
      </p:sp>
    </p:spTree>
    <p:extLst>
      <p:ext uri="{BB962C8B-B14F-4D97-AF65-F5344CB8AC3E}">
        <p14:creationId xmlns:p14="http://schemas.microsoft.com/office/powerpoint/2010/main" val="2960012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C8282A-AD5A-4F40-B133-B51DC8805F7F}"/>
              </a:ext>
            </a:extLst>
          </p:cNvPr>
          <p:cNvSpPr>
            <a:spLocks noGrp="1"/>
          </p:cNvSpPr>
          <p:nvPr>
            <p:ph type="title"/>
          </p:nvPr>
        </p:nvSpPr>
        <p:spPr/>
        <p:txBody>
          <a:bodyPr/>
          <a:lstStyle/>
          <a:p>
            <a:r>
              <a:rPr lang="en-US" dirty="0" err="1"/>
              <a:t>Coseismic</a:t>
            </a:r>
            <a:r>
              <a:rPr lang="en-US" dirty="0"/>
              <a:t> + </a:t>
            </a:r>
            <a:r>
              <a:rPr lang="en-US" dirty="0" err="1"/>
              <a:t>Postseismic</a:t>
            </a:r>
            <a:r>
              <a:rPr lang="en-US" dirty="0"/>
              <a:t> GPS Time Series</a:t>
            </a:r>
          </a:p>
        </p:txBody>
      </p:sp>
      <p:pic>
        <p:nvPicPr>
          <p:cNvPr id="4" name="Resim 3" descr="ışık, gök, açık hava, trafik içeren bir resim&#10;&#10;Açıklama otomatik olarak oluşturuldu">
            <a:extLst>
              <a:ext uri="{FF2B5EF4-FFF2-40B4-BE49-F238E27FC236}">
                <a16:creationId xmlns:a16="http://schemas.microsoft.com/office/drawing/2014/main" id="{2A632FBD-1C17-4AF7-9233-195E50052585}"/>
              </a:ext>
            </a:extLst>
          </p:cNvPr>
          <p:cNvPicPr/>
          <p:nvPr/>
        </p:nvPicPr>
        <p:blipFill>
          <a:blip r:embed="rId3">
            <a:extLst>
              <a:ext uri="{28A0092B-C50C-407E-A947-70E740481C1C}">
                <a14:useLocalDpi xmlns:a14="http://schemas.microsoft.com/office/drawing/2010/main" val="0"/>
              </a:ext>
            </a:extLst>
          </a:blip>
          <a:stretch>
            <a:fillRect/>
          </a:stretch>
        </p:blipFill>
        <p:spPr>
          <a:xfrm>
            <a:off x="524510" y="1909068"/>
            <a:ext cx="4603302" cy="3658012"/>
          </a:xfrm>
          <a:prstGeom prst="rect">
            <a:avLst/>
          </a:prstGeom>
        </p:spPr>
      </p:pic>
      <p:pic>
        <p:nvPicPr>
          <p:cNvPr id="5" name="Resim 4" descr="açık hava, gece içeren bir resim&#10;&#10;Açıklama otomatik olarak oluşturuldu">
            <a:extLst>
              <a:ext uri="{FF2B5EF4-FFF2-40B4-BE49-F238E27FC236}">
                <a16:creationId xmlns:a16="http://schemas.microsoft.com/office/drawing/2014/main" id="{D0D5562B-0210-44E9-967B-8048649E77B1}"/>
              </a:ext>
            </a:extLst>
          </p:cNvPr>
          <p:cNvPicPr/>
          <p:nvPr/>
        </p:nvPicPr>
        <p:blipFill>
          <a:blip r:embed="rId4">
            <a:extLst>
              <a:ext uri="{28A0092B-C50C-407E-A947-70E740481C1C}">
                <a14:useLocalDpi xmlns:a14="http://schemas.microsoft.com/office/drawing/2010/main" val="0"/>
              </a:ext>
            </a:extLst>
          </a:blip>
          <a:stretch>
            <a:fillRect/>
          </a:stretch>
        </p:blipFill>
        <p:spPr>
          <a:xfrm>
            <a:off x="6172274" y="1909068"/>
            <a:ext cx="4692949" cy="3658011"/>
          </a:xfrm>
          <a:prstGeom prst="rect">
            <a:avLst/>
          </a:prstGeom>
        </p:spPr>
      </p:pic>
      <p:sp>
        <p:nvSpPr>
          <p:cNvPr id="6" name="Başlık 1">
            <a:extLst>
              <a:ext uri="{FF2B5EF4-FFF2-40B4-BE49-F238E27FC236}">
                <a16:creationId xmlns:a16="http://schemas.microsoft.com/office/drawing/2014/main" id="{AAF01B68-A83F-4E65-A43F-3F56707AEE2A}"/>
              </a:ext>
            </a:extLst>
          </p:cNvPr>
          <p:cNvSpPr txBox="1">
            <a:spLocks/>
          </p:cNvSpPr>
          <p:nvPr/>
        </p:nvSpPr>
        <p:spPr>
          <a:xfrm>
            <a:off x="1030794" y="560265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7" name="Metin kutusu 6">
            <a:extLst>
              <a:ext uri="{FF2B5EF4-FFF2-40B4-BE49-F238E27FC236}">
                <a16:creationId xmlns:a16="http://schemas.microsoft.com/office/drawing/2014/main" id="{DCB0E75D-D086-4020-9E35-F85F179AB768}"/>
              </a:ext>
            </a:extLst>
          </p:cNvPr>
          <p:cNvSpPr txBox="1"/>
          <p:nvPr/>
        </p:nvSpPr>
        <p:spPr>
          <a:xfrm>
            <a:off x="838200" y="6004890"/>
            <a:ext cx="8086411"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Maximum horizontal deformation is on ELAZ station </a:t>
            </a: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approximately 6 cm</a:t>
            </a:r>
          </a:p>
          <a:p>
            <a:pPr>
              <a:defRPr/>
            </a:pPr>
            <a:r>
              <a:rPr lang="en-US" dirty="0">
                <a:effectLst/>
                <a:latin typeface="Calibri" panose="020F0502020204030204" pitchFamily="34" charset="0"/>
                <a:cs typeface="Times New Roman" panose="02020603050405020304" pitchFamily="18" charset="0"/>
              </a:rPr>
              <a:t>Maximum </a:t>
            </a:r>
            <a:r>
              <a:rPr lang="en-US" dirty="0" err="1">
                <a:effectLst/>
                <a:latin typeface="Calibri" panose="020F0502020204030204" pitchFamily="34" charset="0"/>
                <a:cs typeface="Times New Roman" panose="02020603050405020304" pitchFamily="18" charset="0"/>
              </a:rPr>
              <a:t>coseismic</a:t>
            </a:r>
            <a:r>
              <a:rPr lang="en-US" dirty="0">
                <a:effectLst/>
                <a:latin typeface="Calibri" panose="020F0502020204030204" pitchFamily="34" charset="0"/>
                <a:cs typeface="Times New Roman" panose="02020603050405020304" pitchFamily="18" charset="0"/>
              </a:rPr>
              <a:t> displacement is on EL22 east component  ~ -8 cm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553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AD5D314-9F3E-423C-97F3-77F03EA5F77D}"/>
              </a:ext>
            </a:extLst>
          </p:cNvPr>
          <p:cNvSpPr>
            <a:spLocks noGrp="1"/>
          </p:cNvSpPr>
          <p:nvPr>
            <p:ph type="title"/>
          </p:nvPr>
        </p:nvSpPr>
        <p:spPr>
          <a:xfrm>
            <a:off x="225251" y="164194"/>
            <a:ext cx="4738635" cy="1303559"/>
          </a:xfrm>
        </p:spPr>
        <p:txBody>
          <a:bodyPr>
            <a:normAutofit fontScale="90000"/>
          </a:bodyPr>
          <a:lstStyle/>
          <a:p>
            <a:r>
              <a:rPr lang="en-US" dirty="0" err="1"/>
              <a:t>Coseismic</a:t>
            </a:r>
            <a:r>
              <a:rPr lang="en-US" dirty="0"/>
              <a:t> GPS and </a:t>
            </a:r>
            <a:r>
              <a:rPr lang="en-US" dirty="0" err="1"/>
              <a:t>InSAR</a:t>
            </a:r>
            <a:r>
              <a:rPr lang="en-US" dirty="0"/>
              <a:t> Velocity Fields</a:t>
            </a:r>
          </a:p>
        </p:txBody>
      </p:sp>
      <p:pic>
        <p:nvPicPr>
          <p:cNvPr id="4" name="İçerik Yer Tutucusu 3" descr="metin, ekran, elektronik eşyalar, vitrin içeren bir resim&#10;&#10;Açıklama otomatik olarak oluşturuldu">
            <a:extLst>
              <a:ext uri="{FF2B5EF4-FFF2-40B4-BE49-F238E27FC236}">
                <a16:creationId xmlns:a16="http://schemas.microsoft.com/office/drawing/2014/main" id="{C090C578-B074-4F89-9830-D45011F2E2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21237" y="1467753"/>
            <a:ext cx="5469492" cy="4559748"/>
          </a:xfrm>
        </p:spPr>
      </p:pic>
      <p:pic>
        <p:nvPicPr>
          <p:cNvPr id="7" name="Picture 259">
            <a:extLst>
              <a:ext uri="{FF2B5EF4-FFF2-40B4-BE49-F238E27FC236}">
                <a16:creationId xmlns:a16="http://schemas.microsoft.com/office/drawing/2014/main" id="{AB888CC8-D6C2-4778-9CFD-D3EC1A1E427F}"/>
              </a:ext>
            </a:extLst>
          </p:cNvPr>
          <p:cNvPicPr>
            <a:picLocks/>
          </p:cNvPicPr>
          <p:nvPr/>
        </p:nvPicPr>
        <p:blipFill rotWithShape="1">
          <a:blip r:embed="rId4">
            <a:extLst>
              <a:ext uri="{28A0092B-C50C-407E-A947-70E740481C1C}">
                <a14:useLocalDpi xmlns:a14="http://schemas.microsoft.com/office/drawing/2010/main" val="0"/>
              </a:ext>
            </a:extLst>
          </a:blip>
          <a:srcRect l="4411" t="1873" r="23010" b="7899"/>
          <a:stretch/>
        </p:blipFill>
        <p:spPr bwMode="auto">
          <a:xfrm>
            <a:off x="400836" y="1690688"/>
            <a:ext cx="4953668" cy="4351338"/>
          </a:xfrm>
          <a:prstGeom prst="rect">
            <a:avLst/>
          </a:prstGeom>
          <a:ln>
            <a:noFill/>
          </a:ln>
          <a:extLst>
            <a:ext uri="{53640926-AAD7-44D8-BBD7-CCE9431645EC}">
              <a14:shadowObscured xmlns:a14="http://schemas.microsoft.com/office/drawing/2010/main"/>
            </a:ext>
          </a:extLst>
        </p:spPr>
      </p:pic>
      <p:pic>
        <p:nvPicPr>
          <p:cNvPr id="9" name="Resim 8" descr="metin içeren bir resim&#10;&#10;Açıklama otomatik olarak oluşturuldu">
            <a:extLst>
              <a:ext uri="{FF2B5EF4-FFF2-40B4-BE49-F238E27FC236}">
                <a16:creationId xmlns:a16="http://schemas.microsoft.com/office/drawing/2014/main" id="{40AC936A-FE25-4640-B61F-7C14FBBB1E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7462" y="3747627"/>
            <a:ext cx="550444" cy="1792561"/>
          </a:xfrm>
          <a:prstGeom prst="rect">
            <a:avLst/>
          </a:prstGeom>
        </p:spPr>
      </p:pic>
    </p:spTree>
    <p:extLst>
      <p:ext uri="{BB962C8B-B14F-4D97-AF65-F5344CB8AC3E}">
        <p14:creationId xmlns:p14="http://schemas.microsoft.com/office/powerpoint/2010/main" val="33417572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2890</TotalTime>
  <Words>1112</Words>
  <Application>Microsoft Office PowerPoint</Application>
  <PresentationFormat>Geniş ekran</PresentationFormat>
  <Paragraphs>226</Paragraphs>
  <Slides>12</Slides>
  <Notes>11</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12</vt:i4>
      </vt:variant>
    </vt:vector>
  </HeadingPairs>
  <TitlesOfParts>
    <vt:vector size="17" baseType="lpstr">
      <vt:lpstr>Arial</vt:lpstr>
      <vt:lpstr>Calibri</vt:lpstr>
      <vt:lpstr>Calibri Light</vt:lpstr>
      <vt:lpstr>Times New Roman</vt:lpstr>
      <vt:lpstr>Office Theme</vt:lpstr>
      <vt:lpstr>Coseismic and Postseismic Deformation of the January 24, 2020 Sivrice (Elazig) Earthquake Under the Constrain of Geodetic Observations </vt:lpstr>
      <vt:lpstr>PowerPoint Sunusu</vt:lpstr>
      <vt:lpstr>Interseismic GPS Measurements</vt:lpstr>
      <vt:lpstr>Interseismic Velocity Fields</vt:lpstr>
      <vt:lpstr>Far Field Elastic Modelling</vt:lpstr>
      <vt:lpstr>Interseismic Situation Close to Epicenter of the Earthquake</vt:lpstr>
      <vt:lpstr>24th January 2020 Sivrice Earthquake</vt:lpstr>
      <vt:lpstr>Coseismic + Postseismic GPS Time Series</vt:lpstr>
      <vt:lpstr>Coseismic GPS and InSAR Velocity Fields</vt:lpstr>
      <vt:lpstr>Post seismic InSAR and GPS Velocity Fields</vt:lpstr>
      <vt:lpstr>Results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 Ocak 2020 Mw 6.8 Sivrice Elazığ Depremi Öncesi Hazar Gölü – Palu Segmentinde (Doğu Anadolu Fayı) Görülen Krip Hareketinin Durumu</dc:title>
  <dc:creator>Seda</dc:creator>
  <cp:lastModifiedBy>İLAY FARIMAZ</cp:lastModifiedBy>
  <cp:revision>84</cp:revision>
  <dcterms:created xsi:type="dcterms:W3CDTF">2021-11-14T11:11:04Z</dcterms:created>
  <dcterms:modified xsi:type="dcterms:W3CDTF">2022-05-24T08:03:57Z</dcterms:modified>
</cp:coreProperties>
</file>