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Montserrat SemiBold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Quicksand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SemiBold-bold.fntdata"/><Relationship Id="rId21" Type="http://schemas.openxmlformats.org/officeDocument/2006/relationships/font" Target="fonts/MontserratSemiBold-regular.fntdata"/><Relationship Id="rId24" Type="http://schemas.openxmlformats.org/officeDocument/2006/relationships/font" Target="fonts/MontserratSemiBold-boldItalic.fntdata"/><Relationship Id="rId23" Type="http://schemas.openxmlformats.org/officeDocument/2006/relationships/font" Target="fonts/Montserrat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Quicksan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Quicksan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035c227dd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7" name="Google Shape;247;g1035c227ddf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021934ae1c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1" name="Google Shape;261;g1021934ae1c_0_2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2d911fd97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2d911fd97f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2d911fd97f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4" name="Google Shape;294;g12d911fd97f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d911fd9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g12d911fd97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d911fd97f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g12d911fd97f_0_1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d911fd97f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0" name="Google Shape;120;g12d911fd97f_0_1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d911fd97f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g12d911fd97f_0_2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2d911fd97f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g12d911fd97f_0_2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5" name="Google Shape;18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4" name="Google Shape;20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>
            <a:lvl1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600"/>
              <a:buChar char="○"/>
              <a:defRPr/>
            </a:lvl2pPr>
            <a:lvl3pPr indent="-457200" lvl="2" marL="13716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600"/>
              <a:buChar char="■"/>
              <a:defRPr/>
            </a:lvl3pPr>
            <a:lvl4pPr indent="-457200" lvl="3" marL="18288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600"/>
              <a:buChar char="●"/>
              <a:defRPr/>
            </a:lvl4pPr>
            <a:lvl5pPr indent="-457200" lvl="4" marL="22860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600"/>
              <a:buChar char="○"/>
              <a:defRPr/>
            </a:lvl5pPr>
            <a:lvl6pPr indent="-457200" lvl="5" marL="27432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600"/>
              <a:buChar char="■"/>
              <a:defRPr/>
            </a:lvl6pPr>
            <a:lvl7pPr indent="-457200" lvl="6" marL="32004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600"/>
              <a:buChar char="●"/>
              <a:defRPr/>
            </a:lvl7pPr>
            <a:lvl8pPr indent="-457200" lvl="7" marL="3657600" rtl="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600"/>
              <a:buChar char="○"/>
              <a:defRPr/>
            </a:lvl8pPr>
            <a:lvl9pPr indent="-457200" lvl="8" marL="4114800" rtl="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600"/>
              <a:buChar char="■"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3.png"/><Relationship Id="rId6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32.png"/><Relationship Id="rId5" Type="http://schemas.openxmlformats.org/officeDocument/2006/relationships/image" Target="../media/image5.png"/><Relationship Id="rId6" Type="http://schemas.openxmlformats.org/officeDocument/2006/relationships/image" Target="../media/image15.png"/><Relationship Id="rId7" Type="http://schemas.openxmlformats.org/officeDocument/2006/relationships/image" Target="../media/image24.png"/><Relationship Id="rId8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5" Type="http://schemas.openxmlformats.org/officeDocument/2006/relationships/image" Target="../media/image34.png"/><Relationship Id="rId6" Type="http://schemas.openxmlformats.org/officeDocument/2006/relationships/image" Target="../media/image21.png"/><Relationship Id="rId7" Type="http://schemas.openxmlformats.org/officeDocument/2006/relationships/image" Target="../media/image15.png"/><Relationship Id="rId8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9.png"/><Relationship Id="rId6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hyperlink" Target="http://www.ogc.org" TargetMode="External"/><Relationship Id="rId13" Type="http://schemas.openxmlformats.org/officeDocument/2006/relationships/image" Target="../media/image27.png"/><Relationship Id="rId1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Relationship Id="rId4" Type="http://schemas.openxmlformats.org/officeDocument/2006/relationships/image" Target="../media/image28.png"/><Relationship Id="rId9" Type="http://schemas.openxmlformats.org/officeDocument/2006/relationships/hyperlink" Target="http://www.hsr.health" TargetMode="External"/><Relationship Id="rId15" Type="http://schemas.openxmlformats.org/officeDocument/2006/relationships/image" Target="../media/image9.png"/><Relationship Id="rId1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hyperlink" Target="mailto:agupta@HSR.health" TargetMode="External"/><Relationship Id="rId7" Type="http://schemas.openxmlformats.org/officeDocument/2006/relationships/hyperlink" Target="mailto:agupta@HSR.health" TargetMode="External"/><Relationship Id="rId8" Type="http://schemas.openxmlformats.org/officeDocument/2006/relationships/hyperlink" Target="http://www.hsr.health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1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3.png"/><Relationship Id="rId6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9.png"/><Relationship Id="rId6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3.png"/><Relationship Id="rId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91919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4"/>
          <p:cNvPicPr preferRelativeResize="0"/>
          <p:nvPr/>
        </p:nvPicPr>
        <p:blipFill rotWithShape="1">
          <a:blip r:embed="rId3">
            <a:alphaModFix amt="48000"/>
          </a:blip>
          <a:srcRect b="0" l="13973" r="5303" t="0"/>
          <a:stretch/>
        </p:blipFill>
        <p:spPr>
          <a:xfrm>
            <a:off x="-29925" y="1584050"/>
            <a:ext cx="18317924" cy="756452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/>
          <p:nvPr/>
        </p:nvSpPr>
        <p:spPr>
          <a:xfrm>
            <a:off x="-1755842" y="-250487"/>
            <a:ext cx="20437812" cy="11337587"/>
          </a:xfrm>
          <a:prstGeom prst="rect">
            <a:avLst/>
          </a:prstGeom>
          <a:solidFill>
            <a:srgbClr val="0D232F">
              <a:alpha val="1294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2112588" y="2057400"/>
            <a:ext cx="14173199" cy="6172200"/>
          </a:xfrm>
          <a:custGeom>
            <a:rect b="b" l="l" r="r" t="t"/>
            <a:pathLst>
              <a:path extrusionOk="0" h="4322219" w="9925094">
                <a:moveTo>
                  <a:pt x="0" y="0"/>
                </a:moveTo>
                <a:lnTo>
                  <a:pt x="0" y="4322219"/>
                </a:lnTo>
                <a:lnTo>
                  <a:pt x="9925094" y="4322219"/>
                </a:lnTo>
                <a:lnTo>
                  <a:pt x="9925094" y="0"/>
                </a:lnTo>
                <a:lnTo>
                  <a:pt x="0" y="0"/>
                </a:lnTo>
                <a:close/>
                <a:moveTo>
                  <a:pt x="9864134" y="4261259"/>
                </a:moveTo>
                <a:lnTo>
                  <a:pt x="59690" y="4261259"/>
                </a:lnTo>
                <a:lnTo>
                  <a:pt x="59690" y="59690"/>
                </a:lnTo>
                <a:lnTo>
                  <a:pt x="9864134" y="59690"/>
                </a:lnTo>
                <a:lnTo>
                  <a:pt x="9864134" y="4261259"/>
                </a:lnTo>
                <a:close/>
              </a:path>
            </a:pathLst>
          </a:custGeom>
          <a:solidFill>
            <a:srgbClr val="8CCDB2"/>
          </a:solidFill>
          <a:ln>
            <a:noFill/>
          </a:ln>
        </p:spPr>
      </p:sp>
      <p:sp>
        <p:nvSpPr>
          <p:cNvPr id="91" name="Google Shape;91;p14"/>
          <p:cNvSpPr txBox="1"/>
          <p:nvPr/>
        </p:nvSpPr>
        <p:spPr>
          <a:xfrm>
            <a:off x="4477720" y="9677276"/>
            <a:ext cx="9332560" cy="401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7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3039760" y="3173627"/>
            <a:ext cx="12318900" cy="3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829"/>
              <a:buFont typeface="Arial"/>
              <a:buNone/>
            </a:pPr>
            <a:r>
              <a:rPr lang="en-US" sz="9829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Medical Supply Needs Index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 rot="10800000">
            <a:off x="7159854" y="527379"/>
            <a:ext cx="2796790" cy="814583"/>
          </a:xfrm>
          <a:custGeom>
            <a:rect b="b" l="l" r="r" t="t"/>
            <a:pathLst>
              <a:path extrusionOk="0" h="776456" w="2665886">
                <a:moveTo>
                  <a:pt x="0" y="0"/>
                </a:moveTo>
                <a:lnTo>
                  <a:pt x="1332943" y="776456"/>
                </a:lnTo>
                <a:lnTo>
                  <a:pt x="2665886" y="0"/>
                </a:lnTo>
                <a:close/>
              </a:path>
            </a:pathLst>
          </a:custGeom>
          <a:solidFill>
            <a:srgbClr val="3EB07A"/>
          </a:solidFill>
          <a:ln>
            <a:noFill/>
          </a:ln>
        </p:spPr>
      </p:sp>
      <p:sp>
        <p:nvSpPr>
          <p:cNvPr id="94" name="Google Shape;94;p14"/>
          <p:cNvSpPr/>
          <p:nvPr/>
        </p:nvSpPr>
        <p:spPr>
          <a:xfrm>
            <a:off x="11496569" y="8636510"/>
            <a:ext cx="2796790" cy="814583"/>
          </a:xfrm>
          <a:custGeom>
            <a:rect b="b" l="l" r="r" t="t"/>
            <a:pathLst>
              <a:path extrusionOk="0" h="776456" w="2665886">
                <a:moveTo>
                  <a:pt x="0" y="0"/>
                </a:moveTo>
                <a:lnTo>
                  <a:pt x="1332943" y="776456"/>
                </a:lnTo>
                <a:lnTo>
                  <a:pt x="2665886" y="0"/>
                </a:lnTo>
                <a:close/>
              </a:path>
            </a:pathLst>
          </a:custGeom>
          <a:solidFill>
            <a:srgbClr val="5B79A3"/>
          </a:solidFill>
          <a:ln>
            <a:noFill/>
          </a:ln>
        </p:spPr>
      </p:sp>
      <p:pic>
        <p:nvPicPr>
          <p:cNvPr id="95" name="Google Shape;9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4951" y="0"/>
            <a:ext cx="6092489" cy="158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5">
            <a:alphaModFix/>
          </a:blip>
          <a:srcRect b="0" l="7891" r="7891" t="0"/>
          <a:stretch/>
        </p:blipFill>
        <p:spPr>
          <a:xfrm>
            <a:off x="14593300" y="8136200"/>
            <a:ext cx="3595699" cy="21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8028750"/>
            <a:ext cx="1613025" cy="2258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473" y="9033273"/>
            <a:ext cx="2818047" cy="732692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3"/>
          <p:cNvSpPr txBox="1"/>
          <p:nvPr/>
        </p:nvSpPr>
        <p:spPr>
          <a:xfrm>
            <a:off x="293693" y="544047"/>
            <a:ext cx="6945307" cy="960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rPr b="0" i="0" lang="en-US" sz="2784" u="none" cap="none" strike="noStrike">
                <a:solidFill>
                  <a:srgbClr val="2B398D"/>
                </a:solidFill>
                <a:latin typeface="Quicksand"/>
                <a:ea typeface="Quicksand"/>
                <a:cs typeface="Quicksand"/>
                <a:sym typeface="Quicksand"/>
              </a:rPr>
              <a:t>Medical Supply Needs Index Workflow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t/>
            </a:r>
            <a:endParaRPr b="0" i="0" sz="2784" u="none" cap="none" strike="noStrike">
              <a:solidFill>
                <a:srgbClr val="2B398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26" name="Google Shape;22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67200" y="1015625"/>
            <a:ext cx="9042840" cy="869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23"/>
          <p:cNvCxnSpPr/>
          <p:nvPr/>
        </p:nvCxnSpPr>
        <p:spPr>
          <a:xfrm>
            <a:off x="7052831" y="3086100"/>
            <a:ext cx="4182338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28" name="Google Shape;228;p23"/>
          <p:cNvCxnSpPr/>
          <p:nvPr/>
        </p:nvCxnSpPr>
        <p:spPr>
          <a:xfrm>
            <a:off x="11049000" y="3098800"/>
            <a:ext cx="0" cy="66167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29" name="Google Shape;229;p23"/>
          <p:cNvCxnSpPr/>
          <p:nvPr/>
        </p:nvCxnSpPr>
        <p:spPr>
          <a:xfrm flipH="1" rot="10800000">
            <a:off x="4267200" y="9715500"/>
            <a:ext cx="6781800" cy="50465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30" name="Google Shape;230;p23"/>
          <p:cNvCxnSpPr/>
          <p:nvPr/>
        </p:nvCxnSpPr>
        <p:spPr>
          <a:xfrm>
            <a:off x="4267200" y="4762500"/>
            <a:ext cx="0" cy="5003465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31" name="Google Shape;231;p23"/>
          <p:cNvCxnSpPr/>
          <p:nvPr/>
        </p:nvCxnSpPr>
        <p:spPr>
          <a:xfrm>
            <a:off x="4267200" y="4762500"/>
            <a:ext cx="2785631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32" name="Google Shape;232;p23"/>
          <p:cNvCxnSpPr/>
          <p:nvPr/>
        </p:nvCxnSpPr>
        <p:spPr>
          <a:xfrm>
            <a:off x="7052831" y="3086100"/>
            <a:ext cx="0" cy="1828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33" name="Google Shape;233;p23"/>
          <p:cNvSpPr txBox="1"/>
          <p:nvPr/>
        </p:nvSpPr>
        <p:spPr>
          <a:xfrm>
            <a:off x="1428000" y="5832888"/>
            <a:ext cx="2363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Calibri"/>
                <a:ea typeface="Calibri"/>
                <a:cs typeface="Calibri"/>
                <a:sym typeface="Calibri"/>
              </a:rPr>
              <a:t>Medical Supply Needs Index Output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13625" y="8172075"/>
            <a:ext cx="108856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938" y="9033273"/>
            <a:ext cx="2955834" cy="768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4"/>
          <p:cNvPicPr preferRelativeResize="0"/>
          <p:nvPr/>
        </p:nvPicPr>
        <p:blipFill rotWithShape="1">
          <a:blip r:embed="rId5">
            <a:alphaModFix/>
          </a:blip>
          <a:srcRect b="1493" l="0" r="0" t="1493"/>
          <a:stretch/>
        </p:blipFill>
        <p:spPr>
          <a:xfrm>
            <a:off x="2094200" y="1706950"/>
            <a:ext cx="14067952" cy="68731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4"/>
          <p:cNvSpPr txBox="1"/>
          <p:nvPr/>
        </p:nvSpPr>
        <p:spPr>
          <a:xfrm>
            <a:off x="609600" y="613273"/>
            <a:ext cx="9187500" cy="16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rPr lang="en-US" sz="2784">
                <a:solidFill>
                  <a:srgbClr val="2B398D"/>
                </a:solidFill>
                <a:latin typeface="Quicksand"/>
                <a:ea typeface="Quicksand"/>
                <a:cs typeface="Quicksand"/>
                <a:sym typeface="Quicksand"/>
              </a:rPr>
              <a:t>Rimac Basin</a:t>
            </a:r>
            <a:r>
              <a:rPr b="0" i="0" lang="en-US" sz="2784" u="none" cap="none" strike="noStrike">
                <a:solidFill>
                  <a:srgbClr val="2B398D"/>
                </a:solidFill>
                <a:latin typeface="Quicksand"/>
                <a:ea typeface="Quicksand"/>
                <a:cs typeface="Quicksand"/>
                <a:sym typeface="Quicksand"/>
              </a:rPr>
              <a:t> Medical Supply Needs Index with </a:t>
            </a:r>
            <a:endParaRPr b="0" i="0" sz="2784" u="none" cap="none" strike="noStrike">
              <a:solidFill>
                <a:srgbClr val="2B398D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rPr b="0" i="0" lang="en-US" sz="2784" u="none" cap="none" strike="noStrike">
                <a:solidFill>
                  <a:srgbClr val="2B398D"/>
                </a:solidFill>
                <a:latin typeface="Quicksand"/>
                <a:ea typeface="Quicksand"/>
                <a:cs typeface="Quicksand"/>
                <a:sym typeface="Quicksand"/>
              </a:rPr>
              <a:t>Hospital Locations, Clinic Locations, and Flood Extent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t/>
            </a:r>
            <a:endParaRPr b="0" i="0" sz="2784" u="none" cap="none" strike="noStrike">
              <a:solidFill>
                <a:srgbClr val="2B398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2" name="Google Shape;242;p24"/>
          <p:cNvSpPr/>
          <p:nvPr/>
        </p:nvSpPr>
        <p:spPr>
          <a:xfrm>
            <a:off x="8560700" y="3486225"/>
            <a:ext cx="3664800" cy="2080200"/>
          </a:xfrm>
          <a:prstGeom prst="rect">
            <a:avLst/>
          </a:prstGeom>
          <a:noFill/>
          <a:ln cap="flat" cmpd="sng" w="1143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3" name="Google Shape;243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309372" y="8307951"/>
            <a:ext cx="1402149" cy="140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622950" y="6643875"/>
            <a:ext cx="108856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3375" y="1037301"/>
            <a:ext cx="12161249" cy="821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938" y="9033273"/>
            <a:ext cx="2955835" cy="768517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5"/>
          <p:cNvSpPr txBox="1"/>
          <p:nvPr/>
        </p:nvSpPr>
        <p:spPr>
          <a:xfrm>
            <a:off x="609600" y="613273"/>
            <a:ext cx="9187500" cy="10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rPr lang="en-US" sz="2784">
                <a:solidFill>
                  <a:srgbClr val="2B398D"/>
                </a:solidFill>
                <a:latin typeface="Quicksand"/>
                <a:ea typeface="Quicksand"/>
                <a:cs typeface="Quicksand"/>
                <a:sym typeface="Quicksand"/>
              </a:rPr>
              <a:t>Rimac Pre-Flood Medical Supply Routes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t/>
            </a:r>
            <a:endParaRPr b="0" i="0" sz="2784" u="none" cap="none" strike="noStrike">
              <a:solidFill>
                <a:srgbClr val="2B398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52" name="Google Shape;252;p25"/>
          <p:cNvSpPr/>
          <p:nvPr/>
        </p:nvSpPr>
        <p:spPr>
          <a:xfrm>
            <a:off x="8948125" y="5696975"/>
            <a:ext cx="481200" cy="4494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5"/>
          <p:cNvSpPr/>
          <p:nvPr/>
        </p:nvSpPr>
        <p:spPr>
          <a:xfrm>
            <a:off x="10549250" y="3687675"/>
            <a:ext cx="481200" cy="4494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5"/>
          <p:cNvSpPr txBox="1"/>
          <p:nvPr/>
        </p:nvSpPr>
        <p:spPr>
          <a:xfrm>
            <a:off x="10609650" y="3209725"/>
            <a:ext cx="38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5"/>
          <p:cNvSpPr txBox="1"/>
          <p:nvPr/>
        </p:nvSpPr>
        <p:spPr>
          <a:xfrm>
            <a:off x="9073825" y="5203825"/>
            <a:ext cx="38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Google Shape;256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262575" y="8546551"/>
            <a:ext cx="1482750" cy="11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241949" y="6944375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656750" y="5342200"/>
            <a:ext cx="108856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938" y="9033273"/>
            <a:ext cx="2955835" cy="768517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6"/>
          <p:cNvSpPr txBox="1"/>
          <p:nvPr/>
        </p:nvSpPr>
        <p:spPr>
          <a:xfrm>
            <a:off x="609600" y="613273"/>
            <a:ext cx="9187500" cy="10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rPr lang="en-US" sz="2784">
                <a:solidFill>
                  <a:srgbClr val="2B398D"/>
                </a:solidFill>
                <a:latin typeface="Quicksand"/>
                <a:ea typeface="Quicksand"/>
                <a:cs typeface="Quicksand"/>
                <a:sym typeface="Quicksand"/>
              </a:rPr>
              <a:t>Rimac</a:t>
            </a:r>
            <a:r>
              <a:rPr lang="en-US" sz="2784">
                <a:solidFill>
                  <a:srgbClr val="2B398D"/>
                </a:solidFill>
                <a:latin typeface="Quicksand"/>
                <a:ea typeface="Quicksand"/>
                <a:cs typeface="Quicksand"/>
                <a:sym typeface="Quicksand"/>
              </a:rPr>
              <a:t> Post-Flood Medical Supply Routes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t/>
            </a:r>
            <a:endParaRPr b="0" i="0" sz="2784" u="none" cap="none" strike="noStrike">
              <a:solidFill>
                <a:srgbClr val="2B398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65" name="Google Shape;26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" y="1058275"/>
            <a:ext cx="12405562" cy="7975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/>
          <p:nvPr/>
        </p:nvSpPr>
        <p:spPr>
          <a:xfrm>
            <a:off x="6571775" y="5744875"/>
            <a:ext cx="481200" cy="4494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6"/>
          <p:cNvSpPr/>
          <p:nvPr/>
        </p:nvSpPr>
        <p:spPr>
          <a:xfrm>
            <a:off x="3809275" y="6505725"/>
            <a:ext cx="481200" cy="4494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6"/>
          <p:cNvSpPr/>
          <p:nvPr/>
        </p:nvSpPr>
        <p:spPr>
          <a:xfrm>
            <a:off x="8121750" y="3884725"/>
            <a:ext cx="481200" cy="4494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6"/>
          <p:cNvSpPr/>
          <p:nvPr/>
        </p:nvSpPr>
        <p:spPr>
          <a:xfrm>
            <a:off x="3492775" y="5197425"/>
            <a:ext cx="481200" cy="4494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0" name="Google Shape;270;p26"/>
          <p:cNvCxnSpPr/>
          <p:nvPr/>
        </p:nvCxnSpPr>
        <p:spPr>
          <a:xfrm flipH="1">
            <a:off x="4216650" y="4109425"/>
            <a:ext cx="3905100" cy="1168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26"/>
          <p:cNvCxnSpPr/>
          <p:nvPr/>
        </p:nvCxnSpPr>
        <p:spPr>
          <a:xfrm flipH="1" rot="10800000">
            <a:off x="4244975" y="4811125"/>
            <a:ext cx="382200" cy="466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26"/>
          <p:cNvCxnSpPr/>
          <p:nvPr/>
        </p:nvCxnSpPr>
        <p:spPr>
          <a:xfrm>
            <a:off x="4244975" y="5277925"/>
            <a:ext cx="552000" cy="141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26"/>
          <p:cNvCxnSpPr/>
          <p:nvPr/>
        </p:nvCxnSpPr>
        <p:spPr>
          <a:xfrm flipH="1">
            <a:off x="4556375" y="6112775"/>
            <a:ext cx="1811100" cy="481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" name="Google Shape;274;p26"/>
          <p:cNvCxnSpPr/>
          <p:nvPr/>
        </p:nvCxnSpPr>
        <p:spPr>
          <a:xfrm flipH="1" rot="10800000">
            <a:off x="4584575" y="6169275"/>
            <a:ext cx="339600" cy="396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Google Shape;275;p26"/>
          <p:cNvCxnSpPr/>
          <p:nvPr/>
        </p:nvCxnSpPr>
        <p:spPr>
          <a:xfrm>
            <a:off x="4584575" y="6593875"/>
            <a:ext cx="495300" cy="183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6" name="Google Shape;276;p26"/>
          <p:cNvSpPr txBox="1"/>
          <p:nvPr/>
        </p:nvSpPr>
        <p:spPr>
          <a:xfrm>
            <a:off x="8171250" y="3438325"/>
            <a:ext cx="38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6"/>
          <p:cNvSpPr txBox="1"/>
          <p:nvPr/>
        </p:nvSpPr>
        <p:spPr>
          <a:xfrm>
            <a:off x="6670775" y="5277925"/>
            <a:ext cx="38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6"/>
          <p:cNvSpPr txBox="1"/>
          <p:nvPr/>
        </p:nvSpPr>
        <p:spPr>
          <a:xfrm>
            <a:off x="3542275" y="4634575"/>
            <a:ext cx="38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6"/>
          <p:cNvSpPr txBox="1"/>
          <p:nvPr/>
        </p:nvSpPr>
        <p:spPr>
          <a:xfrm>
            <a:off x="3858775" y="6013125"/>
            <a:ext cx="38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4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265395" y="4433516"/>
            <a:ext cx="4194900" cy="1977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262575" y="8546551"/>
            <a:ext cx="1482750" cy="114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241949" y="6944375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986375" y="8169200"/>
            <a:ext cx="108856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988" y="8925248"/>
            <a:ext cx="2955838" cy="768518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7"/>
          <p:cNvSpPr txBox="1"/>
          <p:nvPr/>
        </p:nvSpPr>
        <p:spPr>
          <a:xfrm>
            <a:off x="609600" y="613273"/>
            <a:ext cx="9187500" cy="10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rPr lang="en-US" sz="2784">
                <a:solidFill>
                  <a:srgbClr val="2B398D"/>
                </a:solidFill>
                <a:latin typeface="Quicksand"/>
                <a:ea typeface="Quicksand"/>
                <a:cs typeface="Quicksand"/>
                <a:sym typeface="Quicksand"/>
              </a:rPr>
              <a:t>Zoonosis Related 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t/>
            </a:r>
            <a:endParaRPr b="0" i="0" sz="2784" u="none" cap="none" strike="noStrike">
              <a:solidFill>
                <a:srgbClr val="2B398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90" name="Google Shape;29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13625" y="8172075"/>
            <a:ext cx="108856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65851" y="973235"/>
            <a:ext cx="12490407" cy="8340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named.png" id="296" name="Google Shape;29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10508" y="792456"/>
            <a:ext cx="2424415" cy="615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91566" y="2982248"/>
            <a:ext cx="1075946" cy="760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02234" y="2398186"/>
            <a:ext cx="2413406" cy="373824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8"/>
          <p:cNvSpPr txBox="1"/>
          <p:nvPr/>
        </p:nvSpPr>
        <p:spPr>
          <a:xfrm>
            <a:off x="1291636" y="2511526"/>
            <a:ext cx="6497400" cy="73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Paul A Churchyard, MPS</a:t>
            </a:r>
            <a:endParaRPr sz="2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Chief Geospatial Engineer</a:t>
            </a:r>
            <a:endParaRPr sz="2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paul@HSR.</a:t>
            </a:r>
            <a:r>
              <a:rPr i="1" lang="en-US" sz="2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health</a:t>
            </a:r>
            <a:endParaRPr i="1" sz="2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Ajay K Gupta, CISSP, MBA</a:t>
            </a:r>
            <a:endParaRPr b="0" i="0" sz="2600" u="none" cap="none" strike="noStrik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Co-Founder &amp; CEO</a:t>
            </a:r>
            <a:endParaRPr b="0" i="0" sz="2600" u="none" cap="none" strike="noStrik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+1-(240) 731-0756</a:t>
            </a:r>
            <a:br>
              <a:rPr b="0" i="0" lang="en-US" sz="26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</a:br>
            <a:r>
              <a:rPr b="0" i="0" lang="en-US" sz="2600" cap="none" strike="noStrike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agupta@HSR</a:t>
            </a:r>
            <a:r>
              <a:rPr b="0" i="1" lang="en-US" sz="2600" cap="none" strike="noStrike">
                <a:solidFill>
                  <a:schemeClr val="dk1"/>
                </a:solidFill>
                <a:uFill>
                  <a:noFill/>
                </a:uFill>
                <a:latin typeface="Quicksand"/>
                <a:ea typeface="Quicksand"/>
                <a:cs typeface="Quicksand"/>
                <a:sym typeface="Quicksan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.health</a:t>
            </a:r>
            <a:endParaRPr b="0" i="1" sz="2600" cap="none" strike="noStrik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2600" u="sng" cap="none" strike="noStrike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8"/>
              </a:rPr>
              <a:t>www.HSR</a:t>
            </a:r>
            <a:r>
              <a:rPr b="0" i="1" lang="en-US" sz="2600" u="sng" cap="none" strike="noStrike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9"/>
              </a:rPr>
              <a:t>.health</a:t>
            </a:r>
            <a:endParaRPr b="0" i="1" sz="2600" u="none" cap="none" strike="noStrik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Joshua Lieberman, Ph.D.</a:t>
            </a:r>
            <a:endParaRPr sz="2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Director of Innovation Programs</a:t>
            </a:r>
            <a:endParaRPr sz="2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JLieberman@ogc.org</a:t>
            </a:r>
            <a:endParaRPr sz="2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6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10"/>
              </a:rPr>
              <a:t>www.ogc.org</a:t>
            </a:r>
            <a:endParaRPr sz="2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sz="26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00" name="Google Shape;300;p28"/>
          <p:cNvSpPr txBox="1"/>
          <p:nvPr/>
        </p:nvSpPr>
        <p:spPr>
          <a:xfrm>
            <a:off x="1574932" y="811450"/>
            <a:ext cx="7234200" cy="17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50" spcFirstLastPara="1" rIns="102850" wrap="square" tIns="514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1" i="0" lang="en-US" sz="9000" u="none" cap="none" strike="noStrike">
                <a:solidFill>
                  <a:srgbClr val="2D367E"/>
                </a:solidFill>
                <a:latin typeface="Montserrat"/>
                <a:ea typeface="Montserrat"/>
                <a:cs typeface="Montserrat"/>
                <a:sym typeface="Montserrat"/>
              </a:rPr>
              <a:t>Thank You!</a:t>
            </a:r>
            <a:endParaRPr b="0" i="0" sz="9000" u="none" cap="none" strike="noStrike">
              <a:solidFill>
                <a:srgbClr val="2D367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Google Shape;301;p28"/>
          <p:cNvSpPr txBox="1"/>
          <p:nvPr/>
        </p:nvSpPr>
        <p:spPr>
          <a:xfrm>
            <a:off x="9078654" y="2256426"/>
            <a:ext cx="7634400" cy="56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00" lIns="102850" spcFirstLastPara="1" rIns="102850" wrap="square" tIns="51400">
            <a:noAutofit/>
          </a:bodyPr>
          <a:lstStyle/>
          <a:p>
            <a:pPr indent="0" lvl="0" marL="0" marR="0" rtl="0" algn="ctr">
              <a:lnSpc>
                <a:spcPct val="77142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400"/>
              <a:buFont typeface="Calibri"/>
              <a:buNone/>
            </a:pPr>
            <a:r>
              <a:rPr b="1" i="0" lang="en-US" sz="3400" u="none" cap="none" strike="noStrike">
                <a:solidFill>
                  <a:srgbClr val="00B050"/>
                </a:solidFill>
                <a:latin typeface="Quicksand"/>
                <a:ea typeface="Quicksand"/>
                <a:cs typeface="Quicksand"/>
                <a:sym typeface="Quicksand"/>
              </a:rPr>
              <a:t>Mapping the Way to Better </a:t>
            </a:r>
            <a:r>
              <a:rPr b="1" i="1" lang="en-US" sz="3400" u="none" cap="none" strike="noStrike">
                <a:solidFill>
                  <a:srgbClr val="00B050"/>
                </a:solidFill>
                <a:latin typeface="Quicksand"/>
                <a:ea typeface="Quicksand"/>
                <a:cs typeface="Quicksand"/>
                <a:sym typeface="Quicksand"/>
              </a:rPr>
              <a:t>.health</a:t>
            </a:r>
            <a:endParaRPr b="1" i="1" sz="3400" u="none" cap="none" strike="noStrike">
              <a:solidFill>
                <a:srgbClr val="00B05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028700" marR="0" rtl="0" algn="just">
              <a:lnSpc>
                <a:spcPct val="110357"/>
              </a:lnSpc>
              <a:spcBef>
                <a:spcPts val="2700"/>
              </a:spcBef>
              <a:spcAft>
                <a:spcPts val="0"/>
              </a:spcAft>
              <a:buClr>
                <a:srgbClr val="2D367E"/>
              </a:buClr>
              <a:buSzPts val="36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Leverages Advanced ML, AI, &amp; Geospatial Tech to analyze health, social, and environmental data.</a:t>
            </a:r>
            <a:endParaRPr b="0" i="0" sz="2800" u="none" cap="none" strike="noStrik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028700" marR="0" rtl="0" algn="just">
              <a:lnSpc>
                <a:spcPct val="110357"/>
              </a:lnSpc>
              <a:spcBef>
                <a:spcPts val="0"/>
              </a:spcBef>
              <a:spcAft>
                <a:spcPts val="0"/>
              </a:spcAft>
              <a:buClr>
                <a:srgbClr val="2D367E"/>
              </a:buClr>
              <a:buSzPts val="36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028700" marR="0" rtl="0" algn="just">
              <a:lnSpc>
                <a:spcPct val="110357"/>
              </a:lnSpc>
              <a:spcBef>
                <a:spcPts val="0"/>
              </a:spcBef>
              <a:spcAft>
                <a:spcPts val="0"/>
              </a:spcAft>
              <a:buClr>
                <a:srgbClr val="2D367E"/>
              </a:buClr>
              <a:buSzPts val="36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Identifies the impact of health disasters on broad markets at global, national, and local scales.</a:t>
            </a:r>
            <a:endParaRPr b="0" i="0" sz="2800" u="none" cap="none" strike="noStrik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028700" marR="0" rtl="0" algn="just">
              <a:lnSpc>
                <a:spcPct val="128750"/>
              </a:lnSpc>
              <a:spcBef>
                <a:spcPts val="0"/>
              </a:spcBef>
              <a:spcAft>
                <a:spcPts val="0"/>
              </a:spcAft>
              <a:buClr>
                <a:srgbClr val="2D367E"/>
              </a:buClr>
              <a:buSzPts val="36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028700" marR="0" rtl="0" algn="just">
              <a:lnSpc>
                <a:spcPct val="110357"/>
              </a:lnSpc>
              <a:spcBef>
                <a:spcPts val="0"/>
              </a:spcBef>
              <a:spcAft>
                <a:spcPts val="0"/>
              </a:spcAft>
              <a:buClr>
                <a:srgbClr val="2D367E"/>
              </a:buClr>
              <a:buSzPts val="36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Enables improved response and mitigation efforts allowing organizations to anticipate and take advantage of health risks.</a:t>
            </a:r>
            <a:endParaRPr b="0" i="0" sz="2800" u="none" cap="none" strike="noStrik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1028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367E"/>
              </a:buClr>
              <a:buSzPts val="36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2D367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65449"/>
              </a:lnSpc>
              <a:spcBef>
                <a:spcPts val="1400"/>
              </a:spcBef>
              <a:spcAft>
                <a:spcPts val="1400"/>
              </a:spcAft>
              <a:buClr>
                <a:srgbClr val="FF0000"/>
              </a:buClr>
              <a:buSzPts val="64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36AB6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descr="HSR-Icons3.png" id="302" name="Google Shape;302;p28"/>
          <p:cNvPicPr preferRelativeResize="0"/>
          <p:nvPr/>
        </p:nvPicPr>
        <p:blipFill rotWithShape="1">
          <a:blip r:embed="rId11">
            <a:alphaModFix/>
          </a:blip>
          <a:srcRect b="52873" l="68182" r="-2142" t="14843"/>
          <a:stretch/>
        </p:blipFill>
        <p:spPr>
          <a:xfrm>
            <a:off x="9219048" y="3493626"/>
            <a:ext cx="839206" cy="702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SR-Icons3.png" id="303" name="Google Shape;303;p28"/>
          <p:cNvPicPr preferRelativeResize="0"/>
          <p:nvPr/>
        </p:nvPicPr>
        <p:blipFill rotWithShape="1">
          <a:blip r:embed="rId12">
            <a:alphaModFix/>
          </a:blip>
          <a:srcRect b="30584" l="35275" r="30762" t="37131"/>
          <a:stretch/>
        </p:blipFill>
        <p:spPr>
          <a:xfrm>
            <a:off x="9219048" y="7384578"/>
            <a:ext cx="839206" cy="7024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SR-Icons3.png" id="304" name="Google Shape;304;p28"/>
          <p:cNvPicPr preferRelativeResize="0"/>
          <p:nvPr/>
        </p:nvPicPr>
        <p:blipFill rotWithShape="1">
          <a:blip r:embed="rId13">
            <a:alphaModFix/>
          </a:blip>
          <a:srcRect b="-4781" l="69766" r="2064" t="63133"/>
          <a:stretch/>
        </p:blipFill>
        <p:spPr>
          <a:xfrm>
            <a:off x="9274850" y="5354314"/>
            <a:ext cx="696088" cy="906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8"/>
          <p:cNvPicPr preferRelativeResize="0"/>
          <p:nvPr/>
        </p:nvPicPr>
        <p:blipFill rotWithShape="1">
          <a:blip r:embed="rId14">
            <a:alphaModFix/>
          </a:blip>
          <a:srcRect b="0" l="7891" r="7891" t="0"/>
          <a:stretch/>
        </p:blipFill>
        <p:spPr>
          <a:xfrm>
            <a:off x="566000" y="8797388"/>
            <a:ext cx="1514984" cy="90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6613625" y="8172075"/>
            <a:ext cx="108856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938" y="9033273"/>
            <a:ext cx="2955835" cy="76851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 txBox="1"/>
          <p:nvPr/>
        </p:nvSpPr>
        <p:spPr>
          <a:xfrm>
            <a:off x="536950" y="536675"/>
            <a:ext cx="8743800" cy="10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rPr b="0" i="0" lang="en-US" sz="2784" u="none" cap="none" strike="noStrike">
                <a:solidFill>
                  <a:srgbClr val="2B398D"/>
                </a:solidFill>
                <a:latin typeface="Quicksand"/>
                <a:ea typeface="Quicksand"/>
                <a:cs typeface="Quicksand"/>
                <a:sym typeface="Quicksand"/>
              </a:rPr>
              <a:t>Peru Rimac River Basin Medical Supply Needs Index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t/>
            </a:r>
            <a:endParaRPr b="0" i="0" sz="2784" u="none" cap="none" strike="noStrike">
              <a:solidFill>
                <a:srgbClr val="2B398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b="29" l="0" r="0" t="29"/>
          <a:stretch/>
        </p:blipFill>
        <p:spPr>
          <a:xfrm>
            <a:off x="3422500" y="1090194"/>
            <a:ext cx="11442999" cy="758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2500" y="6936525"/>
            <a:ext cx="2478025" cy="17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422500" y="6587300"/>
            <a:ext cx="2478025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3422500" y="6536325"/>
            <a:ext cx="1661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Supply Need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192349" y="8132950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627775" y="6587300"/>
            <a:ext cx="108856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1957" y="977228"/>
            <a:ext cx="13811249" cy="8193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5473" y="9033273"/>
            <a:ext cx="2818048" cy="73269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293693" y="544047"/>
            <a:ext cx="5878500" cy="10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rPr b="0" i="0" lang="en-US" sz="2784" u="none" cap="none" strike="noStrike">
                <a:solidFill>
                  <a:srgbClr val="2B398D"/>
                </a:solidFill>
                <a:latin typeface="Quicksand"/>
                <a:ea typeface="Quicksand"/>
                <a:cs typeface="Quicksand"/>
                <a:sym typeface="Quicksand"/>
              </a:rPr>
              <a:t>Pandemic Risk Index Workflow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t/>
            </a:r>
            <a:endParaRPr b="0" i="0" sz="2784" u="none" cap="none" strike="noStrike">
              <a:solidFill>
                <a:srgbClr val="2B398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17" name="Google Shape;11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41925" y="8143775"/>
            <a:ext cx="108856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1957" y="977228"/>
            <a:ext cx="13811249" cy="8193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5473" y="9033273"/>
            <a:ext cx="2818048" cy="73269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7"/>
          <p:cNvSpPr txBox="1"/>
          <p:nvPr/>
        </p:nvSpPr>
        <p:spPr>
          <a:xfrm>
            <a:off x="293693" y="544047"/>
            <a:ext cx="5878500" cy="10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rPr b="0" i="0" lang="en-US" sz="2784" u="none" cap="none" strike="noStrike">
                <a:solidFill>
                  <a:srgbClr val="2B398D"/>
                </a:solidFill>
                <a:latin typeface="Quicksand"/>
                <a:ea typeface="Quicksand"/>
                <a:cs typeface="Quicksand"/>
                <a:sym typeface="Quicksand"/>
              </a:rPr>
              <a:t>Pandemic Risk Index Workflow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t/>
            </a:r>
            <a:endParaRPr b="0" i="0" sz="2784" u="none" cap="none" strike="noStrike">
              <a:solidFill>
                <a:srgbClr val="2B398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25" name="Google Shape;125;p17"/>
          <p:cNvCxnSpPr/>
          <p:nvPr/>
        </p:nvCxnSpPr>
        <p:spPr>
          <a:xfrm>
            <a:off x="3581400" y="977228"/>
            <a:ext cx="5105400" cy="0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6" name="Google Shape;126;p17"/>
          <p:cNvCxnSpPr/>
          <p:nvPr/>
        </p:nvCxnSpPr>
        <p:spPr>
          <a:xfrm rot="10800000">
            <a:off x="8839200" y="1129500"/>
            <a:ext cx="0" cy="1194600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7" name="Google Shape;127;p17"/>
          <p:cNvCxnSpPr/>
          <p:nvPr/>
        </p:nvCxnSpPr>
        <p:spPr>
          <a:xfrm>
            <a:off x="7848600" y="2324100"/>
            <a:ext cx="990600" cy="0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8" name="Google Shape;128;p17"/>
          <p:cNvCxnSpPr/>
          <p:nvPr/>
        </p:nvCxnSpPr>
        <p:spPr>
          <a:xfrm rot="10800000">
            <a:off x="7848600" y="2324100"/>
            <a:ext cx="0" cy="1371600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29" name="Google Shape;129;p17"/>
          <p:cNvCxnSpPr/>
          <p:nvPr/>
        </p:nvCxnSpPr>
        <p:spPr>
          <a:xfrm>
            <a:off x="7983415" y="3695700"/>
            <a:ext cx="1828800" cy="0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30" name="Google Shape;130;p17"/>
          <p:cNvCxnSpPr/>
          <p:nvPr/>
        </p:nvCxnSpPr>
        <p:spPr>
          <a:xfrm>
            <a:off x="9812215" y="3695700"/>
            <a:ext cx="0" cy="914400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31" name="Google Shape;131;p17"/>
          <p:cNvCxnSpPr/>
          <p:nvPr/>
        </p:nvCxnSpPr>
        <p:spPr>
          <a:xfrm rot="10800000">
            <a:off x="5257916" y="4610100"/>
            <a:ext cx="4554300" cy="0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32" name="Google Shape;132;p17"/>
          <p:cNvCxnSpPr/>
          <p:nvPr/>
        </p:nvCxnSpPr>
        <p:spPr>
          <a:xfrm rot="10800000">
            <a:off x="5246700" y="4152900"/>
            <a:ext cx="11100" cy="457200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33" name="Google Shape;133;p17"/>
          <p:cNvCxnSpPr/>
          <p:nvPr/>
        </p:nvCxnSpPr>
        <p:spPr>
          <a:xfrm>
            <a:off x="2731957" y="4076700"/>
            <a:ext cx="2514600" cy="0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34" name="Google Shape;134;p17"/>
          <p:cNvCxnSpPr/>
          <p:nvPr/>
        </p:nvCxnSpPr>
        <p:spPr>
          <a:xfrm>
            <a:off x="2738299" y="2781300"/>
            <a:ext cx="0" cy="1194600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35" name="Google Shape;135;p17"/>
          <p:cNvCxnSpPr/>
          <p:nvPr/>
        </p:nvCxnSpPr>
        <p:spPr>
          <a:xfrm rot="10800000">
            <a:off x="2731920" y="2781300"/>
            <a:ext cx="621600" cy="0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36" name="Google Shape;136;p17"/>
          <p:cNvCxnSpPr/>
          <p:nvPr/>
        </p:nvCxnSpPr>
        <p:spPr>
          <a:xfrm>
            <a:off x="3353520" y="1028700"/>
            <a:ext cx="0" cy="1685100"/>
          </a:xfrm>
          <a:prstGeom prst="straightConnector1">
            <a:avLst/>
          </a:prstGeom>
          <a:noFill/>
          <a:ln cap="flat" cmpd="sng" w="76200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37" name="Google Shape;137;p17"/>
          <p:cNvSpPr txBox="1"/>
          <p:nvPr/>
        </p:nvSpPr>
        <p:spPr>
          <a:xfrm>
            <a:off x="762950" y="1440288"/>
            <a:ext cx="2363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Calibri"/>
                <a:ea typeface="Calibri"/>
                <a:cs typeface="Calibri"/>
                <a:sym typeface="Calibri"/>
              </a:rPr>
              <a:t>Mortality Risk 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Calibri"/>
                <a:ea typeface="Calibri"/>
                <a:cs typeface="Calibri"/>
                <a:sym typeface="Calibri"/>
              </a:rPr>
              <a:t>Index Components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13625" y="8172075"/>
            <a:ext cx="108856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20132" y="1046528"/>
            <a:ext cx="13811249" cy="8193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5473" y="9033273"/>
            <a:ext cx="2818048" cy="73269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/>
        </p:nvSpPr>
        <p:spPr>
          <a:xfrm>
            <a:off x="293693" y="544047"/>
            <a:ext cx="5878500" cy="10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rPr b="0" i="0" lang="en-US" sz="2784" u="none" cap="none" strike="noStrike">
                <a:solidFill>
                  <a:srgbClr val="2B398D"/>
                </a:solidFill>
                <a:latin typeface="Quicksand"/>
                <a:ea typeface="Quicksand"/>
                <a:cs typeface="Quicksand"/>
                <a:sym typeface="Quicksand"/>
              </a:rPr>
              <a:t>Pandemic Risk Index Workflow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t/>
            </a:r>
            <a:endParaRPr b="0" i="0" sz="2784" u="none" cap="none" strike="noStrike">
              <a:solidFill>
                <a:srgbClr val="2B398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46" name="Google Shape;146;p18"/>
          <p:cNvCxnSpPr/>
          <p:nvPr/>
        </p:nvCxnSpPr>
        <p:spPr>
          <a:xfrm>
            <a:off x="9144000" y="1257300"/>
            <a:ext cx="0" cy="1194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47" name="Google Shape;147;p18"/>
          <p:cNvCxnSpPr/>
          <p:nvPr/>
        </p:nvCxnSpPr>
        <p:spPr>
          <a:xfrm>
            <a:off x="7772400" y="2451772"/>
            <a:ext cx="11430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48" name="Google Shape;148;p18"/>
          <p:cNvCxnSpPr/>
          <p:nvPr/>
        </p:nvCxnSpPr>
        <p:spPr>
          <a:xfrm>
            <a:off x="7772400" y="2628900"/>
            <a:ext cx="0" cy="2743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49" name="Google Shape;149;p18"/>
          <p:cNvCxnSpPr/>
          <p:nvPr/>
        </p:nvCxnSpPr>
        <p:spPr>
          <a:xfrm>
            <a:off x="7810500" y="5359400"/>
            <a:ext cx="26670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50" name="Google Shape;150;p18"/>
          <p:cNvCxnSpPr/>
          <p:nvPr/>
        </p:nvCxnSpPr>
        <p:spPr>
          <a:xfrm>
            <a:off x="10210800" y="5372100"/>
            <a:ext cx="0" cy="838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51" name="Google Shape;151;p18"/>
          <p:cNvCxnSpPr/>
          <p:nvPr/>
        </p:nvCxnSpPr>
        <p:spPr>
          <a:xfrm>
            <a:off x="10477500" y="6210300"/>
            <a:ext cx="65151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52" name="Google Shape;152;p18"/>
          <p:cNvCxnSpPr/>
          <p:nvPr/>
        </p:nvCxnSpPr>
        <p:spPr>
          <a:xfrm>
            <a:off x="16967200" y="4000500"/>
            <a:ext cx="0" cy="2209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53" name="Google Shape;153;p18"/>
          <p:cNvCxnSpPr/>
          <p:nvPr/>
        </p:nvCxnSpPr>
        <p:spPr>
          <a:xfrm>
            <a:off x="15697200" y="4000500"/>
            <a:ext cx="12954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54" name="Google Shape;154;p18"/>
          <p:cNvCxnSpPr/>
          <p:nvPr/>
        </p:nvCxnSpPr>
        <p:spPr>
          <a:xfrm>
            <a:off x="15722600" y="1244600"/>
            <a:ext cx="0" cy="2755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55" name="Google Shape;155;p18"/>
          <p:cNvCxnSpPr/>
          <p:nvPr/>
        </p:nvCxnSpPr>
        <p:spPr>
          <a:xfrm>
            <a:off x="9201150" y="1244600"/>
            <a:ext cx="64959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56" name="Google Shape;156;p18"/>
          <p:cNvSpPr txBox="1"/>
          <p:nvPr/>
        </p:nvSpPr>
        <p:spPr>
          <a:xfrm>
            <a:off x="15833775" y="1589875"/>
            <a:ext cx="17526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Calibri"/>
                <a:ea typeface="Calibri"/>
                <a:cs typeface="Calibri"/>
                <a:sym typeface="Calibri"/>
              </a:rPr>
              <a:t>Transmission Risk 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Calibri"/>
                <a:ea typeface="Calibri"/>
                <a:cs typeface="Calibri"/>
                <a:sym typeface="Calibri"/>
              </a:rPr>
              <a:t>Index Components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13625" y="8172075"/>
            <a:ext cx="108856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1957" y="977228"/>
            <a:ext cx="13811249" cy="8193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5473" y="9033273"/>
            <a:ext cx="2818048" cy="73269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 txBox="1"/>
          <p:nvPr/>
        </p:nvSpPr>
        <p:spPr>
          <a:xfrm>
            <a:off x="293693" y="544047"/>
            <a:ext cx="5878500" cy="10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rPr b="0" i="0" lang="en-US" sz="2784" u="none" cap="none" strike="noStrike">
                <a:solidFill>
                  <a:srgbClr val="2B398D"/>
                </a:solidFill>
                <a:latin typeface="Quicksand"/>
                <a:ea typeface="Quicksand"/>
                <a:cs typeface="Quicksand"/>
                <a:sym typeface="Quicksand"/>
              </a:rPr>
              <a:t>Pandemic Risk Index Workflow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t/>
            </a:r>
            <a:endParaRPr b="0" i="0" sz="2784" u="none" cap="none" strike="noStrike">
              <a:solidFill>
                <a:srgbClr val="2B398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65" name="Google Shape;165;p19"/>
          <p:cNvCxnSpPr/>
          <p:nvPr/>
        </p:nvCxnSpPr>
        <p:spPr>
          <a:xfrm>
            <a:off x="5181600" y="5372100"/>
            <a:ext cx="0" cy="2209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66" name="Google Shape;166;p19"/>
          <p:cNvCxnSpPr/>
          <p:nvPr/>
        </p:nvCxnSpPr>
        <p:spPr>
          <a:xfrm>
            <a:off x="5181600" y="5372100"/>
            <a:ext cx="25146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67" name="Google Shape;167;p19"/>
          <p:cNvCxnSpPr/>
          <p:nvPr/>
        </p:nvCxnSpPr>
        <p:spPr>
          <a:xfrm>
            <a:off x="7696200" y="5372100"/>
            <a:ext cx="0" cy="838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68" name="Google Shape;168;p19"/>
          <p:cNvCxnSpPr/>
          <p:nvPr/>
        </p:nvCxnSpPr>
        <p:spPr>
          <a:xfrm>
            <a:off x="7670800" y="6210300"/>
            <a:ext cx="62739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69" name="Google Shape;169;p19"/>
          <p:cNvCxnSpPr/>
          <p:nvPr/>
        </p:nvCxnSpPr>
        <p:spPr>
          <a:xfrm>
            <a:off x="13944600" y="6210300"/>
            <a:ext cx="0" cy="3200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70" name="Google Shape;170;p19"/>
          <p:cNvCxnSpPr/>
          <p:nvPr/>
        </p:nvCxnSpPr>
        <p:spPr>
          <a:xfrm>
            <a:off x="2971800" y="9258300"/>
            <a:ext cx="109728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71" name="Google Shape;171;p19"/>
          <p:cNvCxnSpPr/>
          <p:nvPr/>
        </p:nvCxnSpPr>
        <p:spPr>
          <a:xfrm>
            <a:off x="3022600" y="7581900"/>
            <a:ext cx="0" cy="1600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72" name="Google Shape;172;p19"/>
          <p:cNvCxnSpPr/>
          <p:nvPr/>
        </p:nvCxnSpPr>
        <p:spPr>
          <a:xfrm>
            <a:off x="3022600" y="7581900"/>
            <a:ext cx="21591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73" name="Google Shape;173;p19"/>
          <p:cNvSpPr txBox="1"/>
          <p:nvPr/>
        </p:nvSpPr>
        <p:spPr>
          <a:xfrm>
            <a:off x="14308275" y="7227613"/>
            <a:ext cx="2363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Calibri"/>
                <a:ea typeface="Calibri"/>
                <a:cs typeface="Calibri"/>
                <a:sym typeface="Calibri"/>
              </a:rPr>
              <a:t>Pandemic Risk 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Calibri"/>
                <a:ea typeface="Calibri"/>
                <a:cs typeface="Calibri"/>
                <a:sym typeface="Calibri"/>
              </a:rPr>
              <a:t>Index Output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13625" y="8172075"/>
            <a:ext cx="108856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473" y="9033273"/>
            <a:ext cx="2818047" cy="73269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/>
          <p:nvPr/>
        </p:nvSpPr>
        <p:spPr>
          <a:xfrm>
            <a:off x="293693" y="544047"/>
            <a:ext cx="6945307" cy="960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rPr b="0" i="0" lang="en-US" sz="2784" u="none" cap="none" strike="noStrike">
                <a:solidFill>
                  <a:srgbClr val="2B398D"/>
                </a:solidFill>
                <a:latin typeface="Quicksand"/>
                <a:ea typeface="Quicksand"/>
                <a:cs typeface="Quicksand"/>
                <a:sym typeface="Quicksand"/>
              </a:rPr>
              <a:t>Medical Supply Needs Index Workflow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t/>
            </a:r>
            <a:endParaRPr b="0" i="0" sz="2784" u="none" cap="none" strike="noStrike">
              <a:solidFill>
                <a:srgbClr val="2B398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81" name="Google Shape;18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13625" y="8172075"/>
            <a:ext cx="108856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68545" y="1072151"/>
            <a:ext cx="12955305" cy="7961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473" y="9033273"/>
            <a:ext cx="2818047" cy="73269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1"/>
          <p:cNvSpPr txBox="1"/>
          <p:nvPr/>
        </p:nvSpPr>
        <p:spPr>
          <a:xfrm>
            <a:off x="293693" y="544047"/>
            <a:ext cx="6945307" cy="960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rPr b="0" i="0" lang="en-US" sz="2784" u="none" cap="none" strike="noStrike">
                <a:solidFill>
                  <a:srgbClr val="2B398D"/>
                </a:solidFill>
                <a:latin typeface="Quicksand"/>
                <a:ea typeface="Quicksand"/>
                <a:cs typeface="Quicksand"/>
                <a:sym typeface="Quicksand"/>
              </a:rPr>
              <a:t>Medical Supply Needs Index Workflow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t/>
            </a:r>
            <a:endParaRPr b="0" i="0" sz="2784" u="none" cap="none" strike="noStrike">
              <a:solidFill>
                <a:srgbClr val="2B398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89" name="Google Shape;18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67200" y="1015625"/>
            <a:ext cx="9042840" cy="869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21"/>
          <p:cNvCxnSpPr/>
          <p:nvPr/>
        </p:nvCxnSpPr>
        <p:spPr>
          <a:xfrm>
            <a:off x="5181600" y="1015625"/>
            <a:ext cx="0" cy="1232275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91" name="Google Shape;191;p21"/>
          <p:cNvCxnSpPr/>
          <p:nvPr/>
        </p:nvCxnSpPr>
        <p:spPr>
          <a:xfrm rot="10800000">
            <a:off x="3962400" y="2323725"/>
            <a:ext cx="12192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92" name="Google Shape;192;p21"/>
          <p:cNvCxnSpPr/>
          <p:nvPr/>
        </p:nvCxnSpPr>
        <p:spPr>
          <a:xfrm>
            <a:off x="3962400" y="2323725"/>
            <a:ext cx="0" cy="2286375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93" name="Google Shape;193;p21"/>
          <p:cNvCxnSpPr/>
          <p:nvPr/>
        </p:nvCxnSpPr>
        <p:spPr>
          <a:xfrm>
            <a:off x="3962400" y="4762500"/>
            <a:ext cx="27432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94" name="Google Shape;194;p21"/>
          <p:cNvCxnSpPr/>
          <p:nvPr/>
        </p:nvCxnSpPr>
        <p:spPr>
          <a:xfrm>
            <a:off x="6680200" y="4762500"/>
            <a:ext cx="25400" cy="381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95" name="Google Shape;195;p21"/>
          <p:cNvCxnSpPr/>
          <p:nvPr/>
        </p:nvCxnSpPr>
        <p:spPr>
          <a:xfrm>
            <a:off x="6705600" y="5143500"/>
            <a:ext cx="20574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96" name="Google Shape;196;p21"/>
          <p:cNvCxnSpPr/>
          <p:nvPr/>
        </p:nvCxnSpPr>
        <p:spPr>
          <a:xfrm>
            <a:off x="8991600" y="3619500"/>
            <a:ext cx="0" cy="1524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97" name="Google Shape;197;p21"/>
          <p:cNvCxnSpPr/>
          <p:nvPr/>
        </p:nvCxnSpPr>
        <p:spPr>
          <a:xfrm>
            <a:off x="9144000" y="3593725"/>
            <a:ext cx="19050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98" name="Google Shape;198;p21"/>
          <p:cNvCxnSpPr/>
          <p:nvPr/>
        </p:nvCxnSpPr>
        <p:spPr>
          <a:xfrm>
            <a:off x="11049000" y="1015625"/>
            <a:ext cx="0" cy="246455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199" name="Google Shape;199;p21"/>
          <p:cNvCxnSpPr/>
          <p:nvPr/>
        </p:nvCxnSpPr>
        <p:spPr>
          <a:xfrm>
            <a:off x="5181600" y="1015625"/>
            <a:ext cx="58674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00" name="Google Shape;200;p21"/>
          <p:cNvSpPr txBox="1"/>
          <p:nvPr/>
        </p:nvSpPr>
        <p:spPr>
          <a:xfrm>
            <a:off x="1286500" y="2323713"/>
            <a:ext cx="23631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Calibri"/>
                <a:ea typeface="Calibri"/>
                <a:cs typeface="Calibri"/>
                <a:sym typeface="Calibri"/>
              </a:rPr>
              <a:t>High / Low Medical Supply Needs Index</a:t>
            </a:r>
            <a:r>
              <a:rPr b="1" lang="en-US" sz="2200">
                <a:latin typeface="Calibri"/>
                <a:ea typeface="Calibri"/>
                <a:cs typeface="Calibri"/>
                <a:sym typeface="Calibri"/>
              </a:rPr>
              <a:t> Components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13625" y="8172075"/>
            <a:ext cx="108856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473" y="9033273"/>
            <a:ext cx="2818047" cy="732692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2"/>
          <p:cNvSpPr txBox="1"/>
          <p:nvPr/>
        </p:nvSpPr>
        <p:spPr>
          <a:xfrm>
            <a:off x="293693" y="544047"/>
            <a:ext cx="6945307" cy="960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rPr b="0" i="0" lang="en-US" sz="2784" u="none" cap="none" strike="noStrike">
                <a:solidFill>
                  <a:srgbClr val="2B398D"/>
                </a:solidFill>
                <a:latin typeface="Quicksand"/>
                <a:ea typeface="Quicksand"/>
                <a:cs typeface="Quicksand"/>
                <a:sym typeface="Quicksand"/>
              </a:rPr>
              <a:t>Medical Supply Needs Index Workflow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84"/>
              <a:buFont typeface="Arial"/>
              <a:buNone/>
            </a:pPr>
            <a:r>
              <a:t/>
            </a:r>
            <a:endParaRPr b="0" i="0" sz="2784" u="none" cap="none" strike="noStrike">
              <a:solidFill>
                <a:srgbClr val="2B398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08" name="Google Shape;20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67200" y="1015625"/>
            <a:ext cx="9042840" cy="8699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22"/>
          <p:cNvCxnSpPr/>
          <p:nvPr/>
        </p:nvCxnSpPr>
        <p:spPr>
          <a:xfrm>
            <a:off x="11125200" y="1028700"/>
            <a:ext cx="0" cy="1232275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10" name="Google Shape;210;p22"/>
          <p:cNvCxnSpPr/>
          <p:nvPr/>
        </p:nvCxnSpPr>
        <p:spPr>
          <a:xfrm>
            <a:off x="11125200" y="989850"/>
            <a:ext cx="1845758" cy="25775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11" name="Google Shape;211;p22"/>
          <p:cNvCxnSpPr/>
          <p:nvPr/>
        </p:nvCxnSpPr>
        <p:spPr>
          <a:xfrm>
            <a:off x="12970958" y="1047376"/>
            <a:ext cx="0" cy="3638924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12" name="Google Shape;212;p22"/>
          <p:cNvCxnSpPr/>
          <p:nvPr/>
        </p:nvCxnSpPr>
        <p:spPr>
          <a:xfrm>
            <a:off x="8788620" y="4762500"/>
            <a:ext cx="4182338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13" name="Google Shape;213;p22"/>
          <p:cNvCxnSpPr/>
          <p:nvPr/>
        </p:nvCxnSpPr>
        <p:spPr>
          <a:xfrm>
            <a:off x="8788620" y="3619500"/>
            <a:ext cx="0" cy="1143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14" name="Google Shape;214;p22"/>
          <p:cNvCxnSpPr/>
          <p:nvPr/>
        </p:nvCxnSpPr>
        <p:spPr>
          <a:xfrm>
            <a:off x="8788620" y="3619500"/>
            <a:ext cx="81258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15" name="Google Shape;215;p22"/>
          <p:cNvCxnSpPr/>
          <p:nvPr/>
        </p:nvCxnSpPr>
        <p:spPr>
          <a:xfrm rot="10800000">
            <a:off x="9601200" y="2552700"/>
            <a:ext cx="0" cy="10668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16" name="Google Shape;216;p22"/>
          <p:cNvCxnSpPr/>
          <p:nvPr/>
        </p:nvCxnSpPr>
        <p:spPr>
          <a:xfrm>
            <a:off x="9601200" y="2866838"/>
            <a:ext cx="1524000" cy="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17" name="Google Shape;217;p22"/>
          <p:cNvCxnSpPr/>
          <p:nvPr/>
        </p:nvCxnSpPr>
        <p:spPr>
          <a:xfrm>
            <a:off x="11108389" y="2104838"/>
            <a:ext cx="0" cy="7620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18" name="Google Shape;218;p22"/>
          <p:cNvSpPr txBox="1"/>
          <p:nvPr/>
        </p:nvSpPr>
        <p:spPr>
          <a:xfrm>
            <a:off x="13582800" y="2097175"/>
            <a:ext cx="23631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Calibri"/>
                <a:ea typeface="Calibri"/>
                <a:cs typeface="Calibri"/>
                <a:sym typeface="Calibri"/>
              </a:rPr>
              <a:t>Index Based Medical Supply Needs Index Components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13625" y="8172075"/>
            <a:ext cx="108856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