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9" r:id="rId2"/>
    <p:sldId id="285" r:id="rId3"/>
    <p:sldId id="283" r:id="rId4"/>
    <p:sldId id="262" r:id="rId5"/>
    <p:sldId id="261" r:id="rId6"/>
    <p:sldId id="286" r:id="rId7"/>
    <p:sldId id="287"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p:scale>
          <a:sx n="75" d="100"/>
          <a:sy n="75" d="100"/>
        </p:scale>
        <p:origin x="41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DD4A7-FF8A-4A95-ABF9-5235868B0AD2}" type="datetimeFigureOut">
              <a:rPr lang="en-GB" smtClean="0"/>
              <a:t>25/05/2022</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ED687-14DF-46AB-BDC3-F26B47136518}" type="slidenum">
              <a:rPr lang="en-GB" smtClean="0"/>
              <a:t>‹Nº›</a:t>
            </a:fld>
            <a:endParaRPr lang="en-GB"/>
          </a:p>
        </p:txBody>
      </p:sp>
    </p:spTree>
    <p:extLst>
      <p:ext uri="{BB962C8B-B14F-4D97-AF65-F5344CB8AC3E}">
        <p14:creationId xmlns:p14="http://schemas.microsoft.com/office/powerpoint/2010/main" val="324334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252ADA4E-66E9-4F31-9314-9F34AA665968}" type="slidenum">
              <a:rPr lang="en-GB" smtClean="0"/>
              <a:t>1</a:t>
            </a:fld>
            <a:endParaRPr lang="en-GB"/>
          </a:p>
        </p:txBody>
      </p:sp>
    </p:spTree>
    <p:extLst>
      <p:ext uri="{BB962C8B-B14F-4D97-AF65-F5344CB8AC3E}">
        <p14:creationId xmlns:p14="http://schemas.microsoft.com/office/powerpoint/2010/main" val="1843873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90170" algn="just">
              <a:lnSpc>
                <a:spcPct val="107000"/>
              </a:lnSpc>
              <a:spcAft>
                <a:spcPts val="800"/>
              </a:spcAft>
            </a:pPr>
            <a:r>
              <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To conclude, I want to summarize the goals that we achieved:</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07000"/>
              </a:lnSpc>
              <a:spcAft>
                <a:spcPts val="800"/>
              </a:spcAft>
            </a:pPr>
            <a:r>
              <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We set the LVB validity in the interior of the Subtropical Gyre bounded by the Gulf Stream and the Mixed Layer and in the Eastern Tropical Gyre, where the LVB holds to a good approximation close to the continental slope.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07000"/>
              </a:lnSpc>
              <a:spcAft>
                <a:spcPts val="800"/>
              </a:spcAft>
            </a:pPr>
            <a:r>
              <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Resulting in the connection between vertical and horizontal movements between the Ekman layer and the thermocline.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07000"/>
              </a:lnSpc>
              <a:spcAft>
                <a:spcPts val="800"/>
              </a:spcAft>
            </a:pPr>
            <a:r>
              <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Finally, we manage to build a w reconstruction using Argo-based meridional velocities and ERA5 wind forcing.</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Future perspectives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future works, we will continue working on this topic and trying to improve our results including other terms from the Vorticity Balance equation to try to close the vorticity budget in the regions where the LVB doesn’t hold and to extend our results to the global ocean.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Marcador de número de diapositiva 3"/>
          <p:cNvSpPr>
            <a:spLocks noGrp="1"/>
          </p:cNvSpPr>
          <p:nvPr>
            <p:ph type="sldNum" sz="quarter" idx="5"/>
          </p:nvPr>
        </p:nvSpPr>
        <p:spPr/>
        <p:txBody>
          <a:bodyPr/>
          <a:lstStyle/>
          <a:p>
            <a:fld id="{252ADA4E-66E9-4F31-9314-9F34AA665968}" type="slidenum">
              <a:rPr lang="en-GB" smtClean="0"/>
              <a:t>6</a:t>
            </a:fld>
            <a:endParaRPr lang="en-GB"/>
          </a:p>
        </p:txBody>
      </p:sp>
    </p:spTree>
    <p:extLst>
      <p:ext uri="{BB962C8B-B14F-4D97-AF65-F5344CB8AC3E}">
        <p14:creationId xmlns:p14="http://schemas.microsoft.com/office/powerpoint/2010/main" val="4003109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90170" algn="just">
              <a:lnSpc>
                <a:spcPct val="107000"/>
              </a:lnSpc>
              <a:spcAft>
                <a:spcPts val="800"/>
              </a:spcAft>
            </a:pPr>
            <a:r>
              <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To conclude, I want to summarize the goals that we achieved:</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07000"/>
              </a:lnSpc>
              <a:spcAft>
                <a:spcPts val="800"/>
              </a:spcAft>
            </a:pPr>
            <a:r>
              <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We set the LVB validity in the interior of the Subtropical Gyre bounded by the Gulf Stream and the Mixed Layer and in the Eastern Tropical Gyre, where the LVB holds to a good approximation close to the continental slope.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07000"/>
              </a:lnSpc>
              <a:spcAft>
                <a:spcPts val="800"/>
              </a:spcAft>
            </a:pPr>
            <a:r>
              <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Resulting in the connection between vertical and horizontal movements between the Ekman layer and the thermocline.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07000"/>
              </a:lnSpc>
              <a:spcAft>
                <a:spcPts val="800"/>
              </a:spcAft>
            </a:pPr>
            <a:r>
              <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Finally, we manage to build a w reconstruction using Argo-based meridional velocities and ERA5 wind forcing.</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Future perspectives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future works, we will continue working on this topic and trying to improve our results including other terms from the Vorticity Balance equation to try to close the vorticity budget in the regions where the LVB doesn’t hold and to extend our results to the global ocean.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Marcador de número de diapositiva 3"/>
          <p:cNvSpPr>
            <a:spLocks noGrp="1"/>
          </p:cNvSpPr>
          <p:nvPr>
            <p:ph type="sldNum" sz="quarter" idx="5"/>
          </p:nvPr>
        </p:nvSpPr>
        <p:spPr/>
        <p:txBody>
          <a:bodyPr/>
          <a:lstStyle/>
          <a:p>
            <a:fld id="{252ADA4E-66E9-4F31-9314-9F34AA665968}" type="slidenum">
              <a:rPr lang="en-GB" smtClean="0"/>
              <a:t>7</a:t>
            </a:fld>
            <a:endParaRPr lang="en-GB"/>
          </a:p>
        </p:txBody>
      </p:sp>
    </p:spTree>
    <p:extLst>
      <p:ext uri="{BB962C8B-B14F-4D97-AF65-F5344CB8AC3E}">
        <p14:creationId xmlns:p14="http://schemas.microsoft.com/office/powerpoint/2010/main" val="305384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38B4FF-31F4-63A7-DBD8-484D5D45E73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A502DA4A-F1FE-29F1-03F9-D9F1438368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B72179D8-CBAF-443C-8B5D-0FDE9080C275}"/>
              </a:ext>
            </a:extLst>
          </p:cNvPr>
          <p:cNvSpPr>
            <a:spLocks noGrp="1"/>
          </p:cNvSpPr>
          <p:nvPr>
            <p:ph type="dt" sz="half" idx="10"/>
          </p:nvPr>
        </p:nvSpPr>
        <p:spPr/>
        <p:txBody>
          <a:bodyPr/>
          <a:lstStyle/>
          <a:p>
            <a:fld id="{63472F84-E734-4EAA-9014-2D920FB3BD93}" type="datetimeFigureOut">
              <a:rPr lang="en-GB" smtClean="0"/>
              <a:t>25/05/2022</a:t>
            </a:fld>
            <a:endParaRPr lang="en-GB"/>
          </a:p>
        </p:txBody>
      </p:sp>
      <p:sp>
        <p:nvSpPr>
          <p:cNvPr id="5" name="Marcador de pie de página 4">
            <a:extLst>
              <a:ext uri="{FF2B5EF4-FFF2-40B4-BE49-F238E27FC236}">
                <a16:creationId xmlns:a16="http://schemas.microsoft.com/office/drawing/2014/main" id="{81A581D4-086D-551A-158C-B90322CF894A}"/>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9A1BD49-EB95-2DCD-5984-C05E8D96001D}"/>
              </a:ext>
            </a:extLst>
          </p:cNvPr>
          <p:cNvSpPr>
            <a:spLocks noGrp="1"/>
          </p:cNvSpPr>
          <p:nvPr>
            <p:ph type="sldNum" sz="quarter" idx="12"/>
          </p:nvPr>
        </p:nvSpPr>
        <p:spPr/>
        <p:txBody>
          <a:bodyPr/>
          <a:lstStyle/>
          <a:p>
            <a:fld id="{8EB55CAB-7C48-42A9-99D9-9A0B851F22EB}" type="slidenum">
              <a:rPr lang="en-GB" smtClean="0"/>
              <a:t>‹Nº›</a:t>
            </a:fld>
            <a:endParaRPr lang="en-GB"/>
          </a:p>
        </p:txBody>
      </p:sp>
    </p:spTree>
    <p:extLst>
      <p:ext uri="{BB962C8B-B14F-4D97-AF65-F5344CB8AC3E}">
        <p14:creationId xmlns:p14="http://schemas.microsoft.com/office/powerpoint/2010/main" val="4021274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3B7B8D-1863-CDC3-93EE-D66D44167A8F}"/>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8BCCADB8-580F-ED06-2E9D-A344FA2D00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E44EA445-1F1B-17E9-6A7E-7BF876AD2068}"/>
              </a:ext>
            </a:extLst>
          </p:cNvPr>
          <p:cNvSpPr>
            <a:spLocks noGrp="1"/>
          </p:cNvSpPr>
          <p:nvPr>
            <p:ph type="dt" sz="half" idx="10"/>
          </p:nvPr>
        </p:nvSpPr>
        <p:spPr/>
        <p:txBody>
          <a:bodyPr/>
          <a:lstStyle/>
          <a:p>
            <a:fld id="{63472F84-E734-4EAA-9014-2D920FB3BD93}" type="datetimeFigureOut">
              <a:rPr lang="en-GB" smtClean="0"/>
              <a:t>25/05/2022</a:t>
            </a:fld>
            <a:endParaRPr lang="en-GB"/>
          </a:p>
        </p:txBody>
      </p:sp>
      <p:sp>
        <p:nvSpPr>
          <p:cNvPr id="5" name="Marcador de pie de página 4">
            <a:extLst>
              <a:ext uri="{FF2B5EF4-FFF2-40B4-BE49-F238E27FC236}">
                <a16:creationId xmlns:a16="http://schemas.microsoft.com/office/drawing/2014/main" id="{4CFC6348-1B88-E6EF-7F41-56421950B88A}"/>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AB3BDBEA-EF7F-F4A4-5958-2B0DDB9682E2}"/>
              </a:ext>
            </a:extLst>
          </p:cNvPr>
          <p:cNvSpPr>
            <a:spLocks noGrp="1"/>
          </p:cNvSpPr>
          <p:nvPr>
            <p:ph type="sldNum" sz="quarter" idx="12"/>
          </p:nvPr>
        </p:nvSpPr>
        <p:spPr/>
        <p:txBody>
          <a:bodyPr/>
          <a:lstStyle/>
          <a:p>
            <a:fld id="{8EB55CAB-7C48-42A9-99D9-9A0B851F22EB}" type="slidenum">
              <a:rPr lang="en-GB" smtClean="0"/>
              <a:t>‹Nº›</a:t>
            </a:fld>
            <a:endParaRPr lang="en-GB"/>
          </a:p>
        </p:txBody>
      </p:sp>
    </p:spTree>
    <p:extLst>
      <p:ext uri="{BB962C8B-B14F-4D97-AF65-F5344CB8AC3E}">
        <p14:creationId xmlns:p14="http://schemas.microsoft.com/office/powerpoint/2010/main" val="409718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9D46801-0C24-26E8-9431-90C0F4E5B31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931CCF0-D444-2F9D-64BF-BDF5BD9184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D7EC969B-EDE0-1107-194F-A2F564459CD8}"/>
              </a:ext>
            </a:extLst>
          </p:cNvPr>
          <p:cNvSpPr>
            <a:spLocks noGrp="1"/>
          </p:cNvSpPr>
          <p:nvPr>
            <p:ph type="dt" sz="half" idx="10"/>
          </p:nvPr>
        </p:nvSpPr>
        <p:spPr/>
        <p:txBody>
          <a:bodyPr/>
          <a:lstStyle/>
          <a:p>
            <a:fld id="{63472F84-E734-4EAA-9014-2D920FB3BD93}" type="datetimeFigureOut">
              <a:rPr lang="en-GB" smtClean="0"/>
              <a:t>25/05/2022</a:t>
            </a:fld>
            <a:endParaRPr lang="en-GB"/>
          </a:p>
        </p:txBody>
      </p:sp>
      <p:sp>
        <p:nvSpPr>
          <p:cNvPr id="5" name="Marcador de pie de página 4">
            <a:extLst>
              <a:ext uri="{FF2B5EF4-FFF2-40B4-BE49-F238E27FC236}">
                <a16:creationId xmlns:a16="http://schemas.microsoft.com/office/drawing/2014/main" id="{1E18A9E4-F30F-51D5-2348-AC6C5604273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D3BD5D43-FF7A-E4F9-3D4D-C5C4F9A8E5AA}"/>
              </a:ext>
            </a:extLst>
          </p:cNvPr>
          <p:cNvSpPr>
            <a:spLocks noGrp="1"/>
          </p:cNvSpPr>
          <p:nvPr>
            <p:ph type="sldNum" sz="quarter" idx="12"/>
          </p:nvPr>
        </p:nvSpPr>
        <p:spPr/>
        <p:txBody>
          <a:bodyPr/>
          <a:lstStyle/>
          <a:p>
            <a:fld id="{8EB55CAB-7C48-42A9-99D9-9A0B851F22EB}" type="slidenum">
              <a:rPr lang="en-GB" smtClean="0"/>
              <a:t>‹Nº›</a:t>
            </a:fld>
            <a:endParaRPr lang="en-GB"/>
          </a:p>
        </p:txBody>
      </p:sp>
    </p:spTree>
    <p:extLst>
      <p:ext uri="{BB962C8B-B14F-4D97-AF65-F5344CB8AC3E}">
        <p14:creationId xmlns:p14="http://schemas.microsoft.com/office/powerpoint/2010/main" val="379003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70BCC0-3490-3EA2-D2B6-06CEFD88F69C}"/>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67DFBFC1-0739-8DE0-2F32-0DF4D8F8C4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AE57EE0-FA82-6B75-1050-F26546CB6589}"/>
              </a:ext>
            </a:extLst>
          </p:cNvPr>
          <p:cNvSpPr>
            <a:spLocks noGrp="1"/>
          </p:cNvSpPr>
          <p:nvPr>
            <p:ph type="dt" sz="half" idx="10"/>
          </p:nvPr>
        </p:nvSpPr>
        <p:spPr/>
        <p:txBody>
          <a:bodyPr/>
          <a:lstStyle/>
          <a:p>
            <a:fld id="{63472F84-E734-4EAA-9014-2D920FB3BD93}" type="datetimeFigureOut">
              <a:rPr lang="en-GB" smtClean="0"/>
              <a:t>25/05/2022</a:t>
            </a:fld>
            <a:endParaRPr lang="en-GB"/>
          </a:p>
        </p:txBody>
      </p:sp>
      <p:sp>
        <p:nvSpPr>
          <p:cNvPr id="5" name="Marcador de pie de página 4">
            <a:extLst>
              <a:ext uri="{FF2B5EF4-FFF2-40B4-BE49-F238E27FC236}">
                <a16:creationId xmlns:a16="http://schemas.microsoft.com/office/drawing/2014/main" id="{7D07E5BF-C962-988E-BB5B-96132DC4A43F}"/>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3C8D227-AEDB-AF98-1C34-3A277B35582D}"/>
              </a:ext>
            </a:extLst>
          </p:cNvPr>
          <p:cNvSpPr>
            <a:spLocks noGrp="1"/>
          </p:cNvSpPr>
          <p:nvPr>
            <p:ph type="sldNum" sz="quarter" idx="12"/>
          </p:nvPr>
        </p:nvSpPr>
        <p:spPr/>
        <p:txBody>
          <a:bodyPr/>
          <a:lstStyle/>
          <a:p>
            <a:fld id="{8EB55CAB-7C48-42A9-99D9-9A0B851F22EB}" type="slidenum">
              <a:rPr lang="en-GB" smtClean="0"/>
              <a:t>‹Nº›</a:t>
            </a:fld>
            <a:endParaRPr lang="en-GB"/>
          </a:p>
        </p:txBody>
      </p:sp>
    </p:spTree>
    <p:extLst>
      <p:ext uri="{BB962C8B-B14F-4D97-AF65-F5344CB8AC3E}">
        <p14:creationId xmlns:p14="http://schemas.microsoft.com/office/powerpoint/2010/main" val="374270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C5550D-A67F-A59A-B2CD-34F8A6A3EAD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C41F14F8-BB35-CEAA-62AA-7CAE725887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EC9CFA5-1F79-EADC-D0D1-3BB6AF787A3F}"/>
              </a:ext>
            </a:extLst>
          </p:cNvPr>
          <p:cNvSpPr>
            <a:spLocks noGrp="1"/>
          </p:cNvSpPr>
          <p:nvPr>
            <p:ph type="dt" sz="half" idx="10"/>
          </p:nvPr>
        </p:nvSpPr>
        <p:spPr/>
        <p:txBody>
          <a:bodyPr/>
          <a:lstStyle/>
          <a:p>
            <a:fld id="{63472F84-E734-4EAA-9014-2D920FB3BD93}" type="datetimeFigureOut">
              <a:rPr lang="en-GB" smtClean="0"/>
              <a:t>25/05/2022</a:t>
            </a:fld>
            <a:endParaRPr lang="en-GB"/>
          </a:p>
        </p:txBody>
      </p:sp>
      <p:sp>
        <p:nvSpPr>
          <p:cNvPr id="5" name="Marcador de pie de página 4">
            <a:extLst>
              <a:ext uri="{FF2B5EF4-FFF2-40B4-BE49-F238E27FC236}">
                <a16:creationId xmlns:a16="http://schemas.microsoft.com/office/drawing/2014/main" id="{DBCD34CF-0E20-2F3B-CE47-5C12F9A248EF}"/>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906BD53-D793-91BF-3112-49DA047BE3F4}"/>
              </a:ext>
            </a:extLst>
          </p:cNvPr>
          <p:cNvSpPr>
            <a:spLocks noGrp="1"/>
          </p:cNvSpPr>
          <p:nvPr>
            <p:ph type="sldNum" sz="quarter" idx="12"/>
          </p:nvPr>
        </p:nvSpPr>
        <p:spPr/>
        <p:txBody>
          <a:bodyPr/>
          <a:lstStyle/>
          <a:p>
            <a:fld id="{8EB55CAB-7C48-42A9-99D9-9A0B851F22EB}" type="slidenum">
              <a:rPr lang="en-GB" smtClean="0"/>
              <a:t>‹Nº›</a:t>
            </a:fld>
            <a:endParaRPr lang="en-GB"/>
          </a:p>
        </p:txBody>
      </p:sp>
    </p:spTree>
    <p:extLst>
      <p:ext uri="{BB962C8B-B14F-4D97-AF65-F5344CB8AC3E}">
        <p14:creationId xmlns:p14="http://schemas.microsoft.com/office/powerpoint/2010/main" val="1512666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57FFF3-6859-1830-1560-8C454905C904}"/>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4484C1AB-9091-4016-0A76-36B048B3F4F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AEF333C9-4127-A82B-EB00-99BA5C78E74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A75FE83C-B616-FC8D-BFAC-A97D22D4B1CF}"/>
              </a:ext>
            </a:extLst>
          </p:cNvPr>
          <p:cNvSpPr>
            <a:spLocks noGrp="1"/>
          </p:cNvSpPr>
          <p:nvPr>
            <p:ph type="dt" sz="half" idx="10"/>
          </p:nvPr>
        </p:nvSpPr>
        <p:spPr/>
        <p:txBody>
          <a:bodyPr/>
          <a:lstStyle/>
          <a:p>
            <a:fld id="{63472F84-E734-4EAA-9014-2D920FB3BD93}" type="datetimeFigureOut">
              <a:rPr lang="en-GB" smtClean="0"/>
              <a:t>25/05/2022</a:t>
            </a:fld>
            <a:endParaRPr lang="en-GB"/>
          </a:p>
        </p:txBody>
      </p:sp>
      <p:sp>
        <p:nvSpPr>
          <p:cNvPr id="6" name="Marcador de pie de página 5">
            <a:extLst>
              <a:ext uri="{FF2B5EF4-FFF2-40B4-BE49-F238E27FC236}">
                <a16:creationId xmlns:a16="http://schemas.microsoft.com/office/drawing/2014/main" id="{66A77F28-3B0F-2083-F574-96ADD4137CB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6FCCD49B-2038-7661-0CB3-438CE69B9D12}"/>
              </a:ext>
            </a:extLst>
          </p:cNvPr>
          <p:cNvSpPr>
            <a:spLocks noGrp="1"/>
          </p:cNvSpPr>
          <p:nvPr>
            <p:ph type="sldNum" sz="quarter" idx="12"/>
          </p:nvPr>
        </p:nvSpPr>
        <p:spPr/>
        <p:txBody>
          <a:bodyPr/>
          <a:lstStyle/>
          <a:p>
            <a:fld id="{8EB55CAB-7C48-42A9-99D9-9A0B851F22EB}" type="slidenum">
              <a:rPr lang="en-GB" smtClean="0"/>
              <a:t>‹Nº›</a:t>
            </a:fld>
            <a:endParaRPr lang="en-GB"/>
          </a:p>
        </p:txBody>
      </p:sp>
    </p:spTree>
    <p:extLst>
      <p:ext uri="{BB962C8B-B14F-4D97-AF65-F5344CB8AC3E}">
        <p14:creationId xmlns:p14="http://schemas.microsoft.com/office/powerpoint/2010/main" val="49440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933C4-FFF0-411C-173F-0C76321F2CE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870D2AA5-220A-C8C3-3E6E-1E3CAED4A8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8033D10-DADA-E9BB-474E-BCE398DAC1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72F255A0-881A-094D-4ECD-AD5176C0F6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773E480-52B4-C394-BFCD-B6038F57651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C9839D7A-F2B4-7380-1164-819C2654FEFA}"/>
              </a:ext>
            </a:extLst>
          </p:cNvPr>
          <p:cNvSpPr>
            <a:spLocks noGrp="1"/>
          </p:cNvSpPr>
          <p:nvPr>
            <p:ph type="dt" sz="half" idx="10"/>
          </p:nvPr>
        </p:nvSpPr>
        <p:spPr/>
        <p:txBody>
          <a:bodyPr/>
          <a:lstStyle/>
          <a:p>
            <a:fld id="{63472F84-E734-4EAA-9014-2D920FB3BD93}" type="datetimeFigureOut">
              <a:rPr lang="en-GB" smtClean="0"/>
              <a:t>25/05/2022</a:t>
            </a:fld>
            <a:endParaRPr lang="en-GB"/>
          </a:p>
        </p:txBody>
      </p:sp>
      <p:sp>
        <p:nvSpPr>
          <p:cNvPr id="8" name="Marcador de pie de página 7">
            <a:extLst>
              <a:ext uri="{FF2B5EF4-FFF2-40B4-BE49-F238E27FC236}">
                <a16:creationId xmlns:a16="http://schemas.microsoft.com/office/drawing/2014/main" id="{498D2CE5-F9CA-E4FB-6A3A-635FE1E682ED}"/>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B17EC027-F883-9A41-3657-A75F6617D4CC}"/>
              </a:ext>
            </a:extLst>
          </p:cNvPr>
          <p:cNvSpPr>
            <a:spLocks noGrp="1"/>
          </p:cNvSpPr>
          <p:nvPr>
            <p:ph type="sldNum" sz="quarter" idx="12"/>
          </p:nvPr>
        </p:nvSpPr>
        <p:spPr/>
        <p:txBody>
          <a:bodyPr/>
          <a:lstStyle/>
          <a:p>
            <a:fld id="{8EB55CAB-7C48-42A9-99D9-9A0B851F22EB}" type="slidenum">
              <a:rPr lang="en-GB" smtClean="0"/>
              <a:t>‹Nº›</a:t>
            </a:fld>
            <a:endParaRPr lang="en-GB"/>
          </a:p>
        </p:txBody>
      </p:sp>
    </p:spTree>
    <p:extLst>
      <p:ext uri="{BB962C8B-B14F-4D97-AF65-F5344CB8AC3E}">
        <p14:creationId xmlns:p14="http://schemas.microsoft.com/office/powerpoint/2010/main" val="2825734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FEBEBF-4F51-895D-8604-01FAAA67E119}"/>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816C2A9A-98FF-9011-18DE-986AC3B8BEB3}"/>
              </a:ext>
            </a:extLst>
          </p:cNvPr>
          <p:cNvSpPr>
            <a:spLocks noGrp="1"/>
          </p:cNvSpPr>
          <p:nvPr>
            <p:ph type="dt" sz="half" idx="10"/>
          </p:nvPr>
        </p:nvSpPr>
        <p:spPr/>
        <p:txBody>
          <a:bodyPr/>
          <a:lstStyle/>
          <a:p>
            <a:fld id="{63472F84-E734-4EAA-9014-2D920FB3BD93}" type="datetimeFigureOut">
              <a:rPr lang="en-GB" smtClean="0"/>
              <a:t>25/05/2022</a:t>
            </a:fld>
            <a:endParaRPr lang="en-GB"/>
          </a:p>
        </p:txBody>
      </p:sp>
      <p:sp>
        <p:nvSpPr>
          <p:cNvPr id="4" name="Marcador de pie de página 3">
            <a:extLst>
              <a:ext uri="{FF2B5EF4-FFF2-40B4-BE49-F238E27FC236}">
                <a16:creationId xmlns:a16="http://schemas.microsoft.com/office/drawing/2014/main" id="{D7750FD5-8110-38F3-4FD3-BA6E71198953}"/>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84703F8F-EDD2-8DDF-0869-5959066C8C10}"/>
              </a:ext>
            </a:extLst>
          </p:cNvPr>
          <p:cNvSpPr>
            <a:spLocks noGrp="1"/>
          </p:cNvSpPr>
          <p:nvPr>
            <p:ph type="sldNum" sz="quarter" idx="12"/>
          </p:nvPr>
        </p:nvSpPr>
        <p:spPr/>
        <p:txBody>
          <a:bodyPr/>
          <a:lstStyle/>
          <a:p>
            <a:fld id="{8EB55CAB-7C48-42A9-99D9-9A0B851F22EB}" type="slidenum">
              <a:rPr lang="en-GB" smtClean="0"/>
              <a:t>‹Nº›</a:t>
            </a:fld>
            <a:endParaRPr lang="en-GB"/>
          </a:p>
        </p:txBody>
      </p:sp>
    </p:spTree>
    <p:extLst>
      <p:ext uri="{BB962C8B-B14F-4D97-AF65-F5344CB8AC3E}">
        <p14:creationId xmlns:p14="http://schemas.microsoft.com/office/powerpoint/2010/main" val="150089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5BD8A38-BA8F-E046-CC76-005917C2963E}"/>
              </a:ext>
            </a:extLst>
          </p:cNvPr>
          <p:cNvSpPr>
            <a:spLocks noGrp="1"/>
          </p:cNvSpPr>
          <p:nvPr>
            <p:ph type="dt" sz="half" idx="10"/>
          </p:nvPr>
        </p:nvSpPr>
        <p:spPr/>
        <p:txBody>
          <a:bodyPr/>
          <a:lstStyle/>
          <a:p>
            <a:fld id="{63472F84-E734-4EAA-9014-2D920FB3BD93}" type="datetimeFigureOut">
              <a:rPr lang="en-GB" smtClean="0"/>
              <a:t>25/05/2022</a:t>
            </a:fld>
            <a:endParaRPr lang="en-GB"/>
          </a:p>
        </p:txBody>
      </p:sp>
      <p:sp>
        <p:nvSpPr>
          <p:cNvPr id="3" name="Marcador de pie de página 2">
            <a:extLst>
              <a:ext uri="{FF2B5EF4-FFF2-40B4-BE49-F238E27FC236}">
                <a16:creationId xmlns:a16="http://schemas.microsoft.com/office/drawing/2014/main" id="{0007C4E4-018E-B4D1-6B75-6E69648472EB}"/>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5148B963-6D6C-1825-8BB2-78D44E879502}"/>
              </a:ext>
            </a:extLst>
          </p:cNvPr>
          <p:cNvSpPr>
            <a:spLocks noGrp="1"/>
          </p:cNvSpPr>
          <p:nvPr>
            <p:ph type="sldNum" sz="quarter" idx="12"/>
          </p:nvPr>
        </p:nvSpPr>
        <p:spPr/>
        <p:txBody>
          <a:bodyPr/>
          <a:lstStyle/>
          <a:p>
            <a:fld id="{8EB55CAB-7C48-42A9-99D9-9A0B851F22EB}" type="slidenum">
              <a:rPr lang="en-GB" smtClean="0"/>
              <a:t>‹Nº›</a:t>
            </a:fld>
            <a:endParaRPr lang="en-GB"/>
          </a:p>
        </p:txBody>
      </p:sp>
    </p:spTree>
    <p:extLst>
      <p:ext uri="{BB962C8B-B14F-4D97-AF65-F5344CB8AC3E}">
        <p14:creationId xmlns:p14="http://schemas.microsoft.com/office/powerpoint/2010/main" val="36628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2BBB-7AB6-3829-CBFD-A07931D347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1024322-7AE8-FFE5-CEC3-A8C562E3B1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B02F8038-3B8E-B96E-4441-077A3835D2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581CFF8-9198-6745-6AE6-D3FA2B733F36}"/>
              </a:ext>
            </a:extLst>
          </p:cNvPr>
          <p:cNvSpPr>
            <a:spLocks noGrp="1"/>
          </p:cNvSpPr>
          <p:nvPr>
            <p:ph type="dt" sz="half" idx="10"/>
          </p:nvPr>
        </p:nvSpPr>
        <p:spPr/>
        <p:txBody>
          <a:bodyPr/>
          <a:lstStyle/>
          <a:p>
            <a:fld id="{63472F84-E734-4EAA-9014-2D920FB3BD93}" type="datetimeFigureOut">
              <a:rPr lang="en-GB" smtClean="0"/>
              <a:t>25/05/2022</a:t>
            </a:fld>
            <a:endParaRPr lang="en-GB"/>
          </a:p>
        </p:txBody>
      </p:sp>
      <p:sp>
        <p:nvSpPr>
          <p:cNvPr id="6" name="Marcador de pie de página 5">
            <a:extLst>
              <a:ext uri="{FF2B5EF4-FFF2-40B4-BE49-F238E27FC236}">
                <a16:creationId xmlns:a16="http://schemas.microsoft.com/office/drawing/2014/main" id="{54703508-EA01-2555-BD3C-FC86F0C67E4F}"/>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38B6EC57-1738-D7B8-2610-2FF9591DE2E8}"/>
              </a:ext>
            </a:extLst>
          </p:cNvPr>
          <p:cNvSpPr>
            <a:spLocks noGrp="1"/>
          </p:cNvSpPr>
          <p:nvPr>
            <p:ph type="sldNum" sz="quarter" idx="12"/>
          </p:nvPr>
        </p:nvSpPr>
        <p:spPr/>
        <p:txBody>
          <a:bodyPr/>
          <a:lstStyle/>
          <a:p>
            <a:fld id="{8EB55CAB-7C48-42A9-99D9-9A0B851F22EB}" type="slidenum">
              <a:rPr lang="en-GB" smtClean="0"/>
              <a:t>‹Nº›</a:t>
            </a:fld>
            <a:endParaRPr lang="en-GB"/>
          </a:p>
        </p:txBody>
      </p:sp>
    </p:spTree>
    <p:extLst>
      <p:ext uri="{BB962C8B-B14F-4D97-AF65-F5344CB8AC3E}">
        <p14:creationId xmlns:p14="http://schemas.microsoft.com/office/powerpoint/2010/main" val="281305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80A30B-F859-AD1F-097B-E01827B30C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32CB982A-8E7D-A54A-518A-E8B4E11E6B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D8253EE7-B2F6-F681-8E89-8DA1EF4B6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64E94B-B3E7-829B-3AA1-050E1D0C37A7}"/>
              </a:ext>
            </a:extLst>
          </p:cNvPr>
          <p:cNvSpPr>
            <a:spLocks noGrp="1"/>
          </p:cNvSpPr>
          <p:nvPr>
            <p:ph type="dt" sz="half" idx="10"/>
          </p:nvPr>
        </p:nvSpPr>
        <p:spPr/>
        <p:txBody>
          <a:bodyPr/>
          <a:lstStyle/>
          <a:p>
            <a:fld id="{63472F84-E734-4EAA-9014-2D920FB3BD93}" type="datetimeFigureOut">
              <a:rPr lang="en-GB" smtClean="0"/>
              <a:t>25/05/2022</a:t>
            </a:fld>
            <a:endParaRPr lang="en-GB"/>
          </a:p>
        </p:txBody>
      </p:sp>
      <p:sp>
        <p:nvSpPr>
          <p:cNvPr id="6" name="Marcador de pie de página 5">
            <a:extLst>
              <a:ext uri="{FF2B5EF4-FFF2-40B4-BE49-F238E27FC236}">
                <a16:creationId xmlns:a16="http://schemas.microsoft.com/office/drawing/2014/main" id="{B01CE1A3-57E9-66C8-8E4A-4F768878DD11}"/>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E3313E6-95E9-180D-38DE-071AAC5B7DBE}"/>
              </a:ext>
            </a:extLst>
          </p:cNvPr>
          <p:cNvSpPr>
            <a:spLocks noGrp="1"/>
          </p:cNvSpPr>
          <p:nvPr>
            <p:ph type="sldNum" sz="quarter" idx="12"/>
          </p:nvPr>
        </p:nvSpPr>
        <p:spPr/>
        <p:txBody>
          <a:bodyPr/>
          <a:lstStyle/>
          <a:p>
            <a:fld id="{8EB55CAB-7C48-42A9-99D9-9A0B851F22EB}" type="slidenum">
              <a:rPr lang="en-GB" smtClean="0"/>
              <a:t>‹Nº›</a:t>
            </a:fld>
            <a:endParaRPr lang="en-GB"/>
          </a:p>
        </p:txBody>
      </p:sp>
    </p:spTree>
    <p:extLst>
      <p:ext uri="{BB962C8B-B14F-4D97-AF65-F5344CB8AC3E}">
        <p14:creationId xmlns:p14="http://schemas.microsoft.com/office/powerpoint/2010/main" val="61847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2390B4-162D-CC07-8EE2-13EB2140E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C5E85BD1-9FC4-AA72-D2D2-9F5ECE4C29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ACE5D0A7-6A0A-FA17-064F-E19E5C472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72F84-E734-4EAA-9014-2D920FB3BD93}" type="datetimeFigureOut">
              <a:rPr lang="en-GB" smtClean="0"/>
              <a:t>25/05/2022</a:t>
            </a:fld>
            <a:endParaRPr lang="en-GB"/>
          </a:p>
        </p:txBody>
      </p:sp>
      <p:sp>
        <p:nvSpPr>
          <p:cNvPr id="5" name="Marcador de pie de página 4">
            <a:extLst>
              <a:ext uri="{FF2B5EF4-FFF2-40B4-BE49-F238E27FC236}">
                <a16:creationId xmlns:a16="http://schemas.microsoft.com/office/drawing/2014/main" id="{FD545201-6E0B-82BA-BB7B-33BFC7889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546DE0D3-0678-1DAC-D09D-67AEACD1A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55CAB-7C48-42A9-99D9-9A0B851F22EB}" type="slidenum">
              <a:rPr lang="en-GB" smtClean="0"/>
              <a:t>‹Nº›</a:t>
            </a:fld>
            <a:endParaRPr lang="en-GB"/>
          </a:p>
        </p:txBody>
      </p:sp>
    </p:spTree>
    <p:extLst>
      <p:ext uri="{BB962C8B-B14F-4D97-AF65-F5344CB8AC3E}">
        <p14:creationId xmlns:p14="http://schemas.microsoft.com/office/powerpoint/2010/main" val="447235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20.png"/><Relationship Id="rId5" Type="http://schemas.openxmlformats.org/officeDocument/2006/relationships/image" Target="../media/image9.png"/><Relationship Id="rId15" Type="http://schemas.openxmlformats.org/officeDocument/2006/relationships/image" Target="../media/image17.png"/><Relationship Id="rId10" Type="http://schemas.openxmlformats.org/officeDocument/2006/relationships/image" Target="../media/image110.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8.jpg"/><Relationship Id="rId2" Type="http://schemas.openxmlformats.org/officeDocument/2006/relationships/image" Target="../media/image6.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20.png"/><Relationship Id="rId5" Type="http://schemas.openxmlformats.org/officeDocument/2006/relationships/image" Target="../media/image9.png"/><Relationship Id="rId15" Type="http://schemas.openxmlformats.org/officeDocument/2006/relationships/image" Target="../media/image16.png"/><Relationship Id="rId10" Type="http://schemas.openxmlformats.org/officeDocument/2006/relationships/image" Target="../media/image110.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8" Type="http://schemas.openxmlformats.org/officeDocument/2006/relationships/image" Target="../media/image32.png"/><Relationship Id="rId3" Type="http://schemas.openxmlformats.org/officeDocument/2006/relationships/image" Target="../media/image20.png"/><Relationship Id="rId12" Type="http://schemas.openxmlformats.org/officeDocument/2006/relationships/image" Target="../media/image27.png"/><Relationship Id="rId17" Type="http://schemas.openxmlformats.org/officeDocument/2006/relationships/image" Target="../media/image31.png"/><Relationship Id="rId2" Type="http://schemas.openxmlformats.org/officeDocument/2006/relationships/image" Target="../media/image19.png"/><Relationship Id="rId16" Type="http://schemas.openxmlformats.org/officeDocument/2006/relationships/image" Target="../media/image270.png"/><Relationship Id="rId20" Type="http://schemas.openxmlformats.org/officeDocument/2006/relationships/image" Target="../media/image28.png"/><Relationship Id="rId1" Type="http://schemas.openxmlformats.org/officeDocument/2006/relationships/slideLayout" Target="../slideLayouts/slideLayout2.xml"/><Relationship Id="rId11" Type="http://schemas.openxmlformats.org/officeDocument/2006/relationships/image" Target="../media/image23.png"/><Relationship Id="rId5" Type="http://schemas.openxmlformats.org/officeDocument/2006/relationships/image" Target="../media/image22.jpg"/><Relationship Id="rId15" Type="http://schemas.openxmlformats.org/officeDocument/2006/relationships/image" Target="../media/image230.png"/><Relationship Id="rId10" Type="http://schemas.openxmlformats.org/officeDocument/2006/relationships/image" Target="../media/image26.png"/><Relationship Id="rId19" Type="http://schemas.openxmlformats.org/officeDocument/2006/relationships/image" Target="../media/image33.png"/><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0.png"/><Relationship Id="rId18" Type="http://schemas.openxmlformats.org/officeDocument/2006/relationships/image" Target="../media/image44.png"/><Relationship Id="rId3" Type="http://schemas.openxmlformats.org/officeDocument/2006/relationships/image" Target="../media/image34.png"/><Relationship Id="rId21" Type="http://schemas.openxmlformats.org/officeDocument/2006/relationships/image" Target="../media/image42.png"/><Relationship Id="rId7" Type="http://schemas.openxmlformats.org/officeDocument/2006/relationships/image" Target="../media/image38.png"/><Relationship Id="rId12" Type="http://schemas.openxmlformats.org/officeDocument/2006/relationships/image" Target="../media/image39.png"/><Relationship Id="rId2" Type="http://schemas.openxmlformats.org/officeDocument/2006/relationships/image" Target="../media/image29.png"/><Relationship Id="rId20"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19.png"/><Relationship Id="rId19" Type="http://schemas.openxmlformats.org/officeDocument/2006/relationships/image" Target="../media/image46.png"/><Relationship Id="rId4" Type="http://schemas.openxmlformats.org/officeDocument/2006/relationships/image" Target="../media/image35.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Logotipo, nombre de la empresa&#10;&#10;Descripción generada automáticamente">
            <a:extLst>
              <a:ext uri="{FF2B5EF4-FFF2-40B4-BE49-F238E27FC236}">
                <a16:creationId xmlns:a16="http://schemas.microsoft.com/office/drawing/2014/main" id="{AD077806-F086-F14F-7852-C2BBCDA7728E}"/>
              </a:ext>
            </a:extLst>
          </p:cNvPr>
          <p:cNvPicPr>
            <a:picLocks noChangeAspect="1"/>
          </p:cNvPicPr>
          <p:nvPr/>
        </p:nvPicPr>
        <p:blipFill rotWithShape="1">
          <a:blip r:embed="rId3">
            <a:extLst>
              <a:ext uri="{28A0092B-C50C-407E-A947-70E740481C1C}">
                <a14:useLocalDpi xmlns:a14="http://schemas.microsoft.com/office/drawing/2010/main" val="0"/>
              </a:ext>
            </a:extLst>
          </a:blip>
          <a:srcRect t="33499" b="34282"/>
          <a:stretch/>
        </p:blipFill>
        <p:spPr>
          <a:xfrm>
            <a:off x="138803" y="0"/>
            <a:ext cx="3058536" cy="985414"/>
          </a:xfrm>
          <a:prstGeom prst="rect">
            <a:avLst/>
          </a:prstGeom>
        </p:spPr>
      </p:pic>
      <p:sp>
        <p:nvSpPr>
          <p:cNvPr id="2" name="Título 1">
            <a:extLst>
              <a:ext uri="{FF2B5EF4-FFF2-40B4-BE49-F238E27FC236}">
                <a16:creationId xmlns:a16="http://schemas.microsoft.com/office/drawing/2014/main" id="{C520D538-0AD1-46B5-B3C0-46D8D4335D06}"/>
              </a:ext>
            </a:extLst>
          </p:cNvPr>
          <p:cNvSpPr>
            <a:spLocks noGrp="1"/>
          </p:cNvSpPr>
          <p:nvPr>
            <p:ph type="ctrTitle"/>
          </p:nvPr>
        </p:nvSpPr>
        <p:spPr>
          <a:xfrm>
            <a:off x="1858612" y="703331"/>
            <a:ext cx="8474775" cy="2973536"/>
          </a:xfrm>
        </p:spPr>
        <p:txBody>
          <a:bodyPr>
            <a:noAutofit/>
          </a:bodyPr>
          <a:lstStyle/>
          <a:p>
            <a:r>
              <a:rPr lang="en-US" sz="4400" dirty="0">
                <a:solidFill>
                  <a:srgbClr val="000000"/>
                </a:solidFill>
              </a:rPr>
              <a:t>North Atlantic thermocline </a:t>
            </a:r>
            <a:br>
              <a:rPr lang="en-US" sz="4400" dirty="0">
                <a:solidFill>
                  <a:srgbClr val="000000"/>
                </a:solidFill>
              </a:rPr>
            </a:br>
            <a:r>
              <a:rPr lang="en-US" sz="4400" dirty="0">
                <a:solidFill>
                  <a:srgbClr val="000000"/>
                </a:solidFill>
              </a:rPr>
              <a:t>vertical velocity reconstruction </a:t>
            </a:r>
            <a:br>
              <a:rPr lang="en-US" sz="4400" dirty="0">
                <a:solidFill>
                  <a:srgbClr val="000000"/>
                </a:solidFill>
              </a:rPr>
            </a:br>
            <a:r>
              <a:rPr lang="en-US" sz="4400" dirty="0">
                <a:solidFill>
                  <a:srgbClr val="000000"/>
                </a:solidFill>
              </a:rPr>
              <a:t>from observation-based </a:t>
            </a:r>
            <a:br>
              <a:rPr lang="en-US" sz="4400" dirty="0">
                <a:solidFill>
                  <a:srgbClr val="000000"/>
                </a:solidFill>
              </a:rPr>
            </a:br>
            <a:r>
              <a:rPr lang="en-US" sz="4400" dirty="0">
                <a:solidFill>
                  <a:srgbClr val="000000"/>
                </a:solidFill>
              </a:rPr>
              <a:t>geostrophic meridional velocity field </a:t>
            </a:r>
            <a:endParaRPr lang="en-GB" sz="4400" dirty="0"/>
          </a:p>
        </p:txBody>
      </p:sp>
      <p:sp>
        <p:nvSpPr>
          <p:cNvPr id="3" name="Subtítulo 2">
            <a:extLst>
              <a:ext uri="{FF2B5EF4-FFF2-40B4-BE49-F238E27FC236}">
                <a16:creationId xmlns:a16="http://schemas.microsoft.com/office/drawing/2014/main" id="{575478EF-4024-4EFA-805E-EE17BB8ED7DF}"/>
              </a:ext>
            </a:extLst>
          </p:cNvPr>
          <p:cNvSpPr>
            <a:spLocks noGrp="1"/>
          </p:cNvSpPr>
          <p:nvPr>
            <p:ph type="subTitle" idx="1"/>
          </p:nvPr>
        </p:nvSpPr>
        <p:spPr>
          <a:xfrm>
            <a:off x="2667000" y="3676867"/>
            <a:ext cx="6858000" cy="1241822"/>
          </a:xfrm>
        </p:spPr>
        <p:txBody>
          <a:bodyPr/>
          <a:lstStyle/>
          <a:p>
            <a:r>
              <a:rPr lang="it-IT" sz="1800" b="1" dirty="0"/>
              <a:t>Diego Cortés Morales and Alban Lazar</a:t>
            </a:r>
            <a:endParaRPr lang="en-GB" sz="1350" b="1" dirty="0">
              <a:solidFill>
                <a:srgbClr val="000000"/>
              </a:solidFill>
              <a:latin typeface="Calibri" panose="020F0502020204030204" pitchFamily="34" charset="0"/>
            </a:endParaRPr>
          </a:p>
          <a:p>
            <a:r>
              <a:rPr lang="en-GB" b="0" i="0" u="none" strike="noStrike" baseline="0" dirty="0">
                <a:solidFill>
                  <a:schemeClr val="bg1">
                    <a:lumMod val="50000"/>
                  </a:schemeClr>
                </a:solidFill>
                <a:latin typeface="Calibri" panose="020F0502020204030204" pitchFamily="34" charset="0"/>
              </a:rPr>
              <a:t> </a:t>
            </a:r>
            <a:r>
              <a:rPr lang="en-GB" b="0" i="1" u="none" strike="noStrike" baseline="0" dirty="0">
                <a:solidFill>
                  <a:schemeClr val="bg1">
                    <a:lumMod val="50000"/>
                  </a:schemeClr>
                </a:solidFill>
                <a:latin typeface="Calibri" panose="020F0502020204030204" pitchFamily="34" charset="0"/>
              </a:rPr>
              <a:t>UPMC IPSL-LOCEAN, Paris, France </a:t>
            </a:r>
            <a:endParaRPr lang="en-GB" dirty="0">
              <a:solidFill>
                <a:schemeClr val="bg1">
                  <a:lumMod val="50000"/>
                </a:schemeClr>
              </a:solidFill>
            </a:endParaRPr>
          </a:p>
        </p:txBody>
      </p:sp>
      <p:pic>
        <p:nvPicPr>
          <p:cNvPr id="5" name="Imagen 4" descr="Imagen que contiene plato, firmar&#10;&#10;Descripción generada automáticamente">
            <a:extLst>
              <a:ext uri="{FF2B5EF4-FFF2-40B4-BE49-F238E27FC236}">
                <a16:creationId xmlns:a16="http://schemas.microsoft.com/office/drawing/2014/main" id="{FEDC0214-8701-48EA-8C6C-A687C722A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1" y="5624280"/>
            <a:ext cx="2432277" cy="817093"/>
          </a:xfrm>
          <a:prstGeom prst="rect">
            <a:avLst/>
          </a:prstGeom>
        </p:spPr>
      </p:pic>
      <p:pic>
        <p:nvPicPr>
          <p:cNvPr id="7" name="Imagen 6" descr="Un dibujo de una cara feliz&#10;&#10;Descripción generada automáticamente con confianza baja">
            <a:extLst>
              <a:ext uri="{FF2B5EF4-FFF2-40B4-BE49-F238E27FC236}">
                <a16:creationId xmlns:a16="http://schemas.microsoft.com/office/drawing/2014/main" id="{48E04F21-0553-48BA-9570-395A5E11D3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7078" y="5470083"/>
            <a:ext cx="1655123" cy="1125484"/>
          </a:xfrm>
          <a:prstGeom prst="rect">
            <a:avLst/>
          </a:prstGeom>
        </p:spPr>
      </p:pic>
      <p:pic>
        <p:nvPicPr>
          <p:cNvPr id="9" name="Imagen 8" descr="Texto&#10;&#10;Descripción generada automáticamente">
            <a:extLst>
              <a:ext uri="{FF2B5EF4-FFF2-40B4-BE49-F238E27FC236}">
                <a16:creationId xmlns:a16="http://schemas.microsoft.com/office/drawing/2014/main" id="{A5716380-439E-4DF3-816A-C2DE6E1711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9092" y="5507231"/>
            <a:ext cx="2092461" cy="1051188"/>
          </a:xfrm>
          <a:prstGeom prst="rect">
            <a:avLst/>
          </a:prstGeom>
        </p:spPr>
      </p:pic>
      <p:pic>
        <p:nvPicPr>
          <p:cNvPr id="10" name="Imagen 9" descr="Logotipo&#10;&#10;Descripción generada automáticamente">
            <a:extLst>
              <a:ext uri="{FF2B5EF4-FFF2-40B4-BE49-F238E27FC236}">
                <a16:creationId xmlns:a16="http://schemas.microsoft.com/office/drawing/2014/main" id="{2FE9766F-ED92-D4BB-B9D5-432D74DDCA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6336" y="164762"/>
            <a:ext cx="1021278" cy="1429789"/>
          </a:xfrm>
          <a:prstGeom prst="rect">
            <a:avLst/>
          </a:prstGeom>
        </p:spPr>
      </p:pic>
      <p:sp>
        <p:nvSpPr>
          <p:cNvPr id="11" name="CuadroTexto 10">
            <a:extLst>
              <a:ext uri="{FF2B5EF4-FFF2-40B4-BE49-F238E27FC236}">
                <a16:creationId xmlns:a16="http://schemas.microsoft.com/office/drawing/2014/main" id="{1E693B06-3D55-2BC4-BA56-E74BDDD65A55}"/>
              </a:ext>
            </a:extLst>
          </p:cNvPr>
          <p:cNvSpPr txBox="1"/>
          <p:nvPr/>
        </p:nvSpPr>
        <p:spPr>
          <a:xfrm>
            <a:off x="3047010" y="4717486"/>
            <a:ext cx="6097978" cy="369332"/>
          </a:xfrm>
          <a:prstGeom prst="rect">
            <a:avLst/>
          </a:prstGeom>
          <a:noFill/>
        </p:spPr>
        <p:txBody>
          <a:bodyPr wrap="square">
            <a:spAutoFit/>
          </a:bodyPr>
          <a:lstStyle/>
          <a:p>
            <a:pPr algn="ctr"/>
            <a:r>
              <a:rPr lang="en-GB" sz="1800" dirty="0">
                <a:solidFill>
                  <a:schemeClr val="bg1">
                    <a:lumMod val="50000"/>
                  </a:schemeClr>
                </a:solidFill>
              </a:rPr>
              <a:t>May 27</a:t>
            </a:r>
            <a:r>
              <a:rPr lang="en-GB" sz="1800" baseline="30000" dirty="0">
                <a:solidFill>
                  <a:schemeClr val="bg1">
                    <a:lumMod val="50000"/>
                  </a:schemeClr>
                </a:solidFill>
              </a:rPr>
              <a:t>th</a:t>
            </a:r>
            <a:r>
              <a:rPr lang="en-GB" sz="1800" dirty="0">
                <a:solidFill>
                  <a:schemeClr val="bg1">
                    <a:lumMod val="50000"/>
                  </a:schemeClr>
                </a:solidFill>
              </a:rPr>
              <a:t> 2022</a:t>
            </a:r>
          </a:p>
        </p:txBody>
      </p:sp>
    </p:spTree>
    <p:extLst>
      <p:ext uri="{BB962C8B-B14F-4D97-AF65-F5344CB8AC3E}">
        <p14:creationId xmlns:p14="http://schemas.microsoft.com/office/powerpoint/2010/main" val="2594623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5D056846-099B-61A5-EB4B-A9DE18CE5AA4}"/>
              </a:ext>
            </a:extLst>
          </p:cNvPr>
          <p:cNvGrpSpPr/>
          <p:nvPr/>
        </p:nvGrpSpPr>
        <p:grpSpPr>
          <a:xfrm>
            <a:off x="4108819" y="608695"/>
            <a:ext cx="7832113" cy="3733736"/>
            <a:chOff x="4586692" y="709360"/>
            <a:chExt cx="7347229" cy="3417160"/>
          </a:xfrm>
        </p:grpSpPr>
        <p:pic>
          <p:nvPicPr>
            <p:cNvPr id="19" name="Imagen 18" descr="Diagrama&#10;&#10;Descripción generada automáticamente">
              <a:extLst>
                <a:ext uri="{FF2B5EF4-FFF2-40B4-BE49-F238E27FC236}">
                  <a16:creationId xmlns:a16="http://schemas.microsoft.com/office/drawing/2014/main" id="{EC70D2DB-B49C-1ED2-5D0F-4375DD7FBDD7}"/>
                </a:ext>
              </a:extLst>
            </p:cNvPr>
            <p:cNvPicPr>
              <a:picLocks noChangeAspect="1"/>
            </p:cNvPicPr>
            <p:nvPr/>
          </p:nvPicPr>
          <p:blipFill rotWithShape="1">
            <a:blip r:embed="rId2">
              <a:extLst>
                <a:ext uri="{28A0092B-C50C-407E-A947-70E740481C1C}">
                  <a14:useLocalDpi xmlns:a14="http://schemas.microsoft.com/office/drawing/2010/main" val="0"/>
                </a:ext>
              </a:extLst>
            </a:blip>
            <a:srcRect l="4454" t="8077" r="19528"/>
            <a:stretch/>
          </p:blipFill>
          <p:spPr>
            <a:xfrm>
              <a:off x="5000869" y="2403288"/>
              <a:ext cx="2089302" cy="1720345"/>
            </a:xfrm>
            <a:prstGeom prst="rect">
              <a:avLst/>
            </a:prstGeom>
          </p:spPr>
        </p:pic>
        <p:pic>
          <p:nvPicPr>
            <p:cNvPr id="23" name="Imagen 22" descr="Diagrama&#10;&#10;Descripción generada automáticamente">
              <a:extLst>
                <a:ext uri="{FF2B5EF4-FFF2-40B4-BE49-F238E27FC236}">
                  <a16:creationId xmlns:a16="http://schemas.microsoft.com/office/drawing/2014/main" id="{FC52B25D-AECE-E554-0580-CA587C64A690}"/>
                </a:ext>
              </a:extLst>
            </p:cNvPr>
            <p:cNvPicPr>
              <a:picLocks noChangeAspect="1"/>
            </p:cNvPicPr>
            <p:nvPr/>
          </p:nvPicPr>
          <p:blipFill rotWithShape="1">
            <a:blip r:embed="rId3">
              <a:extLst>
                <a:ext uri="{28A0092B-C50C-407E-A947-70E740481C1C}">
                  <a14:useLocalDpi xmlns:a14="http://schemas.microsoft.com/office/drawing/2010/main" val="0"/>
                </a:ext>
              </a:extLst>
            </a:blip>
            <a:srcRect l="4379" t="7558" r="18490"/>
            <a:stretch/>
          </p:blipFill>
          <p:spPr>
            <a:xfrm>
              <a:off x="7203506" y="2388601"/>
              <a:ext cx="2103016" cy="1730049"/>
            </a:xfrm>
            <a:prstGeom prst="rect">
              <a:avLst/>
            </a:prstGeom>
          </p:spPr>
        </p:pic>
        <p:pic>
          <p:nvPicPr>
            <p:cNvPr id="25" name="Imagen 24" descr="Imagen que contiene Gráfico&#10;&#10;Descripción generada automáticamente">
              <a:extLst>
                <a:ext uri="{FF2B5EF4-FFF2-40B4-BE49-F238E27FC236}">
                  <a16:creationId xmlns:a16="http://schemas.microsoft.com/office/drawing/2014/main" id="{D53FE4BC-CBA4-623D-7F68-C1804454F2CB}"/>
                </a:ext>
              </a:extLst>
            </p:cNvPr>
            <p:cNvPicPr>
              <a:picLocks noChangeAspect="1"/>
            </p:cNvPicPr>
            <p:nvPr/>
          </p:nvPicPr>
          <p:blipFill rotWithShape="1">
            <a:blip r:embed="rId4">
              <a:extLst>
                <a:ext uri="{28A0092B-C50C-407E-A947-70E740481C1C}">
                  <a14:useLocalDpi xmlns:a14="http://schemas.microsoft.com/office/drawing/2010/main" val="0"/>
                </a:ext>
              </a:extLst>
            </a:blip>
            <a:srcRect l="4722" t="7558" r="19522"/>
            <a:stretch/>
          </p:blipFill>
          <p:spPr>
            <a:xfrm>
              <a:off x="9455618" y="2396471"/>
              <a:ext cx="2054526" cy="1730049"/>
            </a:xfrm>
            <a:prstGeom prst="rect">
              <a:avLst/>
            </a:prstGeom>
          </p:spPr>
        </p:pic>
        <p:pic>
          <p:nvPicPr>
            <p:cNvPr id="13" name="Imagen 12" descr="Diagrama&#10;&#10;Descripción generada automáticamente">
              <a:extLst>
                <a:ext uri="{FF2B5EF4-FFF2-40B4-BE49-F238E27FC236}">
                  <a16:creationId xmlns:a16="http://schemas.microsoft.com/office/drawing/2014/main" id="{C5FB0062-C824-C301-4248-AA9B720A1514}"/>
                </a:ext>
              </a:extLst>
            </p:cNvPr>
            <p:cNvPicPr>
              <a:picLocks noChangeAspect="1"/>
            </p:cNvPicPr>
            <p:nvPr/>
          </p:nvPicPr>
          <p:blipFill rotWithShape="1">
            <a:blip r:embed="rId5">
              <a:extLst>
                <a:ext uri="{28A0092B-C50C-407E-A947-70E740481C1C}">
                  <a14:useLocalDpi xmlns:a14="http://schemas.microsoft.com/office/drawing/2010/main" val="0"/>
                </a:ext>
              </a:extLst>
            </a:blip>
            <a:srcRect l="4218" t="7686" r="16695" b="8326"/>
            <a:stretch/>
          </p:blipFill>
          <p:spPr>
            <a:xfrm>
              <a:off x="4991136" y="778736"/>
              <a:ext cx="2127794" cy="1566639"/>
            </a:xfrm>
            <a:prstGeom prst="rect">
              <a:avLst/>
            </a:prstGeom>
          </p:spPr>
        </p:pic>
        <p:pic>
          <p:nvPicPr>
            <p:cNvPr id="15" name="Imagen 14" descr="Diagrama&#10;&#10;Descripción generada automáticamente">
              <a:extLst>
                <a:ext uri="{FF2B5EF4-FFF2-40B4-BE49-F238E27FC236}">
                  <a16:creationId xmlns:a16="http://schemas.microsoft.com/office/drawing/2014/main" id="{7024FC85-CC30-B1E7-846D-41956007D9D2}"/>
                </a:ext>
              </a:extLst>
            </p:cNvPr>
            <p:cNvPicPr>
              <a:picLocks noChangeAspect="1"/>
            </p:cNvPicPr>
            <p:nvPr/>
          </p:nvPicPr>
          <p:blipFill rotWithShape="1">
            <a:blip r:embed="rId6">
              <a:extLst>
                <a:ext uri="{28A0092B-C50C-407E-A947-70E740481C1C}">
                  <a14:useLocalDpi xmlns:a14="http://schemas.microsoft.com/office/drawing/2010/main" val="0"/>
                </a:ext>
              </a:extLst>
            </a:blip>
            <a:srcRect l="5365" t="7435" r="18528" b="8349"/>
            <a:stretch/>
          </p:blipFill>
          <p:spPr>
            <a:xfrm>
              <a:off x="7233636" y="778735"/>
              <a:ext cx="2035048" cy="1566639"/>
            </a:xfrm>
            <a:prstGeom prst="rect">
              <a:avLst/>
            </a:prstGeom>
          </p:spPr>
        </p:pic>
        <p:pic>
          <p:nvPicPr>
            <p:cNvPr id="17" name="Imagen 16" descr="Diagrama&#10;&#10;Descripción generada automáticamente con confianza media">
              <a:extLst>
                <a:ext uri="{FF2B5EF4-FFF2-40B4-BE49-F238E27FC236}">
                  <a16:creationId xmlns:a16="http://schemas.microsoft.com/office/drawing/2014/main" id="{ABA1B26D-B896-389D-417B-094F087AD4B0}"/>
                </a:ext>
              </a:extLst>
            </p:cNvPr>
            <p:cNvPicPr>
              <a:picLocks noChangeAspect="1"/>
            </p:cNvPicPr>
            <p:nvPr/>
          </p:nvPicPr>
          <p:blipFill rotWithShape="1">
            <a:blip r:embed="rId7">
              <a:extLst>
                <a:ext uri="{28A0092B-C50C-407E-A947-70E740481C1C}">
                  <a14:useLocalDpi xmlns:a14="http://schemas.microsoft.com/office/drawing/2010/main" val="0"/>
                </a:ext>
              </a:extLst>
            </a:blip>
            <a:srcRect l="4714" t="7512" r="17744" b="7972"/>
            <a:stretch/>
          </p:blipFill>
          <p:spPr>
            <a:xfrm>
              <a:off x="9456560" y="784834"/>
              <a:ext cx="2086218" cy="1566641"/>
            </a:xfrm>
            <a:prstGeom prst="rect">
              <a:avLst/>
            </a:prstGeom>
          </p:spPr>
        </p:pic>
        <p:sp>
          <p:nvSpPr>
            <p:cNvPr id="82" name="Rectángulo 81">
              <a:extLst>
                <a:ext uri="{FF2B5EF4-FFF2-40B4-BE49-F238E27FC236}">
                  <a16:creationId xmlns:a16="http://schemas.microsoft.com/office/drawing/2014/main" id="{2675AE59-5BC8-B85E-54F5-B32DBCC97F01}"/>
                </a:ext>
              </a:extLst>
            </p:cNvPr>
            <p:cNvSpPr/>
            <p:nvPr/>
          </p:nvSpPr>
          <p:spPr>
            <a:xfrm>
              <a:off x="5138520" y="2397797"/>
              <a:ext cx="1913815" cy="14647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ángulo 82">
              <a:extLst>
                <a:ext uri="{FF2B5EF4-FFF2-40B4-BE49-F238E27FC236}">
                  <a16:creationId xmlns:a16="http://schemas.microsoft.com/office/drawing/2014/main" id="{3F72E905-45A7-D00B-C72D-D1D2F7A24CB5}"/>
                </a:ext>
              </a:extLst>
            </p:cNvPr>
            <p:cNvSpPr/>
            <p:nvPr/>
          </p:nvSpPr>
          <p:spPr>
            <a:xfrm>
              <a:off x="7352602" y="2398050"/>
              <a:ext cx="1881950" cy="1458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ángulo 83">
              <a:extLst>
                <a:ext uri="{FF2B5EF4-FFF2-40B4-BE49-F238E27FC236}">
                  <a16:creationId xmlns:a16="http://schemas.microsoft.com/office/drawing/2014/main" id="{B48520BC-9756-3E9C-C0A9-8ACC9D820EA6}"/>
                </a:ext>
              </a:extLst>
            </p:cNvPr>
            <p:cNvSpPr/>
            <p:nvPr/>
          </p:nvSpPr>
          <p:spPr>
            <a:xfrm>
              <a:off x="9589234" y="2403288"/>
              <a:ext cx="1885447" cy="14533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63" name="CuadroTexto 62">
                  <a:extLst>
                    <a:ext uri="{FF2B5EF4-FFF2-40B4-BE49-F238E27FC236}">
                      <a16:creationId xmlns:a16="http://schemas.microsoft.com/office/drawing/2014/main" id="{26DACECE-8D99-895B-2167-DB35BCA55113}"/>
                    </a:ext>
                  </a:extLst>
                </p:cNvPr>
                <p:cNvSpPr txBox="1"/>
                <p:nvPr/>
              </p:nvSpPr>
              <p:spPr>
                <a:xfrm rot="16200000">
                  <a:off x="3999658" y="3009782"/>
                  <a:ext cx="1433918" cy="259850"/>
                </a:xfrm>
                <a:prstGeom prst="rect">
                  <a:avLst/>
                </a:prstGeom>
                <a:solidFill>
                  <a:schemeClr val="bg1"/>
                </a:solidFill>
                <a:ln w="12700">
                  <a:solidFill>
                    <a:schemeClr val="tx1"/>
                  </a:solidFill>
                </a:ln>
              </p:spPr>
              <p:txBody>
                <a:bodyPr wrap="square" rtlCol="0">
                  <a:spAutoFit/>
                </a:bodyPr>
                <a:lstStyle/>
                <a:p>
                  <a:pPr algn="ctr"/>
                  <a:r>
                    <a:rPr lang="es-ES" sz="1200" b="1" dirty="0"/>
                    <a:t>Relative error (</a:t>
                  </a:r>
                  <a14:m>
                    <m:oMath xmlns:m="http://schemas.openxmlformats.org/officeDocument/2006/math">
                      <m:r>
                        <a:rPr lang="es-ES" sz="1200" b="1" dirty="0">
                          <a:latin typeface="Cambria Math" panose="02040503050406030204" pitchFamily="18" charset="0"/>
                        </a:rPr>
                        <m:t>𝚫</m:t>
                      </m:r>
                    </m:oMath>
                  </a14:m>
                  <a:r>
                    <a:rPr lang="en-GB" sz="1200" b="1" dirty="0"/>
                    <a:t>)</a:t>
                  </a:r>
                </a:p>
              </p:txBody>
            </p:sp>
          </mc:Choice>
          <mc:Fallback>
            <p:sp>
              <p:nvSpPr>
                <p:cNvPr id="63" name="CuadroTexto 62">
                  <a:extLst>
                    <a:ext uri="{FF2B5EF4-FFF2-40B4-BE49-F238E27FC236}">
                      <a16:creationId xmlns:a16="http://schemas.microsoft.com/office/drawing/2014/main" id="{26DACECE-8D99-895B-2167-DB35BCA55113}"/>
                    </a:ext>
                  </a:extLst>
                </p:cNvPr>
                <p:cNvSpPr txBox="1">
                  <a:spLocks noRot="1" noChangeAspect="1" noMove="1" noResize="1" noEditPoints="1" noAdjustHandles="1" noChangeArrowheads="1" noChangeShapeType="1" noTextEdit="1"/>
                </p:cNvSpPr>
                <p:nvPr/>
              </p:nvSpPr>
              <p:spPr>
                <a:xfrm rot="16200000">
                  <a:off x="3999658" y="3009782"/>
                  <a:ext cx="1433918" cy="259850"/>
                </a:xfrm>
                <a:prstGeom prst="rect">
                  <a:avLst/>
                </a:prstGeom>
                <a:blipFill>
                  <a:blip r:embed="rId8"/>
                  <a:stretch>
                    <a:fillRect r="-14894"/>
                  </a:stretch>
                </a:blipFill>
                <a:ln w="12700">
                  <a:solidFill>
                    <a:schemeClr val="tx1"/>
                  </a:solidFill>
                </a:ln>
              </p:spPr>
              <p:txBody>
                <a:bodyPr/>
                <a:lstStyle/>
                <a:p>
                  <a:r>
                    <a:rPr lang="en-GB">
                      <a:noFill/>
                    </a:rPr>
                    <a:t> </a:t>
                  </a:r>
                </a:p>
              </p:txBody>
            </p:sp>
          </mc:Fallback>
        </mc:AlternateContent>
        <p:sp>
          <p:nvSpPr>
            <p:cNvPr id="78" name="Rectángulo 77">
              <a:extLst>
                <a:ext uri="{FF2B5EF4-FFF2-40B4-BE49-F238E27FC236}">
                  <a16:creationId xmlns:a16="http://schemas.microsoft.com/office/drawing/2014/main" id="{1931285D-9349-1597-7668-76F61FA76859}"/>
                </a:ext>
              </a:extLst>
            </p:cNvPr>
            <p:cNvSpPr/>
            <p:nvPr/>
          </p:nvSpPr>
          <p:spPr>
            <a:xfrm>
              <a:off x="5138520" y="784834"/>
              <a:ext cx="1890627" cy="14588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ángulo 78">
              <a:extLst>
                <a:ext uri="{FF2B5EF4-FFF2-40B4-BE49-F238E27FC236}">
                  <a16:creationId xmlns:a16="http://schemas.microsoft.com/office/drawing/2014/main" id="{6C33966D-6CAF-B48F-9A17-4C1F3BC81BA3}"/>
                </a:ext>
              </a:extLst>
            </p:cNvPr>
            <p:cNvSpPr/>
            <p:nvPr/>
          </p:nvSpPr>
          <p:spPr>
            <a:xfrm>
              <a:off x="7346252" y="785086"/>
              <a:ext cx="1881950" cy="1458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ángulo 79">
              <a:extLst>
                <a:ext uri="{FF2B5EF4-FFF2-40B4-BE49-F238E27FC236}">
                  <a16:creationId xmlns:a16="http://schemas.microsoft.com/office/drawing/2014/main" id="{3CE9A9E9-4240-E668-A259-528A62941830}"/>
                </a:ext>
              </a:extLst>
            </p:cNvPr>
            <p:cNvSpPr/>
            <p:nvPr/>
          </p:nvSpPr>
          <p:spPr>
            <a:xfrm>
              <a:off x="9589234" y="790324"/>
              <a:ext cx="1885447" cy="14533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 name="Imagen 80" descr="Diagrama&#10;&#10;Descripción generada automáticamente con confianza media">
              <a:extLst>
                <a:ext uri="{FF2B5EF4-FFF2-40B4-BE49-F238E27FC236}">
                  <a16:creationId xmlns:a16="http://schemas.microsoft.com/office/drawing/2014/main" id="{8223D105-7E9B-224E-770D-BADCE9B395D8}"/>
                </a:ext>
              </a:extLst>
            </p:cNvPr>
            <p:cNvPicPr>
              <a:picLocks noChangeAspect="1"/>
            </p:cNvPicPr>
            <p:nvPr/>
          </p:nvPicPr>
          <p:blipFill rotWithShape="1">
            <a:blip r:embed="rId7">
              <a:extLst>
                <a:ext uri="{28A0092B-C50C-407E-A947-70E740481C1C}">
                  <a14:useLocalDpi xmlns:a14="http://schemas.microsoft.com/office/drawing/2010/main" val="0"/>
                </a:ext>
              </a:extLst>
            </a:blip>
            <a:srcRect l="84815" t="3145" r="-566" b="12234"/>
            <a:stretch/>
          </p:blipFill>
          <p:spPr>
            <a:xfrm>
              <a:off x="11510144" y="709360"/>
              <a:ext cx="423777" cy="1568593"/>
            </a:xfrm>
            <a:prstGeom prst="rect">
              <a:avLst/>
            </a:prstGeom>
          </p:spPr>
        </p:pic>
        <p:sp>
          <p:nvSpPr>
            <p:cNvPr id="85" name="CuadroTexto 84">
              <a:extLst>
                <a:ext uri="{FF2B5EF4-FFF2-40B4-BE49-F238E27FC236}">
                  <a16:creationId xmlns:a16="http://schemas.microsoft.com/office/drawing/2014/main" id="{2A641503-476C-4D18-1A69-E93279CAF860}"/>
                </a:ext>
              </a:extLst>
            </p:cNvPr>
            <p:cNvSpPr txBox="1"/>
            <p:nvPr/>
          </p:nvSpPr>
          <p:spPr>
            <a:xfrm rot="16200000">
              <a:off x="4016741" y="1396818"/>
              <a:ext cx="1433918" cy="259850"/>
            </a:xfrm>
            <a:prstGeom prst="rect">
              <a:avLst/>
            </a:prstGeom>
            <a:solidFill>
              <a:schemeClr val="bg1"/>
            </a:solidFill>
            <a:ln w="12700">
              <a:solidFill>
                <a:schemeClr val="tx1"/>
              </a:solidFill>
            </a:ln>
          </p:spPr>
          <p:txBody>
            <a:bodyPr wrap="square" rtlCol="0">
              <a:spAutoFit/>
            </a:bodyPr>
            <a:lstStyle/>
            <a:p>
              <a:pPr algn="ctr"/>
              <a:r>
                <a:rPr lang="en-CA" sz="1200" b="1" dirty="0"/>
                <a:t>Velocities</a:t>
              </a:r>
            </a:p>
          </p:txBody>
        </p:sp>
        <p:grpSp>
          <p:nvGrpSpPr>
            <p:cNvPr id="61" name="Grupo 60">
              <a:extLst>
                <a:ext uri="{FF2B5EF4-FFF2-40B4-BE49-F238E27FC236}">
                  <a16:creationId xmlns:a16="http://schemas.microsoft.com/office/drawing/2014/main" id="{A2058CC7-B894-0929-8DEC-575EEF93E30C}"/>
                </a:ext>
              </a:extLst>
            </p:cNvPr>
            <p:cNvGrpSpPr/>
            <p:nvPr/>
          </p:nvGrpSpPr>
          <p:grpSpPr>
            <a:xfrm>
              <a:off x="5922078" y="1597638"/>
              <a:ext cx="957740" cy="585075"/>
              <a:chOff x="5627386" y="1949531"/>
              <a:chExt cx="957740" cy="585075"/>
            </a:xfrm>
          </p:grpSpPr>
          <p:sp>
            <p:nvSpPr>
              <p:cNvPr id="62" name="CuadroTexto 32">
                <a:extLst>
                  <a:ext uri="{FF2B5EF4-FFF2-40B4-BE49-F238E27FC236}">
                    <a16:creationId xmlns:a16="http://schemas.microsoft.com/office/drawing/2014/main" id="{4971E93C-A43D-B943-C7DB-ACD50742F00E}"/>
                  </a:ext>
                </a:extLst>
              </p:cNvPr>
              <p:cNvSpPr txBox="1"/>
              <p:nvPr/>
            </p:nvSpPr>
            <p:spPr>
              <a:xfrm>
                <a:off x="5967910" y="1949531"/>
                <a:ext cx="348381" cy="186782"/>
              </a:xfrm>
              <a:prstGeom prst="rect">
                <a:avLst/>
              </a:prstGeom>
              <a:noFill/>
              <a:ln>
                <a:noFill/>
              </a:ln>
            </p:spPr>
            <p:txBody>
              <a:bodyPr wrap="square" rtlCol="0">
                <a:spAutoFit/>
              </a:bodyPr>
              <a:lstStyle/>
              <a:p>
                <a:pPr algn="ctr">
                  <a:lnSpc>
                    <a:spcPct val="107000"/>
                  </a:lnSpc>
                  <a:spcAft>
                    <a:spcPts val="800"/>
                  </a:spcAft>
                </a:pPr>
                <a:r>
                  <a:rPr lang="en-GB" sz="600" kern="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CC</a:t>
                </a:r>
                <a:endParaRPr lang="es-ES" sz="6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4" name="CuadroTexto 34">
                <a:extLst>
                  <a:ext uri="{FF2B5EF4-FFF2-40B4-BE49-F238E27FC236}">
                    <a16:creationId xmlns:a16="http://schemas.microsoft.com/office/drawing/2014/main" id="{3FF27B63-11C9-C8E0-471E-B11DE48D1E2B}"/>
                  </a:ext>
                </a:extLst>
              </p:cNvPr>
              <p:cNvSpPr txBox="1"/>
              <p:nvPr/>
            </p:nvSpPr>
            <p:spPr>
              <a:xfrm>
                <a:off x="5627386" y="2116255"/>
                <a:ext cx="348380" cy="186782"/>
              </a:xfrm>
              <a:prstGeom prst="rect">
                <a:avLst/>
              </a:prstGeom>
              <a:noFill/>
              <a:ln>
                <a:noFill/>
              </a:ln>
            </p:spPr>
            <p:txBody>
              <a:bodyPr wrap="square" rtlCol="0">
                <a:spAutoFit/>
              </a:bodyPr>
              <a:lstStyle/>
              <a:p>
                <a:pPr algn="ctr">
                  <a:lnSpc>
                    <a:spcPct val="107000"/>
                  </a:lnSpc>
                  <a:spcAft>
                    <a:spcPts val="800"/>
                  </a:spcAft>
                </a:pPr>
                <a:r>
                  <a:rPr lang="en-GB" sz="600" kern="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NEC</a:t>
                </a:r>
                <a:endParaRPr lang="es-ES" sz="6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5" name="CuadroTexto 35">
                <a:extLst>
                  <a:ext uri="{FF2B5EF4-FFF2-40B4-BE49-F238E27FC236}">
                    <a16:creationId xmlns:a16="http://schemas.microsoft.com/office/drawing/2014/main" id="{183095BB-B18E-1E4D-37C1-95D53D75BB44}"/>
                  </a:ext>
                </a:extLst>
              </p:cNvPr>
              <p:cNvSpPr txBox="1"/>
              <p:nvPr/>
            </p:nvSpPr>
            <p:spPr>
              <a:xfrm>
                <a:off x="5951100" y="2227207"/>
                <a:ext cx="348381" cy="186782"/>
              </a:xfrm>
              <a:prstGeom prst="rect">
                <a:avLst/>
              </a:prstGeom>
              <a:noFill/>
              <a:ln>
                <a:noFill/>
              </a:ln>
            </p:spPr>
            <p:txBody>
              <a:bodyPr wrap="square" rtlCol="0">
                <a:spAutoFit/>
              </a:bodyPr>
              <a:lstStyle/>
              <a:p>
                <a:pPr algn="ctr">
                  <a:lnSpc>
                    <a:spcPct val="107000"/>
                  </a:lnSpc>
                  <a:spcAft>
                    <a:spcPts val="800"/>
                  </a:spcAft>
                </a:pPr>
                <a:r>
                  <a:rPr lang="en-GB" sz="600" kern="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GD</a:t>
                </a:r>
                <a:endParaRPr lang="es-ES" sz="6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7" name="CuadroTexto 36">
                <a:extLst>
                  <a:ext uri="{FF2B5EF4-FFF2-40B4-BE49-F238E27FC236}">
                    <a16:creationId xmlns:a16="http://schemas.microsoft.com/office/drawing/2014/main" id="{37EB5211-2EE0-75C5-EE6D-0819DAF5368A}"/>
                  </a:ext>
                </a:extLst>
              </p:cNvPr>
              <p:cNvSpPr txBox="1"/>
              <p:nvPr/>
            </p:nvSpPr>
            <p:spPr>
              <a:xfrm>
                <a:off x="6237212" y="2197619"/>
                <a:ext cx="347914" cy="186782"/>
              </a:xfrm>
              <a:prstGeom prst="rect">
                <a:avLst/>
              </a:prstGeom>
              <a:noFill/>
              <a:ln>
                <a:noFill/>
              </a:ln>
            </p:spPr>
            <p:txBody>
              <a:bodyPr wrap="square" rtlCol="0">
                <a:spAutoFit/>
              </a:bodyPr>
              <a:lstStyle/>
              <a:p>
                <a:pPr algn="ctr">
                  <a:lnSpc>
                    <a:spcPct val="107000"/>
                  </a:lnSpc>
                  <a:spcAft>
                    <a:spcPts val="800"/>
                  </a:spcAft>
                </a:pPr>
                <a:r>
                  <a:rPr lang="en-GB" sz="600" kern="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MC</a:t>
                </a:r>
                <a:endParaRPr lang="es-ES" sz="6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8" name="CuadroTexto 37">
                <a:extLst>
                  <a:ext uri="{FF2B5EF4-FFF2-40B4-BE49-F238E27FC236}">
                    <a16:creationId xmlns:a16="http://schemas.microsoft.com/office/drawing/2014/main" id="{2CE22A8F-8109-B209-14AF-1774BF1B4AB6}"/>
                  </a:ext>
                </a:extLst>
              </p:cNvPr>
              <p:cNvSpPr txBox="1"/>
              <p:nvPr/>
            </p:nvSpPr>
            <p:spPr>
              <a:xfrm>
                <a:off x="5763288" y="2347824"/>
                <a:ext cx="429434" cy="186782"/>
              </a:xfrm>
              <a:prstGeom prst="rect">
                <a:avLst/>
              </a:prstGeom>
              <a:noFill/>
              <a:ln>
                <a:noFill/>
              </a:ln>
            </p:spPr>
            <p:txBody>
              <a:bodyPr wrap="square" rtlCol="0">
                <a:spAutoFit/>
              </a:bodyPr>
              <a:lstStyle/>
              <a:p>
                <a:pPr algn="ctr">
                  <a:lnSpc>
                    <a:spcPct val="107000"/>
                  </a:lnSpc>
                  <a:spcAft>
                    <a:spcPts val="800"/>
                  </a:spcAft>
                </a:pPr>
                <a:r>
                  <a:rPr lang="en-GB" sz="600" kern="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NECC</a:t>
                </a:r>
                <a:endParaRPr lang="es-ES" sz="6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71" name="Forma libre: forma 70">
                <a:extLst>
                  <a:ext uri="{FF2B5EF4-FFF2-40B4-BE49-F238E27FC236}">
                    <a16:creationId xmlns:a16="http://schemas.microsoft.com/office/drawing/2014/main" id="{C9EA5052-BA4B-F9C8-04E5-3BEA67FCB86B}"/>
                  </a:ext>
                </a:extLst>
              </p:cNvPr>
              <p:cNvSpPr/>
              <p:nvPr/>
            </p:nvSpPr>
            <p:spPr>
              <a:xfrm>
                <a:off x="5980244" y="2261576"/>
                <a:ext cx="323715" cy="132387"/>
              </a:xfrm>
              <a:custGeom>
                <a:avLst/>
                <a:gdLst>
                  <a:gd name="connsiteX0" fmla="*/ 107736 w 491055"/>
                  <a:gd name="connsiteY0" fmla="*/ 11906 h 380287"/>
                  <a:gd name="connsiteX1" fmla="*/ 50586 w 491055"/>
                  <a:gd name="connsiteY1" fmla="*/ 42862 h 380287"/>
                  <a:gd name="connsiteX2" fmla="*/ 12486 w 491055"/>
                  <a:gd name="connsiteY2" fmla="*/ 119062 h 380287"/>
                  <a:gd name="connsiteX3" fmla="*/ 10104 w 491055"/>
                  <a:gd name="connsiteY3" fmla="*/ 257175 h 380287"/>
                  <a:gd name="connsiteX4" fmla="*/ 136311 w 491055"/>
                  <a:gd name="connsiteY4" fmla="*/ 366712 h 380287"/>
                  <a:gd name="connsiteX5" fmla="*/ 269661 w 491055"/>
                  <a:gd name="connsiteY5" fmla="*/ 376237 h 380287"/>
                  <a:gd name="connsiteX6" fmla="*/ 398248 w 491055"/>
                  <a:gd name="connsiteY6" fmla="*/ 345281 h 380287"/>
                  <a:gd name="connsiteX7" fmla="*/ 476829 w 491055"/>
                  <a:gd name="connsiteY7" fmla="*/ 261937 h 380287"/>
                  <a:gd name="connsiteX8" fmla="*/ 486354 w 491055"/>
                  <a:gd name="connsiteY8" fmla="*/ 140494 h 380287"/>
                  <a:gd name="connsiteX9" fmla="*/ 424442 w 491055"/>
                  <a:gd name="connsiteY9" fmla="*/ 42862 h 380287"/>
                  <a:gd name="connsiteX10" fmla="*/ 338717 w 491055"/>
                  <a:gd name="connsiteY10" fmla="*/ 9525 h 380287"/>
                  <a:gd name="connsiteX11" fmla="*/ 226798 w 491055"/>
                  <a:gd name="connsiteY11" fmla="*/ 0 h 380287"/>
                  <a:gd name="connsiteX0" fmla="*/ 113440 w 496759"/>
                  <a:gd name="connsiteY0" fmla="*/ 11906 h 380287"/>
                  <a:gd name="connsiteX1" fmla="*/ 56290 w 496759"/>
                  <a:gd name="connsiteY1" fmla="*/ 42862 h 380287"/>
                  <a:gd name="connsiteX2" fmla="*/ 6283 w 496759"/>
                  <a:gd name="connsiteY2" fmla="*/ 135730 h 380287"/>
                  <a:gd name="connsiteX3" fmla="*/ 15808 w 496759"/>
                  <a:gd name="connsiteY3" fmla="*/ 257175 h 380287"/>
                  <a:gd name="connsiteX4" fmla="*/ 142015 w 496759"/>
                  <a:gd name="connsiteY4" fmla="*/ 366712 h 380287"/>
                  <a:gd name="connsiteX5" fmla="*/ 275365 w 496759"/>
                  <a:gd name="connsiteY5" fmla="*/ 376237 h 380287"/>
                  <a:gd name="connsiteX6" fmla="*/ 403952 w 496759"/>
                  <a:gd name="connsiteY6" fmla="*/ 345281 h 380287"/>
                  <a:gd name="connsiteX7" fmla="*/ 482533 w 496759"/>
                  <a:gd name="connsiteY7" fmla="*/ 261937 h 380287"/>
                  <a:gd name="connsiteX8" fmla="*/ 492058 w 496759"/>
                  <a:gd name="connsiteY8" fmla="*/ 140494 h 380287"/>
                  <a:gd name="connsiteX9" fmla="*/ 430146 w 496759"/>
                  <a:gd name="connsiteY9" fmla="*/ 42862 h 380287"/>
                  <a:gd name="connsiteX10" fmla="*/ 344421 w 496759"/>
                  <a:gd name="connsiteY10" fmla="*/ 9525 h 380287"/>
                  <a:gd name="connsiteX11" fmla="*/ 232502 w 496759"/>
                  <a:gd name="connsiteY11" fmla="*/ 0 h 380287"/>
                  <a:gd name="connsiteX0" fmla="*/ 113440 w 496759"/>
                  <a:gd name="connsiteY0" fmla="*/ 11906 h 380287"/>
                  <a:gd name="connsiteX1" fmla="*/ 56290 w 496759"/>
                  <a:gd name="connsiteY1" fmla="*/ 42862 h 380287"/>
                  <a:gd name="connsiteX2" fmla="*/ 6283 w 496759"/>
                  <a:gd name="connsiteY2" fmla="*/ 135730 h 380287"/>
                  <a:gd name="connsiteX3" fmla="*/ 15808 w 496759"/>
                  <a:gd name="connsiteY3" fmla="*/ 257175 h 380287"/>
                  <a:gd name="connsiteX4" fmla="*/ 142015 w 496759"/>
                  <a:gd name="connsiteY4" fmla="*/ 366712 h 380287"/>
                  <a:gd name="connsiteX5" fmla="*/ 275365 w 496759"/>
                  <a:gd name="connsiteY5" fmla="*/ 376237 h 380287"/>
                  <a:gd name="connsiteX6" fmla="*/ 403952 w 496759"/>
                  <a:gd name="connsiteY6" fmla="*/ 345281 h 380287"/>
                  <a:gd name="connsiteX7" fmla="*/ 482533 w 496759"/>
                  <a:gd name="connsiteY7" fmla="*/ 261937 h 380287"/>
                  <a:gd name="connsiteX8" fmla="*/ 492058 w 496759"/>
                  <a:gd name="connsiteY8" fmla="*/ 140494 h 380287"/>
                  <a:gd name="connsiteX9" fmla="*/ 430146 w 496759"/>
                  <a:gd name="connsiteY9" fmla="*/ 42862 h 380287"/>
                  <a:gd name="connsiteX10" fmla="*/ 344421 w 496759"/>
                  <a:gd name="connsiteY10" fmla="*/ 9525 h 380287"/>
                  <a:gd name="connsiteX11" fmla="*/ 232502 w 496759"/>
                  <a:gd name="connsiteY11" fmla="*/ 0 h 380287"/>
                  <a:gd name="connsiteX0" fmla="*/ 110334 w 493653"/>
                  <a:gd name="connsiteY0" fmla="*/ 11906 h 379745"/>
                  <a:gd name="connsiteX1" fmla="*/ 53184 w 493653"/>
                  <a:gd name="connsiteY1" fmla="*/ 42862 h 379745"/>
                  <a:gd name="connsiteX2" fmla="*/ 3177 w 493653"/>
                  <a:gd name="connsiteY2" fmla="*/ 135730 h 379745"/>
                  <a:gd name="connsiteX3" fmla="*/ 19846 w 493653"/>
                  <a:gd name="connsiteY3" fmla="*/ 266700 h 379745"/>
                  <a:gd name="connsiteX4" fmla="*/ 138909 w 493653"/>
                  <a:gd name="connsiteY4" fmla="*/ 366712 h 379745"/>
                  <a:gd name="connsiteX5" fmla="*/ 272259 w 493653"/>
                  <a:gd name="connsiteY5" fmla="*/ 376237 h 379745"/>
                  <a:gd name="connsiteX6" fmla="*/ 400846 w 493653"/>
                  <a:gd name="connsiteY6" fmla="*/ 345281 h 379745"/>
                  <a:gd name="connsiteX7" fmla="*/ 479427 w 493653"/>
                  <a:gd name="connsiteY7" fmla="*/ 261937 h 379745"/>
                  <a:gd name="connsiteX8" fmla="*/ 488952 w 493653"/>
                  <a:gd name="connsiteY8" fmla="*/ 140494 h 379745"/>
                  <a:gd name="connsiteX9" fmla="*/ 427040 w 493653"/>
                  <a:gd name="connsiteY9" fmla="*/ 42862 h 379745"/>
                  <a:gd name="connsiteX10" fmla="*/ 341315 w 493653"/>
                  <a:gd name="connsiteY10" fmla="*/ 9525 h 379745"/>
                  <a:gd name="connsiteX11" fmla="*/ 229396 w 493653"/>
                  <a:gd name="connsiteY11" fmla="*/ 0 h 379745"/>
                  <a:gd name="connsiteX0" fmla="*/ 110917 w 494236"/>
                  <a:gd name="connsiteY0" fmla="*/ 11906 h 379745"/>
                  <a:gd name="connsiteX1" fmla="*/ 53767 w 494236"/>
                  <a:gd name="connsiteY1" fmla="*/ 42862 h 379745"/>
                  <a:gd name="connsiteX2" fmla="*/ 3760 w 494236"/>
                  <a:gd name="connsiteY2" fmla="*/ 135730 h 379745"/>
                  <a:gd name="connsiteX3" fmla="*/ 20429 w 494236"/>
                  <a:gd name="connsiteY3" fmla="*/ 266700 h 379745"/>
                  <a:gd name="connsiteX4" fmla="*/ 139492 w 494236"/>
                  <a:gd name="connsiteY4" fmla="*/ 366712 h 379745"/>
                  <a:gd name="connsiteX5" fmla="*/ 272842 w 494236"/>
                  <a:gd name="connsiteY5" fmla="*/ 376237 h 379745"/>
                  <a:gd name="connsiteX6" fmla="*/ 401429 w 494236"/>
                  <a:gd name="connsiteY6" fmla="*/ 345281 h 379745"/>
                  <a:gd name="connsiteX7" fmla="*/ 480010 w 494236"/>
                  <a:gd name="connsiteY7" fmla="*/ 261937 h 379745"/>
                  <a:gd name="connsiteX8" fmla="*/ 489535 w 494236"/>
                  <a:gd name="connsiteY8" fmla="*/ 140494 h 379745"/>
                  <a:gd name="connsiteX9" fmla="*/ 427623 w 494236"/>
                  <a:gd name="connsiteY9" fmla="*/ 42862 h 379745"/>
                  <a:gd name="connsiteX10" fmla="*/ 341898 w 494236"/>
                  <a:gd name="connsiteY10" fmla="*/ 9525 h 379745"/>
                  <a:gd name="connsiteX11" fmla="*/ 229979 w 494236"/>
                  <a:gd name="connsiteY11" fmla="*/ 0 h 379745"/>
                  <a:gd name="connsiteX0" fmla="*/ 121317 w 504636"/>
                  <a:gd name="connsiteY0" fmla="*/ 11906 h 379745"/>
                  <a:gd name="connsiteX1" fmla="*/ 64167 w 504636"/>
                  <a:gd name="connsiteY1" fmla="*/ 42862 h 379745"/>
                  <a:gd name="connsiteX2" fmla="*/ 14160 w 504636"/>
                  <a:gd name="connsiteY2" fmla="*/ 135730 h 379745"/>
                  <a:gd name="connsiteX3" fmla="*/ 30829 w 504636"/>
                  <a:gd name="connsiteY3" fmla="*/ 266700 h 379745"/>
                  <a:gd name="connsiteX4" fmla="*/ 149892 w 504636"/>
                  <a:gd name="connsiteY4" fmla="*/ 366712 h 379745"/>
                  <a:gd name="connsiteX5" fmla="*/ 283242 w 504636"/>
                  <a:gd name="connsiteY5" fmla="*/ 376237 h 379745"/>
                  <a:gd name="connsiteX6" fmla="*/ 411829 w 504636"/>
                  <a:gd name="connsiteY6" fmla="*/ 345281 h 379745"/>
                  <a:gd name="connsiteX7" fmla="*/ 490410 w 504636"/>
                  <a:gd name="connsiteY7" fmla="*/ 261937 h 379745"/>
                  <a:gd name="connsiteX8" fmla="*/ 499935 w 504636"/>
                  <a:gd name="connsiteY8" fmla="*/ 140494 h 379745"/>
                  <a:gd name="connsiteX9" fmla="*/ 438023 w 504636"/>
                  <a:gd name="connsiteY9" fmla="*/ 42862 h 379745"/>
                  <a:gd name="connsiteX10" fmla="*/ 352298 w 504636"/>
                  <a:gd name="connsiteY10" fmla="*/ 9525 h 379745"/>
                  <a:gd name="connsiteX11" fmla="*/ 240379 w 504636"/>
                  <a:gd name="connsiteY11" fmla="*/ 0 h 379745"/>
                  <a:gd name="connsiteX0" fmla="*/ 113901 w 497220"/>
                  <a:gd name="connsiteY0" fmla="*/ 11906 h 379745"/>
                  <a:gd name="connsiteX1" fmla="*/ 56751 w 497220"/>
                  <a:gd name="connsiteY1" fmla="*/ 42862 h 379745"/>
                  <a:gd name="connsiteX2" fmla="*/ 6744 w 497220"/>
                  <a:gd name="connsiteY2" fmla="*/ 135730 h 379745"/>
                  <a:gd name="connsiteX3" fmla="*/ 23413 w 497220"/>
                  <a:gd name="connsiteY3" fmla="*/ 266700 h 379745"/>
                  <a:gd name="connsiteX4" fmla="*/ 142476 w 497220"/>
                  <a:gd name="connsiteY4" fmla="*/ 366712 h 379745"/>
                  <a:gd name="connsiteX5" fmla="*/ 275826 w 497220"/>
                  <a:gd name="connsiteY5" fmla="*/ 376237 h 379745"/>
                  <a:gd name="connsiteX6" fmla="*/ 404413 w 497220"/>
                  <a:gd name="connsiteY6" fmla="*/ 345281 h 379745"/>
                  <a:gd name="connsiteX7" fmla="*/ 482994 w 497220"/>
                  <a:gd name="connsiteY7" fmla="*/ 261937 h 379745"/>
                  <a:gd name="connsiteX8" fmla="*/ 492519 w 497220"/>
                  <a:gd name="connsiteY8" fmla="*/ 140494 h 379745"/>
                  <a:gd name="connsiteX9" fmla="*/ 430607 w 497220"/>
                  <a:gd name="connsiteY9" fmla="*/ 42862 h 379745"/>
                  <a:gd name="connsiteX10" fmla="*/ 344882 w 497220"/>
                  <a:gd name="connsiteY10" fmla="*/ 9525 h 379745"/>
                  <a:gd name="connsiteX11" fmla="*/ 232963 w 497220"/>
                  <a:gd name="connsiteY11" fmla="*/ 0 h 379745"/>
                  <a:gd name="connsiteX0" fmla="*/ 113901 w 497220"/>
                  <a:gd name="connsiteY0" fmla="*/ 7144 h 374983"/>
                  <a:gd name="connsiteX1" fmla="*/ 56751 w 497220"/>
                  <a:gd name="connsiteY1" fmla="*/ 38100 h 374983"/>
                  <a:gd name="connsiteX2" fmla="*/ 6744 w 497220"/>
                  <a:gd name="connsiteY2" fmla="*/ 130968 h 374983"/>
                  <a:gd name="connsiteX3" fmla="*/ 23413 w 497220"/>
                  <a:gd name="connsiteY3" fmla="*/ 261938 h 374983"/>
                  <a:gd name="connsiteX4" fmla="*/ 142476 w 497220"/>
                  <a:gd name="connsiteY4" fmla="*/ 361950 h 374983"/>
                  <a:gd name="connsiteX5" fmla="*/ 275826 w 497220"/>
                  <a:gd name="connsiteY5" fmla="*/ 371475 h 374983"/>
                  <a:gd name="connsiteX6" fmla="*/ 404413 w 497220"/>
                  <a:gd name="connsiteY6" fmla="*/ 340519 h 374983"/>
                  <a:gd name="connsiteX7" fmla="*/ 482994 w 497220"/>
                  <a:gd name="connsiteY7" fmla="*/ 257175 h 374983"/>
                  <a:gd name="connsiteX8" fmla="*/ 492519 w 497220"/>
                  <a:gd name="connsiteY8" fmla="*/ 135732 h 374983"/>
                  <a:gd name="connsiteX9" fmla="*/ 430607 w 497220"/>
                  <a:gd name="connsiteY9" fmla="*/ 38100 h 374983"/>
                  <a:gd name="connsiteX10" fmla="*/ 344882 w 497220"/>
                  <a:gd name="connsiteY10" fmla="*/ 4763 h 374983"/>
                  <a:gd name="connsiteX11" fmla="*/ 263919 w 497220"/>
                  <a:gd name="connsiteY11" fmla="*/ 0 h 374983"/>
                  <a:gd name="connsiteX0" fmla="*/ 113901 w 497220"/>
                  <a:gd name="connsiteY0" fmla="*/ 16669 h 384508"/>
                  <a:gd name="connsiteX1" fmla="*/ 56751 w 497220"/>
                  <a:gd name="connsiteY1" fmla="*/ 47625 h 384508"/>
                  <a:gd name="connsiteX2" fmla="*/ 6744 w 497220"/>
                  <a:gd name="connsiteY2" fmla="*/ 140493 h 384508"/>
                  <a:gd name="connsiteX3" fmla="*/ 23413 w 497220"/>
                  <a:gd name="connsiteY3" fmla="*/ 271463 h 384508"/>
                  <a:gd name="connsiteX4" fmla="*/ 142476 w 497220"/>
                  <a:gd name="connsiteY4" fmla="*/ 371475 h 384508"/>
                  <a:gd name="connsiteX5" fmla="*/ 275826 w 497220"/>
                  <a:gd name="connsiteY5" fmla="*/ 381000 h 384508"/>
                  <a:gd name="connsiteX6" fmla="*/ 404413 w 497220"/>
                  <a:gd name="connsiteY6" fmla="*/ 350044 h 384508"/>
                  <a:gd name="connsiteX7" fmla="*/ 482994 w 497220"/>
                  <a:gd name="connsiteY7" fmla="*/ 266700 h 384508"/>
                  <a:gd name="connsiteX8" fmla="*/ 492519 w 497220"/>
                  <a:gd name="connsiteY8" fmla="*/ 145257 h 384508"/>
                  <a:gd name="connsiteX9" fmla="*/ 430607 w 497220"/>
                  <a:gd name="connsiteY9" fmla="*/ 47625 h 384508"/>
                  <a:gd name="connsiteX10" fmla="*/ 344882 w 497220"/>
                  <a:gd name="connsiteY10" fmla="*/ 14288 h 384508"/>
                  <a:gd name="connsiteX11" fmla="*/ 285350 w 497220"/>
                  <a:gd name="connsiteY11" fmla="*/ 0 h 384508"/>
                  <a:gd name="connsiteX0" fmla="*/ 113901 w 497220"/>
                  <a:gd name="connsiteY0" fmla="*/ 16669 h 384508"/>
                  <a:gd name="connsiteX1" fmla="*/ 56751 w 497220"/>
                  <a:gd name="connsiteY1" fmla="*/ 47625 h 384508"/>
                  <a:gd name="connsiteX2" fmla="*/ 6744 w 497220"/>
                  <a:gd name="connsiteY2" fmla="*/ 140493 h 384508"/>
                  <a:gd name="connsiteX3" fmla="*/ 23413 w 497220"/>
                  <a:gd name="connsiteY3" fmla="*/ 271463 h 384508"/>
                  <a:gd name="connsiteX4" fmla="*/ 142476 w 497220"/>
                  <a:gd name="connsiteY4" fmla="*/ 371475 h 384508"/>
                  <a:gd name="connsiteX5" fmla="*/ 275826 w 497220"/>
                  <a:gd name="connsiteY5" fmla="*/ 381000 h 384508"/>
                  <a:gd name="connsiteX6" fmla="*/ 404413 w 497220"/>
                  <a:gd name="connsiteY6" fmla="*/ 350044 h 384508"/>
                  <a:gd name="connsiteX7" fmla="*/ 482994 w 497220"/>
                  <a:gd name="connsiteY7" fmla="*/ 266700 h 384508"/>
                  <a:gd name="connsiteX8" fmla="*/ 492519 w 497220"/>
                  <a:gd name="connsiteY8" fmla="*/ 145257 h 384508"/>
                  <a:gd name="connsiteX9" fmla="*/ 430607 w 497220"/>
                  <a:gd name="connsiteY9" fmla="*/ 47625 h 384508"/>
                  <a:gd name="connsiteX10" fmla="*/ 368695 w 497220"/>
                  <a:gd name="connsiteY10" fmla="*/ 11906 h 384508"/>
                  <a:gd name="connsiteX11" fmla="*/ 285350 w 497220"/>
                  <a:gd name="connsiteY11" fmla="*/ 0 h 384508"/>
                  <a:gd name="connsiteX0" fmla="*/ 113901 w 497220"/>
                  <a:gd name="connsiteY0" fmla="*/ 16774 h 384613"/>
                  <a:gd name="connsiteX1" fmla="*/ 56751 w 497220"/>
                  <a:gd name="connsiteY1" fmla="*/ 47730 h 384613"/>
                  <a:gd name="connsiteX2" fmla="*/ 6744 w 497220"/>
                  <a:gd name="connsiteY2" fmla="*/ 140598 h 384613"/>
                  <a:gd name="connsiteX3" fmla="*/ 23413 w 497220"/>
                  <a:gd name="connsiteY3" fmla="*/ 271568 h 384613"/>
                  <a:gd name="connsiteX4" fmla="*/ 142476 w 497220"/>
                  <a:gd name="connsiteY4" fmla="*/ 371580 h 384613"/>
                  <a:gd name="connsiteX5" fmla="*/ 275826 w 497220"/>
                  <a:gd name="connsiteY5" fmla="*/ 381105 h 384613"/>
                  <a:gd name="connsiteX6" fmla="*/ 404413 w 497220"/>
                  <a:gd name="connsiteY6" fmla="*/ 350149 h 384613"/>
                  <a:gd name="connsiteX7" fmla="*/ 482994 w 497220"/>
                  <a:gd name="connsiteY7" fmla="*/ 266805 h 384613"/>
                  <a:gd name="connsiteX8" fmla="*/ 492519 w 497220"/>
                  <a:gd name="connsiteY8" fmla="*/ 145362 h 384613"/>
                  <a:gd name="connsiteX9" fmla="*/ 430607 w 497220"/>
                  <a:gd name="connsiteY9" fmla="*/ 47730 h 384613"/>
                  <a:gd name="connsiteX10" fmla="*/ 368695 w 497220"/>
                  <a:gd name="connsiteY10" fmla="*/ 12011 h 384613"/>
                  <a:gd name="connsiteX11" fmla="*/ 285350 w 497220"/>
                  <a:gd name="connsiteY11" fmla="*/ 105 h 384613"/>
                  <a:gd name="connsiteX0" fmla="*/ 113901 w 497220"/>
                  <a:gd name="connsiteY0" fmla="*/ 33338 h 401177"/>
                  <a:gd name="connsiteX1" fmla="*/ 56751 w 497220"/>
                  <a:gd name="connsiteY1" fmla="*/ 64294 h 401177"/>
                  <a:gd name="connsiteX2" fmla="*/ 6744 w 497220"/>
                  <a:gd name="connsiteY2" fmla="*/ 157162 h 401177"/>
                  <a:gd name="connsiteX3" fmla="*/ 23413 w 497220"/>
                  <a:gd name="connsiteY3" fmla="*/ 288132 h 401177"/>
                  <a:gd name="connsiteX4" fmla="*/ 142476 w 497220"/>
                  <a:gd name="connsiteY4" fmla="*/ 388144 h 401177"/>
                  <a:gd name="connsiteX5" fmla="*/ 275826 w 497220"/>
                  <a:gd name="connsiteY5" fmla="*/ 397669 h 401177"/>
                  <a:gd name="connsiteX6" fmla="*/ 404413 w 497220"/>
                  <a:gd name="connsiteY6" fmla="*/ 366713 h 401177"/>
                  <a:gd name="connsiteX7" fmla="*/ 482994 w 497220"/>
                  <a:gd name="connsiteY7" fmla="*/ 283369 h 401177"/>
                  <a:gd name="connsiteX8" fmla="*/ 492519 w 497220"/>
                  <a:gd name="connsiteY8" fmla="*/ 161926 h 401177"/>
                  <a:gd name="connsiteX9" fmla="*/ 430607 w 497220"/>
                  <a:gd name="connsiteY9" fmla="*/ 64294 h 401177"/>
                  <a:gd name="connsiteX10" fmla="*/ 368695 w 497220"/>
                  <a:gd name="connsiteY10" fmla="*/ 28575 h 401177"/>
                  <a:gd name="connsiteX11" fmla="*/ 292494 w 497220"/>
                  <a:gd name="connsiteY11" fmla="*/ 0 h 401177"/>
                  <a:gd name="connsiteX0" fmla="*/ 113901 w 497220"/>
                  <a:gd name="connsiteY0" fmla="*/ 33338 h 401177"/>
                  <a:gd name="connsiteX1" fmla="*/ 56751 w 497220"/>
                  <a:gd name="connsiteY1" fmla="*/ 64294 h 401177"/>
                  <a:gd name="connsiteX2" fmla="*/ 6744 w 497220"/>
                  <a:gd name="connsiteY2" fmla="*/ 157162 h 401177"/>
                  <a:gd name="connsiteX3" fmla="*/ 23413 w 497220"/>
                  <a:gd name="connsiteY3" fmla="*/ 288132 h 401177"/>
                  <a:gd name="connsiteX4" fmla="*/ 142476 w 497220"/>
                  <a:gd name="connsiteY4" fmla="*/ 388144 h 401177"/>
                  <a:gd name="connsiteX5" fmla="*/ 275826 w 497220"/>
                  <a:gd name="connsiteY5" fmla="*/ 397669 h 401177"/>
                  <a:gd name="connsiteX6" fmla="*/ 404413 w 497220"/>
                  <a:gd name="connsiteY6" fmla="*/ 366713 h 401177"/>
                  <a:gd name="connsiteX7" fmla="*/ 482994 w 497220"/>
                  <a:gd name="connsiteY7" fmla="*/ 283369 h 401177"/>
                  <a:gd name="connsiteX8" fmla="*/ 492519 w 497220"/>
                  <a:gd name="connsiteY8" fmla="*/ 161926 h 401177"/>
                  <a:gd name="connsiteX9" fmla="*/ 430607 w 497220"/>
                  <a:gd name="connsiteY9" fmla="*/ 64294 h 401177"/>
                  <a:gd name="connsiteX10" fmla="*/ 368695 w 497220"/>
                  <a:gd name="connsiteY10" fmla="*/ 28575 h 401177"/>
                  <a:gd name="connsiteX11" fmla="*/ 292494 w 497220"/>
                  <a:gd name="connsiteY11" fmla="*/ 0 h 401177"/>
                  <a:gd name="connsiteX0" fmla="*/ 113901 w 497220"/>
                  <a:gd name="connsiteY0" fmla="*/ 33338 h 401177"/>
                  <a:gd name="connsiteX1" fmla="*/ 56751 w 497220"/>
                  <a:gd name="connsiteY1" fmla="*/ 64294 h 401177"/>
                  <a:gd name="connsiteX2" fmla="*/ 6744 w 497220"/>
                  <a:gd name="connsiteY2" fmla="*/ 157162 h 401177"/>
                  <a:gd name="connsiteX3" fmla="*/ 23413 w 497220"/>
                  <a:gd name="connsiteY3" fmla="*/ 288132 h 401177"/>
                  <a:gd name="connsiteX4" fmla="*/ 142476 w 497220"/>
                  <a:gd name="connsiteY4" fmla="*/ 388144 h 401177"/>
                  <a:gd name="connsiteX5" fmla="*/ 275826 w 497220"/>
                  <a:gd name="connsiteY5" fmla="*/ 397669 h 401177"/>
                  <a:gd name="connsiteX6" fmla="*/ 404413 w 497220"/>
                  <a:gd name="connsiteY6" fmla="*/ 366713 h 401177"/>
                  <a:gd name="connsiteX7" fmla="*/ 482994 w 497220"/>
                  <a:gd name="connsiteY7" fmla="*/ 283369 h 401177"/>
                  <a:gd name="connsiteX8" fmla="*/ 492519 w 497220"/>
                  <a:gd name="connsiteY8" fmla="*/ 161926 h 401177"/>
                  <a:gd name="connsiteX9" fmla="*/ 430607 w 497220"/>
                  <a:gd name="connsiteY9" fmla="*/ 64294 h 401177"/>
                  <a:gd name="connsiteX10" fmla="*/ 378220 w 497220"/>
                  <a:gd name="connsiteY10" fmla="*/ 19050 h 401177"/>
                  <a:gd name="connsiteX11" fmla="*/ 292494 w 497220"/>
                  <a:gd name="connsiteY11" fmla="*/ 0 h 401177"/>
                  <a:gd name="connsiteX0" fmla="*/ 113901 w 497220"/>
                  <a:gd name="connsiteY0" fmla="*/ 33338 h 401177"/>
                  <a:gd name="connsiteX1" fmla="*/ 56751 w 497220"/>
                  <a:gd name="connsiteY1" fmla="*/ 64294 h 401177"/>
                  <a:gd name="connsiteX2" fmla="*/ 6744 w 497220"/>
                  <a:gd name="connsiteY2" fmla="*/ 157162 h 401177"/>
                  <a:gd name="connsiteX3" fmla="*/ 23413 w 497220"/>
                  <a:gd name="connsiteY3" fmla="*/ 288132 h 401177"/>
                  <a:gd name="connsiteX4" fmla="*/ 142476 w 497220"/>
                  <a:gd name="connsiteY4" fmla="*/ 388144 h 401177"/>
                  <a:gd name="connsiteX5" fmla="*/ 275826 w 497220"/>
                  <a:gd name="connsiteY5" fmla="*/ 397669 h 401177"/>
                  <a:gd name="connsiteX6" fmla="*/ 404413 w 497220"/>
                  <a:gd name="connsiteY6" fmla="*/ 366713 h 401177"/>
                  <a:gd name="connsiteX7" fmla="*/ 482994 w 497220"/>
                  <a:gd name="connsiteY7" fmla="*/ 283369 h 401177"/>
                  <a:gd name="connsiteX8" fmla="*/ 492519 w 497220"/>
                  <a:gd name="connsiteY8" fmla="*/ 161926 h 401177"/>
                  <a:gd name="connsiteX9" fmla="*/ 430607 w 497220"/>
                  <a:gd name="connsiteY9" fmla="*/ 64294 h 401177"/>
                  <a:gd name="connsiteX10" fmla="*/ 378220 w 497220"/>
                  <a:gd name="connsiteY10" fmla="*/ 19050 h 401177"/>
                  <a:gd name="connsiteX11" fmla="*/ 292494 w 497220"/>
                  <a:gd name="connsiteY11" fmla="*/ 0 h 401177"/>
                  <a:gd name="connsiteX0" fmla="*/ 113901 w 495819"/>
                  <a:gd name="connsiteY0" fmla="*/ 33338 h 401177"/>
                  <a:gd name="connsiteX1" fmla="*/ 56751 w 495819"/>
                  <a:gd name="connsiteY1" fmla="*/ 64294 h 401177"/>
                  <a:gd name="connsiteX2" fmla="*/ 6744 w 495819"/>
                  <a:gd name="connsiteY2" fmla="*/ 157162 h 401177"/>
                  <a:gd name="connsiteX3" fmla="*/ 23413 w 495819"/>
                  <a:gd name="connsiteY3" fmla="*/ 288132 h 401177"/>
                  <a:gd name="connsiteX4" fmla="*/ 142476 w 495819"/>
                  <a:gd name="connsiteY4" fmla="*/ 388144 h 401177"/>
                  <a:gd name="connsiteX5" fmla="*/ 275826 w 495819"/>
                  <a:gd name="connsiteY5" fmla="*/ 397669 h 401177"/>
                  <a:gd name="connsiteX6" fmla="*/ 404413 w 495819"/>
                  <a:gd name="connsiteY6" fmla="*/ 366713 h 401177"/>
                  <a:gd name="connsiteX7" fmla="*/ 482994 w 495819"/>
                  <a:gd name="connsiteY7" fmla="*/ 283369 h 401177"/>
                  <a:gd name="connsiteX8" fmla="*/ 492519 w 495819"/>
                  <a:gd name="connsiteY8" fmla="*/ 161926 h 401177"/>
                  <a:gd name="connsiteX9" fmla="*/ 449657 w 495819"/>
                  <a:gd name="connsiteY9" fmla="*/ 73819 h 401177"/>
                  <a:gd name="connsiteX10" fmla="*/ 378220 w 495819"/>
                  <a:gd name="connsiteY10" fmla="*/ 19050 h 401177"/>
                  <a:gd name="connsiteX11" fmla="*/ 292494 w 495819"/>
                  <a:gd name="connsiteY11" fmla="*/ 0 h 40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5819" h="401177">
                    <a:moveTo>
                      <a:pt x="113901" y="33338"/>
                    </a:moveTo>
                    <a:cubicBezTo>
                      <a:pt x="93263" y="39886"/>
                      <a:pt x="74611" y="43657"/>
                      <a:pt x="56751" y="64294"/>
                    </a:cubicBezTo>
                    <a:cubicBezTo>
                      <a:pt x="38892" y="84931"/>
                      <a:pt x="12300" y="119856"/>
                      <a:pt x="6744" y="157162"/>
                    </a:cubicBezTo>
                    <a:cubicBezTo>
                      <a:pt x="1188" y="194468"/>
                      <a:pt x="-11116" y="216298"/>
                      <a:pt x="23413" y="288132"/>
                    </a:cubicBezTo>
                    <a:cubicBezTo>
                      <a:pt x="57942" y="359966"/>
                      <a:pt x="100407" y="369888"/>
                      <a:pt x="142476" y="388144"/>
                    </a:cubicBezTo>
                    <a:cubicBezTo>
                      <a:pt x="184545" y="406400"/>
                      <a:pt x="232170" y="401241"/>
                      <a:pt x="275826" y="397669"/>
                    </a:cubicBezTo>
                    <a:cubicBezTo>
                      <a:pt x="319482" y="394097"/>
                      <a:pt x="369885" y="385763"/>
                      <a:pt x="404413" y="366713"/>
                    </a:cubicBezTo>
                    <a:cubicBezTo>
                      <a:pt x="438941" y="347663"/>
                      <a:pt x="468310" y="317500"/>
                      <a:pt x="482994" y="283369"/>
                    </a:cubicBezTo>
                    <a:cubicBezTo>
                      <a:pt x="497678" y="249238"/>
                      <a:pt x="498075" y="196851"/>
                      <a:pt x="492519" y="161926"/>
                    </a:cubicBezTo>
                    <a:cubicBezTo>
                      <a:pt x="486963" y="127001"/>
                      <a:pt x="468707" y="97632"/>
                      <a:pt x="449657" y="73819"/>
                    </a:cubicBezTo>
                    <a:cubicBezTo>
                      <a:pt x="430607" y="50006"/>
                      <a:pt x="408780" y="33338"/>
                      <a:pt x="378220" y="19050"/>
                    </a:cubicBezTo>
                    <a:cubicBezTo>
                      <a:pt x="345279" y="2381"/>
                      <a:pt x="331983" y="10715"/>
                      <a:pt x="292494" y="0"/>
                    </a:cubicBezTo>
                  </a:path>
                </a:pathLst>
              </a:custGeom>
              <a:noFill/>
              <a:ln w="12700">
                <a:solidFill>
                  <a:srgbClr val="FFFF00"/>
                </a:solidFill>
                <a:roun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600">
                  <a:solidFill>
                    <a:schemeClr val="tx1"/>
                  </a:solidFill>
                </a:endParaRPr>
              </a:p>
            </p:txBody>
          </p:sp>
          <p:sp>
            <p:nvSpPr>
              <p:cNvPr id="72" name="Forma libre: forma 71">
                <a:extLst>
                  <a:ext uri="{FF2B5EF4-FFF2-40B4-BE49-F238E27FC236}">
                    <a16:creationId xmlns:a16="http://schemas.microsoft.com/office/drawing/2014/main" id="{A796D911-1125-9D7D-B868-991637CCC223}"/>
                  </a:ext>
                </a:extLst>
              </p:cNvPr>
              <p:cNvSpPr/>
              <p:nvPr/>
            </p:nvSpPr>
            <p:spPr>
              <a:xfrm>
                <a:off x="6024734" y="1981337"/>
                <a:ext cx="298662" cy="216478"/>
              </a:xfrm>
              <a:custGeom>
                <a:avLst/>
                <a:gdLst>
                  <a:gd name="connsiteX0" fmla="*/ 407194 w 407194"/>
                  <a:gd name="connsiteY0" fmla="*/ 0 h 442912"/>
                  <a:gd name="connsiteX1" fmla="*/ 276225 w 407194"/>
                  <a:gd name="connsiteY1" fmla="*/ 219075 h 442912"/>
                  <a:gd name="connsiteX2" fmla="*/ 123825 w 407194"/>
                  <a:gd name="connsiteY2" fmla="*/ 361950 h 442912"/>
                  <a:gd name="connsiteX3" fmla="*/ 0 w 407194"/>
                  <a:gd name="connsiteY3" fmla="*/ 442912 h 442912"/>
                </a:gdLst>
                <a:ahLst/>
                <a:cxnLst>
                  <a:cxn ang="0">
                    <a:pos x="connsiteX0" y="connsiteY0"/>
                  </a:cxn>
                  <a:cxn ang="0">
                    <a:pos x="connsiteX1" y="connsiteY1"/>
                  </a:cxn>
                  <a:cxn ang="0">
                    <a:pos x="connsiteX2" y="connsiteY2"/>
                  </a:cxn>
                  <a:cxn ang="0">
                    <a:pos x="connsiteX3" y="connsiteY3"/>
                  </a:cxn>
                </a:cxnLst>
                <a:rect l="l" t="t" r="r" b="b"/>
                <a:pathLst>
                  <a:path w="407194" h="442912">
                    <a:moveTo>
                      <a:pt x="407194" y="0"/>
                    </a:moveTo>
                    <a:cubicBezTo>
                      <a:pt x="365323" y="79375"/>
                      <a:pt x="323453" y="158750"/>
                      <a:pt x="276225" y="219075"/>
                    </a:cubicBezTo>
                    <a:cubicBezTo>
                      <a:pt x="228997" y="279400"/>
                      <a:pt x="169863" y="324644"/>
                      <a:pt x="123825" y="361950"/>
                    </a:cubicBezTo>
                    <a:cubicBezTo>
                      <a:pt x="77787" y="399256"/>
                      <a:pt x="38893" y="421084"/>
                      <a:pt x="0" y="442912"/>
                    </a:cubicBezTo>
                  </a:path>
                </a:pathLst>
              </a:custGeom>
              <a:noFill/>
              <a:ln w="12700">
                <a:solidFill>
                  <a:srgbClr val="FFFF00"/>
                </a:solidFill>
                <a:roun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600">
                  <a:solidFill>
                    <a:schemeClr val="tx1"/>
                  </a:solidFill>
                </a:endParaRPr>
              </a:p>
            </p:txBody>
          </p:sp>
          <p:sp>
            <p:nvSpPr>
              <p:cNvPr id="74" name="Forma libre: forma 73">
                <a:extLst>
                  <a:ext uri="{FF2B5EF4-FFF2-40B4-BE49-F238E27FC236}">
                    <a16:creationId xmlns:a16="http://schemas.microsoft.com/office/drawing/2014/main" id="{16A79897-DF02-2EFB-858A-06FE34FA4B08}"/>
                  </a:ext>
                </a:extLst>
              </p:cNvPr>
              <p:cNvSpPr/>
              <p:nvPr/>
            </p:nvSpPr>
            <p:spPr>
              <a:xfrm rot="1504169">
                <a:off x="5660531" y="2149442"/>
                <a:ext cx="287697" cy="215080"/>
              </a:xfrm>
              <a:custGeom>
                <a:avLst/>
                <a:gdLst>
                  <a:gd name="connsiteX0" fmla="*/ 407194 w 407194"/>
                  <a:gd name="connsiteY0" fmla="*/ 0 h 442912"/>
                  <a:gd name="connsiteX1" fmla="*/ 276225 w 407194"/>
                  <a:gd name="connsiteY1" fmla="*/ 219075 h 442912"/>
                  <a:gd name="connsiteX2" fmla="*/ 123825 w 407194"/>
                  <a:gd name="connsiteY2" fmla="*/ 361950 h 442912"/>
                  <a:gd name="connsiteX3" fmla="*/ 0 w 407194"/>
                  <a:gd name="connsiteY3" fmla="*/ 442912 h 442912"/>
                  <a:gd name="connsiteX0" fmla="*/ 407194 w 407194"/>
                  <a:gd name="connsiteY0" fmla="*/ 0 h 442912"/>
                  <a:gd name="connsiteX1" fmla="*/ 265452 w 407194"/>
                  <a:gd name="connsiteY1" fmla="*/ 205625 h 442912"/>
                  <a:gd name="connsiteX2" fmla="*/ 123825 w 407194"/>
                  <a:gd name="connsiteY2" fmla="*/ 361950 h 442912"/>
                  <a:gd name="connsiteX3" fmla="*/ 0 w 407194"/>
                  <a:gd name="connsiteY3" fmla="*/ 442912 h 442912"/>
                  <a:gd name="connsiteX0" fmla="*/ 407194 w 407194"/>
                  <a:gd name="connsiteY0" fmla="*/ 0 h 442912"/>
                  <a:gd name="connsiteX1" fmla="*/ 265452 w 407194"/>
                  <a:gd name="connsiteY1" fmla="*/ 205625 h 442912"/>
                  <a:gd name="connsiteX2" fmla="*/ 119694 w 407194"/>
                  <a:gd name="connsiteY2" fmla="*/ 350192 h 442912"/>
                  <a:gd name="connsiteX3" fmla="*/ 0 w 407194"/>
                  <a:gd name="connsiteY3" fmla="*/ 442912 h 442912"/>
                  <a:gd name="connsiteX0" fmla="*/ 398906 w 398906"/>
                  <a:gd name="connsiteY0" fmla="*/ 0 h 452161"/>
                  <a:gd name="connsiteX1" fmla="*/ 257164 w 398906"/>
                  <a:gd name="connsiteY1" fmla="*/ 205625 h 452161"/>
                  <a:gd name="connsiteX2" fmla="*/ 111406 w 398906"/>
                  <a:gd name="connsiteY2" fmla="*/ 350192 h 452161"/>
                  <a:gd name="connsiteX3" fmla="*/ 0 w 398906"/>
                  <a:gd name="connsiteY3" fmla="*/ 452161 h 452161"/>
                  <a:gd name="connsiteX0" fmla="*/ 398906 w 398906"/>
                  <a:gd name="connsiteY0" fmla="*/ 0 h 452161"/>
                  <a:gd name="connsiteX1" fmla="*/ 257164 w 398906"/>
                  <a:gd name="connsiteY1" fmla="*/ 205625 h 452161"/>
                  <a:gd name="connsiteX2" fmla="*/ 111406 w 398906"/>
                  <a:gd name="connsiteY2" fmla="*/ 350192 h 452161"/>
                  <a:gd name="connsiteX3" fmla="*/ 0 w 398906"/>
                  <a:gd name="connsiteY3" fmla="*/ 452161 h 452161"/>
                  <a:gd name="connsiteX0" fmla="*/ 398906 w 398906"/>
                  <a:gd name="connsiteY0" fmla="*/ 0 h 452161"/>
                  <a:gd name="connsiteX1" fmla="*/ 257164 w 398906"/>
                  <a:gd name="connsiteY1" fmla="*/ 205625 h 452161"/>
                  <a:gd name="connsiteX2" fmla="*/ 130116 w 398906"/>
                  <a:gd name="connsiteY2" fmla="*/ 338900 h 452161"/>
                  <a:gd name="connsiteX3" fmla="*/ 0 w 398906"/>
                  <a:gd name="connsiteY3" fmla="*/ 452161 h 452161"/>
                  <a:gd name="connsiteX0" fmla="*/ 398906 w 398906"/>
                  <a:gd name="connsiteY0" fmla="*/ 0 h 452161"/>
                  <a:gd name="connsiteX1" fmla="*/ 257164 w 398906"/>
                  <a:gd name="connsiteY1" fmla="*/ 205625 h 452161"/>
                  <a:gd name="connsiteX2" fmla="*/ 130116 w 398906"/>
                  <a:gd name="connsiteY2" fmla="*/ 338900 h 452161"/>
                  <a:gd name="connsiteX3" fmla="*/ 0 w 398906"/>
                  <a:gd name="connsiteY3" fmla="*/ 452161 h 452161"/>
                </a:gdLst>
                <a:ahLst/>
                <a:cxnLst>
                  <a:cxn ang="0">
                    <a:pos x="connsiteX0" y="connsiteY0"/>
                  </a:cxn>
                  <a:cxn ang="0">
                    <a:pos x="connsiteX1" y="connsiteY1"/>
                  </a:cxn>
                  <a:cxn ang="0">
                    <a:pos x="connsiteX2" y="connsiteY2"/>
                  </a:cxn>
                  <a:cxn ang="0">
                    <a:pos x="connsiteX3" y="connsiteY3"/>
                  </a:cxn>
                </a:cxnLst>
                <a:rect l="l" t="t" r="r" b="b"/>
                <a:pathLst>
                  <a:path w="398906" h="452161">
                    <a:moveTo>
                      <a:pt x="398906" y="0"/>
                    </a:moveTo>
                    <a:cubicBezTo>
                      <a:pt x="357035" y="79375"/>
                      <a:pt x="301962" y="149142"/>
                      <a:pt x="257164" y="205625"/>
                    </a:cubicBezTo>
                    <a:cubicBezTo>
                      <a:pt x="212366" y="262108"/>
                      <a:pt x="177422" y="289426"/>
                      <a:pt x="130116" y="338900"/>
                    </a:cubicBezTo>
                    <a:cubicBezTo>
                      <a:pt x="84078" y="376206"/>
                      <a:pt x="56793" y="408129"/>
                      <a:pt x="0" y="452161"/>
                    </a:cubicBezTo>
                  </a:path>
                </a:pathLst>
              </a:custGeom>
              <a:noFill/>
              <a:ln w="12700">
                <a:solidFill>
                  <a:srgbClr val="FFFF00"/>
                </a:solidFill>
                <a:roun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600">
                  <a:solidFill>
                    <a:schemeClr val="tx1"/>
                  </a:solidFill>
                </a:endParaRPr>
              </a:p>
            </p:txBody>
          </p:sp>
          <p:sp>
            <p:nvSpPr>
              <p:cNvPr id="75" name="Forma libre: forma 74">
                <a:extLst>
                  <a:ext uri="{FF2B5EF4-FFF2-40B4-BE49-F238E27FC236}">
                    <a16:creationId xmlns:a16="http://schemas.microsoft.com/office/drawing/2014/main" id="{9560E352-A302-C7EC-4B47-D1B55C6C4097}"/>
                  </a:ext>
                </a:extLst>
              </p:cNvPr>
              <p:cNvSpPr/>
              <p:nvPr/>
            </p:nvSpPr>
            <p:spPr>
              <a:xfrm rot="12156054" flipH="1">
                <a:off x="6270851" y="2166724"/>
                <a:ext cx="66046" cy="182401"/>
              </a:xfrm>
              <a:custGeom>
                <a:avLst/>
                <a:gdLst>
                  <a:gd name="connsiteX0" fmla="*/ 407194 w 407194"/>
                  <a:gd name="connsiteY0" fmla="*/ 0 h 442912"/>
                  <a:gd name="connsiteX1" fmla="*/ 276225 w 407194"/>
                  <a:gd name="connsiteY1" fmla="*/ 219075 h 442912"/>
                  <a:gd name="connsiteX2" fmla="*/ 123825 w 407194"/>
                  <a:gd name="connsiteY2" fmla="*/ 361950 h 442912"/>
                  <a:gd name="connsiteX3" fmla="*/ 0 w 407194"/>
                  <a:gd name="connsiteY3" fmla="*/ 442912 h 442912"/>
                </a:gdLst>
                <a:ahLst/>
                <a:cxnLst>
                  <a:cxn ang="0">
                    <a:pos x="connsiteX0" y="connsiteY0"/>
                  </a:cxn>
                  <a:cxn ang="0">
                    <a:pos x="connsiteX1" y="connsiteY1"/>
                  </a:cxn>
                  <a:cxn ang="0">
                    <a:pos x="connsiteX2" y="connsiteY2"/>
                  </a:cxn>
                  <a:cxn ang="0">
                    <a:pos x="connsiteX3" y="connsiteY3"/>
                  </a:cxn>
                </a:cxnLst>
                <a:rect l="l" t="t" r="r" b="b"/>
                <a:pathLst>
                  <a:path w="407194" h="442912">
                    <a:moveTo>
                      <a:pt x="407194" y="0"/>
                    </a:moveTo>
                    <a:cubicBezTo>
                      <a:pt x="365323" y="79375"/>
                      <a:pt x="323453" y="158750"/>
                      <a:pt x="276225" y="219075"/>
                    </a:cubicBezTo>
                    <a:cubicBezTo>
                      <a:pt x="228997" y="279400"/>
                      <a:pt x="169863" y="324644"/>
                      <a:pt x="123825" y="361950"/>
                    </a:cubicBezTo>
                    <a:cubicBezTo>
                      <a:pt x="77787" y="399256"/>
                      <a:pt x="38893" y="421084"/>
                      <a:pt x="0" y="442912"/>
                    </a:cubicBezTo>
                  </a:path>
                </a:pathLst>
              </a:custGeom>
              <a:noFill/>
              <a:ln w="12700">
                <a:solidFill>
                  <a:srgbClr val="FFFF00"/>
                </a:solidFill>
                <a:roun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600">
                  <a:solidFill>
                    <a:schemeClr val="tx1"/>
                  </a:solidFill>
                </a:endParaRPr>
              </a:p>
            </p:txBody>
          </p:sp>
          <p:sp>
            <p:nvSpPr>
              <p:cNvPr id="76" name="Forma libre: forma 75">
                <a:extLst>
                  <a:ext uri="{FF2B5EF4-FFF2-40B4-BE49-F238E27FC236}">
                    <a16:creationId xmlns:a16="http://schemas.microsoft.com/office/drawing/2014/main" id="{8B2437B8-8F52-153E-F359-EACA4F0A943B}"/>
                  </a:ext>
                </a:extLst>
              </p:cNvPr>
              <p:cNvSpPr/>
              <p:nvPr/>
            </p:nvSpPr>
            <p:spPr>
              <a:xfrm rot="8487915" flipV="1">
                <a:off x="5909370" y="2255741"/>
                <a:ext cx="255980" cy="243173"/>
              </a:xfrm>
              <a:custGeom>
                <a:avLst/>
                <a:gdLst>
                  <a:gd name="connsiteX0" fmla="*/ 407194 w 407194"/>
                  <a:gd name="connsiteY0" fmla="*/ 0 h 442912"/>
                  <a:gd name="connsiteX1" fmla="*/ 276225 w 407194"/>
                  <a:gd name="connsiteY1" fmla="*/ 219075 h 442912"/>
                  <a:gd name="connsiteX2" fmla="*/ 123825 w 407194"/>
                  <a:gd name="connsiteY2" fmla="*/ 361950 h 442912"/>
                  <a:gd name="connsiteX3" fmla="*/ 0 w 407194"/>
                  <a:gd name="connsiteY3" fmla="*/ 442912 h 442912"/>
                  <a:gd name="connsiteX0" fmla="*/ 407194 w 407194"/>
                  <a:gd name="connsiteY0" fmla="*/ 0 h 442912"/>
                  <a:gd name="connsiteX1" fmla="*/ 265452 w 407194"/>
                  <a:gd name="connsiteY1" fmla="*/ 205625 h 442912"/>
                  <a:gd name="connsiteX2" fmla="*/ 123825 w 407194"/>
                  <a:gd name="connsiteY2" fmla="*/ 361950 h 442912"/>
                  <a:gd name="connsiteX3" fmla="*/ 0 w 407194"/>
                  <a:gd name="connsiteY3" fmla="*/ 442912 h 442912"/>
                  <a:gd name="connsiteX0" fmla="*/ 407194 w 407194"/>
                  <a:gd name="connsiteY0" fmla="*/ 0 h 442912"/>
                  <a:gd name="connsiteX1" fmla="*/ 265452 w 407194"/>
                  <a:gd name="connsiteY1" fmla="*/ 205625 h 442912"/>
                  <a:gd name="connsiteX2" fmla="*/ 119694 w 407194"/>
                  <a:gd name="connsiteY2" fmla="*/ 350192 h 442912"/>
                  <a:gd name="connsiteX3" fmla="*/ 0 w 407194"/>
                  <a:gd name="connsiteY3" fmla="*/ 442912 h 442912"/>
                  <a:gd name="connsiteX0" fmla="*/ 398906 w 398906"/>
                  <a:gd name="connsiteY0" fmla="*/ 0 h 452161"/>
                  <a:gd name="connsiteX1" fmla="*/ 257164 w 398906"/>
                  <a:gd name="connsiteY1" fmla="*/ 205625 h 452161"/>
                  <a:gd name="connsiteX2" fmla="*/ 111406 w 398906"/>
                  <a:gd name="connsiteY2" fmla="*/ 350192 h 452161"/>
                  <a:gd name="connsiteX3" fmla="*/ 0 w 398906"/>
                  <a:gd name="connsiteY3" fmla="*/ 452161 h 452161"/>
                  <a:gd name="connsiteX0" fmla="*/ 398906 w 398906"/>
                  <a:gd name="connsiteY0" fmla="*/ 0 h 452161"/>
                  <a:gd name="connsiteX1" fmla="*/ 257164 w 398906"/>
                  <a:gd name="connsiteY1" fmla="*/ 205625 h 452161"/>
                  <a:gd name="connsiteX2" fmla="*/ 111406 w 398906"/>
                  <a:gd name="connsiteY2" fmla="*/ 350192 h 452161"/>
                  <a:gd name="connsiteX3" fmla="*/ 0 w 398906"/>
                  <a:gd name="connsiteY3" fmla="*/ 452161 h 452161"/>
                  <a:gd name="connsiteX0" fmla="*/ 398906 w 398906"/>
                  <a:gd name="connsiteY0" fmla="*/ 0 h 452161"/>
                  <a:gd name="connsiteX1" fmla="*/ 257164 w 398906"/>
                  <a:gd name="connsiteY1" fmla="*/ 205625 h 452161"/>
                  <a:gd name="connsiteX2" fmla="*/ 130116 w 398906"/>
                  <a:gd name="connsiteY2" fmla="*/ 338900 h 452161"/>
                  <a:gd name="connsiteX3" fmla="*/ 0 w 398906"/>
                  <a:gd name="connsiteY3" fmla="*/ 452161 h 452161"/>
                  <a:gd name="connsiteX0" fmla="*/ 398906 w 398906"/>
                  <a:gd name="connsiteY0" fmla="*/ 0 h 452161"/>
                  <a:gd name="connsiteX1" fmla="*/ 257164 w 398906"/>
                  <a:gd name="connsiteY1" fmla="*/ 205625 h 452161"/>
                  <a:gd name="connsiteX2" fmla="*/ 130116 w 398906"/>
                  <a:gd name="connsiteY2" fmla="*/ 338900 h 452161"/>
                  <a:gd name="connsiteX3" fmla="*/ 0 w 398906"/>
                  <a:gd name="connsiteY3" fmla="*/ 452161 h 452161"/>
                </a:gdLst>
                <a:ahLst/>
                <a:cxnLst>
                  <a:cxn ang="0">
                    <a:pos x="connsiteX0" y="connsiteY0"/>
                  </a:cxn>
                  <a:cxn ang="0">
                    <a:pos x="connsiteX1" y="connsiteY1"/>
                  </a:cxn>
                  <a:cxn ang="0">
                    <a:pos x="connsiteX2" y="connsiteY2"/>
                  </a:cxn>
                  <a:cxn ang="0">
                    <a:pos x="connsiteX3" y="connsiteY3"/>
                  </a:cxn>
                </a:cxnLst>
                <a:rect l="l" t="t" r="r" b="b"/>
                <a:pathLst>
                  <a:path w="398906" h="452161">
                    <a:moveTo>
                      <a:pt x="398906" y="0"/>
                    </a:moveTo>
                    <a:cubicBezTo>
                      <a:pt x="357035" y="79375"/>
                      <a:pt x="301962" y="149142"/>
                      <a:pt x="257164" y="205625"/>
                    </a:cubicBezTo>
                    <a:cubicBezTo>
                      <a:pt x="212366" y="262108"/>
                      <a:pt x="177422" y="289426"/>
                      <a:pt x="130116" y="338900"/>
                    </a:cubicBezTo>
                    <a:cubicBezTo>
                      <a:pt x="84078" y="376206"/>
                      <a:pt x="56793" y="408129"/>
                      <a:pt x="0" y="452161"/>
                    </a:cubicBezTo>
                  </a:path>
                </a:pathLst>
              </a:custGeom>
              <a:noFill/>
              <a:ln w="12700">
                <a:solidFill>
                  <a:srgbClr val="FFFF00"/>
                </a:solidFill>
                <a:roun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600">
                  <a:solidFill>
                    <a:schemeClr val="tx1"/>
                  </a:solidFill>
                </a:endParaRPr>
              </a:p>
            </p:txBody>
          </p:sp>
        </p:grpSp>
        <p:pic>
          <p:nvPicPr>
            <p:cNvPr id="86" name="Imagen 85" descr="Diagrama&#10;&#10;Descripción generada automáticamente">
              <a:extLst>
                <a:ext uri="{FF2B5EF4-FFF2-40B4-BE49-F238E27FC236}">
                  <a16:creationId xmlns:a16="http://schemas.microsoft.com/office/drawing/2014/main" id="{8F102C17-536D-0913-6B23-D0C7E6A7D924}"/>
                </a:ext>
              </a:extLst>
            </p:cNvPr>
            <p:cNvPicPr>
              <a:picLocks noChangeAspect="1"/>
            </p:cNvPicPr>
            <p:nvPr/>
          </p:nvPicPr>
          <p:blipFill rotWithShape="1">
            <a:blip r:embed="rId2">
              <a:extLst>
                <a:ext uri="{28A0092B-C50C-407E-A947-70E740481C1C}">
                  <a14:useLocalDpi xmlns:a14="http://schemas.microsoft.com/office/drawing/2010/main" val="0"/>
                </a:ext>
              </a:extLst>
            </a:blip>
            <a:srcRect l="84713" t="8111" r="4980" b="12459"/>
            <a:stretch/>
          </p:blipFill>
          <p:spPr>
            <a:xfrm>
              <a:off x="11534353" y="2396472"/>
              <a:ext cx="283268" cy="1486554"/>
            </a:xfrm>
            <a:prstGeom prst="rect">
              <a:avLst/>
            </a:prstGeom>
          </p:spPr>
        </p:pic>
      </p:gr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91A56AAB-E01F-8B15-7112-917E6BCEC7B4}"/>
                  </a:ext>
                </a:extLst>
              </p:cNvPr>
              <p:cNvSpPr txBox="1"/>
              <p:nvPr/>
            </p:nvSpPr>
            <p:spPr>
              <a:xfrm>
                <a:off x="1296033" y="1615599"/>
                <a:ext cx="1635144" cy="544893"/>
              </a:xfrm>
              <a:prstGeom prst="rect">
                <a:avLst/>
              </a:prstGeom>
              <a:noFill/>
            </p:spPr>
            <p:txBody>
              <a:bodyPr wrap="square">
                <a:spAutoFit/>
              </a:bodyPr>
              <a:lstStyle/>
              <a:p>
                <a:pPr algn="ctr"/>
                <a:r>
                  <a:rPr lang="es-ES" sz="2000" dirty="0">
                    <a:ea typeface="Calibri" panose="020F0502020204030204" pitchFamily="34" charset="0"/>
                    <a:cs typeface="Times New Roman" panose="02020603050405020304" pitchFamily="18" charset="0"/>
                  </a:rPr>
                  <a:t> </a:t>
                </a:r>
                <a14:m>
                  <m:oMath xmlns:m="http://schemas.openxmlformats.org/officeDocument/2006/math">
                    <m:r>
                      <a:rPr lang="es-ES" sz="2000" i="1">
                        <a:latin typeface="Cambria Math" panose="02040503050406030204" pitchFamily="18" charset="0"/>
                        <a:ea typeface="Calibri" panose="020F0502020204030204" pitchFamily="34" charset="0"/>
                        <a:cs typeface="Times New Roman" panose="02020603050405020304" pitchFamily="18" charset="0"/>
                      </a:rPr>
                      <m:t>𝛽</m:t>
                    </m:r>
                    <m:r>
                      <a:rPr lang="es-ES" sz="2000" i="1">
                        <a:latin typeface="Cambria Math" panose="02040503050406030204" pitchFamily="18" charset="0"/>
                        <a:ea typeface="Calibri" panose="020F0502020204030204" pitchFamily="34" charset="0"/>
                        <a:cs typeface="Times New Roman" panose="02020603050405020304" pitchFamily="18" charset="0"/>
                      </a:rPr>
                      <m:t>𝑣</m:t>
                    </m:r>
                    <m:r>
                      <a:rPr lang="es-ES" sz="2000" i="1">
                        <a:latin typeface="Cambria Math" panose="02040503050406030204" pitchFamily="18" charset="0"/>
                        <a:ea typeface="Calibri" panose="020F0502020204030204" pitchFamily="34" charset="0"/>
                        <a:cs typeface="Times New Roman" panose="02020603050405020304" pitchFamily="18" charset="0"/>
                      </a:rPr>
                      <m:t>=</m:t>
                    </m:r>
                    <m:r>
                      <a:rPr lang="es-ES" sz="2000" i="1">
                        <a:latin typeface="Cambria Math" panose="02040503050406030204" pitchFamily="18" charset="0"/>
                        <a:ea typeface="Calibri" panose="020F0502020204030204" pitchFamily="34" charset="0"/>
                        <a:cs typeface="Times New Roman" panose="02020603050405020304" pitchFamily="18" charset="0"/>
                      </a:rPr>
                      <m:t>𝑓</m:t>
                    </m:r>
                    <m:f>
                      <m:fPr>
                        <m:ctrlPr>
                          <a:rPr lang="es-ES" sz="2000" i="1">
                            <a:latin typeface="Cambria Math" panose="02040503050406030204" pitchFamily="18" charset="0"/>
                            <a:ea typeface="Calibri" panose="020F0502020204030204" pitchFamily="34" charset="0"/>
                            <a:cs typeface="Times New Roman" panose="02020603050405020304" pitchFamily="18" charset="0"/>
                          </a:rPr>
                        </m:ctrlPr>
                      </m:fPr>
                      <m:num>
                        <m:r>
                          <a:rPr lang="es-ES" sz="2000" i="1">
                            <a:latin typeface="Cambria Math" panose="02040503050406030204" pitchFamily="18" charset="0"/>
                            <a:ea typeface="Calibri" panose="020F0502020204030204" pitchFamily="34" charset="0"/>
                            <a:cs typeface="Times New Roman" panose="02020603050405020304" pitchFamily="18" charset="0"/>
                          </a:rPr>
                          <m:t>𝜕</m:t>
                        </m:r>
                        <m:r>
                          <a:rPr lang="es-ES" sz="2000" i="1">
                            <a:latin typeface="Cambria Math" panose="02040503050406030204" pitchFamily="18" charset="0"/>
                            <a:ea typeface="Calibri" panose="020F0502020204030204" pitchFamily="34" charset="0"/>
                            <a:cs typeface="Times New Roman" panose="02020603050405020304" pitchFamily="18" charset="0"/>
                          </a:rPr>
                          <m:t>𝑤</m:t>
                        </m:r>
                      </m:num>
                      <m:den>
                        <m:r>
                          <a:rPr lang="es-ES" sz="2000" i="1">
                            <a:latin typeface="Cambria Math" panose="02040503050406030204" pitchFamily="18" charset="0"/>
                            <a:ea typeface="Calibri" panose="020F0502020204030204" pitchFamily="34" charset="0"/>
                            <a:cs typeface="Times New Roman" panose="02020603050405020304" pitchFamily="18" charset="0"/>
                          </a:rPr>
                          <m:t>𝜕</m:t>
                        </m:r>
                        <m:r>
                          <a:rPr lang="es-ES" sz="2000" i="1">
                            <a:latin typeface="Cambria Math" panose="02040503050406030204" pitchFamily="18" charset="0"/>
                            <a:ea typeface="Calibri" panose="020F0502020204030204" pitchFamily="34" charset="0"/>
                            <a:cs typeface="Times New Roman" panose="02020603050405020304" pitchFamily="18" charset="0"/>
                          </a:rPr>
                          <m:t>𝑧</m:t>
                        </m:r>
                      </m:den>
                    </m:f>
                  </m:oMath>
                </a14:m>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CuadroTexto 17">
                <a:extLst>
                  <a:ext uri="{FF2B5EF4-FFF2-40B4-BE49-F238E27FC236}">
                    <a16:creationId xmlns:a16="http://schemas.microsoft.com/office/drawing/2014/main" id="{91A56AAB-E01F-8B15-7112-917E6BCEC7B4}"/>
                  </a:ext>
                </a:extLst>
              </p:cNvPr>
              <p:cNvSpPr txBox="1">
                <a:spLocks noRot="1" noChangeAspect="1" noMove="1" noResize="1" noEditPoints="1" noAdjustHandles="1" noChangeArrowheads="1" noChangeShapeType="1" noTextEdit="1"/>
              </p:cNvSpPr>
              <p:nvPr/>
            </p:nvSpPr>
            <p:spPr>
              <a:xfrm>
                <a:off x="1296033" y="1615599"/>
                <a:ext cx="1635144" cy="544893"/>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1F09565E-5B87-7ED3-2FF3-2630F6CC37D7}"/>
                  </a:ext>
                </a:extLst>
              </p:cNvPr>
              <p:cNvSpPr txBox="1"/>
              <p:nvPr/>
            </p:nvSpPr>
            <p:spPr>
              <a:xfrm>
                <a:off x="476828" y="2806131"/>
                <a:ext cx="3174133" cy="10781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rPr>
                        <m:t>Δ</m:t>
                      </m:r>
                      <m:r>
                        <a:rPr lang="en-GB">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𝛽</m:t>
                          </m:r>
                          <m:r>
                            <a:rPr lang="en-GB" i="1">
                              <a:latin typeface="Cambria Math" panose="02040503050406030204" pitchFamily="18" charset="0"/>
                            </a:rPr>
                            <m:t>𝑣</m:t>
                          </m:r>
                          <m:r>
                            <a:rPr lang="en-GB">
                              <a:latin typeface="Cambria Math" panose="02040503050406030204" pitchFamily="18" charset="0"/>
                            </a:rPr>
                            <m:t>−</m:t>
                          </m:r>
                          <m:r>
                            <a:rPr lang="en-GB" i="1">
                              <a:latin typeface="Cambria Math" panose="02040503050406030204" pitchFamily="18" charset="0"/>
                            </a:rPr>
                            <m:t>𝑓</m:t>
                          </m:r>
                          <m:f>
                            <m:fPr>
                              <m:ctrlPr>
                                <a:rPr lang="en-GB" i="1">
                                  <a:latin typeface="Cambria Math" panose="02040503050406030204" pitchFamily="18" charset="0"/>
                                </a:rPr>
                              </m:ctrlPr>
                            </m:fPr>
                            <m:num>
                              <m:r>
                                <a:rPr lang="en-GB">
                                  <a:latin typeface="Cambria Math" panose="02040503050406030204" pitchFamily="18" charset="0"/>
                                </a:rPr>
                                <m:t>𝜕</m:t>
                              </m:r>
                              <m:r>
                                <a:rPr lang="en-GB" i="1">
                                  <a:latin typeface="Cambria Math" panose="02040503050406030204" pitchFamily="18" charset="0"/>
                                </a:rPr>
                                <m:t>𝑤</m:t>
                              </m:r>
                            </m:num>
                            <m:den>
                              <m:r>
                                <a:rPr lang="en-GB">
                                  <a:latin typeface="Cambria Math" panose="02040503050406030204" pitchFamily="18" charset="0"/>
                                </a:rPr>
                                <m:t>𝜕</m:t>
                              </m:r>
                              <m:r>
                                <a:rPr lang="en-GB" i="1">
                                  <a:latin typeface="Cambria Math" panose="02040503050406030204" pitchFamily="18" charset="0"/>
                                </a:rPr>
                                <m:t>𝑧</m:t>
                              </m:r>
                            </m:den>
                          </m:f>
                        </m:num>
                        <m:den>
                          <m:r>
                            <a:rPr lang="en-GB">
                              <a:latin typeface="Cambria Math" panose="02040503050406030204" pitchFamily="18" charset="0"/>
                            </a:rPr>
                            <m:t>0.5</m:t>
                          </m:r>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𝛽</m:t>
                                  </m:r>
                                  <m:r>
                                    <a:rPr lang="en-GB" i="1">
                                      <a:latin typeface="Cambria Math" panose="02040503050406030204" pitchFamily="18" charset="0"/>
                                    </a:rPr>
                                    <m:t>𝑣</m:t>
                                  </m:r>
                                </m:e>
                              </m:d>
                              <m:r>
                                <a:rPr lang="en-GB">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𝑓</m:t>
                                  </m:r>
                                  <m:f>
                                    <m:fPr>
                                      <m:ctrlPr>
                                        <a:rPr lang="en-GB" i="1">
                                          <a:latin typeface="Cambria Math" panose="02040503050406030204" pitchFamily="18" charset="0"/>
                                        </a:rPr>
                                      </m:ctrlPr>
                                    </m:fPr>
                                    <m:num>
                                      <m:r>
                                        <a:rPr lang="en-GB">
                                          <a:latin typeface="Cambria Math" panose="02040503050406030204" pitchFamily="18" charset="0"/>
                                        </a:rPr>
                                        <m:t>𝜕</m:t>
                                      </m:r>
                                      <m:r>
                                        <a:rPr lang="en-GB" i="1">
                                          <a:latin typeface="Cambria Math" panose="02040503050406030204" pitchFamily="18" charset="0"/>
                                        </a:rPr>
                                        <m:t>𝑤</m:t>
                                      </m:r>
                                    </m:num>
                                    <m:den>
                                      <m:r>
                                        <a:rPr lang="en-GB">
                                          <a:latin typeface="Cambria Math" panose="02040503050406030204" pitchFamily="18" charset="0"/>
                                        </a:rPr>
                                        <m:t>𝜕</m:t>
                                      </m:r>
                                      <m:r>
                                        <a:rPr lang="en-GB" i="1">
                                          <a:latin typeface="Cambria Math" panose="02040503050406030204" pitchFamily="18" charset="0"/>
                                        </a:rPr>
                                        <m:t>𝑧</m:t>
                                      </m:r>
                                    </m:den>
                                  </m:f>
                                </m:e>
                              </m:d>
                            </m:e>
                          </m:d>
                        </m:den>
                      </m:f>
                      <m:r>
                        <a:rPr lang="en-GB">
                          <a:latin typeface="Cambria Math" panose="02040503050406030204" pitchFamily="18" charset="0"/>
                        </a:rPr>
                        <m:t>·100</m:t>
                      </m:r>
                    </m:oMath>
                  </m:oMathPara>
                </a14:m>
                <a:endParaRPr lang="en-GB" dirty="0"/>
              </a:p>
            </p:txBody>
          </p:sp>
        </mc:Choice>
        <mc:Fallback xmlns="">
          <p:sp>
            <p:nvSpPr>
              <p:cNvPr id="20" name="CuadroTexto 19">
                <a:extLst>
                  <a:ext uri="{FF2B5EF4-FFF2-40B4-BE49-F238E27FC236}">
                    <a16:creationId xmlns:a16="http://schemas.microsoft.com/office/drawing/2014/main" id="{1F09565E-5B87-7ED3-2FF3-2630F6CC37D7}"/>
                  </a:ext>
                </a:extLst>
              </p:cNvPr>
              <p:cNvSpPr txBox="1">
                <a:spLocks noRot="1" noChangeAspect="1" noMove="1" noResize="1" noEditPoints="1" noAdjustHandles="1" noChangeArrowheads="1" noChangeShapeType="1" noTextEdit="1"/>
              </p:cNvSpPr>
              <p:nvPr/>
            </p:nvSpPr>
            <p:spPr>
              <a:xfrm>
                <a:off x="476828" y="2806131"/>
                <a:ext cx="3174133" cy="107818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189A48DA-4640-3687-AEB4-0EE7D1767368}"/>
                  </a:ext>
                </a:extLst>
              </p:cNvPr>
              <p:cNvSpPr txBox="1"/>
              <p:nvPr/>
            </p:nvSpPr>
            <p:spPr>
              <a:xfrm>
                <a:off x="1245251" y="2475563"/>
                <a:ext cx="1737042" cy="323165"/>
              </a:xfrm>
              <a:prstGeom prst="rect">
                <a:avLst/>
              </a:prstGeom>
              <a:noFill/>
              <a:ln w="12700">
                <a:noFill/>
              </a:ln>
            </p:spPr>
            <p:txBody>
              <a:bodyPr wrap="square" rtlCol="0">
                <a:spAutoFit/>
              </a:bodyPr>
              <a:lstStyle/>
              <a:p>
                <a:pPr algn="ctr"/>
                <a:r>
                  <a:rPr lang="it-IT" sz="1500" dirty="0"/>
                  <a:t>Relative error (</a:t>
                </a:r>
                <a14:m>
                  <m:oMath xmlns:m="http://schemas.openxmlformats.org/officeDocument/2006/math">
                    <m:r>
                      <m:rPr>
                        <m:sty m:val="p"/>
                      </m:rPr>
                      <a:rPr lang="es-ES" sz="1500">
                        <a:latin typeface="Cambria Math" panose="02040503050406030204" pitchFamily="18" charset="0"/>
                      </a:rPr>
                      <m:t>Δ</m:t>
                    </m:r>
                  </m:oMath>
                </a14:m>
                <a:r>
                  <a:rPr lang="it-IT" sz="1500" dirty="0"/>
                  <a:t>)</a:t>
                </a:r>
              </a:p>
            </p:txBody>
          </p:sp>
        </mc:Choice>
        <mc:Fallback xmlns="">
          <p:sp>
            <p:nvSpPr>
              <p:cNvPr id="21" name="CuadroTexto 20">
                <a:extLst>
                  <a:ext uri="{FF2B5EF4-FFF2-40B4-BE49-F238E27FC236}">
                    <a16:creationId xmlns:a16="http://schemas.microsoft.com/office/drawing/2014/main" id="{189A48DA-4640-3687-AEB4-0EE7D1767368}"/>
                  </a:ext>
                </a:extLst>
              </p:cNvPr>
              <p:cNvSpPr txBox="1">
                <a:spLocks noRot="1" noChangeAspect="1" noMove="1" noResize="1" noEditPoints="1" noAdjustHandles="1" noChangeArrowheads="1" noChangeShapeType="1" noTextEdit="1"/>
              </p:cNvSpPr>
              <p:nvPr/>
            </p:nvSpPr>
            <p:spPr>
              <a:xfrm>
                <a:off x="1245251" y="2475563"/>
                <a:ext cx="1737042" cy="323165"/>
              </a:xfrm>
              <a:prstGeom prst="rect">
                <a:avLst/>
              </a:prstGeom>
              <a:blipFill>
                <a:blip r:embed="rId11"/>
                <a:stretch>
                  <a:fillRect t="-3774" b="-20755"/>
                </a:stretch>
              </a:blipFill>
              <a:ln w="12700">
                <a:noFill/>
              </a:ln>
            </p:spPr>
            <p:txBody>
              <a:bodyPr/>
              <a:lstStyle/>
              <a:p>
                <a:r>
                  <a:rPr lang="en-GB">
                    <a:noFill/>
                  </a:rPr>
                  <a:t> </a:t>
                </a:r>
              </a:p>
            </p:txBody>
          </p:sp>
        </mc:Fallback>
      </mc:AlternateContent>
      <p:sp>
        <p:nvSpPr>
          <p:cNvPr id="102" name="CuadroTexto 101">
            <a:extLst>
              <a:ext uri="{FF2B5EF4-FFF2-40B4-BE49-F238E27FC236}">
                <a16:creationId xmlns:a16="http://schemas.microsoft.com/office/drawing/2014/main" id="{F0DA550D-74C7-2362-A5A5-C3C4A7EA8419}"/>
              </a:ext>
            </a:extLst>
          </p:cNvPr>
          <p:cNvSpPr txBox="1"/>
          <p:nvPr/>
        </p:nvSpPr>
        <p:spPr>
          <a:xfrm>
            <a:off x="747993" y="1307930"/>
            <a:ext cx="2596110" cy="323165"/>
          </a:xfrm>
          <a:prstGeom prst="rect">
            <a:avLst/>
          </a:prstGeom>
          <a:noFill/>
          <a:ln w="12700">
            <a:noFill/>
          </a:ln>
        </p:spPr>
        <p:txBody>
          <a:bodyPr wrap="square" rtlCol="0">
            <a:spAutoFit/>
          </a:bodyPr>
          <a:lstStyle/>
          <a:p>
            <a:pPr algn="ctr"/>
            <a:r>
              <a:rPr lang="it-IT" sz="1500" dirty="0"/>
              <a:t>Linear Vorticity Balance (LVB)</a:t>
            </a:r>
          </a:p>
        </p:txBody>
      </p:sp>
      <p:sp>
        <p:nvSpPr>
          <p:cNvPr id="103" name="Cuadro de texto 2">
            <a:extLst>
              <a:ext uri="{FF2B5EF4-FFF2-40B4-BE49-F238E27FC236}">
                <a16:creationId xmlns:a16="http://schemas.microsoft.com/office/drawing/2014/main" id="{E8109EDC-5ECB-0EE5-F4C6-29244BA86C8B}"/>
              </a:ext>
            </a:extLst>
          </p:cNvPr>
          <p:cNvSpPr txBox="1">
            <a:spLocks noChangeArrowheads="1"/>
          </p:cNvSpPr>
          <p:nvPr/>
        </p:nvSpPr>
        <p:spPr bwMode="auto">
          <a:xfrm>
            <a:off x="4134294" y="4163729"/>
            <a:ext cx="8057706" cy="315980"/>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algn="just">
              <a:lnSpc>
                <a:spcPct val="107000"/>
              </a:lnSpc>
              <a:spcBef>
                <a:spcPts val="200"/>
              </a:spcBef>
            </a:pPr>
            <a:r>
              <a:rPr lang="en-GB" sz="1100" dirty="0">
                <a:ea typeface="Times New Roman" panose="02020603050405020304" pitchFamily="18" charset="0"/>
                <a:cs typeface="Times New Roman" panose="02020603050405020304" pitchFamily="18" charset="0"/>
              </a:rPr>
              <a:t>Figure 1. Velocity field (shading: vertical velocities; streamlines: horizontal velocities) (up) and LVB relative error (down).</a:t>
            </a:r>
          </a:p>
        </p:txBody>
      </p:sp>
      <p:sp>
        <p:nvSpPr>
          <p:cNvPr id="107" name="CuadroTexto 106">
            <a:extLst>
              <a:ext uri="{FF2B5EF4-FFF2-40B4-BE49-F238E27FC236}">
                <a16:creationId xmlns:a16="http://schemas.microsoft.com/office/drawing/2014/main" id="{4E8E859D-8ABB-FA93-90CE-0650AC6EF5D5}"/>
              </a:ext>
            </a:extLst>
          </p:cNvPr>
          <p:cNvSpPr txBox="1"/>
          <p:nvPr/>
        </p:nvSpPr>
        <p:spPr>
          <a:xfrm>
            <a:off x="943085" y="452394"/>
            <a:ext cx="2073115" cy="338554"/>
          </a:xfrm>
          <a:prstGeom prst="rect">
            <a:avLst/>
          </a:prstGeom>
          <a:noFill/>
          <a:ln w="12700">
            <a:solidFill>
              <a:schemeClr val="tx1"/>
            </a:solidFill>
          </a:ln>
        </p:spPr>
        <p:txBody>
          <a:bodyPr wrap="square" rtlCol="0">
            <a:spAutoFit/>
          </a:bodyPr>
          <a:lstStyle/>
          <a:p>
            <a:pPr algn="ctr"/>
            <a:r>
              <a:rPr lang="it-IT" sz="1600" b="1" dirty="0"/>
              <a:t>LVB validation</a:t>
            </a:r>
          </a:p>
        </p:txBody>
      </p:sp>
      <mc:AlternateContent xmlns:mc="http://schemas.openxmlformats.org/markup-compatibility/2006" xmlns:a14="http://schemas.microsoft.com/office/drawing/2010/main">
        <mc:Choice Requires="a14">
          <p:sp>
            <p:nvSpPr>
              <p:cNvPr id="70" name="CuadroTexto 69">
                <a:extLst>
                  <a:ext uri="{FF2B5EF4-FFF2-40B4-BE49-F238E27FC236}">
                    <a16:creationId xmlns:a16="http://schemas.microsoft.com/office/drawing/2014/main" id="{52F630D6-EAF4-176C-EB6E-5BE63B74F9DA}"/>
                  </a:ext>
                </a:extLst>
              </p:cNvPr>
              <p:cNvSpPr txBox="1"/>
              <p:nvPr/>
            </p:nvSpPr>
            <p:spPr>
              <a:xfrm>
                <a:off x="5059106" y="337335"/>
                <a:ext cx="1433918" cy="465833"/>
              </a:xfrm>
              <a:prstGeom prst="rect">
                <a:avLst/>
              </a:prstGeom>
              <a:solidFill>
                <a:schemeClr val="tx1"/>
              </a:solidFill>
              <a:ln w="12700">
                <a:noFill/>
              </a:ln>
            </p:spPr>
            <p:txBody>
              <a:bodyPr wrap="square" rtlCol="0">
                <a:spAutoFit/>
              </a:bodyPr>
              <a:lstStyle/>
              <a:p>
                <a:pPr algn="ctr"/>
                <a:r>
                  <a:rPr lang="es-ES" sz="1200" b="1" dirty="0">
                    <a:solidFill>
                      <a:schemeClr val="bg1"/>
                    </a:solidFill>
                  </a:rPr>
                  <a:t>Upper </a:t>
                </a:r>
                <a:r>
                  <a:rPr lang="es-ES" sz="1200" b="1" dirty="0" err="1">
                    <a:solidFill>
                      <a:schemeClr val="bg1"/>
                    </a:solidFill>
                  </a:rPr>
                  <a:t>thermocline</a:t>
                </a:r>
                <a:r>
                  <a:rPr lang="es-ES" sz="1200" b="1" dirty="0">
                    <a:solidFill>
                      <a:schemeClr val="bg1"/>
                    </a:solidFill>
                  </a:rPr>
                  <a:t> (</a:t>
                </a:r>
                <a14:m>
                  <m:oMath xmlns:m="http://schemas.openxmlformats.org/officeDocument/2006/math">
                    <m:r>
                      <a:rPr lang="es-ES" sz="1200" b="1" dirty="0">
                        <a:solidFill>
                          <a:schemeClr val="bg1"/>
                        </a:solidFill>
                        <a:latin typeface="Cambria Math" panose="02040503050406030204" pitchFamily="18" charset="0"/>
                      </a:rPr>
                      <m:t>𝟐𝟓</m:t>
                    </m:r>
                    <m:r>
                      <a:rPr lang="es-ES" sz="1200" b="1" dirty="0">
                        <a:solidFill>
                          <a:schemeClr val="bg1"/>
                        </a:solidFill>
                        <a:latin typeface="Cambria Math" panose="02040503050406030204" pitchFamily="18" charset="0"/>
                      </a:rPr>
                      <m:t>.</m:t>
                    </m:r>
                    <m:r>
                      <a:rPr lang="es-ES" sz="1200" b="1" dirty="0">
                        <a:solidFill>
                          <a:schemeClr val="bg1"/>
                        </a:solidFill>
                        <a:latin typeface="Cambria Math" panose="02040503050406030204" pitchFamily="18" charset="0"/>
                      </a:rPr>
                      <m:t>𝟓</m:t>
                    </m:r>
                    <m:r>
                      <a:rPr lang="es-ES" sz="1200" b="1" dirty="0">
                        <a:solidFill>
                          <a:schemeClr val="bg1"/>
                        </a:solidFill>
                        <a:latin typeface="Cambria Math" panose="02040503050406030204" pitchFamily="18" charset="0"/>
                      </a:rPr>
                      <m:t> </m:t>
                    </m:r>
                    <m:r>
                      <a:rPr lang="en-GB" sz="1200" b="1">
                        <a:solidFill>
                          <a:schemeClr val="bg1"/>
                        </a:solidFill>
                        <a:latin typeface="Cambria Math" panose="02040503050406030204" pitchFamily="18" charset="0"/>
                      </a:rPr>
                      <m:t>𝐤𝐠</m:t>
                    </m:r>
                    <m:r>
                      <a:rPr lang="es-ES" sz="1200" b="1" dirty="0">
                        <a:solidFill>
                          <a:schemeClr val="bg1"/>
                        </a:solidFill>
                        <a:latin typeface="Cambria Math" panose="02040503050406030204" pitchFamily="18" charset="0"/>
                      </a:rPr>
                      <m:t>/</m:t>
                    </m:r>
                    <m:sSup>
                      <m:sSupPr>
                        <m:ctrlPr>
                          <a:rPr lang="es-ES" sz="1200" b="1" i="1" dirty="0">
                            <a:solidFill>
                              <a:schemeClr val="bg1"/>
                            </a:solidFill>
                            <a:latin typeface="Cambria Math" panose="02040503050406030204" pitchFamily="18" charset="0"/>
                          </a:rPr>
                        </m:ctrlPr>
                      </m:sSupPr>
                      <m:e>
                        <m:r>
                          <a:rPr lang="es-ES" sz="1200" b="1" dirty="0">
                            <a:solidFill>
                              <a:schemeClr val="bg1"/>
                            </a:solidFill>
                            <a:latin typeface="Cambria Math" panose="02040503050406030204" pitchFamily="18" charset="0"/>
                          </a:rPr>
                          <m:t>𝐦</m:t>
                        </m:r>
                      </m:e>
                      <m:sup>
                        <m:r>
                          <a:rPr lang="es-ES" sz="1200" b="1" dirty="0">
                            <a:solidFill>
                              <a:schemeClr val="bg1"/>
                            </a:solidFill>
                            <a:latin typeface="Cambria Math" panose="02040503050406030204" pitchFamily="18" charset="0"/>
                          </a:rPr>
                          <m:t>𝟑</m:t>
                        </m:r>
                      </m:sup>
                    </m:sSup>
                  </m:oMath>
                </a14:m>
                <a:r>
                  <a:rPr lang="es-ES" sz="1200" b="1" dirty="0">
                    <a:solidFill>
                      <a:schemeClr val="bg1"/>
                    </a:solidFill>
                  </a:rPr>
                  <a:t>)</a:t>
                </a:r>
                <a:endParaRPr lang="en-GB" sz="1200" b="1" dirty="0">
                  <a:solidFill>
                    <a:schemeClr val="bg1"/>
                  </a:solidFill>
                </a:endParaRPr>
              </a:p>
            </p:txBody>
          </p:sp>
        </mc:Choice>
        <mc:Fallback xmlns="">
          <p:sp>
            <p:nvSpPr>
              <p:cNvPr id="70" name="CuadroTexto 69">
                <a:extLst>
                  <a:ext uri="{FF2B5EF4-FFF2-40B4-BE49-F238E27FC236}">
                    <a16:creationId xmlns:a16="http://schemas.microsoft.com/office/drawing/2014/main" id="{52F630D6-EAF4-176C-EB6E-5BE63B74F9DA}"/>
                  </a:ext>
                </a:extLst>
              </p:cNvPr>
              <p:cNvSpPr txBox="1">
                <a:spLocks noRot="1" noChangeAspect="1" noMove="1" noResize="1" noEditPoints="1" noAdjustHandles="1" noChangeArrowheads="1" noChangeShapeType="1" noTextEdit="1"/>
              </p:cNvSpPr>
              <p:nvPr/>
            </p:nvSpPr>
            <p:spPr>
              <a:xfrm>
                <a:off x="5059106" y="337335"/>
                <a:ext cx="1433918" cy="465833"/>
              </a:xfrm>
              <a:prstGeom prst="rect">
                <a:avLst/>
              </a:prstGeom>
              <a:blipFill>
                <a:blip r:embed="rId12"/>
                <a:stretch>
                  <a:fillRect b="-9091"/>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CuadroTexto 72">
                <a:extLst>
                  <a:ext uri="{FF2B5EF4-FFF2-40B4-BE49-F238E27FC236}">
                    <a16:creationId xmlns:a16="http://schemas.microsoft.com/office/drawing/2014/main" id="{327DBBB6-5360-E8A5-6762-A003EE012E96}"/>
                  </a:ext>
                </a:extLst>
              </p:cNvPr>
              <p:cNvSpPr txBox="1"/>
              <p:nvPr/>
            </p:nvSpPr>
            <p:spPr>
              <a:xfrm>
                <a:off x="7340597" y="337335"/>
                <a:ext cx="1593775" cy="465833"/>
              </a:xfrm>
              <a:prstGeom prst="rect">
                <a:avLst/>
              </a:prstGeom>
              <a:solidFill>
                <a:schemeClr val="tx1"/>
              </a:solidFill>
              <a:ln w="12700">
                <a:noFill/>
              </a:ln>
            </p:spPr>
            <p:txBody>
              <a:bodyPr wrap="square" rtlCol="0">
                <a:spAutoFit/>
              </a:bodyPr>
              <a:lstStyle/>
              <a:p>
                <a:pPr algn="ctr"/>
                <a:r>
                  <a:rPr lang="es-ES" sz="1200" b="1" dirty="0">
                    <a:solidFill>
                      <a:schemeClr val="bg1"/>
                    </a:solidFill>
                  </a:rPr>
                  <a:t>Middle </a:t>
                </a:r>
                <a:r>
                  <a:rPr lang="es-ES" sz="1200" b="1" dirty="0" err="1">
                    <a:solidFill>
                      <a:schemeClr val="bg1"/>
                    </a:solidFill>
                  </a:rPr>
                  <a:t>thermocline</a:t>
                </a:r>
                <a:r>
                  <a:rPr lang="es-ES" sz="1200" b="1" dirty="0">
                    <a:solidFill>
                      <a:schemeClr val="bg1"/>
                    </a:solidFill>
                  </a:rPr>
                  <a:t> (</a:t>
                </a:r>
                <a14:m>
                  <m:oMath xmlns:m="http://schemas.openxmlformats.org/officeDocument/2006/math">
                    <m:r>
                      <a:rPr lang="es-ES" sz="1200" b="1" dirty="0">
                        <a:solidFill>
                          <a:schemeClr val="bg1"/>
                        </a:solidFill>
                        <a:latin typeface="Cambria Math" panose="02040503050406030204" pitchFamily="18" charset="0"/>
                      </a:rPr>
                      <m:t>𝟐𝟔</m:t>
                    </m:r>
                    <m:r>
                      <a:rPr lang="es-ES" sz="1200" b="1" dirty="0">
                        <a:solidFill>
                          <a:schemeClr val="bg1"/>
                        </a:solidFill>
                        <a:latin typeface="Cambria Math" panose="02040503050406030204" pitchFamily="18" charset="0"/>
                      </a:rPr>
                      <m:t>.</m:t>
                    </m:r>
                    <m:r>
                      <a:rPr lang="es-ES" sz="1200" b="1" dirty="0">
                        <a:solidFill>
                          <a:schemeClr val="bg1"/>
                        </a:solidFill>
                        <a:latin typeface="Cambria Math" panose="02040503050406030204" pitchFamily="18" charset="0"/>
                      </a:rPr>
                      <m:t>𝟓</m:t>
                    </m:r>
                    <m:r>
                      <a:rPr lang="es-ES" sz="1200" b="1" dirty="0">
                        <a:solidFill>
                          <a:schemeClr val="bg1"/>
                        </a:solidFill>
                        <a:latin typeface="Cambria Math" panose="02040503050406030204" pitchFamily="18" charset="0"/>
                      </a:rPr>
                      <m:t> </m:t>
                    </m:r>
                    <m:r>
                      <a:rPr lang="es-ES" sz="1200" b="1" dirty="0">
                        <a:solidFill>
                          <a:schemeClr val="bg1"/>
                        </a:solidFill>
                        <a:latin typeface="Cambria Math" panose="02040503050406030204" pitchFamily="18" charset="0"/>
                      </a:rPr>
                      <m:t>𝐤𝐠</m:t>
                    </m:r>
                    <m:r>
                      <a:rPr lang="es-ES" sz="1200" b="1" dirty="0">
                        <a:solidFill>
                          <a:schemeClr val="bg1"/>
                        </a:solidFill>
                        <a:latin typeface="Cambria Math" panose="02040503050406030204" pitchFamily="18" charset="0"/>
                      </a:rPr>
                      <m:t>/</m:t>
                    </m:r>
                    <m:sSup>
                      <m:sSupPr>
                        <m:ctrlPr>
                          <a:rPr lang="es-ES" sz="1200" b="1" i="1" dirty="0">
                            <a:solidFill>
                              <a:schemeClr val="bg1"/>
                            </a:solidFill>
                            <a:latin typeface="Cambria Math" panose="02040503050406030204" pitchFamily="18" charset="0"/>
                          </a:rPr>
                        </m:ctrlPr>
                      </m:sSupPr>
                      <m:e>
                        <m:r>
                          <a:rPr lang="es-ES" sz="1200" b="1" dirty="0">
                            <a:solidFill>
                              <a:schemeClr val="bg1"/>
                            </a:solidFill>
                            <a:latin typeface="Cambria Math" panose="02040503050406030204" pitchFamily="18" charset="0"/>
                          </a:rPr>
                          <m:t>𝐦</m:t>
                        </m:r>
                      </m:e>
                      <m:sup>
                        <m:r>
                          <a:rPr lang="es-ES" sz="1200" b="1" dirty="0">
                            <a:solidFill>
                              <a:schemeClr val="bg1"/>
                            </a:solidFill>
                            <a:latin typeface="Cambria Math" panose="02040503050406030204" pitchFamily="18" charset="0"/>
                          </a:rPr>
                          <m:t>𝟑</m:t>
                        </m:r>
                      </m:sup>
                    </m:sSup>
                  </m:oMath>
                </a14:m>
                <a:r>
                  <a:rPr lang="es-ES" sz="1200" b="1" dirty="0">
                    <a:solidFill>
                      <a:schemeClr val="bg1"/>
                    </a:solidFill>
                  </a:rPr>
                  <a:t>)</a:t>
                </a:r>
                <a:endParaRPr lang="en-GB" sz="1200" b="1" dirty="0">
                  <a:solidFill>
                    <a:schemeClr val="bg1"/>
                  </a:solidFill>
                </a:endParaRPr>
              </a:p>
            </p:txBody>
          </p:sp>
        </mc:Choice>
        <mc:Fallback xmlns="">
          <p:sp>
            <p:nvSpPr>
              <p:cNvPr id="73" name="CuadroTexto 72">
                <a:extLst>
                  <a:ext uri="{FF2B5EF4-FFF2-40B4-BE49-F238E27FC236}">
                    <a16:creationId xmlns:a16="http://schemas.microsoft.com/office/drawing/2014/main" id="{327DBBB6-5360-E8A5-6762-A003EE012E96}"/>
                  </a:ext>
                </a:extLst>
              </p:cNvPr>
              <p:cNvSpPr txBox="1">
                <a:spLocks noRot="1" noChangeAspect="1" noMove="1" noResize="1" noEditPoints="1" noAdjustHandles="1" noChangeArrowheads="1" noChangeShapeType="1" noTextEdit="1"/>
              </p:cNvSpPr>
              <p:nvPr/>
            </p:nvSpPr>
            <p:spPr>
              <a:xfrm>
                <a:off x="7340597" y="337335"/>
                <a:ext cx="1593775" cy="465833"/>
              </a:xfrm>
              <a:prstGeom prst="rect">
                <a:avLst/>
              </a:prstGeom>
              <a:blipFill>
                <a:blip r:embed="rId13"/>
                <a:stretch>
                  <a:fillRect b="-9091"/>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CuadroTexto 76">
                <a:extLst>
                  <a:ext uri="{FF2B5EF4-FFF2-40B4-BE49-F238E27FC236}">
                    <a16:creationId xmlns:a16="http://schemas.microsoft.com/office/drawing/2014/main" id="{0756A020-AD41-785F-6D33-C08FA3277064}"/>
                  </a:ext>
                </a:extLst>
              </p:cNvPr>
              <p:cNvSpPr txBox="1"/>
              <p:nvPr/>
            </p:nvSpPr>
            <p:spPr>
              <a:xfrm>
                <a:off x="9738312" y="337954"/>
                <a:ext cx="1433918" cy="465833"/>
              </a:xfrm>
              <a:prstGeom prst="rect">
                <a:avLst/>
              </a:prstGeom>
              <a:solidFill>
                <a:schemeClr val="tx1"/>
              </a:solidFill>
              <a:ln w="12700">
                <a:noFill/>
              </a:ln>
            </p:spPr>
            <p:txBody>
              <a:bodyPr wrap="square" rtlCol="0">
                <a:spAutoFit/>
              </a:bodyPr>
              <a:lstStyle/>
              <a:p>
                <a:pPr algn="ctr"/>
                <a:r>
                  <a:rPr lang="es-ES" sz="1200" b="1" dirty="0">
                    <a:solidFill>
                      <a:schemeClr val="bg1"/>
                    </a:solidFill>
                  </a:rPr>
                  <a:t>Lower </a:t>
                </a:r>
                <a:r>
                  <a:rPr lang="es-ES" sz="1200" b="1" dirty="0" err="1">
                    <a:solidFill>
                      <a:schemeClr val="bg1"/>
                    </a:solidFill>
                  </a:rPr>
                  <a:t>thermocline</a:t>
                </a:r>
                <a:r>
                  <a:rPr lang="es-ES" sz="1200" b="1" dirty="0">
                    <a:solidFill>
                      <a:schemeClr val="bg1"/>
                    </a:solidFill>
                  </a:rPr>
                  <a:t> (</a:t>
                </a:r>
                <a14:m>
                  <m:oMath xmlns:m="http://schemas.openxmlformats.org/officeDocument/2006/math">
                    <m:r>
                      <a:rPr lang="es-ES" sz="1200" b="1" dirty="0">
                        <a:solidFill>
                          <a:schemeClr val="bg1"/>
                        </a:solidFill>
                        <a:latin typeface="Cambria Math" panose="02040503050406030204" pitchFamily="18" charset="0"/>
                      </a:rPr>
                      <m:t>𝟐𝟕</m:t>
                    </m:r>
                    <m:r>
                      <a:rPr lang="es-ES" sz="1200" b="1" dirty="0">
                        <a:solidFill>
                          <a:schemeClr val="bg1"/>
                        </a:solidFill>
                        <a:latin typeface="Cambria Math" panose="02040503050406030204" pitchFamily="18" charset="0"/>
                      </a:rPr>
                      <m:t> </m:t>
                    </m:r>
                    <m:r>
                      <a:rPr lang="es-ES" sz="1200" b="1" dirty="0">
                        <a:solidFill>
                          <a:schemeClr val="bg1"/>
                        </a:solidFill>
                        <a:latin typeface="Cambria Math" panose="02040503050406030204" pitchFamily="18" charset="0"/>
                      </a:rPr>
                      <m:t>𝐤𝐠</m:t>
                    </m:r>
                    <m:r>
                      <a:rPr lang="es-ES" sz="1200" b="1" dirty="0">
                        <a:solidFill>
                          <a:schemeClr val="bg1"/>
                        </a:solidFill>
                        <a:latin typeface="Cambria Math" panose="02040503050406030204" pitchFamily="18" charset="0"/>
                      </a:rPr>
                      <m:t>/</m:t>
                    </m:r>
                    <m:sSup>
                      <m:sSupPr>
                        <m:ctrlPr>
                          <a:rPr lang="es-ES" sz="1200" b="1" i="1" dirty="0">
                            <a:solidFill>
                              <a:schemeClr val="bg1"/>
                            </a:solidFill>
                            <a:latin typeface="Cambria Math" panose="02040503050406030204" pitchFamily="18" charset="0"/>
                          </a:rPr>
                        </m:ctrlPr>
                      </m:sSupPr>
                      <m:e>
                        <m:r>
                          <a:rPr lang="es-ES" sz="1200" b="1" dirty="0">
                            <a:solidFill>
                              <a:schemeClr val="bg1"/>
                            </a:solidFill>
                            <a:latin typeface="Cambria Math" panose="02040503050406030204" pitchFamily="18" charset="0"/>
                          </a:rPr>
                          <m:t>𝐦</m:t>
                        </m:r>
                      </m:e>
                      <m:sup>
                        <m:r>
                          <a:rPr lang="es-ES" sz="1200" b="1" dirty="0">
                            <a:solidFill>
                              <a:schemeClr val="bg1"/>
                            </a:solidFill>
                            <a:latin typeface="Cambria Math" panose="02040503050406030204" pitchFamily="18" charset="0"/>
                          </a:rPr>
                          <m:t>𝟑</m:t>
                        </m:r>
                      </m:sup>
                    </m:sSup>
                  </m:oMath>
                </a14:m>
                <a:r>
                  <a:rPr lang="es-ES" sz="1200" b="1" dirty="0">
                    <a:solidFill>
                      <a:schemeClr val="bg1"/>
                    </a:solidFill>
                  </a:rPr>
                  <a:t>)</a:t>
                </a:r>
                <a:endParaRPr lang="en-GB" sz="1200" b="1" dirty="0">
                  <a:solidFill>
                    <a:schemeClr val="bg1"/>
                  </a:solidFill>
                </a:endParaRPr>
              </a:p>
            </p:txBody>
          </p:sp>
        </mc:Choice>
        <mc:Fallback xmlns="">
          <p:sp>
            <p:nvSpPr>
              <p:cNvPr id="77" name="CuadroTexto 76">
                <a:extLst>
                  <a:ext uri="{FF2B5EF4-FFF2-40B4-BE49-F238E27FC236}">
                    <a16:creationId xmlns:a16="http://schemas.microsoft.com/office/drawing/2014/main" id="{0756A020-AD41-785F-6D33-C08FA3277064}"/>
                  </a:ext>
                </a:extLst>
              </p:cNvPr>
              <p:cNvSpPr txBox="1">
                <a:spLocks noRot="1" noChangeAspect="1" noMove="1" noResize="1" noEditPoints="1" noAdjustHandles="1" noChangeArrowheads="1" noChangeShapeType="1" noTextEdit="1"/>
              </p:cNvSpPr>
              <p:nvPr/>
            </p:nvSpPr>
            <p:spPr>
              <a:xfrm>
                <a:off x="9738312" y="337954"/>
                <a:ext cx="1433918" cy="465833"/>
              </a:xfrm>
              <a:prstGeom prst="rect">
                <a:avLst/>
              </a:prstGeom>
              <a:blipFill>
                <a:blip r:embed="rId14"/>
                <a:stretch>
                  <a:fillRect b="-9091"/>
                </a:stretch>
              </a:blipFill>
              <a:ln w="12700">
                <a:noFill/>
              </a:ln>
            </p:spPr>
            <p:txBody>
              <a:bodyPr/>
              <a:lstStyle/>
              <a:p>
                <a:r>
                  <a:rPr lang="en-GB">
                    <a:noFill/>
                  </a:rPr>
                  <a:t> </a:t>
                </a:r>
              </a:p>
            </p:txBody>
          </p:sp>
        </mc:Fallback>
      </mc:AlternateContent>
      <p:sp>
        <p:nvSpPr>
          <p:cNvPr id="88" name="CuadroTexto 87">
            <a:extLst>
              <a:ext uri="{FF2B5EF4-FFF2-40B4-BE49-F238E27FC236}">
                <a16:creationId xmlns:a16="http://schemas.microsoft.com/office/drawing/2014/main" id="{568867FB-ABD0-7FC7-62C9-8D61C24645CD}"/>
              </a:ext>
            </a:extLst>
          </p:cNvPr>
          <p:cNvSpPr txBox="1"/>
          <p:nvPr/>
        </p:nvSpPr>
        <p:spPr>
          <a:xfrm>
            <a:off x="934192" y="107"/>
            <a:ext cx="10323616" cy="338554"/>
          </a:xfrm>
          <a:prstGeom prst="rect">
            <a:avLst/>
          </a:prstGeom>
          <a:noFill/>
        </p:spPr>
        <p:txBody>
          <a:bodyPr wrap="square">
            <a:spAutoFit/>
          </a:bodyPr>
          <a:lstStyle/>
          <a:p>
            <a:pPr algn="ctr"/>
            <a:r>
              <a:rPr lang="en-US" sz="1600" b="1" u="sng" dirty="0">
                <a:solidFill>
                  <a:srgbClr val="000000"/>
                </a:solidFill>
                <a:latin typeface="Calibri" panose="020F0502020204030204" pitchFamily="34" charset="0"/>
              </a:rPr>
              <a:t>North Atlantic thermocline vertical velocity reconstruction from observation-based geostrophic meridional velocity field </a:t>
            </a:r>
            <a:endParaRPr lang="en-GB" sz="1600" u="sng" dirty="0"/>
          </a:p>
        </p:txBody>
      </p:sp>
      <mc:AlternateContent xmlns:mc="http://schemas.openxmlformats.org/markup-compatibility/2006">
        <mc:Choice xmlns:a14="http://schemas.microsoft.com/office/drawing/2010/main" Requires="a14">
          <p:sp>
            <p:nvSpPr>
              <p:cNvPr id="31" name="CuadroTexto 30">
                <a:extLst>
                  <a:ext uri="{FF2B5EF4-FFF2-40B4-BE49-F238E27FC236}">
                    <a16:creationId xmlns:a16="http://schemas.microsoft.com/office/drawing/2014/main" id="{67BAAEF2-5784-4F8F-AD46-C16CF0B28DF8}"/>
                  </a:ext>
                </a:extLst>
              </p:cNvPr>
              <p:cNvSpPr txBox="1"/>
              <p:nvPr/>
            </p:nvSpPr>
            <p:spPr>
              <a:xfrm>
                <a:off x="218256" y="4287959"/>
                <a:ext cx="4116237" cy="2354491"/>
              </a:xfrm>
              <a:prstGeom prst="rect">
                <a:avLst/>
              </a:prstGeom>
              <a:noFill/>
            </p:spPr>
            <p:txBody>
              <a:bodyPr wrap="square" rtlCol="0">
                <a:spAutoFit/>
              </a:bodyPr>
              <a:lstStyle/>
              <a:p>
                <a:pPr marL="285750" indent="-285750">
                  <a:buFont typeface="Arial" panose="020B0604020202020204" pitchFamily="34" charset="0"/>
                  <a:buChar char="•"/>
                </a:pPr>
                <a:r>
                  <a:rPr lang="en-AU" sz="1500" b="1" dirty="0"/>
                  <a:t>LVB valid </a:t>
                </a:r>
                <a:r>
                  <a:rPr lang="en-AU" sz="1500" dirty="0"/>
                  <a:t>(</a:t>
                </a:r>
                <a14:m>
                  <m:oMath xmlns:m="http://schemas.openxmlformats.org/officeDocument/2006/math">
                    <m:r>
                      <m:rPr>
                        <m:sty m:val="p"/>
                      </m:rPr>
                      <a:rPr lang="en-GB" sz="1500" smtClean="0">
                        <a:latin typeface="Cambria Math" panose="02040503050406030204" pitchFamily="18" charset="0"/>
                      </a:rPr>
                      <m:t>Δ</m:t>
                    </m:r>
                    <m:r>
                      <a:rPr lang="es-ES" sz="1500" b="0" i="0" smtClean="0">
                        <a:latin typeface="Cambria Math" panose="02040503050406030204" pitchFamily="18" charset="0"/>
                      </a:rPr>
                      <m:t>&lt;10%</m:t>
                    </m:r>
                  </m:oMath>
                </a14:m>
                <a:r>
                  <a:rPr lang="en-AU" sz="1500" dirty="0"/>
                  <a:t>):</a:t>
                </a:r>
              </a:p>
              <a:p>
                <a:pPr marL="450850" lvl="1" indent="-179388">
                  <a:buFont typeface="Arial" panose="020B0604020202020204" pitchFamily="34" charset="0"/>
                  <a:buChar char="•"/>
                </a:pPr>
                <a:r>
                  <a:rPr lang="en-AU" sz="1500" dirty="0"/>
                  <a:t>STG throughout the thermocline</a:t>
                </a:r>
              </a:p>
              <a:p>
                <a:pPr marL="450850" lvl="1" indent="-179388">
                  <a:buFont typeface="Arial" panose="020B0604020202020204" pitchFamily="34" charset="0"/>
                  <a:buChar char="•"/>
                </a:pPr>
                <a:r>
                  <a:rPr lang="en-AU" sz="1500" dirty="0"/>
                  <a:t>TG in the upper and middle thermocline</a:t>
                </a:r>
              </a:p>
              <a:p>
                <a:pPr lvl="1"/>
                <a:endParaRPr lang="en-AU" sz="1500" dirty="0"/>
              </a:p>
              <a:p>
                <a:pPr marL="285750" lvl="1" indent="-285750">
                  <a:buFont typeface="Arial" panose="020B0604020202020204" pitchFamily="34" charset="0"/>
                  <a:buChar char="•"/>
                </a:pPr>
                <a:r>
                  <a:rPr lang="en-AU" sz="1500" b="1" dirty="0"/>
                  <a:t>LVB doesn’t hold</a:t>
                </a:r>
                <a:r>
                  <a:rPr lang="en-AU" sz="1500" dirty="0"/>
                  <a:t>:</a:t>
                </a:r>
              </a:p>
              <a:p>
                <a:pPr marL="450850" lvl="1" indent="-177800">
                  <a:buFont typeface="Arial" panose="020B0604020202020204" pitchFamily="34" charset="0"/>
                  <a:buChar char="•"/>
                </a:pPr>
                <a:r>
                  <a:rPr lang="en-AU" sz="1500" dirty="0"/>
                  <a:t>Gulf Stream region</a:t>
                </a:r>
              </a:p>
              <a:p>
                <a:pPr marL="450850" lvl="1" indent="-177800">
                  <a:buFont typeface="Arial" panose="020B0604020202020204" pitchFamily="34" charset="0"/>
                  <a:buChar char="•"/>
                </a:pPr>
                <a:r>
                  <a:rPr lang="en-AU" sz="1500" dirty="0"/>
                  <a:t>Mixed Layer (ML) </a:t>
                </a:r>
                <a:r>
                  <a:rPr lang="en-AU" sz="1500" dirty="0">
                    <a:sym typeface="Wingdings" panose="05000000000000000000" pitchFamily="2" charset="2"/>
                  </a:rPr>
                  <a:t> The ML sets an upper limit for LVB validity</a:t>
                </a:r>
              </a:p>
              <a:p>
                <a:pPr marL="450850" lvl="1" indent="-177800">
                  <a:buFont typeface="Arial" panose="020B0604020202020204" pitchFamily="34" charset="0"/>
                  <a:buChar char="•"/>
                </a:pPr>
                <a:r>
                  <a:rPr lang="en-AU" sz="1500" dirty="0">
                    <a:sym typeface="Wingdings" panose="05000000000000000000" pitchFamily="2" charset="2"/>
                  </a:rPr>
                  <a:t>Tropical lower thermocline</a:t>
                </a:r>
                <a:endParaRPr lang="en-AU" sz="1500" dirty="0"/>
              </a:p>
              <a:p>
                <a:pPr marL="285750" indent="-285750" algn="just">
                  <a:buFont typeface="Arial" panose="020B0604020202020204" pitchFamily="34" charset="0"/>
                  <a:buChar char="•"/>
                </a:pPr>
                <a:endParaRPr lang="en-AU" sz="1300" dirty="0"/>
              </a:p>
            </p:txBody>
          </p:sp>
        </mc:Choice>
        <mc:Fallback>
          <p:sp>
            <p:nvSpPr>
              <p:cNvPr id="31" name="CuadroTexto 30">
                <a:extLst>
                  <a:ext uri="{FF2B5EF4-FFF2-40B4-BE49-F238E27FC236}">
                    <a16:creationId xmlns:a16="http://schemas.microsoft.com/office/drawing/2014/main" id="{67BAAEF2-5784-4F8F-AD46-C16CF0B28DF8}"/>
                  </a:ext>
                </a:extLst>
              </p:cNvPr>
              <p:cNvSpPr txBox="1">
                <a:spLocks noRot="1" noChangeAspect="1" noMove="1" noResize="1" noEditPoints="1" noAdjustHandles="1" noChangeArrowheads="1" noChangeShapeType="1" noTextEdit="1"/>
              </p:cNvSpPr>
              <p:nvPr/>
            </p:nvSpPr>
            <p:spPr>
              <a:xfrm>
                <a:off x="218256" y="4287959"/>
                <a:ext cx="4116237" cy="2354491"/>
              </a:xfrm>
              <a:prstGeom prst="rect">
                <a:avLst/>
              </a:prstGeom>
              <a:blipFill>
                <a:blip r:embed="rId15"/>
                <a:stretch>
                  <a:fillRect l="-444" t="-517"/>
                </a:stretch>
              </a:blipFill>
            </p:spPr>
            <p:txBody>
              <a:bodyPr/>
              <a:lstStyle/>
              <a:p>
                <a:r>
                  <a:rPr lang="en-GB">
                    <a:noFill/>
                  </a:rPr>
                  <a:t> </a:t>
                </a:r>
              </a:p>
            </p:txBody>
          </p:sp>
        </mc:Fallback>
      </mc:AlternateContent>
      <p:cxnSp>
        <p:nvCxnSpPr>
          <p:cNvPr id="45" name="Conector recto de flecha 44">
            <a:extLst>
              <a:ext uri="{FF2B5EF4-FFF2-40B4-BE49-F238E27FC236}">
                <a16:creationId xmlns:a16="http://schemas.microsoft.com/office/drawing/2014/main" id="{998956DA-4A6B-221F-BA6C-E73E18CDB6C1}"/>
              </a:ext>
            </a:extLst>
          </p:cNvPr>
          <p:cNvCxnSpPr>
            <a:cxnSpLocks/>
            <a:stCxn id="18" idx="2"/>
            <a:endCxn id="21" idx="0"/>
          </p:cNvCxnSpPr>
          <p:nvPr/>
        </p:nvCxnSpPr>
        <p:spPr>
          <a:xfrm>
            <a:off x="2113605" y="2160492"/>
            <a:ext cx="167" cy="315071"/>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7" name="CuadroTexto 46">
            <a:extLst>
              <a:ext uri="{FF2B5EF4-FFF2-40B4-BE49-F238E27FC236}">
                <a16:creationId xmlns:a16="http://schemas.microsoft.com/office/drawing/2014/main" id="{A579D120-DDA5-4238-9320-1118AE810A25}"/>
              </a:ext>
            </a:extLst>
          </p:cNvPr>
          <p:cNvSpPr txBox="1"/>
          <p:nvPr/>
        </p:nvSpPr>
        <p:spPr>
          <a:xfrm>
            <a:off x="11759098" y="0"/>
            <a:ext cx="432902" cy="246221"/>
          </a:xfrm>
          <a:prstGeom prst="rect">
            <a:avLst/>
          </a:prstGeom>
          <a:noFill/>
        </p:spPr>
        <p:txBody>
          <a:bodyPr wrap="square" rtlCol="0">
            <a:spAutoFit/>
          </a:bodyPr>
          <a:lstStyle/>
          <a:p>
            <a:pPr algn="r"/>
            <a:r>
              <a:rPr lang="en-GB" sz="1000" dirty="0"/>
              <a:t>1/4</a:t>
            </a:r>
          </a:p>
        </p:txBody>
      </p:sp>
      <p:cxnSp>
        <p:nvCxnSpPr>
          <p:cNvPr id="48" name="Conector recto 47">
            <a:extLst>
              <a:ext uri="{FF2B5EF4-FFF2-40B4-BE49-F238E27FC236}">
                <a16:creationId xmlns:a16="http://schemas.microsoft.com/office/drawing/2014/main" id="{EE8AB988-A5A3-52D1-051A-32178685BDF0}"/>
              </a:ext>
            </a:extLst>
          </p:cNvPr>
          <p:cNvCxnSpPr/>
          <p:nvPr/>
        </p:nvCxnSpPr>
        <p:spPr>
          <a:xfrm>
            <a:off x="218256" y="6553200"/>
            <a:ext cx="11722676"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id="{499CADA5-68C8-A5A4-B10E-7CD9738E8783}"/>
              </a:ext>
            </a:extLst>
          </p:cNvPr>
          <p:cNvSpPr txBox="1"/>
          <p:nvPr/>
        </p:nvSpPr>
        <p:spPr>
          <a:xfrm>
            <a:off x="637526" y="6551515"/>
            <a:ext cx="3528244" cy="307777"/>
          </a:xfrm>
          <a:prstGeom prst="rect">
            <a:avLst/>
          </a:prstGeom>
          <a:noFill/>
        </p:spPr>
        <p:txBody>
          <a:bodyPr wrap="square" rtlCol="0">
            <a:spAutoFit/>
          </a:bodyPr>
          <a:lstStyle/>
          <a:p>
            <a:r>
              <a:rPr lang="en-GB" sz="1400" dirty="0">
                <a:solidFill>
                  <a:schemeClr val="bg1">
                    <a:lumMod val="50000"/>
                  </a:schemeClr>
                </a:solidFill>
              </a:rPr>
              <a:t>dcortes@locean.ipsl.fr</a:t>
            </a:r>
          </a:p>
        </p:txBody>
      </p:sp>
      <p:sp>
        <p:nvSpPr>
          <p:cNvPr id="51" name="CuadroTexto 50">
            <a:extLst>
              <a:ext uri="{FF2B5EF4-FFF2-40B4-BE49-F238E27FC236}">
                <a16:creationId xmlns:a16="http://schemas.microsoft.com/office/drawing/2014/main" id="{30D3EEC2-74F5-8531-7030-41009389BC65}"/>
              </a:ext>
            </a:extLst>
          </p:cNvPr>
          <p:cNvSpPr txBox="1"/>
          <p:nvPr/>
        </p:nvSpPr>
        <p:spPr>
          <a:xfrm>
            <a:off x="4315471" y="6555391"/>
            <a:ext cx="3528244" cy="307777"/>
          </a:xfrm>
          <a:prstGeom prst="rect">
            <a:avLst/>
          </a:prstGeom>
          <a:noFill/>
        </p:spPr>
        <p:txBody>
          <a:bodyPr wrap="square" rtlCol="0">
            <a:spAutoFit/>
          </a:bodyPr>
          <a:lstStyle/>
          <a:p>
            <a:pPr algn="ctr"/>
            <a:r>
              <a:rPr lang="en-GB" sz="1400" b="1" dirty="0">
                <a:solidFill>
                  <a:schemeClr val="bg1">
                    <a:lumMod val="50000"/>
                  </a:schemeClr>
                </a:solidFill>
              </a:rPr>
              <a:t>Diego Cortés-Morales and Alban Lazar</a:t>
            </a:r>
          </a:p>
        </p:txBody>
      </p:sp>
      <p:sp>
        <p:nvSpPr>
          <p:cNvPr id="53" name="CuadroTexto 52">
            <a:extLst>
              <a:ext uri="{FF2B5EF4-FFF2-40B4-BE49-F238E27FC236}">
                <a16:creationId xmlns:a16="http://schemas.microsoft.com/office/drawing/2014/main" id="{F68390A1-B42B-8551-11F7-E28721BC8A01}"/>
              </a:ext>
            </a:extLst>
          </p:cNvPr>
          <p:cNvSpPr txBox="1"/>
          <p:nvPr/>
        </p:nvSpPr>
        <p:spPr>
          <a:xfrm>
            <a:off x="-114389" y="790948"/>
            <a:ext cx="4448883" cy="584775"/>
          </a:xfrm>
          <a:prstGeom prst="rect">
            <a:avLst/>
          </a:prstGeom>
          <a:noFill/>
        </p:spPr>
        <p:txBody>
          <a:bodyPr wrap="square" rtlCol="0">
            <a:spAutoFit/>
          </a:bodyPr>
          <a:lstStyle/>
          <a:p>
            <a:pPr algn="ctr"/>
            <a:r>
              <a:rPr lang="en-GB" sz="1600" dirty="0">
                <a:solidFill>
                  <a:schemeClr val="accent1"/>
                </a:solidFill>
              </a:rPr>
              <a:t>Using (1993-2018) climatology NEMO OGCM simulation</a:t>
            </a:r>
          </a:p>
        </p:txBody>
      </p:sp>
      <p:cxnSp>
        <p:nvCxnSpPr>
          <p:cNvPr id="54" name="Conector recto de flecha 53">
            <a:extLst>
              <a:ext uri="{FF2B5EF4-FFF2-40B4-BE49-F238E27FC236}">
                <a16:creationId xmlns:a16="http://schemas.microsoft.com/office/drawing/2014/main" id="{9D0E6587-B072-FCDB-835E-7C98A7C48A09}"/>
              </a:ext>
            </a:extLst>
          </p:cNvPr>
          <p:cNvCxnSpPr>
            <a:cxnSpLocks/>
          </p:cNvCxnSpPr>
          <p:nvPr/>
        </p:nvCxnSpPr>
        <p:spPr>
          <a:xfrm>
            <a:off x="3650961" y="3354127"/>
            <a:ext cx="351023" cy="0"/>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AB5908CF-971C-8061-A374-C06C3E1E4D45}"/>
              </a:ext>
            </a:extLst>
          </p:cNvPr>
          <p:cNvSpPr txBox="1"/>
          <p:nvPr/>
        </p:nvSpPr>
        <p:spPr>
          <a:xfrm>
            <a:off x="9408108" y="6550116"/>
            <a:ext cx="2408848" cy="307777"/>
          </a:xfrm>
          <a:prstGeom prst="rect">
            <a:avLst/>
          </a:prstGeom>
          <a:noFill/>
        </p:spPr>
        <p:txBody>
          <a:bodyPr wrap="square" rtlCol="0">
            <a:spAutoFit/>
          </a:bodyPr>
          <a:lstStyle/>
          <a:p>
            <a:pPr algn="r"/>
            <a:r>
              <a:rPr lang="en-GB" sz="1400" dirty="0">
                <a:solidFill>
                  <a:schemeClr val="bg1">
                    <a:lumMod val="50000"/>
                  </a:schemeClr>
                </a:solidFill>
              </a:rPr>
              <a:t>May 27th</a:t>
            </a:r>
          </a:p>
        </p:txBody>
      </p:sp>
    </p:spTree>
    <p:extLst>
      <p:ext uri="{BB962C8B-B14F-4D97-AF65-F5344CB8AC3E}">
        <p14:creationId xmlns:p14="http://schemas.microsoft.com/office/powerpoint/2010/main" val="4084626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5D056846-099B-61A5-EB4B-A9DE18CE5AA4}"/>
              </a:ext>
            </a:extLst>
          </p:cNvPr>
          <p:cNvGrpSpPr/>
          <p:nvPr/>
        </p:nvGrpSpPr>
        <p:grpSpPr>
          <a:xfrm>
            <a:off x="4108819" y="611154"/>
            <a:ext cx="7832113" cy="3733736"/>
            <a:chOff x="4586692" y="709360"/>
            <a:chExt cx="7347229" cy="3417160"/>
          </a:xfrm>
        </p:grpSpPr>
        <p:pic>
          <p:nvPicPr>
            <p:cNvPr id="19" name="Imagen 18" descr="Diagrama&#10;&#10;Descripción generada automáticamente">
              <a:extLst>
                <a:ext uri="{FF2B5EF4-FFF2-40B4-BE49-F238E27FC236}">
                  <a16:creationId xmlns:a16="http://schemas.microsoft.com/office/drawing/2014/main" id="{EC70D2DB-B49C-1ED2-5D0F-4375DD7FBDD7}"/>
                </a:ext>
              </a:extLst>
            </p:cNvPr>
            <p:cNvPicPr>
              <a:picLocks noChangeAspect="1"/>
            </p:cNvPicPr>
            <p:nvPr/>
          </p:nvPicPr>
          <p:blipFill rotWithShape="1">
            <a:blip r:embed="rId2">
              <a:extLst>
                <a:ext uri="{28A0092B-C50C-407E-A947-70E740481C1C}">
                  <a14:useLocalDpi xmlns:a14="http://schemas.microsoft.com/office/drawing/2010/main" val="0"/>
                </a:ext>
              </a:extLst>
            </a:blip>
            <a:srcRect l="4454" t="8077" r="19528"/>
            <a:stretch/>
          </p:blipFill>
          <p:spPr>
            <a:xfrm>
              <a:off x="5000869" y="2400965"/>
              <a:ext cx="2089302" cy="1720345"/>
            </a:xfrm>
            <a:prstGeom prst="rect">
              <a:avLst/>
            </a:prstGeom>
          </p:spPr>
        </p:pic>
        <p:pic>
          <p:nvPicPr>
            <p:cNvPr id="23" name="Imagen 22" descr="Diagrama&#10;&#10;Descripción generada automáticamente">
              <a:extLst>
                <a:ext uri="{FF2B5EF4-FFF2-40B4-BE49-F238E27FC236}">
                  <a16:creationId xmlns:a16="http://schemas.microsoft.com/office/drawing/2014/main" id="{FC52B25D-AECE-E554-0580-CA587C64A690}"/>
                </a:ext>
              </a:extLst>
            </p:cNvPr>
            <p:cNvPicPr>
              <a:picLocks noChangeAspect="1"/>
            </p:cNvPicPr>
            <p:nvPr/>
          </p:nvPicPr>
          <p:blipFill rotWithShape="1">
            <a:blip r:embed="rId3">
              <a:extLst>
                <a:ext uri="{28A0092B-C50C-407E-A947-70E740481C1C}">
                  <a14:useLocalDpi xmlns:a14="http://schemas.microsoft.com/office/drawing/2010/main" val="0"/>
                </a:ext>
              </a:extLst>
            </a:blip>
            <a:srcRect l="4379" t="7558" r="18490"/>
            <a:stretch/>
          </p:blipFill>
          <p:spPr>
            <a:xfrm>
              <a:off x="7203506" y="2388601"/>
              <a:ext cx="2103016" cy="1730049"/>
            </a:xfrm>
            <a:prstGeom prst="rect">
              <a:avLst/>
            </a:prstGeom>
          </p:spPr>
        </p:pic>
        <p:pic>
          <p:nvPicPr>
            <p:cNvPr id="25" name="Imagen 24" descr="Imagen que contiene Gráfico&#10;&#10;Descripción generada automáticamente">
              <a:extLst>
                <a:ext uri="{FF2B5EF4-FFF2-40B4-BE49-F238E27FC236}">
                  <a16:creationId xmlns:a16="http://schemas.microsoft.com/office/drawing/2014/main" id="{D53FE4BC-CBA4-623D-7F68-C1804454F2CB}"/>
                </a:ext>
              </a:extLst>
            </p:cNvPr>
            <p:cNvPicPr>
              <a:picLocks noChangeAspect="1"/>
            </p:cNvPicPr>
            <p:nvPr/>
          </p:nvPicPr>
          <p:blipFill rotWithShape="1">
            <a:blip r:embed="rId4">
              <a:extLst>
                <a:ext uri="{28A0092B-C50C-407E-A947-70E740481C1C}">
                  <a14:useLocalDpi xmlns:a14="http://schemas.microsoft.com/office/drawing/2010/main" val="0"/>
                </a:ext>
              </a:extLst>
            </a:blip>
            <a:srcRect l="4722" t="7558" r="19522"/>
            <a:stretch/>
          </p:blipFill>
          <p:spPr>
            <a:xfrm>
              <a:off x="9455618" y="2396471"/>
              <a:ext cx="2054526" cy="1730049"/>
            </a:xfrm>
            <a:prstGeom prst="rect">
              <a:avLst/>
            </a:prstGeom>
          </p:spPr>
        </p:pic>
        <p:pic>
          <p:nvPicPr>
            <p:cNvPr id="13" name="Imagen 12" descr="Diagrama&#10;&#10;Descripción generada automáticamente">
              <a:extLst>
                <a:ext uri="{FF2B5EF4-FFF2-40B4-BE49-F238E27FC236}">
                  <a16:creationId xmlns:a16="http://schemas.microsoft.com/office/drawing/2014/main" id="{C5FB0062-C824-C301-4248-AA9B720A1514}"/>
                </a:ext>
              </a:extLst>
            </p:cNvPr>
            <p:cNvPicPr>
              <a:picLocks noChangeAspect="1"/>
            </p:cNvPicPr>
            <p:nvPr/>
          </p:nvPicPr>
          <p:blipFill rotWithShape="1">
            <a:blip r:embed="rId5">
              <a:extLst>
                <a:ext uri="{28A0092B-C50C-407E-A947-70E740481C1C}">
                  <a14:useLocalDpi xmlns:a14="http://schemas.microsoft.com/office/drawing/2010/main" val="0"/>
                </a:ext>
              </a:extLst>
            </a:blip>
            <a:srcRect l="4218" t="7686" r="16707" b="8326"/>
            <a:stretch/>
          </p:blipFill>
          <p:spPr>
            <a:xfrm>
              <a:off x="4991136" y="778736"/>
              <a:ext cx="2127481" cy="1566639"/>
            </a:xfrm>
            <a:prstGeom prst="rect">
              <a:avLst/>
            </a:prstGeom>
          </p:spPr>
        </p:pic>
        <p:pic>
          <p:nvPicPr>
            <p:cNvPr id="15" name="Imagen 14" descr="Diagrama&#10;&#10;Descripción generada automáticamente">
              <a:extLst>
                <a:ext uri="{FF2B5EF4-FFF2-40B4-BE49-F238E27FC236}">
                  <a16:creationId xmlns:a16="http://schemas.microsoft.com/office/drawing/2014/main" id="{7024FC85-CC30-B1E7-846D-41956007D9D2}"/>
                </a:ext>
              </a:extLst>
            </p:cNvPr>
            <p:cNvPicPr>
              <a:picLocks noChangeAspect="1"/>
            </p:cNvPicPr>
            <p:nvPr/>
          </p:nvPicPr>
          <p:blipFill rotWithShape="1">
            <a:blip r:embed="rId6">
              <a:extLst>
                <a:ext uri="{28A0092B-C50C-407E-A947-70E740481C1C}">
                  <a14:useLocalDpi xmlns:a14="http://schemas.microsoft.com/office/drawing/2010/main" val="0"/>
                </a:ext>
              </a:extLst>
            </a:blip>
            <a:srcRect l="5365" t="7435" r="18528" b="8349"/>
            <a:stretch/>
          </p:blipFill>
          <p:spPr>
            <a:xfrm>
              <a:off x="7233636" y="778735"/>
              <a:ext cx="2035048" cy="1566639"/>
            </a:xfrm>
            <a:prstGeom prst="rect">
              <a:avLst/>
            </a:prstGeom>
          </p:spPr>
        </p:pic>
        <p:pic>
          <p:nvPicPr>
            <p:cNvPr id="17" name="Imagen 16" descr="Diagrama&#10;&#10;Descripción generada automáticamente con confianza media">
              <a:extLst>
                <a:ext uri="{FF2B5EF4-FFF2-40B4-BE49-F238E27FC236}">
                  <a16:creationId xmlns:a16="http://schemas.microsoft.com/office/drawing/2014/main" id="{ABA1B26D-B896-389D-417B-094F087AD4B0}"/>
                </a:ext>
              </a:extLst>
            </p:cNvPr>
            <p:cNvPicPr>
              <a:picLocks noChangeAspect="1"/>
            </p:cNvPicPr>
            <p:nvPr/>
          </p:nvPicPr>
          <p:blipFill rotWithShape="1">
            <a:blip r:embed="rId7">
              <a:extLst>
                <a:ext uri="{28A0092B-C50C-407E-A947-70E740481C1C}">
                  <a14:useLocalDpi xmlns:a14="http://schemas.microsoft.com/office/drawing/2010/main" val="0"/>
                </a:ext>
              </a:extLst>
            </a:blip>
            <a:srcRect l="4277" t="7512" r="17744" b="7972"/>
            <a:stretch/>
          </p:blipFill>
          <p:spPr>
            <a:xfrm>
              <a:off x="9444803" y="784834"/>
              <a:ext cx="2097975" cy="1566641"/>
            </a:xfrm>
            <a:prstGeom prst="rect">
              <a:avLst/>
            </a:prstGeom>
          </p:spPr>
        </p:pic>
        <p:sp>
          <p:nvSpPr>
            <p:cNvPr id="82" name="Rectángulo 81">
              <a:extLst>
                <a:ext uri="{FF2B5EF4-FFF2-40B4-BE49-F238E27FC236}">
                  <a16:creationId xmlns:a16="http://schemas.microsoft.com/office/drawing/2014/main" id="{2675AE59-5BC8-B85E-54F5-B32DBCC97F01}"/>
                </a:ext>
              </a:extLst>
            </p:cNvPr>
            <p:cNvSpPr/>
            <p:nvPr/>
          </p:nvSpPr>
          <p:spPr>
            <a:xfrm>
              <a:off x="5138520" y="2397797"/>
              <a:ext cx="1913815" cy="14647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ángulo 82">
              <a:extLst>
                <a:ext uri="{FF2B5EF4-FFF2-40B4-BE49-F238E27FC236}">
                  <a16:creationId xmlns:a16="http://schemas.microsoft.com/office/drawing/2014/main" id="{3F72E905-45A7-D00B-C72D-D1D2F7A24CB5}"/>
                </a:ext>
              </a:extLst>
            </p:cNvPr>
            <p:cNvSpPr/>
            <p:nvPr/>
          </p:nvSpPr>
          <p:spPr>
            <a:xfrm>
              <a:off x="7352602" y="2398050"/>
              <a:ext cx="1881950" cy="1458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ángulo 83">
              <a:extLst>
                <a:ext uri="{FF2B5EF4-FFF2-40B4-BE49-F238E27FC236}">
                  <a16:creationId xmlns:a16="http://schemas.microsoft.com/office/drawing/2014/main" id="{B48520BC-9756-3E9C-C0A9-8ACC9D820EA6}"/>
                </a:ext>
              </a:extLst>
            </p:cNvPr>
            <p:cNvSpPr/>
            <p:nvPr/>
          </p:nvSpPr>
          <p:spPr>
            <a:xfrm>
              <a:off x="9589234" y="2403288"/>
              <a:ext cx="1885447" cy="14533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63" name="CuadroTexto 62">
                  <a:extLst>
                    <a:ext uri="{FF2B5EF4-FFF2-40B4-BE49-F238E27FC236}">
                      <a16:creationId xmlns:a16="http://schemas.microsoft.com/office/drawing/2014/main" id="{26DACECE-8D99-895B-2167-DB35BCA55113}"/>
                    </a:ext>
                  </a:extLst>
                </p:cNvPr>
                <p:cNvSpPr txBox="1"/>
                <p:nvPr/>
              </p:nvSpPr>
              <p:spPr>
                <a:xfrm rot="16200000">
                  <a:off x="3999658" y="3009782"/>
                  <a:ext cx="1433918" cy="259850"/>
                </a:xfrm>
                <a:prstGeom prst="rect">
                  <a:avLst/>
                </a:prstGeom>
                <a:solidFill>
                  <a:schemeClr val="bg1"/>
                </a:solidFill>
                <a:ln w="12700">
                  <a:solidFill>
                    <a:schemeClr val="tx1"/>
                  </a:solidFill>
                </a:ln>
              </p:spPr>
              <p:txBody>
                <a:bodyPr wrap="square" rtlCol="0">
                  <a:spAutoFit/>
                </a:bodyPr>
                <a:lstStyle/>
                <a:p>
                  <a:pPr algn="ctr"/>
                  <a:r>
                    <a:rPr lang="es-ES" sz="1200" b="1" dirty="0"/>
                    <a:t>Relative error (</a:t>
                  </a:r>
                  <a14:m>
                    <m:oMath xmlns:m="http://schemas.openxmlformats.org/officeDocument/2006/math">
                      <m:r>
                        <a:rPr lang="es-ES" sz="1200" b="1" dirty="0">
                          <a:latin typeface="Cambria Math" panose="02040503050406030204" pitchFamily="18" charset="0"/>
                        </a:rPr>
                        <m:t>𝚫</m:t>
                      </m:r>
                    </m:oMath>
                  </a14:m>
                  <a:r>
                    <a:rPr lang="en-GB" sz="1200" b="1" dirty="0"/>
                    <a:t>)</a:t>
                  </a:r>
                </a:p>
              </p:txBody>
            </p:sp>
          </mc:Choice>
          <mc:Fallback>
            <p:sp>
              <p:nvSpPr>
                <p:cNvPr id="63" name="CuadroTexto 62">
                  <a:extLst>
                    <a:ext uri="{FF2B5EF4-FFF2-40B4-BE49-F238E27FC236}">
                      <a16:creationId xmlns:a16="http://schemas.microsoft.com/office/drawing/2014/main" id="{26DACECE-8D99-895B-2167-DB35BCA55113}"/>
                    </a:ext>
                  </a:extLst>
                </p:cNvPr>
                <p:cNvSpPr txBox="1">
                  <a:spLocks noRot="1" noChangeAspect="1" noMove="1" noResize="1" noEditPoints="1" noAdjustHandles="1" noChangeArrowheads="1" noChangeShapeType="1" noTextEdit="1"/>
                </p:cNvSpPr>
                <p:nvPr/>
              </p:nvSpPr>
              <p:spPr>
                <a:xfrm rot="16200000">
                  <a:off x="3999658" y="3009782"/>
                  <a:ext cx="1433918" cy="259850"/>
                </a:xfrm>
                <a:prstGeom prst="rect">
                  <a:avLst/>
                </a:prstGeom>
                <a:blipFill>
                  <a:blip r:embed="rId8"/>
                  <a:stretch>
                    <a:fillRect r="-14894"/>
                  </a:stretch>
                </a:blipFill>
                <a:ln w="12700">
                  <a:solidFill>
                    <a:schemeClr val="tx1"/>
                  </a:solidFill>
                </a:ln>
              </p:spPr>
              <p:txBody>
                <a:bodyPr/>
                <a:lstStyle/>
                <a:p>
                  <a:r>
                    <a:rPr lang="en-GB">
                      <a:noFill/>
                    </a:rPr>
                    <a:t> </a:t>
                  </a:r>
                </a:p>
              </p:txBody>
            </p:sp>
          </mc:Fallback>
        </mc:AlternateContent>
        <p:sp>
          <p:nvSpPr>
            <p:cNvPr id="78" name="Rectángulo 77">
              <a:extLst>
                <a:ext uri="{FF2B5EF4-FFF2-40B4-BE49-F238E27FC236}">
                  <a16:creationId xmlns:a16="http://schemas.microsoft.com/office/drawing/2014/main" id="{1931285D-9349-1597-7668-76F61FA76859}"/>
                </a:ext>
              </a:extLst>
            </p:cNvPr>
            <p:cNvSpPr/>
            <p:nvPr/>
          </p:nvSpPr>
          <p:spPr>
            <a:xfrm>
              <a:off x="5138520" y="784834"/>
              <a:ext cx="1890627" cy="14588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ángulo 78">
              <a:extLst>
                <a:ext uri="{FF2B5EF4-FFF2-40B4-BE49-F238E27FC236}">
                  <a16:creationId xmlns:a16="http://schemas.microsoft.com/office/drawing/2014/main" id="{6C33966D-6CAF-B48F-9A17-4C1F3BC81BA3}"/>
                </a:ext>
              </a:extLst>
            </p:cNvPr>
            <p:cNvSpPr/>
            <p:nvPr/>
          </p:nvSpPr>
          <p:spPr>
            <a:xfrm>
              <a:off x="7346252" y="785086"/>
              <a:ext cx="1881950" cy="1458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ángulo 79">
              <a:extLst>
                <a:ext uri="{FF2B5EF4-FFF2-40B4-BE49-F238E27FC236}">
                  <a16:creationId xmlns:a16="http://schemas.microsoft.com/office/drawing/2014/main" id="{3CE9A9E9-4240-E668-A259-528A62941830}"/>
                </a:ext>
              </a:extLst>
            </p:cNvPr>
            <p:cNvSpPr/>
            <p:nvPr/>
          </p:nvSpPr>
          <p:spPr>
            <a:xfrm>
              <a:off x="9589234" y="790324"/>
              <a:ext cx="1885447" cy="14533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 name="Imagen 80" descr="Diagrama&#10;&#10;Descripción generada automáticamente con confianza media">
              <a:extLst>
                <a:ext uri="{FF2B5EF4-FFF2-40B4-BE49-F238E27FC236}">
                  <a16:creationId xmlns:a16="http://schemas.microsoft.com/office/drawing/2014/main" id="{8223D105-7E9B-224E-770D-BADCE9B395D8}"/>
                </a:ext>
              </a:extLst>
            </p:cNvPr>
            <p:cNvPicPr>
              <a:picLocks noChangeAspect="1"/>
            </p:cNvPicPr>
            <p:nvPr/>
          </p:nvPicPr>
          <p:blipFill rotWithShape="1">
            <a:blip r:embed="rId7">
              <a:extLst>
                <a:ext uri="{28A0092B-C50C-407E-A947-70E740481C1C}">
                  <a14:useLocalDpi xmlns:a14="http://schemas.microsoft.com/office/drawing/2010/main" val="0"/>
                </a:ext>
              </a:extLst>
            </a:blip>
            <a:srcRect l="84815" t="3145" r="-566" b="12234"/>
            <a:stretch/>
          </p:blipFill>
          <p:spPr>
            <a:xfrm>
              <a:off x="11510144" y="709360"/>
              <a:ext cx="423777" cy="1568593"/>
            </a:xfrm>
            <a:prstGeom prst="rect">
              <a:avLst/>
            </a:prstGeom>
          </p:spPr>
        </p:pic>
        <p:sp>
          <p:nvSpPr>
            <p:cNvPr id="85" name="CuadroTexto 84">
              <a:extLst>
                <a:ext uri="{FF2B5EF4-FFF2-40B4-BE49-F238E27FC236}">
                  <a16:creationId xmlns:a16="http://schemas.microsoft.com/office/drawing/2014/main" id="{2A641503-476C-4D18-1A69-E93279CAF860}"/>
                </a:ext>
              </a:extLst>
            </p:cNvPr>
            <p:cNvSpPr txBox="1"/>
            <p:nvPr/>
          </p:nvSpPr>
          <p:spPr>
            <a:xfrm rot="16200000">
              <a:off x="4016741" y="1396818"/>
              <a:ext cx="1433918" cy="259850"/>
            </a:xfrm>
            <a:prstGeom prst="rect">
              <a:avLst/>
            </a:prstGeom>
            <a:solidFill>
              <a:schemeClr val="bg1"/>
            </a:solidFill>
            <a:ln w="12700">
              <a:solidFill>
                <a:schemeClr val="tx1"/>
              </a:solidFill>
            </a:ln>
          </p:spPr>
          <p:txBody>
            <a:bodyPr wrap="square" rtlCol="0">
              <a:spAutoFit/>
            </a:bodyPr>
            <a:lstStyle/>
            <a:p>
              <a:pPr algn="ctr"/>
              <a:r>
                <a:rPr lang="en-CA" sz="1200" b="1" dirty="0"/>
                <a:t>Velocities</a:t>
              </a:r>
            </a:p>
          </p:txBody>
        </p:sp>
        <p:grpSp>
          <p:nvGrpSpPr>
            <p:cNvPr id="61" name="Grupo 60">
              <a:extLst>
                <a:ext uri="{FF2B5EF4-FFF2-40B4-BE49-F238E27FC236}">
                  <a16:creationId xmlns:a16="http://schemas.microsoft.com/office/drawing/2014/main" id="{A2058CC7-B894-0929-8DEC-575EEF93E30C}"/>
                </a:ext>
              </a:extLst>
            </p:cNvPr>
            <p:cNvGrpSpPr/>
            <p:nvPr/>
          </p:nvGrpSpPr>
          <p:grpSpPr>
            <a:xfrm>
              <a:off x="5922078" y="1597638"/>
              <a:ext cx="957740" cy="585075"/>
              <a:chOff x="5627386" y="1949531"/>
              <a:chExt cx="957740" cy="585075"/>
            </a:xfrm>
          </p:grpSpPr>
          <p:sp>
            <p:nvSpPr>
              <p:cNvPr id="62" name="CuadroTexto 32">
                <a:extLst>
                  <a:ext uri="{FF2B5EF4-FFF2-40B4-BE49-F238E27FC236}">
                    <a16:creationId xmlns:a16="http://schemas.microsoft.com/office/drawing/2014/main" id="{4971E93C-A43D-B943-C7DB-ACD50742F00E}"/>
                  </a:ext>
                </a:extLst>
              </p:cNvPr>
              <p:cNvSpPr txBox="1"/>
              <p:nvPr/>
            </p:nvSpPr>
            <p:spPr>
              <a:xfrm>
                <a:off x="5967910" y="1949531"/>
                <a:ext cx="348381" cy="186782"/>
              </a:xfrm>
              <a:prstGeom prst="rect">
                <a:avLst/>
              </a:prstGeom>
              <a:noFill/>
              <a:ln>
                <a:noFill/>
              </a:ln>
            </p:spPr>
            <p:txBody>
              <a:bodyPr wrap="square" rtlCol="0">
                <a:spAutoFit/>
              </a:bodyPr>
              <a:lstStyle/>
              <a:p>
                <a:pPr algn="ctr">
                  <a:lnSpc>
                    <a:spcPct val="107000"/>
                  </a:lnSpc>
                  <a:spcAft>
                    <a:spcPts val="800"/>
                  </a:spcAft>
                </a:pPr>
                <a:r>
                  <a:rPr lang="en-GB" sz="600" kern="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CC</a:t>
                </a:r>
                <a:endParaRPr lang="es-ES" sz="6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4" name="CuadroTexto 34">
                <a:extLst>
                  <a:ext uri="{FF2B5EF4-FFF2-40B4-BE49-F238E27FC236}">
                    <a16:creationId xmlns:a16="http://schemas.microsoft.com/office/drawing/2014/main" id="{3FF27B63-11C9-C8E0-471E-B11DE48D1E2B}"/>
                  </a:ext>
                </a:extLst>
              </p:cNvPr>
              <p:cNvSpPr txBox="1"/>
              <p:nvPr/>
            </p:nvSpPr>
            <p:spPr>
              <a:xfrm>
                <a:off x="5627386" y="2116255"/>
                <a:ext cx="348380" cy="186782"/>
              </a:xfrm>
              <a:prstGeom prst="rect">
                <a:avLst/>
              </a:prstGeom>
              <a:noFill/>
              <a:ln>
                <a:noFill/>
              </a:ln>
            </p:spPr>
            <p:txBody>
              <a:bodyPr wrap="square" rtlCol="0">
                <a:spAutoFit/>
              </a:bodyPr>
              <a:lstStyle/>
              <a:p>
                <a:pPr algn="ctr">
                  <a:lnSpc>
                    <a:spcPct val="107000"/>
                  </a:lnSpc>
                  <a:spcAft>
                    <a:spcPts val="800"/>
                  </a:spcAft>
                </a:pPr>
                <a:r>
                  <a:rPr lang="en-GB" sz="600" kern="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NEC</a:t>
                </a:r>
                <a:endParaRPr lang="es-ES" sz="6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5" name="CuadroTexto 35">
                <a:extLst>
                  <a:ext uri="{FF2B5EF4-FFF2-40B4-BE49-F238E27FC236}">
                    <a16:creationId xmlns:a16="http://schemas.microsoft.com/office/drawing/2014/main" id="{183095BB-B18E-1E4D-37C1-95D53D75BB44}"/>
                  </a:ext>
                </a:extLst>
              </p:cNvPr>
              <p:cNvSpPr txBox="1"/>
              <p:nvPr/>
            </p:nvSpPr>
            <p:spPr>
              <a:xfrm>
                <a:off x="5951100" y="2227207"/>
                <a:ext cx="348381" cy="186782"/>
              </a:xfrm>
              <a:prstGeom prst="rect">
                <a:avLst/>
              </a:prstGeom>
              <a:noFill/>
              <a:ln>
                <a:noFill/>
              </a:ln>
            </p:spPr>
            <p:txBody>
              <a:bodyPr wrap="square" rtlCol="0">
                <a:spAutoFit/>
              </a:bodyPr>
              <a:lstStyle/>
              <a:p>
                <a:pPr algn="ctr">
                  <a:lnSpc>
                    <a:spcPct val="107000"/>
                  </a:lnSpc>
                  <a:spcAft>
                    <a:spcPts val="800"/>
                  </a:spcAft>
                </a:pPr>
                <a:r>
                  <a:rPr lang="en-GB" sz="600" kern="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GD</a:t>
                </a:r>
                <a:endParaRPr lang="es-ES" sz="6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7" name="CuadroTexto 36">
                <a:extLst>
                  <a:ext uri="{FF2B5EF4-FFF2-40B4-BE49-F238E27FC236}">
                    <a16:creationId xmlns:a16="http://schemas.microsoft.com/office/drawing/2014/main" id="{37EB5211-2EE0-75C5-EE6D-0819DAF5368A}"/>
                  </a:ext>
                </a:extLst>
              </p:cNvPr>
              <p:cNvSpPr txBox="1"/>
              <p:nvPr/>
            </p:nvSpPr>
            <p:spPr>
              <a:xfrm>
                <a:off x="6237212" y="2197619"/>
                <a:ext cx="347914" cy="186782"/>
              </a:xfrm>
              <a:prstGeom prst="rect">
                <a:avLst/>
              </a:prstGeom>
              <a:noFill/>
              <a:ln>
                <a:noFill/>
              </a:ln>
            </p:spPr>
            <p:txBody>
              <a:bodyPr wrap="square" rtlCol="0">
                <a:spAutoFit/>
              </a:bodyPr>
              <a:lstStyle/>
              <a:p>
                <a:pPr algn="ctr">
                  <a:lnSpc>
                    <a:spcPct val="107000"/>
                  </a:lnSpc>
                  <a:spcAft>
                    <a:spcPts val="800"/>
                  </a:spcAft>
                </a:pPr>
                <a:r>
                  <a:rPr lang="en-GB" sz="600" kern="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MC</a:t>
                </a:r>
                <a:endParaRPr lang="es-ES" sz="6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8" name="CuadroTexto 37">
                <a:extLst>
                  <a:ext uri="{FF2B5EF4-FFF2-40B4-BE49-F238E27FC236}">
                    <a16:creationId xmlns:a16="http://schemas.microsoft.com/office/drawing/2014/main" id="{2CE22A8F-8109-B209-14AF-1774BF1B4AB6}"/>
                  </a:ext>
                </a:extLst>
              </p:cNvPr>
              <p:cNvSpPr txBox="1"/>
              <p:nvPr/>
            </p:nvSpPr>
            <p:spPr>
              <a:xfrm>
                <a:off x="5763288" y="2347824"/>
                <a:ext cx="429434" cy="186782"/>
              </a:xfrm>
              <a:prstGeom prst="rect">
                <a:avLst/>
              </a:prstGeom>
              <a:noFill/>
              <a:ln>
                <a:noFill/>
              </a:ln>
            </p:spPr>
            <p:txBody>
              <a:bodyPr wrap="square" rtlCol="0">
                <a:spAutoFit/>
              </a:bodyPr>
              <a:lstStyle/>
              <a:p>
                <a:pPr algn="ctr">
                  <a:lnSpc>
                    <a:spcPct val="107000"/>
                  </a:lnSpc>
                  <a:spcAft>
                    <a:spcPts val="800"/>
                  </a:spcAft>
                </a:pPr>
                <a:r>
                  <a:rPr lang="en-GB" sz="600" kern="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NECC</a:t>
                </a:r>
                <a:endParaRPr lang="es-ES" sz="6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71" name="Forma libre: forma 70">
                <a:extLst>
                  <a:ext uri="{FF2B5EF4-FFF2-40B4-BE49-F238E27FC236}">
                    <a16:creationId xmlns:a16="http://schemas.microsoft.com/office/drawing/2014/main" id="{C9EA5052-BA4B-F9C8-04E5-3BEA67FCB86B}"/>
                  </a:ext>
                </a:extLst>
              </p:cNvPr>
              <p:cNvSpPr/>
              <p:nvPr/>
            </p:nvSpPr>
            <p:spPr>
              <a:xfrm>
                <a:off x="5980244" y="2261576"/>
                <a:ext cx="323715" cy="132387"/>
              </a:xfrm>
              <a:custGeom>
                <a:avLst/>
                <a:gdLst>
                  <a:gd name="connsiteX0" fmla="*/ 107736 w 491055"/>
                  <a:gd name="connsiteY0" fmla="*/ 11906 h 380287"/>
                  <a:gd name="connsiteX1" fmla="*/ 50586 w 491055"/>
                  <a:gd name="connsiteY1" fmla="*/ 42862 h 380287"/>
                  <a:gd name="connsiteX2" fmla="*/ 12486 w 491055"/>
                  <a:gd name="connsiteY2" fmla="*/ 119062 h 380287"/>
                  <a:gd name="connsiteX3" fmla="*/ 10104 w 491055"/>
                  <a:gd name="connsiteY3" fmla="*/ 257175 h 380287"/>
                  <a:gd name="connsiteX4" fmla="*/ 136311 w 491055"/>
                  <a:gd name="connsiteY4" fmla="*/ 366712 h 380287"/>
                  <a:gd name="connsiteX5" fmla="*/ 269661 w 491055"/>
                  <a:gd name="connsiteY5" fmla="*/ 376237 h 380287"/>
                  <a:gd name="connsiteX6" fmla="*/ 398248 w 491055"/>
                  <a:gd name="connsiteY6" fmla="*/ 345281 h 380287"/>
                  <a:gd name="connsiteX7" fmla="*/ 476829 w 491055"/>
                  <a:gd name="connsiteY7" fmla="*/ 261937 h 380287"/>
                  <a:gd name="connsiteX8" fmla="*/ 486354 w 491055"/>
                  <a:gd name="connsiteY8" fmla="*/ 140494 h 380287"/>
                  <a:gd name="connsiteX9" fmla="*/ 424442 w 491055"/>
                  <a:gd name="connsiteY9" fmla="*/ 42862 h 380287"/>
                  <a:gd name="connsiteX10" fmla="*/ 338717 w 491055"/>
                  <a:gd name="connsiteY10" fmla="*/ 9525 h 380287"/>
                  <a:gd name="connsiteX11" fmla="*/ 226798 w 491055"/>
                  <a:gd name="connsiteY11" fmla="*/ 0 h 380287"/>
                  <a:gd name="connsiteX0" fmla="*/ 113440 w 496759"/>
                  <a:gd name="connsiteY0" fmla="*/ 11906 h 380287"/>
                  <a:gd name="connsiteX1" fmla="*/ 56290 w 496759"/>
                  <a:gd name="connsiteY1" fmla="*/ 42862 h 380287"/>
                  <a:gd name="connsiteX2" fmla="*/ 6283 w 496759"/>
                  <a:gd name="connsiteY2" fmla="*/ 135730 h 380287"/>
                  <a:gd name="connsiteX3" fmla="*/ 15808 w 496759"/>
                  <a:gd name="connsiteY3" fmla="*/ 257175 h 380287"/>
                  <a:gd name="connsiteX4" fmla="*/ 142015 w 496759"/>
                  <a:gd name="connsiteY4" fmla="*/ 366712 h 380287"/>
                  <a:gd name="connsiteX5" fmla="*/ 275365 w 496759"/>
                  <a:gd name="connsiteY5" fmla="*/ 376237 h 380287"/>
                  <a:gd name="connsiteX6" fmla="*/ 403952 w 496759"/>
                  <a:gd name="connsiteY6" fmla="*/ 345281 h 380287"/>
                  <a:gd name="connsiteX7" fmla="*/ 482533 w 496759"/>
                  <a:gd name="connsiteY7" fmla="*/ 261937 h 380287"/>
                  <a:gd name="connsiteX8" fmla="*/ 492058 w 496759"/>
                  <a:gd name="connsiteY8" fmla="*/ 140494 h 380287"/>
                  <a:gd name="connsiteX9" fmla="*/ 430146 w 496759"/>
                  <a:gd name="connsiteY9" fmla="*/ 42862 h 380287"/>
                  <a:gd name="connsiteX10" fmla="*/ 344421 w 496759"/>
                  <a:gd name="connsiteY10" fmla="*/ 9525 h 380287"/>
                  <a:gd name="connsiteX11" fmla="*/ 232502 w 496759"/>
                  <a:gd name="connsiteY11" fmla="*/ 0 h 380287"/>
                  <a:gd name="connsiteX0" fmla="*/ 113440 w 496759"/>
                  <a:gd name="connsiteY0" fmla="*/ 11906 h 380287"/>
                  <a:gd name="connsiteX1" fmla="*/ 56290 w 496759"/>
                  <a:gd name="connsiteY1" fmla="*/ 42862 h 380287"/>
                  <a:gd name="connsiteX2" fmla="*/ 6283 w 496759"/>
                  <a:gd name="connsiteY2" fmla="*/ 135730 h 380287"/>
                  <a:gd name="connsiteX3" fmla="*/ 15808 w 496759"/>
                  <a:gd name="connsiteY3" fmla="*/ 257175 h 380287"/>
                  <a:gd name="connsiteX4" fmla="*/ 142015 w 496759"/>
                  <a:gd name="connsiteY4" fmla="*/ 366712 h 380287"/>
                  <a:gd name="connsiteX5" fmla="*/ 275365 w 496759"/>
                  <a:gd name="connsiteY5" fmla="*/ 376237 h 380287"/>
                  <a:gd name="connsiteX6" fmla="*/ 403952 w 496759"/>
                  <a:gd name="connsiteY6" fmla="*/ 345281 h 380287"/>
                  <a:gd name="connsiteX7" fmla="*/ 482533 w 496759"/>
                  <a:gd name="connsiteY7" fmla="*/ 261937 h 380287"/>
                  <a:gd name="connsiteX8" fmla="*/ 492058 w 496759"/>
                  <a:gd name="connsiteY8" fmla="*/ 140494 h 380287"/>
                  <a:gd name="connsiteX9" fmla="*/ 430146 w 496759"/>
                  <a:gd name="connsiteY9" fmla="*/ 42862 h 380287"/>
                  <a:gd name="connsiteX10" fmla="*/ 344421 w 496759"/>
                  <a:gd name="connsiteY10" fmla="*/ 9525 h 380287"/>
                  <a:gd name="connsiteX11" fmla="*/ 232502 w 496759"/>
                  <a:gd name="connsiteY11" fmla="*/ 0 h 380287"/>
                  <a:gd name="connsiteX0" fmla="*/ 110334 w 493653"/>
                  <a:gd name="connsiteY0" fmla="*/ 11906 h 379745"/>
                  <a:gd name="connsiteX1" fmla="*/ 53184 w 493653"/>
                  <a:gd name="connsiteY1" fmla="*/ 42862 h 379745"/>
                  <a:gd name="connsiteX2" fmla="*/ 3177 w 493653"/>
                  <a:gd name="connsiteY2" fmla="*/ 135730 h 379745"/>
                  <a:gd name="connsiteX3" fmla="*/ 19846 w 493653"/>
                  <a:gd name="connsiteY3" fmla="*/ 266700 h 379745"/>
                  <a:gd name="connsiteX4" fmla="*/ 138909 w 493653"/>
                  <a:gd name="connsiteY4" fmla="*/ 366712 h 379745"/>
                  <a:gd name="connsiteX5" fmla="*/ 272259 w 493653"/>
                  <a:gd name="connsiteY5" fmla="*/ 376237 h 379745"/>
                  <a:gd name="connsiteX6" fmla="*/ 400846 w 493653"/>
                  <a:gd name="connsiteY6" fmla="*/ 345281 h 379745"/>
                  <a:gd name="connsiteX7" fmla="*/ 479427 w 493653"/>
                  <a:gd name="connsiteY7" fmla="*/ 261937 h 379745"/>
                  <a:gd name="connsiteX8" fmla="*/ 488952 w 493653"/>
                  <a:gd name="connsiteY8" fmla="*/ 140494 h 379745"/>
                  <a:gd name="connsiteX9" fmla="*/ 427040 w 493653"/>
                  <a:gd name="connsiteY9" fmla="*/ 42862 h 379745"/>
                  <a:gd name="connsiteX10" fmla="*/ 341315 w 493653"/>
                  <a:gd name="connsiteY10" fmla="*/ 9525 h 379745"/>
                  <a:gd name="connsiteX11" fmla="*/ 229396 w 493653"/>
                  <a:gd name="connsiteY11" fmla="*/ 0 h 379745"/>
                  <a:gd name="connsiteX0" fmla="*/ 110917 w 494236"/>
                  <a:gd name="connsiteY0" fmla="*/ 11906 h 379745"/>
                  <a:gd name="connsiteX1" fmla="*/ 53767 w 494236"/>
                  <a:gd name="connsiteY1" fmla="*/ 42862 h 379745"/>
                  <a:gd name="connsiteX2" fmla="*/ 3760 w 494236"/>
                  <a:gd name="connsiteY2" fmla="*/ 135730 h 379745"/>
                  <a:gd name="connsiteX3" fmla="*/ 20429 w 494236"/>
                  <a:gd name="connsiteY3" fmla="*/ 266700 h 379745"/>
                  <a:gd name="connsiteX4" fmla="*/ 139492 w 494236"/>
                  <a:gd name="connsiteY4" fmla="*/ 366712 h 379745"/>
                  <a:gd name="connsiteX5" fmla="*/ 272842 w 494236"/>
                  <a:gd name="connsiteY5" fmla="*/ 376237 h 379745"/>
                  <a:gd name="connsiteX6" fmla="*/ 401429 w 494236"/>
                  <a:gd name="connsiteY6" fmla="*/ 345281 h 379745"/>
                  <a:gd name="connsiteX7" fmla="*/ 480010 w 494236"/>
                  <a:gd name="connsiteY7" fmla="*/ 261937 h 379745"/>
                  <a:gd name="connsiteX8" fmla="*/ 489535 w 494236"/>
                  <a:gd name="connsiteY8" fmla="*/ 140494 h 379745"/>
                  <a:gd name="connsiteX9" fmla="*/ 427623 w 494236"/>
                  <a:gd name="connsiteY9" fmla="*/ 42862 h 379745"/>
                  <a:gd name="connsiteX10" fmla="*/ 341898 w 494236"/>
                  <a:gd name="connsiteY10" fmla="*/ 9525 h 379745"/>
                  <a:gd name="connsiteX11" fmla="*/ 229979 w 494236"/>
                  <a:gd name="connsiteY11" fmla="*/ 0 h 379745"/>
                  <a:gd name="connsiteX0" fmla="*/ 121317 w 504636"/>
                  <a:gd name="connsiteY0" fmla="*/ 11906 h 379745"/>
                  <a:gd name="connsiteX1" fmla="*/ 64167 w 504636"/>
                  <a:gd name="connsiteY1" fmla="*/ 42862 h 379745"/>
                  <a:gd name="connsiteX2" fmla="*/ 14160 w 504636"/>
                  <a:gd name="connsiteY2" fmla="*/ 135730 h 379745"/>
                  <a:gd name="connsiteX3" fmla="*/ 30829 w 504636"/>
                  <a:gd name="connsiteY3" fmla="*/ 266700 h 379745"/>
                  <a:gd name="connsiteX4" fmla="*/ 149892 w 504636"/>
                  <a:gd name="connsiteY4" fmla="*/ 366712 h 379745"/>
                  <a:gd name="connsiteX5" fmla="*/ 283242 w 504636"/>
                  <a:gd name="connsiteY5" fmla="*/ 376237 h 379745"/>
                  <a:gd name="connsiteX6" fmla="*/ 411829 w 504636"/>
                  <a:gd name="connsiteY6" fmla="*/ 345281 h 379745"/>
                  <a:gd name="connsiteX7" fmla="*/ 490410 w 504636"/>
                  <a:gd name="connsiteY7" fmla="*/ 261937 h 379745"/>
                  <a:gd name="connsiteX8" fmla="*/ 499935 w 504636"/>
                  <a:gd name="connsiteY8" fmla="*/ 140494 h 379745"/>
                  <a:gd name="connsiteX9" fmla="*/ 438023 w 504636"/>
                  <a:gd name="connsiteY9" fmla="*/ 42862 h 379745"/>
                  <a:gd name="connsiteX10" fmla="*/ 352298 w 504636"/>
                  <a:gd name="connsiteY10" fmla="*/ 9525 h 379745"/>
                  <a:gd name="connsiteX11" fmla="*/ 240379 w 504636"/>
                  <a:gd name="connsiteY11" fmla="*/ 0 h 379745"/>
                  <a:gd name="connsiteX0" fmla="*/ 113901 w 497220"/>
                  <a:gd name="connsiteY0" fmla="*/ 11906 h 379745"/>
                  <a:gd name="connsiteX1" fmla="*/ 56751 w 497220"/>
                  <a:gd name="connsiteY1" fmla="*/ 42862 h 379745"/>
                  <a:gd name="connsiteX2" fmla="*/ 6744 w 497220"/>
                  <a:gd name="connsiteY2" fmla="*/ 135730 h 379745"/>
                  <a:gd name="connsiteX3" fmla="*/ 23413 w 497220"/>
                  <a:gd name="connsiteY3" fmla="*/ 266700 h 379745"/>
                  <a:gd name="connsiteX4" fmla="*/ 142476 w 497220"/>
                  <a:gd name="connsiteY4" fmla="*/ 366712 h 379745"/>
                  <a:gd name="connsiteX5" fmla="*/ 275826 w 497220"/>
                  <a:gd name="connsiteY5" fmla="*/ 376237 h 379745"/>
                  <a:gd name="connsiteX6" fmla="*/ 404413 w 497220"/>
                  <a:gd name="connsiteY6" fmla="*/ 345281 h 379745"/>
                  <a:gd name="connsiteX7" fmla="*/ 482994 w 497220"/>
                  <a:gd name="connsiteY7" fmla="*/ 261937 h 379745"/>
                  <a:gd name="connsiteX8" fmla="*/ 492519 w 497220"/>
                  <a:gd name="connsiteY8" fmla="*/ 140494 h 379745"/>
                  <a:gd name="connsiteX9" fmla="*/ 430607 w 497220"/>
                  <a:gd name="connsiteY9" fmla="*/ 42862 h 379745"/>
                  <a:gd name="connsiteX10" fmla="*/ 344882 w 497220"/>
                  <a:gd name="connsiteY10" fmla="*/ 9525 h 379745"/>
                  <a:gd name="connsiteX11" fmla="*/ 232963 w 497220"/>
                  <a:gd name="connsiteY11" fmla="*/ 0 h 379745"/>
                  <a:gd name="connsiteX0" fmla="*/ 113901 w 497220"/>
                  <a:gd name="connsiteY0" fmla="*/ 7144 h 374983"/>
                  <a:gd name="connsiteX1" fmla="*/ 56751 w 497220"/>
                  <a:gd name="connsiteY1" fmla="*/ 38100 h 374983"/>
                  <a:gd name="connsiteX2" fmla="*/ 6744 w 497220"/>
                  <a:gd name="connsiteY2" fmla="*/ 130968 h 374983"/>
                  <a:gd name="connsiteX3" fmla="*/ 23413 w 497220"/>
                  <a:gd name="connsiteY3" fmla="*/ 261938 h 374983"/>
                  <a:gd name="connsiteX4" fmla="*/ 142476 w 497220"/>
                  <a:gd name="connsiteY4" fmla="*/ 361950 h 374983"/>
                  <a:gd name="connsiteX5" fmla="*/ 275826 w 497220"/>
                  <a:gd name="connsiteY5" fmla="*/ 371475 h 374983"/>
                  <a:gd name="connsiteX6" fmla="*/ 404413 w 497220"/>
                  <a:gd name="connsiteY6" fmla="*/ 340519 h 374983"/>
                  <a:gd name="connsiteX7" fmla="*/ 482994 w 497220"/>
                  <a:gd name="connsiteY7" fmla="*/ 257175 h 374983"/>
                  <a:gd name="connsiteX8" fmla="*/ 492519 w 497220"/>
                  <a:gd name="connsiteY8" fmla="*/ 135732 h 374983"/>
                  <a:gd name="connsiteX9" fmla="*/ 430607 w 497220"/>
                  <a:gd name="connsiteY9" fmla="*/ 38100 h 374983"/>
                  <a:gd name="connsiteX10" fmla="*/ 344882 w 497220"/>
                  <a:gd name="connsiteY10" fmla="*/ 4763 h 374983"/>
                  <a:gd name="connsiteX11" fmla="*/ 263919 w 497220"/>
                  <a:gd name="connsiteY11" fmla="*/ 0 h 374983"/>
                  <a:gd name="connsiteX0" fmla="*/ 113901 w 497220"/>
                  <a:gd name="connsiteY0" fmla="*/ 16669 h 384508"/>
                  <a:gd name="connsiteX1" fmla="*/ 56751 w 497220"/>
                  <a:gd name="connsiteY1" fmla="*/ 47625 h 384508"/>
                  <a:gd name="connsiteX2" fmla="*/ 6744 w 497220"/>
                  <a:gd name="connsiteY2" fmla="*/ 140493 h 384508"/>
                  <a:gd name="connsiteX3" fmla="*/ 23413 w 497220"/>
                  <a:gd name="connsiteY3" fmla="*/ 271463 h 384508"/>
                  <a:gd name="connsiteX4" fmla="*/ 142476 w 497220"/>
                  <a:gd name="connsiteY4" fmla="*/ 371475 h 384508"/>
                  <a:gd name="connsiteX5" fmla="*/ 275826 w 497220"/>
                  <a:gd name="connsiteY5" fmla="*/ 381000 h 384508"/>
                  <a:gd name="connsiteX6" fmla="*/ 404413 w 497220"/>
                  <a:gd name="connsiteY6" fmla="*/ 350044 h 384508"/>
                  <a:gd name="connsiteX7" fmla="*/ 482994 w 497220"/>
                  <a:gd name="connsiteY7" fmla="*/ 266700 h 384508"/>
                  <a:gd name="connsiteX8" fmla="*/ 492519 w 497220"/>
                  <a:gd name="connsiteY8" fmla="*/ 145257 h 384508"/>
                  <a:gd name="connsiteX9" fmla="*/ 430607 w 497220"/>
                  <a:gd name="connsiteY9" fmla="*/ 47625 h 384508"/>
                  <a:gd name="connsiteX10" fmla="*/ 344882 w 497220"/>
                  <a:gd name="connsiteY10" fmla="*/ 14288 h 384508"/>
                  <a:gd name="connsiteX11" fmla="*/ 285350 w 497220"/>
                  <a:gd name="connsiteY11" fmla="*/ 0 h 384508"/>
                  <a:gd name="connsiteX0" fmla="*/ 113901 w 497220"/>
                  <a:gd name="connsiteY0" fmla="*/ 16669 h 384508"/>
                  <a:gd name="connsiteX1" fmla="*/ 56751 w 497220"/>
                  <a:gd name="connsiteY1" fmla="*/ 47625 h 384508"/>
                  <a:gd name="connsiteX2" fmla="*/ 6744 w 497220"/>
                  <a:gd name="connsiteY2" fmla="*/ 140493 h 384508"/>
                  <a:gd name="connsiteX3" fmla="*/ 23413 w 497220"/>
                  <a:gd name="connsiteY3" fmla="*/ 271463 h 384508"/>
                  <a:gd name="connsiteX4" fmla="*/ 142476 w 497220"/>
                  <a:gd name="connsiteY4" fmla="*/ 371475 h 384508"/>
                  <a:gd name="connsiteX5" fmla="*/ 275826 w 497220"/>
                  <a:gd name="connsiteY5" fmla="*/ 381000 h 384508"/>
                  <a:gd name="connsiteX6" fmla="*/ 404413 w 497220"/>
                  <a:gd name="connsiteY6" fmla="*/ 350044 h 384508"/>
                  <a:gd name="connsiteX7" fmla="*/ 482994 w 497220"/>
                  <a:gd name="connsiteY7" fmla="*/ 266700 h 384508"/>
                  <a:gd name="connsiteX8" fmla="*/ 492519 w 497220"/>
                  <a:gd name="connsiteY8" fmla="*/ 145257 h 384508"/>
                  <a:gd name="connsiteX9" fmla="*/ 430607 w 497220"/>
                  <a:gd name="connsiteY9" fmla="*/ 47625 h 384508"/>
                  <a:gd name="connsiteX10" fmla="*/ 368695 w 497220"/>
                  <a:gd name="connsiteY10" fmla="*/ 11906 h 384508"/>
                  <a:gd name="connsiteX11" fmla="*/ 285350 w 497220"/>
                  <a:gd name="connsiteY11" fmla="*/ 0 h 384508"/>
                  <a:gd name="connsiteX0" fmla="*/ 113901 w 497220"/>
                  <a:gd name="connsiteY0" fmla="*/ 16774 h 384613"/>
                  <a:gd name="connsiteX1" fmla="*/ 56751 w 497220"/>
                  <a:gd name="connsiteY1" fmla="*/ 47730 h 384613"/>
                  <a:gd name="connsiteX2" fmla="*/ 6744 w 497220"/>
                  <a:gd name="connsiteY2" fmla="*/ 140598 h 384613"/>
                  <a:gd name="connsiteX3" fmla="*/ 23413 w 497220"/>
                  <a:gd name="connsiteY3" fmla="*/ 271568 h 384613"/>
                  <a:gd name="connsiteX4" fmla="*/ 142476 w 497220"/>
                  <a:gd name="connsiteY4" fmla="*/ 371580 h 384613"/>
                  <a:gd name="connsiteX5" fmla="*/ 275826 w 497220"/>
                  <a:gd name="connsiteY5" fmla="*/ 381105 h 384613"/>
                  <a:gd name="connsiteX6" fmla="*/ 404413 w 497220"/>
                  <a:gd name="connsiteY6" fmla="*/ 350149 h 384613"/>
                  <a:gd name="connsiteX7" fmla="*/ 482994 w 497220"/>
                  <a:gd name="connsiteY7" fmla="*/ 266805 h 384613"/>
                  <a:gd name="connsiteX8" fmla="*/ 492519 w 497220"/>
                  <a:gd name="connsiteY8" fmla="*/ 145362 h 384613"/>
                  <a:gd name="connsiteX9" fmla="*/ 430607 w 497220"/>
                  <a:gd name="connsiteY9" fmla="*/ 47730 h 384613"/>
                  <a:gd name="connsiteX10" fmla="*/ 368695 w 497220"/>
                  <a:gd name="connsiteY10" fmla="*/ 12011 h 384613"/>
                  <a:gd name="connsiteX11" fmla="*/ 285350 w 497220"/>
                  <a:gd name="connsiteY11" fmla="*/ 105 h 384613"/>
                  <a:gd name="connsiteX0" fmla="*/ 113901 w 497220"/>
                  <a:gd name="connsiteY0" fmla="*/ 33338 h 401177"/>
                  <a:gd name="connsiteX1" fmla="*/ 56751 w 497220"/>
                  <a:gd name="connsiteY1" fmla="*/ 64294 h 401177"/>
                  <a:gd name="connsiteX2" fmla="*/ 6744 w 497220"/>
                  <a:gd name="connsiteY2" fmla="*/ 157162 h 401177"/>
                  <a:gd name="connsiteX3" fmla="*/ 23413 w 497220"/>
                  <a:gd name="connsiteY3" fmla="*/ 288132 h 401177"/>
                  <a:gd name="connsiteX4" fmla="*/ 142476 w 497220"/>
                  <a:gd name="connsiteY4" fmla="*/ 388144 h 401177"/>
                  <a:gd name="connsiteX5" fmla="*/ 275826 w 497220"/>
                  <a:gd name="connsiteY5" fmla="*/ 397669 h 401177"/>
                  <a:gd name="connsiteX6" fmla="*/ 404413 w 497220"/>
                  <a:gd name="connsiteY6" fmla="*/ 366713 h 401177"/>
                  <a:gd name="connsiteX7" fmla="*/ 482994 w 497220"/>
                  <a:gd name="connsiteY7" fmla="*/ 283369 h 401177"/>
                  <a:gd name="connsiteX8" fmla="*/ 492519 w 497220"/>
                  <a:gd name="connsiteY8" fmla="*/ 161926 h 401177"/>
                  <a:gd name="connsiteX9" fmla="*/ 430607 w 497220"/>
                  <a:gd name="connsiteY9" fmla="*/ 64294 h 401177"/>
                  <a:gd name="connsiteX10" fmla="*/ 368695 w 497220"/>
                  <a:gd name="connsiteY10" fmla="*/ 28575 h 401177"/>
                  <a:gd name="connsiteX11" fmla="*/ 292494 w 497220"/>
                  <a:gd name="connsiteY11" fmla="*/ 0 h 401177"/>
                  <a:gd name="connsiteX0" fmla="*/ 113901 w 497220"/>
                  <a:gd name="connsiteY0" fmla="*/ 33338 h 401177"/>
                  <a:gd name="connsiteX1" fmla="*/ 56751 w 497220"/>
                  <a:gd name="connsiteY1" fmla="*/ 64294 h 401177"/>
                  <a:gd name="connsiteX2" fmla="*/ 6744 w 497220"/>
                  <a:gd name="connsiteY2" fmla="*/ 157162 h 401177"/>
                  <a:gd name="connsiteX3" fmla="*/ 23413 w 497220"/>
                  <a:gd name="connsiteY3" fmla="*/ 288132 h 401177"/>
                  <a:gd name="connsiteX4" fmla="*/ 142476 w 497220"/>
                  <a:gd name="connsiteY4" fmla="*/ 388144 h 401177"/>
                  <a:gd name="connsiteX5" fmla="*/ 275826 w 497220"/>
                  <a:gd name="connsiteY5" fmla="*/ 397669 h 401177"/>
                  <a:gd name="connsiteX6" fmla="*/ 404413 w 497220"/>
                  <a:gd name="connsiteY6" fmla="*/ 366713 h 401177"/>
                  <a:gd name="connsiteX7" fmla="*/ 482994 w 497220"/>
                  <a:gd name="connsiteY7" fmla="*/ 283369 h 401177"/>
                  <a:gd name="connsiteX8" fmla="*/ 492519 w 497220"/>
                  <a:gd name="connsiteY8" fmla="*/ 161926 h 401177"/>
                  <a:gd name="connsiteX9" fmla="*/ 430607 w 497220"/>
                  <a:gd name="connsiteY9" fmla="*/ 64294 h 401177"/>
                  <a:gd name="connsiteX10" fmla="*/ 368695 w 497220"/>
                  <a:gd name="connsiteY10" fmla="*/ 28575 h 401177"/>
                  <a:gd name="connsiteX11" fmla="*/ 292494 w 497220"/>
                  <a:gd name="connsiteY11" fmla="*/ 0 h 401177"/>
                  <a:gd name="connsiteX0" fmla="*/ 113901 w 497220"/>
                  <a:gd name="connsiteY0" fmla="*/ 33338 h 401177"/>
                  <a:gd name="connsiteX1" fmla="*/ 56751 w 497220"/>
                  <a:gd name="connsiteY1" fmla="*/ 64294 h 401177"/>
                  <a:gd name="connsiteX2" fmla="*/ 6744 w 497220"/>
                  <a:gd name="connsiteY2" fmla="*/ 157162 h 401177"/>
                  <a:gd name="connsiteX3" fmla="*/ 23413 w 497220"/>
                  <a:gd name="connsiteY3" fmla="*/ 288132 h 401177"/>
                  <a:gd name="connsiteX4" fmla="*/ 142476 w 497220"/>
                  <a:gd name="connsiteY4" fmla="*/ 388144 h 401177"/>
                  <a:gd name="connsiteX5" fmla="*/ 275826 w 497220"/>
                  <a:gd name="connsiteY5" fmla="*/ 397669 h 401177"/>
                  <a:gd name="connsiteX6" fmla="*/ 404413 w 497220"/>
                  <a:gd name="connsiteY6" fmla="*/ 366713 h 401177"/>
                  <a:gd name="connsiteX7" fmla="*/ 482994 w 497220"/>
                  <a:gd name="connsiteY7" fmla="*/ 283369 h 401177"/>
                  <a:gd name="connsiteX8" fmla="*/ 492519 w 497220"/>
                  <a:gd name="connsiteY8" fmla="*/ 161926 h 401177"/>
                  <a:gd name="connsiteX9" fmla="*/ 430607 w 497220"/>
                  <a:gd name="connsiteY9" fmla="*/ 64294 h 401177"/>
                  <a:gd name="connsiteX10" fmla="*/ 378220 w 497220"/>
                  <a:gd name="connsiteY10" fmla="*/ 19050 h 401177"/>
                  <a:gd name="connsiteX11" fmla="*/ 292494 w 497220"/>
                  <a:gd name="connsiteY11" fmla="*/ 0 h 401177"/>
                  <a:gd name="connsiteX0" fmla="*/ 113901 w 497220"/>
                  <a:gd name="connsiteY0" fmla="*/ 33338 h 401177"/>
                  <a:gd name="connsiteX1" fmla="*/ 56751 w 497220"/>
                  <a:gd name="connsiteY1" fmla="*/ 64294 h 401177"/>
                  <a:gd name="connsiteX2" fmla="*/ 6744 w 497220"/>
                  <a:gd name="connsiteY2" fmla="*/ 157162 h 401177"/>
                  <a:gd name="connsiteX3" fmla="*/ 23413 w 497220"/>
                  <a:gd name="connsiteY3" fmla="*/ 288132 h 401177"/>
                  <a:gd name="connsiteX4" fmla="*/ 142476 w 497220"/>
                  <a:gd name="connsiteY4" fmla="*/ 388144 h 401177"/>
                  <a:gd name="connsiteX5" fmla="*/ 275826 w 497220"/>
                  <a:gd name="connsiteY5" fmla="*/ 397669 h 401177"/>
                  <a:gd name="connsiteX6" fmla="*/ 404413 w 497220"/>
                  <a:gd name="connsiteY6" fmla="*/ 366713 h 401177"/>
                  <a:gd name="connsiteX7" fmla="*/ 482994 w 497220"/>
                  <a:gd name="connsiteY7" fmla="*/ 283369 h 401177"/>
                  <a:gd name="connsiteX8" fmla="*/ 492519 w 497220"/>
                  <a:gd name="connsiteY8" fmla="*/ 161926 h 401177"/>
                  <a:gd name="connsiteX9" fmla="*/ 430607 w 497220"/>
                  <a:gd name="connsiteY9" fmla="*/ 64294 h 401177"/>
                  <a:gd name="connsiteX10" fmla="*/ 378220 w 497220"/>
                  <a:gd name="connsiteY10" fmla="*/ 19050 h 401177"/>
                  <a:gd name="connsiteX11" fmla="*/ 292494 w 497220"/>
                  <a:gd name="connsiteY11" fmla="*/ 0 h 401177"/>
                  <a:gd name="connsiteX0" fmla="*/ 113901 w 495819"/>
                  <a:gd name="connsiteY0" fmla="*/ 33338 h 401177"/>
                  <a:gd name="connsiteX1" fmla="*/ 56751 w 495819"/>
                  <a:gd name="connsiteY1" fmla="*/ 64294 h 401177"/>
                  <a:gd name="connsiteX2" fmla="*/ 6744 w 495819"/>
                  <a:gd name="connsiteY2" fmla="*/ 157162 h 401177"/>
                  <a:gd name="connsiteX3" fmla="*/ 23413 w 495819"/>
                  <a:gd name="connsiteY3" fmla="*/ 288132 h 401177"/>
                  <a:gd name="connsiteX4" fmla="*/ 142476 w 495819"/>
                  <a:gd name="connsiteY4" fmla="*/ 388144 h 401177"/>
                  <a:gd name="connsiteX5" fmla="*/ 275826 w 495819"/>
                  <a:gd name="connsiteY5" fmla="*/ 397669 h 401177"/>
                  <a:gd name="connsiteX6" fmla="*/ 404413 w 495819"/>
                  <a:gd name="connsiteY6" fmla="*/ 366713 h 401177"/>
                  <a:gd name="connsiteX7" fmla="*/ 482994 w 495819"/>
                  <a:gd name="connsiteY7" fmla="*/ 283369 h 401177"/>
                  <a:gd name="connsiteX8" fmla="*/ 492519 w 495819"/>
                  <a:gd name="connsiteY8" fmla="*/ 161926 h 401177"/>
                  <a:gd name="connsiteX9" fmla="*/ 449657 w 495819"/>
                  <a:gd name="connsiteY9" fmla="*/ 73819 h 401177"/>
                  <a:gd name="connsiteX10" fmla="*/ 378220 w 495819"/>
                  <a:gd name="connsiteY10" fmla="*/ 19050 h 401177"/>
                  <a:gd name="connsiteX11" fmla="*/ 292494 w 495819"/>
                  <a:gd name="connsiteY11" fmla="*/ 0 h 40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5819" h="401177">
                    <a:moveTo>
                      <a:pt x="113901" y="33338"/>
                    </a:moveTo>
                    <a:cubicBezTo>
                      <a:pt x="93263" y="39886"/>
                      <a:pt x="74611" y="43657"/>
                      <a:pt x="56751" y="64294"/>
                    </a:cubicBezTo>
                    <a:cubicBezTo>
                      <a:pt x="38892" y="84931"/>
                      <a:pt x="12300" y="119856"/>
                      <a:pt x="6744" y="157162"/>
                    </a:cubicBezTo>
                    <a:cubicBezTo>
                      <a:pt x="1188" y="194468"/>
                      <a:pt x="-11116" y="216298"/>
                      <a:pt x="23413" y="288132"/>
                    </a:cubicBezTo>
                    <a:cubicBezTo>
                      <a:pt x="57942" y="359966"/>
                      <a:pt x="100407" y="369888"/>
                      <a:pt x="142476" y="388144"/>
                    </a:cubicBezTo>
                    <a:cubicBezTo>
                      <a:pt x="184545" y="406400"/>
                      <a:pt x="232170" y="401241"/>
                      <a:pt x="275826" y="397669"/>
                    </a:cubicBezTo>
                    <a:cubicBezTo>
                      <a:pt x="319482" y="394097"/>
                      <a:pt x="369885" y="385763"/>
                      <a:pt x="404413" y="366713"/>
                    </a:cubicBezTo>
                    <a:cubicBezTo>
                      <a:pt x="438941" y="347663"/>
                      <a:pt x="468310" y="317500"/>
                      <a:pt x="482994" y="283369"/>
                    </a:cubicBezTo>
                    <a:cubicBezTo>
                      <a:pt x="497678" y="249238"/>
                      <a:pt x="498075" y="196851"/>
                      <a:pt x="492519" y="161926"/>
                    </a:cubicBezTo>
                    <a:cubicBezTo>
                      <a:pt x="486963" y="127001"/>
                      <a:pt x="468707" y="97632"/>
                      <a:pt x="449657" y="73819"/>
                    </a:cubicBezTo>
                    <a:cubicBezTo>
                      <a:pt x="430607" y="50006"/>
                      <a:pt x="408780" y="33338"/>
                      <a:pt x="378220" y="19050"/>
                    </a:cubicBezTo>
                    <a:cubicBezTo>
                      <a:pt x="345279" y="2381"/>
                      <a:pt x="331983" y="10715"/>
                      <a:pt x="292494" y="0"/>
                    </a:cubicBezTo>
                  </a:path>
                </a:pathLst>
              </a:custGeom>
              <a:noFill/>
              <a:ln w="12700">
                <a:solidFill>
                  <a:srgbClr val="FFFF00"/>
                </a:solidFill>
                <a:roun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600">
                  <a:solidFill>
                    <a:schemeClr val="tx1"/>
                  </a:solidFill>
                </a:endParaRPr>
              </a:p>
            </p:txBody>
          </p:sp>
          <p:sp>
            <p:nvSpPr>
              <p:cNvPr id="72" name="Forma libre: forma 71">
                <a:extLst>
                  <a:ext uri="{FF2B5EF4-FFF2-40B4-BE49-F238E27FC236}">
                    <a16:creationId xmlns:a16="http://schemas.microsoft.com/office/drawing/2014/main" id="{A796D911-1125-9D7D-B868-991637CCC223}"/>
                  </a:ext>
                </a:extLst>
              </p:cNvPr>
              <p:cNvSpPr/>
              <p:nvPr/>
            </p:nvSpPr>
            <p:spPr>
              <a:xfrm>
                <a:off x="6024734" y="1981337"/>
                <a:ext cx="298662" cy="216478"/>
              </a:xfrm>
              <a:custGeom>
                <a:avLst/>
                <a:gdLst>
                  <a:gd name="connsiteX0" fmla="*/ 407194 w 407194"/>
                  <a:gd name="connsiteY0" fmla="*/ 0 h 442912"/>
                  <a:gd name="connsiteX1" fmla="*/ 276225 w 407194"/>
                  <a:gd name="connsiteY1" fmla="*/ 219075 h 442912"/>
                  <a:gd name="connsiteX2" fmla="*/ 123825 w 407194"/>
                  <a:gd name="connsiteY2" fmla="*/ 361950 h 442912"/>
                  <a:gd name="connsiteX3" fmla="*/ 0 w 407194"/>
                  <a:gd name="connsiteY3" fmla="*/ 442912 h 442912"/>
                </a:gdLst>
                <a:ahLst/>
                <a:cxnLst>
                  <a:cxn ang="0">
                    <a:pos x="connsiteX0" y="connsiteY0"/>
                  </a:cxn>
                  <a:cxn ang="0">
                    <a:pos x="connsiteX1" y="connsiteY1"/>
                  </a:cxn>
                  <a:cxn ang="0">
                    <a:pos x="connsiteX2" y="connsiteY2"/>
                  </a:cxn>
                  <a:cxn ang="0">
                    <a:pos x="connsiteX3" y="connsiteY3"/>
                  </a:cxn>
                </a:cxnLst>
                <a:rect l="l" t="t" r="r" b="b"/>
                <a:pathLst>
                  <a:path w="407194" h="442912">
                    <a:moveTo>
                      <a:pt x="407194" y="0"/>
                    </a:moveTo>
                    <a:cubicBezTo>
                      <a:pt x="365323" y="79375"/>
                      <a:pt x="323453" y="158750"/>
                      <a:pt x="276225" y="219075"/>
                    </a:cubicBezTo>
                    <a:cubicBezTo>
                      <a:pt x="228997" y="279400"/>
                      <a:pt x="169863" y="324644"/>
                      <a:pt x="123825" y="361950"/>
                    </a:cubicBezTo>
                    <a:cubicBezTo>
                      <a:pt x="77787" y="399256"/>
                      <a:pt x="38893" y="421084"/>
                      <a:pt x="0" y="442912"/>
                    </a:cubicBezTo>
                  </a:path>
                </a:pathLst>
              </a:custGeom>
              <a:noFill/>
              <a:ln w="12700">
                <a:solidFill>
                  <a:srgbClr val="FFFF00"/>
                </a:solidFill>
                <a:roun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600">
                  <a:solidFill>
                    <a:schemeClr val="tx1"/>
                  </a:solidFill>
                </a:endParaRPr>
              </a:p>
            </p:txBody>
          </p:sp>
          <p:sp>
            <p:nvSpPr>
              <p:cNvPr id="74" name="Forma libre: forma 73">
                <a:extLst>
                  <a:ext uri="{FF2B5EF4-FFF2-40B4-BE49-F238E27FC236}">
                    <a16:creationId xmlns:a16="http://schemas.microsoft.com/office/drawing/2014/main" id="{16A79897-DF02-2EFB-858A-06FE34FA4B08}"/>
                  </a:ext>
                </a:extLst>
              </p:cNvPr>
              <p:cNvSpPr/>
              <p:nvPr/>
            </p:nvSpPr>
            <p:spPr>
              <a:xfrm rot="1504169">
                <a:off x="5660531" y="2149442"/>
                <a:ext cx="287697" cy="215080"/>
              </a:xfrm>
              <a:custGeom>
                <a:avLst/>
                <a:gdLst>
                  <a:gd name="connsiteX0" fmla="*/ 407194 w 407194"/>
                  <a:gd name="connsiteY0" fmla="*/ 0 h 442912"/>
                  <a:gd name="connsiteX1" fmla="*/ 276225 w 407194"/>
                  <a:gd name="connsiteY1" fmla="*/ 219075 h 442912"/>
                  <a:gd name="connsiteX2" fmla="*/ 123825 w 407194"/>
                  <a:gd name="connsiteY2" fmla="*/ 361950 h 442912"/>
                  <a:gd name="connsiteX3" fmla="*/ 0 w 407194"/>
                  <a:gd name="connsiteY3" fmla="*/ 442912 h 442912"/>
                  <a:gd name="connsiteX0" fmla="*/ 407194 w 407194"/>
                  <a:gd name="connsiteY0" fmla="*/ 0 h 442912"/>
                  <a:gd name="connsiteX1" fmla="*/ 265452 w 407194"/>
                  <a:gd name="connsiteY1" fmla="*/ 205625 h 442912"/>
                  <a:gd name="connsiteX2" fmla="*/ 123825 w 407194"/>
                  <a:gd name="connsiteY2" fmla="*/ 361950 h 442912"/>
                  <a:gd name="connsiteX3" fmla="*/ 0 w 407194"/>
                  <a:gd name="connsiteY3" fmla="*/ 442912 h 442912"/>
                  <a:gd name="connsiteX0" fmla="*/ 407194 w 407194"/>
                  <a:gd name="connsiteY0" fmla="*/ 0 h 442912"/>
                  <a:gd name="connsiteX1" fmla="*/ 265452 w 407194"/>
                  <a:gd name="connsiteY1" fmla="*/ 205625 h 442912"/>
                  <a:gd name="connsiteX2" fmla="*/ 119694 w 407194"/>
                  <a:gd name="connsiteY2" fmla="*/ 350192 h 442912"/>
                  <a:gd name="connsiteX3" fmla="*/ 0 w 407194"/>
                  <a:gd name="connsiteY3" fmla="*/ 442912 h 442912"/>
                  <a:gd name="connsiteX0" fmla="*/ 398906 w 398906"/>
                  <a:gd name="connsiteY0" fmla="*/ 0 h 452161"/>
                  <a:gd name="connsiteX1" fmla="*/ 257164 w 398906"/>
                  <a:gd name="connsiteY1" fmla="*/ 205625 h 452161"/>
                  <a:gd name="connsiteX2" fmla="*/ 111406 w 398906"/>
                  <a:gd name="connsiteY2" fmla="*/ 350192 h 452161"/>
                  <a:gd name="connsiteX3" fmla="*/ 0 w 398906"/>
                  <a:gd name="connsiteY3" fmla="*/ 452161 h 452161"/>
                  <a:gd name="connsiteX0" fmla="*/ 398906 w 398906"/>
                  <a:gd name="connsiteY0" fmla="*/ 0 h 452161"/>
                  <a:gd name="connsiteX1" fmla="*/ 257164 w 398906"/>
                  <a:gd name="connsiteY1" fmla="*/ 205625 h 452161"/>
                  <a:gd name="connsiteX2" fmla="*/ 111406 w 398906"/>
                  <a:gd name="connsiteY2" fmla="*/ 350192 h 452161"/>
                  <a:gd name="connsiteX3" fmla="*/ 0 w 398906"/>
                  <a:gd name="connsiteY3" fmla="*/ 452161 h 452161"/>
                  <a:gd name="connsiteX0" fmla="*/ 398906 w 398906"/>
                  <a:gd name="connsiteY0" fmla="*/ 0 h 452161"/>
                  <a:gd name="connsiteX1" fmla="*/ 257164 w 398906"/>
                  <a:gd name="connsiteY1" fmla="*/ 205625 h 452161"/>
                  <a:gd name="connsiteX2" fmla="*/ 130116 w 398906"/>
                  <a:gd name="connsiteY2" fmla="*/ 338900 h 452161"/>
                  <a:gd name="connsiteX3" fmla="*/ 0 w 398906"/>
                  <a:gd name="connsiteY3" fmla="*/ 452161 h 452161"/>
                  <a:gd name="connsiteX0" fmla="*/ 398906 w 398906"/>
                  <a:gd name="connsiteY0" fmla="*/ 0 h 452161"/>
                  <a:gd name="connsiteX1" fmla="*/ 257164 w 398906"/>
                  <a:gd name="connsiteY1" fmla="*/ 205625 h 452161"/>
                  <a:gd name="connsiteX2" fmla="*/ 130116 w 398906"/>
                  <a:gd name="connsiteY2" fmla="*/ 338900 h 452161"/>
                  <a:gd name="connsiteX3" fmla="*/ 0 w 398906"/>
                  <a:gd name="connsiteY3" fmla="*/ 452161 h 452161"/>
                </a:gdLst>
                <a:ahLst/>
                <a:cxnLst>
                  <a:cxn ang="0">
                    <a:pos x="connsiteX0" y="connsiteY0"/>
                  </a:cxn>
                  <a:cxn ang="0">
                    <a:pos x="connsiteX1" y="connsiteY1"/>
                  </a:cxn>
                  <a:cxn ang="0">
                    <a:pos x="connsiteX2" y="connsiteY2"/>
                  </a:cxn>
                  <a:cxn ang="0">
                    <a:pos x="connsiteX3" y="connsiteY3"/>
                  </a:cxn>
                </a:cxnLst>
                <a:rect l="l" t="t" r="r" b="b"/>
                <a:pathLst>
                  <a:path w="398906" h="452161">
                    <a:moveTo>
                      <a:pt x="398906" y="0"/>
                    </a:moveTo>
                    <a:cubicBezTo>
                      <a:pt x="357035" y="79375"/>
                      <a:pt x="301962" y="149142"/>
                      <a:pt x="257164" y="205625"/>
                    </a:cubicBezTo>
                    <a:cubicBezTo>
                      <a:pt x="212366" y="262108"/>
                      <a:pt x="177422" y="289426"/>
                      <a:pt x="130116" y="338900"/>
                    </a:cubicBezTo>
                    <a:cubicBezTo>
                      <a:pt x="84078" y="376206"/>
                      <a:pt x="56793" y="408129"/>
                      <a:pt x="0" y="452161"/>
                    </a:cubicBezTo>
                  </a:path>
                </a:pathLst>
              </a:custGeom>
              <a:noFill/>
              <a:ln w="12700">
                <a:solidFill>
                  <a:srgbClr val="FFFF00"/>
                </a:solidFill>
                <a:roun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600">
                  <a:solidFill>
                    <a:schemeClr val="tx1"/>
                  </a:solidFill>
                </a:endParaRPr>
              </a:p>
            </p:txBody>
          </p:sp>
          <p:sp>
            <p:nvSpPr>
              <p:cNvPr id="75" name="Forma libre: forma 74">
                <a:extLst>
                  <a:ext uri="{FF2B5EF4-FFF2-40B4-BE49-F238E27FC236}">
                    <a16:creationId xmlns:a16="http://schemas.microsoft.com/office/drawing/2014/main" id="{9560E352-A302-C7EC-4B47-D1B55C6C4097}"/>
                  </a:ext>
                </a:extLst>
              </p:cNvPr>
              <p:cNvSpPr/>
              <p:nvPr/>
            </p:nvSpPr>
            <p:spPr>
              <a:xfrm rot="12156054" flipH="1">
                <a:off x="6270851" y="2166724"/>
                <a:ext cx="66046" cy="182401"/>
              </a:xfrm>
              <a:custGeom>
                <a:avLst/>
                <a:gdLst>
                  <a:gd name="connsiteX0" fmla="*/ 407194 w 407194"/>
                  <a:gd name="connsiteY0" fmla="*/ 0 h 442912"/>
                  <a:gd name="connsiteX1" fmla="*/ 276225 w 407194"/>
                  <a:gd name="connsiteY1" fmla="*/ 219075 h 442912"/>
                  <a:gd name="connsiteX2" fmla="*/ 123825 w 407194"/>
                  <a:gd name="connsiteY2" fmla="*/ 361950 h 442912"/>
                  <a:gd name="connsiteX3" fmla="*/ 0 w 407194"/>
                  <a:gd name="connsiteY3" fmla="*/ 442912 h 442912"/>
                </a:gdLst>
                <a:ahLst/>
                <a:cxnLst>
                  <a:cxn ang="0">
                    <a:pos x="connsiteX0" y="connsiteY0"/>
                  </a:cxn>
                  <a:cxn ang="0">
                    <a:pos x="connsiteX1" y="connsiteY1"/>
                  </a:cxn>
                  <a:cxn ang="0">
                    <a:pos x="connsiteX2" y="connsiteY2"/>
                  </a:cxn>
                  <a:cxn ang="0">
                    <a:pos x="connsiteX3" y="connsiteY3"/>
                  </a:cxn>
                </a:cxnLst>
                <a:rect l="l" t="t" r="r" b="b"/>
                <a:pathLst>
                  <a:path w="407194" h="442912">
                    <a:moveTo>
                      <a:pt x="407194" y="0"/>
                    </a:moveTo>
                    <a:cubicBezTo>
                      <a:pt x="365323" y="79375"/>
                      <a:pt x="323453" y="158750"/>
                      <a:pt x="276225" y="219075"/>
                    </a:cubicBezTo>
                    <a:cubicBezTo>
                      <a:pt x="228997" y="279400"/>
                      <a:pt x="169863" y="324644"/>
                      <a:pt x="123825" y="361950"/>
                    </a:cubicBezTo>
                    <a:cubicBezTo>
                      <a:pt x="77787" y="399256"/>
                      <a:pt x="38893" y="421084"/>
                      <a:pt x="0" y="442912"/>
                    </a:cubicBezTo>
                  </a:path>
                </a:pathLst>
              </a:custGeom>
              <a:noFill/>
              <a:ln w="12700">
                <a:solidFill>
                  <a:srgbClr val="FFFF00"/>
                </a:solidFill>
                <a:roun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600">
                  <a:solidFill>
                    <a:schemeClr val="tx1"/>
                  </a:solidFill>
                </a:endParaRPr>
              </a:p>
            </p:txBody>
          </p:sp>
          <p:sp>
            <p:nvSpPr>
              <p:cNvPr id="76" name="Forma libre: forma 75">
                <a:extLst>
                  <a:ext uri="{FF2B5EF4-FFF2-40B4-BE49-F238E27FC236}">
                    <a16:creationId xmlns:a16="http://schemas.microsoft.com/office/drawing/2014/main" id="{8B2437B8-8F52-153E-F359-EACA4F0A943B}"/>
                  </a:ext>
                </a:extLst>
              </p:cNvPr>
              <p:cNvSpPr/>
              <p:nvPr/>
            </p:nvSpPr>
            <p:spPr>
              <a:xfrm rot="8487915" flipV="1">
                <a:off x="5909370" y="2255741"/>
                <a:ext cx="255980" cy="243173"/>
              </a:xfrm>
              <a:custGeom>
                <a:avLst/>
                <a:gdLst>
                  <a:gd name="connsiteX0" fmla="*/ 407194 w 407194"/>
                  <a:gd name="connsiteY0" fmla="*/ 0 h 442912"/>
                  <a:gd name="connsiteX1" fmla="*/ 276225 w 407194"/>
                  <a:gd name="connsiteY1" fmla="*/ 219075 h 442912"/>
                  <a:gd name="connsiteX2" fmla="*/ 123825 w 407194"/>
                  <a:gd name="connsiteY2" fmla="*/ 361950 h 442912"/>
                  <a:gd name="connsiteX3" fmla="*/ 0 w 407194"/>
                  <a:gd name="connsiteY3" fmla="*/ 442912 h 442912"/>
                  <a:gd name="connsiteX0" fmla="*/ 407194 w 407194"/>
                  <a:gd name="connsiteY0" fmla="*/ 0 h 442912"/>
                  <a:gd name="connsiteX1" fmla="*/ 265452 w 407194"/>
                  <a:gd name="connsiteY1" fmla="*/ 205625 h 442912"/>
                  <a:gd name="connsiteX2" fmla="*/ 123825 w 407194"/>
                  <a:gd name="connsiteY2" fmla="*/ 361950 h 442912"/>
                  <a:gd name="connsiteX3" fmla="*/ 0 w 407194"/>
                  <a:gd name="connsiteY3" fmla="*/ 442912 h 442912"/>
                  <a:gd name="connsiteX0" fmla="*/ 407194 w 407194"/>
                  <a:gd name="connsiteY0" fmla="*/ 0 h 442912"/>
                  <a:gd name="connsiteX1" fmla="*/ 265452 w 407194"/>
                  <a:gd name="connsiteY1" fmla="*/ 205625 h 442912"/>
                  <a:gd name="connsiteX2" fmla="*/ 119694 w 407194"/>
                  <a:gd name="connsiteY2" fmla="*/ 350192 h 442912"/>
                  <a:gd name="connsiteX3" fmla="*/ 0 w 407194"/>
                  <a:gd name="connsiteY3" fmla="*/ 442912 h 442912"/>
                  <a:gd name="connsiteX0" fmla="*/ 398906 w 398906"/>
                  <a:gd name="connsiteY0" fmla="*/ 0 h 452161"/>
                  <a:gd name="connsiteX1" fmla="*/ 257164 w 398906"/>
                  <a:gd name="connsiteY1" fmla="*/ 205625 h 452161"/>
                  <a:gd name="connsiteX2" fmla="*/ 111406 w 398906"/>
                  <a:gd name="connsiteY2" fmla="*/ 350192 h 452161"/>
                  <a:gd name="connsiteX3" fmla="*/ 0 w 398906"/>
                  <a:gd name="connsiteY3" fmla="*/ 452161 h 452161"/>
                  <a:gd name="connsiteX0" fmla="*/ 398906 w 398906"/>
                  <a:gd name="connsiteY0" fmla="*/ 0 h 452161"/>
                  <a:gd name="connsiteX1" fmla="*/ 257164 w 398906"/>
                  <a:gd name="connsiteY1" fmla="*/ 205625 h 452161"/>
                  <a:gd name="connsiteX2" fmla="*/ 111406 w 398906"/>
                  <a:gd name="connsiteY2" fmla="*/ 350192 h 452161"/>
                  <a:gd name="connsiteX3" fmla="*/ 0 w 398906"/>
                  <a:gd name="connsiteY3" fmla="*/ 452161 h 452161"/>
                  <a:gd name="connsiteX0" fmla="*/ 398906 w 398906"/>
                  <a:gd name="connsiteY0" fmla="*/ 0 h 452161"/>
                  <a:gd name="connsiteX1" fmla="*/ 257164 w 398906"/>
                  <a:gd name="connsiteY1" fmla="*/ 205625 h 452161"/>
                  <a:gd name="connsiteX2" fmla="*/ 130116 w 398906"/>
                  <a:gd name="connsiteY2" fmla="*/ 338900 h 452161"/>
                  <a:gd name="connsiteX3" fmla="*/ 0 w 398906"/>
                  <a:gd name="connsiteY3" fmla="*/ 452161 h 452161"/>
                  <a:gd name="connsiteX0" fmla="*/ 398906 w 398906"/>
                  <a:gd name="connsiteY0" fmla="*/ 0 h 452161"/>
                  <a:gd name="connsiteX1" fmla="*/ 257164 w 398906"/>
                  <a:gd name="connsiteY1" fmla="*/ 205625 h 452161"/>
                  <a:gd name="connsiteX2" fmla="*/ 130116 w 398906"/>
                  <a:gd name="connsiteY2" fmla="*/ 338900 h 452161"/>
                  <a:gd name="connsiteX3" fmla="*/ 0 w 398906"/>
                  <a:gd name="connsiteY3" fmla="*/ 452161 h 452161"/>
                </a:gdLst>
                <a:ahLst/>
                <a:cxnLst>
                  <a:cxn ang="0">
                    <a:pos x="connsiteX0" y="connsiteY0"/>
                  </a:cxn>
                  <a:cxn ang="0">
                    <a:pos x="connsiteX1" y="connsiteY1"/>
                  </a:cxn>
                  <a:cxn ang="0">
                    <a:pos x="connsiteX2" y="connsiteY2"/>
                  </a:cxn>
                  <a:cxn ang="0">
                    <a:pos x="connsiteX3" y="connsiteY3"/>
                  </a:cxn>
                </a:cxnLst>
                <a:rect l="l" t="t" r="r" b="b"/>
                <a:pathLst>
                  <a:path w="398906" h="452161">
                    <a:moveTo>
                      <a:pt x="398906" y="0"/>
                    </a:moveTo>
                    <a:cubicBezTo>
                      <a:pt x="357035" y="79375"/>
                      <a:pt x="301962" y="149142"/>
                      <a:pt x="257164" y="205625"/>
                    </a:cubicBezTo>
                    <a:cubicBezTo>
                      <a:pt x="212366" y="262108"/>
                      <a:pt x="177422" y="289426"/>
                      <a:pt x="130116" y="338900"/>
                    </a:cubicBezTo>
                    <a:cubicBezTo>
                      <a:pt x="84078" y="376206"/>
                      <a:pt x="56793" y="408129"/>
                      <a:pt x="0" y="452161"/>
                    </a:cubicBezTo>
                  </a:path>
                </a:pathLst>
              </a:custGeom>
              <a:noFill/>
              <a:ln w="12700">
                <a:solidFill>
                  <a:srgbClr val="FFFF00"/>
                </a:solidFill>
                <a:roun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600">
                  <a:solidFill>
                    <a:schemeClr val="tx1"/>
                  </a:solidFill>
                </a:endParaRPr>
              </a:p>
            </p:txBody>
          </p:sp>
        </p:grpSp>
        <p:pic>
          <p:nvPicPr>
            <p:cNvPr id="86" name="Imagen 85" descr="Diagrama&#10;&#10;Descripción generada automáticamente">
              <a:extLst>
                <a:ext uri="{FF2B5EF4-FFF2-40B4-BE49-F238E27FC236}">
                  <a16:creationId xmlns:a16="http://schemas.microsoft.com/office/drawing/2014/main" id="{8F102C17-536D-0913-6B23-D0C7E6A7D924}"/>
                </a:ext>
              </a:extLst>
            </p:cNvPr>
            <p:cNvPicPr>
              <a:picLocks noChangeAspect="1"/>
            </p:cNvPicPr>
            <p:nvPr/>
          </p:nvPicPr>
          <p:blipFill rotWithShape="1">
            <a:blip r:embed="rId2">
              <a:extLst>
                <a:ext uri="{28A0092B-C50C-407E-A947-70E740481C1C}">
                  <a14:useLocalDpi xmlns:a14="http://schemas.microsoft.com/office/drawing/2010/main" val="0"/>
                </a:ext>
              </a:extLst>
            </a:blip>
            <a:srcRect l="84713" t="8111" r="4980" b="12459"/>
            <a:stretch/>
          </p:blipFill>
          <p:spPr>
            <a:xfrm>
              <a:off x="11534353" y="2396472"/>
              <a:ext cx="283268" cy="1486554"/>
            </a:xfrm>
            <a:prstGeom prst="rect">
              <a:avLst/>
            </a:prstGeom>
          </p:spPr>
        </p:pic>
      </p:gr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91A56AAB-E01F-8B15-7112-917E6BCEC7B4}"/>
                  </a:ext>
                </a:extLst>
              </p:cNvPr>
              <p:cNvSpPr txBox="1"/>
              <p:nvPr/>
            </p:nvSpPr>
            <p:spPr>
              <a:xfrm>
                <a:off x="1296033" y="1615599"/>
                <a:ext cx="1635144" cy="544893"/>
              </a:xfrm>
              <a:prstGeom prst="rect">
                <a:avLst/>
              </a:prstGeom>
              <a:noFill/>
            </p:spPr>
            <p:txBody>
              <a:bodyPr wrap="square">
                <a:spAutoFit/>
              </a:bodyPr>
              <a:lstStyle/>
              <a:p>
                <a:pPr algn="ctr"/>
                <a:r>
                  <a:rPr lang="es-ES" sz="2000" dirty="0">
                    <a:ea typeface="Calibri" panose="020F0502020204030204" pitchFamily="34" charset="0"/>
                    <a:cs typeface="Times New Roman" panose="02020603050405020304" pitchFamily="18" charset="0"/>
                  </a:rPr>
                  <a:t> </a:t>
                </a:r>
                <a14:m>
                  <m:oMath xmlns:m="http://schemas.openxmlformats.org/officeDocument/2006/math">
                    <m:r>
                      <a:rPr lang="es-ES" sz="2000" i="1">
                        <a:latin typeface="Cambria Math" panose="02040503050406030204" pitchFamily="18" charset="0"/>
                        <a:ea typeface="Calibri" panose="020F0502020204030204" pitchFamily="34" charset="0"/>
                        <a:cs typeface="Times New Roman" panose="02020603050405020304" pitchFamily="18" charset="0"/>
                      </a:rPr>
                      <m:t>𝛽</m:t>
                    </m:r>
                    <m:r>
                      <a:rPr lang="es-ES" sz="2000" i="1">
                        <a:latin typeface="Cambria Math" panose="02040503050406030204" pitchFamily="18" charset="0"/>
                        <a:ea typeface="Calibri" panose="020F0502020204030204" pitchFamily="34" charset="0"/>
                        <a:cs typeface="Times New Roman" panose="02020603050405020304" pitchFamily="18" charset="0"/>
                      </a:rPr>
                      <m:t>𝑣</m:t>
                    </m:r>
                    <m:r>
                      <a:rPr lang="es-ES" sz="2000" i="1">
                        <a:latin typeface="Cambria Math" panose="02040503050406030204" pitchFamily="18" charset="0"/>
                        <a:ea typeface="Calibri" panose="020F0502020204030204" pitchFamily="34" charset="0"/>
                        <a:cs typeface="Times New Roman" panose="02020603050405020304" pitchFamily="18" charset="0"/>
                      </a:rPr>
                      <m:t>=</m:t>
                    </m:r>
                    <m:r>
                      <a:rPr lang="es-ES" sz="2000" i="1">
                        <a:latin typeface="Cambria Math" panose="02040503050406030204" pitchFamily="18" charset="0"/>
                        <a:ea typeface="Calibri" panose="020F0502020204030204" pitchFamily="34" charset="0"/>
                        <a:cs typeface="Times New Roman" panose="02020603050405020304" pitchFamily="18" charset="0"/>
                      </a:rPr>
                      <m:t>𝑓</m:t>
                    </m:r>
                    <m:f>
                      <m:fPr>
                        <m:ctrlPr>
                          <a:rPr lang="es-ES" sz="2000" i="1">
                            <a:latin typeface="Cambria Math" panose="02040503050406030204" pitchFamily="18" charset="0"/>
                            <a:ea typeface="Calibri" panose="020F0502020204030204" pitchFamily="34" charset="0"/>
                            <a:cs typeface="Times New Roman" panose="02020603050405020304" pitchFamily="18" charset="0"/>
                          </a:rPr>
                        </m:ctrlPr>
                      </m:fPr>
                      <m:num>
                        <m:r>
                          <a:rPr lang="es-ES" sz="2000" i="1">
                            <a:latin typeface="Cambria Math" panose="02040503050406030204" pitchFamily="18" charset="0"/>
                            <a:ea typeface="Calibri" panose="020F0502020204030204" pitchFamily="34" charset="0"/>
                            <a:cs typeface="Times New Roman" panose="02020603050405020304" pitchFamily="18" charset="0"/>
                          </a:rPr>
                          <m:t>𝜕</m:t>
                        </m:r>
                        <m:r>
                          <a:rPr lang="es-ES" sz="2000" i="1">
                            <a:latin typeface="Cambria Math" panose="02040503050406030204" pitchFamily="18" charset="0"/>
                            <a:ea typeface="Calibri" panose="020F0502020204030204" pitchFamily="34" charset="0"/>
                            <a:cs typeface="Times New Roman" panose="02020603050405020304" pitchFamily="18" charset="0"/>
                          </a:rPr>
                          <m:t>𝑤</m:t>
                        </m:r>
                      </m:num>
                      <m:den>
                        <m:r>
                          <a:rPr lang="es-ES" sz="2000" i="1">
                            <a:latin typeface="Cambria Math" panose="02040503050406030204" pitchFamily="18" charset="0"/>
                            <a:ea typeface="Calibri" panose="020F0502020204030204" pitchFamily="34" charset="0"/>
                            <a:cs typeface="Times New Roman" panose="02020603050405020304" pitchFamily="18" charset="0"/>
                          </a:rPr>
                          <m:t>𝜕</m:t>
                        </m:r>
                        <m:r>
                          <a:rPr lang="es-ES" sz="2000" i="1">
                            <a:latin typeface="Cambria Math" panose="02040503050406030204" pitchFamily="18" charset="0"/>
                            <a:ea typeface="Calibri" panose="020F0502020204030204" pitchFamily="34" charset="0"/>
                            <a:cs typeface="Times New Roman" panose="02020603050405020304" pitchFamily="18" charset="0"/>
                          </a:rPr>
                          <m:t>𝑧</m:t>
                        </m:r>
                      </m:den>
                    </m:f>
                  </m:oMath>
                </a14:m>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CuadroTexto 17">
                <a:extLst>
                  <a:ext uri="{FF2B5EF4-FFF2-40B4-BE49-F238E27FC236}">
                    <a16:creationId xmlns:a16="http://schemas.microsoft.com/office/drawing/2014/main" id="{91A56AAB-E01F-8B15-7112-917E6BCEC7B4}"/>
                  </a:ext>
                </a:extLst>
              </p:cNvPr>
              <p:cNvSpPr txBox="1">
                <a:spLocks noRot="1" noChangeAspect="1" noMove="1" noResize="1" noEditPoints="1" noAdjustHandles="1" noChangeArrowheads="1" noChangeShapeType="1" noTextEdit="1"/>
              </p:cNvSpPr>
              <p:nvPr/>
            </p:nvSpPr>
            <p:spPr>
              <a:xfrm>
                <a:off x="1296033" y="1615599"/>
                <a:ext cx="1635144" cy="544893"/>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1F09565E-5B87-7ED3-2FF3-2630F6CC37D7}"/>
                  </a:ext>
                </a:extLst>
              </p:cNvPr>
              <p:cNvSpPr txBox="1"/>
              <p:nvPr/>
            </p:nvSpPr>
            <p:spPr>
              <a:xfrm>
                <a:off x="476828" y="2806131"/>
                <a:ext cx="3174133" cy="10781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rPr>
                        <m:t>Δ</m:t>
                      </m:r>
                      <m:r>
                        <a:rPr lang="en-GB">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𝛽</m:t>
                          </m:r>
                          <m:r>
                            <a:rPr lang="en-GB" i="1">
                              <a:latin typeface="Cambria Math" panose="02040503050406030204" pitchFamily="18" charset="0"/>
                            </a:rPr>
                            <m:t>𝑣</m:t>
                          </m:r>
                          <m:r>
                            <a:rPr lang="en-GB">
                              <a:latin typeface="Cambria Math" panose="02040503050406030204" pitchFamily="18" charset="0"/>
                            </a:rPr>
                            <m:t>−</m:t>
                          </m:r>
                          <m:r>
                            <a:rPr lang="en-GB" i="1">
                              <a:latin typeface="Cambria Math" panose="02040503050406030204" pitchFamily="18" charset="0"/>
                            </a:rPr>
                            <m:t>𝑓</m:t>
                          </m:r>
                          <m:f>
                            <m:fPr>
                              <m:ctrlPr>
                                <a:rPr lang="en-GB" i="1">
                                  <a:latin typeface="Cambria Math" panose="02040503050406030204" pitchFamily="18" charset="0"/>
                                </a:rPr>
                              </m:ctrlPr>
                            </m:fPr>
                            <m:num>
                              <m:r>
                                <a:rPr lang="en-GB">
                                  <a:latin typeface="Cambria Math" panose="02040503050406030204" pitchFamily="18" charset="0"/>
                                </a:rPr>
                                <m:t>𝜕</m:t>
                              </m:r>
                              <m:r>
                                <a:rPr lang="en-GB" i="1">
                                  <a:latin typeface="Cambria Math" panose="02040503050406030204" pitchFamily="18" charset="0"/>
                                </a:rPr>
                                <m:t>𝑤</m:t>
                              </m:r>
                            </m:num>
                            <m:den>
                              <m:r>
                                <a:rPr lang="en-GB">
                                  <a:latin typeface="Cambria Math" panose="02040503050406030204" pitchFamily="18" charset="0"/>
                                </a:rPr>
                                <m:t>𝜕</m:t>
                              </m:r>
                              <m:r>
                                <a:rPr lang="en-GB" i="1">
                                  <a:latin typeface="Cambria Math" panose="02040503050406030204" pitchFamily="18" charset="0"/>
                                </a:rPr>
                                <m:t>𝑧</m:t>
                              </m:r>
                            </m:den>
                          </m:f>
                        </m:num>
                        <m:den>
                          <m:r>
                            <a:rPr lang="en-GB">
                              <a:latin typeface="Cambria Math" panose="02040503050406030204" pitchFamily="18" charset="0"/>
                            </a:rPr>
                            <m:t>0.5</m:t>
                          </m:r>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𝛽</m:t>
                                  </m:r>
                                  <m:r>
                                    <a:rPr lang="en-GB" i="1">
                                      <a:latin typeface="Cambria Math" panose="02040503050406030204" pitchFamily="18" charset="0"/>
                                    </a:rPr>
                                    <m:t>𝑣</m:t>
                                  </m:r>
                                </m:e>
                              </m:d>
                              <m:r>
                                <a:rPr lang="en-GB">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𝑓</m:t>
                                  </m:r>
                                  <m:f>
                                    <m:fPr>
                                      <m:ctrlPr>
                                        <a:rPr lang="en-GB" i="1">
                                          <a:latin typeface="Cambria Math" panose="02040503050406030204" pitchFamily="18" charset="0"/>
                                        </a:rPr>
                                      </m:ctrlPr>
                                    </m:fPr>
                                    <m:num>
                                      <m:r>
                                        <a:rPr lang="en-GB">
                                          <a:latin typeface="Cambria Math" panose="02040503050406030204" pitchFamily="18" charset="0"/>
                                        </a:rPr>
                                        <m:t>𝜕</m:t>
                                      </m:r>
                                      <m:r>
                                        <a:rPr lang="en-GB" i="1">
                                          <a:latin typeface="Cambria Math" panose="02040503050406030204" pitchFamily="18" charset="0"/>
                                        </a:rPr>
                                        <m:t>𝑤</m:t>
                                      </m:r>
                                    </m:num>
                                    <m:den>
                                      <m:r>
                                        <a:rPr lang="en-GB">
                                          <a:latin typeface="Cambria Math" panose="02040503050406030204" pitchFamily="18" charset="0"/>
                                        </a:rPr>
                                        <m:t>𝜕</m:t>
                                      </m:r>
                                      <m:r>
                                        <a:rPr lang="en-GB" i="1">
                                          <a:latin typeface="Cambria Math" panose="02040503050406030204" pitchFamily="18" charset="0"/>
                                        </a:rPr>
                                        <m:t>𝑧</m:t>
                                      </m:r>
                                    </m:den>
                                  </m:f>
                                </m:e>
                              </m:d>
                            </m:e>
                          </m:d>
                        </m:den>
                      </m:f>
                      <m:r>
                        <a:rPr lang="en-GB">
                          <a:latin typeface="Cambria Math" panose="02040503050406030204" pitchFamily="18" charset="0"/>
                        </a:rPr>
                        <m:t>·100</m:t>
                      </m:r>
                    </m:oMath>
                  </m:oMathPara>
                </a14:m>
                <a:endParaRPr lang="en-GB" dirty="0"/>
              </a:p>
            </p:txBody>
          </p:sp>
        </mc:Choice>
        <mc:Fallback xmlns="">
          <p:sp>
            <p:nvSpPr>
              <p:cNvPr id="20" name="CuadroTexto 19">
                <a:extLst>
                  <a:ext uri="{FF2B5EF4-FFF2-40B4-BE49-F238E27FC236}">
                    <a16:creationId xmlns:a16="http://schemas.microsoft.com/office/drawing/2014/main" id="{1F09565E-5B87-7ED3-2FF3-2630F6CC37D7}"/>
                  </a:ext>
                </a:extLst>
              </p:cNvPr>
              <p:cNvSpPr txBox="1">
                <a:spLocks noRot="1" noChangeAspect="1" noMove="1" noResize="1" noEditPoints="1" noAdjustHandles="1" noChangeArrowheads="1" noChangeShapeType="1" noTextEdit="1"/>
              </p:cNvSpPr>
              <p:nvPr/>
            </p:nvSpPr>
            <p:spPr>
              <a:xfrm>
                <a:off x="476828" y="2806131"/>
                <a:ext cx="3174133" cy="107818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189A48DA-4640-3687-AEB4-0EE7D1767368}"/>
                  </a:ext>
                </a:extLst>
              </p:cNvPr>
              <p:cNvSpPr txBox="1"/>
              <p:nvPr/>
            </p:nvSpPr>
            <p:spPr>
              <a:xfrm>
                <a:off x="1245251" y="2475563"/>
                <a:ext cx="1737042" cy="323165"/>
              </a:xfrm>
              <a:prstGeom prst="rect">
                <a:avLst/>
              </a:prstGeom>
              <a:noFill/>
              <a:ln w="12700">
                <a:noFill/>
              </a:ln>
            </p:spPr>
            <p:txBody>
              <a:bodyPr wrap="square" rtlCol="0">
                <a:spAutoFit/>
              </a:bodyPr>
              <a:lstStyle/>
              <a:p>
                <a:pPr algn="ctr"/>
                <a:r>
                  <a:rPr lang="it-IT" sz="1500" dirty="0"/>
                  <a:t>Relative error (</a:t>
                </a:r>
                <a14:m>
                  <m:oMath xmlns:m="http://schemas.openxmlformats.org/officeDocument/2006/math">
                    <m:r>
                      <m:rPr>
                        <m:sty m:val="p"/>
                      </m:rPr>
                      <a:rPr lang="es-ES" sz="1500">
                        <a:latin typeface="Cambria Math" panose="02040503050406030204" pitchFamily="18" charset="0"/>
                      </a:rPr>
                      <m:t>Δ</m:t>
                    </m:r>
                  </m:oMath>
                </a14:m>
                <a:r>
                  <a:rPr lang="it-IT" sz="1500" dirty="0"/>
                  <a:t>)</a:t>
                </a:r>
              </a:p>
            </p:txBody>
          </p:sp>
        </mc:Choice>
        <mc:Fallback xmlns="">
          <p:sp>
            <p:nvSpPr>
              <p:cNvPr id="21" name="CuadroTexto 20">
                <a:extLst>
                  <a:ext uri="{FF2B5EF4-FFF2-40B4-BE49-F238E27FC236}">
                    <a16:creationId xmlns:a16="http://schemas.microsoft.com/office/drawing/2014/main" id="{189A48DA-4640-3687-AEB4-0EE7D1767368}"/>
                  </a:ext>
                </a:extLst>
              </p:cNvPr>
              <p:cNvSpPr txBox="1">
                <a:spLocks noRot="1" noChangeAspect="1" noMove="1" noResize="1" noEditPoints="1" noAdjustHandles="1" noChangeArrowheads="1" noChangeShapeType="1" noTextEdit="1"/>
              </p:cNvSpPr>
              <p:nvPr/>
            </p:nvSpPr>
            <p:spPr>
              <a:xfrm>
                <a:off x="1245251" y="2475563"/>
                <a:ext cx="1737042" cy="323165"/>
              </a:xfrm>
              <a:prstGeom prst="rect">
                <a:avLst/>
              </a:prstGeom>
              <a:blipFill>
                <a:blip r:embed="rId11"/>
                <a:stretch>
                  <a:fillRect t="-3774" b="-20755"/>
                </a:stretch>
              </a:blipFill>
              <a:ln w="12700">
                <a:noFill/>
              </a:ln>
            </p:spPr>
            <p:txBody>
              <a:bodyPr/>
              <a:lstStyle/>
              <a:p>
                <a:r>
                  <a:rPr lang="en-GB">
                    <a:noFill/>
                  </a:rPr>
                  <a:t> </a:t>
                </a:r>
              </a:p>
            </p:txBody>
          </p:sp>
        </mc:Fallback>
      </mc:AlternateContent>
      <p:sp>
        <p:nvSpPr>
          <p:cNvPr id="102" name="CuadroTexto 101">
            <a:extLst>
              <a:ext uri="{FF2B5EF4-FFF2-40B4-BE49-F238E27FC236}">
                <a16:creationId xmlns:a16="http://schemas.microsoft.com/office/drawing/2014/main" id="{F0DA550D-74C7-2362-A5A5-C3C4A7EA8419}"/>
              </a:ext>
            </a:extLst>
          </p:cNvPr>
          <p:cNvSpPr txBox="1"/>
          <p:nvPr/>
        </p:nvSpPr>
        <p:spPr>
          <a:xfrm>
            <a:off x="747993" y="1307930"/>
            <a:ext cx="2596110" cy="323165"/>
          </a:xfrm>
          <a:prstGeom prst="rect">
            <a:avLst/>
          </a:prstGeom>
          <a:noFill/>
          <a:ln w="12700">
            <a:noFill/>
          </a:ln>
        </p:spPr>
        <p:txBody>
          <a:bodyPr wrap="square" rtlCol="0">
            <a:spAutoFit/>
          </a:bodyPr>
          <a:lstStyle/>
          <a:p>
            <a:pPr algn="ctr"/>
            <a:r>
              <a:rPr lang="it-IT" sz="1500" dirty="0"/>
              <a:t>Linear Vorticity Balance (LVB)</a:t>
            </a:r>
          </a:p>
        </p:txBody>
      </p:sp>
      <p:sp>
        <p:nvSpPr>
          <p:cNvPr id="107" name="CuadroTexto 106">
            <a:extLst>
              <a:ext uri="{FF2B5EF4-FFF2-40B4-BE49-F238E27FC236}">
                <a16:creationId xmlns:a16="http://schemas.microsoft.com/office/drawing/2014/main" id="{4E8E859D-8ABB-FA93-90CE-0650AC6EF5D5}"/>
              </a:ext>
            </a:extLst>
          </p:cNvPr>
          <p:cNvSpPr txBox="1"/>
          <p:nvPr/>
        </p:nvSpPr>
        <p:spPr>
          <a:xfrm>
            <a:off x="943085" y="452394"/>
            <a:ext cx="2073115" cy="338554"/>
          </a:xfrm>
          <a:prstGeom prst="rect">
            <a:avLst/>
          </a:prstGeom>
          <a:noFill/>
          <a:ln w="12700">
            <a:solidFill>
              <a:schemeClr val="tx1"/>
            </a:solidFill>
          </a:ln>
        </p:spPr>
        <p:txBody>
          <a:bodyPr wrap="square" rtlCol="0">
            <a:spAutoFit/>
          </a:bodyPr>
          <a:lstStyle/>
          <a:p>
            <a:pPr algn="ctr"/>
            <a:r>
              <a:rPr lang="it-IT" sz="1600" b="1" dirty="0"/>
              <a:t>LVB validation</a:t>
            </a:r>
          </a:p>
        </p:txBody>
      </p:sp>
      <p:sp>
        <p:nvSpPr>
          <p:cNvPr id="108" name="CuadroTexto 107">
            <a:extLst>
              <a:ext uri="{FF2B5EF4-FFF2-40B4-BE49-F238E27FC236}">
                <a16:creationId xmlns:a16="http://schemas.microsoft.com/office/drawing/2014/main" id="{0523BBC7-467D-E9A9-7FBB-45E09BA8B8A8}"/>
              </a:ext>
            </a:extLst>
          </p:cNvPr>
          <p:cNvSpPr txBox="1"/>
          <p:nvPr/>
        </p:nvSpPr>
        <p:spPr>
          <a:xfrm>
            <a:off x="-114389" y="790948"/>
            <a:ext cx="4448883" cy="584775"/>
          </a:xfrm>
          <a:prstGeom prst="rect">
            <a:avLst/>
          </a:prstGeom>
          <a:noFill/>
        </p:spPr>
        <p:txBody>
          <a:bodyPr wrap="square" rtlCol="0">
            <a:spAutoFit/>
          </a:bodyPr>
          <a:lstStyle/>
          <a:p>
            <a:pPr algn="ctr"/>
            <a:r>
              <a:rPr lang="en-GB" sz="1600" dirty="0">
                <a:solidFill>
                  <a:schemeClr val="accent1"/>
                </a:solidFill>
              </a:rPr>
              <a:t>Using (1993-2018) climatology NEMO OGCM simulation</a:t>
            </a:r>
          </a:p>
        </p:txBody>
      </p:sp>
      <p:pic>
        <p:nvPicPr>
          <p:cNvPr id="9" name="Imagen 8" descr="Gráfico, Histograma&#10;&#10;Descripción generada automáticamente">
            <a:extLst>
              <a:ext uri="{FF2B5EF4-FFF2-40B4-BE49-F238E27FC236}">
                <a16:creationId xmlns:a16="http://schemas.microsoft.com/office/drawing/2014/main" id="{C6622A23-3842-AEE5-78AF-9377696EF82C}"/>
              </a:ext>
            </a:extLst>
          </p:cNvPr>
          <p:cNvPicPr>
            <a:picLocks noChangeAspect="1"/>
          </p:cNvPicPr>
          <p:nvPr/>
        </p:nvPicPr>
        <p:blipFill rotWithShape="1">
          <a:blip r:embed="rId12">
            <a:extLst>
              <a:ext uri="{28A0092B-C50C-407E-A947-70E740481C1C}">
                <a14:useLocalDpi xmlns:a14="http://schemas.microsoft.com/office/drawing/2010/main" val="0"/>
              </a:ext>
            </a:extLst>
          </a:blip>
          <a:srcRect l="6522" t="7280" r="14227" b="-1"/>
          <a:stretch/>
        </p:blipFill>
        <p:spPr>
          <a:xfrm>
            <a:off x="5197216" y="4429781"/>
            <a:ext cx="5559065" cy="1916185"/>
          </a:xfrm>
          <a:prstGeom prst="rect">
            <a:avLst/>
          </a:prstGeom>
        </p:spPr>
      </p:pic>
      <p:sp>
        <p:nvSpPr>
          <p:cNvPr id="69" name="CuadroTexto 68">
            <a:extLst>
              <a:ext uri="{FF2B5EF4-FFF2-40B4-BE49-F238E27FC236}">
                <a16:creationId xmlns:a16="http://schemas.microsoft.com/office/drawing/2014/main" id="{328DE32D-1037-274B-5DC8-3707A50EBDC1}"/>
              </a:ext>
            </a:extLst>
          </p:cNvPr>
          <p:cNvSpPr txBox="1"/>
          <p:nvPr/>
        </p:nvSpPr>
        <p:spPr>
          <a:xfrm>
            <a:off x="4971919" y="6308974"/>
            <a:ext cx="6763758" cy="281231"/>
          </a:xfrm>
          <a:prstGeom prst="rect">
            <a:avLst/>
          </a:prstGeom>
          <a:noFill/>
        </p:spPr>
        <p:txBody>
          <a:bodyPr wrap="square">
            <a:spAutoFit/>
          </a:bodyPr>
          <a:lstStyle/>
          <a:p>
            <a:pPr algn="just">
              <a:lnSpc>
                <a:spcPct val="107000"/>
              </a:lnSpc>
              <a:spcBef>
                <a:spcPts val="200"/>
              </a:spcBef>
            </a:pPr>
            <a:r>
              <a:rPr lang="en-GB" sz="1200" dirty="0">
                <a:ea typeface="Times New Roman" panose="02020603050405020304" pitchFamily="18" charset="0"/>
                <a:cs typeface="Times New Roman" panose="02020603050405020304" pitchFamily="18" charset="0"/>
              </a:rPr>
              <a:t>Figure 2. Zonal percentage of zonal 56yr climatology LVB valid area (LVB relative error &lt;10%).</a:t>
            </a:r>
            <a:endParaRPr lang="es-ES" sz="1200" dirty="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0" name="CuadroTexto 69">
                <a:extLst>
                  <a:ext uri="{FF2B5EF4-FFF2-40B4-BE49-F238E27FC236}">
                    <a16:creationId xmlns:a16="http://schemas.microsoft.com/office/drawing/2014/main" id="{52F630D6-EAF4-176C-EB6E-5BE63B74F9DA}"/>
                  </a:ext>
                </a:extLst>
              </p:cNvPr>
              <p:cNvSpPr txBox="1"/>
              <p:nvPr/>
            </p:nvSpPr>
            <p:spPr>
              <a:xfrm>
                <a:off x="5059106" y="337335"/>
                <a:ext cx="1433918" cy="465833"/>
              </a:xfrm>
              <a:prstGeom prst="rect">
                <a:avLst/>
              </a:prstGeom>
              <a:solidFill>
                <a:schemeClr val="tx1"/>
              </a:solidFill>
              <a:ln w="12700">
                <a:noFill/>
              </a:ln>
            </p:spPr>
            <p:txBody>
              <a:bodyPr wrap="square" rtlCol="0">
                <a:spAutoFit/>
              </a:bodyPr>
              <a:lstStyle/>
              <a:p>
                <a:pPr algn="ctr"/>
                <a:r>
                  <a:rPr lang="es-ES" sz="1200" b="1" dirty="0">
                    <a:solidFill>
                      <a:schemeClr val="bg1"/>
                    </a:solidFill>
                  </a:rPr>
                  <a:t>Upper </a:t>
                </a:r>
                <a:r>
                  <a:rPr lang="es-ES" sz="1200" b="1" dirty="0" err="1">
                    <a:solidFill>
                      <a:schemeClr val="bg1"/>
                    </a:solidFill>
                  </a:rPr>
                  <a:t>thermocline</a:t>
                </a:r>
                <a:r>
                  <a:rPr lang="es-ES" sz="1200" b="1" dirty="0">
                    <a:solidFill>
                      <a:schemeClr val="bg1"/>
                    </a:solidFill>
                  </a:rPr>
                  <a:t> (</a:t>
                </a:r>
                <a14:m>
                  <m:oMath xmlns:m="http://schemas.openxmlformats.org/officeDocument/2006/math">
                    <m:r>
                      <a:rPr lang="es-ES" sz="1200" b="1" dirty="0">
                        <a:solidFill>
                          <a:schemeClr val="bg1"/>
                        </a:solidFill>
                        <a:latin typeface="Cambria Math" panose="02040503050406030204" pitchFamily="18" charset="0"/>
                      </a:rPr>
                      <m:t>𝟐𝟓</m:t>
                    </m:r>
                    <m:r>
                      <a:rPr lang="es-ES" sz="1200" b="1" dirty="0">
                        <a:solidFill>
                          <a:schemeClr val="bg1"/>
                        </a:solidFill>
                        <a:latin typeface="Cambria Math" panose="02040503050406030204" pitchFamily="18" charset="0"/>
                      </a:rPr>
                      <m:t>.</m:t>
                    </m:r>
                    <m:r>
                      <a:rPr lang="es-ES" sz="1200" b="1" dirty="0">
                        <a:solidFill>
                          <a:schemeClr val="bg1"/>
                        </a:solidFill>
                        <a:latin typeface="Cambria Math" panose="02040503050406030204" pitchFamily="18" charset="0"/>
                      </a:rPr>
                      <m:t>𝟓</m:t>
                    </m:r>
                    <m:r>
                      <a:rPr lang="es-ES" sz="1200" b="1" dirty="0">
                        <a:solidFill>
                          <a:schemeClr val="bg1"/>
                        </a:solidFill>
                        <a:latin typeface="Cambria Math" panose="02040503050406030204" pitchFamily="18" charset="0"/>
                      </a:rPr>
                      <m:t> </m:t>
                    </m:r>
                    <m:r>
                      <a:rPr lang="en-GB" sz="1200" b="1">
                        <a:solidFill>
                          <a:schemeClr val="bg1"/>
                        </a:solidFill>
                        <a:latin typeface="Cambria Math" panose="02040503050406030204" pitchFamily="18" charset="0"/>
                      </a:rPr>
                      <m:t>𝐤𝐠</m:t>
                    </m:r>
                    <m:r>
                      <a:rPr lang="es-ES" sz="1200" b="1" dirty="0">
                        <a:solidFill>
                          <a:schemeClr val="bg1"/>
                        </a:solidFill>
                        <a:latin typeface="Cambria Math" panose="02040503050406030204" pitchFamily="18" charset="0"/>
                      </a:rPr>
                      <m:t>/</m:t>
                    </m:r>
                    <m:sSup>
                      <m:sSupPr>
                        <m:ctrlPr>
                          <a:rPr lang="es-ES" sz="1200" b="1" i="1" dirty="0">
                            <a:solidFill>
                              <a:schemeClr val="bg1"/>
                            </a:solidFill>
                            <a:latin typeface="Cambria Math" panose="02040503050406030204" pitchFamily="18" charset="0"/>
                          </a:rPr>
                        </m:ctrlPr>
                      </m:sSupPr>
                      <m:e>
                        <m:r>
                          <a:rPr lang="es-ES" sz="1200" b="1" dirty="0">
                            <a:solidFill>
                              <a:schemeClr val="bg1"/>
                            </a:solidFill>
                            <a:latin typeface="Cambria Math" panose="02040503050406030204" pitchFamily="18" charset="0"/>
                          </a:rPr>
                          <m:t>𝐦</m:t>
                        </m:r>
                      </m:e>
                      <m:sup>
                        <m:r>
                          <a:rPr lang="es-ES" sz="1200" b="1" dirty="0">
                            <a:solidFill>
                              <a:schemeClr val="bg1"/>
                            </a:solidFill>
                            <a:latin typeface="Cambria Math" panose="02040503050406030204" pitchFamily="18" charset="0"/>
                          </a:rPr>
                          <m:t>𝟑</m:t>
                        </m:r>
                      </m:sup>
                    </m:sSup>
                  </m:oMath>
                </a14:m>
                <a:r>
                  <a:rPr lang="es-ES" sz="1200" b="1" dirty="0">
                    <a:solidFill>
                      <a:schemeClr val="bg1"/>
                    </a:solidFill>
                  </a:rPr>
                  <a:t>)</a:t>
                </a:r>
                <a:endParaRPr lang="en-GB" sz="1200" b="1" dirty="0">
                  <a:solidFill>
                    <a:schemeClr val="bg1"/>
                  </a:solidFill>
                </a:endParaRPr>
              </a:p>
            </p:txBody>
          </p:sp>
        </mc:Choice>
        <mc:Fallback xmlns="">
          <p:sp>
            <p:nvSpPr>
              <p:cNvPr id="70" name="CuadroTexto 69">
                <a:extLst>
                  <a:ext uri="{FF2B5EF4-FFF2-40B4-BE49-F238E27FC236}">
                    <a16:creationId xmlns:a16="http://schemas.microsoft.com/office/drawing/2014/main" id="{52F630D6-EAF4-176C-EB6E-5BE63B74F9DA}"/>
                  </a:ext>
                </a:extLst>
              </p:cNvPr>
              <p:cNvSpPr txBox="1">
                <a:spLocks noRot="1" noChangeAspect="1" noMove="1" noResize="1" noEditPoints="1" noAdjustHandles="1" noChangeArrowheads="1" noChangeShapeType="1" noTextEdit="1"/>
              </p:cNvSpPr>
              <p:nvPr/>
            </p:nvSpPr>
            <p:spPr>
              <a:xfrm>
                <a:off x="5059106" y="337335"/>
                <a:ext cx="1433918" cy="465833"/>
              </a:xfrm>
              <a:prstGeom prst="rect">
                <a:avLst/>
              </a:prstGeom>
              <a:blipFill>
                <a:blip r:embed="rId13"/>
                <a:stretch>
                  <a:fillRect b="-9091"/>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CuadroTexto 72">
                <a:extLst>
                  <a:ext uri="{FF2B5EF4-FFF2-40B4-BE49-F238E27FC236}">
                    <a16:creationId xmlns:a16="http://schemas.microsoft.com/office/drawing/2014/main" id="{327DBBB6-5360-E8A5-6762-A003EE012E96}"/>
                  </a:ext>
                </a:extLst>
              </p:cNvPr>
              <p:cNvSpPr txBox="1"/>
              <p:nvPr/>
            </p:nvSpPr>
            <p:spPr>
              <a:xfrm>
                <a:off x="7340597" y="337335"/>
                <a:ext cx="1593775" cy="465833"/>
              </a:xfrm>
              <a:prstGeom prst="rect">
                <a:avLst/>
              </a:prstGeom>
              <a:solidFill>
                <a:schemeClr val="tx1"/>
              </a:solidFill>
              <a:ln w="12700">
                <a:noFill/>
              </a:ln>
            </p:spPr>
            <p:txBody>
              <a:bodyPr wrap="square" rtlCol="0">
                <a:spAutoFit/>
              </a:bodyPr>
              <a:lstStyle/>
              <a:p>
                <a:pPr algn="ctr"/>
                <a:r>
                  <a:rPr lang="es-ES" sz="1200" b="1" dirty="0">
                    <a:solidFill>
                      <a:schemeClr val="bg1"/>
                    </a:solidFill>
                  </a:rPr>
                  <a:t>Middle </a:t>
                </a:r>
                <a:r>
                  <a:rPr lang="es-ES" sz="1200" b="1" dirty="0" err="1">
                    <a:solidFill>
                      <a:schemeClr val="bg1"/>
                    </a:solidFill>
                  </a:rPr>
                  <a:t>thermocline</a:t>
                </a:r>
                <a:r>
                  <a:rPr lang="es-ES" sz="1200" b="1" dirty="0">
                    <a:solidFill>
                      <a:schemeClr val="bg1"/>
                    </a:solidFill>
                  </a:rPr>
                  <a:t> (</a:t>
                </a:r>
                <a14:m>
                  <m:oMath xmlns:m="http://schemas.openxmlformats.org/officeDocument/2006/math">
                    <m:r>
                      <a:rPr lang="es-ES" sz="1200" b="1" dirty="0">
                        <a:solidFill>
                          <a:schemeClr val="bg1"/>
                        </a:solidFill>
                        <a:latin typeface="Cambria Math" panose="02040503050406030204" pitchFamily="18" charset="0"/>
                      </a:rPr>
                      <m:t>𝟐𝟔</m:t>
                    </m:r>
                    <m:r>
                      <a:rPr lang="es-ES" sz="1200" b="1" dirty="0">
                        <a:solidFill>
                          <a:schemeClr val="bg1"/>
                        </a:solidFill>
                        <a:latin typeface="Cambria Math" panose="02040503050406030204" pitchFamily="18" charset="0"/>
                      </a:rPr>
                      <m:t>.</m:t>
                    </m:r>
                    <m:r>
                      <a:rPr lang="es-ES" sz="1200" b="1" dirty="0">
                        <a:solidFill>
                          <a:schemeClr val="bg1"/>
                        </a:solidFill>
                        <a:latin typeface="Cambria Math" panose="02040503050406030204" pitchFamily="18" charset="0"/>
                      </a:rPr>
                      <m:t>𝟓</m:t>
                    </m:r>
                    <m:r>
                      <a:rPr lang="es-ES" sz="1200" b="1" dirty="0">
                        <a:solidFill>
                          <a:schemeClr val="bg1"/>
                        </a:solidFill>
                        <a:latin typeface="Cambria Math" panose="02040503050406030204" pitchFamily="18" charset="0"/>
                      </a:rPr>
                      <m:t> </m:t>
                    </m:r>
                    <m:r>
                      <a:rPr lang="es-ES" sz="1200" b="1" dirty="0">
                        <a:solidFill>
                          <a:schemeClr val="bg1"/>
                        </a:solidFill>
                        <a:latin typeface="Cambria Math" panose="02040503050406030204" pitchFamily="18" charset="0"/>
                      </a:rPr>
                      <m:t>𝐤𝐠</m:t>
                    </m:r>
                    <m:r>
                      <a:rPr lang="es-ES" sz="1200" b="1" dirty="0">
                        <a:solidFill>
                          <a:schemeClr val="bg1"/>
                        </a:solidFill>
                        <a:latin typeface="Cambria Math" panose="02040503050406030204" pitchFamily="18" charset="0"/>
                      </a:rPr>
                      <m:t>/</m:t>
                    </m:r>
                    <m:sSup>
                      <m:sSupPr>
                        <m:ctrlPr>
                          <a:rPr lang="es-ES" sz="1200" b="1" i="1" dirty="0">
                            <a:solidFill>
                              <a:schemeClr val="bg1"/>
                            </a:solidFill>
                            <a:latin typeface="Cambria Math" panose="02040503050406030204" pitchFamily="18" charset="0"/>
                          </a:rPr>
                        </m:ctrlPr>
                      </m:sSupPr>
                      <m:e>
                        <m:r>
                          <a:rPr lang="es-ES" sz="1200" b="1" dirty="0">
                            <a:solidFill>
                              <a:schemeClr val="bg1"/>
                            </a:solidFill>
                            <a:latin typeface="Cambria Math" panose="02040503050406030204" pitchFamily="18" charset="0"/>
                          </a:rPr>
                          <m:t>𝐦</m:t>
                        </m:r>
                      </m:e>
                      <m:sup>
                        <m:r>
                          <a:rPr lang="es-ES" sz="1200" b="1" dirty="0">
                            <a:solidFill>
                              <a:schemeClr val="bg1"/>
                            </a:solidFill>
                            <a:latin typeface="Cambria Math" panose="02040503050406030204" pitchFamily="18" charset="0"/>
                          </a:rPr>
                          <m:t>𝟑</m:t>
                        </m:r>
                      </m:sup>
                    </m:sSup>
                  </m:oMath>
                </a14:m>
                <a:r>
                  <a:rPr lang="es-ES" sz="1200" b="1" dirty="0">
                    <a:solidFill>
                      <a:schemeClr val="bg1"/>
                    </a:solidFill>
                  </a:rPr>
                  <a:t>)</a:t>
                </a:r>
                <a:endParaRPr lang="en-GB" sz="1200" b="1" dirty="0">
                  <a:solidFill>
                    <a:schemeClr val="bg1"/>
                  </a:solidFill>
                </a:endParaRPr>
              </a:p>
            </p:txBody>
          </p:sp>
        </mc:Choice>
        <mc:Fallback xmlns="">
          <p:sp>
            <p:nvSpPr>
              <p:cNvPr id="73" name="CuadroTexto 72">
                <a:extLst>
                  <a:ext uri="{FF2B5EF4-FFF2-40B4-BE49-F238E27FC236}">
                    <a16:creationId xmlns:a16="http://schemas.microsoft.com/office/drawing/2014/main" id="{327DBBB6-5360-E8A5-6762-A003EE012E96}"/>
                  </a:ext>
                </a:extLst>
              </p:cNvPr>
              <p:cNvSpPr txBox="1">
                <a:spLocks noRot="1" noChangeAspect="1" noMove="1" noResize="1" noEditPoints="1" noAdjustHandles="1" noChangeArrowheads="1" noChangeShapeType="1" noTextEdit="1"/>
              </p:cNvSpPr>
              <p:nvPr/>
            </p:nvSpPr>
            <p:spPr>
              <a:xfrm>
                <a:off x="7340597" y="337335"/>
                <a:ext cx="1593775" cy="465833"/>
              </a:xfrm>
              <a:prstGeom prst="rect">
                <a:avLst/>
              </a:prstGeom>
              <a:blipFill>
                <a:blip r:embed="rId14"/>
                <a:stretch>
                  <a:fillRect b="-9091"/>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CuadroTexto 76">
                <a:extLst>
                  <a:ext uri="{FF2B5EF4-FFF2-40B4-BE49-F238E27FC236}">
                    <a16:creationId xmlns:a16="http://schemas.microsoft.com/office/drawing/2014/main" id="{0756A020-AD41-785F-6D33-C08FA3277064}"/>
                  </a:ext>
                </a:extLst>
              </p:cNvPr>
              <p:cNvSpPr txBox="1"/>
              <p:nvPr/>
            </p:nvSpPr>
            <p:spPr>
              <a:xfrm>
                <a:off x="9738312" y="337954"/>
                <a:ext cx="1433918" cy="465833"/>
              </a:xfrm>
              <a:prstGeom prst="rect">
                <a:avLst/>
              </a:prstGeom>
              <a:solidFill>
                <a:schemeClr val="tx1"/>
              </a:solidFill>
              <a:ln w="12700">
                <a:noFill/>
              </a:ln>
            </p:spPr>
            <p:txBody>
              <a:bodyPr wrap="square" rtlCol="0">
                <a:spAutoFit/>
              </a:bodyPr>
              <a:lstStyle/>
              <a:p>
                <a:pPr algn="ctr"/>
                <a:r>
                  <a:rPr lang="es-ES" sz="1200" b="1" dirty="0">
                    <a:solidFill>
                      <a:schemeClr val="bg1"/>
                    </a:solidFill>
                  </a:rPr>
                  <a:t>Lower </a:t>
                </a:r>
                <a:r>
                  <a:rPr lang="es-ES" sz="1200" b="1" dirty="0" err="1">
                    <a:solidFill>
                      <a:schemeClr val="bg1"/>
                    </a:solidFill>
                  </a:rPr>
                  <a:t>thermocline</a:t>
                </a:r>
                <a:r>
                  <a:rPr lang="es-ES" sz="1200" b="1" dirty="0">
                    <a:solidFill>
                      <a:schemeClr val="bg1"/>
                    </a:solidFill>
                  </a:rPr>
                  <a:t> (</a:t>
                </a:r>
                <a14:m>
                  <m:oMath xmlns:m="http://schemas.openxmlformats.org/officeDocument/2006/math">
                    <m:r>
                      <a:rPr lang="es-ES" sz="1200" b="1" dirty="0">
                        <a:solidFill>
                          <a:schemeClr val="bg1"/>
                        </a:solidFill>
                        <a:latin typeface="Cambria Math" panose="02040503050406030204" pitchFamily="18" charset="0"/>
                      </a:rPr>
                      <m:t>𝟐𝟕</m:t>
                    </m:r>
                    <m:r>
                      <a:rPr lang="es-ES" sz="1200" b="1" dirty="0">
                        <a:solidFill>
                          <a:schemeClr val="bg1"/>
                        </a:solidFill>
                        <a:latin typeface="Cambria Math" panose="02040503050406030204" pitchFamily="18" charset="0"/>
                      </a:rPr>
                      <m:t> </m:t>
                    </m:r>
                    <m:r>
                      <a:rPr lang="es-ES" sz="1200" b="1" dirty="0">
                        <a:solidFill>
                          <a:schemeClr val="bg1"/>
                        </a:solidFill>
                        <a:latin typeface="Cambria Math" panose="02040503050406030204" pitchFamily="18" charset="0"/>
                      </a:rPr>
                      <m:t>𝐤𝐠</m:t>
                    </m:r>
                    <m:r>
                      <a:rPr lang="es-ES" sz="1200" b="1" dirty="0">
                        <a:solidFill>
                          <a:schemeClr val="bg1"/>
                        </a:solidFill>
                        <a:latin typeface="Cambria Math" panose="02040503050406030204" pitchFamily="18" charset="0"/>
                      </a:rPr>
                      <m:t>/</m:t>
                    </m:r>
                    <m:sSup>
                      <m:sSupPr>
                        <m:ctrlPr>
                          <a:rPr lang="es-ES" sz="1200" b="1" i="1" dirty="0">
                            <a:solidFill>
                              <a:schemeClr val="bg1"/>
                            </a:solidFill>
                            <a:latin typeface="Cambria Math" panose="02040503050406030204" pitchFamily="18" charset="0"/>
                          </a:rPr>
                        </m:ctrlPr>
                      </m:sSupPr>
                      <m:e>
                        <m:r>
                          <a:rPr lang="es-ES" sz="1200" b="1" dirty="0">
                            <a:solidFill>
                              <a:schemeClr val="bg1"/>
                            </a:solidFill>
                            <a:latin typeface="Cambria Math" panose="02040503050406030204" pitchFamily="18" charset="0"/>
                          </a:rPr>
                          <m:t>𝐦</m:t>
                        </m:r>
                      </m:e>
                      <m:sup>
                        <m:r>
                          <a:rPr lang="es-ES" sz="1200" b="1" dirty="0">
                            <a:solidFill>
                              <a:schemeClr val="bg1"/>
                            </a:solidFill>
                            <a:latin typeface="Cambria Math" panose="02040503050406030204" pitchFamily="18" charset="0"/>
                          </a:rPr>
                          <m:t>𝟑</m:t>
                        </m:r>
                      </m:sup>
                    </m:sSup>
                  </m:oMath>
                </a14:m>
                <a:r>
                  <a:rPr lang="es-ES" sz="1200" b="1" dirty="0">
                    <a:solidFill>
                      <a:schemeClr val="bg1"/>
                    </a:solidFill>
                  </a:rPr>
                  <a:t>)</a:t>
                </a:r>
                <a:endParaRPr lang="en-GB" sz="1200" b="1" dirty="0">
                  <a:solidFill>
                    <a:schemeClr val="bg1"/>
                  </a:solidFill>
                </a:endParaRPr>
              </a:p>
            </p:txBody>
          </p:sp>
        </mc:Choice>
        <mc:Fallback xmlns="">
          <p:sp>
            <p:nvSpPr>
              <p:cNvPr id="77" name="CuadroTexto 76">
                <a:extLst>
                  <a:ext uri="{FF2B5EF4-FFF2-40B4-BE49-F238E27FC236}">
                    <a16:creationId xmlns:a16="http://schemas.microsoft.com/office/drawing/2014/main" id="{0756A020-AD41-785F-6D33-C08FA3277064}"/>
                  </a:ext>
                </a:extLst>
              </p:cNvPr>
              <p:cNvSpPr txBox="1">
                <a:spLocks noRot="1" noChangeAspect="1" noMove="1" noResize="1" noEditPoints="1" noAdjustHandles="1" noChangeArrowheads="1" noChangeShapeType="1" noTextEdit="1"/>
              </p:cNvSpPr>
              <p:nvPr/>
            </p:nvSpPr>
            <p:spPr>
              <a:xfrm>
                <a:off x="9738312" y="337954"/>
                <a:ext cx="1433918" cy="465833"/>
              </a:xfrm>
              <a:prstGeom prst="rect">
                <a:avLst/>
              </a:prstGeom>
              <a:blipFill>
                <a:blip r:embed="rId15"/>
                <a:stretch>
                  <a:fillRect b="-9091"/>
                </a:stretch>
              </a:blipFill>
              <a:ln w="12700">
                <a:noFill/>
              </a:ln>
            </p:spPr>
            <p:txBody>
              <a:bodyPr/>
              <a:lstStyle/>
              <a:p>
                <a:r>
                  <a:rPr lang="en-GB">
                    <a:noFill/>
                  </a:rPr>
                  <a:t> </a:t>
                </a:r>
              </a:p>
            </p:txBody>
          </p:sp>
        </mc:Fallback>
      </mc:AlternateContent>
      <p:sp>
        <p:nvSpPr>
          <p:cNvPr id="88" name="CuadroTexto 87">
            <a:extLst>
              <a:ext uri="{FF2B5EF4-FFF2-40B4-BE49-F238E27FC236}">
                <a16:creationId xmlns:a16="http://schemas.microsoft.com/office/drawing/2014/main" id="{568867FB-ABD0-7FC7-62C9-8D61C24645CD}"/>
              </a:ext>
            </a:extLst>
          </p:cNvPr>
          <p:cNvSpPr txBox="1"/>
          <p:nvPr/>
        </p:nvSpPr>
        <p:spPr>
          <a:xfrm>
            <a:off x="934192" y="107"/>
            <a:ext cx="10323616" cy="338554"/>
          </a:xfrm>
          <a:prstGeom prst="rect">
            <a:avLst/>
          </a:prstGeom>
          <a:noFill/>
        </p:spPr>
        <p:txBody>
          <a:bodyPr wrap="square">
            <a:spAutoFit/>
          </a:bodyPr>
          <a:lstStyle/>
          <a:p>
            <a:pPr algn="ctr"/>
            <a:r>
              <a:rPr lang="en-US" sz="1600" b="1" u="sng" dirty="0">
                <a:solidFill>
                  <a:srgbClr val="000000"/>
                </a:solidFill>
                <a:latin typeface="Calibri" panose="020F0502020204030204" pitchFamily="34" charset="0"/>
              </a:rPr>
              <a:t>North Atlantic thermocline vertical velocity reconstruction from observation-based geostrophic meridional velocity field </a:t>
            </a:r>
            <a:endParaRPr lang="en-GB" sz="1600" u="sng" dirty="0"/>
          </a:p>
        </p:txBody>
      </p:sp>
      <mc:AlternateContent xmlns:mc="http://schemas.openxmlformats.org/markup-compatibility/2006">
        <mc:Choice xmlns:a14="http://schemas.microsoft.com/office/drawing/2010/main" Requires="a14">
          <p:sp>
            <p:nvSpPr>
              <p:cNvPr id="31" name="CuadroTexto 30">
                <a:extLst>
                  <a:ext uri="{FF2B5EF4-FFF2-40B4-BE49-F238E27FC236}">
                    <a16:creationId xmlns:a16="http://schemas.microsoft.com/office/drawing/2014/main" id="{67BAAEF2-5784-4F8F-AD46-C16CF0B28DF8}"/>
                  </a:ext>
                </a:extLst>
              </p:cNvPr>
              <p:cNvSpPr txBox="1"/>
              <p:nvPr/>
            </p:nvSpPr>
            <p:spPr>
              <a:xfrm>
                <a:off x="218256" y="4287959"/>
                <a:ext cx="4116237" cy="2354491"/>
              </a:xfrm>
              <a:prstGeom prst="rect">
                <a:avLst/>
              </a:prstGeom>
              <a:noFill/>
            </p:spPr>
            <p:txBody>
              <a:bodyPr wrap="square" rtlCol="0">
                <a:spAutoFit/>
              </a:bodyPr>
              <a:lstStyle/>
              <a:p>
                <a:pPr marL="285750" indent="-285750">
                  <a:buFont typeface="Arial" panose="020B0604020202020204" pitchFamily="34" charset="0"/>
                  <a:buChar char="•"/>
                </a:pPr>
                <a:r>
                  <a:rPr lang="en-AU" sz="1500" b="1" dirty="0"/>
                  <a:t>LVB valid </a:t>
                </a:r>
                <a:r>
                  <a:rPr lang="en-AU" sz="1500" dirty="0"/>
                  <a:t>(</a:t>
                </a:r>
                <a14:m>
                  <m:oMath xmlns:m="http://schemas.openxmlformats.org/officeDocument/2006/math">
                    <m:r>
                      <m:rPr>
                        <m:sty m:val="p"/>
                      </m:rPr>
                      <a:rPr lang="en-GB" sz="1500" smtClean="0">
                        <a:latin typeface="Cambria Math" panose="02040503050406030204" pitchFamily="18" charset="0"/>
                      </a:rPr>
                      <m:t>Δ</m:t>
                    </m:r>
                    <m:r>
                      <a:rPr lang="es-ES" sz="1500" b="0" i="0" smtClean="0">
                        <a:latin typeface="Cambria Math" panose="02040503050406030204" pitchFamily="18" charset="0"/>
                      </a:rPr>
                      <m:t>&lt;10%</m:t>
                    </m:r>
                  </m:oMath>
                </a14:m>
                <a:r>
                  <a:rPr lang="en-AU" sz="1500" dirty="0"/>
                  <a:t>):</a:t>
                </a:r>
              </a:p>
              <a:p>
                <a:pPr marL="450850" lvl="1" indent="-179388">
                  <a:buFont typeface="Arial" panose="020B0604020202020204" pitchFamily="34" charset="0"/>
                  <a:buChar char="•"/>
                </a:pPr>
                <a:r>
                  <a:rPr lang="en-AU" sz="1500" dirty="0"/>
                  <a:t>STG throughout the thermocline</a:t>
                </a:r>
              </a:p>
              <a:p>
                <a:pPr marL="450850" lvl="1" indent="-179388">
                  <a:buFont typeface="Arial" panose="020B0604020202020204" pitchFamily="34" charset="0"/>
                  <a:buChar char="•"/>
                </a:pPr>
                <a:r>
                  <a:rPr lang="en-AU" sz="1500" dirty="0"/>
                  <a:t>TG in the upper and middle thermocline</a:t>
                </a:r>
              </a:p>
              <a:p>
                <a:pPr lvl="1"/>
                <a:endParaRPr lang="en-AU" sz="1500" dirty="0"/>
              </a:p>
              <a:p>
                <a:pPr marL="285750" lvl="1" indent="-285750">
                  <a:buFont typeface="Arial" panose="020B0604020202020204" pitchFamily="34" charset="0"/>
                  <a:buChar char="•"/>
                </a:pPr>
                <a:r>
                  <a:rPr lang="en-AU" sz="1500" b="1" dirty="0"/>
                  <a:t>LVB doesn’t hold</a:t>
                </a:r>
                <a:r>
                  <a:rPr lang="en-AU" sz="1500" dirty="0"/>
                  <a:t>:</a:t>
                </a:r>
              </a:p>
              <a:p>
                <a:pPr marL="450850" lvl="1" indent="-177800">
                  <a:buFont typeface="Arial" panose="020B0604020202020204" pitchFamily="34" charset="0"/>
                  <a:buChar char="•"/>
                </a:pPr>
                <a:r>
                  <a:rPr lang="en-AU" sz="1500" dirty="0"/>
                  <a:t>Gulf Stream region</a:t>
                </a:r>
              </a:p>
              <a:p>
                <a:pPr marL="450850" lvl="1" indent="-177800">
                  <a:buFont typeface="Arial" panose="020B0604020202020204" pitchFamily="34" charset="0"/>
                  <a:buChar char="•"/>
                </a:pPr>
                <a:r>
                  <a:rPr lang="en-AU" sz="1500" dirty="0"/>
                  <a:t>Mixed Layer (ML) </a:t>
                </a:r>
                <a:r>
                  <a:rPr lang="en-AU" sz="1500" dirty="0">
                    <a:sym typeface="Wingdings" panose="05000000000000000000" pitchFamily="2" charset="2"/>
                  </a:rPr>
                  <a:t> The ML sets an upper limit for LVB validity</a:t>
                </a:r>
              </a:p>
              <a:p>
                <a:pPr marL="450850" lvl="1" indent="-177800">
                  <a:buFont typeface="Arial" panose="020B0604020202020204" pitchFamily="34" charset="0"/>
                  <a:buChar char="•"/>
                </a:pPr>
                <a:r>
                  <a:rPr lang="en-AU" sz="1500" dirty="0">
                    <a:sym typeface="Wingdings" panose="05000000000000000000" pitchFamily="2" charset="2"/>
                  </a:rPr>
                  <a:t>Tropical lower thermocline</a:t>
                </a:r>
                <a:endParaRPr lang="en-AU" sz="1500" dirty="0"/>
              </a:p>
              <a:p>
                <a:pPr marL="285750" indent="-285750" algn="just">
                  <a:buFont typeface="Arial" panose="020B0604020202020204" pitchFamily="34" charset="0"/>
                  <a:buChar char="•"/>
                </a:pPr>
                <a:endParaRPr lang="en-AU" sz="1300" dirty="0"/>
              </a:p>
            </p:txBody>
          </p:sp>
        </mc:Choice>
        <mc:Fallback>
          <p:sp>
            <p:nvSpPr>
              <p:cNvPr id="31" name="CuadroTexto 30">
                <a:extLst>
                  <a:ext uri="{FF2B5EF4-FFF2-40B4-BE49-F238E27FC236}">
                    <a16:creationId xmlns:a16="http://schemas.microsoft.com/office/drawing/2014/main" id="{67BAAEF2-5784-4F8F-AD46-C16CF0B28DF8}"/>
                  </a:ext>
                </a:extLst>
              </p:cNvPr>
              <p:cNvSpPr txBox="1">
                <a:spLocks noRot="1" noChangeAspect="1" noMove="1" noResize="1" noEditPoints="1" noAdjustHandles="1" noChangeArrowheads="1" noChangeShapeType="1" noTextEdit="1"/>
              </p:cNvSpPr>
              <p:nvPr/>
            </p:nvSpPr>
            <p:spPr>
              <a:xfrm>
                <a:off x="218256" y="4287959"/>
                <a:ext cx="4116237" cy="2354491"/>
              </a:xfrm>
              <a:prstGeom prst="rect">
                <a:avLst/>
              </a:prstGeom>
              <a:blipFill>
                <a:blip r:embed="rId16"/>
                <a:stretch>
                  <a:fillRect l="-444" t="-517"/>
                </a:stretch>
              </a:blipFill>
            </p:spPr>
            <p:txBody>
              <a:bodyPr/>
              <a:lstStyle/>
              <a:p>
                <a:r>
                  <a:rPr lang="en-GB">
                    <a:noFill/>
                  </a:rPr>
                  <a:t> </a:t>
                </a:r>
              </a:p>
            </p:txBody>
          </p:sp>
        </mc:Fallback>
      </mc:AlternateContent>
      <p:pic>
        <p:nvPicPr>
          <p:cNvPr id="87" name="Imagen 86" descr="Gráfico, Histograma&#10;&#10;Descripción generada automáticamente">
            <a:extLst>
              <a:ext uri="{FF2B5EF4-FFF2-40B4-BE49-F238E27FC236}">
                <a16:creationId xmlns:a16="http://schemas.microsoft.com/office/drawing/2014/main" id="{59429B2C-6B92-CCFD-9020-87FFF5CAB33F}"/>
              </a:ext>
            </a:extLst>
          </p:cNvPr>
          <p:cNvPicPr>
            <a:picLocks noChangeAspect="1"/>
          </p:cNvPicPr>
          <p:nvPr/>
        </p:nvPicPr>
        <p:blipFill rotWithShape="1">
          <a:blip r:embed="rId12">
            <a:extLst>
              <a:ext uri="{28A0092B-C50C-407E-A947-70E740481C1C}">
                <a14:useLocalDpi xmlns:a14="http://schemas.microsoft.com/office/drawing/2010/main" val="0"/>
              </a:ext>
            </a:extLst>
          </a:blip>
          <a:srcRect l="85695" t="2460" r="6610" b="10793"/>
          <a:stretch/>
        </p:blipFill>
        <p:spPr>
          <a:xfrm>
            <a:off x="10756281" y="4377656"/>
            <a:ext cx="539751" cy="1792713"/>
          </a:xfrm>
          <a:prstGeom prst="rect">
            <a:avLst/>
          </a:prstGeom>
        </p:spPr>
      </p:pic>
      <p:cxnSp>
        <p:nvCxnSpPr>
          <p:cNvPr id="45" name="Conector recto de flecha 44">
            <a:extLst>
              <a:ext uri="{FF2B5EF4-FFF2-40B4-BE49-F238E27FC236}">
                <a16:creationId xmlns:a16="http://schemas.microsoft.com/office/drawing/2014/main" id="{998956DA-4A6B-221F-BA6C-E73E18CDB6C1}"/>
              </a:ext>
            </a:extLst>
          </p:cNvPr>
          <p:cNvCxnSpPr>
            <a:cxnSpLocks/>
            <a:stCxn id="18" idx="2"/>
            <a:endCxn id="21" idx="0"/>
          </p:cNvCxnSpPr>
          <p:nvPr/>
        </p:nvCxnSpPr>
        <p:spPr>
          <a:xfrm>
            <a:off x="2113605" y="2160492"/>
            <a:ext cx="167" cy="315071"/>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CDD9EC22-694D-1395-BFAE-EC43D610FE22}"/>
              </a:ext>
            </a:extLst>
          </p:cNvPr>
          <p:cNvCxnSpPr>
            <a:cxnSpLocks/>
          </p:cNvCxnSpPr>
          <p:nvPr/>
        </p:nvCxnSpPr>
        <p:spPr>
          <a:xfrm>
            <a:off x="3650961" y="3354127"/>
            <a:ext cx="351023" cy="0"/>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7" name="CuadroTexto 46">
            <a:extLst>
              <a:ext uri="{FF2B5EF4-FFF2-40B4-BE49-F238E27FC236}">
                <a16:creationId xmlns:a16="http://schemas.microsoft.com/office/drawing/2014/main" id="{A579D120-DDA5-4238-9320-1118AE810A25}"/>
              </a:ext>
            </a:extLst>
          </p:cNvPr>
          <p:cNvSpPr txBox="1"/>
          <p:nvPr/>
        </p:nvSpPr>
        <p:spPr>
          <a:xfrm>
            <a:off x="11759098" y="0"/>
            <a:ext cx="432902" cy="246221"/>
          </a:xfrm>
          <a:prstGeom prst="rect">
            <a:avLst/>
          </a:prstGeom>
          <a:noFill/>
        </p:spPr>
        <p:txBody>
          <a:bodyPr wrap="square" rtlCol="0">
            <a:spAutoFit/>
          </a:bodyPr>
          <a:lstStyle/>
          <a:p>
            <a:pPr algn="r"/>
            <a:r>
              <a:rPr lang="en-GB" sz="1000" dirty="0"/>
              <a:t>1/4</a:t>
            </a:r>
          </a:p>
        </p:txBody>
      </p:sp>
      <p:cxnSp>
        <p:nvCxnSpPr>
          <p:cNvPr id="48" name="Conector recto 47">
            <a:extLst>
              <a:ext uri="{FF2B5EF4-FFF2-40B4-BE49-F238E27FC236}">
                <a16:creationId xmlns:a16="http://schemas.microsoft.com/office/drawing/2014/main" id="{EE8AB988-A5A3-52D1-051A-32178685BDF0}"/>
              </a:ext>
            </a:extLst>
          </p:cNvPr>
          <p:cNvCxnSpPr/>
          <p:nvPr/>
        </p:nvCxnSpPr>
        <p:spPr>
          <a:xfrm>
            <a:off x="218256" y="6553200"/>
            <a:ext cx="11722676"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id="{499CADA5-68C8-A5A4-B10E-7CD9738E8783}"/>
              </a:ext>
            </a:extLst>
          </p:cNvPr>
          <p:cNvSpPr txBox="1"/>
          <p:nvPr/>
        </p:nvSpPr>
        <p:spPr>
          <a:xfrm>
            <a:off x="637526" y="6551515"/>
            <a:ext cx="3528244" cy="307777"/>
          </a:xfrm>
          <a:prstGeom prst="rect">
            <a:avLst/>
          </a:prstGeom>
          <a:noFill/>
        </p:spPr>
        <p:txBody>
          <a:bodyPr wrap="square" rtlCol="0">
            <a:spAutoFit/>
          </a:bodyPr>
          <a:lstStyle/>
          <a:p>
            <a:r>
              <a:rPr lang="en-GB" sz="1400" dirty="0">
                <a:solidFill>
                  <a:schemeClr val="bg1">
                    <a:lumMod val="50000"/>
                  </a:schemeClr>
                </a:solidFill>
              </a:rPr>
              <a:t>dcortes@locean.ipsl.fr</a:t>
            </a:r>
          </a:p>
        </p:txBody>
      </p:sp>
      <p:sp>
        <p:nvSpPr>
          <p:cNvPr id="51" name="CuadroTexto 50">
            <a:extLst>
              <a:ext uri="{FF2B5EF4-FFF2-40B4-BE49-F238E27FC236}">
                <a16:creationId xmlns:a16="http://schemas.microsoft.com/office/drawing/2014/main" id="{30D3EEC2-74F5-8531-7030-41009389BC65}"/>
              </a:ext>
            </a:extLst>
          </p:cNvPr>
          <p:cNvSpPr txBox="1"/>
          <p:nvPr/>
        </p:nvSpPr>
        <p:spPr>
          <a:xfrm>
            <a:off x="4315471" y="6555391"/>
            <a:ext cx="3528244" cy="307777"/>
          </a:xfrm>
          <a:prstGeom prst="rect">
            <a:avLst/>
          </a:prstGeom>
          <a:noFill/>
        </p:spPr>
        <p:txBody>
          <a:bodyPr wrap="square" rtlCol="0">
            <a:spAutoFit/>
          </a:bodyPr>
          <a:lstStyle/>
          <a:p>
            <a:pPr algn="ctr"/>
            <a:r>
              <a:rPr lang="en-GB" sz="1400" b="1" dirty="0">
                <a:solidFill>
                  <a:schemeClr val="bg1">
                    <a:lumMod val="50000"/>
                  </a:schemeClr>
                </a:solidFill>
              </a:rPr>
              <a:t>Diego Cortés-Morales and Alban Lazar</a:t>
            </a:r>
          </a:p>
        </p:txBody>
      </p:sp>
      <p:sp>
        <p:nvSpPr>
          <p:cNvPr id="53" name="Cuadro de texto 2">
            <a:extLst>
              <a:ext uri="{FF2B5EF4-FFF2-40B4-BE49-F238E27FC236}">
                <a16:creationId xmlns:a16="http://schemas.microsoft.com/office/drawing/2014/main" id="{C85547D1-2CE9-D31D-FDA4-D53DAE329142}"/>
              </a:ext>
            </a:extLst>
          </p:cNvPr>
          <p:cNvSpPr txBox="1">
            <a:spLocks noChangeArrowheads="1"/>
          </p:cNvSpPr>
          <p:nvPr/>
        </p:nvSpPr>
        <p:spPr bwMode="auto">
          <a:xfrm>
            <a:off x="4134294" y="4163729"/>
            <a:ext cx="8057706" cy="315980"/>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algn="just">
              <a:lnSpc>
                <a:spcPct val="107000"/>
              </a:lnSpc>
              <a:spcBef>
                <a:spcPts val="200"/>
              </a:spcBef>
            </a:pPr>
            <a:r>
              <a:rPr lang="en-GB" sz="1100" dirty="0">
                <a:ea typeface="Times New Roman" panose="02020603050405020304" pitchFamily="18" charset="0"/>
                <a:cs typeface="Times New Roman" panose="02020603050405020304" pitchFamily="18" charset="0"/>
              </a:rPr>
              <a:t>Figure 1. Velocity field (shading: vertical velocities; streamlines: horizontal velocities) (up) and LVB relative error (down).</a:t>
            </a:r>
          </a:p>
        </p:txBody>
      </p:sp>
      <p:pic>
        <p:nvPicPr>
          <p:cNvPr id="54" name="Imagen 53" descr="Gráfico, Histograma&#10;&#10;Descripción generada automáticamente">
            <a:extLst>
              <a:ext uri="{FF2B5EF4-FFF2-40B4-BE49-F238E27FC236}">
                <a16:creationId xmlns:a16="http://schemas.microsoft.com/office/drawing/2014/main" id="{7F52EAB6-C767-EBCA-E82D-C05B91434FB0}"/>
              </a:ext>
            </a:extLst>
          </p:cNvPr>
          <p:cNvPicPr>
            <a:picLocks noChangeAspect="1"/>
          </p:cNvPicPr>
          <p:nvPr/>
        </p:nvPicPr>
        <p:blipFill rotWithShape="1">
          <a:blip r:embed="rId12">
            <a:extLst>
              <a:ext uri="{28A0092B-C50C-407E-A947-70E740481C1C}">
                <a14:useLocalDpi xmlns:a14="http://schemas.microsoft.com/office/drawing/2010/main" val="0"/>
              </a:ext>
            </a:extLst>
          </a:blip>
          <a:srcRect l="6522" t="7280" r="14227" b="-1"/>
          <a:stretch/>
        </p:blipFill>
        <p:spPr>
          <a:xfrm>
            <a:off x="5201423" y="4431412"/>
            <a:ext cx="5559065" cy="1916185"/>
          </a:xfrm>
          <a:prstGeom prst="rect">
            <a:avLst/>
          </a:prstGeom>
        </p:spPr>
      </p:pic>
      <p:pic>
        <p:nvPicPr>
          <p:cNvPr id="55" name="Imagen 54" descr="Gráfico, Histograma&#10;&#10;Descripción generada automáticamente">
            <a:extLst>
              <a:ext uri="{FF2B5EF4-FFF2-40B4-BE49-F238E27FC236}">
                <a16:creationId xmlns:a16="http://schemas.microsoft.com/office/drawing/2014/main" id="{FD095734-60C3-3D5F-1F9C-565D341BB993}"/>
              </a:ext>
            </a:extLst>
          </p:cNvPr>
          <p:cNvPicPr>
            <a:picLocks noChangeAspect="1"/>
          </p:cNvPicPr>
          <p:nvPr/>
        </p:nvPicPr>
        <p:blipFill rotWithShape="1">
          <a:blip r:embed="rId12">
            <a:extLst>
              <a:ext uri="{28A0092B-C50C-407E-A947-70E740481C1C}">
                <a14:useLocalDpi xmlns:a14="http://schemas.microsoft.com/office/drawing/2010/main" val="0"/>
              </a:ext>
            </a:extLst>
          </a:blip>
          <a:srcRect l="85695" t="2460" r="6610" b="10793"/>
          <a:stretch/>
        </p:blipFill>
        <p:spPr>
          <a:xfrm>
            <a:off x="10760488" y="4379287"/>
            <a:ext cx="539751" cy="1792713"/>
          </a:xfrm>
          <a:prstGeom prst="rect">
            <a:avLst/>
          </a:prstGeom>
        </p:spPr>
      </p:pic>
      <p:sp>
        <p:nvSpPr>
          <p:cNvPr id="56" name="CuadroTexto 55">
            <a:extLst>
              <a:ext uri="{FF2B5EF4-FFF2-40B4-BE49-F238E27FC236}">
                <a16:creationId xmlns:a16="http://schemas.microsoft.com/office/drawing/2014/main" id="{5564A26C-3593-8B4A-05FC-B0514CDD5764}"/>
              </a:ext>
            </a:extLst>
          </p:cNvPr>
          <p:cNvSpPr txBox="1"/>
          <p:nvPr/>
        </p:nvSpPr>
        <p:spPr>
          <a:xfrm>
            <a:off x="9408108" y="6550116"/>
            <a:ext cx="2408848" cy="307777"/>
          </a:xfrm>
          <a:prstGeom prst="rect">
            <a:avLst/>
          </a:prstGeom>
          <a:noFill/>
        </p:spPr>
        <p:txBody>
          <a:bodyPr wrap="square" rtlCol="0">
            <a:spAutoFit/>
          </a:bodyPr>
          <a:lstStyle/>
          <a:p>
            <a:pPr algn="r"/>
            <a:r>
              <a:rPr lang="en-GB" sz="1400" dirty="0">
                <a:solidFill>
                  <a:schemeClr val="bg1">
                    <a:lumMod val="50000"/>
                  </a:schemeClr>
                </a:solidFill>
              </a:rPr>
              <a:t>May 27th</a:t>
            </a:r>
          </a:p>
        </p:txBody>
      </p:sp>
    </p:spTree>
    <p:extLst>
      <p:ext uri="{BB962C8B-B14F-4D97-AF65-F5344CB8AC3E}">
        <p14:creationId xmlns:p14="http://schemas.microsoft.com/office/powerpoint/2010/main" val="342165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Interfaz de usuario gráfica&#10;&#10;Descripción generada automáticamente con confianza media">
            <a:extLst>
              <a:ext uri="{FF2B5EF4-FFF2-40B4-BE49-F238E27FC236}">
                <a16:creationId xmlns:a16="http://schemas.microsoft.com/office/drawing/2014/main" id="{18DA3409-E186-FE6A-4F0D-08ABB3E8AF51}"/>
              </a:ext>
            </a:extLst>
          </p:cNvPr>
          <p:cNvPicPr>
            <a:picLocks noChangeAspect="1"/>
          </p:cNvPicPr>
          <p:nvPr/>
        </p:nvPicPr>
        <p:blipFill rotWithShape="1">
          <a:blip r:embed="rId2">
            <a:extLst>
              <a:ext uri="{28A0092B-C50C-407E-A947-70E740481C1C}">
                <a14:useLocalDpi xmlns:a14="http://schemas.microsoft.com/office/drawing/2010/main" val="0"/>
              </a:ext>
            </a:extLst>
          </a:blip>
          <a:srcRect l="4901" t="8354" b="6887"/>
          <a:stretch/>
        </p:blipFill>
        <p:spPr>
          <a:xfrm>
            <a:off x="518112" y="3273247"/>
            <a:ext cx="3335570" cy="2035819"/>
          </a:xfrm>
          <a:prstGeom prst="rect">
            <a:avLst/>
          </a:prstGeom>
        </p:spPr>
      </p:pic>
      <p:pic>
        <p:nvPicPr>
          <p:cNvPr id="5" name="Imagen 4" descr="Interfaz de usuario gráfica&#10;&#10;Descripción generada automáticamente con confianza media">
            <a:extLst>
              <a:ext uri="{FF2B5EF4-FFF2-40B4-BE49-F238E27FC236}">
                <a16:creationId xmlns:a16="http://schemas.microsoft.com/office/drawing/2014/main" id="{78C52BDB-F7D3-4CF6-7ABC-C11D154F782E}"/>
              </a:ext>
            </a:extLst>
          </p:cNvPr>
          <p:cNvPicPr>
            <a:picLocks noChangeAspect="1"/>
          </p:cNvPicPr>
          <p:nvPr/>
        </p:nvPicPr>
        <p:blipFill rotWithShape="1">
          <a:blip r:embed="rId3">
            <a:extLst>
              <a:ext uri="{28A0092B-C50C-407E-A947-70E740481C1C}">
                <a14:useLocalDpi xmlns:a14="http://schemas.microsoft.com/office/drawing/2010/main" val="0"/>
              </a:ext>
            </a:extLst>
          </a:blip>
          <a:srcRect l="4565" t="7851" r="16611" b="7390"/>
          <a:stretch/>
        </p:blipFill>
        <p:spPr>
          <a:xfrm>
            <a:off x="5221057" y="501729"/>
            <a:ext cx="2462178" cy="1824096"/>
          </a:xfrm>
          <a:prstGeom prst="rect">
            <a:avLst/>
          </a:prstGeom>
        </p:spPr>
      </p:pic>
      <p:pic>
        <p:nvPicPr>
          <p:cNvPr id="8" name="Imagen 7" descr="Interfaz de usuario gráfica&#10;&#10;Descripción generada automáticamente">
            <a:extLst>
              <a:ext uri="{FF2B5EF4-FFF2-40B4-BE49-F238E27FC236}">
                <a16:creationId xmlns:a16="http://schemas.microsoft.com/office/drawing/2014/main" id="{5E8E31AC-02B2-6CE5-3344-5D1EB570E85C}"/>
              </a:ext>
            </a:extLst>
          </p:cNvPr>
          <p:cNvPicPr>
            <a:picLocks noChangeAspect="1"/>
          </p:cNvPicPr>
          <p:nvPr/>
        </p:nvPicPr>
        <p:blipFill rotWithShape="1">
          <a:blip r:embed="rId4">
            <a:extLst>
              <a:ext uri="{28A0092B-C50C-407E-A947-70E740481C1C}">
                <a14:useLocalDpi xmlns:a14="http://schemas.microsoft.com/office/drawing/2010/main" val="0"/>
              </a:ext>
            </a:extLst>
          </a:blip>
          <a:srcRect l="4850" t="7735" r="16611" b="7506"/>
          <a:stretch/>
        </p:blipFill>
        <p:spPr>
          <a:xfrm>
            <a:off x="5229949" y="2346994"/>
            <a:ext cx="2453285" cy="1824096"/>
          </a:xfrm>
          <a:prstGeom prst="rect">
            <a:avLst/>
          </a:prstGeom>
        </p:spPr>
      </p:pic>
      <p:pic>
        <p:nvPicPr>
          <p:cNvPr id="14" name="Imagen 13" descr="Interfaz de usuario gráfica&#10;&#10;Descripción generada automáticamente con confianza media">
            <a:extLst>
              <a:ext uri="{FF2B5EF4-FFF2-40B4-BE49-F238E27FC236}">
                <a16:creationId xmlns:a16="http://schemas.microsoft.com/office/drawing/2014/main" id="{D1FAAC97-312D-ADCF-FD45-2111940E6FC5}"/>
              </a:ext>
            </a:extLst>
          </p:cNvPr>
          <p:cNvPicPr>
            <a:picLocks noChangeAspect="1"/>
          </p:cNvPicPr>
          <p:nvPr/>
        </p:nvPicPr>
        <p:blipFill rotWithShape="1">
          <a:blip r:embed="rId2">
            <a:extLst>
              <a:ext uri="{28A0092B-C50C-407E-A947-70E740481C1C}">
                <a14:useLocalDpi xmlns:a14="http://schemas.microsoft.com/office/drawing/2010/main" val="0"/>
              </a:ext>
            </a:extLst>
          </a:blip>
          <a:srcRect l="4797" t="8354" r="16510" b="6888"/>
          <a:stretch/>
        </p:blipFill>
        <p:spPr>
          <a:xfrm>
            <a:off x="5210167" y="4213415"/>
            <a:ext cx="2473068" cy="1824096"/>
          </a:xfrm>
          <a:prstGeom prst="rect">
            <a:avLst/>
          </a:prstGeom>
        </p:spPr>
      </p:pic>
      <p:sp>
        <p:nvSpPr>
          <p:cNvPr id="66" name="Rectángulo 65">
            <a:extLst>
              <a:ext uri="{FF2B5EF4-FFF2-40B4-BE49-F238E27FC236}">
                <a16:creationId xmlns:a16="http://schemas.microsoft.com/office/drawing/2014/main" id="{0E8BF943-703F-94C5-F0C0-F1A90A6CCF31}"/>
              </a:ext>
            </a:extLst>
          </p:cNvPr>
          <p:cNvSpPr/>
          <p:nvPr/>
        </p:nvSpPr>
        <p:spPr>
          <a:xfrm>
            <a:off x="3208812" y="5035870"/>
            <a:ext cx="82429" cy="88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Imagen 8" descr="Interfaz de usuario gráfica, Aplicación&#10;&#10;Descripción generada automáticamente">
            <a:extLst>
              <a:ext uri="{FF2B5EF4-FFF2-40B4-BE49-F238E27FC236}">
                <a16:creationId xmlns:a16="http://schemas.microsoft.com/office/drawing/2014/main" id="{DFAAD18B-A969-B471-7B1A-B506B0AAC2E0}"/>
              </a:ext>
            </a:extLst>
          </p:cNvPr>
          <p:cNvPicPr>
            <a:picLocks noChangeAspect="1"/>
          </p:cNvPicPr>
          <p:nvPr/>
        </p:nvPicPr>
        <p:blipFill rotWithShape="1">
          <a:blip r:embed="rId5">
            <a:extLst>
              <a:ext uri="{28A0092B-C50C-407E-A947-70E740481C1C}">
                <a14:useLocalDpi xmlns:a14="http://schemas.microsoft.com/office/drawing/2010/main" val="0"/>
              </a:ext>
            </a:extLst>
          </a:blip>
          <a:srcRect l="20261" t="22490" r="29209" b="26377"/>
          <a:stretch/>
        </p:blipFill>
        <p:spPr>
          <a:xfrm>
            <a:off x="698293" y="3273249"/>
            <a:ext cx="2447099" cy="1851438"/>
          </a:xfrm>
          <a:prstGeom prst="rect">
            <a:avLst/>
          </a:prstGeom>
        </p:spPr>
      </p:pic>
      <p:grpSp>
        <p:nvGrpSpPr>
          <p:cNvPr id="36" name="Grupo 35">
            <a:extLst>
              <a:ext uri="{FF2B5EF4-FFF2-40B4-BE49-F238E27FC236}">
                <a16:creationId xmlns:a16="http://schemas.microsoft.com/office/drawing/2014/main" id="{E8FFD484-589C-460E-A20C-EDD0CC7946BD}"/>
              </a:ext>
            </a:extLst>
          </p:cNvPr>
          <p:cNvGrpSpPr/>
          <p:nvPr/>
        </p:nvGrpSpPr>
        <p:grpSpPr>
          <a:xfrm>
            <a:off x="698293" y="3275764"/>
            <a:ext cx="2456092" cy="1848922"/>
            <a:chOff x="1595518" y="806417"/>
            <a:chExt cx="2456092" cy="1848922"/>
          </a:xfrm>
        </p:grpSpPr>
        <p:sp>
          <p:nvSpPr>
            <p:cNvPr id="97" name="Rectángulo 96">
              <a:extLst>
                <a:ext uri="{FF2B5EF4-FFF2-40B4-BE49-F238E27FC236}">
                  <a16:creationId xmlns:a16="http://schemas.microsoft.com/office/drawing/2014/main" id="{39C270A1-FBC3-4CC7-A813-234A74B7E94D}"/>
                </a:ext>
              </a:extLst>
            </p:cNvPr>
            <p:cNvSpPr/>
            <p:nvPr/>
          </p:nvSpPr>
          <p:spPr>
            <a:xfrm>
              <a:off x="1595518" y="806417"/>
              <a:ext cx="2456092" cy="18489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8" name="CuadroTexto 97">
                  <a:extLst>
                    <a:ext uri="{FF2B5EF4-FFF2-40B4-BE49-F238E27FC236}">
                      <a16:creationId xmlns:a16="http://schemas.microsoft.com/office/drawing/2014/main" id="{D92773A4-8D1A-4BDA-894C-AD59EC0E80A7}"/>
                    </a:ext>
                  </a:extLst>
                </p:cNvPr>
                <p:cNvSpPr txBox="1"/>
                <p:nvPr/>
              </p:nvSpPr>
              <p:spPr>
                <a:xfrm>
                  <a:off x="1901665" y="877620"/>
                  <a:ext cx="579364" cy="276999"/>
                </a:xfrm>
                <a:prstGeom prst="rect">
                  <a:avLst/>
                </a:prstGeom>
                <a:solidFill>
                  <a:schemeClr val="bg1"/>
                </a:solidFill>
                <a:ln w="12700">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GB" sz="1200" b="1" i="1" dirty="0">
                                <a:latin typeface="Cambria Math" panose="02040503050406030204" pitchFamily="18" charset="0"/>
                              </a:rPr>
                            </m:ctrlPr>
                          </m:sSubPr>
                          <m:e>
                            <m:r>
                              <a:rPr lang="en-GB" sz="1200" b="1" i="1" dirty="0">
                                <a:latin typeface="Cambria Math" panose="02040503050406030204" pitchFamily="18" charset="0"/>
                              </a:rPr>
                              <m:t>𝒘</m:t>
                            </m:r>
                          </m:e>
                          <m:sub>
                            <m:r>
                              <a:rPr lang="en-GB" sz="1200" b="1" i="1" dirty="0">
                                <a:latin typeface="Cambria Math" panose="02040503050406030204" pitchFamily="18" charset="0"/>
                              </a:rPr>
                              <m:t>𝑬</m:t>
                            </m:r>
                            <m:r>
                              <a:rPr lang="en-GB" sz="1200" b="1" i="1" dirty="0" err="1">
                                <a:latin typeface="Cambria Math" panose="02040503050406030204" pitchFamily="18" charset="0"/>
                              </a:rPr>
                              <m:t>𝒌</m:t>
                            </m:r>
                          </m:sub>
                        </m:sSub>
                      </m:oMath>
                    </m:oMathPara>
                  </a14:m>
                  <a:endParaRPr lang="en-GB" sz="1200" b="1" dirty="0"/>
                </a:p>
              </p:txBody>
            </p:sp>
          </mc:Choice>
          <mc:Fallback xmlns="">
            <p:sp>
              <p:nvSpPr>
                <p:cNvPr id="98" name="CuadroTexto 97">
                  <a:extLst>
                    <a:ext uri="{FF2B5EF4-FFF2-40B4-BE49-F238E27FC236}">
                      <a16:creationId xmlns:a16="http://schemas.microsoft.com/office/drawing/2014/main" id="{D92773A4-8D1A-4BDA-894C-AD59EC0E80A7}"/>
                    </a:ext>
                  </a:extLst>
                </p:cNvPr>
                <p:cNvSpPr txBox="1">
                  <a:spLocks noRot="1" noChangeAspect="1" noMove="1" noResize="1" noEditPoints="1" noAdjustHandles="1" noChangeArrowheads="1" noChangeShapeType="1" noTextEdit="1"/>
                </p:cNvSpPr>
                <p:nvPr/>
              </p:nvSpPr>
              <p:spPr>
                <a:xfrm>
                  <a:off x="1901665" y="877620"/>
                  <a:ext cx="579364" cy="276999"/>
                </a:xfrm>
                <a:prstGeom prst="rect">
                  <a:avLst/>
                </a:prstGeom>
                <a:blipFill>
                  <a:blip r:embed="rId8"/>
                  <a:stretch>
                    <a:fillRect/>
                  </a:stretch>
                </a:blipFill>
                <a:ln w="12700">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02" name="CuadroTexto 101">
                <a:extLst>
                  <a:ext uri="{FF2B5EF4-FFF2-40B4-BE49-F238E27FC236}">
                    <a16:creationId xmlns:a16="http://schemas.microsoft.com/office/drawing/2014/main" id="{F1E01AC0-6834-4831-BC6B-BD115CD1F4FC}"/>
                  </a:ext>
                </a:extLst>
              </p:cNvPr>
              <p:cNvSpPr txBox="1"/>
              <p:nvPr/>
            </p:nvSpPr>
            <p:spPr>
              <a:xfrm>
                <a:off x="1099350" y="2567125"/>
                <a:ext cx="1989588" cy="610936"/>
              </a:xfrm>
              <a:prstGeom prst="rect">
                <a:avLst/>
              </a:prstGeom>
              <a:noFill/>
              <a:ln w="28575">
                <a:solidFill>
                  <a:schemeClr val="bg2">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500" i="1">
                              <a:solidFill>
                                <a:srgbClr val="836967"/>
                              </a:solidFill>
                              <a:latin typeface="Cambria Math" panose="02040503050406030204" pitchFamily="18" charset="0"/>
                            </a:rPr>
                          </m:ctrlPr>
                        </m:sSubPr>
                        <m:e>
                          <m:r>
                            <a:rPr lang="it-IT" sz="1500" i="1">
                              <a:latin typeface="Cambria Math" panose="02040503050406030204" pitchFamily="18" charset="0"/>
                            </a:rPr>
                            <m:t>𝑤</m:t>
                          </m:r>
                        </m:e>
                        <m:sub>
                          <m:r>
                            <a:rPr lang="es-ES" sz="1500" i="1">
                              <a:latin typeface="Cambria Math" panose="02040503050406030204" pitchFamily="18" charset="0"/>
                            </a:rPr>
                            <m:t>𝐸𝑘</m:t>
                          </m:r>
                        </m:sub>
                      </m:sSub>
                      <m:r>
                        <a:rPr lang="it-IT" sz="1500">
                          <a:latin typeface="Cambria Math" panose="02040503050406030204" pitchFamily="18" charset="0"/>
                        </a:rPr>
                        <m:t>=</m:t>
                      </m:r>
                      <m:f>
                        <m:fPr>
                          <m:ctrlPr>
                            <a:rPr lang="it-IT" sz="1500" i="1">
                              <a:solidFill>
                                <a:srgbClr val="836967"/>
                              </a:solidFill>
                              <a:latin typeface="Cambria Math" panose="02040503050406030204" pitchFamily="18" charset="0"/>
                            </a:rPr>
                          </m:ctrlPr>
                        </m:fPr>
                        <m:num>
                          <m:r>
                            <a:rPr lang="it-IT" sz="1500">
                              <a:latin typeface="Cambria Math" panose="02040503050406030204" pitchFamily="18" charset="0"/>
                            </a:rPr>
                            <m:t>1</m:t>
                          </m:r>
                        </m:num>
                        <m:den>
                          <m:sSub>
                            <m:sSubPr>
                              <m:ctrlPr>
                                <a:rPr lang="it-IT" sz="1500" i="1">
                                  <a:solidFill>
                                    <a:srgbClr val="836967"/>
                                  </a:solidFill>
                                  <a:latin typeface="Cambria Math" panose="02040503050406030204" pitchFamily="18" charset="0"/>
                                </a:rPr>
                              </m:ctrlPr>
                            </m:sSubPr>
                            <m:e>
                              <m:r>
                                <a:rPr lang="it-IT" sz="1500" i="1">
                                  <a:latin typeface="Cambria Math" panose="02040503050406030204" pitchFamily="18" charset="0"/>
                                </a:rPr>
                                <m:t>𝜌</m:t>
                              </m:r>
                            </m:e>
                            <m:sub>
                              <m:r>
                                <a:rPr lang="it-IT" sz="1500">
                                  <a:latin typeface="Cambria Math" panose="02040503050406030204" pitchFamily="18" charset="0"/>
                                </a:rPr>
                                <m:t>0</m:t>
                              </m:r>
                            </m:sub>
                          </m:sSub>
                        </m:den>
                      </m:f>
                      <m:r>
                        <a:rPr lang="it-IT" sz="1500">
                          <a:latin typeface="Cambria Math" panose="02040503050406030204" pitchFamily="18" charset="0"/>
                        </a:rPr>
                        <m:t> </m:t>
                      </m:r>
                      <m:r>
                        <a:rPr lang="it-IT" sz="1500" i="1">
                          <a:latin typeface="Cambria Math" panose="02040503050406030204" pitchFamily="18" charset="0"/>
                        </a:rPr>
                        <m:t>𝑐𝑢𝑟𝑙</m:t>
                      </m:r>
                      <m:d>
                        <m:dPr>
                          <m:ctrlPr>
                            <a:rPr lang="it-IT" sz="1500" i="1">
                              <a:solidFill>
                                <a:srgbClr val="836967"/>
                              </a:solidFill>
                              <a:latin typeface="Cambria Math" panose="02040503050406030204" pitchFamily="18" charset="0"/>
                            </a:rPr>
                          </m:ctrlPr>
                        </m:dPr>
                        <m:e>
                          <m:f>
                            <m:fPr>
                              <m:ctrlPr>
                                <a:rPr lang="it-IT" sz="1500" i="1">
                                  <a:solidFill>
                                    <a:srgbClr val="836967"/>
                                  </a:solidFill>
                                  <a:latin typeface="Cambria Math" panose="02040503050406030204" pitchFamily="18" charset="0"/>
                                </a:rPr>
                              </m:ctrlPr>
                            </m:fPr>
                            <m:num>
                              <m:r>
                                <a:rPr lang="it-IT" sz="1500" i="1">
                                  <a:latin typeface="Cambria Math" panose="02040503050406030204" pitchFamily="18" charset="0"/>
                                </a:rPr>
                                <m:t>𝜏</m:t>
                              </m:r>
                            </m:num>
                            <m:den>
                              <m:r>
                                <a:rPr lang="it-IT" sz="1500" i="1">
                                  <a:latin typeface="Cambria Math" panose="02040503050406030204" pitchFamily="18" charset="0"/>
                                </a:rPr>
                                <m:t>𝑓</m:t>
                              </m:r>
                            </m:den>
                          </m:f>
                        </m:e>
                      </m:d>
                    </m:oMath>
                  </m:oMathPara>
                </a14:m>
                <a:endParaRPr lang="it-IT" sz="1500" dirty="0"/>
              </a:p>
            </p:txBody>
          </p:sp>
        </mc:Choice>
        <mc:Fallback xmlns="">
          <p:sp>
            <p:nvSpPr>
              <p:cNvPr id="102" name="CuadroTexto 101">
                <a:extLst>
                  <a:ext uri="{FF2B5EF4-FFF2-40B4-BE49-F238E27FC236}">
                    <a16:creationId xmlns:a16="http://schemas.microsoft.com/office/drawing/2014/main" id="{F1E01AC0-6834-4831-BC6B-BD115CD1F4FC}"/>
                  </a:ext>
                </a:extLst>
              </p:cNvPr>
              <p:cNvSpPr txBox="1">
                <a:spLocks noRot="1" noChangeAspect="1" noMove="1" noResize="1" noEditPoints="1" noAdjustHandles="1" noChangeArrowheads="1" noChangeShapeType="1" noTextEdit="1"/>
              </p:cNvSpPr>
              <p:nvPr/>
            </p:nvSpPr>
            <p:spPr>
              <a:xfrm>
                <a:off x="1099350" y="2567125"/>
                <a:ext cx="1989588" cy="610936"/>
              </a:xfrm>
              <a:prstGeom prst="rect">
                <a:avLst/>
              </a:prstGeom>
              <a:blipFill>
                <a:blip r:embed="rId9"/>
                <a:stretch>
                  <a:fillRect/>
                </a:stretch>
              </a:blipFill>
              <a:ln w="28575">
                <a:solidFill>
                  <a:schemeClr val="bg2">
                    <a:lumMod val="75000"/>
                  </a:schemeClr>
                </a:solidFill>
              </a:ln>
            </p:spPr>
            <p:txBody>
              <a:bodyPr/>
              <a:lstStyle/>
              <a:p>
                <a:r>
                  <a:rPr lang="en-GB">
                    <a:noFill/>
                  </a:rPr>
                  <a:t> </a:t>
                </a:r>
              </a:p>
            </p:txBody>
          </p:sp>
        </mc:Fallback>
      </mc:AlternateContent>
      <p:cxnSp>
        <p:nvCxnSpPr>
          <p:cNvPr id="103" name="Conector recto de flecha 102">
            <a:extLst>
              <a:ext uri="{FF2B5EF4-FFF2-40B4-BE49-F238E27FC236}">
                <a16:creationId xmlns:a16="http://schemas.microsoft.com/office/drawing/2014/main" id="{D3293324-0336-4C9B-9529-D2834C75356F}"/>
              </a:ext>
            </a:extLst>
          </p:cNvPr>
          <p:cNvCxnSpPr>
            <a:cxnSpLocks/>
            <a:stCxn id="102" idx="0"/>
            <a:endCxn id="38" idx="4"/>
          </p:cNvCxnSpPr>
          <p:nvPr/>
        </p:nvCxnSpPr>
        <p:spPr>
          <a:xfrm flipH="1" flipV="1">
            <a:off x="2091217" y="2221245"/>
            <a:ext cx="2927" cy="345880"/>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CuadroTexto 103">
                <a:extLst>
                  <a:ext uri="{FF2B5EF4-FFF2-40B4-BE49-F238E27FC236}">
                    <a16:creationId xmlns:a16="http://schemas.microsoft.com/office/drawing/2014/main" id="{47E6F5FA-C3BE-4733-B5B1-A396E7962835}"/>
                  </a:ext>
                </a:extLst>
              </p:cNvPr>
              <p:cNvSpPr txBox="1"/>
              <p:nvPr/>
            </p:nvSpPr>
            <p:spPr>
              <a:xfrm>
                <a:off x="239282" y="1549118"/>
                <a:ext cx="3593331" cy="621067"/>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𝑤</m:t>
                          </m:r>
                        </m:e>
                        <m:sub>
                          <m:r>
                            <a:rPr lang="es-ES" i="1">
                              <a:latin typeface="Cambria Math" panose="02040503050406030204" pitchFamily="18" charset="0"/>
                            </a:rPr>
                            <m:t>𝐿𝑉𝐵</m:t>
                          </m:r>
                          <m:r>
                            <a:rPr lang="es-ES" i="1">
                              <a:latin typeface="Cambria Math" panose="02040503050406030204" pitchFamily="18" charset="0"/>
                            </a:rPr>
                            <m:t>3</m:t>
                          </m:r>
                          <m:r>
                            <a:rPr lang="es-ES" i="1">
                              <a:latin typeface="Cambria Math" panose="02040503050406030204" pitchFamily="18" charset="0"/>
                            </a:rPr>
                            <m:t>𝐷</m:t>
                          </m:r>
                        </m:sub>
                      </m:sSub>
                      <m:d>
                        <m:dPr>
                          <m:ctrlPr>
                            <a:rPr lang="es-ES" i="1">
                              <a:latin typeface="Cambria Math" panose="02040503050406030204" pitchFamily="18" charset="0"/>
                            </a:rPr>
                          </m:ctrlPr>
                        </m:dPr>
                        <m:e>
                          <m:sSup>
                            <m:sSupPr>
                              <m:ctrlPr>
                                <a:rPr lang="es-ES" i="1">
                                  <a:latin typeface="Cambria Math" panose="02040503050406030204" pitchFamily="18" charset="0"/>
                                </a:rPr>
                              </m:ctrlPr>
                            </m:sSupPr>
                            <m:e>
                              <m:r>
                                <a:rPr lang="es-ES" i="1">
                                  <a:latin typeface="Cambria Math" panose="02040503050406030204" pitchFamily="18" charset="0"/>
                                </a:rPr>
                                <m:t>𝑧</m:t>
                              </m:r>
                            </m:e>
                            <m:sup>
                              <m:r>
                                <a:rPr lang="es-ES" i="1">
                                  <a:latin typeface="Cambria Math" panose="02040503050406030204" pitchFamily="18" charset="0"/>
                                </a:rPr>
                                <m:t>′</m:t>
                              </m:r>
                            </m:sup>
                          </m:sSup>
                        </m:e>
                      </m:d>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𝑤</m:t>
                          </m:r>
                        </m:e>
                        <m:sub>
                          <m:r>
                            <a:rPr lang="es-ES" i="1">
                              <a:latin typeface="Cambria Math" panose="02040503050406030204" pitchFamily="18" charset="0"/>
                            </a:rPr>
                            <m:t>𝑠𝑢𝑟𝑓</m:t>
                          </m:r>
                        </m:sub>
                      </m:sSub>
                      <m:r>
                        <a:rPr lang="es-ES" i="1">
                          <a:latin typeface="Cambria Math" panose="02040503050406030204" pitchFamily="18" charset="0"/>
                        </a:rPr>
                        <m:t>−</m:t>
                      </m:r>
                      <m:nary>
                        <m:naryPr>
                          <m:ctrlPr>
                            <a:rPr lang="es-ES" i="1">
                              <a:latin typeface="Cambria Math" panose="02040503050406030204" pitchFamily="18" charset="0"/>
                            </a:rPr>
                          </m:ctrlPr>
                        </m:naryPr>
                        <m:sub>
                          <m:r>
                            <a:rPr lang="es-ES" i="1">
                              <a:latin typeface="Cambria Math" panose="02040503050406030204" pitchFamily="18" charset="0"/>
                            </a:rPr>
                            <m:t>𝑧</m:t>
                          </m:r>
                          <m:r>
                            <a:rPr lang="es-ES" i="1">
                              <a:latin typeface="Cambria Math" panose="02040503050406030204" pitchFamily="18" charset="0"/>
                            </a:rPr>
                            <m:t>′</m:t>
                          </m:r>
                        </m:sub>
                        <m:sup>
                          <m:r>
                            <a:rPr lang="es-ES" i="1">
                              <a:latin typeface="Cambria Math" panose="02040503050406030204" pitchFamily="18" charset="0"/>
                            </a:rPr>
                            <m:t>0</m:t>
                          </m:r>
                        </m:sup>
                        <m:e>
                          <m:f>
                            <m:fPr>
                              <m:ctrlPr>
                                <a:rPr lang="es-ES" i="1">
                                  <a:latin typeface="Cambria Math" panose="02040503050406030204" pitchFamily="18" charset="0"/>
                                </a:rPr>
                              </m:ctrlPr>
                            </m:fPr>
                            <m:num>
                              <m:r>
                                <a:rPr lang="es-ES" i="1">
                                  <a:latin typeface="Cambria Math" panose="02040503050406030204" pitchFamily="18" charset="0"/>
                                </a:rPr>
                                <m:t>𝛽</m:t>
                              </m:r>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𝑔</m:t>
                                  </m:r>
                                </m:sub>
                              </m:sSub>
                            </m:num>
                            <m:den>
                              <m:r>
                                <a:rPr lang="es-ES" i="1">
                                  <a:latin typeface="Cambria Math" panose="02040503050406030204" pitchFamily="18" charset="0"/>
                                </a:rPr>
                                <m:t>𝑓</m:t>
                              </m:r>
                            </m:den>
                          </m:f>
                          <m:r>
                            <a:rPr lang="es-ES" i="1">
                              <a:latin typeface="Cambria Math" panose="02040503050406030204" pitchFamily="18" charset="0"/>
                            </a:rPr>
                            <m:t>𝑑𝑧</m:t>
                          </m:r>
                        </m:e>
                      </m:nary>
                    </m:oMath>
                  </m:oMathPara>
                </a14:m>
                <a:endParaRPr lang="it-IT" dirty="0"/>
              </a:p>
            </p:txBody>
          </p:sp>
        </mc:Choice>
        <mc:Fallback xmlns="">
          <p:sp>
            <p:nvSpPr>
              <p:cNvPr id="104" name="CuadroTexto 103">
                <a:extLst>
                  <a:ext uri="{FF2B5EF4-FFF2-40B4-BE49-F238E27FC236}">
                    <a16:creationId xmlns:a16="http://schemas.microsoft.com/office/drawing/2014/main" id="{47E6F5FA-C3BE-4733-B5B1-A396E7962835}"/>
                  </a:ext>
                </a:extLst>
              </p:cNvPr>
              <p:cNvSpPr txBox="1">
                <a:spLocks noRot="1" noChangeAspect="1" noMove="1" noResize="1" noEditPoints="1" noAdjustHandles="1" noChangeArrowheads="1" noChangeShapeType="1" noTextEdit="1"/>
              </p:cNvSpPr>
              <p:nvPr/>
            </p:nvSpPr>
            <p:spPr>
              <a:xfrm>
                <a:off x="239282" y="1549118"/>
                <a:ext cx="3593331" cy="621067"/>
              </a:xfrm>
              <a:prstGeom prst="rect">
                <a:avLst/>
              </a:prstGeom>
              <a:blipFill>
                <a:blip r:embed="rId10"/>
                <a:stretch>
                  <a:fillRect/>
                </a:stretch>
              </a:blipFill>
              <a:ln w="28575">
                <a:noFill/>
              </a:ln>
            </p:spPr>
            <p:txBody>
              <a:bodyPr/>
              <a:lstStyle/>
              <a:p>
                <a:r>
                  <a:rPr lang="en-GB">
                    <a:noFill/>
                  </a:rPr>
                  <a:t> </a:t>
                </a:r>
              </a:p>
            </p:txBody>
          </p:sp>
        </mc:Fallback>
      </mc:AlternateContent>
      <p:sp>
        <p:nvSpPr>
          <p:cNvPr id="38" name="Elipse 37">
            <a:extLst>
              <a:ext uri="{FF2B5EF4-FFF2-40B4-BE49-F238E27FC236}">
                <a16:creationId xmlns:a16="http://schemas.microsoft.com/office/drawing/2014/main" id="{73409CB2-AC6E-452D-A378-3442E501A1FD}"/>
              </a:ext>
            </a:extLst>
          </p:cNvPr>
          <p:cNvSpPr/>
          <p:nvPr/>
        </p:nvSpPr>
        <p:spPr>
          <a:xfrm>
            <a:off x="1780463" y="1600177"/>
            <a:ext cx="621508" cy="621068"/>
          </a:xfrm>
          <a:prstGeom prst="ellipse">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Cuadro de texto 2">
            <a:extLst>
              <a:ext uri="{FF2B5EF4-FFF2-40B4-BE49-F238E27FC236}">
                <a16:creationId xmlns:a16="http://schemas.microsoft.com/office/drawing/2014/main" id="{F61656AE-F87B-4C96-9736-23534010E409}"/>
              </a:ext>
            </a:extLst>
          </p:cNvPr>
          <p:cNvSpPr txBox="1">
            <a:spLocks noChangeArrowheads="1"/>
          </p:cNvSpPr>
          <p:nvPr/>
        </p:nvSpPr>
        <p:spPr bwMode="auto">
          <a:xfrm>
            <a:off x="518112" y="5340343"/>
            <a:ext cx="3035711" cy="408695"/>
          </a:xfrm>
          <a:prstGeom prst="rect">
            <a:avLst/>
          </a:prstGeom>
          <a:noFill/>
          <a:ln w="9525">
            <a:noFill/>
            <a:miter lim="800000"/>
            <a:headEnd/>
            <a:tailEnd/>
          </a:ln>
        </p:spPr>
        <p:txBody>
          <a:bodyPr rot="0" vert="horz" wrap="square" lIns="91440" tIns="45720" rIns="91440" bIns="45720" anchor="t" anchorCtr="0">
            <a:noAutofit/>
          </a:bodyPr>
          <a:lstStyle/>
          <a:p>
            <a:r>
              <a:rPr lang="en-GB" sz="1200" dirty="0">
                <a:ea typeface="Times New Roman" panose="02020603050405020304" pitchFamily="18" charset="0"/>
                <a:cs typeface="Times New Roman" panose="02020603050405020304" pitchFamily="18" charset="0"/>
              </a:rPr>
              <a:t>Figure 3. Ekman vertical velocity from ERA5 wind stress.</a:t>
            </a:r>
            <a:endParaRPr lang="es-ES" sz="1200" dirty="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8" name="CuadroTexto 47">
                <a:extLst>
                  <a:ext uri="{FF2B5EF4-FFF2-40B4-BE49-F238E27FC236}">
                    <a16:creationId xmlns:a16="http://schemas.microsoft.com/office/drawing/2014/main" id="{D3A92A69-0C56-ADA9-4BC9-0841A9C622EE}"/>
                  </a:ext>
                </a:extLst>
              </p:cNvPr>
              <p:cNvSpPr txBox="1"/>
              <p:nvPr/>
            </p:nvSpPr>
            <p:spPr>
              <a:xfrm>
                <a:off x="978281" y="511374"/>
                <a:ext cx="2073115" cy="338554"/>
              </a:xfrm>
              <a:prstGeom prst="rect">
                <a:avLst/>
              </a:prstGeom>
              <a:noFill/>
              <a:ln w="12700">
                <a:solidFill>
                  <a:schemeClr val="tx1"/>
                </a:solidFill>
              </a:ln>
            </p:spPr>
            <p:txBody>
              <a:bodyPr wrap="square" rtlCol="0">
                <a:spAutoFit/>
              </a:bodyPr>
              <a:lstStyle/>
              <a:p>
                <a:pPr algn="ctr"/>
                <a14:m>
                  <m:oMath xmlns:m="http://schemas.openxmlformats.org/officeDocument/2006/math">
                    <m:r>
                      <a:rPr lang="it-IT" sz="1600" b="1" i="1" dirty="0">
                        <a:latin typeface="Cambria Math" panose="02040503050406030204" pitchFamily="18" charset="0"/>
                      </a:rPr>
                      <m:t>𝒘</m:t>
                    </m:r>
                  </m:oMath>
                </a14:m>
                <a:r>
                  <a:rPr lang="it-IT" sz="1600" b="1" dirty="0"/>
                  <a:t> reconstruction</a:t>
                </a:r>
              </a:p>
            </p:txBody>
          </p:sp>
        </mc:Choice>
        <mc:Fallback>
          <p:sp>
            <p:nvSpPr>
              <p:cNvPr id="48" name="CuadroTexto 47">
                <a:extLst>
                  <a:ext uri="{FF2B5EF4-FFF2-40B4-BE49-F238E27FC236}">
                    <a16:creationId xmlns:a16="http://schemas.microsoft.com/office/drawing/2014/main" id="{D3A92A69-0C56-ADA9-4BC9-0841A9C622EE}"/>
                  </a:ext>
                </a:extLst>
              </p:cNvPr>
              <p:cNvSpPr txBox="1">
                <a:spLocks noRot="1" noChangeAspect="1" noMove="1" noResize="1" noEditPoints="1" noAdjustHandles="1" noChangeArrowheads="1" noChangeShapeType="1" noTextEdit="1"/>
              </p:cNvSpPr>
              <p:nvPr/>
            </p:nvSpPr>
            <p:spPr>
              <a:xfrm>
                <a:off x="978281" y="511374"/>
                <a:ext cx="2073115" cy="338554"/>
              </a:xfrm>
              <a:prstGeom prst="rect">
                <a:avLst/>
              </a:prstGeom>
              <a:blipFill>
                <a:blip r:embed="rId11"/>
                <a:stretch>
                  <a:fillRect t="-3509" b="-21053"/>
                </a:stretch>
              </a:blipFill>
              <a:ln w="12700">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13E6625C-609B-9D0C-FF7F-B5F3E364D182}"/>
                  </a:ext>
                </a:extLst>
              </p:cNvPr>
              <p:cNvSpPr txBox="1"/>
              <p:nvPr/>
            </p:nvSpPr>
            <p:spPr>
              <a:xfrm>
                <a:off x="440207" y="1001066"/>
                <a:ext cx="3319486" cy="341888"/>
              </a:xfrm>
              <a:prstGeom prst="rect">
                <a:avLst/>
              </a:prstGeom>
              <a:noFill/>
            </p:spPr>
            <p:txBody>
              <a:bodyPr wrap="square" rtlCol="0">
                <a:spAutoFit/>
              </a:bodyPr>
              <a:lstStyle/>
              <a:p>
                <a:r>
                  <a:rPr lang="en-GB" sz="1500" dirty="0">
                    <a:solidFill>
                      <a:schemeClr val="accent1"/>
                    </a:solidFill>
                  </a:rPr>
                  <a:t>Using ARMOR3D </a:t>
                </a:r>
                <a14:m>
                  <m:oMath xmlns:m="http://schemas.openxmlformats.org/officeDocument/2006/math">
                    <m:sSub>
                      <m:sSubPr>
                        <m:ctrlPr>
                          <a:rPr lang="en-GB" sz="1500" i="1" dirty="0">
                            <a:solidFill>
                              <a:schemeClr val="accent1"/>
                            </a:solidFill>
                            <a:latin typeface="Cambria Math" panose="02040503050406030204" pitchFamily="18" charset="0"/>
                          </a:rPr>
                        </m:ctrlPr>
                      </m:sSubPr>
                      <m:e>
                        <m:r>
                          <a:rPr lang="en-GB" sz="1500" i="1" dirty="0">
                            <a:solidFill>
                              <a:schemeClr val="accent1"/>
                            </a:solidFill>
                            <a:latin typeface="Cambria Math" panose="02040503050406030204" pitchFamily="18" charset="0"/>
                          </a:rPr>
                          <m:t>𝑣</m:t>
                        </m:r>
                      </m:e>
                      <m:sub>
                        <m:r>
                          <a:rPr lang="en-GB" sz="1500" i="1" dirty="0">
                            <a:solidFill>
                              <a:schemeClr val="accent1"/>
                            </a:solidFill>
                            <a:latin typeface="Cambria Math" panose="02040503050406030204" pitchFamily="18" charset="0"/>
                          </a:rPr>
                          <m:t>𝑔</m:t>
                        </m:r>
                      </m:sub>
                    </m:sSub>
                  </m:oMath>
                </a14:m>
                <a:r>
                  <a:rPr lang="en-GB" sz="1500" dirty="0">
                    <a:solidFill>
                      <a:schemeClr val="accent1"/>
                    </a:solidFill>
                  </a:rPr>
                  <a:t> Argo-based dataset</a:t>
                </a:r>
              </a:p>
            </p:txBody>
          </p:sp>
        </mc:Choice>
        <mc:Fallback>
          <p:sp>
            <p:nvSpPr>
              <p:cNvPr id="2" name="CuadroTexto 1">
                <a:extLst>
                  <a:ext uri="{FF2B5EF4-FFF2-40B4-BE49-F238E27FC236}">
                    <a16:creationId xmlns:a16="http://schemas.microsoft.com/office/drawing/2014/main" id="{13E6625C-609B-9D0C-FF7F-B5F3E364D182}"/>
                  </a:ext>
                </a:extLst>
              </p:cNvPr>
              <p:cNvSpPr txBox="1">
                <a:spLocks noRot="1" noChangeAspect="1" noMove="1" noResize="1" noEditPoints="1" noAdjustHandles="1" noChangeArrowheads="1" noChangeShapeType="1" noTextEdit="1"/>
              </p:cNvSpPr>
              <p:nvPr/>
            </p:nvSpPr>
            <p:spPr>
              <a:xfrm>
                <a:off x="440207" y="1001066"/>
                <a:ext cx="3319486" cy="341888"/>
              </a:xfrm>
              <a:prstGeom prst="rect">
                <a:avLst/>
              </a:prstGeom>
              <a:blipFill>
                <a:blip r:embed="rId12"/>
                <a:stretch>
                  <a:fillRect l="-734" t="-1786" b="-16071"/>
                </a:stretch>
              </a:blipFill>
            </p:spPr>
            <p:txBody>
              <a:bodyPr/>
              <a:lstStyle/>
              <a:p>
                <a:r>
                  <a:rPr lang="en-GB">
                    <a:noFill/>
                  </a:rPr>
                  <a:t> </a:t>
                </a:r>
              </a:p>
            </p:txBody>
          </p:sp>
        </mc:Fallback>
      </mc:AlternateContent>
      <p:sp>
        <p:nvSpPr>
          <p:cNvPr id="50" name="Elipse 49">
            <a:extLst>
              <a:ext uri="{FF2B5EF4-FFF2-40B4-BE49-F238E27FC236}">
                <a16:creationId xmlns:a16="http://schemas.microsoft.com/office/drawing/2014/main" id="{5AFCA261-068E-3A93-ABE4-4927BA3AB144}"/>
              </a:ext>
            </a:extLst>
          </p:cNvPr>
          <p:cNvSpPr/>
          <p:nvPr/>
        </p:nvSpPr>
        <p:spPr>
          <a:xfrm>
            <a:off x="3098463" y="1571885"/>
            <a:ext cx="248255" cy="302485"/>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rma libre: forma 5">
            <a:extLst>
              <a:ext uri="{FF2B5EF4-FFF2-40B4-BE49-F238E27FC236}">
                <a16:creationId xmlns:a16="http://schemas.microsoft.com/office/drawing/2014/main" id="{8AA56000-F85A-EC7E-A3F3-4D0D19E667AA}"/>
              </a:ext>
            </a:extLst>
          </p:cNvPr>
          <p:cNvSpPr/>
          <p:nvPr/>
        </p:nvSpPr>
        <p:spPr>
          <a:xfrm rot="3151982">
            <a:off x="3398969" y="1250958"/>
            <a:ext cx="145965" cy="423993"/>
          </a:xfrm>
          <a:custGeom>
            <a:avLst/>
            <a:gdLst>
              <a:gd name="connsiteX0" fmla="*/ 0 w 189169"/>
              <a:gd name="connsiteY0" fmla="*/ 27360 h 458366"/>
              <a:gd name="connsiteX1" fmla="*/ 188119 w 189169"/>
              <a:gd name="connsiteY1" fmla="*/ 46410 h 458366"/>
              <a:gd name="connsiteX2" fmla="*/ 78582 w 189169"/>
              <a:gd name="connsiteY2" fmla="*/ 458366 h 458366"/>
              <a:gd name="connsiteX0" fmla="*/ 0 w 205838"/>
              <a:gd name="connsiteY0" fmla="*/ 8882 h 500426"/>
              <a:gd name="connsiteX1" fmla="*/ 204788 w 205838"/>
              <a:gd name="connsiteY1" fmla="*/ 88470 h 500426"/>
              <a:gd name="connsiteX2" fmla="*/ 95251 w 205838"/>
              <a:gd name="connsiteY2" fmla="*/ 500426 h 500426"/>
              <a:gd name="connsiteX0" fmla="*/ 0 w 205838"/>
              <a:gd name="connsiteY0" fmla="*/ 0 h 491544"/>
              <a:gd name="connsiteX1" fmla="*/ 204788 w 205838"/>
              <a:gd name="connsiteY1" fmla="*/ 79588 h 491544"/>
              <a:gd name="connsiteX2" fmla="*/ 95251 w 205838"/>
              <a:gd name="connsiteY2" fmla="*/ 491544 h 491544"/>
              <a:gd name="connsiteX0" fmla="*/ 0 w 215363"/>
              <a:gd name="connsiteY0" fmla="*/ 0 h 488661"/>
              <a:gd name="connsiteX1" fmla="*/ 214313 w 215363"/>
              <a:gd name="connsiteY1" fmla="*/ 76705 h 488661"/>
              <a:gd name="connsiteX2" fmla="*/ 104776 w 215363"/>
              <a:gd name="connsiteY2" fmla="*/ 488661 h 488661"/>
              <a:gd name="connsiteX0" fmla="*/ 0 w 220972"/>
              <a:gd name="connsiteY0" fmla="*/ 0 h 488661"/>
              <a:gd name="connsiteX1" fmla="*/ 214313 w 220972"/>
              <a:gd name="connsiteY1" fmla="*/ 76705 h 488661"/>
              <a:gd name="connsiteX2" fmla="*/ 209551 w 220972"/>
              <a:gd name="connsiteY2" fmla="*/ 488661 h 488661"/>
              <a:gd name="connsiteX0" fmla="*/ 0 w 220972"/>
              <a:gd name="connsiteY0" fmla="*/ 0 h 488661"/>
              <a:gd name="connsiteX1" fmla="*/ 214313 w 220972"/>
              <a:gd name="connsiteY1" fmla="*/ 76705 h 488661"/>
              <a:gd name="connsiteX2" fmla="*/ 209551 w 220972"/>
              <a:gd name="connsiteY2" fmla="*/ 488661 h 488661"/>
              <a:gd name="connsiteX0" fmla="*/ 0 w 201922"/>
              <a:gd name="connsiteY0" fmla="*/ 5470 h 450889"/>
              <a:gd name="connsiteX1" fmla="*/ 195263 w 201922"/>
              <a:gd name="connsiteY1" fmla="*/ 38933 h 450889"/>
              <a:gd name="connsiteX2" fmla="*/ 190501 w 201922"/>
              <a:gd name="connsiteY2" fmla="*/ 450889 h 450889"/>
              <a:gd name="connsiteX0" fmla="*/ 0 w 201922"/>
              <a:gd name="connsiteY0" fmla="*/ 10398 h 455817"/>
              <a:gd name="connsiteX1" fmla="*/ 195263 w 201922"/>
              <a:gd name="connsiteY1" fmla="*/ 43861 h 455817"/>
              <a:gd name="connsiteX2" fmla="*/ 190501 w 201922"/>
              <a:gd name="connsiteY2" fmla="*/ 455817 h 455817"/>
              <a:gd name="connsiteX0" fmla="*/ 0 w 209364"/>
              <a:gd name="connsiteY0" fmla="*/ 71 h 445490"/>
              <a:gd name="connsiteX1" fmla="*/ 204788 w 209364"/>
              <a:gd name="connsiteY1" fmla="*/ 71010 h 445490"/>
              <a:gd name="connsiteX2" fmla="*/ 190501 w 209364"/>
              <a:gd name="connsiteY2" fmla="*/ 445490 h 445490"/>
              <a:gd name="connsiteX0" fmla="*/ 0 w 196584"/>
              <a:gd name="connsiteY0" fmla="*/ 38 h 445457"/>
              <a:gd name="connsiteX1" fmla="*/ 185738 w 196584"/>
              <a:gd name="connsiteY1" fmla="*/ 73861 h 445457"/>
              <a:gd name="connsiteX2" fmla="*/ 190501 w 196584"/>
              <a:gd name="connsiteY2" fmla="*/ 445457 h 445457"/>
              <a:gd name="connsiteX0" fmla="*/ 0 w 144196"/>
              <a:gd name="connsiteY0" fmla="*/ 1012 h 432018"/>
              <a:gd name="connsiteX1" fmla="*/ 133350 w 144196"/>
              <a:gd name="connsiteY1" fmla="*/ 60422 h 432018"/>
              <a:gd name="connsiteX2" fmla="*/ 138113 w 144196"/>
              <a:gd name="connsiteY2" fmla="*/ 432018 h 432018"/>
              <a:gd name="connsiteX0" fmla="*/ 0 w 151254"/>
              <a:gd name="connsiteY0" fmla="*/ 17 h 431023"/>
              <a:gd name="connsiteX1" fmla="*/ 145256 w 151254"/>
              <a:gd name="connsiteY1" fmla="*/ 79607 h 431023"/>
              <a:gd name="connsiteX2" fmla="*/ 138113 w 151254"/>
              <a:gd name="connsiteY2" fmla="*/ 431023 h 431023"/>
              <a:gd name="connsiteX0" fmla="*/ 0 w 145965"/>
              <a:gd name="connsiteY0" fmla="*/ 17 h 431023"/>
              <a:gd name="connsiteX1" fmla="*/ 145256 w 145965"/>
              <a:gd name="connsiteY1" fmla="*/ 79607 h 431023"/>
              <a:gd name="connsiteX2" fmla="*/ 138113 w 145965"/>
              <a:gd name="connsiteY2" fmla="*/ 431023 h 431023"/>
            </a:gdLst>
            <a:ahLst/>
            <a:cxnLst>
              <a:cxn ang="0">
                <a:pos x="connsiteX0" y="connsiteY0"/>
              </a:cxn>
              <a:cxn ang="0">
                <a:pos x="connsiteX1" y="connsiteY1"/>
              </a:cxn>
              <a:cxn ang="0">
                <a:pos x="connsiteX2" y="connsiteY2"/>
              </a:cxn>
            </a:cxnLst>
            <a:rect l="l" t="t" r="r" b="b"/>
            <a:pathLst>
              <a:path w="145965" h="431023">
                <a:moveTo>
                  <a:pt x="0" y="17"/>
                </a:moveTo>
                <a:cubicBezTo>
                  <a:pt x="104179" y="-430"/>
                  <a:pt x="132159" y="7773"/>
                  <a:pt x="145256" y="79607"/>
                </a:cubicBezTo>
                <a:cubicBezTo>
                  <a:pt x="146447" y="171619"/>
                  <a:pt x="147241" y="235372"/>
                  <a:pt x="138113" y="431023"/>
                </a:cubicBezTo>
              </a:path>
            </a:pathLst>
          </a:custGeom>
          <a:noFill/>
          <a:ln>
            <a:solidFill>
              <a:schemeClr val="accent1"/>
            </a:solidFill>
            <a:roun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CuadroTexto 62">
            <a:extLst>
              <a:ext uri="{FF2B5EF4-FFF2-40B4-BE49-F238E27FC236}">
                <a16:creationId xmlns:a16="http://schemas.microsoft.com/office/drawing/2014/main" id="{8A52D9C5-8119-B7E7-2EE4-D139417F8931}"/>
              </a:ext>
            </a:extLst>
          </p:cNvPr>
          <p:cNvSpPr txBox="1"/>
          <p:nvPr/>
        </p:nvSpPr>
        <p:spPr>
          <a:xfrm>
            <a:off x="934192" y="107"/>
            <a:ext cx="10323616" cy="338554"/>
          </a:xfrm>
          <a:prstGeom prst="rect">
            <a:avLst/>
          </a:prstGeom>
          <a:noFill/>
        </p:spPr>
        <p:txBody>
          <a:bodyPr wrap="square">
            <a:spAutoFit/>
          </a:bodyPr>
          <a:lstStyle/>
          <a:p>
            <a:pPr algn="ctr"/>
            <a:r>
              <a:rPr lang="en-US" sz="1600" b="1" u="sng" dirty="0">
                <a:solidFill>
                  <a:srgbClr val="000000"/>
                </a:solidFill>
                <a:latin typeface="Calibri" panose="020F0502020204030204" pitchFamily="34" charset="0"/>
              </a:rPr>
              <a:t>North Atlantic thermocline vertical velocity reconstruction from observation-based geostrophic meridional velocity field </a:t>
            </a:r>
            <a:endParaRPr lang="en-GB" sz="1600" u="sng" dirty="0"/>
          </a:p>
        </p:txBody>
      </p:sp>
      <mc:AlternateContent xmlns:mc="http://schemas.openxmlformats.org/markup-compatibility/2006" xmlns:a14="http://schemas.microsoft.com/office/drawing/2010/main">
        <mc:Choice Requires="a14">
          <p:sp>
            <p:nvSpPr>
              <p:cNvPr id="67" name="CuadroTexto 66">
                <a:extLst>
                  <a:ext uri="{FF2B5EF4-FFF2-40B4-BE49-F238E27FC236}">
                    <a16:creationId xmlns:a16="http://schemas.microsoft.com/office/drawing/2014/main" id="{DC2E8E52-A720-21F7-E53A-604E579964B1}"/>
                  </a:ext>
                </a:extLst>
              </p:cNvPr>
              <p:cNvSpPr txBox="1"/>
              <p:nvPr/>
            </p:nvSpPr>
            <p:spPr>
              <a:xfrm>
                <a:off x="5598766" y="405765"/>
                <a:ext cx="1861664" cy="276999"/>
              </a:xfrm>
              <a:prstGeom prst="rect">
                <a:avLst/>
              </a:prstGeom>
              <a:solidFill>
                <a:schemeClr val="tx1"/>
              </a:solidFill>
              <a:ln w="12700">
                <a:solidFill>
                  <a:schemeClr val="tx1"/>
                </a:solidFill>
              </a:ln>
            </p:spPr>
            <p:txBody>
              <a:bodyPr wrap="square" rtlCol="0">
                <a:spAutoFit/>
              </a:bodyPr>
              <a:lstStyle/>
              <a:p>
                <a:pPr algn="ctr"/>
                <a14:m>
                  <m:oMath xmlns:m="http://schemas.openxmlformats.org/officeDocument/2006/math">
                    <m:sSub>
                      <m:sSubPr>
                        <m:ctrlPr>
                          <a:rPr lang="en-GB" sz="1200" b="1" i="1" dirty="0">
                            <a:solidFill>
                              <a:schemeClr val="bg1"/>
                            </a:solidFill>
                            <a:latin typeface="Cambria Math" panose="02040503050406030204" pitchFamily="18" charset="0"/>
                          </a:rPr>
                        </m:ctrlPr>
                      </m:sSubPr>
                      <m:e>
                        <m:r>
                          <a:rPr lang="es-ES" sz="1200" b="1" i="1" dirty="0">
                            <a:solidFill>
                              <a:schemeClr val="bg1"/>
                            </a:solidFill>
                            <a:latin typeface="Cambria Math" panose="02040503050406030204" pitchFamily="18" charset="0"/>
                          </a:rPr>
                          <m:t>𝒘</m:t>
                        </m:r>
                      </m:e>
                      <m:sub>
                        <m:r>
                          <a:rPr lang="en-GB" sz="1200" b="1" i="1" dirty="0">
                            <a:solidFill>
                              <a:schemeClr val="bg1"/>
                            </a:solidFill>
                            <a:latin typeface="Cambria Math" panose="02040503050406030204" pitchFamily="18" charset="0"/>
                          </a:rPr>
                          <m:t>𝑳𝑽𝑩</m:t>
                        </m:r>
                        <m:r>
                          <a:rPr lang="en-GB" sz="1200" b="1" i="1" dirty="0">
                            <a:solidFill>
                              <a:schemeClr val="bg1"/>
                            </a:solidFill>
                            <a:latin typeface="Cambria Math" panose="02040503050406030204" pitchFamily="18" charset="0"/>
                          </a:rPr>
                          <m:t>𝟑</m:t>
                        </m:r>
                        <m:r>
                          <a:rPr lang="en-GB" sz="1200" b="1" i="1" dirty="0">
                            <a:solidFill>
                              <a:schemeClr val="bg1"/>
                            </a:solidFill>
                            <a:latin typeface="Cambria Math" panose="02040503050406030204" pitchFamily="18" charset="0"/>
                          </a:rPr>
                          <m:t>𝑫</m:t>
                        </m:r>
                      </m:sub>
                    </m:sSub>
                    <m:r>
                      <a:rPr lang="en-GB" sz="1200" b="1" i="1" dirty="0">
                        <a:solidFill>
                          <a:schemeClr val="bg1"/>
                        </a:solidFill>
                        <a:latin typeface="Cambria Math" panose="02040503050406030204" pitchFamily="18" charset="0"/>
                      </a:rPr>
                      <m:t> </m:t>
                    </m:r>
                  </m:oMath>
                </a14:m>
                <a:r>
                  <a:rPr lang="en-GB" sz="1200" b="1" dirty="0">
                    <a:solidFill>
                      <a:schemeClr val="bg1"/>
                    </a:solidFill>
                  </a:rPr>
                  <a:t>reconstruction</a:t>
                </a:r>
              </a:p>
            </p:txBody>
          </p:sp>
        </mc:Choice>
        <mc:Fallback xmlns="">
          <p:sp>
            <p:nvSpPr>
              <p:cNvPr id="67" name="CuadroTexto 66">
                <a:extLst>
                  <a:ext uri="{FF2B5EF4-FFF2-40B4-BE49-F238E27FC236}">
                    <a16:creationId xmlns:a16="http://schemas.microsoft.com/office/drawing/2014/main" id="{DC2E8E52-A720-21F7-E53A-604E579964B1}"/>
                  </a:ext>
                </a:extLst>
              </p:cNvPr>
              <p:cNvSpPr txBox="1">
                <a:spLocks noRot="1" noChangeAspect="1" noMove="1" noResize="1" noEditPoints="1" noAdjustHandles="1" noChangeArrowheads="1" noChangeShapeType="1" noTextEdit="1"/>
              </p:cNvSpPr>
              <p:nvPr/>
            </p:nvSpPr>
            <p:spPr>
              <a:xfrm>
                <a:off x="5598766" y="405765"/>
                <a:ext cx="1861664" cy="276999"/>
              </a:xfrm>
              <a:prstGeom prst="rect">
                <a:avLst/>
              </a:prstGeom>
              <a:blipFill>
                <a:blip r:embed="rId14"/>
                <a:stretch>
                  <a:fillRect b="-14894"/>
                </a:stretch>
              </a:blipFill>
              <a:ln w="12700">
                <a:solidFill>
                  <a:schemeClr val="tx1"/>
                </a:solidFill>
              </a:ln>
            </p:spPr>
            <p:txBody>
              <a:bodyPr/>
              <a:lstStyle/>
              <a:p>
                <a:r>
                  <a:rPr lang="en-GB">
                    <a:noFill/>
                  </a:rPr>
                  <a:t> </a:t>
                </a:r>
              </a:p>
            </p:txBody>
          </p:sp>
        </mc:Fallback>
      </mc:AlternateContent>
      <p:sp>
        <p:nvSpPr>
          <p:cNvPr id="42" name="Rectángulo 41">
            <a:extLst>
              <a:ext uri="{FF2B5EF4-FFF2-40B4-BE49-F238E27FC236}">
                <a16:creationId xmlns:a16="http://schemas.microsoft.com/office/drawing/2014/main" id="{D81FD5DB-067E-5ACB-5C93-8D3534626728}"/>
              </a:ext>
            </a:extLst>
          </p:cNvPr>
          <p:cNvSpPr/>
          <p:nvPr/>
        </p:nvSpPr>
        <p:spPr>
          <a:xfrm>
            <a:off x="5373392" y="4213415"/>
            <a:ext cx="2201581" cy="16741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ángulo 46">
            <a:extLst>
              <a:ext uri="{FF2B5EF4-FFF2-40B4-BE49-F238E27FC236}">
                <a16:creationId xmlns:a16="http://schemas.microsoft.com/office/drawing/2014/main" id="{5A7954E4-0F5B-8912-07A2-41EE6B387727}"/>
              </a:ext>
            </a:extLst>
          </p:cNvPr>
          <p:cNvSpPr/>
          <p:nvPr/>
        </p:nvSpPr>
        <p:spPr>
          <a:xfrm>
            <a:off x="5392184" y="2355689"/>
            <a:ext cx="2182789" cy="16741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ángulo 48">
            <a:extLst>
              <a:ext uri="{FF2B5EF4-FFF2-40B4-BE49-F238E27FC236}">
                <a16:creationId xmlns:a16="http://schemas.microsoft.com/office/drawing/2014/main" id="{143149DA-57FB-374F-CD6C-5F440D024BF9}"/>
              </a:ext>
            </a:extLst>
          </p:cNvPr>
          <p:cNvSpPr/>
          <p:nvPr/>
        </p:nvSpPr>
        <p:spPr>
          <a:xfrm>
            <a:off x="5392184" y="501729"/>
            <a:ext cx="2182789" cy="16741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Conector recto de flecha 50">
            <a:extLst>
              <a:ext uri="{FF2B5EF4-FFF2-40B4-BE49-F238E27FC236}">
                <a16:creationId xmlns:a16="http://schemas.microsoft.com/office/drawing/2014/main" id="{316CA4E5-61C4-2497-FEFE-1BA05BFB5718}"/>
              </a:ext>
            </a:extLst>
          </p:cNvPr>
          <p:cNvCxnSpPr>
            <a:cxnSpLocks/>
          </p:cNvCxnSpPr>
          <p:nvPr/>
        </p:nvCxnSpPr>
        <p:spPr>
          <a:xfrm>
            <a:off x="3716977" y="3854107"/>
            <a:ext cx="405450" cy="0"/>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Abrir llave 17">
            <a:extLst>
              <a:ext uri="{FF2B5EF4-FFF2-40B4-BE49-F238E27FC236}">
                <a16:creationId xmlns:a16="http://schemas.microsoft.com/office/drawing/2014/main" id="{9B220C42-4A26-F639-A77B-0E3BEC310B4A}"/>
              </a:ext>
            </a:extLst>
          </p:cNvPr>
          <p:cNvSpPr/>
          <p:nvPr/>
        </p:nvSpPr>
        <p:spPr>
          <a:xfrm>
            <a:off x="4158919" y="501730"/>
            <a:ext cx="385672" cy="5385838"/>
          </a:xfrm>
          <a:prstGeom prst="leftBrace">
            <a:avLst>
              <a:gd name="adj1" fmla="val 79131"/>
              <a:gd name="adj2" fmla="val 62545"/>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3" name="CuadroTexto 52">
                <a:extLst>
                  <a:ext uri="{FF2B5EF4-FFF2-40B4-BE49-F238E27FC236}">
                    <a16:creationId xmlns:a16="http://schemas.microsoft.com/office/drawing/2014/main" id="{AAC7C49B-05D7-3297-5D75-1281CDCF5C4A}"/>
                  </a:ext>
                </a:extLst>
              </p:cNvPr>
              <p:cNvSpPr txBox="1"/>
              <p:nvPr/>
            </p:nvSpPr>
            <p:spPr>
              <a:xfrm rot="16200000">
                <a:off x="4060549" y="1097668"/>
                <a:ext cx="1433918" cy="465833"/>
              </a:xfrm>
              <a:prstGeom prst="rect">
                <a:avLst/>
              </a:prstGeom>
              <a:solidFill>
                <a:schemeClr val="tx1"/>
              </a:solidFill>
              <a:ln w="12700">
                <a:noFill/>
              </a:ln>
            </p:spPr>
            <p:txBody>
              <a:bodyPr wrap="square" rtlCol="0">
                <a:spAutoFit/>
              </a:bodyPr>
              <a:lstStyle/>
              <a:p>
                <a:pPr algn="ctr"/>
                <a:r>
                  <a:rPr lang="es-ES" sz="1200" b="1" dirty="0">
                    <a:solidFill>
                      <a:schemeClr val="bg1"/>
                    </a:solidFill>
                  </a:rPr>
                  <a:t>Upper </a:t>
                </a:r>
                <a:r>
                  <a:rPr lang="es-ES" sz="1200" b="1" dirty="0" err="1">
                    <a:solidFill>
                      <a:schemeClr val="bg1"/>
                    </a:solidFill>
                  </a:rPr>
                  <a:t>thermocline</a:t>
                </a:r>
                <a:r>
                  <a:rPr lang="es-ES" sz="1200" b="1" dirty="0">
                    <a:solidFill>
                      <a:schemeClr val="bg1"/>
                    </a:solidFill>
                  </a:rPr>
                  <a:t> (</a:t>
                </a:r>
                <a14:m>
                  <m:oMath xmlns:m="http://schemas.openxmlformats.org/officeDocument/2006/math">
                    <m:r>
                      <a:rPr lang="es-ES" sz="1200" b="1" dirty="0">
                        <a:solidFill>
                          <a:schemeClr val="bg1"/>
                        </a:solidFill>
                        <a:latin typeface="Cambria Math" panose="02040503050406030204" pitchFamily="18" charset="0"/>
                      </a:rPr>
                      <m:t>𝟐𝟓</m:t>
                    </m:r>
                    <m:r>
                      <a:rPr lang="es-ES" sz="1200" b="1" dirty="0">
                        <a:solidFill>
                          <a:schemeClr val="bg1"/>
                        </a:solidFill>
                        <a:latin typeface="Cambria Math" panose="02040503050406030204" pitchFamily="18" charset="0"/>
                      </a:rPr>
                      <m:t>.</m:t>
                    </m:r>
                    <m:r>
                      <a:rPr lang="es-ES" sz="1200" b="1" dirty="0">
                        <a:solidFill>
                          <a:schemeClr val="bg1"/>
                        </a:solidFill>
                        <a:latin typeface="Cambria Math" panose="02040503050406030204" pitchFamily="18" charset="0"/>
                      </a:rPr>
                      <m:t>𝟓</m:t>
                    </m:r>
                    <m:r>
                      <a:rPr lang="es-ES" sz="1200" b="1" dirty="0">
                        <a:solidFill>
                          <a:schemeClr val="bg1"/>
                        </a:solidFill>
                        <a:latin typeface="Cambria Math" panose="02040503050406030204" pitchFamily="18" charset="0"/>
                      </a:rPr>
                      <m:t> </m:t>
                    </m:r>
                    <m:r>
                      <a:rPr lang="en-GB" sz="1200" b="1">
                        <a:solidFill>
                          <a:schemeClr val="bg1"/>
                        </a:solidFill>
                        <a:latin typeface="Cambria Math" panose="02040503050406030204" pitchFamily="18" charset="0"/>
                      </a:rPr>
                      <m:t>𝐤𝐠</m:t>
                    </m:r>
                    <m:r>
                      <a:rPr lang="es-ES" sz="1200" b="1" dirty="0">
                        <a:solidFill>
                          <a:schemeClr val="bg1"/>
                        </a:solidFill>
                        <a:latin typeface="Cambria Math" panose="02040503050406030204" pitchFamily="18" charset="0"/>
                      </a:rPr>
                      <m:t>/</m:t>
                    </m:r>
                    <m:sSup>
                      <m:sSupPr>
                        <m:ctrlPr>
                          <a:rPr lang="es-ES" sz="1200" b="1" i="1" dirty="0">
                            <a:solidFill>
                              <a:schemeClr val="bg1"/>
                            </a:solidFill>
                            <a:latin typeface="Cambria Math" panose="02040503050406030204" pitchFamily="18" charset="0"/>
                          </a:rPr>
                        </m:ctrlPr>
                      </m:sSupPr>
                      <m:e>
                        <m:r>
                          <a:rPr lang="es-ES" sz="1200" b="1" dirty="0">
                            <a:solidFill>
                              <a:schemeClr val="bg1"/>
                            </a:solidFill>
                            <a:latin typeface="Cambria Math" panose="02040503050406030204" pitchFamily="18" charset="0"/>
                          </a:rPr>
                          <m:t>𝐦</m:t>
                        </m:r>
                      </m:e>
                      <m:sup>
                        <m:r>
                          <a:rPr lang="es-ES" sz="1200" b="1" dirty="0">
                            <a:solidFill>
                              <a:schemeClr val="bg1"/>
                            </a:solidFill>
                            <a:latin typeface="Cambria Math" panose="02040503050406030204" pitchFamily="18" charset="0"/>
                          </a:rPr>
                          <m:t>𝟑</m:t>
                        </m:r>
                      </m:sup>
                    </m:sSup>
                  </m:oMath>
                </a14:m>
                <a:r>
                  <a:rPr lang="es-ES" sz="1200" b="1" dirty="0">
                    <a:solidFill>
                      <a:schemeClr val="bg1"/>
                    </a:solidFill>
                  </a:rPr>
                  <a:t>)</a:t>
                </a:r>
                <a:endParaRPr lang="en-GB" sz="1200" b="1" dirty="0">
                  <a:solidFill>
                    <a:schemeClr val="bg1"/>
                  </a:solidFill>
                </a:endParaRPr>
              </a:p>
            </p:txBody>
          </p:sp>
        </mc:Choice>
        <mc:Fallback xmlns="">
          <p:sp>
            <p:nvSpPr>
              <p:cNvPr id="53" name="CuadroTexto 52">
                <a:extLst>
                  <a:ext uri="{FF2B5EF4-FFF2-40B4-BE49-F238E27FC236}">
                    <a16:creationId xmlns:a16="http://schemas.microsoft.com/office/drawing/2014/main" id="{AAC7C49B-05D7-3297-5D75-1281CDCF5C4A}"/>
                  </a:ext>
                </a:extLst>
              </p:cNvPr>
              <p:cNvSpPr txBox="1">
                <a:spLocks noRot="1" noChangeAspect="1" noMove="1" noResize="1" noEditPoints="1" noAdjustHandles="1" noChangeArrowheads="1" noChangeShapeType="1" noTextEdit="1"/>
              </p:cNvSpPr>
              <p:nvPr/>
            </p:nvSpPr>
            <p:spPr>
              <a:xfrm rot="16200000">
                <a:off x="4060549" y="1097668"/>
                <a:ext cx="1433918" cy="465833"/>
              </a:xfrm>
              <a:prstGeom prst="rect">
                <a:avLst/>
              </a:prstGeom>
              <a:blipFill>
                <a:blip r:embed="rId15"/>
                <a:stretch>
                  <a:fillRect l="-1316" r="-10526"/>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CuadroTexto 55">
                <a:extLst>
                  <a:ext uri="{FF2B5EF4-FFF2-40B4-BE49-F238E27FC236}">
                    <a16:creationId xmlns:a16="http://schemas.microsoft.com/office/drawing/2014/main" id="{748D3302-86C8-9307-EBC4-1084CD1C6C87}"/>
                  </a:ext>
                </a:extLst>
              </p:cNvPr>
              <p:cNvSpPr txBox="1"/>
              <p:nvPr/>
            </p:nvSpPr>
            <p:spPr>
              <a:xfrm rot="16200000">
                <a:off x="3990310" y="2954783"/>
                <a:ext cx="1583608" cy="465833"/>
              </a:xfrm>
              <a:prstGeom prst="rect">
                <a:avLst/>
              </a:prstGeom>
              <a:solidFill>
                <a:schemeClr val="tx1"/>
              </a:solidFill>
              <a:ln w="12700">
                <a:noFill/>
              </a:ln>
            </p:spPr>
            <p:txBody>
              <a:bodyPr wrap="square" rtlCol="0">
                <a:spAutoFit/>
              </a:bodyPr>
              <a:lstStyle/>
              <a:p>
                <a:pPr algn="ctr"/>
                <a:r>
                  <a:rPr lang="es-ES" sz="1200" b="1" dirty="0">
                    <a:solidFill>
                      <a:schemeClr val="bg1"/>
                    </a:solidFill>
                  </a:rPr>
                  <a:t>Middle </a:t>
                </a:r>
                <a:r>
                  <a:rPr lang="es-ES" sz="1200" b="1" dirty="0" err="1">
                    <a:solidFill>
                      <a:schemeClr val="bg1"/>
                    </a:solidFill>
                  </a:rPr>
                  <a:t>thermocline</a:t>
                </a:r>
                <a:r>
                  <a:rPr lang="es-ES" sz="1200" b="1" dirty="0">
                    <a:solidFill>
                      <a:schemeClr val="bg1"/>
                    </a:solidFill>
                  </a:rPr>
                  <a:t> (</a:t>
                </a:r>
                <a14:m>
                  <m:oMath xmlns:m="http://schemas.openxmlformats.org/officeDocument/2006/math">
                    <m:r>
                      <a:rPr lang="es-ES" sz="1200" b="1" dirty="0">
                        <a:solidFill>
                          <a:schemeClr val="bg1"/>
                        </a:solidFill>
                        <a:latin typeface="Cambria Math" panose="02040503050406030204" pitchFamily="18" charset="0"/>
                      </a:rPr>
                      <m:t>𝟐𝟔</m:t>
                    </m:r>
                    <m:r>
                      <a:rPr lang="es-ES" sz="1200" b="1" dirty="0">
                        <a:solidFill>
                          <a:schemeClr val="bg1"/>
                        </a:solidFill>
                        <a:latin typeface="Cambria Math" panose="02040503050406030204" pitchFamily="18" charset="0"/>
                      </a:rPr>
                      <m:t>.</m:t>
                    </m:r>
                    <m:r>
                      <a:rPr lang="es-ES" sz="1200" b="1" dirty="0">
                        <a:solidFill>
                          <a:schemeClr val="bg1"/>
                        </a:solidFill>
                        <a:latin typeface="Cambria Math" panose="02040503050406030204" pitchFamily="18" charset="0"/>
                      </a:rPr>
                      <m:t>𝟓</m:t>
                    </m:r>
                    <m:r>
                      <a:rPr lang="es-ES" sz="1200" b="1" dirty="0">
                        <a:solidFill>
                          <a:schemeClr val="bg1"/>
                        </a:solidFill>
                        <a:latin typeface="Cambria Math" panose="02040503050406030204" pitchFamily="18" charset="0"/>
                      </a:rPr>
                      <m:t> </m:t>
                    </m:r>
                    <m:r>
                      <a:rPr lang="es-ES" sz="1200" b="1" dirty="0">
                        <a:solidFill>
                          <a:schemeClr val="bg1"/>
                        </a:solidFill>
                        <a:latin typeface="Cambria Math" panose="02040503050406030204" pitchFamily="18" charset="0"/>
                      </a:rPr>
                      <m:t>𝐤𝐠</m:t>
                    </m:r>
                    <m:r>
                      <a:rPr lang="es-ES" sz="1200" b="1" dirty="0">
                        <a:solidFill>
                          <a:schemeClr val="bg1"/>
                        </a:solidFill>
                        <a:latin typeface="Cambria Math" panose="02040503050406030204" pitchFamily="18" charset="0"/>
                      </a:rPr>
                      <m:t>/</m:t>
                    </m:r>
                    <m:sSup>
                      <m:sSupPr>
                        <m:ctrlPr>
                          <a:rPr lang="es-ES" sz="1200" b="1" i="1" dirty="0">
                            <a:solidFill>
                              <a:schemeClr val="bg1"/>
                            </a:solidFill>
                            <a:latin typeface="Cambria Math" panose="02040503050406030204" pitchFamily="18" charset="0"/>
                          </a:rPr>
                        </m:ctrlPr>
                      </m:sSupPr>
                      <m:e>
                        <m:r>
                          <a:rPr lang="es-ES" sz="1200" b="1" dirty="0">
                            <a:solidFill>
                              <a:schemeClr val="bg1"/>
                            </a:solidFill>
                            <a:latin typeface="Cambria Math" panose="02040503050406030204" pitchFamily="18" charset="0"/>
                          </a:rPr>
                          <m:t>𝐦</m:t>
                        </m:r>
                      </m:e>
                      <m:sup>
                        <m:r>
                          <a:rPr lang="es-ES" sz="1200" b="1" dirty="0">
                            <a:solidFill>
                              <a:schemeClr val="bg1"/>
                            </a:solidFill>
                            <a:latin typeface="Cambria Math" panose="02040503050406030204" pitchFamily="18" charset="0"/>
                          </a:rPr>
                          <m:t>𝟑</m:t>
                        </m:r>
                      </m:sup>
                    </m:sSup>
                  </m:oMath>
                </a14:m>
                <a:r>
                  <a:rPr lang="es-ES" sz="1200" b="1" dirty="0">
                    <a:solidFill>
                      <a:schemeClr val="bg1"/>
                    </a:solidFill>
                  </a:rPr>
                  <a:t>)</a:t>
                </a:r>
                <a:endParaRPr lang="en-GB" sz="1200" b="1" dirty="0">
                  <a:solidFill>
                    <a:schemeClr val="bg1"/>
                  </a:solidFill>
                </a:endParaRPr>
              </a:p>
            </p:txBody>
          </p:sp>
        </mc:Choice>
        <mc:Fallback xmlns="">
          <p:sp>
            <p:nvSpPr>
              <p:cNvPr id="56" name="CuadroTexto 55">
                <a:extLst>
                  <a:ext uri="{FF2B5EF4-FFF2-40B4-BE49-F238E27FC236}">
                    <a16:creationId xmlns:a16="http://schemas.microsoft.com/office/drawing/2014/main" id="{748D3302-86C8-9307-EBC4-1084CD1C6C87}"/>
                  </a:ext>
                </a:extLst>
              </p:cNvPr>
              <p:cNvSpPr txBox="1">
                <a:spLocks noRot="1" noChangeAspect="1" noMove="1" noResize="1" noEditPoints="1" noAdjustHandles="1" noChangeArrowheads="1" noChangeShapeType="1" noTextEdit="1"/>
              </p:cNvSpPr>
              <p:nvPr/>
            </p:nvSpPr>
            <p:spPr>
              <a:xfrm rot="16200000">
                <a:off x="3990310" y="2954783"/>
                <a:ext cx="1583608" cy="465833"/>
              </a:xfrm>
              <a:prstGeom prst="rect">
                <a:avLst/>
              </a:prstGeom>
              <a:blipFill>
                <a:blip r:embed="rId16"/>
                <a:stretch>
                  <a:fillRect r="-9091"/>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CuadroTexto 56">
                <a:extLst>
                  <a:ext uri="{FF2B5EF4-FFF2-40B4-BE49-F238E27FC236}">
                    <a16:creationId xmlns:a16="http://schemas.microsoft.com/office/drawing/2014/main" id="{46CB0CC9-7191-FA88-EC0B-410CB99A6CB8}"/>
                  </a:ext>
                </a:extLst>
              </p:cNvPr>
              <p:cNvSpPr txBox="1"/>
              <p:nvPr/>
            </p:nvSpPr>
            <p:spPr>
              <a:xfrm rot="16200000">
                <a:off x="4039650" y="4810497"/>
                <a:ext cx="1433918" cy="465833"/>
              </a:xfrm>
              <a:prstGeom prst="rect">
                <a:avLst/>
              </a:prstGeom>
              <a:solidFill>
                <a:schemeClr val="tx1"/>
              </a:solidFill>
              <a:ln w="12700">
                <a:noFill/>
              </a:ln>
            </p:spPr>
            <p:txBody>
              <a:bodyPr wrap="square" rtlCol="0">
                <a:spAutoFit/>
              </a:bodyPr>
              <a:lstStyle/>
              <a:p>
                <a:pPr algn="ctr"/>
                <a:r>
                  <a:rPr lang="es-ES" sz="1200" b="1" dirty="0">
                    <a:solidFill>
                      <a:schemeClr val="bg1"/>
                    </a:solidFill>
                  </a:rPr>
                  <a:t>Lower </a:t>
                </a:r>
                <a:r>
                  <a:rPr lang="es-ES" sz="1200" b="1" dirty="0" err="1">
                    <a:solidFill>
                      <a:schemeClr val="bg1"/>
                    </a:solidFill>
                  </a:rPr>
                  <a:t>thermocline</a:t>
                </a:r>
                <a:r>
                  <a:rPr lang="es-ES" sz="1200" b="1" dirty="0">
                    <a:solidFill>
                      <a:schemeClr val="bg1"/>
                    </a:solidFill>
                  </a:rPr>
                  <a:t> (</a:t>
                </a:r>
                <a14:m>
                  <m:oMath xmlns:m="http://schemas.openxmlformats.org/officeDocument/2006/math">
                    <m:r>
                      <a:rPr lang="es-ES" sz="1200" b="1" dirty="0">
                        <a:solidFill>
                          <a:schemeClr val="bg1"/>
                        </a:solidFill>
                        <a:latin typeface="Cambria Math" panose="02040503050406030204" pitchFamily="18" charset="0"/>
                      </a:rPr>
                      <m:t>𝟐𝟕</m:t>
                    </m:r>
                    <m:r>
                      <a:rPr lang="es-ES" sz="1200" b="1" dirty="0">
                        <a:solidFill>
                          <a:schemeClr val="bg1"/>
                        </a:solidFill>
                        <a:latin typeface="Cambria Math" panose="02040503050406030204" pitchFamily="18" charset="0"/>
                      </a:rPr>
                      <m:t> </m:t>
                    </m:r>
                    <m:r>
                      <a:rPr lang="es-ES" sz="1200" b="1" dirty="0">
                        <a:solidFill>
                          <a:schemeClr val="bg1"/>
                        </a:solidFill>
                        <a:latin typeface="Cambria Math" panose="02040503050406030204" pitchFamily="18" charset="0"/>
                      </a:rPr>
                      <m:t>𝐤𝐠</m:t>
                    </m:r>
                    <m:r>
                      <a:rPr lang="es-ES" sz="1200" b="1" dirty="0">
                        <a:solidFill>
                          <a:schemeClr val="bg1"/>
                        </a:solidFill>
                        <a:latin typeface="Cambria Math" panose="02040503050406030204" pitchFamily="18" charset="0"/>
                      </a:rPr>
                      <m:t>/</m:t>
                    </m:r>
                    <m:sSup>
                      <m:sSupPr>
                        <m:ctrlPr>
                          <a:rPr lang="es-ES" sz="1200" b="1" i="1" dirty="0">
                            <a:solidFill>
                              <a:schemeClr val="bg1"/>
                            </a:solidFill>
                            <a:latin typeface="Cambria Math" panose="02040503050406030204" pitchFamily="18" charset="0"/>
                          </a:rPr>
                        </m:ctrlPr>
                      </m:sSupPr>
                      <m:e>
                        <m:r>
                          <a:rPr lang="es-ES" sz="1200" b="1" dirty="0">
                            <a:solidFill>
                              <a:schemeClr val="bg1"/>
                            </a:solidFill>
                            <a:latin typeface="Cambria Math" panose="02040503050406030204" pitchFamily="18" charset="0"/>
                          </a:rPr>
                          <m:t>𝐦</m:t>
                        </m:r>
                      </m:e>
                      <m:sup>
                        <m:r>
                          <a:rPr lang="es-ES" sz="1200" b="1" dirty="0">
                            <a:solidFill>
                              <a:schemeClr val="bg1"/>
                            </a:solidFill>
                            <a:latin typeface="Cambria Math" panose="02040503050406030204" pitchFamily="18" charset="0"/>
                          </a:rPr>
                          <m:t>𝟑</m:t>
                        </m:r>
                      </m:sup>
                    </m:sSup>
                  </m:oMath>
                </a14:m>
                <a:r>
                  <a:rPr lang="es-ES" sz="1200" b="1" dirty="0">
                    <a:solidFill>
                      <a:schemeClr val="bg1"/>
                    </a:solidFill>
                  </a:rPr>
                  <a:t>)</a:t>
                </a:r>
                <a:endParaRPr lang="en-GB" sz="1200" b="1" dirty="0">
                  <a:solidFill>
                    <a:schemeClr val="bg1"/>
                  </a:solidFill>
                </a:endParaRPr>
              </a:p>
            </p:txBody>
          </p:sp>
        </mc:Choice>
        <mc:Fallback xmlns="">
          <p:sp>
            <p:nvSpPr>
              <p:cNvPr id="57" name="CuadroTexto 56">
                <a:extLst>
                  <a:ext uri="{FF2B5EF4-FFF2-40B4-BE49-F238E27FC236}">
                    <a16:creationId xmlns:a16="http://schemas.microsoft.com/office/drawing/2014/main" id="{46CB0CC9-7191-FA88-EC0B-410CB99A6CB8}"/>
                  </a:ext>
                </a:extLst>
              </p:cNvPr>
              <p:cNvSpPr txBox="1">
                <a:spLocks noRot="1" noChangeAspect="1" noMove="1" noResize="1" noEditPoints="1" noAdjustHandles="1" noChangeArrowheads="1" noChangeShapeType="1" noTextEdit="1"/>
              </p:cNvSpPr>
              <p:nvPr/>
            </p:nvSpPr>
            <p:spPr>
              <a:xfrm rot="16200000">
                <a:off x="4039650" y="4810497"/>
                <a:ext cx="1433918" cy="465833"/>
              </a:xfrm>
              <a:prstGeom prst="rect">
                <a:avLst/>
              </a:prstGeom>
              <a:blipFill>
                <a:blip r:embed="rId17"/>
                <a:stretch>
                  <a:fillRect r="-10526"/>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Cuadro de texto 2">
                <a:extLst>
                  <a:ext uri="{FF2B5EF4-FFF2-40B4-BE49-F238E27FC236}">
                    <a16:creationId xmlns:a16="http://schemas.microsoft.com/office/drawing/2014/main" id="{E95EC351-F5BF-7632-0B10-613F00BA04EC}"/>
                  </a:ext>
                </a:extLst>
              </p:cNvPr>
              <p:cNvSpPr txBox="1">
                <a:spLocks noChangeArrowheads="1"/>
              </p:cNvSpPr>
              <p:nvPr/>
            </p:nvSpPr>
            <p:spPr bwMode="auto">
              <a:xfrm>
                <a:off x="4939734" y="6051324"/>
                <a:ext cx="3068895" cy="364663"/>
              </a:xfrm>
              <a:prstGeom prst="rect">
                <a:avLst/>
              </a:prstGeom>
              <a:noFill/>
              <a:ln w="9525">
                <a:noFill/>
                <a:miter lim="800000"/>
                <a:headEnd/>
                <a:tailEnd/>
              </a:ln>
            </p:spPr>
            <p:txBody>
              <a:bodyPr rot="0" vert="horz" wrap="square" lIns="91440" tIns="45720" rIns="91440" bIns="45720" anchor="t" anchorCtr="0">
                <a:noAutofit/>
              </a:bodyPr>
              <a:lstStyle/>
              <a:p>
                <a:r>
                  <a:rPr lang="en-GB" sz="1200" dirty="0">
                    <a:ea typeface="Times New Roman" panose="02020603050405020304" pitchFamily="18" charset="0"/>
                    <a:cs typeface="Cambria Math" panose="02040503050406030204" pitchFamily="18" charset="0"/>
                  </a:rPr>
                  <a:t>Figure 4. 𝑤 </a:t>
                </a:r>
                <a:r>
                  <a:rPr lang="en-GB" sz="1200" dirty="0">
                    <a:ea typeface="Times New Roman" panose="02020603050405020304" pitchFamily="18" charset="0"/>
                  </a:rPr>
                  <a:t>reconstruction from </a:t>
                </a:r>
                <a14:m>
                  <m:oMath xmlns:m="http://schemas.openxmlformats.org/officeDocument/2006/math">
                    <m:sSub>
                      <m:sSubPr>
                        <m:ctrlPr>
                          <a:rPr lang="es-ES" sz="1200" i="1" dirty="0">
                            <a:latin typeface="Cambria Math" panose="02040503050406030204" pitchFamily="18" charset="0"/>
                            <a:ea typeface="Times New Roman" panose="02020603050405020304" pitchFamily="18" charset="0"/>
                          </a:rPr>
                        </m:ctrlPr>
                      </m:sSubPr>
                      <m:e>
                        <m:r>
                          <m:rPr>
                            <m:nor/>
                          </m:rPr>
                          <a:rPr lang="en-GB" sz="1200" dirty="0">
                            <a:ea typeface="Times New Roman" panose="02020603050405020304" pitchFamily="18" charset="0"/>
                          </a:rPr>
                          <m:t>ARMOR</m:t>
                        </m:r>
                        <m:r>
                          <m:rPr>
                            <m:nor/>
                          </m:rPr>
                          <a:rPr lang="en-GB" sz="1200" dirty="0">
                            <a:ea typeface="Times New Roman" panose="02020603050405020304" pitchFamily="18" charset="0"/>
                          </a:rPr>
                          <m:t>3</m:t>
                        </m:r>
                        <m:r>
                          <m:rPr>
                            <m:nor/>
                          </m:rPr>
                          <a:rPr lang="en-GB" sz="1200" dirty="0">
                            <a:ea typeface="Times New Roman" panose="02020603050405020304" pitchFamily="18" charset="0"/>
                          </a:rPr>
                          <m:t>D</m:t>
                        </m:r>
                        <m:r>
                          <a:rPr lang="es-ES" sz="1200" b="0" i="1" dirty="0" smtClean="0">
                            <a:latin typeface="Cambria Math" panose="02040503050406030204" pitchFamily="18" charset="0"/>
                            <a:ea typeface="Times New Roman" panose="02020603050405020304" pitchFamily="18" charset="0"/>
                          </a:rPr>
                          <m:t> </m:t>
                        </m:r>
                        <m:r>
                          <a:rPr lang="en-GB" sz="1200" i="1" dirty="0">
                            <a:latin typeface="Cambria Math" panose="02040503050406030204" pitchFamily="18" charset="0"/>
                            <a:ea typeface="Times New Roman" panose="02020603050405020304" pitchFamily="18" charset="0"/>
                          </a:rPr>
                          <m:t>𝑣</m:t>
                        </m:r>
                      </m:e>
                      <m:sub>
                        <m:r>
                          <m:rPr>
                            <m:sty m:val="p"/>
                          </m:rPr>
                          <a:rPr lang="es-ES" sz="1200" dirty="0">
                            <a:latin typeface="Cambria Math" panose="02040503050406030204" pitchFamily="18" charset="0"/>
                            <a:ea typeface="Times New Roman" panose="02020603050405020304" pitchFamily="18" charset="0"/>
                          </a:rPr>
                          <m:t>g</m:t>
                        </m:r>
                      </m:sub>
                    </m:sSub>
                  </m:oMath>
                </a14:m>
                <a:r>
                  <a:rPr lang="en-GB" sz="1200" dirty="0">
                    <a:ea typeface="Times New Roman" panose="02020603050405020304" pitchFamily="18" charset="0"/>
                  </a:rPr>
                  <a:t> (</a:t>
                </a:r>
                <a:r>
                  <a:rPr lang="en-GB" sz="1200" dirty="0" err="1">
                    <a:ea typeface="Times New Roman" panose="02020603050405020304" pitchFamily="18" charset="0"/>
                  </a:rPr>
                  <a:t>Mulet</a:t>
                </a:r>
                <a:r>
                  <a:rPr lang="en-GB" sz="1200" dirty="0">
                    <a:ea typeface="Times New Roman" panose="02020603050405020304" pitchFamily="18" charset="0"/>
                  </a:rPr>
                  <a:t> et al., 2012)</a:t>
                </a:r>
                <a:r>
                  <a:rPr lang="en-GB" sz="1200" dirty="0">
                    <a:ea typeface="Times New Roman" panose="02020603050405020304" pitchFamily="18" charset="0"/>
                    <a:cs typeface="Times New Roman" panose="02020603050405020304" pitchFamily="18" charset="0"/>
                  </a:rPr>
                  <a:t>.</a:t>
                </a:r>
                <a:endParaRPr lang="es-ES" sz="1200" dirty="0">
                  <a:solidFill>
                    <a:srgbClr val="000000"/>
                  </a:solidFill>
                  <a:latin typeface="Arial" panose="020B0604020202020204" pitchFamily="34" charset="0"/>
                  <a:ea typeface="Times New Roman" panose="02020603050405020304" pitchFamily="18" charset="0"/>
                </a:endParaRPr>
              </a:p>
            </p:txBody>
          </p:sp>
        </mc:Choice>
        <mc:Fallback xmlns="">
          <p:sp>
            <p:nvSpPr>
              <p:cNvPr id="34" name="Cuadro de texto 2">
                <a:extLst>
                  <a:ext uri="{FF2B5EF4-FFF2-40B4-BE49-F238E27FC236}">
                    <a16:creationId xmlns:a16="http://schemas.microsoft.com/office/drawing/2014/main" id="{E95EC351-F5BF-7632-0B10-613F00BA04EC}"/>
                  </a:ext>
                </a:extLst>
              </p:cNvPr>
              <p:cNvSpPr txBox="1">
                <a:spLocks noRot="1" noChangeAspect="1" noMove="1" noResize="1" noEditPoints="1" noAdjustHandles="1" noChangeArrowheads="1" noChangeShapeType="1" noTextEdit="1"/>
              </p:cNvSpPr>
              <p:nvPr/>
            </p:nvSpPr>
            <p:spPr bwMode="auto">
              <a:xfrm>
                <a:off x="4939734" y="6051324"/>
                <a:ext cx="3068895" cy="364663"/>
              </a:xfrm>
              <a:prstGeom prst="rect">
                <a:avLst/>
              </a:prstGeom>
              <a:blipFill>
                <a:blip r:embed="rId18"/>
                <a:stretch>
                  <a:fillRect t="-1695" b="-45763"/>
                </a:stretch>
              </a:blipFill>
              <a:ln w="9525">
                <a:no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id="{016CCE80-FBD4-8301-13B8-93E14F6DCF52}"/>
                  </a:ext>
                </a:extLst>
              </p:cNvPr>
              <p:cNvSpPr txBox="1"/>
              <p:nvPr/>
            </p:nvSpPr>
            <p:spPr>
              <a:xfrm rot="16200000">
                <a:off x="4057988" y="1097668"/>
                <a:ext cx="1433918" cy="465833"/>
              </a:xfrm>
              <a:prstGeom prst="rect">
                <a:avLst/>
              </a:prstGeom>
              <a:solidFill>
                <a:schemeClr val="tx1"/>
              </a:solidFill>
              <a:ln w="12700">
                <a:noFill/>
              </a:ln>
            </p:spPr>
            <p:txBody>
              <a:bodyPr wrap="square" rtlCol="0">
                <a:spAutoFit/>
              </a:bodyPr>
              <a:lstStyle/>
              <a:p>
                <a:pPr algn="ctr"/>
                <a:r>
                  <a:rPr lang="es-ES" sz="1200" b="1" dirty="0">
                    <a:solidFill>
                      <a:schemeClr val="bg1"/>
                    </a:solidFill>
                  </a:rPr>
                  <a:t>Upper </a:t>
                </a:r>
                <a:r>
                  <a:rPr lang="es-ES" sz="1200" b="1" dirty="0" err="1">
                    <a:solidFill>
                      <a:schemeClr val="bg1"/>
                    </a:solidFill>
                  </a:rPr>
                  <a:t>thermocline</a:t>
                </a:r>
                <a:r>
                  <a:rPr lang="es-ES" sz="1200" b="1" dirty="0">
                    <a:solidFill>
                      <a:schemeClr val="bg1"/>
                    </a:solidFill>
                  </a:rPr>
                  <a:t> (</a:t>
                </a:r>
                <a14:m>
                  <m:oMath xmlns:m="http://schemas.openxmlformats.org/officeDocument/2006/math">
                    <m:r>
                      <a:rPr lang="es-ES" sz="1200" b="1" dirty="0">
                        <a:solidFill>
                          <a:schemeClr val="bg1"/>
                        </a:solidFill>
                        <a:latin typeface="Cambria Math" panose="02040503050406030204" pitchFamily="18" charset="0"/>
                      </a:rPr>
                      <m:t>𝟐𝟓</m:t>
                    </m:r>
                    <m:r>
                      <a:rPr lang="es-ES" sz="1200" b="1" dirty="0">
                        <a:solidFill>
                          <a:schemeClr val="bg1"/>
                        </a:solidFill>
                        <a:latin typeface="Cambria Math" panose="02040503050406030204" pitchFamily="18" charset="0"/>
                      </a:rPr>
                      <m:t>.</m:t>
                    </m:r>
                    <m:r>
                      <a:rPr lang="es-ES" sz="1200" b="1" dirty="0">
                        <a:solidFill>
                          <a:schemeClr val="bg1"/>
                        </a:solidFill>
                        <a:latin typeface="Cambria Math" panose="02040503050406030204" pitchFamily="18" charset="0"/>
                      </a:rPr>
                      <m:t>𝟓</m:t>
                    </m:r>
                    <m:r>
                      <a:rPr lang="es-ES" sz="1200" b="1" dirty="0">
                        <a:solidFill>
                          <a:schemeClr val="bg1"/>
                        </a:solidFill>
                        <a:latin typeface="Cambria Math" panose="02040503050406030204" pitchFamily="18" charset="0"/>
                      </a:rPr>
                      <m:t> </m:t>
                    </m:r>
                    <m:r>
                      <a:rPr lang="en-GB" sz="1200" b="1">
                        <a:solidFill>
                          <a:schemeClr val="bg1"/>
                        </a:solidFill>
                        <a:latin typeface="Cambria Math" panose="02040503050406030204" pitchFamily="18" charset="0"/>
                      </a:rPr>
                      <m:t>𝐤𝐠</m:t>
                    </m:r>
                    <m:r>
                      <a:rPr lang="es-ES" sz="1200" b="1" dirty="0">
                        <a:solidFill>
                          <a:schemeClr val="bg1"/>
                        </a:solidFill>
                        <a:latin typeface="Cambria Math" panose="02040503050406030204" pitchFamily="18" charset="0"/>
                      </a:rPr>
                      <m:t>/</m:t>
                    </m:r>
                    <m:sSup>
                      <m:sSupPr>
                        <m:ctrlPr>
                          <a:rPr lang="es-ES" sz="1200" b="1" i="1" dirty="0">
                            <a:solidFill>
                              <a:schemeClr val="bg1"/>
                            </a:solidFill>
                            <a:latin typeface="Cambria Math" panose="02040503050406030204" pitchFamily="18" charset="0"/>
                          </a:rPr>
                        </m:ctrlPr>
                      </m:sSupPr>
                      <m:e>
                        <m:r>
                          <a:rPr lang="es-ES" sz="1200" b="1" dirty="0">
                            <a:solidFill>
                              <a:schemeClr val="bg1"/>
                            </a:solidFill>
                            <a:latin typeface="Cambria Math" panose="02040503050406030204" pitchFamily="18" charset="0"/>
                          </a:rPr>
                          <m:t>𝐦</m:t>
                        </m:r>
                      </m:e>
                      <m:sup>
                        <m:r>
                          <a:rPr lang="es-ES" sz="1200" b="1" dirty="0">
                            <a:solidFill>
                              <a:schemeClr val="bg1"/>
                            </a:solidFill>
                            <a:latin typeface="Cambria Math" panose="02040503050406030204" pitchFamily="18" charset="0"/>
                          </a:rPr>
                          <m:t>𝟑</m:t>
                        </m:r>
                      </m:sup>
                    </m:sSup>
                  </m:oMath>
                </a14:m>
                <a:r>
                  <a:rPr lang="es-ES" sz="1200" b="1" dirty="0">
                    <a:solidFill>
                      <a:schemeClr val="bg1"/>
                    </a:solidFill>
                  </a:rPr>
                  <a:t>)</a:t>
                </a:r>
                <a:endParaRPr lang="en-GB" sz="1200" b="1" dirty="0">
                  <a:solidFill>
                    <a:schemeClr val="bg1"/>
                  </a:solidFill>
                </a:endParaRPr>
              </a:p>
            </p:txBody>
          </p:sp>
        </mc:Choice>
        <mc:Fallback xmlns="">
          <p:sp>
            <p:nvSpPr>
              <p:cNvPr id="35" name="CuadroTexto 34">
                <a:extLst>
                  <a:ext uri="{FF2B5EF4-FFF2-40B4-BE49-F238E27FC236}">
                    <a16:creationId xmlns:a16="http://schemas.microsoft.com/office/drawing/2014/main" id="{016CCE80-FBD4-8301-13B8-93E14F6DCF52}"/>
                  </a:ext>
                </a:extLst>
              </p:cNvPr>
              <p:cNvSpPr txBox="1">
                <a:spLocks noRot="1" noChangeAspect="1" noMove="1" noResize="1" noEditPoints="1" noAdjustHandles="1" noChangeArrowheads="1" noChangeShapeType="1" noTextEdit="1"/>
              </p:cNvSpPr>
              <p:nvPr/>
            </p:nvSpPr>
            <p:spPr>
              <a:xfrm rot="16200000">
                <a:off x="4057988" y="1097668"/>
                <a:ext cx="1433918" cy="465833"/>
              </a:xfrm>
              <a:prstGeom prst="rect">
                <a:avLst/>
              </a:prstGeom>
              <a:blipFill>
                <a:blip r:embed="rId19"/>
                <a:stretch>
                  <a:fillRect r="-10526"/>
                </a:stretch>
              </a:blipFill>
              <a:ln w="1270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7" name="CuadroTexto 36">
                <a:extLst>
                  <a:ext uri="{FF2B5EF4-FFF2-40B4-BE49-F238E27FC236}">
                    <a16:creationId xmlns:a16="http://schemas.microsoft.com/office/drawing/2014/main" id="{9AE1346A-06D6-5A79-4A35-8130397A7671}"/>
                  </a:ext>
                </a:extLst>
              </p:cNvPr>
              <p:cNvSpPr txBox="1"/>
              <p:nvPr/>
            </p:nvSpPr>
            <p:spPr>
              <a:xfrm rot="16200000">
                <a:off x="3987749" y="2954783"/>
                <a:ext cx="1583608" cy="465833"/>
              </a:xfrm>
              <a:prstGeom prst="rect">
                <a:avLst/>
              </a:prstGeom>
              <a:solidFill>
                <a:schemeClr val="tx1"/>
              </a:solidFill>
              <a:ln w="12700">
                <a:noFill/>
              </a:ln>
            </p:spPr>
            <p:txBody>
              <a:bodyPr wrap="square" rtlCol="0">
                <a:spAutoFit/>
              </a:bodyPr>
              <a:lstStyle/>
              <a:p>
                <a:pPr algn="ctr"/>
                <a:r>
                  <a:rPr lang="es-ES" sz="1200" b="1" dirty="0">
                    <a:solidFill>
                      <a:schemeClr val="bg1"/>
                    </a:solidFill>
                  </a:rPr>
                  <a:t>Middle </a:t>
                </a:r>
                <a:r>
                  <a:rPr lang="es-ES" sz="1200" b="1" dirty="0" err="1">
                    <a:solidFill>
                      <a:schemeClr val="bg1"/>
                    </a:solidFill>
                  </a:rPr>
                  <a:t>thermocline</a:t>
                </a:r>
                <a:r>
                  <a:rPr lang="es-ES" sz="1200" b="1" dirty="0">
                    <a:solidFill>
                      <a:schemeClr val="bg1"/>
                    </a:solidFill>
                  </a:rPr>
                  <a:t> (</a:t>
                </a:r>
                <a14:m>
                  <m:oMath xmlns:m="http://schemas.openxmlformats.org/officeDocument/2006/math">
                    <m:r>
                      <a:rPr lang="es-ES" sz="1200" b="1" dirty="0">
                        <a:solidFill>
                          <a:schemeClr val="bg1"/>
                        </a:solidFill>
                        <a:latin typeface="Cambria Math" panose="02040503050406030204" pitchFamily="18" charset="0"/>
                      </a:rPr>
                      <m:t>𝟐𝟔</m:t>
                    </m:r>
                    <m:r>
                      <a:rPr lang="es-ES" sz="1200" b="1" dirty="0">
                        <a:solidFill>
                          <a:schemeClr val="bg1"/>
                        </a:solidFill>
                        <a:latin typeface="Cambria Math" panose="02040503050406030204" pitchFamily="18" charset="0"/>
                      </a:rPr>
                      <m:t>.</m:t>
                    </m:r>
                    <m:r>
                      <a:rPr lang="es-ES" sz="1200" b="1" dirty="0">
                        <a:solidFill>
                          <a:schemeClr val="bg1"/>
                        </a:solidFill>
                        <a:latin typeface="Cambria Math" panose="02040503050406030204" pitchFamily="18" charset="0"/>
                      </a:rPr>
                      <m:t>𝟓</m:t>
                    </m:r>
                    <m:r>
                      <a:rPr lang="es-ES" sz="1200" b="1" dirty="0">
                        <a:solidFill>
                          <a:schemeClr val="bg1"/>
                        </a:solidFill>
                        <a:latin typeface="Cambria Math" panose="02040503050406030204" pitchFamily="18" charset="0"/>
                      </a:rPr>
                      <m:t> </m:t>
                    </m:r>
                    <m:r>
                      <a:rPr lang="es-ES" sz="1200" b="1" dirty="0">
                        <a:solidFill>
                          <a:schemeClr val="bg1"/>
                        </a:solidFill>
                        <a:latin typeface="Cambria Math" panose="02040503050406030204" pitchFamily="18" charset="0"/>
                      </a:rPr>
                      <m:t>𝐤𝐠</m:t>
                    </m:r>
                    <m:r>
                      <a:rPr lang="es-ES" sz="1200" b="1" dirty="0">
                        <a:solidFill>
                          <a:schemeClr val="bg1"/>
                        </a:solidFill>
                        <a:latin typeface="Cambria Math" panose="02040503050406030204" pitchFamily="18" charset="0"/>
                      </a:rPr>
                      <m:t>/</m:t>
                    </m:r>
                    <m:sSup>
                      <m:sSupPr>
                        <m:ctrlPr>
                          <a:rPr lang="es-ES" sz="1200" b="1" i="1" dirty="0">
                            <a:solidFill>
                              <a:schemeClr val="bg1"/>
                            </a:solidFill>
                            <a:latin typeface="Cambria Math" panose="02040503050406030204" pitchFamily="18" charset="0"/>
                          </a:rPr>
                        </m:ctrlPr>
                      </m:sSupPr>
                      <m:e>
                        <m:r>
                          <a:rPr lang="es-ES" sz="1200" b="1" dirty="0">
                            <a:solidFill>
                              <a:schemeClr val="bg1"/>
                            </a:solidFill>
                            <a:latin typeface="Cambria Math" panose="02040503050406030204" pitchFamily="18" charset="0"/>
                          </a:rPr>
                          <m:t>𝐦</m:t>
                        </m:r>
                      </m:e>
                      <m:sup>
                        <m:r>
                          <a:rPr lang="es-ES" sz="1200" b="1" dirty="0">
                            <a:solidFill>
                              <a:schemeClr val="bg1"/>
                            </a:solidFill>
                            <a:latin typeface="Cambria Math" panose="02040503050406030204" pitchFamily="18" charset="0"/>
                          </a:rPr>
                          <m:t>𝟑</m:t>
                        </m:r>
                      </m:sup>
                    </m:sSup>
                  </m:oMath>
                </a14:m>
                <a:r>
                  <a:rPr lang="es-ES" sz="1200" b="1" dirty="0">
                    <a:solidFill>
                      <a:schemeClr val="bg1"/>
                    </a:solidFill>
                  </a:rPr>
                  <a:t>)</a:t>
                </a:r>
                <a:endParaRPr lang="en-GB" sz="1200" b="1" dirty="0">
                  <a:solidFill>
                    <a:schemeClr val="bg1"/>
                  </a:solidFill>
                </a:endParaRPr>
              </a:p>
            </p:txBody>
          </p:sp>
        </mc:Choice>
        <mc:Fallback>
          <p:sp>
            <p:nvSpPr>
              <p:cNvPr id="37" name="CuadroTexto 36">
                <a:extLst>
                  <a:ext uri="{FF2B5EF4-FFF2-40B4-BE49-F238E27FC236}">
                    <a16:creationId xmlns:a16="http://schemas.microsoft.com/office/drawing/2014/main" id="{9AE1346A-06D6-5A79-4A35-8130397A7671}"/>
                  </a:ext>
                </a:extLst>
              </p:cNvPr>
              <p:cNvSpPr txBox="1">
                <a:spLocks noRot="1" noChangeAspect="1" noMove="1" noResize="1" noEditPoints="1" noAdjustHandles="1" noChangeArrowheads="1" noChangeShapeType="1" noTextEdit="1"/>
              </p:cNvSpPr>
              <p:nvPr/>
            </p:nvSpPr>
            <p:spPr>
              <a:xfrm rot="16200000">
                <a:off x="3987749" y="2954783"/>
                <a:ext cx="1583608" cy="465833"/>
              </a:xfrm>
              <a:prstGeom prst="rect">
                <a:avLst/>
              </a:prstGeom>
              <a:blipFill>
                <a:blip r:embed="rId20"/>
                <a:stretch>
                  <a:fillRect l="-1316" r="-10526"/>
                </a:stretch>
              </a:blipFill>
              <a:ln w="12700">
                <a:noFill/>
              </a:ln>
            </p:spPr>
            <p:txBody>
              <a:bodyPr/>
              <a:lstStyle/>
              <a:p>
                <a:r>
                  <a:rPr lang="en-GB">
                    <a:noFill/>
                  </a:rPr>
                  <a:t> </a:t>
                </a:r>
              </a:p>
            </p:txBody>
          </p:sp>
        </mc:Fallback>
      </mc:AlternateContent>
      <p:pic>
        <p:nvPicPr>
          <p:cNvPr id="39" name="Imagen 38" descr="Interfaz de usuario gráfica&#10;&#10;Descripción generada automáticamente con confianza media">
            <a:extLst>
              <a:ext uri="{FF2B5EF4-FFF2-40B4-BE49-F238E27FC236}">
                <a16:creationId xmlns:a16="http://schemas.microsoft.com/office/drawing/2014/main" id="{74EBCB9C-0CEB-3D79-1B11-07B7078B94E0}"/>
              </a:ext>
            </a:extLst>
          </p:cNvPr>
          <p:cNvPicPr>
            <a:picLocks noChangeAspect="1"/>
          </p:cNvPicPr>
          <p:nvPr/>
        </p:nvPicPr>
        <p:blipFill rotWithShape="1">
          <a:blip r:embed="rId2">
            <a:extLst>
              <a:ext uri="{28A0092B-C50C-407E-A947-70E740481C1C}">
                <a14:useLocalDpi xmlns:a14="http://schemas.microsoft.com/office/drawing/2010/main" val="0"/>
              </a:ext>
            </a:extLst>
          </a:blip>
          <a:srcRect l="85896" t="6164" r="710" b="9078"/>
          <a:stretch/>
        </p:blipFill>
        <p:spPr>
          <a:xfrm>
            <a:off x="7753110" y="1960722"/>
            <a:ext cx="582403" cy="2523736"/>
          </a:xfrm>
          <a:prstGeom prst="rect">
            <a:avLst/>
          </a:prstGeom>
        </p:spPr>
      </p:pic>
      <p:sp>
        <p:nvSpPr>
          <p:cNvPr id="59" name="CuadroTexto 58">
            <a:extLst>
              <a:ext uri="{FF2B5EF4-FFF2-40B4-BE49-F238E27FC236}">
                <a16:creationId xmlns:a16="http://schemas.microsoft.com/office/drawing/2014/main" id="{8CC2D650-8D62-7038-9EBA-0BA0566E0435}"/>
              </a:ext>
            </a:extLst>
          </p:cNvPr>
          <p:cNvSpPr txBox="1"/>
          <p:nvPr/>
        </p:nvSpPr>
        <p:spPr>
          <a:xfrm>
            <a:off x="8249591" y="2354053"/>
            <a:ext cx="3812700" cy="2462213"/>
          </a:xfrm>
          <a:prstGeom prst="rect">
            <a:avLst/>
          </a:prstGeom>
          <a:noFill/>
        </p:spPr>
        <p:txBody>
          <a:bodyPr wrap="square" rtlCol="0">
            <a:spAutoFit/>
          </a:bodyPr>
          <a:lstStyle/>
          <a:p>
            <a:pPr marL="285750" indent="-285750">
              <a:buFont typeface="Arial" panose="020B0604020202020204" pitchFamily="34" charset="0"/>
              <a:buChar char="•"/>
            </a:pPr>
            <a:r>
              <a:rPr lang="en-GB" sz="1400" b="1" dirty="0"/>
              <a:t>Wind forcing pattern </a:t>
            </a:r>
            <a:r>
              <a:rPr lang="en-GB" sz="1400" dirty="0"/>
              <a:t>transmitted into the thermocline:</a:t>
            </a:r>
          </a:p>
          <a:p>
            <a:pPr marL="742950" lvl="1" indent="-285750">
              <a:buFont typeface="Arial" panose="020B0604020202020204" pitchFamily="34" charset="0"/>
              <a:buChar char="•"/>
            </a:pPr>
            <a:r>
              <a:rPr lang="en-GB" sz="1400" b="1" dirty="0"/>
              <a:t>Upwelling</a:t>
            </a:r>
            <a:r>
              <a:rPr lang="en-GB" sz="1400" dirty="0"/>
              <a:t> over the TG and Gulf Stream continent separation.</a:t>
            </a:r>
          </a:p>
          <a:p>
            <a:pPr marL="742950" lvl="1" indent="-285750">
              <a:buFont typeface="Arial" panose="020B0604020202020204" pitchFamily="34" charset="0"/>
              <a:buChar char="•"/>
            </a:pPr>
            <a:r>
              <a:rPr lang="en-GB" sz="1400" b="1" dirty="0"/>
              <a:t>Downwelling</a:t>
            </a:r>
            <a:r>
              <a:rPr lang="en-GB" sz="1400" dirty="0"/>
              <a:t> over the STG.</a:t>
            </a:r>
          </a:p>
          <a:p>
            <a:pPr lvl="1"/>
            <a:endParaRPr lang="en-GB" sz="1400" dirty="0"/>
          </a:p>
          <a:p>
            <a:pPr marL="285750" lvl="1" indent="-285750">
              <a:buFont typeface="Arial" panose="020B0604020202020204" pitchFamily="34" charset="0"/>
              <a:buChar char="•"/>
            </a:pPr>
            <a:r>
              <a:rPr lang="en-GB" sz="1400" b="1" dirty="0"/>
              <a:t>Downwelling</a:t>
            </a:r>
            <a:r>
              <a:rPr lang="en-GB" sz="1400" dirty="0"/>
              <a:t> in the </a:t>
            </a:r>
            <a:r>
              <a:rPr lang="en-GB" sz="1400" b="1" dirty="0"/>
              <a:t>equator</a:t>
            </a:r>
            <a:r>
              <a:rPr lang="en-GB" sz="1400" dirty="0"/>
              <a:t> band.</a:t>
            </a:r>
          </a:p>
          <a:p>
            <a:pPr lvl="1"/>
            <a:endParaRPr lang="en-GB" sz="1400" dirty="0"/>
          </a:p>
          <a:p>
            <a:pPr marL="285750" indent="-285750">
              <a:buFont typeface="Arial" panose="020B0604020202020204" pitchFamily="34" charset="0"/>
              <a:buChar char="•"/>
            </a:pPr>
            <a:r>
              <a:rPr lang="en-GB" sz="1400" b="1" dirty="0"/>
              <a:t>Baroclinicity</a:t>
            </a:r>
            <a:r>
              <a:rPr lang="en-GB" sz="1400" dirty="0"/>
              <a:t> of w field over the tropical and subtropical thermocline.</a:t>
            </a:r>
          </a:p>
          <a:p>
            <a:pPr marL="285750" indent="-285750">
              <a:buFont typeface="Arial" panose="020B0604020202020204" pitchFamily="34" charset="0"/>
              <a:buChar char="•"/>
            </a:pPr>
            <a:endParaRPr lang="en-GB" sz="1400" dirty="0"/>
          </a:p>
        </p:txBody>
      </p:sp>
      <p:sp>
        <p:nvSpPr>
          <p:cNvPr id="40" name="CuadroTexto 39">
            <a:extLst>
              <a:ext uri="{FF2B5EF4-FFF2-40B4-BE49-F238E27FC236}">
                <a16:creationId xmlns:a16="http://schemas.microsoft.com/office/drawing/2014/main" id="{624566A4-B090-348C-4929-11E664799CD6}"/>
              </a:ext>
            </a:extLst>
          </p:cNvPr>
          <p:cNvSpPr txBox="1"/>
          <p:nvPr/>
        </p:nvSpPr>
        <p:spPr>
          <a:xfrm>
            <a:off x="11759098" y="0"/>
            <a:ext cx="432902" cy="246221"/>
          </a:xfrm>
          <a:prstGeom prst="rect">
            <a:avLst/>
          </a:prstGeom>
          <a:noFill/>
        </p:spPr>
        <p:txBody>
          <a:bodyPr wrap="square" rtlCol="0">
            <a:spAutoFit/>
          </a:bodyPr>
          <a:lstStyle/>
          <a:p>
            <a:pPr algn="r"/>
            <a:r>
              <a:rPr lang="en-GB" sz="1000" dirty="0"/>
              <a:t>2/4</a:t>
            </a:r>
          </a:p>
        </p:txBody>
      </p:sp>
      <p:cxnSp>
        <p:nvCxnSpPr>
          <p:cNvPr id="41" name="Conector recto 40">
            <a:extLst>
              <a:ext uri="{FF2B5EF4-FFF2-40B4-BE49-F238E27FC236}">
                <a16:creationId xmlns:a16="http://schemas.microsoft.com/office/drawing/2014/main" id="{DF6A4E8F-75CF-06C7-048F-F0183EB2166B}"/>
              </a:ext>
            </a:extLst>
          </p:cNvPr>
          <p:cNvCxnSpPr/>
          <p:nvPr/>
        </p:nvCxnSpPr>
        <p:spPr>
          <a:xfrm>
            <a:off x="218256" y="6553200"/>
            <a:ext cx="11722676"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CuadroTexto 42">
            <a:extLst>
              <a:ext uri="{FF2B5EF4-FFF2-40B4-BE49-F238E27FC236}">
                <a16:creationId xmlns:a16="http://schemas.microsoft.com/office/drawing/2014/main" id="{63C05A07-3494-5BCC-CFD7-F9855000C593}"/>
              </a:ext>
            </a:extLst>
          </p:cNvPr>
          <p:cNvSpPr txBox="1"/>
          <p:nvPr/>
        </p:nvSpPr>
        <p:spPr>
          <a:xfrm>
            <a:off x="4315471" y="6555391"/>
            <a:ext cx="3528244" cy="307777"/>
          </a:xfrm>
          <a:prstGeom prst="rect">
            <a:avLst/>
          </a:prstGeom>
          <a:noFill/>
        </p:spPr>
        <p:txBody>
          <a:bodyPr wrap="square" rtlCol="0">
            <a:spAutoFit/>
          </a:bodyPr>
          <a:lstStyle/>
          <a:p>
            <a:pPr algn="ctr"/>
            <a:r>
              <a:rPr lang="en-GB" sz="1400" b="1" dirty="0">
                <a:solidFill>
                  <a:schemeClr val="bg1">
                    <a:lumMod val="50000"/>
                  </a:schemeClr>
                </a:solidFill>
              </a:rPr>
              <a:t>Diego Cortés-Morales and Alban Lazar</a:t>
            </a:r>
          </a:p>
        </p:txBody>
      </p:sp>
      <p:sp>
        <p:nvSpPr>
          <p:cNvPr id="44" name="CuadroTexto 43">
            <a:extLst>
              <a:ext uri="{FF2B5EF4-FFF2-40B4-BE49-F238E27FC236}">
                <a16:creationId xmlns:a16="http://schemas.microsoft.com/office/drawing/2014/main" id="{7665B28C-7E86-DCDA-2AAE-90B1A4D4180C}"/>
              </a:ext>
            </a:extLst>
          </p:cNvPr>
          <p:cNvSpPr txBox="1"/>
          <p:nvPr/>
        </p:nvSpPr>
        <p:spPr>
          <a:xfrm>
            <a:off x="637526" y="6551515"/>
            <a:ext cx="3528244" cy="307777"/>
          </a:xfrm>
          <a:prstGeom prst="rect">
            <a:avLst/>
          </a:prstGeom>
          <a:noFill/>
        </p:spPr>
        <p:txBody>
          <a:bodyPr wrap="square" rtlCol="0">
            <a:spAutoFit/>
          </a:bodyPr>
          <a:lstStyle/>
          <a:p>
            <a:r>
              <a:rPr lang="en-GB" sz="1400" dirty="0">
                <a:solidFill>
                  <a:schemeClr val="bg1">
                    <a:lumMod val="50000"/>
                  </a:schemeClr>
                </a:solidFill>
              </a:rPr>
              <a:t>dcortes@locean.ipsl.fr</a:t>
            </a:r>
          </a:p>
        </p:txBody>
      </p:sp>
      <p:sp>
        <p:nvSpPr>
          <p:cNvPr id="46" name="CuadroTexto 45">
            <a:extLst>
              <a:ext uri="{FF2B5EF4-FFF2-40B4-BE49-F238E27FC236}">
                <a16:creationId xmlns:a16="http://schemas.microsoft.com/office/drawing/2014/main" id="{1D0C927F-C413-1F5C-8E59-5217FE3F08BE}"/>
              </a:ext>
            </a:extLst>
          </p:cNvPr>
          <p:cNvSpPr txBox="1"/>
          <p:nvPr/>
        </p:nvSpPr>
        <p:spPr>
          <a:xfrm>
            <a:off x="9408108" y="6550116"/>
            <a:ext cx="2408848" cy="307777"/>
          </a:xfrm>
          <a:prstGeom prst="rect">
            <a:avLst/>
          </a:prstGeom>
          <a:noFill/>
        </p:spPr>
        <p:txBody>
          <a:bodyPr wrap="square" rtlCol="0">
            <a:spAutoFit/>
          </a:bodyPr>
          <a:lstStyle/>
          <a:p>
            <a:pPr algn="r"/>
            <a:r>
              <a:rPr lang="en-GB" sz="1400" dirty="0">
                <a:solidFill>
                  <a:schemeClr val="bg1">
                    <a:lumMod val="50000"/>
                  </a:schemeClr>
                </a:solidFill>
              </a:rPr>
              <a:t>May 27th</a:t>
            </a:r>
          </a:p>
        </p:txBody>
      </p:sp>
      <p:sp>
        <p:nvSpPr>
          <p:cNvPr id="54" name="CuadroTexto 53">
            <a:extLst>
              <a:ext uri="{FF2B5EF4-FFF2-40B4-BE49-F238E27FC236}">
                <a16:creationId xmlns:a16="http://schemas.microsoft.com/office/drawing/2014/main" id="{4BA62D8A-6399-6941-AE65-A7B75D67ECED}"/>
              </a:ext>
            </a:extLst>
          </p:cNvPr>
          <p:cNvSpPr txBox="1"/>
          <p:nvPr/>
        </p:nvSpPr>
        <p:spPr>
          <a:xfrm>
            <a:off x="3227799" y="2734604"/>
            <a:ext cx="1063788" cy="323165"/>
          </a:xfrm>
          <a:prstGeom prst="rect">
            <a:avLst/>
          </a:prstGeom>
          <a:noFill/>
        </p:spPr>
        <p:txBody>
          <a:bodyPr wrap="square" rtlCol="0">
            <a:spAutoFit/>
          </a:bodyPr>
          <a:lstStyle/>
          <a:p>
            <a:r>
              <a:rPr lang="en-GB" sz="1500" dirty="0">
                <a:solidFill>
                  <a:schemeClr val="accent1"/>
                </a:solidFill>
              </a:rPr>
              <a:t>From ERA5</a:t>
            </a:r>
          </a:p>
        </p:txBody>
      </p:sp>
      <p:cxnSp>
        <p:nvCxnSpPr>
          <p:cNvPr id="55" name="Conector recto de flecha 54">
            <a:extLst>
              <a:ext uri="{FF2B5EF4-FFF2-40B4-BE49-F238E27FC236}">
                <a16:creationId xmlns:a16="http://schemas.microsoft.com/office/drawing/2014/main" id="{86F4A70D-9551-D33B-1E2C-2B758ABB9BE3}"/>
              </a:ext>
            </a:extLst>
          </p:cNvPr>
          <p:cNvCxnSpPr>
            <a:cxnSpLocks/>
            <a:stCxn id="54" idx="1"/>
          </p:cNvCxnSpPr>
          <p:nvPr/>
        </p:nvCxnSpPr>
        <p:spPr>
          <a:xfrm flipH="1" flipV="1">
            <a:off x="2773680" y="2775042"/>
            <a:ext cx="454119" cy="12114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014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descr="Diagrama&#10;&#10;Descripción generada automáticamente">
            <a:extLst>
              <a:ext uri="{FF2B5EF4-FFF2-40B4-BE49-F238E27FC236}">
                <a16:creationId xmlns:a16="http://schemas.microsoft.com/office/drawing/2014/main" id="{D674F6B7-C8AF-B4A3-8F72-FD40754EFA43}"/>
              </a:ext>
            </a:extLst>
          </p:cNvPr>
          <p:cNvPicPr>
            <a:picLocks noChangeAspect="1"/>
          </p:cNvPicPr>
          <p:nvPr/>
        </p:nvPicPr>
        <p:blipFill rotWithShape="1">
          <a:blip r:embed="rId2">
            <a:extLst>
              <a:ext uri="{28A0092B-C50C-407E-A947-70E740481C1C}">
                <a14:useLocalDpi xmlns:a14="http://schemas.microsoft.com/office/drawing/2010/main" val="0"/>
              </a:ext>
            </a:extLst>
          </a:blip>
          <a:srcRect t="7735" r="18698" b="8466"/>
          <a:stretch/>
        </p:blipFill>
        <p:spPr>
          <a:xfrm>
            <a:off x="746942" y="420988"/>
            <a:ext cx="2526213" cy="1793947"/>
          </a:xfrm>
          <a:prstGeom prst="rect">
            <a:avLst/>
          </a:prstGeom>
        </p:spPr>
      </p:pic>
      <p:pic>
        <p:nvPicPr>
          <p:cNvPr id="24" name="Imagen 23" descr="Diagrama&#10;&#10;Descripción generada automáticamente con confianza baja">
            <a:extLst>
              <a:ext uri="{FF2B5EF4-FFF2-40B4-BE49-F238E27FC236}">
                <a16:creationId xmlns:a16="http://schemas.microsoft.com/office/drawing/2014/main" id="{412B9798-09AA-B0C1-721E-D5D9510297C9}"/>
              </a:ext>
            </a:extLst>
          </p:cNvPr>
          <p:cNvPicPr>
            <a:picLocks noChangeAspect="1"/>
          </p:cNvPicPr>
          <p:nvPr/>
        </p:nvPicPr>
        <p:blipFill rotWithShape="1">
          <a:blip r:embed="rId3">
            <a:extLst>
              <a:ext uri="{28A0092B-C50C-407E-A947-70E740481C1C}">
                <a14:useLocalDpi xmlns:a14="http://schemas.microsoft.com/office/drawing/2010/main" val="0"/>
              </a:ext>
            </a:extLst>
          </a:blip>
          <a:srcRect t="7872" r="19028" b="7363"/>
          <a:stretch/>
        </p:blipFill>
        <p:spPr>
          <a:xfrm>
            <a:off x="742394" y="2278707"/>
            <a:ext cx="2528282" cy="1823533"/>
          </a:xfrm>
          <a:prstGeom prst="rect">
            <a:avLst/>
          </a:prstGeom>
        </p:spPr>
      </p:pic>
      <p:pic>
        <p:nvPicPr>
          <p:cNvPr id="27" name="Imagen 26" descr="Imagen que contiene Gráfico&#10;&#10;Descripción generada automáticamente">
            <a:extLst>
              <a:ext uri="{FF2B5EF4-FFF2-40B4-BE49-F238E27FC236}">
                <a16:creationId xmlns:a16="http://schemas.microsoft.com/office/drawing/2014/main" id="{AED4D6DB-EBC9-9A24-1781-DB240B2D28C5}"/>
              </a:ext>
            </a:extLst>
          </p:cNvPr>
          <p:cNvPicPr>
            <a:picLocks noChangeAspect="1"/>
          </p:cNvPicPr>
          <p:nvPr/>
        </p:nvPicPr>
        <p:blipFill rotWithShape="1">
          <a:blip r:embed="rId4">
            <a:extLst>
              <a:ext uri="{28A0092B-C50C-407E-A947-70E740481C1C}">
                <a14:useLocalDpi xmlns:a14="http://schemas.microsoft.com/office/drawing/2010/main" val="0"/>
              </a:ext>
            </a:extLst>
          </a:blip>
          <a:srcRect t="8007" r="18081"/>
          <a:stretch/>
        </p:blipFill>
        <p:spPr>
          <a:xfrm>
            <a:off x="746478" y="4131034"/>
            <a:ext cx="2561644" cy="1981930"/>
          </a:xfrm>
          <a:prstGeom prst="rect">
            <a:avLst/>
          </a:prstGeom>
        </p:spPr>
      </p:pic>
      <p:pic>
        <p:nvPicPr>
          <p:cNvPr id="29" name="Imagen 28" descr="Diagrama&#10;&#10;Descripción generada automáticamente">
            <a:extLst>
              <a:ext uri="{FF2B5EF4-FFF2-40B4-BE49-F238E27FC236}">
                <a16:creationId xmlns:a16="http://schemas.microsoft.com/office/drawing/2014/main" id="{A528AD89-EDC2-7874-21B9-F56D49E46182}"/>
              </a:ext>
            </a:extLst>
          </p:cNvPr>
          <p:cNvPicPr>
            <a:picLocks noChangeAspect="1"/>
          </p:cNvPicPr>
          <p:nvPr/>
        </p:nvPicPr>
        <p:blipFill rotWithShape="1">
          <a:blip r:embed="rId5">
            <a:extLst>
              <a:ext uri="{28A0092B-C50C-407E-A947-70E740481C1C}">
                <a14:useLocalDpi xmlns:a14="http://schemas.microsoft.com/office/drawing/2010/main" val="0"/>
              </a:ext>
            </a:extLst>
          </a:blip>
          <a:srcRect t="7838" r="18102" b="8314"/>
          <a:stretch/>
        </p:blipFill>
        <p:spPr>
          <a:xfrm>
            <a:off x="3302379" y="416884"/>
            <a:ext cx="2558205" cy="1810409"/>
          </a:xfrm>
          <a:prstGeom prst="rect">
            <a:avLst/>
          </a:prstGeom>
        </p:spPr>
      </p:pic>
      <p:pic>
        <p:nvPicPr>
          <p:cNvPr id="31" name="Imagen 30" descr="Imagen que contiene Diagrama&#10;&#10;Descripción generada automáticamente">
            <a:extLst>
              <a:ext uri="{FF2B5EF4-FFF2-40B4-BE49-F238E27FC236}">
                <a16:creationId xmlns:a16="http://schemas.microsoft.com/office/drawing/2014/main" id="{E0F4C034-7921-35D2-ED42-B6AF9EB939B8}"/>
              </a:ext>
            </a:extLst>
          </p:cNvPr>
          <p:cNvPicPr>
            <a:picLocks noChangeAspect="1"/>
          </p:cNvPicPr>
          <p:nvPr/>
        </p:nvPicPr>
        <p:blipFill rotWithShape="1">
          <a:blip r:embed="rId6">
            <a:extLst>
              <a:ext uri="{28A0092B-C50C-407E-A947-70E740481C1C}">
                <a14:useLocalDpi xmlns:a14="http://schemas.microsoft.com/office/drawing/2010/main" val="0"/>
              </a:ext>
            </a:extLst>
          </a:blip>
          <a:srcRect t="7909" r="18192" b="7845"/>
          <a:stretch/>
        </p:blipFill>
        <p:spPr>
          <a:xfrm>
            <a:off x="3308987" y="2278707"/>
            <a:ext cx="2551597" cy="1810409"/>
          </a:xfrm>
          <a:prstGeom prst="rect">
            <a:avLst/>
          </a:prstGeom>
        </p:spPr>
      </p:pic>
      <p:pic>
        <p:nvPicPr>
          <p:cNvPr id="33" name="Imagen 32" descr="Imagen que contiene Gráfico&#10;&#10;Descripción generada automáticamente">
            <a:extLst>
              <a:ext uri="{FF2B5EF4-FFF2-40B4-BE49-F238E27FC236}">
                <a16:creationId xmlns:a16="http://schemas.microsoft.com/office/drawing/2014/main" id="{FCB07149-4F0A-4A0B-9BAA-306721CD9050}"/>
              </a:ext>
            </a:extLst>
          </p:cNvPr>
          <p:cNvPicPr>
            <a:picLocks noChangeAspect="1"/>
          </p:cNvPicPr>
          <p:nvPr/>
        </p:nvPicPr>
        <p:blipFill rotWithShape="1">
          <a:blip r:embed="rId7">
            <a:extLst>
              <a:ext uri="{28A0092B-C50C-407E-A947-70E740481C1C}">
                <a14:useLocalDpi xmlns:a14="http://schemas.microsoft.com/office/drawing/2010/main" val="0"/>
              </a:ext>
            </a:extLst>
          </a:blip>
          <a:srcRect t="7789" r="17221"/>
          <a:stretch/>
        </p:blipFill>
        <p:spPr>
          <a:xfrm>
            <a:off x="3311088" y="4131034"/>
            <a:ext cx="2587920" cy="1986175"/>
          </a:xfrm>
          <a:prstGeom prst="rect">
            <a:avLst/>
          </a:prstGeom>
        </p:spPr>
      </p:pic>
      <p:sp>
        <p:nvSpPr>
          <p:cNvPr id="70" name="Cuadro de texto 2">
            <a:extLst>
              <a:ext uri="{FF2B5EF4-FFF2-40B4-BE49-F238E27FC236}">
                <a16:creationId xmlns:a16="http://schemas.microsoft.com/office/drawing/2014/main" id="{2C131A71-0648-3DC6-68EC-DEF53289D8B3}"/>
              </a:ext>
            </a:extLst>
          </p:cNvPr>
          <p:cNvSpPr txBox="1">
            <a:spLocks noChangeArrowheads="1"/>
          </p:cNvSpPr>
          <p:nvPr/>
        </p:nvSpPr>
        <p:spPr bwMode="auto">
          <a:xfrm>
            <a:off x="742394" y="6015477"/>
            <a:ext cx="2715552" cy="499623"/>
          </a:xfrm>
          <a:prstGeom prst="rect">
            <a:avLst/>
          </a:prstGeom>
          <a:noFill/>
          <a:ln w="9525">
            <a:noFill/>
            <a:miter lim="800000"/>
            <a:headEnd/>
            <a:tailEnd/>
          </a:ln>
        </p:spPr>
        <p:txBody>
          <a:bodyPr rot="0" vert="horz" wrap="square" lIns="91440" tIns="45720" rIns="91440" bIns="45720" anchor="t" anchorCtr="0">
            <a:noAutofit/>
          </a:bodyPr>
          <a:lstStyle/>
          <a:p>
            <a:r>
              <a:rPr lang="en-GB" sz="1200" dirty="0">
                <a:ea typeface="Times New Roman" panose="02020603050405020304" pitchFamily="18" charset="0"/>
                <a:cs typeface="Cambria Math" panose="02040503050406030204" pitchFamily="18" charset="0"/>
              </a:rPr>
              <a:t>Figure 5. </a:t>
            </a:r>
            <a:r>
              <a:rPr lang="en-GB" sz="1200" dirty="0">
                <a:ea typeface="Times New Roman" panose="02020603050405020304" pitchFamily="18" charset="0"/>
              </a:rPr>
              <a:t>ECCOv4r4 reanalysis </a:t>
            </a:r>
            <a:r>
              <a:rPr lang="en-GB" sz="1200" i="1" dirty="0">
                <a:ea typeface="Times New Roman" panose="02020603050405020304" pitchFamily="18" charset="0"/>
              </a:rPr>
              <a:t>w</a:t>
            </a:r>
            <a:r>
              <a:rPr lang="en-GB" sz="1200" dirty="0">
                <a:ea typeface="Times New Roman" panose="02020603050405020304" pitchFamily="18" charset="0"/>
              </a:rPr>
              <a:t> (Forget et al., 2015;  </a:t>
            </a:r>
            <a:r>
              <a:rPr lang="en-GB" sz="1200" dirty="0" err="1">
                <a:ea typeface="Times New Roman" panose="02020603050405020304" pitchFamily="18" charset="0"/>
              </a:rPr>
              <a:t>Fukumori</a:t>
            </a:r>
            <a:r>
              <a:rPr lang="en-GB" sz="1200" dirty="0">
                <a:ea typeface="Times New Roman" panose="02020603050405020304" pitchFamily="18" charset="0"/>
              </a:rPr>
              <a:t> et al., 2018)</a:t>
            </a:r>
            <a:endParaRPr lang="es-ES" sz="1200" dirty="0">
              <a:solidFill>
                <a:srgbClr val="000000"/>
              </a:solidFill>
              <a:latin typeface="Arial" panose="020B0604020202020204" pitchFamily="34" charset="0"/>
              <a:ea typeface="Times New Roman" panose="02020603050405020304" pitchFamily="18" charset="0"/>
            </a:endParaRPr>
          </a:p>
        </p:txBody>
      </p:sp>
      <p:sp>
        <p:nvSpPr>
          <p:cNvPr id="4" name="Rectángulo 3">
            <a:extLst>
              <a:ext uri="{FF2B5EF4-FFF2-40B4-BE49-F238E27FC236}">
                <a16:creationId xmlns:a16="http://schemas.microsoft.com/office/drawing/2014/main" id="{112D70D8-CE68-BA60-A3D2-D4C2F384C8E5}"/>
              </a:ext>
            </a:extLst>
          </p:cNvPr>
          <p:cNvSpPr/>
          <p:nvPr/>
        </p:nvSpPr>
        <p:spPr>
          <a:xfrm>
            <a:off x="683247" y="338662"/>
            <a:ext cx="5215761" cy="617643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Imagen 56" descr="Interfaz de usuario gráfica&#10;&#10;Descripción generada automáticamente con confianza media">
            <a:extLst>
              <a:ext uri="{FF2B5EF4-FFF2-40B4-BE49-F238E27FC236}">
                <a16:creationId xmlns:a16="http://schemas.microsoft.com/office/drawing/2014/main" id="{A26DBC00-FC1C-3E53-9E41-261B700BAC88}"/>
              </a:ext>
            </a:extLst>
          </p:cNvPr>
          <p:cNvPicPr>
            <a:picLocks noChangeAspect="1"/>
          </p:cNvPicPr>
          <p:nvPr/>
        </p:nvPicPr>
        <p:blipFill rotWithShape="1">
          <a:blip r:embed="rId8">
            <a:extLst>
              <a:ext uri="{28A0092B-C50C-407E-A947-70E740481C1C}">
                <a14:useLocalDpi xmlns:a14="http://schemas.microsoft.com/office/drawing/2010/main" val="0"/>
              </a:ext>
            </a:extLst>
          </a:blip>
          <a:srcRect t="7851" r="16371" b="7390"/>
          <a:stretch/>
        </p:blipFill>
        <p:spPr>
          <a:xfrm>
            <a:off x="5969770" y="436805"/>
            <a:ext cx="2612255" cy="1824096"/>
          </a:xfrm>
          <a:prstGeom prst="rect">
            <a:avLst/>
          </a:prstGeom>
        </p:spPr>
      </p:pic>
      <p:pic>
        <p:nvPicPr>
          <p:cNvPr id="58" name="Imagen 57" descr="Interfaz de usuario gráfica&#10;&#10;Descripción generada automáticamente">
            <a:extLst>
              <a:ext uri="{FF2B5EF4-FFF2-40B4-BE49-F238E27FC236}">
                <a16:creationId xmlns:a16="http://schemas.microsoft.com/office/drawing/2014/main" id="{DD4152C6-AFAD-12B8-7BBB-B39256CCCF48}"/>
              </a:ext>
            </a:extLst>
          </p:cNvPr>
          <p:cNvPicPr>
            <a:picLocks noChangeAspect="1"/>
          </p:cNvPicPr>
          <p:nvPr/>
        </p:nvPicPr>
        <p:blipFill rotWithShape="1">
          <a:blip r:embed="rId9">
            <a:extLst>
              <a:ext uri="{28A0092B-C50C-407E-A947-70E740481C1C}">
                <a14:useLocalDpi xmlns:a14="http://schemas.microsoft.com/office/drawing/2010/main" val="0"/>
              </a:ext>
            </a:extLst>
          </a:blip>
          <a:srcRect t="7735" r="16371" b="7506"/>
          <a:stretch/>
        </p:blipFill>
        <p:spPr>
          <a:xfrm>
            <a:off x="5969770" y="2278707"/>
            <a:ext cx="2612255" cy="1824096"/>
          </a:xfrm>
          <a:prstGeom prst="rect">
            <a:avLst/>
          </a:prstGeom>
        </p:spPr>
      </p:pic>
      <p:pic>
        <p:nvPicPr>
          <p:cNvPr id="59" name="Imagen 58" descr="Interfaz de usuario gráfica&#10;&#10;Descripción generada automáticamente con confianza media">
            <a:extLst>
              <a:ext uri="{FF2B5EF4-FFF2-40B4-BE49-F238E27FC236}">
                <a16:creationId xmlns:a16="http://schemas.microsoft.com/office/drawing/2014/main" id="{60A0E64F-93BF-89FB-B1E9-F6F95F8796B9}"/>
              </a:ext>
            </a:extLst>
          </p:cNvPr>
          <p:cNvPicPr>
            <a:picLocks noChangeAspect="1"/>
          </p:cNvPicPr>
          <p:nvPr/>
        </p:nvPicPr>
        <p:blipFill rotWithShape="1">
          <a:blip r:embed="rId10">
            <a:extLst>
              <a:ext uri="{28A0092B-C50C-407E-A947-70E740481C1C}">
                <a14:useLocalDpi xmlns:a14="http://schemas.microsoft.com/office/drawing/2010/main" val="0"/>
              </a:ext>
            </a:extLst>
          </a:blip>
          <a:srcRect t="8354" r="16879" b="592"/>
          <a:stretch/>
        </p:blipFill>
        <p:spPr>
          <a:xfrm>
            <a:off x="5969770" y="4146265"/>
            <a:ext cx="2612255" cy="1959585"/>
          </a:xfrm>
          <a:prstGeom prst="rect">
            <a:avLst/>
          </a:prstGeom>
        </p:spPr>
      </p:pic>
      <mc:AlternateContent xmlns:mc="http://schemas.openxmlformats.org/markup-compatibility/2006" xmlns:a14="http://schemas.microsoft.com/office/drawing/2010/main">
        <mc:Choice Requires="a14">
          <p:sp>
            <p:nvSpPr>
              <p:cNvPr id="60" name="CuadroTexto 59">
                <a:extLst>
                  <a:ext uri="{FF2B5EF4-FFF2-40B4-BE49-F238E27FC236}">
                    <a16:creationId xmlns:a16="http://schemas.microsoft.com/office/drawing/2014/main" id="{4C47F0D9-6E8A-02C0-5C5A-6EA1132BB49B}"/>
                  </a:ext>
                </a:extLst>
              </p:cNvPr>
              <p:cNvSpPr txBox="1"/>
              <p:nvPr/>
            </p:nvSpPr>
            <p:spPr>
              <a:xfrm>
                <a:off x="6444065" y="347172"/>
                <a:ext cx="1861664" cy="276999"/>
              </a:xfrm>
              <a:prstGeom prst="rect">
                <a:avLst/>
              </a:prstGeom>
              <a:solidFill>
                <a:schemeClr val="tx1"/>
              </a:solidFill>
              <a:ln w="12700">
                <a:solidFill>
                  <a:schemeClr val="tx1"/>
                </a:solidFill>
              </a:ln>
            </p:spPr>
            <p:txBody>
              <a:bodyPr wrap="square" rtlCol="0">
                <a:spAutoFit/>
              </a:bodyPr>
              <a:lstStyle/>
              <a:p>
                <a:pPr algn="ctr"/>
                <a14:m>
                  <m:oMath xmlns:m="http://schemas.openxmlformats.org/officeDocument/2006/math">
                    <m:sSub>
                      <m:sSubPr>
                        <m:ctrlPr>
                          <a:rPr lang="en-GB" sz="1200" b="1" i="1" dirty="0">
                            <a:solidFill>
                              <a:schemeClr val="bg1"/>
                            </a:solidFill>
                            <a:latin typeface="Cambria Math" panose="02040503050406030204" pitchFamily="18" charset="0"/>
                          </a:rPr>
                        </m:ctrlPr>
                      </m:sSubPr>
                      <m:e>
                        <m:r>
                          <a:rPr lang="es-ES" sz="1200" b="1" i="1" dirty="0">
                            <a:solidFill>
                              <a:schemeClr val="bg1"/>
                            </a:solidFill>
                            <a:latin typeface="Cambria Math" panose="02040503050406030204" pitchFamily="18" charset="0"/>
                          </a:rPr>
                          <m:t>𝒘</m:t>
                        </m:r>
                      </m:e>
                      <m:sub>
                        <m:r>
                          <a:rPr lang="en-GB" sz="1200" b="1" i="1" dirty="0">
                            <a:solidFill>
                              <a:schemeClr val="bg1"/>
                            </a:solidFill>
                            <a:latin typeface="Cambria Math" panose="02040503050406030204" pitchFamily="18" charset="0"/>
                          </a:rPr>
                          <m:t>𝑳𝑽𝑩</m:t>
                        </m:r>
                        <m:r>
                          <a:rPr lang="en-GB" sz="1200" b="1" i="1" dirty="0">
                            <a:solidFill>
                              <a:schemeClr val="bg1"/>
                            </a:solidFill>
                            <a:latin typeface="Cambria Math" panose="02040503050406030204" pitchFamily="18" charset="0"/>
                          </a:rPr>
                          <m:t>𝟑</m:t>
                        </m:r>
                        <m:r>
                          <a:rPr lang="en-GB" sz="1200" b="1" i="1" dirty="0">
                            <a:solidFill>
                              <a:schemeClr val="bg1"/>
                            </a:solidFill>
                            <a:latin typeface="Cambria Math" panose="02040503050406030204" pitchFamily="18" charset="0"/>
                          </a:rPr>
                          <m:t>𝑫</m:t>
                        </m:r>
                      </m:sub>
                    </m:sSub>
                    <m:r>
                      <a:rPr lang="en-GB" sz="1200" b="1" i="1" dirty="0">
                        <a:solidFill>
                          <a:schemeClr val="bg1"/>
                        </a:solidFill>
                        <a:latin typeface="Cambria Math" panose="02040503050406030204" pitchFamily="18" charset="0"/>
                      </a:rPr>
                      <m:t> </m:t>
                    </m:r>
                  </m:oMath>
                </a14:m>
                <a:r>
                  <a:rPr lang="en-GB" sz="1200" b="1" dirty="0">
                    <a:solidFill>
                      <a:schemeClr val="bg1"/>
                    </a:solidFill>
                  </a:rPr>
                  <a:t>reconstruction</a:t>
                </a:r>
              </a:p>
            </p:txBody>
          </p:sp>
        </mc:Choice>
        <mc:Fallback xmlns="">
          <p:sp>
            <p:nvSpPr>
              <p:cNvPr id="60" name="CuadroTexto 59">
                <a:extLst>
                  <a:ext uri="{FF2B5EF4-FFF2-40B4-BE49-F238E27FC236}">
                    <a16:creationId xmlns:a16="http://schemas.microsoft.com/office/drawing/2014/main" id="{4C47F0D9-6E8A-02C0-5C5A-6EA1132BB49B}"/>
                  </a:ext>
                </a:extLst>
              </p:cNvPr>
              <p:cNvSpPr txBox="1">
                <a:spLocks noRot="1" noChangeAspect="1" noMove="1" noResize="1" noEditPoints="1" noAdjustHandles="1" noChangeArrowheads="1" noChangeShapeType="1" noTextEdit="1"/>
              </p:cNvSpPr>
              <p:nvPr/>
            </p:nvSpPr>
            <p:spPr>
              <a:xfrm>
                <a:off x="6444065" y="347172"/>
                <a:ext cx="1861664" cy="276999"/>
              </a:xfrm>
              <a:prstGeom prst="rect">
                <a:avLst/>
              </a:prstGeom>
              <a:blipFill>
                <a:blip r:embed="rId11"/>
                <a:stretch>
                  <a:fillRect b="-14894"/>
                </a:stretch>
              </a:blipFill>
              <a:ln w="12700">
                <a:solidFill>
                  <a:schemeClr val="tx1"/>
                </a:solidFill>
              </a:ln>
            </p:spPr>
            <p:txBody>
              <a:bodyPr/>
              <a:lstStyle/>
              <a:p>
                <a:r>
                  <a:rPr lang="en-GB">
                    <a:noFill/>
                  </a:rPr>
                  <a:t> </a:t>
                </a:r>
              </a:p>
            </p:txBody>
          </p:sp>
        </mc:Fallback>
      </mc:AlternateContent>
      <p:sp>
        <p:nvSpPr>
          <p:cNvPr id="61" name="Rectángulo 60">
            <a:extLst>
              <a:ext uri="{FF2B5EF4-FFF2-40B4-BE49-F238E27FC236}">
                <a16:creationId xmlns:a16="http://schemas.microsoft.com/office/drawing/2014/main" id="{1BA6F9F1-435D-1AA8-FE11-19BC7CCE734F}"/>
              </a:ext>
            </a:extLst>
          </p:cNvPr>
          <p:cNvSpPr/>
          <p:nvPr/>
        </p:nvSpPr>
        <p:spPr>
          <a:xfrm>
            <a:off x="6283761" y="4146266"/>
            <a:ext cx="2201581" cy="16741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ángulo 61">
            <a:extLst>
              <a:ext uri="{FF2B5EF4-FFF2-40B4-BE49-F238E27FC236}">
                <a16:creationId xmlns:a16="http://schemas.microsoft.com/office/drawing/2014/main" id="{00121334-C33D-3A54-3BD1-0D46E6966A9E}"/>
              </a:ext>
            </a:extLst>
          </p:cNvPr>
          <p:cNvSpPr/>
          <p:nvPr/>
        </p:nvSpPr>
        <p:spPr>
          <a:xfrm>
            <a:off x="6283503" y="2290765"/>
            <a:ext cx="2182789" cy="16741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ángulo 62">
            <a:extLst>
              <a:ext uri="{FF2B5EF4-FFF2-40B4-BE49-F238E27FC236}">
                <a16:creationId xmlns:a16="http://schemas.microsoft.com/office/drawing/2014/main" id="{8C457317-38A6-2C8E-AAF0-64613D0071BA}"/>
              </a:ext>
            </a:extLst>
          </p:cNvPr>
          <p:cNvSpPr/>
          <p:nvPr/>
        </p:nvSpPr>
        <p:spPr>
          <a:xfrm>
            <a:off x="6283503" y="436805"/>
            <a:ext cx="2182789" cy="16741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ángulo 63">
            <a:extLst>
              <a:ext uri="{FF2B5EF4-FFF2-40B4-BE49-F238E27FC236}">
                <a16:creationId xmlns:a16="http://schemas.microsoft.com/office/drawing/2014/main" id="{20322FE1-550E-C0CC-84DF-CF3E6C788FAB}"/>
              </a:ext>
            </a:extLst>
          </p:cNvPr>
          <p:cNvSpPr/>
          <p:nvPr/>
        </p:nvSpPr>
        <p:spPr>
          <a:xfrm>
            <a:off x="3617915" y="4134209"/>
            <a:ext cx="2201581" cy="16741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ángulo 64">
            <a:extLst>
              <a:ext uri="{FF2B5EF4-FFF2-40B4-BE49-F238E27FC236}">
                <a16:creationId xmlns:a16="http://schemas.microsoft.com/office/drawing/2014/main" id="{514D0B85-0DD0-A7A9-DF11-174C5AFCE653}"/>
              </a:ext>
            </a:extLst>
          </p:cNvPr>
          <p:cNvSpPr/>
          <p:nvPr/>
        </p:nvSpPr>
        <p:spPr>
          <a:xfrm>
            <a:off x="3617657" y="2278708"/>
            <a:ext cx="2182789" cy="16741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ángulo 65">
            <a:extLst>
              <a:ext uri="{FF2B5EF4-FFF2-40B4-BE49-F238E27FC236}">
                <a16:creationId xmlns:a16="http://schemas.microsoft.com/office/drawing/2014/main" id="{ADCDEE53-570D-F91E-20C7-5D344FEB65C7}"/>
              </a:ext>
            </a:extLst>
          </p:cNvPr>
          <p:cNvSpPr/>
          <p:nvPr/>
        </p:nvSpPr>
        <p:spPr>
          <a:xfrm>
            <a:off x="3617657" y="424748"/>
            <a:ext cx="2182789" cy="16741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ángulo 66">
            <a:extLst>
              <a:ext uri="{FF2B5EF4-FFF2-40B4-BE49-F238E27FC236}">
                <a16:creationId xmlns:a16="http://schemas.microsoft.com/office/drawing/2014/main" id="{9B65B14C-6230-021C-2934-9044AA3E015B}"/>
              </a:ext>
            </a:extLst>
          </p:cNvPr>
          <p:cNvSpPr/>
          <p:nvPr/>
        </p:nvSpPr>
        <p:spPr>
          <a:xfrm>
            <a:off x="1049920" y="4134209"/>
            <a:ext cx="2201581" cy="16741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ángulo 67">
            <a:extLst>
              <a:ext uri="{FF2B5EF4-FFF2-40B4-BE49-F238E27FC236}">
                <a16:creationId xmlns:a16="http://schemas.microsoft.com/office/drawing/2014/main" id="{8C5D5748-6CFB-DEBE-6476-68E190B690BE}"/>
              </a:ext>
            </a:extLst>
          </p:cNvPr>
          <p:cNvSpPr/>
          <p:nvPr/>
        </p:nvSpPr>
        <p:spPr>
          <a:xfrm>
            <a:off x="1049662" y="2278708"/>
            <a:ext cx="2182789" cy="16741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ángulo 76">
            <a:extLst>
              <a:ext uri="{FF2B5EF4-FFF2-40B4-BE49-F238E27FC236}">
                <a16:creationId xmlns:a16="http://schemas.microsoft.com/office/drawing/2014/main" id="{01D61AD0-928E-8160-C19F-0B2C220C2087}"/>
              </a:ext>
            </a:extLst>
          </p:cNvPr>
          <p:cNvSpPr/>
          <p:nvPr/>
        </p:nvSpPr>
        <p:spPr>
          <a:xfrm>
            <a:off x="1049662" y="424748"/>
            <a:ext cx="2182789" cy="16741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CuadroTexto 96">
            <a:extLst>
              <a:ext uri="{FF2B5EF4-FFF2-40B4-BE49-F238E27FC236}">
                <a16:creationId xmlns:a16="http://schemas.microsoft.com/office/drawing/2014/main" id="{2B5770A0-8EED-3012-5AD2-9496671A6438}"/>
              </a:ext>
            </a:extLst>
          </p:cNvPr>
          <p:cNvSpPr txBox="1"/>
          <p:nvPr/>
        </p:nvSpPr>
        <p:spPr>
          <a:xfrm>
            <a:off x="934192" y="107"/>
            <a:ext cx="10323616" cy="338554"/>
          </a:xfrm>
          <a:prstGeom prst="rect">
            <a:avLst/>
          </a:prstGeom>
          <a:noFill/>
        </p:spPr>
        <p:txBody>
          <a:bodyPr wrap="square">
            <a:spAutoFit/>
          </a:bodyPr>
          <a:lstStyle/>
          <a:p>
            <a:pPr algn="ctr"/>
            <a:r>
              <a:rPr lang="en-US" sz="1600" b="1" u="sng" dirty="0">
                <a:solidFill>
                  <a:srgbClr val="000000"/>
                </a:solidFill>
                <a:latin typeface="Calibri" panose="020F0502020204030204" pitchFamily="34" charset="0"/>
              </a:rPr>
              <a:t>North Atlantic thermocline vertical velocity reconstruction from observation-based geostrophic meridional velocity field </a:t>
            </a:r>
            <a:endParaRPr lang="en-GB" sz="1600" u="sng" dirty="0"/>
          </a:p>
        </p:txBody>
      </p:sp>
      <mc:AlternateContent xmlns:mc="http://schemas.openxmlformats.org/markup-compatibility/2006">
        <mc:Choice xmlns:a14="http://schemas.microsoft.com/office/drawing/2010/main" Requires="a14">
          <p:sp>
            <p:nvSpPr>
              <p:cNvPr id="100" name="CuadroTexto 99">
                <a:extLst>
                  <a:ext uri="{FF2B5EF4-FFF2-40B4-BE49-F238E27FC236}">
                    <a16:creationId xmlns:a16="http://schemas.microsoft.com/office/drawing/2014/main" id="{86F30720-1160-F8A4-E8B7-7F6A22C789D9}"/>
                  </a:ext>
                </a:extLst>
              </p:cNvPr>
              <p:cNvSpPr txBox="1"/>
              <p:nvPr/>
            </p:nvSpPr>
            <p:spPr>
              <a:xfrm>
                <a:off x="8940587" y="345375"/>
                <a:ext cx="3101139" cy="584775"/>
              </a:xfrm>
              <a:prstGeom prst="rect">
                <a:avLst/>
              </a:prstGeom>
              <a:noFill/>
              <a:ln w="12700">
                <a:solidFill>
                  <a:schemeClr val="tx1"/>
                </a:solidFill>
              </a:ln>
            </p:spPr>
            <p:txBody>
              <a:bodyPr wrap="square" rtlCol="0">
                <a:spAutoFit/>
              </a:bodyPr>
              <a:lstStyle/>
              <a:p>
                <a:pPr algn="ctr"/>
                <a:r>
                  <a:rPr lang="it-IT" sz="1600" b="1" dirty="0"/>
                  <a:t>Comparison with observation-based</a:t>
                </a:r>
                <a14:m>
                  <m:oMath xmlns:m="http://schemas.openxmlformats.org/officeDocument/2006/math">
                    <m:r>
                      <a:rPr lang="es-ES" sz="1600" b="1" i="0" dirty="0" smtClean="0">
                        <a:latin typeface="Cambria Math" panose="02040503050406030204" pitchFamily="18" charset="0"/>
                      </a:rPr>
                      <m:t> </m:t>
                    </m:r>
                    <m:r>
                      <a:rPr lang="it-IT" sz="1600" b="1" i="1" dirty="0">
                        <a:latin typeface="Cambria Math" panose="02040503050406030204" pitchFamily="18" charset="0"/>
                      </a:rPr>
                      <m:t>𝒘</m:t>
                    </m:r>
                  </m:oMath>
                </a14:m>
                <a:r>
                  <a:rPr lang="it-IT" sz="1600" b="1" dirty="0"/>
                  <a:t> estimates</a:t>
                </a:r>
              </a:p>
            </p:txBody>
          </p:sp>
        </mc:Choice>
        <mc:Fallback>
          <p:sp>
            <p:nvSpPr>
              <p:cNvPr id="100" name="CuadroTexto 99">
                <a:extLst>
                  <a:ext uri="{FF2B5EF4-FFF2-40B4-BE49-F238E27FC236}">
                    <a16:creationId xmlns:a16="http://schemas.microsoft.com/office/drawing/2014/main" id="{86F30720-1160-F8A4-E8B7-7F6A22C789D9}"/>
                  </a:ext>
                </a:extLst>
              </p:cNvPr>
              <p:cNvSpPr txBox="1">
                <a:spLocks noRot="1" noChangeAspect="1" noMove="1" noResize="1" noEditPoints="1" noAdjustHandles="1" noChangeArrowheads="1" noChangeShapeType="1" noTextEdit="1"/>
              </p:cNvSpPr>
              <p:nvPr/>
            </p:nvSpPr>
            <p:spPr>
              <a:xfrm>
                <a:off x="8940587" y="345375"/>
                <a:ext cx="3101139" cy="584775"/>
              </a:xfrm>
              <a:prstGeom prst="rect">
                <a:avLst/>
              </a:prstGeom>
              <a:blipFill>
                <a:blip r:embed="rId12"/>
                <a:stretch>
                  <a:fillRect t="-2041" b="-11224"/>
                </a:stretch>
              </a:blipFill>
              <a:ln w="12700">
                <a:solidFill>
                  <a:schemeClr val="tx1"/>
                </a:solidFill>
              </a:ln>
            </p:spPr>
            <p:txBody>
              <a:bodyPr/>
              <a:lstStyle/>
              <a:p>
                <a:r>
                  <a:rPr lang="en-GB">
                    <a:noFill/>
                  </a:rPr>
                  <a:t> </a:t>
                </a:r>
              </a:p>
            </p:txBody>
          </p:sp>
        </mc:Fallback>
      </mc:AlternateContent>
      <p:sp>
        <p:nvSpPr>
          <p:cNvPr id="32" name="Cuadro de texto 2">
            <a:extLst>
              <a:ext uri="{FF2B5EF4-FFF2-40B4-BE49-F238E27FC236}">
                <a16:creationId xmlns:a16="http://schemas.microsoft.com/office/drawing/2014/main" id="{0E314EF6-DE78-67E1-34D9-4F01B0ADA04B}"/>
              </a:ext>
            </a:extLst>
          </p:cNvPr>
          <p:cNvSpPr txBox="1">
            <a:spLocks noChangeArrowheads="1"/>
          </p:cNvSpPr>
          <p:nvPr/>
        </p:nvSpPr>
        <p:spPr bwMode="auto">
          <a:xfrm>
            <a:off x="3457947" y="6039704"/>
            <a:ext cx="2361550" cy="499623"/>
          </a:xfrm>
          <a:prstGeom prst="rect">
            <a:avLst/>
          </a:prstGeom>
          <a:noFill/>
          <a:ln w="9525">
            <a:noFill/>
            <a:miter lim="800000"/>
            <a:headEnd/>
            <a:tailEnd/>
          </a:ln>
        </p:spPr>
        <p:txBody>
          <a:bodyPr rot="0" vert="horz" wrap="square" lIns="91440" tIns="45720" rIns="91440" bIns="45720" anchor="t" anchorCtr="0">
            <a:noAutofit/>
          </a:bodyPr>
          <a:lstStyle/>
          <a:p>
            <a:r>
              <a:rPr lang="en-GB" sz="1200" dirty="0">
                <a:ea typeface="Times New Roman" panose="02020603050405020304" pitchFamily="18" charset="0"/>
                <a:cs typeface="Cambria Math" panose="02040503050406030204" pitchFamily="18" charset="0"/>
              </a:rPr>
              <a:t>Figure 6. </a:t>
            </a:r>
            <a:r>
              <a:rPr lang="en-GB" sz="1200" dirty="0">
                <a:ea typeface="Times New Roman" panose="02020603050405020304" pitchFamily="18" charset="0"/>
              </a:rPr>
              <a:t>OMEGA3D </a:t>
            </a:r>
            <a:r>
              <a:rPr lang="en-GB" sz="1200" i="1" dirty="0">
                <a:ea typeface="Times New Roman" panose="02020603050405020304" pitchFamily="18" charset="0"/>
              </a:rPr>
              <a:t>w</a:t>
            </a:r>
            <a:r>
              <a:rPr lang="en-GB" sz="1200" dirty="0">
                <a:ea typeface="Times New Roman" panose="02020603050405020304" pitchFamily="18" charset="0"/>
              </a:rPr>
              <a:t> (Buongiorno Nardelli, 2020) </a:t>
            </a:r>
            <a:endParaRPr lang="es-ES" sz="1200" dirty="0">
              <a:solidFill>
                <a:srgbClr val="000000"/>
              </a:solidFill>
              <a:latin typeface="Arial" panose="020B0604020202020204" pitchFamily="34"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34" name="Cuadro de texto 2">
                <a:extLst>
                  <a:ext uri="{FF2B5EF4-FFF2-40B4-BE49-F238E27FC236}">
                    <a16:creationId xmlns:a16="http://schemas.microsoft.com/office/drawing/2014/main" id="{27AA8237-A3C7-517A-C8C4-CCC0BB3FEE75}"/>
                  </a:ext>
                </a:extLst>
              </p:cNvPr>
              <p:cNvSpPr txBox="1">
                <a:spLocks noChangeArrowheads="1"/>
              </p:cNvSpPr>
              <p:nvPr/>
            </p:nvSpPr>
            <p:spPr bwMode="auto">
              <a:xfrm>
                <a:off x="5899008" y="6039704"/>
                <a:ext cx="3068895" cy="471122"/>
              </a:xfrm>
              <a:prstGeom prst="rect">
                <a:avLst/>
              </a:prstGeom>
              <a:noFill/>
              <a:ln w="9525">
                <a:noFill/>
                <a:miter lim="800000"/>
                <a:headEnd/>
                <a:tailEnd/>
              </a:ln>
            </p:spPr>
            <p:txBody>
              <a:bodyPr rot="0" vert="horz" wrap="square" lIns="91440" tIns="45720" rIns="91440" bIns="45720" anchor="t" anchorCtr="0">
                <a:noAutofit/>
              </a:bodyPr>
              <a:lstStyle/>
              <a:p>
                <a:r>
                  <a:rPr lang="en-GB" sz="1200" dirty="0">
                    <a:ea typeface="Times New Roman" panose="02020603050405020304" pitchFamily="18" charset="0"/>
                    <a:cs typeface="Cambria Math" panose="02040503050406030204" pitchFamily="18" charset="0"/>
                  </a:rPr>
                  <a:t>Figure 4. 𝑤 </a:t>
                </a:r>
                <a:r>
                  <a:rPr lang="en-GB" sz="1200" dirty="0">
                    <a:ea typeface="Times New Roman" panose="02020603050405020304" pitchFamily="18" charset="0"/>
                  </a:rPr>
                  <a:t>reconstruction from </a:t>
                </a:r>
                <a14:m>
                  <m:oMath xmlns:m="http://schemas.openxmlformats.org/officeDocument/2006/math">
                    <m:sSub>
                      <m:sSubPr>
                        <m:ctrlPr>
                          <a:rPr lang="es-ES" sz="1200" i="1" dirty="0">
                            <a:latin typeface="Cambria Math" panose="02040503050406030204" pitchFamily="18" charset="0"/>
                            <a:ea typeface="Times New Roman" panose="02020603050405020304" pitchFamily="18" charset="0"/>
                          </a:rPr>
                        </m:ctrlPr>
                      </m:sSubPr>
                      <m:e>
                        <m:r>
                          <m:rPr>
                            <m:nor/>
                          </m:rPr>
                          <a:rPr lang="en-GB" sz="1200" dirty="0">
                            <a:ea typeface="Times New Roman" panose="02020603050405020304" pitchFamily="18" charset="0"/>
                          </a:rPr>
                          <m:t>ARMOR</m:t>
                        </m:r>
                        <m:r>
                          <m:rPr>
                            <m:nor/>
                          </m:rPr>
                          <a:rPr lang="en-GB" sz="1200" dirty="0">
                            <a:ea typeface="Times New Roman" panose="02020603050405020304" pitchFamily="18" charset="0"/>
                          </a:rPr>
                          <m:t>3</m:t>
                        </m:r>
                        <m:r>
                          <m:rPr>
                            <m:nor/>
                          </m:rPr>
                          <a:rPr lang="en-GB" sz="1200" dirty="0">
                            <a:ea typeface="Times New Roman" panose="02020603050405020304" pitchFamily="18" charset="0"/>
                          </a:rPr>
                          <m:t>D</m:t>
                        </m:r>
                        <m:r>
                          <a:rPr lang="es-ES" sz="1200" b="0" i="1" dirty="0" smtClean="0">
                            <a:latin typeface="Cambria Math" panose="02040503050406030204" pitchFamily="18" charset="0"/>
                            <a:ea typeface="Times New Roman" panose="02020603050405020304" pitchFamily="18" charset="0"/>
                          </a:rPr>
                          <m:t> </m:t>
                        </m:r>
                        <m:r>
                          <a:rPr lang="en-GB" sz="1200" i="1" dirty="0">
                            <a:latin typeface="Cambria Math" panose="02040503050406030204" pitchFamily="18" charset="0"/>
                            <a:ea typeface="Times New Roman" panose="02020603050405020304" pitchFamily="18" charset="0"/>
                          </a:rPr>
                          <m:t>𝑣</m:t>
                        </m:r>
                      </m:e>
                      <m:sub>
                        <m:r>
                          <m:rPr>
                            <m:sty m:val="p"/>
                          </m:rPr>
                          <a:rPr lang="es-ES" sz="1200" dirty="0">
                            <a:latin typeface="Cambria Math" panose="02040503050406030204" pitchFamily="18" charset="0"/>
                            <a:ea typeface="Times New Roman" panose="02020603050405020304" pitchFamily="18" charset="0"/>
                          </a:rPr>
                          <m:t>g</m:t>
                        </m:r>
                      </m:sub>
                    </m:sSub>
                  </m:oMath>
                </a14:m>
                <a:r>
                  <a:rPr lang="en-GB" sz="1200" dirty="0">
                    <a:ea typeface="Times New Roman" panose="02020603050405020304" pitchFamily="18" charset="0"/>
                  </a:rPr>
                  <a:t> (</a:t>
                </a:r>
                <a:r>
                  <a:rPr lang="en-GB" sz="1200" dirty="0" err="1">
                    <a:ea typeface="Times New Roman" panose="02020603050405020304" pitchFamily="18" charset="0"/>
                  </a:rPr>
                  <a:t>Mulet</a:t>
                </a:r>
                <a:r>
                  <a:rPr lang="en-GB" sz="1200" dirty="0">
                    <a:ea typeface="Times New Roman" panose="02020603050405020304" pitchFamily="18" charset="0"/>
                  </a:rPr>
                  <a:t> et al., 2012)</a:t>
                </a:r>
                <a:endParaRPr lang="es-ES" sz="1200" dirty="0">
                  <a:solidFill>
                    <a:srgbClr val="000000"/>
                  </a:solidFill>
                  <a:latin typeface="Arial" panose="020B0604020202020204" pitchFamily="34" charset="0"/>
                  <a:ea typeface="Times New Roman" panose="02020603050405020304" pitchFamily="18" charset="0"/>
                </a:endParaRPr>
              </a:p>
            </p:txBody>
          </p:sp>
        </mc:Choice>
        <mc:Fallback>
          <p:sp>
            <p:nvSpPr>
              <p:cNvPr id="34" name="Cuadro de texto 2">
                <a:extLst>
                  <a:ext uri="{FF2B5EF4-FFF2-40B4-BE49-F238E27FC236}">
                    <a16:creationId xmlns:a16="http://schemas.microsoft.com/office/drawing/2014/main" id="{27AA8237-A3C7-517A-C8C4-CCC0BB3FEE75}"/>
                  </a:ext>
                </a:extLst>
              </p:cNvPr>
              <p:cNvSpPr txBox="1">
                <a:spLocks noRot="1" noChangeAspect="1" noMove="1" noResize="1" noEditPoints="1" noAdjustHandles="1" noChangeArrowheads="1" noChangeShapeType="1" noTextEdit="1"/>
              </p:cNvSpPr>
              <p:nvPr/>
            </p:nvSpPr>
            <p:spPr bwMode="auto">
              <a:xfrm>
                <a:off x="5899008" y="6039704"/>
                <a:ext cx="3068895" cy="471122"/>
              </a:xfrm>
              <a:prstGeom prst="rect">
                <a:avLst/>
              </a:prstGeom>
              <a:blipFill>
                <a:blip r:embed="rId13"/>
                <a:stretch>
                  <a:fillRect l="-199" t="-1299" b="-11688"/>
                </a:stretch>
              </a:blipFill>
              <a:ln w="9525">
                <a:no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id="{560ECD48-A1C5-16B0-113B-3349A55737EA}"/>
                  </a:ext>
                </a:extLst>
              </p:cNvPr>
              <p:cNvSpPr txBox="1"/>
              <p:nvPr/>
            </p:nvSpPr>
            <p:spPr>
              <a:xfrm rot="16200000">
                <a:off x="-389840" y="5051797"/>
                <a:ext cx="1433918" cy="465833"/>
              </a:xfrm>
              <a:prstGeom prst="rect">
                <a:avLst/>
              </a:prstGeom>
              <a:solidFill>
                <a:schemeClr val="tx1"/>
              </a:solidFill>
              <a:ln w="12700">
                <a:noFill/>
              </a:ln>
            </p:spPr>
            <p:txBody>
              <a:bodyPr wrap="square" rtlCol="0">
                <a:spAutoFit/>
              </a:bodyPr>
              <a:lstStyle/>
              <a:p>
                <a:pPr algn="ctr"/>
                <a:r>
                  <a:rPr lang="es-ES" sz="1200" b="1" dirty="0">
                    <a:solidFill>
                      <a:schemeClr val="bg1"/>
                    </a:solidFill>
                  </a:rPr>
                  <a:t>Lower </a:t>
                </a:r>
                <a:r>
                  <a:rPr lang="es-ES" sz="1200" b="1" dirty="0" err="1">
                    <a:solidFill>
                      <a:schemeClr val="bg1"/>
                    </a:solidFill>
                  </a:rPr>
                  <a:t>thermocline</a:t>
                </a:r>
                <a:r>
                  <a:rPr lang="es-ES" sz="1200" b="1" dirty="0">
                    <a:solidFill>
                      <a:schemeClr val="bg1"/>
                    </a:solidFill>
                  </a:rPr>
                  <a:t> (</a:t>
                </a:r>
                <a14:m>
                  <m:oMath xmlns:m="http://schemas.openxmlformats.org/officeDocument/2006/math">
                    <m:r>
                      <a:rPr lang="es-ES" sz="1200" b="1" dirty="0">
                        <a:solidFill>
                          <a:schemeClr val="bg1"/>
                        </a:solidFill>
                        <a:latin typeface="Cambria Math" panose="02040503050406030204" pitchFamily="18" charset="0"/>
                      </a:rPr>
                      <m:t>𝟐𝟕</m:t>
                    </m:r>
                    <m:r>
                      <a:rPr lang="es-ES" sz="1200" b="1" dirty="0">
                        <a:solidFill>
                          <a:schemeClr val="bg1"/>
                        </a:solidFill>
                        <a:latin typeface="Cambria Math" panose="02040503050406030204" pitchFamily="18" charset="0"/>
                      </a:rPr>
                      <m:t> </m:t>
                    </m:r>
                    <m:r>
                      <a:rPr lang="es-ES" sz="1200" b="1" dirty="0">
                        <a:solidFill>
                          <a:schemeClr val="bg1"/>
                        </a:solidFill>
                        <a:latin typeface="Cambria Math" panose="02040503050406030204" pitchFamily="18" charset="0"/>
                      </a:rPr>
                      <m:t>𝐤𝐠</m:t>
                    </m:r>
                    <m:r>
                      <a:rPr lang="es-ES" sz="1200" b="1" dirty="0">
                        <a:solidFill>
                          <a:schemeClr val="bg1"/>
                        </a:solidFill>
                        <a:latin typeface="Cambria Math" panose="02040503050406030204" pitchFamily="18" charset="0"/>
                      </a:rPr>
                      <m:t>/</m:t>
                    </m:r>
                    <m:sSup>
                      <m:sSupPr>
                        <m:ctrlPr>
                          <a:rPr lang="es-ES" sz="1200" b="1" i="1" dirty="0">
                            <a:solidFill>
                              <a:schemeClr val="bg1"/>
                            </a:solidFill>
                            <a:latin typeface="Cambria Math" panose="02040503050406030204" pitchFamily="18" charset="0"/>
                          </a:rPr>
                        </m:ctrlPr>
                      </m:sSupPr>
                      <m:e>
                        <m:r>
                          <a:rPr lang="es-ES" sz="1200" b="1" dirty="0">
                            <a:solidFill>
                              <a:schemeClr val="bg1"/>
                            </a:solidFill>
                            <a:latin typeface="Cambria Math" panose="02040503050406030204" pitchFamily="18" charset="0"/>
                          </a:rPr>
                          <m:t>𝐦</m:t>
                        </m:r>
                      </m:e>
                      <m:sup>
                        <m:r>
                          <a:rPr lang="es-ES" sz="1200" b="1" dirty="0">
                            <a:solidFill>
                              <a:schemeClr val="bg1"/>
                            </a:solidFill>
                            <a:latin typeface="Cambria Math" panose="02040503050406030204" pitchFamily="18" charset="0"/>
                          </a:rPr>
                          <m:t>𝟑</m:t>
                        </m:r>
                      </m:sup>
                    </m:sSup>
                  </m:oMath>
                </a14:m>
                <a:r>
                  <a:rPr lang="es-ES" sz="1200" b="1" dirty="0">
                    <a:solidFill>
                      <a:schemeClr val="bg1"/>
                    </a:solidFill>
                  </a:rPr>
                  <a:t>)</a:t>
                </a:r>
                <a:endParaRPr lang="en-GB" sz="1200" b="1" dirty="0">
                  <a:solidFill>
                    <a:schemeClr val="bg1"/>
                  </a:solidFill>
                </a:endParaRPr>
              </a:p>
            </p:txBody>
          </p:sp>
        </mc:Choice>
        <mc:Fallback xmlns="">
          <p:sp>
            <p:nvSpPr>
              <p:cNvPr id="35" name="CuadroTexto 34">
                <a:extLst>
                  <a:ext uri="{FF2B5EF4-FFF2-40B4-BE49-F238E27FC236}">
                    <a16:creationId xmlns:a16="http://schemas.microsoft.com/office/drawing/2014/main" id="{560ECD48-A1C5-16B0-113B-3349A55737EA}"/>
                  </a:ext>
                </a:extLst>
              </p:cNvPr>
              <p:cNvSpPr txBox="1">
                <a:spLocks noRot="1" noChangeAspect="1" noMove="1" noResize="1" noEditPoints="1" noAdjustHandles="1" noChangeArrowheads="1" noChangeShapeType="1" noTextEdit="1"/>
              </p:cNvSpPr>
              <p:nvPr/>
            </p:nvSpPr>
            <p:spPr>
              <a:xfrm rot="16200000">
                <a:off x="-389840" y="5051797"/>
                <a:ext cx="1433918" cy="465833"/>
              </a:xfrm>
              <a:prstGeom prst="rect">
                <a:avLst/>
              </a:prstGeom>
              <a:blipFill>
                <a:blip r:embed="rId18"/>
                <a:stretch>
                  <a:fillRect r="-9091"/>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1A4ED3C0-EBCF-97D2-51D2-97A8FA791843}"/>
                  </a:ext>
                </a:extLst>
              </p:cNvPr>
              <p:cNvSpPr txBox="1"/>
              <p:nvPr/>
            </p:nvSpPr>
            <p:spPr>
              <a:xfrm rot="16200000">
                <a:off x="-371502" y="1338968"/>
                <a:ext cx="1433918" cy="465833"/>
              </a:xfrm>
              <a:prstGeom prst="rect">
                <a:avLst/>
              </a:prstGeom>
              <a:solidFill>
                <a:schemeClr val="tx1"/>
              </a:solidFill>
              <a:ln w="12700">
                <a:noFill/>
              </a:ln>
            </p:spPr>
            <p:txBody>
              <a:bodyPr wrap="square" rtlCol="0">
                <a:spAutoFit/>
              </a:bodyPr>
              <a:lstStyle/>
              <a:p>
                <a:pPr algn="ctr"/>
                <a:r>
                  <a:rPr lang="es-ES" sz="1200" b="1" dirty="0">
                    <a:solidFill>
                      <a:schemeClr val="bg1"/>
                    </a:solidFill>
                  </a:rPr>
                  <a:t>Upper </a:t>
                </a:r>
                <a:r>
                  <a:rPr lang="es-ES" sz="1200" b="1" dirty="0" err="1">
                    <a:solidFill>
                      <a:schemeClr val="bg1"/>
                    </a:solidFill>
                  </a:rPr>
                  <a:t>thermocline</a:t>
                </a:r>
                <a:r>
                  <a:rPr lang="es-ES" sz="1200" b="1" dirty="0">
                    <a:solidFill>
                      <a:schemeClr val="bg1"/>
                    </a:solidFill>
                  </a:rPr>
                  <a:t> (</a:t>
                </a:r>
                <a14:m>
                  <m:oMath xmlns:m="http://schemas.openxmlformats.org/officeDocument/2006/math">
                    <m:r>
                      <a:rPr lang="es-ES" sz="1200" b="1" dirty="0">
                        <a:solidFill>
                          <a:schemeClr val="bg1"/>
                        </a:solidFill>
                        <a:latin typeface="Cambria Math" panose="02040503050406030204" pitchFamily="18" charset="0"/>
                      </a:rPr>
                      <m:t>𝟐𝟓</m:t>
                    </m:r>
                    <m:r>
                      <a:rPr lang="es-ES" sz="1200" b="1" dirty="0">
                        <a:solidFill>
                          <a:schemeClr val="bg1"/>
                        </a:solidFill>
                        <a:latin typeface="Cambria Math" panose="02040503050406030204" pitchFamily="18" charset="0"/>
                      </a:rPr>
                      <m:t>.</m:t>
                    </m:r>
                    <m:r>
                      <a:rPr lang="es-ES" sz="1200" b="1" dirty="0">
                        <a:solidFill>
                          <a:schemeClr val="bg1"/>
                        </a:solidFill>
                        <a:latin typeface="Cambria Math" panose="02040503050406030204" pitchFamily="18" charset="0"/>
                      </a:rPr>
                      <m:t>𝟓</m:t>
                    </m:r>
                    <m:r>
                      <a:rPr lang="es-ES" sz="1200" b="1" dirty="0">
                        <a:solidFill>
                          <a:schemeClr val="bg1"/>
                        </a:solidFill>
                        <a:latin typeface="Cambria Math" panose="02040503050406030204" pitchFamily="18" charset="0"/>
                      </a:rPr>
                      <m:t> </m:t>
                    </m:r>
                    <m:r>
                      <a:rPr lang="en-GB" sz="1200" b="1">
                        <a:solidFill>
                          <a:schemeClr val="bg1"/>
                        </a:solidFill>
                        <a:latin typeface="Cambria Math" panose="02040503050406030204" pitchFamily="18" charset="0"/>
                      </a:rPr>
                      <m:t>𝐤𝐠</m:t>
                    </m:r>
                    <m:r>
                      <a:rPr lang="es-ES" sz="1200" b="1" dirty="0">
                        <a:solidFill>
                          <a:schemeClr val="bg1"/>
                        </a:solidFill>
                        <a:latin typeface="Cambria Math" panose="02040503050406030204" pitchFamily="18" charset="0"/>
                      </a:rPr>
                      <m:t>/</m:t>
                    </m:r>
                    <m:sSup>
                      <m:sSupPr>
                        <m:ctrlPr>
                          <a:rPr lang="es-ES" sz="1200" b="1" i="1" dirty="0">
                            <a:solidFill>
                              <a:schemeClr val="bg1"/>
                            </a:solidFill>
                            <a:latin typeface="Cambria Math" panose="02040503050406030204" pitchFamily="18" charset="0"/>
                          </a:rPr>
                        </m:ctrlPr>
                      </m:sSupPr>
                      <m:e>
                        <m:r>
                          <a:rPr lang="es-ES" sz="1200" b="1" dirty="0">
                            <a:solidFill>
                              <a:schemeClr val="bg1"/>
                            </a:solidFill>
                            <a:latin typeface="Cambria Math" panose="02040503050406030204" pitchFamily="18" charset="0"/>
                          </a:rPr>
                          <m:t>𝐦</m:t>
                        </m:r>
                      </m:e>
                      <m:sup>
                        <m:r>
                          <a:rPr lang="es-ES" sz="1200" b="1" dirty="0">
                            <a:solidFill>
                              <a:schemeClr val="bg1"/>
                            </a:solidFill>
                            <a:latin typeface="Cambria Math" panose="02040503050406030204" pitchFamily="18" charset="0"/>
                          </a:rPr>
                          <m:t>𝟑</m:t>
                        </m:r>
                      </m:sup>
                    </m:sSup>
                  </m:oMath>
                </a14:m>
                <a:r>
                  <a:rPr lang="es-ES" sz="1200" b="1" dirty="0">
                    <a:solidFill>
                      <a:schemeClr val="bg1"/>
                    </a:solidFill>
                  </a:rPr>
                  <a:t>)</a:t>
                </a:r>
                <a:endParaRPr lang="en-GB" sz="1200" b="1" dirty="0">
                  <a:solidFill>
                    <a:schemeClr val="bg1"/>
                  </a:solidFill>
                </a:endParaRPr>
              </a:p>
            </p:txBody>
          </p:sp>
        </mc:Choice>
        <mc:Fallback xmlns="">
          <p:sp>
            <p:nvSpPr>
              <p:cNvPr id="36" name="CuadroTexto 35">
                <a:extLst>
                  <a:ext uri="{FF2B5EF4-FFF2-40B4-BE49-F238E27FC236}">
                    <a16:creationId xmlns:a16="http://schemas.microsoft.com/office/drawing/2014/main" id="{1A4ED3C0-EBCF-97D2-51D2-97A8FA791843}"/>
                  </a:ext>
                </a:extLst>
              </p:cNvPr>
              <p:cNvSpPr txBox="1">
                <a:spLocks noRot="1" noChangeAspect="1" noMove="1" noResize="1" noEditPoints="1" noAdjustHandles="1" noChangeArrowheads="1" noChangeShapeType="1" noTextEdit="1"/>
              </p:cNvSpPr>
              <p:nvPr/>
            </p:nvSpPr>
            <p:spPr>
              <a:xfrm rot="16200000">
                <a:off x="-371502" y="1338968"/>
                <a:ext cx="1433918" cy="465833"/>
              </a:xfrm>
              <a:prstGeom prst="rect">
                <a:avLst/>
              </a:prstGeom>
              <a:blipFill>
                <a:blip r:embed="rId19"/>
                <a:stretch>
                  <a:fillRect r="-9091"/>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7D2B6DCF-0EDA-A072-CEF1-151B282B6B11}"/>
                  </a:ext>
                </a:extLst>
              </p:cNvPr>
              <p:cNvSpPr txBox="1"/>
              <p:nvPr/>
            </p:nvSpPr>
            <p:spPr>
              <a:xfrm rot="16200000">
                <a:off x="-441741" y="3196083"/>
                <a:ext cx="1583608" cy="465833"/>
              </a:xfrm>
              <a:prstGeom prst="rect">
                <a:avLst/>
              </a:prstGeom>
              <a:solidFill>
                <a:schemeClr val="tx1"/>
              </a:solidFill>
              <a:ln w="12700">
                <a:noFill/>
              </a:ln>
            </p:spPr>
            <p:txBody>
              <a:bodyPr wrap="square" rtlCol="0">
                <a:spAutoFit/>
              </a:bodyPr>
              <a:lstStyle/>
              <a:p>
                <a:pPr algn="ctr"/>
                <a:r>
                  <a:rPr lang="es-ES" sz="1200" b="1" dirty="0">
                    <a:solidFill>
                      <a:schemeClr val="bg1"/>
                    </a:solidFill>
                  </a:rPr>
                  <a:t>Middle </a:t>
                </a:r>
                <a:r>
                  <a:rPr lang="es-ES" sz="1200" b="1" dirty="0" err="1">
                    <a:solidFill>
                      <a:schemeClr val="bg1"/>
                    </a:solidFill>
                  </a:rPr>
                  <a:t>thermocline</a:t>
                </a:r>
                <a:r>
                  <a:rPr lang="es-ES" sz="1200" b="1" dirty="0">
                    <a:solidFill>
                      <a:schemeClr val="bg1"/>
                    </a:solidFill>
                  </a:rPr>
                  <a:t> (</a:t>
                </a:r>
                <a14:m>
                  <m:oMath xmlns:m="http://schemas.openxmlformats.org/officeDocument/2006/math">
                    <m:r>
                      <a:rPr lang="es-ES" sz="1200" b="1" dirty="0">
                        <a:solidFill>
                          <a:schemeClr val="bg1"/>
                        </a:solidFill>
                        <a:latin typeface="Cambria Math" panose="02040503050406030204" pitchFamily="18" charset="0"/>
                      </a:rPr>
                      <m:t>𝟐𝟔</m:t>
                    </m:r>
                    <m:r>
                      <a:rPr lang="es-ES" sz="1200" b="1" dirty="0">
                        <a:solidFill>
                          <a:schemeClr val="bg1"/>
                        </a:solidFill>
                        <a:latin typeface="Cambria Math" panose="02040503050406030204" pitchFamily="18" charset="0"/>
                      </a:rPr>
                      <m:t>.</m:t>
                    </m:r>
                    <m:r>
                      <a:rPr lang="es-ES" sz="1200" b="1" dirty="0">
                        <a:solidFill>
                          <a:schemeClr val="bg1"/>
                        </a:solidFill>
                        <a:latin typeface="Cambria Math" panose="02040503050406030204" pitchFamily="18" charset="0"/>
                      </a:rPr>
                      <m:t>𝟓</m:t>
                    </m:r>
                    <m:r>
                      <a:rPr lang="es-ES" sz="1200" b="1" dirty="0">
                        <a:solidFill>
                          <a:schemeClr val="bg1"/>
                        </a:solidFill>
                        <a:latin typeface="Cambria Math" panose="02040503050406030204" pitchFamily="18" charset="0"/>
                      </a:rPr>
                      <m:t> </m:t>
                    </m:r>
                    <m:r>
                      <a:rPr lang="es-ES" sz="1200" b="1" dirty="0">
                        <a:solidFill>
                          <a:schemeClr val="bg1"/>
                        </a:solidFill>
                        <a:latin typeface="Cambria Math" panose="02040503050406030204" pitchFamily="18" charset="0"/>
                      </a:rPr>
                      <m:t>𝐤𝐠</m:t>
                    </m:r>
                    <m:r>
                      <a:rPr lang="es-ES" sz="1200" b="1" dirty="0">
                        <a:solidFill>
                          <a:schemeClr val="bg1"/>
                        </a:solidFill>
                        <a:latin typeface="Cambria Math" panose="02040503050406030204" pitchFamily="18" charset="0"/>
                      </a:rPr>
                      <m:t>/</m:t>
                    </m:r>
                    <m:sSup>
                      <m:sSupPr>
                        <m:ctrlPr>
                          <a:rPr lang="es-ES" sz="1200" b="1" i="1" dirty="0">
                            <a:solidFill>
                              <a:schemeClr val="bg1"/>
                            </a:solidFill>
                            <a:latin typeface="Cambria Math" panose="02040503050406030204" pitchFamily="18" charset="0"/>
                          </a:rPr>
                        </m:ctrlPr>
                      </m:sSupPr>
                      <m:e>
                        <m:r>
                          <a:rPr lang="es-ES" sz="1200" b="1" dirty="0">
                            <a:solidFill>
                              <a:schemeClr val="bg1"/>
                            </a:solidFill>
                            <a:latin typeface="Cambria Math" panose="02040503050406030204" pitchFamily="18" charset="0"/>
                          </a:rPr>
                          <m:t>𝐦</m:t>
                        </m:r>
                      </m:e>
                      <m:sup>
                        <m:r>
                          <a:rPr lang="es-ES" sz="1200" b="1" dirty="0">
                            <a:solidFill>
                              <a:schemeClr val="bg1"/>
                            </a:solidFill>
                            <a:latin typeface="Cambria Math" panose="02040503050406030204" pitchFamily="18" charset="0"/>
                          </a:rPr>
                          <m:t>𝟑</m:t>
                        </m:r>
                      </m:sup>
                    </m:sSup>
                  </m:oMath>
                </a14:m>
                <a:r>
                  <a:rPr lang="es-ES" sz="1200" b="1" dirty="0">
                    <a:solidFill>
                      <a:schemeClr val="bg1"/>
                    </a:solidFill>
                  </a:rPr>
                  <a:t>)</a:t>
                </a:r>
                <a:endParaRPr lang="en-GB" sz="1200" b="1" dirty="0">
                  <a:solidFill>
                    <a:schemeClr val="bg1"/>
                  </a:solidFill>
                </a:endParaRPr>
              </a:p>
            </p:txBody>
          </p:sp>
        </mc:Choice>
        <mc:Fallback xmlns="">
          <p:sp>
            <p:nvSpPr>
              <p:cNvPr id="37" name="CuadroTexto 36">
                <a:extLst>
                  <a:ext uri="{FF2B5EF4-FFF2-40B4-BE49-F238E27FC236}">
                    <a16:creationId xmlns:a16="http://schemas.microsoft.com/office/drawing/2014/main" id="{7D2B6DCF-0EDA-A072-CEF1-151B282B6B11}"/>
                  </a:ext>
                </a:extLst>
              </p:cNvPr>
              <p:cNvSpPr txBox="1">
                <a:spLocks noRot="1" noChangeAspect="1" noMove="1" noResize="1" noEditPoints="1" noAdjustHandles="1" noChangeArrowheads="1" noChangeShapeType="1" noTextEdit="1"/>
              </p:cNvSpPr>
              <p:nvPr/>
            </p:nvSpPr>
            <p:spPr>
              <a:xfrm rot="16200000">
                <a:off x="-441741" y="3196083"/>
                <a:ext cx="1583608" cy="465833"/>
              </a:xfrm>
              <a:prstGeom prst="rect">
                <a:avLst/>
              </a:prstGeom>
              <a:blipFill>
                <a:blip r:embed="rId20"/>
                <a:stretch>
                  <a:fillRect r="-9091"/>
                </a:stretch>
              </a:blipFill>
              <a:ln w="12700">
                <a:noFill/>
              </a:ln>
            </p:spPr>
            <p:txBody>
              <a:bodyPr/>
              <a:lstStyle/>
              <a:p>
                <a:r>
                  <a:rPr lang="en-GB">
                    <a:noFill/>
                  </a:rPr>
                  <a:t> </a:t>
                </a:r>
              </a:p>
            </p:txBody>
          </p:sp>
        </mc:Fallback>
      </mc:AlternateContent>
      <p:pic>
        <p:nvPicPr>
          <p:cNvPr id="38" name="Imagen 37" descr="Interfaz de usuario gráfica&#10;&#10;Descripción generada automáticamente con confianza media">
            <a:extLst>
              <a:ext uri="{FF2B5EF4-FFF2-40B4-BE49-F238E27FC236}">
                <a16:creationId xmlns:a16="http://schemas.microsoft.com/office/drawing/2014/main" id="{8A702135-9485-C2E6-A936-6153886DDA33}"/>
              </a:ext>
            </a:extLst>
          </p:cNvPr>
          <p:cNvPicPr>
            <a:picLocks noChangeAspect="1"/>
          </p:cNvPicPr>
          <p:nvPr/>
        </p:nvPicPr>
        <p:blipFill rotWithShape="1">
          <a:blip r:embed="rId10">
            <a:extLst>
              <a:ext uri="{28A0092B-C50C-407E-A947-70E740481C1C}">
                <a14:useLocalDpi xmlns:a14="http://schemas.microsoft.com/office/drawing/2010/main" val="0"/>
              </a:ext>
            </a:extLst>
          </a:blip>
          <a:srcRect l="85896" t="6164" r="710" b="9078"/>
          <a:stretch/>
        </p:blipFill>
        <p:spPr>
          <a:xfrm>
            <a:off x="8551824" y="2026416"/>
            <a:ext cx="582403" cy="2523736"/>
          </a:xfrm>
          <a:prstGeom prst="rect">
            <a:avLst/>
          </a:prstGeom>
        </p:spPr>
      </p:pic>
      <p:sp>
        <p:nvSpPr>
          <p:cNvPr id="39" name="CuadroTexto 38">
            <a:extLst>
              <a:ext uri="{FF2B5EF4-FFF2-40B4-BE49-F238E27FC236}">
                <a16:creationId xmlns:a16="http://schemas.microsoft.com/office/drawing/2014/main" id="{7E48C29F-0DD1-E1E8-A430-1CFDACB1B943}"/>
              </a:ext>
            </a:extLst>
          </p:cNvPr>
          <p:cNvSpPr txBox="1"/>
          <p:nvPr/>
        </p:nvSpPr>
        <p:spPr>
          <a:xfrm>
            <a:off x="11759098" y="0"/>
            <a:ext cx="432902" cy="246221"/>
          </a:xfrm>
          <a:prstGeom prst="rect">
            <a:avLst/>
          </a:prstGeom>
          <a:noFill/>
        </p:spPr>
        <p:txBody>
          <a:bodyPr wrap="square" rtlCol="0">
            <a:spAutoFit/>
          </a:bodyPr>
          <a:lstStyle/>
          <a:p>
            <a:pPr algn="r"/>
            <a:r>
              <a:rPr lang="en-GB" sz="1000" dirty="0"/>
              <a:t>3/4</a:t>
            </a:r>
          </a:p>
        </p:txBody>
      </p:sp>
      <p:cxnSp>
        <p:nvCxnSpPr>
          <p:cNvPr id="40" name="Conector recto 39">
            <a:extLst>
              <a:ext uri="{FF2B5EF4-FFF2-40B4-BE49-F238E27FC236}">
                <a16:creationId xmlns:a16="http://schemas.microsoft.com/office/drawing/2014/main" id="{13B59443-719A-D39C-C0E8-DDF7FDC8F57D}"/>
              </a:ext>
            </a:extLst>
          </p:cNvPr>
          <p:cNvCxnSpPr/>
          <p:nvPr/>
        </p:nvCxnSpPr>
        <p:spPr>
          <a:xfrm>
            <a:off x="218256" y="6553200"/>
            <a:ext cx="11722676"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CuadroTexto 47">
            <a:extLst>
              <a:ext uri="{FF2B5EF4-FFF2-40B4-BE49-F238E27FC236}">
                <a16:creationId xmlns:a16="http://schemas.microsoft.com/office/drawing/2014/main" id="{A0A32E22-6B99-4496-8977-6B47E70FC828}"/>
              </a:ext>
            </a:extLst>
          </p:cNvPr>
          <p:cNvSpPr txBox="1"/>
          <p:nvPr/>
        </p:nvSpPr>
        <p:spPr>
          <a:xfrm>
            <a:off x="4264061" y="347172"/>
            <a:ext cx="909287" cy="276999"/>
          </a:xfrm>
          <a:prstGeom prst="rect">
            <a:avLst/>
          </a:prstGeom>
          <a:solidFill>
            <a:schemeClr val="bg1"/>
          </a:solidFill>
          <a:ln w="12700">
            <a:solidFill>
              <a:schemeClr val="tx1"/>
            </a:solidFill>
          </a:ln>
        </p:spPr>
        <p:txBody>
          <a:bodyPr wrap="square" rtlCol="0">
            <a:spAutoFit/>
          </a:bodyPr>
          <a:lstStyle/>
          <a:p>
            <a:pPr algn="ctr"/>
            <a:r>
              <a:rPr lang="en-GB" sz="1200" b="1" dirty="0"/>
              <a:t>OMEGA3D</a:t>
            </a:r>
          </a:p>
        </p:txBody>
      </p:sp>
      <p:sp>
        <p:nvSpPr>
          <p:cNvPr id="88" name="CuadroTexto 87">
            <a:extLst>
              <a:ext uri="{FF2B5EF4-FFF2-40B4-BE49-F238E27FC236}">
                <a16:creationId xmlns:a16="http://schemas.microsoft.com/office/drawing/2014/main" id="{B6B08189-F446-49BB-BE24-22F6DC9AE2B9}"/>
              </a:ext>
            </a:extLst>
          </p:cNvPr>
          <p:cNvSpPr txBox="1"/>
          <p:nvPr/>
        </p:nvSpPr>
        <p:spPr>
          <a:xfrm>
            <a:off x="1686412" y="353273"/>
            <a:ext cx="909287" cy="276999"/>
          </a:xfrm>
          <a:prstGeom prst="rect">
            <a:avLst/>
          </a:prstGeom>
          <a:solidFill>
            <a:schemeClr val="bg1"/>
          </a:solidFill>
          <a:ln w="12700">
            <a:solidFill>
              <a:schemeClr val="tx1"/>
            </a:solidFill>
          </a:ln>
        </p:spPr>
        <p:txBody>
          <a:bodyPr wrap="square" rtlCol="0">
            <a:spAutoFit/>
          </a:bodyPr>
          <a:lstStyle/>
          <a:p>
            <a:pPr algn="ctr"/>
            <a:r>
              <a:rPr lang="en-GB" sz="1200" b="1" dirty="0"/>
              <a:t>ECCOv4r4</a:t>
            </a:r>
          </a:p>
        </p:txBody>
      </p:sp>
      <p:sp>
        <p:nvSpPr>
          <p:cNvPr id="44" name="CuadroTexto 43">
            <a:extLst>
              <a:ext uri="{FF2B5EF4-FFF2-40B4-BE49-F238E27FC236}">
                <a16:creationId xmlns:a16="http://schemas.microsoft.com/office/drawing/2014/main" id="{38D8AD12-A4AF-D31C-3BF1-E9CA5C50D613}"/>
              </a:ext>
            </a:extLst>
          </p:cNvPr>
          <p:cNvSpPr txBox="1"/>
          <p:nvPr/>
        </p:nvSpPr>
        <p:spPr>
          <a:xfrm>
            <a:off x="4315471" y="6555391"/>
            <a:ext cx="3528244" cy="307777"/>
          </a:xfrm>
          <a:prstGeom prst="rect">
            <a:avLst/>
          </a:prstGeom>
          <a:noFill/>
        </p:spPr>
        <p:txBody>
          <a:bodyPr wrap="square" rtlCol="0">
            <a:spAutoFit/>
          </a:bodyPr>
          <a:lstStyle/>
          <a:p>
            <a:pPr algn="ctr"/>
            <a:r>
              <a:rPr lang="en-GB" sz="1400" b="1" dirty="0">
                <a:solidFill>
                  <a:schemeClr val="bg1">
                    <a:lumMod val="50000"/>
                  </a:schemeClr>
                </a:solidFill>
              </a:rPr>
              <a:t>Diego Cortés-Morales and Alban Lazar</a:t>
            </a:r>
          </a:p>
        </p:txBody>
      </p:sp>
      <p:sp>
        <p:nvSpPr>
          <p:cNvPr id="45" name="CuadroTexto 44">
            <a:extLst>
              <a:ext uri="{FF2B5EF4-FFF2-40B4-BE49-F238E27FC236}">
                <a16:creationId xmlns:a16="http://schemas.microsoft.com/office/drawing/2014/main" id="{D7641BBB-2A01-0F28-F72E-8D9550C59A57}"/>
              </a:ext>
            </a:extLst>
          </p:cNvPr>
          <p:cNvSpPr txBox="1"/>
          <p:nvPr/>
        </p:nvSpPr>
        <p:spPr>
          <a:xfrm>
            <a:off x="637526" y="6551515"/>
            <a:ext cx="3528244" cy="307777"/>
          </a:xfrm>
          <a:prstGeom prst="rect">
            <a:avLst/>
          </a:prstGeom>
          <a:noFill/>
        </p:spPr>
        <p:txBody>
          <a:bodyPr wrap="square" rtlCol="0">
            <a:spAutoFit/>
          </a:bodyPr>
          <a:lstStyle/>
          <a:p>
            <a:r>
              <a:rPr lang="en-GB" sz="1400" dirty="0">
                <a:solidFill>
                  <a:schemeClr val="bg1">
                    <a:lumMod val="50000"/>
                  </a:schemeClr>
                </a:solidFill>
              </a:rPr>
              <a:t>dcortes@locean.ipsl.fr</a:t>
            </a:r>
          </a:p>
        </p:txBody>
      </p:sp>
      <p:sp>
        <p:nvSpPr>
          <p:cNvPr id="41" name="CuadroTexto 40">
            <a:extLst>
              <a:ext uri="{FF2B5EF4-FFF2-40B4-BE49-F238E27FC236}">
                <a16:creationId xmlns:a16="http://schemas.microsoft.com/office/drawing/2014/main" id="{6B8CCE1F-5A19-B466-E4B4-1785096E0803}"/>
              </a:ext>
            </a:extLst>
          </p:cNvPr>
          <p:cNvSpPr txBox="1"/>
          <p:nvPr/>
        </p:nvSpPr>
        <p:spPr>
          <a:xfrm>
            <a:off x="9408108" y="6550116"/>
            <a:ext cx="2408848" cy="307777"/>
          </a:xfrm>
          <a:prstGeom prst="rect">
            <a:avLst/>
          </a:prstGeom>
          <a:noFill/>
        </p:spPr>
        <p:txBody>
          <a:bodyPr wrap="square" rtlCol="0">
            <a:spAutoFit/>
          </a:bodyPr>
          <a:lstStyle/>
          <a:p>
            <a:pPr algn="r"/>
            <a:r>
              <a:rPr lang="en-GB" sz="1400" dirty="0">
                <a:solidFill>
                  <a:schemeClr val="bg1">
                    <a:lumMod val="50000"/>
                  </a:schemeClr>
                </a:solidFill>
              </a:rPr>
              <a:t>May 27th</a:t>
            </a:r>
          </a:p>
        </p:txBody>
      </p:sp>
      <mc:AlternateContent xmlns:mc="http://schemas.openxmlformats.org/markup-compatibility/2006">
        <mc:Choice xmlns:a14="http://schemas.microsoft.com/office/drawing/2010/main" Requires="a14">
          <p:sp>
            <p:nvSpPr>
              <p:cNvPr id="99" name="CuadroTexto 98">
                <a:extLst>
                  <a:ext uri="{FF2B5EF4-FFF2-40B4-BE49-F238E27FC236}">
                    <a16:creationId xmlns:a16="http://schemas.microsoft.com/office/drawing/2014/main" id="{0250DE73-5CAB-FB1C-C2EF-09B699924500}"/>
                  </a:ext>
                </a:extLst>
              </p:cNvPr>
              <p:cNvSpPr txBox="1"/>
              <p:nvPr/>
            </p:nvSpPr>
            <p:spPr>
              <a:xfrm>
                <a:off x="9027050" y="1604906"/>
                <a:ext cx="3070748" cy="3970318"/>
              </a:xfrm>
              <a:prstGeom prst="rect">
                <a:avLst/>
              </a:prstGeom>
              <a:noFill/>
            </p:spPr>
            <p:txBody>
              <a:bodyPr wrap="square" rtlCol="0">
                <a:spAutoFit/>
              </a:bodyPr>
              <a:lstStyle/>
              <a:p>
                <a:pPr marL="190500" indent="-190500">
                  <a:buFont typeface="Arial" panose="020B0604020202020204" pitchFamily="34" charset="0"/>
                  <a:buChar char="•"/>
                </a:pPr>
                <a:r>
                  <a:rPr lang="en-GB" sz="1400" u="sng" dirty="0"/>
                  <a:t>Upper thermocline:</a:t>
                </a:r>
              </a:p>
              <a:p>
                <a:pPr marL="450850" lvl="1" indent="-179388">
                  <a:buFont typeface="Arial" panose="020B0604020202020204" pitchFamily="34" charset="0"/>
                  <a:buChar char="•"/>
                </a:pPr>
                <a:r>
                  <a:rPr lang="en-GB" sz="1400" b="1" dirty="0"/>
                  <a:t>Wind-driven circulation </a:t>
                </a:r>
                <a:r>
                  <a:rPr lang="en-GB" sz="1400" dirty="0"/>
                  <a:t>well represented by the </a:t>
                </a:r>
                <a14:m>
                  <m:oMath xmlns:m="http://schemas.openxmlformats.org/officeDocument/2006/math">
                    <m:sSub>
                      <m:sSubPr>
                        <m:ctrlPr>
                          <a:rPr lang="en-GB" sz="1400" i="1" dirty="0" smtClean="0">
                            <a:latin typeface="Cambria Math" panose="02040503050406030204" pitchFamily="18" charset="0"/>
                          </a:rPr>
                        </m:ctrlPr>
                      </m:sSubPr>
                      <m:e>
                        <m:r>
                          <a:rPr lang="en-GB" sz="1400" i="1" dirty="0" smtClean="0">
                            <a:latin typeface="Cambria Math" panose="02040503050406030204" pitchFamily="18" charset="0"/>
                          </a:rPr>
                          <m:t>𝑤</m:t>
                        </m:r>
                      </m:e>
                      <m:sub>
                        <m:r>
                          <a:rPr lang="en-GB" sz="1400" i="1" dirty="0" smtClean="0">
                            <a:latin typeface="Cambria Math" panose="02040503050406030204" pitchFamily="18" charset="0"/>
                          </a:rPr>
                          <m:t>𝐿𝑉𝐵</m:t>
                        </m:r>
                        <m:r>
                          <a:rPr lang="en-GB" sz="1400" i="1" dirty="0" smtClean="0">
                            <a:latin typeface="Cambria Math" panose="02040503050406030204" pitchFamily="18" charset="0"/>
                          </a:rPr>
                          <m:t>3</m:t>
                        </m:r>
                        <m:r>
                          <a:rPr lang="en-GB" sz="1400" i="1" dirty="0" smtClean="0">
                            <a:latin typeface="Cambria Math" panose="02040503050406030204" pitchFamily="18" charset="0"/>
                          </a:rPr>
                          <m:t>𝐷</m:t>
                        </m:r>
                      </m:sub>
                    </m:sSub>
                    <m:r>
                      <a:rPr lang="en-GB" sz="1400" i="1" dirty="0" smtClean="0">
                        <a:latin typeface="Cambria Math" panose="02040503050406030204" pitchFamily="18" charset="0"/>
                      </a:rPr>
                      <m:t> </m:t>
                    </m:r>
                  </m:oMath>
                </a14:m>
                <a:r>
                  <a:rPr lang="en-GB" sz="1400" dirty="0"/>
                  <a:t> reconstruction.</a:t>
                </a:r>
              </a:p>
              <a:p>
                <a:pPr marL="450850" lvl="1" indent="-179388">
                  <a:buFont typeface="Arial" panose="020B0604020202020204" pitchFamily="34" charset="0"/>
                  <a:buChar char="•"/>
                </a:pPr>
                <a:r>
                  <a:rPr lang="en-GB" sz="1400" b="1" dirty="0"/>
                  <a:t>Upwelling</a:t>
                </a:r>
                <a:r>
                  <a:rPr lang="en-GB" sz="1400" dirty="0"/>
                  <a:t> constrained to the </a:t>
                </a:r>
                <a:r>
                  <a:rPr lang="en-GB" sz="1400" b="1" dirty="0"/>
                  <a:t>eastern tropical </a:t>
                </a:r>
                <a:r>
                  <a:rPr lang="en-GB" sz="1400" dirty="0"/>
                  <a:t>band in the LVBw3D reconstruction.</a:t>
                </a:r>
              </a:p>
              <a:p>
                <a:endParaRPr lang="en-GB" sz="1400" dirty="0"/>
              </a:p>
              <a:p>
                <a:pPr marL="190500" indent="-190500">
                  <a:buFont typeface="Arial" panose="020B0604020202020204" pitchFamily="34" charset="0"/>
                  <a:buChar char="•"/>
                </a:pPr>
                <a:r>
                  <a:rPr lang="en-GB" sz="1400" u="sng" dirty="0"/>
                  <a:t>Middle thermocline:</a:t>
                </a:r>
              </a:p>
              <a:p>
                <a:pPr marL="450850" lvl="1" indent="-177800">
                  <a:buFont typeface="Arial" panose="020B0604020202020204" pitchFamily="34" charset="0"/>
                  <a:buChar char="•"/>
                </a:pPr>
                <a:r>
                  <a:rPr lang="en-GB" sz="1400" b="1" dirty="0"/>
                  <a:t>No</a:t>
                </a:r>
                <a:r>
                  <a:rPr lang="en-GB" sz="1400" dirty="0"/>
                  <a:t> </a:t>
                </a:r>
                <a:r>
                  <a:rPr lang="en-GB" sz="1400" i="1" dirty="0"/>
                  <a:t>w</a:t>
                </a:r>
                <a:r>
                  <a:rPr lang="en-GB" sz="1400" dirty="0"/>
                  <a:t> </a:t>
                </a:r>
                <a:r>
                  <a:rPr lang="en-GB" sz="1400" b="1" dirty="0"/>
                  <a:t>baroclinity</a:t>
                </a:r>
                <a:r>
                  <a:rPr lang="en-GB" sz="1400" dirty="0"/>
                  <a:t> in </a:t>
                </a:r>
                <a:r>
                  <a:rPr lang="en-GB" sz="1400" b="1" dirty="0"/>
                  <a:t>OMEGA3D.</a:t>
                </a:r>
                <a:endParaRPr lang="en-GB" sz="1400" dirty="0"/>
              </a:p>
              <a:p>
                <a:pPr lvl="1"/>
                <a:endParaRPr lang="en-GB" sz="1400" dirty="0"/>
              </a:p>
              <a:p>
                <a:pPr marL="190500" lvl="1" indent="-190500">
                  <a:buFont typeface="Arial" panose="020B0604020202020204" pitchFamily="34" charset="0"/>
                  <a:buChar char="•"/>
                </a:pPr>
                <a:r>
                  <a:rPr lang="en-GB" sz="1400" u="sng" dirty="0"/>
                  <a:t>Lower thermocline:</a:t>
                </a:r>
              </a:p>
              <a:p>
                <a:pPr marL="450850" lvl="1" indent="-177800">
                  <a:buFont typeface="Arial" panose="020B0604020202020204" pitchFamily="34" charset="0"/>
                  <a:buChar char="•"/>
                </a:pPr>
                <a:r>
                  <a:rPr lang="en-GB" sz="1400" dirty="0"/>
                  <a:t>ECCO tropical w estimate features not reconstructed by </a:t>
                </a:r>
                <a14:m>
                  <m:oMath xmlns:m="http://schemas.openxmlformats.org/officeDocument/2006/math">
                    <m:sSub>
                      <m:sSubPr>
                        <m:ctrlPr>
                          <a:rPr lang="en-GB" sz="1400" i="1" dirty="0" smtClean="0">
                            <a:latin typeface="Cambria Math" panose="02040503050406030204" pitchFamily="18" charset="0"/>
                          </a:rPr>
                        </m:ctrlPr>
                      </m:sSubPr>
                      <m:e>
                        <m:r>
                          <a:rPr lang="en-GB" sz="1400" i="1" dirty="0" smtClean="0">
                            <a:latin typeface="Cambria Math" panose="02040503050406030204" pitchFamily="18" charset="0"/>
                          </a:rPr>
                          <m:t>𝑤</m:t>
                        </m:r>
                      </m:e>
                      <m:sub>
                        <m:r>
                          <a:rPr lang="en-GB" sz="1400" i="1" dirty="0" smtClean="0">
                            <a:latin typeface="Cambria Math" panose="02040503050406030204" pitchFamily="18" charset="0"/>
                          </a:rPr>
                          <m:t>𝐿𝑉𝐵</m:t>
                        </m:r>
                        <m:r>
                          <a:rPr lang="en-GB" sz="1400" i="1" dirty="0" smtClean="0">
                            <a:latin typeface="Cambria Math" panose="02040503050406030204" pitchFamily="18" charset="0"/>
                          </a:rPr>
                          <m:t>3</m:t>
                        </m:r>
                        <m:r>
                          <a:rPr lang="en-GB" sz="1400" i="1" dirty="0" smtClean="0">
                            <a:latin typeface="Cambria Math" panose="02040503050406030204" pitchFamily="18" charset="0"/>
                          </a:rPr>
                          <m:t>𝐷</m:t>
                        </m:r>
                      </m:sub>
                    </m:sSub>
                  </m:oMath>
                </a14:m>
                <a:r>
                  <a:rPr lang="en-GB" sz="1400" dirty="0"/>
                  <a:t> or OMEGA3D </a:t>
                </a:r>
                <a:r>
                  <a:rPr lang="en-GB" sz="1400" i="1" dirty="0"/>
                  <a:t>w</a:t>
                </a:r>
                <a:r>
                  <a:rPr lang="en-GB" sz="1400" dirty="0"/>
                  <a:t>.</a:t>
                </a:r>
              </a:p>
              <a:p>
                <a:pPr marL="450850" lvl="1" indent="-177800">
                  <a:buFont typeface="Arial" panose="020B0604020202020204" pitchFamily="34" charset="0"/>
                  <a:buChar char="•"/>
                </a:pPr>
                <a:r>
                  <a:rPr lang="en-GB" sz="1400" i="1" dirty="0"/>
                  <a:t>w</a:t>
                </a:r>
                <a:r>
                  <a:rPr lang="en-GB" sz="1400" dirty="0"/>
                  <a:t> field baroclinity over the Subtropical Gyre with ECCO and </a:t>
                </a:r>
                <a14:m>
                  <m:oMath xmlns:m="http://schemas.openxmlformats.org/officeDocument/2006/math">
                    <m:sSub>
                      <m:sSubPr>
                        <m:ctrlPr>
                          <a:rPr lang="en-GB" sz="1400" i="1" dirty="0" smtClean="0">
                            <a:latin typeface="Cambria Math" panose="02040503050406030204" pitchFamily="18" charset="0"/>
                          </a:rPr>
                        </m:ctrlPr>
                      </m:sSubPr>
                      <m:e>
                        <m:r>
                          <a:rPr lang="en-GB" sz="1400" i="1" dirty="0" smtClean="0">
                            <a:latin typeface="Cambria Math" panose="02040503050406030204" pitchFamily="18" charset="0"/>
                          </a:rPr>
                          <m:t>𝑤</m:t>
                        </m:r>
                      </m:e>
                      <m:sub>
                        <m:r>
                          <a:rPr lang="en-GB" sz="1400" i="1" dirty="0" smtClean="0">
                            <a:latin typeface="Cambria Math" panose="02040503050406030204" pitchFamily="18" charset="0"/>
                          </a:rPr>
                          <m:t>𝐿𝑉𝐵</m:t>
                        </m:r>
                        <m:r>
                          <a:rPr lang="en-GB" sz="1400" i="1" dirty="0" smtClean="0">
                            <a:latin typeface="Cambria Math" panose="02040503050406030204" pitchFamily="18" charset="0"/>
                          </a:rPr>
                          <m:t>3</m:t>
                        </m:r>
                        <m:r>
                          <a:rPr lang="en-GB" sz="1400" i="1" dirty="0" smtClean="0">
                            <a:latin typeface="Cambria Math" panose="02040503050406030204" pitchFamily="18" charset="0"/>
                          </a:rPr>
                          <m:t>𝐷</m:t>
                        </m:r>
                      </m:sub>
                    </m:sSub>
                  </m:oMath>
                </a14:m>
                <a:r>
                  <a:rPr lang="en-GB" sz="1400" dirty="0"/>
                  <a:t>.</a:t>
                </a:r>
              </a:p>
            </p:txBody>
          </p:sp>
        </mc:Choice>
        <mc:Fallback>
          <p:sp>
            <p:nvSpPr>
              <p:cNvPr id="99" name="CuadroTexto 98">
                <a:extLst>
                  <a:ext uri="{FF2B5EF4-FFF2-40B4-BE49-F238E27FC236}">
                    <a16:creationId xmlns:a16="http://schemas.microsoft.com/office/drawing/2014/main" id="{0250DE73-5CAB-FB1C-C2EF-09B699924500}"/>
                  </a:ext>
                </a:extLst>
              </p:cNvPr>
              <p:cNvSpPr txBox="1">
                <a:spLocks noRot="1" noChangeAspect="1" noMove="1" noResize="1" noEditPoints="1" noAdjustHandles="1" noChangeArrowheads="1" noChangeShapeType="1" noTextEdit="1"/>
              </p:cNvSpPr>
              <p:nvPr/>
            </p:nvSpPr>
            <p:spPr>
              <a:xfrm>
                <a:off x="9027050" y="1604906"/>
                <a:ext cx="3070748" cy="3970318"/>
              </a:xfrm>
              <a:prstGeom prst="rect">
                <a:avLst/>
              </a:prstGeom>
              <a:blipFill>
                <a:blip r:embed="rId21"/>
                <a:stretch>
                  <a:fillRect l="-397" t="-153" b="-613"/>
                </a:stretch>
              </a:blipFill>
            </p:spPr>
            <p:txBody>
              <a:bodyPr/>
              <a:lstStyle/>
              <a:p>
                <a:r>
                  <a:rPr lang="en-GB">
                    <a:noFill/>
                  </a:rPr>
                  <a:t> </a:t>
                </a:r>
              </a:p>
            </p:txBody>
          </p:sp>
        </mc:Fallback>
      </mc:AlternateContent>
    </p:spTree>
    <p:extLst>
      <p:ext uri="{BB962C8B-B14F-4D97-AF65-F5344CB8AC3E}">
        <p14:creationId xmlns:p14="http://schemas.microsoft.com/office/powerpoint/2010/main" val="2674692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8F4BE243-E23C-46A7-85AE-F70E5D89F16C}"/>
                  </a:ext>
                </a:extLst>
              </p:cNvPr>
              <p:cNvSpPr txBox="1"/>
              <p:nvPr/>
            </p:nvSpPr>
            <p:spPr>
              <a:xfrm>
                <a:off x="3665372" y="718712"/>
                <a:ext cx="8093723" cy="2574551"/>
              </a:xfrm>
              <a:prstGeom prst="rect">
                <a:avLst/>
              </a:prstGeom>
              <a:noFill/>
            </p:spPr>
            <p:txBody>
              <a:bodyPr wrap="square" rtlCol="0">
                <a:spAutoFit/>
              </a:bodyPr>
              <a:lstStyle/>
              <a:p>
                <a:pPr marL="266700" algn="just"/>
                <a:r>
                  <a:rPr lang="en-GB" sz="1600" dirty="0">
                    <a:effectLst/>
                    <a:latin typeface="Calibri" panose="020F0502020204030204" pitchFamily="34" charset="0"/>
                    <a:ea typeface="Calibri" panose="020F0502020204030204" pitchFamily="34" charset="0"/>
                    <a:cs typeface="Times New Roman" panose="02020603050405020304" pitchFamily="18" charset="0"/>
                  </a:rPr>
                  <a:t>The LVB is valid in the Tropical and Subtropical Atlantic bands over the subtropical and tropical gyres interior within the thermocline (far from the WBCs and equator band).</a:t>
                </a:r>
              </a:p>
              <a:p>
                <a:pPr marL="266700" algn="just"/>
                <a:endParaRPr lang="en-GB" sz="1600" dirty="0"/>
              </a:p>
              <a:p>
                <a:pPr marL="266700" algn="just"/>
                <a:r>
                  <a:rPr lang="en-GB" sz="1600" dirty="0">
                    <a:latin typeface="Calibri" panose="020F0502020204030204" pitchFamily="34" charset="0"/>
                    <a:ea typeface="Calibri" panose="020F0502020204030204" pitchFamily="34" charset="0"/>
                    <a:cs typeface="Times New Roman" panose="02020603050405020304" pitchFamily="18" charset="0"/>
                  </a:rPr>
                  <a:t>We demonstrated the link between horizontal and vertical movements in the open ocean below the Mixed Layer.</a:t>
                </a:r>
                <a:endParaRPr lang="en-GB" sz="1600" dirty="0"/>
              </a:p>
              <a:p>
                <a:pPr marL="266700">
                  <a:buFont typeface="Arial" panose="020B0604020202020204" pitchFamily="34" charset="0"/>
                  <a:buChar char="•"/>
                </a:pPr>
                <a:endParaRPr lang="en-GB" sz="1600" dirty="0"/>
              </a:p>
              <a:p>
                <a:pPr marL="266700" algn="just"/>
                <a:r>
                  <a:rPr lang="en-GB" sz="1600" dirty="0">
                    <a:effectLst/>
                    <a:latin typeface="Calibri" panose="020F0502020204030204" pitchFamily="34" charset="0"/>
                    <a:ea typeface="Calibri" panose="020F0502020204030204" pitchFamily="34" charset="0"/>
                    <a:cs typeface="Times New Roman" panose="02020603050405020304" pitchFamily="18" charset="0"/>
                  </a:rPr>
                  <a:t>We built a preliminary </a:t>
                </a:r>
                <a:r>
                  <a:rPr lang="en-GB" sz="1600" i="1" dirty="0">
                    <a:effectLst/>
                    <a:latin typeface="Calibri" panose="020F0502020204030204" pitchFamily="34" charset="0"/>
                    <a:ea typeface="Calibri" panose="020F0502020204030204" pitchFamily="34" charset="0"/>
                    <a:cs typeface="Times New Roman" panose="02020603050405020304" pitchFamily="18" charset="0"/>
                  </a:rPr>
                  <a:t>w</a:t>
                </a:r>
                <a:r>
                  <a:rPr lang="en-GB" sz="1600" dirty="0">
                    <a:effectLst/>
                    <a:latin typeface="Calibri" panose="020F0502020204030204" pitchFamily="34" charset="0"/>
                    <a:ea typeface="Calibri" panose="020F0502020204030204" pitchFamily="34" charset="0"/>
                    <a:cs typeface="Times New Roman" panose="02020603050405020304" pitchFamily="18" charset="0"/>
                  </a:rPr>
                  <a:t> product based on LVB integration in depth using ERA5 </a:t>
                </a:r>
                <a14:m>
                  <m:oMath xmlns:m="http://schemas.openxmlformats.org/officeDocument/2006/math">
                    <m:sSub>
                      <m:sSub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6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en-GB" sz="1600" i="1">
                            <a:effectLst/>
                            <a:latin typeface="Cambria Math" panose="02040503050406030204" pitchFamily="18" charset="0"/>
                            <a:ea typeface="Calibri" panose="020F0502020204030204" pitchFamily="34" charset="0"/>
                            <a:cs typeface="Times New Roman" panose="02020603050405020304" pitchFamily="18" charset="0"/>
                          </a:rPr>
                          <m:t>𝐸𝑘</m:t>
                        </m:r>
                      </m:sub>
                    </m:sSub>
                  </m:oMath>
                </a14:m>
                <a:r>
                  <a:rPr lang="en-GB" sz="1600" dirty="0">
                    <a:effectLst/>
                    <a:latin typeface="Calibri" panose="020F0502020204030204" pitchFamily="34" charset="0"/>
                    <a:ea typeface="Calibri" panose="020F0502020204030204" pitchFamily="34" charset="0"/>
                    <a:cs typeface="Times New Roman" panose="02020603050405020304" pitchFamily="18" charset="0"/>
                  </a:rPr>
                  <a:t> as boundary condition at surface and ARMOR3D </a:t>
                </a:r>
                <a14:m>
                  <m:oMath xmlns:m="http://schemas.openxmlformats.org/officeDocument/2006/math">
                    <m:sSub>
                      <m:sSubPr>
                        <m:ctrlPr>
                          <a:rPr lang="es-ES" sz="1600" i="1">
                            <a:latin typeface="Cambria Math" panose="02040503050406030204" pitchFamily="18" charset="0"/>
                            <a:ea typeface="Calibri" panose="020F0502020204030204" pitchFamily="34" charset="0"/>
                            <a:cs typeface="Times New Roman" panose="02020603050405020304" pitchFamily="18" charset="0"/>
                          </a:rPr>
                        </m:ctrlPr>
                      </m:sSubPr>
                      <m:e>
                        <m:r>
                          <a:rPr lang="es-ES" sz="1600" b="0" i="1" smtClean="0">
                            <a:latin typeface="Cambria Math" panose="02040503050406030204" pitchFamily="18" charset="0"/>
                            <a:ea typeface="Calibri" panose="020F0502020204030204" pitchFamily="34" charset="0"/>
                            <a:cs typeface="Times New Roman" panose="02020603050405020304" pitchFamily="18" charset="0"/>
                          </a:rPr>
                          <m:t>𝑣</m:t>
                        </m:r>
                      </m:e>
                      <m:sub>
                        <m:r>
                          <a:rPr lang="es-ES" sz="1600" b="0" i="1" smtClean="0">
                            <a:latin typeface="Cambria Math" panose="02040503050406030204" pitchFamily="18" charset="0"/>
                            <a:ea typeface="Calibri" panose="020F0502020204030204" pitchFamily="34" charset="0"/>
                            <a:cs typeface="Times New Roman" panose="02020603050405020304" pitchFamily="18" charset="0"/>
                          </a:rPr>
                          <m:t>𝑔</m:t>
                        </m:r>
                      </m:sub>
                    </m:sSub>
                  </m:oMath>
                </a14:m>
                <a:r>
                  <a:rPr lang="en-GB" sz="1600" dirty="0">
                    <a:effectLst/>
                    <a:latin typeface="Calibri" panose="020F0502020204030204" pitchFamily="34" charset="0"/>
                    <a:ea typeface="Calibri" panose="020F0502020204030204" pitchFamily="34" charset="0"/>
                    <a:cs typeface="Times New Roman" panose="02020603050405020304" pitchFamily="18" charset="0"/>
                  </a:rPr>
                  <a:t>. The r</a:t>
                </a:r>
                <a:r>
                  <a:rPr lang="en-GB" sz="1600" dirty="0"/>
                  <a:t>econstructed </a:t>
                </a:r>
                <a14:m>
                  <m:oMath xmlns:m="http://schemas.openxmlformats.org/officeDocument/2006/math">
                    <m:r>
                      <a:rPr lang="en-GB" sz="1600" i="1" dirty="0" smtClean="0">
                        <a:latin typeface="Cambria Math" panose="02040503050406030204" pitchFamily="18" charset="0"/>
                      </a:rPr>
                      <m:t>𝑤</m:t>
                    </m:r>
                  </m:oMath>
                </a14:m>
                <a:r>
                  <a:rPr lang="en-GB" sz="1600" dirty="0"/>
                  <a:t> agrees with the reanalysis and omega equation </a:t>
                </a:r>
                <a14:m>
                  <m:oMath xmlns:m="http://schemas.openxmlformats.org/officeDocument/2006/math">
                    <m:r>
                      <a:rPr lang="en-GB" sz="1600" i="1" dirty="0" smtClean="0">
                        <a:latin typeface="Cambria Math" panose="02040503050406030204" pitchFamily="18" charset="0"/>
                      </a:rPr>
                      <m:t>𝑤</m:t>
                    </m:r>
                  </m:oMath>
                </a14:m>
                <a:r>
                  <a:rPr lang="en-GB" sz="1600" dirty="0"/>
                  <a:t> product at large scale with minor differences in the upper thermocline, but with large errors in the lower thermocline.</a:t>
                </a:r>
                <a:endParaRPr lang="en-GB" dirty="0"/>
              </a:p>
            </p:txBody>
          </p:sp>
        </mc:Choice>
        <mc:Fallback>
          <p:sp>
            <p:nvSpPr>
              <p:cNvPr id="2" name="CuadroTexto 1">
                <a:extLst>
                  <a:ext uri="{FF2B5EF4-FFF2-40B4-BE49-F238E27FC236}">
                    <a16:creationId xmlns:a16="http://schemas.microsoft.com/office/drawing/2014/main" id="{8F4BE243-E23C-46A7-85AE-F70E5D89F16C}"/>
                  </a:ext>
                </a:extLst>
              </p:cNvPr>
              <p:cNvSpPr txBox="1">
                <a:spLocks noRot="1" noChangeAspect="1" noMove="1" noResize="1" noEditPoints="1" noAdjustHandles="1" noChangeArrowheads="1" noChangeShapeType="1" noTextEdit="1"/>
              </p:cNvSpPr>
              <p:nvPr/>
            </p:nvSpPr>
            <p:spPr>
              <a:xfrm>
                <a:off x="3665372" y="718712"/>
                <a:ext cx="8093723" cy="2574551"/>
              </a:xfrm>
              <a:prstGeom prst="rect">
                <a:avLst/>
              </a:prstGeom>
              <a:blipFill>
                <a:blip r:embed="rId3"/>
                <a:stretch>
                  <a:fillRect t="-711" r="-452" b="-2133"/>
                </a:stretch>
              </a:blipFill>
            </p:spPr>
            <p:txBody>
              <a:bodyPr/>
              <a:lstStyle/>
              <a:p>
                <a:r>
                  <a:rPr lang="en-GB">
                    <a:noFill/>
                  </a:rPr>
                  <a:t> </a:t>
                </a:r>
              </a:p>
            </p:txBody>
          </p:sp>
        </mc:Fallback>
      </mc:AlternateContent>
      <p:cxnSp>
        <p:nvCxnSpPr>
          <p:cNvPr id="10" name="Conector recto 9">
            <a:extLst>
              <a:ext uri="{FF2B5EF4-FFF2-40B4-BE49-F238E27FC236}">
                <a16:creationId xmlns:a16="http://schemas.microsoft.com/office/drawing/2014/main" id="{CA3C26FF-F56F-5D39-54E1-0D8493D2B3BB}"/>
              </a:ext>
            </a:extLst>
          </p:cNvPr>
          <p:cNvCxnSpPr>
            <a:cxnSpLocks/>
          </p:cNvCxnSpPr>
          <p:nvPr/>
        </p:nvCxnSpPr>
        <p:spPr>
          <a:xfrm flipH="1">
            <a:off x="3665372" y="547947"/>
            <a:ext cx="1" cy="313340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23725737-D4EE-BEAC-AE2F-FC69D1B2B9C0}"/>
              </a:ext>
            </a:extLst>
          </p:cNvPr>
          <p:cNvSpPr txBox="1"/>
          <p:nvPr/>
        </p:nvSpPr>
        <p:spPr>
          <a:xfrm>
            <a:off x="1613687" y="718712"/>
            <a:ext cx="1825361" cy="400110"/>
          </a:xfrm>
          <a:prstGeom prst="rect">
            <a:avLst/>
          </a:prstGeom>
          <a:noFill/>
        </p:spPr>
        <p:txBody>
          <a:bodyPr wrap="square" rtlCol="0">
            <a:spAutoFit/>
          </a:bodyPr>
          <a:lstStyle/>
          <a:p>
            <a:pPr algn="r"/>
            <a:r>
              <a:rPr lang="en-AU" sz="2000" dirty="0">
                <a:effectLst/>
                <a:latin typeface="Calibri" panose="020F0502020204030204" pitchFamily="34" charset="0"/>
                <a:ea typeface="Calibri" panose="020F0502020204030204" pitchFamily="34" charset="0"/>
                <a:cs typeface="Times New Roman" panose="02020603050405020304" pitchFamily="18" charset="0"/>
              </a:rPr>
              <a:t>Conclusions</a:t>
            </a:r>
            <a:endParaRPr lang="en-AU" sz="2000" dirty="0"/>
          </a:p>
        </p:txBody>
      </p:sp>
      <p:sp>
        <p:nvSpPr>
          <p:cNvPr id="20" name="CuadroTexto 19">
            <a:extLst>
              <a:ext uri="{FF2B5EF4-FFF2-40B4-BE49-F238E27FC236}">
                <a16:creationId xmlns:a16="http://schemas.microsoft.com/office/drawing/2014/main" id="{55120299-5AB8-C773-67A0-28231993C072}"/>
              </a:ext>
            </a:extLst>
          </p:cNvPr>
          <p:cNvSpPr txBox="1"/>
          <p:nvPr/>
        </p:nvSpPr>
        <p:spPr>
          <a:xfrm>
            <a:off x="934192" y="107"/>
            <a:ext cx="10323616" cy="338554"/>
          </a:xfrm>
          <a:prstGeom prst="rect">
            <a:avLst/>
          </a:prstGeom>
          <a:noFill/>
        </p:spPr>
        <p:txBody>
          <a:bodyPr wrap="square">
            <a:spAutoFit/>
          </a:bodyPr>
          <a:lstStyle/>
          <a:p>
            <a:pPr algn="ctr"/>
            <a:r>
              <a:rPr lang="en-US" sz="1600" b="1" u="sng" dirty="0">
                <a:solidFill>
                  <a:srgbClr val="000000"/>
                </a:solidFill>
                <a:latin typeface="Calibri" panose="020F0502020204030204" pitchFamily="34" charset="0"/>
              </a:rPr>
              <a:t>North Atlantic thermocline vertical velocity reconstruction from observation-based geostrophic meridional velocity field </a:t>
            </a:r>
            <a:endParaRPr lang="en-GB" sz="1600" u="sng" dirty="0"/>
          </a:p>
        </p:txBody>
      </p:sp>
      <p:sp>
        <p:nvSpPr>
          <p:cNvPr id="12" name="CuadroTexto 11">
            <a:extLst>
              <a:ext uri="{FF2B5EF4-FFF2-40B4-BE49-F238E27FC236}">
                <a16:creationId xmlns:a16="http://schemas.microsoft.com/office/drawing/2014/main" id="{3244F149-52CD-6037-8437-753E3F84D5D7}"/>
              </a:ext>
            </a:extLst>
          </p:cNvPr>
          <p:cNvSpPr txBox="1"/>
          <p:nvPr/>
        </p:nvSpPr>
        <p:spPr>
          <a:xfrm>
            <a:off x="11759098" y="0"/>
            <a:ext cx="432902" cy="246221"/>
          </a:xfrm>
          <a:prstGeom prst="rect">
            <a:avLst/>
          </a:prstGeom>
          <a:noFill/>
        </p:spPr>
        <p:txBody>
          <a:bodyPr wrap="square" rtlCol="0">
            <a:spAutoFit/>
          </a:bodyPr>
          <a:lstStyle/>
          <a:p>
            <a:pPr algn="r"/>
            <a:r>
              <a:rPr lang="en-GB" sz="1000" dirty="0"/>
              <a:t>4</a:t>
            </a:r>
            <a:r>
              <a:rPr lang="en-GB" sz="1000"/>
              <a:t>/4</a:t>
            </a:r>
            <a:endParaRPr lang="en-GB" sz="1000" dirty="0"/>
          </a:p>
        </p:txBody>
      </p:sp>
      <p:sp>
        <p:nvSpPr>
          <p:cNvPr id="18" name="CuadroTexto 17">
            <a:extLst>
              <a:ext uri="{FF2B5EF4-FFF2-40B4-BE49-F238E27FC236}">
                <a16:creationId xmlns:a16="http://schemas.microsoft.com/office/drawing/2014/main" id="{A7498E05-88F3-2112-5B8D-B9A7876CE8CD}"/>
              </a:ext>
            </a:extLst>
          </p:cNvPr>
          <p:cNvSpPr txBox="1"/>
          <p:nvPr/>
        </p:nvSpPr>
        <p:spPr>
          <a:xfrm>
            <a:off x="3665372" y="4103665"/>
            <a:ext cx="8008467" cy="1815882"/>
          </a:xfrm>
          <a:prstGeom prst="rect">
            <a:avLst/>
          </a:prstGeom>
          <a:noFill/>
        </p:spPr>
        <p:txBody>
          <a:bodyPr wrap="square">
            <a:spAutoFit/>
          </a:bodyPr>
          <a:lstStyle/>
          <a:p>
            <a:pPr marL="266700"/>
            <a:r>
              <a:rPr lang="en-GB" sz="1600" dirty="0"/>
              <a:t>Addition of VB terms.</a:t>
            </a:r>
          </a:p>
          <a:p>
            <a:pPr marL="266700"/>
            <a:endParaRPr lang="en-GB" sz="1600" dirty="0"/>
          </a:p>
          <a:p>
            <a:pPr marL="266700"/>
            <a:r>
              <a:rPr lang="en-GB" sz="1600" dirty="0"/>
              <a:t>Analysis of the temporal and seasonal scale of the LVB.</a:t>
            </a:r>
          </a:p>
          <a:p>
            <a:pPr marL="266700"/>
            <a:endParaRPr lang="en-GB" sz="1600" dirty="0"/>
          </a:p>
          <a:p>
            <a:pPr marL="266700"/>
            <a:r>
              <a:rPr lang="en-GB" sz="1600" dirty="0"/>
              <a:t>Extension of the framework to the rest of the global ocean.</a:t>
            </a:r>
          </a:p>
          <a:p>
            <a:pPr marL="266700"/>
            <a:endParaRPr lang="en-GB" sz="1600" dirty="0"/>
          </a:p>
          <a:p>
            <a:pPr marL="266700"/>
            <a:r>
              <a:rPr lang="en-GB" sz="1600" dirty="0"/>
              <a:t>Computation of biogeochemical fluxes.</a:t>
            </a:r>
          </a:p>
        </p:txBody>
      </p:sp>
      <p:cxnSp>
        <p:nvCxnSpPr>
          <p:cNvPr id="19" name="Conector recto 18">
            <a:extLst>
              <a:ext uri="{FF2B5EF4-FFF2-40B4-BE49-F238E27FC236}">
                <a16:creationId xmlns:a16="http://schemas.microsoft.com/office/drawing/2014/main" id="{6AE916CC-481A-16B8-22FE-51FFDE0DCF2E}"/>
              </a:ext>
            </a:extLst>
          </p:cNvPr>
          <p:cNvCxnSpPr>
            <a:cxnSpLocks/>
          </p:cNvCxnSpPr>
          <p:nvPr/>
        </p:nvCxnSpPr>
        <p:spPr>
          <a:xfrm>
            <a:off x="3665373" y="3913156"/>
            <a:ext cx="0" cy="22026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8BE480C7-FC3A-2A4F-1AF8-B6D247D34239}"/>
              </a:ext>
            </a:extLst>
          </p:cNvPr>
          <p:cNvSpPr txBox="1"/>
          <p:nvPr/>
        </p:nvSpPr>
        <p:spPr>
          <a:xfrm>
            <a:off x="945033" y="4103665"/>
            <a:ext cx="2494015" cy="400110"/>
          </a:xfrm>
          <a:prstGeom prst="rect">
            <a:avLst/>
          </a:prstGeom>
          <a:noFill/>
        </p:spPr>
        <p:txBody>
          <a:bodyPr wrap="square" rtlCol="0">
            <a:spAutoFit/>
          </a:bodyPr>
          <a:lstStyle/>
          <a:p>
            <a:pPr algn="r"/>
            <a:r>
              <a:rPr lang="en-AU" sz="2000" dirty="0">
                <a:effectLst/>
                <a:latin typeface="Calibri" panose="020F0502020204030204" pitchFamily="34" charset="0"/>
                <a:ea typeface="Calibri" panose="020F0502020204030204" pitchFamily="34" charset="0"/>
                <a:cs typeface="Times New Roman" panose="02020603050405020304" pitchFamily="18" charset="0"/>
              </a:rPr>
              <a:t>Future perspectives</a:t>
            </a:r>
            <a:endParaRPr lang="en-AU" sz="2000" dirty="0"/>
          </a:p>
        </p:txBody>
      </p:sp>
      <p:cxnSp>
        <p:nvCxnSpPr>
          <p:cNvPr id="23" name="Conector recto 22">
            <a:extLst>
              <a:ext uri="{FF2B5EF4-FFF2-40B4-BE49-F238E27FC236}">
                <a16:creationId xmlns:a16="http://schemas.microsoft.com/office/drawing/2014/main" id="{E659F590-68FB-E373-5028-A9931AD4F5AD}"/>
              </a:ext>
            </a:extLst>
          </p:cNvPr>
          <p:cNvCxnSpPr/>
          <p:nvPr/>
        </p:nvCxnSpPr>
        <p:spPr>
          <a:xfrm>
            <a:off x="218256" y="6553200"/>
            <a:ext cx="11722676"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D618FA7D-AB17-9948-50F3-99DCEAF5FDC7}"/>
              </a:ext>
            </a:extLst>
          </p:cNvPr>
          <p:cNvSpPr txBox="1"/>
          <p:nvPr/>
        </p:nvSpPr>
        <p:spPr>
          <a:xfrm>
            <a:off x="4315471" y="6555391"/>
            <a:ext cx="3528244" cy="307777"/>
          </a:xfrm>
          <a:prstGeom prst="rect">
            <a:avLst/>
          </a:prstGeom>
          <a:noFill/>
        </p:spPr>
        <p:txBody>
          <a:bodyPr wrap="square" rtlCol="0">
            <a:spAutoFit/>
          </a:bodyPr>
          <a:lstStyle/>
          <a:p>
            <a:pPr algn="ctr"/>
            <a:r>
              <a:rPr lang="en-GB" sz="1400" b="1" dirty="0">
                <a:solidFill>
                  <a:schemeClr val="bg1">
                    <a:lumMod val="50000"/>
                  </a:schemeClr>
                </a:solidFill>
              </a:rPr>
              <a:t>Diego Cortés-Morales and Alban Lazar</a:t>
            </a:r>
          </a:p>
        </p:txBody>
      </p:sp>
      <p:sp>
        <p:nvSpPr>
          <p:cNvPr id="25" name="CuadroTexto 24">
            <a:extLst>
              <a:ext uri="{FF2B5EF4-FFF2-40B4-BE49-F238E27FC236}">
                <a16:creationId xmlns:a16="http://schemas.microsoft.com/office/drawing/2014/main" id="{20FBE5DB-3267-412B-608C-DC924ACAF98C}"/>
              </a:ext>
            </a:extLst>
          </p:cNvPr>
          <p:cNvSpPr txBox="1"/>
          <p:nvPr/>
        </p:nvSpPr>
        <p:spPr>
          <a:xfrm>
            <a:off x="637526" y="6551515"/>
            <a:ext cx="3528244" cy="307777"/>
          </a:xfrm>
          <a:prstGeom prst="rect">
            <a:avLst/>
          </a:prstGeom>
          <a:noFill/>
        </p:spPr>
        <p:txBody>
          <a:bodyPr wrap="square" rtlCol="0">
            <a:spAutoFit/>
          </a:bodyPr>
          <a:lstStyle/>
          <a:p>
            <a:r>
              <a:rPr lang="en-GB" sz="1400" dirty="0">
                <a:solidFill>
                  <a:schemeClr val="bg1">
                    <a:lumMod val="50000"/>
                  </a:schemeClr>
                </a:solidFill>
              </a:rPr>
              <a:t>dcortes@locean.ipsl.fr</a:t>
            </a:r>
          </a:p>
        </p:txBody>
      </p:sp>
      <p:pic>
        <p:nvPicPr>
          <p:cNvPr id="28" name="Imagen 27" descr="Código QR&#10;&#10;Descripción generada automáticamente">
            <a:extLst>
              <a:ext uri="{FF2B5EF4-FFF2-40B4-BE49-F238E27FC236}">
                <a16:creationId xmlns:a16="http://schemas.microsoft.com/office/drawing/2014/main" id="{8A5F42EA-4F4E-B6A1-80A9-18532B4AD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8350" y="4061350"/>
            <a:ext cx="2472582" cy="2472582"/>
          </a:xfrm>
          <a:prstGeom prst="rect">
            <a:avLst/>
          </a:prstGeom>
        </p:spPr>
      </p:pic>
      <p:sp>
        <p:nvSpPr>
          <p:cNvPr id="14" name="CuadroTexto 13">
            <a:extLst>
              <a:ext uri="{FF2B5EF4-FFF2-40B4-BE49-F238E27FC236}">
                <a16:creationId xmlns:a16="http://schemas.microsoft.com/office/drawing/2014/main" id="{E4B15DCB-0145-0011-94F7-9504C026D57F}"/>
              </a:ext>
            </a:extLst>
          </p:cNvPr>
          <p:cNvSpPr txBox="1"/>
          <p:nvPr/>
        </p:nvSpPr>
        <p:spPr>
          <a:xfrm>
            <a:off x="10127446" y="3773051"/>
            <a:ext cx="1825361" cy="338554"/>
          </a:xfrm>
          <a:prstGeom prst="rect">
            <a:avLst/>
          </a:prstGeom>
          <a:noFill/>
        </p:spPr>
        <p:txBody>
          <a:bodyPr wrap="square" rtlCol="0">
            <a:spAutoFit/>
          </a:bodyPr>
          <a:lstStyle/>
          <a:p>
            <a:pPr algn="r"/>
            <a:r>
              <a:rPr lang="en-AU" sz="1600" b="1" dirty="0">
                <a:solidFill>
                  <a:schemeClr val="bg1">
                    <a:lumMod val="50000"/>
                  </a:schemeClr>
                </a:solidFill>
                <a:latin typeface="Calibri" panose="020F0502020204030204" pitchFamily="34" charset="0"/>
                <a:cs typeface="Times New Roman" panose="02020603050405020304" pitchFamily="18" charset="0"/>
              </a:rPr>
              <a:t>QR for the abstract</a:t>
            </a:r>
            <a:endParaRPr lang="en-AU" sz="1600" b="1" dirty="0">
              <a:solidFill>
                <a:schemeClr val="bg1">
                  <a:lumMod val="50000"/>
                </a:schemeClr>
              </a:solidFill>
            </a:endParaRPr>
          </a:p>
        </p:txBody>
      </p:sp>
      <p:sp>
        <p:nvSpPr>
          <p:cNvPr id="16" name="CuadroTexto 15">
            <a:extLst>
              <a:ext uri="{FF2B5EF4-FFF2-40B4-BE49-F238E27FC236}">
                <a16:creationId xmlns:a16="http://schemas.microsoft.com/office/drawing/2014/main" id="{9184CE43-E9DE-46F8-0A00-D4CA57160F1E}"/>
              </a:ext>
            </a:extLst>
          </p:cNvPr>
          <p:cNvSpPr txBox="1"/>
          <p:nvPr/>
        </p:nvSpPr>
        <p:spPr>
          <a:xfrm>
            <a:off x="9408108" y="6550116"/>
            <a:ext cx="2408848" cy="307777"/>
          </a:xfrm>
          <a:prstGeom prst="rect">
            <a:avLst/>
          </a:prstGeom>
          <a:noFill/>
        </p:spPr>
        <p:txBody>
          <a:bodyPr wrap="square" rtlCol="0">
            <a:spAutoFit/>
          </a:bodyPr>
          <a:lstStyle/>
          <a:p>
            <a:pPr algn="r"/>
            <a:r>
              <a:rPr lang="en-GB" sz="1400" dirty="0">
                <a:solidFill>
                  <a:schemeClr val="bg1">
                    <a:lumMod val="50000"/>
                  </a:schemeClr>
                </a:solidFill>
              </a:rPr>
              <a:t>May 27th</a:t>
            </a:r>
          </a:p>
        </p:txBody>
      </p:sp>
    </p:spTree>
    <p:extLst>
      <p:ext uri="{BB962C8B-B14F-4D97-AF65-F5344CB8AC3E}">
        <p14:creationId xmlns:p14="http://schemas.microsoft.com/office/powerpoint/2010/main" val="1446250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8F4BE243-E23C-46A7-85AE-F70E5D89F16C}"/>
                  </a:ext>
                </a:extLst>
              </p:cNvPr>
              <p:cNvSpPr txBox="1"/>
              <p:nvPr/>
            </p:nvSpPr>
            <p:spPr>
              <a:xfrm>
                <a:off x="3665372" y="718712"/>
                <a:ext cx="8093723" cy="2574551"/>
              </a:xfrm>
              <a:prstGeom prst="rect">
                <a:avLst/>
              </a:prstGeom>
              <a:noFill/>
            </p:spPr>
            <p:txBody>
              <a:bodyPr wrap="square" rtlCol="0">
                <a:spAutoFit/>
              </a:bodyPr>
              <a:lstStyle/>
              <a:p>
                <a:pPr marL="266700" algn="just"/>
                <a:r>
                  <a:rPr lang="en-GB" sz="1600" dirty="0">
                    <a:effectLst/>
                    <a:latin typeface="Calibri" panose="020F0502020204030204" pitchFamily="34" charset="0"/>
                    <a:ea typeface="Calibri" panose="020F0502020204030204" pitchFamily="34" charset="0"/>
                    <a:cs typeface="Times New Roman" panose="02020603050405020304" pitchFamily="18" charset="0"/>
                  </a:rPr>
                  <a:t>The LVB is valid in the Tropical and Subtropical Atlantic bands over the subtropical and tropical gyres interior within the thermocline (far from the WBCs and equator band).</a:t>
                </a:r>
              </a:p>
              <a:p>
                <a:pPr marL="266700" algn="just"/>
                <a:endParaRPr lang="en-GB" sz="1600" dirty="0"/>
              </a:p>
              <a:p>
                <a:pPr marL="266700" algn="just"/>
                <a:r>
                  <a:rPr lang="en-GB" sz="1600" dirty="0">
                    <a:latin typeface="Calibri" panose="020F0502020204030204" pitchFamily="34" charset="0"/>
                    <a:ea typeface="Calibri" panose="020F0502020204030204" pitchFamily="34" charset="0"/>
                    <a:cs typeface="Times New Roman" panose="02020603050405020304" pitchFamily="18" charset="0"/>
                  </a:rPr>
                  <a:t>We demonstrated the link between horizontal and vertical movements in the open ocean below the Mixed Layer.</a:t>
                </a:r>
                <a:endParaRPr lang="en-GB" sz="1600" dirty="0"/>
              </a:p>
              <a:p>
                <a:pPr marL="266700">
                  <a:buFont typeface="Arial" panose="020B0604020202020204" pitchFamily="34" charset="0"/>
                  <a:buChar char="•"/>
                </a:pPr>
                <a:endParaRPr lang="en-GB" sz="1600" dirty="0"/>
              </a:p>
              <a:p>
                <a:pPr marL="266700" algn="just"/>
                <a:r>
                  <a:rPr lang="en-GB" sz="1600" dirty="0">
                    <a:effectLst/>
                    <a:latin typeface="Calibri" panose="020F0502020204030204" pitchFamily="34" charset="0"/>
                    <a:ea typeface="Calibri" panose="020F0502020204030204" pitchFamily="34" charset="0"/>
                    <a:cs typeface="Times New Roman" panose="02020603050405020304" pitchFamily="18" charset="0"/>
                  </a:rPr>
                  <a:t>We built a preliminary </a:t>
                </a:r>
                <a:r>
                  <a:rPr lang="en-GB" sz="1600" i="1" dirty="0">
                    <a:effectLst/>
                    <a:latin typeface="Calibri" panose="020F0502020204030204" pitchFamily="34" charset="0"/>
                    <a:ea typeface="Calibri" panose="020F0502020204030204" pitchFamily="34" charset="0"/>
                    <a:cs typeface="Times New Roman" panose="02020603050405020304" pitchFamily="18" charset="0"/>
                  </a:rPr>
                  <a:t>w</a:t>
                </a:r>
                <a:r>
                  <a:rPr lang="en-GB" sz="1600" dirty="0">
                    <a:effectLst/>
                    <a:latin typeface="Calibri" panose="020F0502020204030204" pitchFamily="34" charset="0"/>
                    <a:ea typeface="Calibri" panose="020F0502020204030204" pitchFamily="34" charset="0"/>
                    <a:cs typeface="Times New Roman" panose="02020603050405020304" pitchFamily="18" charset="0"/>
                  </a:rPr>
                  <a:t> product based on LVB integration in depth using ERA5 </a:t>
                </a:r>
                <a14:m>
                  <m:oMath xmlns:m="http://schemas.openxmlformats.org/officeDocument/2006/math">
                    <m:sSub>
                      <m:sSub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6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en-GB" sz="1600" i="1">
                            <a:effectLst/>
                            <a:latin typeface="Cambria Math" panose="02040503050406030204" pitchFamily="18" charset="0"/>
                            <a:ea typeface="Calibri" panose="020F0502020204030204" pitchFamily="34" charset="0"/>
                            <a:cs typeface="Times New Roman" panose="02020603050405020304" pitchFamily="18" charset="0"/>
                          </a:rPr>
                          <m:t>𝐸𝑘</m:t>
                        </m:r>
                      </m:sub>
                    </m:sSub>
                  </m:oMath>
                </a14:m>
                <a:r>
                  <a:rPr lang="en-GB" sz="1600" dirty="0">
                    <a:effectLst/>
                    <a:latin typeface="Calibri" panose="020F0502020204030204" pitchFamily="34" charset="0"/>
                    <a:ea typeface="Calibri" panose="020F0502020204030204" pitchFamily="34" charset="0"/>
                    <a:cs typeface="Times New Roman" panose="02020603050405020304" pitchFamily="18" charset="0"/>
                  </a:rPr>
                  <a:t> as boundary condition at surface and ARMOR3D </a:t>
                </a:r>
                <a14:m>
                  <m:oMath xmlns:m="http://schemas.openxmlformats.org/officeDocument/2006/math">
                    <m:sSub>
                      <m:sSubPr>
                        <m:ctrlPr>
                          <a:rPr lang="es-ES" sz="1600" i="1">
                            <a:latin typeface="Cambria Math" panose="02040503050406030204" pitchFamily="18" charset="0"/>
                            <a:ea typeface="Calibri" panose="020F0502020204030204" pitchFamily="34" charset="0"/>
                            <a:cs typeface="Times New Roman" panose="02020603050405020304" pitchFamily="18" charset="0"/>
                          </a:rPr>
                        </m:ctrlPr>
                      </m:sSubPr>
                      <m:e>
                        <m:r>
                          <a:rPr lang="es-ES" sz="1600" b="0" i="1" smtClean="0">
                            <a:latin typeface="Cambria Math" panose="02040503050406030204" pitchFamily="18" charset="0"/>
                            <a:ea typeface="Calibri" panose="020F0502020204030204" pitchFamily="34" charset="0"/>
                            <a:cs typeface="Times New Roman" panose="02020603050405020304" pitchFamily="18" charset="0"/>
                          </a:rPr>
                          <m:t>𝑣</m:t>
                        </m:r>
                      </m:e>
                      <m:sub>
                        <m:r>
                          <a:rPr lang="es-ES" sz="1600" b="0" i="1" smtClean="0">
                            <a:latin typeface="Cambria Math" panose="02040503050406030204" pitchFamily="18" charset="0"/>
                            <a:ea typeface="Calibri" panose="020F0502020204030204" pitchFamily="34" charset="0"/>
                            <a:cs typeface="Times New Roman" panose="02020603050405020304" pitchFamily="18" charset="0"/>
                          </a:rPr>
                          <m:t>𝑔</m:t>
                        </m:r>
                      </m:sub>
                    </m:sSub>
                  </m:oMath>
                </a14:m>
                <a:r>
                  <a:rPr lang="en-GB" sz="1600" dirty="0">
                    <a:effectLst/>
                    <a:latin typeface="Calibri" panose="020F0502020204030204" pitchFamily="34" charset="0"/>
                    <a:ea typeface="Calibri" panose="020F0502020204030204" pitchFamily="34" charset="0"/>
                    <a:cs typeface="Times New Roman" panose="02020603050405020304" pitchFamily="18" charset="0"/>
                  </a:rPr>
                  <a:t>. The r</a:t>
                </a:r>
                <a:r>
                  <a:rPr lang="en-GB" sz="1600" dirty="0"/>
                  <a:t>econstructed </a:t>
                </a:r>
                <a14:m>
                  <m:oMath xmlns:m="http://schemas.openxmlformats.org/officeDocument/2006/math">
                    <m:r>
                      <a:rPr lang="en-GB" sz="1600" i="1" dirty="0" smtClean="0">
                        <a:latin typeface="Cambria Math" panose="02040503050406030204" pitchFamily="18" charset="0"/>
                      </a:rPr>
                      <m:t>𝑤</m:t>
                    </m:r>
                  </m:oMath>
                </a14:m>
                <a:r>
                  <a:rPr lang="en-GB" sz="1600" dirty="0"/>
                  <a:t> agrees with the reanalysis and omega equation </a:t>
                </a:r>
                <a14:m>
                  <m:oMath xmlns:m="http://schemas.openxmlformats.org/officeDocument/2006/math">
                    <m:r>
                      <a:rPr lang="en-GB" sz="1600" i="1" dirty="0" smtClean="0">
                        <a:latin typeface="Cambria Math" panose="02040503050406030204" pitchFamily="18" charset="0"/>
                      </a:rPr>
                      <m:t>𝑤</m:t>
                    </m:r>
                  </m:oMath>
                </a14:m>
                <a:r>
                  <a:rPr lang="en-GB" sz="1600" dirty="0"/>
                  <a:t> product at large scale with minor differences in the upper thermocline, but with large errors in the lower thermocline.</a:t>
                </a:r>
                <a:endParaRPr lang="en-GB" dirty="0"/>
              </a:p>
            </p:txBody>
          </p:sp>
        </mc:Choice>
        <mc:Fallback>
          <p:sp>
            <p:nvSpPr>
              <p:cNvPr id="2" name="CuadroTexto 1">
                <a:extLst>
                  <a:ext uri="{FF2B5EF4-FFF2-40B4-BE49-F238E27FC236}">
                    <a16:creationId xmlns:a16="http://schemas.microsoft.com/office/drawing/2014/main" id="{8F4BE243-E23C-46A7-85AE-F70E5D89F16C}"/>
                  </a:ext>
                </a:extLst>
              </p:cNvPr>
              <p:cNvSpPr txBox="1">
                <a:spLocks noRot="1" noChangeAspect="1" noMove="1" noResize="1" noEditPoints="1" noAdjustHandles="1" noChangeArrowheads="1" noChangeShapeType="1" noTextEdit="1"/>
              </p:cNvSpPr>
              <p:nvPr/>
            </p:nvSpPr>
            <p:spPr>
              <a:xfrm>
                <a:off x="3665372" y="718712"/>
                <a:ext cx="8093723" cy="2574551"/>
              </a:xfrm>
              <a:prstGeom prst="rect">
                <a:avLst/>
              </a:prstGeom>
              <a:blipFill>
                <a:blip r:embed="rId3"/>
                <a:stretch>
                  <a:fillRect t="-711" r="-452" b="-2133"/>
                </a:stretch>
              </a:blipFill>
            </p:spPr>
            <p:txBody>
              <a:bodyPr/>
              <a:lstStyle/>
              <a:p>
                <a:r>
                  <a:rPr lang="en-GB">
                    <a:noFill/>
                  </a:rPr>
                  <a:t> </a:t>
                </a:r>
              </a:p>
            </p:txBody>
          </p:sp>
        </mc:Fallback>
      </mc:AlternateContent>
      <p:cxnSp>
        <p:nvCxnSpPr>
          <p:cNvPr id="10" name="Conector recto 9">
            <a:extLst>
              <a:ext uri="{FF2B5EF4-FFF2-40B4-BE49-F238E27FC236}">
                <a16:creationId xmlns:a16="http://schemas.microsoft.com/office/drawing/2014/main" id="{CA3C26FF-F56F-5D39-54E1-0D8493D2B3BB}"/>
              </a:ext>
            </a:extLst>
          </p:cNvPr>
          <p:cNvCxnSpPr>
            <a:cxnSpLocks/>
          </p:cNvCxnSpPr>
          <p:nvPr/>
        </p:nvCxnSpPr>
        <p:spPr>
          <a:xfrm flipH="1">
            <a:off x="3665372" y="547947"/>
            <a:ext cx="1" cy="313340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23725737-D4EE-BEAC-AE2F-FC69D1B2B9C0}"/>
              </a:ext>
            </a:extLst>
          </p:cNvPr>
          <p:cNvSpPr txBox="1"/>
          <p:nvPr/>
        </p:nvSpPr>
        <p:spPr>
          <a:xfrm>
            <a:off x="1613687" y="718712"/>
            <a:ext cx="1825361" cy="400110"/>
          </a:xfrm>
          <a:prstGeom prst="rect">
            <a:avLst/>
          </a:prstGeom>
          <a:noFill/>
        </p:spPr>
        <p:txBody>
          <a:bodyPr wrap="square" rtlCol="0">
            <a:spAutoFit/>
          </a:bodyPr>
          <a:lstStyle/>
          <a:p>
            <a:pPr algn="r"/>
            <a:r>
              <a:rPr lang="en-AU" sz="2000" dirty="0">
                <a:effectLst/>
                <a:latin typeface="Calibri" panose="020F0502020204030204" pitchFamily="34" charset="0"/>
                <a:ea typeface="Calibri" panose="020F0502020204030204" pitchFamily="34" charset="0"/>
                <a:cs typeface="Times New Roman" panose="02020603050405020304" pitchFamily="18" charset="0"/>
              </a:rPr>
              <a:t>Conclusions</a:t>
            </a:r>
            <a:endParaRPr lang="en-AU" sz="2000" dirty="0"/>
          </a:p>
        </p:txBody>
      </p:sp>
      <p:sp>
        <p:nvSpPr>
          <p:cNvPr id="20" name="CuadroTexto 19">
            <a:extLst>
              <a:ext uri="{FF2B5EF4-FFF2-40B4-BE49-F238E27FC236}">
                <a16:creationId xmlns:a16="http://schemas.microsoft.com/office/drawing/2014/main" id="{55120299-5AB8-C773-67A0-28231993C072}"/>
              </a:ext>
            </a:extLst>
          </p:cNvPr>
          <p:cNvSpPr txBox="1"/>
          <p:nvPr/>
        </p:nvSpPr>
        <p:spPr>
          <a:xfrm>
            <a:off x="934192" y="107"/>
            <a:ext cx="10323616" cy="338554"/>
          </a:xfrm>
          <a:prstGeom prst="rect">
            <a:avLst/>
          </a:prstGeom>
          <a:noFill/>
        </p:spPr>
        <p:txBody>
          <a:bodyPr wrap="square">
            <a:spAutoFit/>
          </a:bodyPr>
          <a:lstStyle/>
          <a:p>
            <a:pPr algn="ctr"/>
            <a:r>
              <a:rPr lang="en-US" sz="1600" b="1" u="sng" dirty="0">
                <a:solidFill>
                  <a:srgbClr val="000000"/>
                </a:solidFill>
                <a:latin typeface="Calibri" panose="020F0502020204030204" pitchFamily="34" charset="0"/>
              </a:rPr>
              <a:t>North Atlantic thermocline vertical velocity reconstruction from observation-based geostrophic meridional velocity field </a:t>
            </a:r>
            <a:endParaRPr lang="en-GB" sz="1600" u="sng" dirty="0"/>
          </a:p>
        </p:txBody>
      </p:sp>
      <p:sp>
        <p:nvSpPr>
          <p:cNvPr id="12" name="CuadroTexto 11">
            <a:extLst>
              <a:ext uri="{FF2B5EF4-FFF2-40B4-BE49-F238E27FC236}">
                <a16:creationId xmlns:a16="http://schemas.microsoft.com/office/drawing/2014/main" id="{3244F149-52CD-6037-8437-753E3F84D5D7}"/>
              </a:ext>
            </a:extLst>
          </p:cNvPr>
          <p:cNvSpPr txBox="1"/>
          <p:nvPr/>
        </p:nvSpPr>
        <p:spPr>
          <a:xfrm>
            <a:off x="11759098" y="0"/>
            <a:ext cx="432902" cy="246221"/>
          </a:xfrm>
          <a:prstGeom prst="rect">
            <a:avLst/>
          </a:prstGeom>
          <a:noFill/>
        </p:spPr>
        <p:txBody>
          <a:bodyPr wrap="square" rtlCol="0">
            <a:spAutoFit/>
          </a:bodyPr>
          <a:lstStyle/>
          <a:p>
            <a:pPr algn="r"/>
            <a:r>
              <a:rPr lang="en-GB" sz="1000" dirty="0"/>
              <a:t>4</a:t>
            </a:r>
            <a:r>
              <a:rPr lang="en-GB" sz="1000"/>
              <a:t>/4</a:t>
            </a:r>
            <a:endParaRPr lang="en-GB" sz="1000" dirty="0"/>
          </a:p>
        </p:txBody>
      </p:sp>
      <p:sp>
        <p:nvSpPr>
          <p:cNvPr id="18" name="CuadroTexto 17">
            <a:extLst>
              <a:ext uri="{FF2B5EF4-FFF2-40B4-BE49-F238E27FC236}">
                <a16:creationId xmlns:a16="http://schemas.microsoft.com/office/drawing/2014/main" id="{A7498E05-88F3-2112-5B8D-B9A7876CE8CD}"/>
              </a:ext>
            </a:extLst>
          </p:cNvPr>
          <p:cNvSpPr txBox="1"/>
          <p:nvPr/>
        </p:nvSpPr>
        <p:spPr>
          <a:xfrm>
            <a:off x="3665372" y="4103665"/>
            <a:ext cx="8008467" cy="1815882"/>
          </a:xfrm>
          <a:prstGeom prst="rect">
            <a:avLst/>
          </a:prstGeom>
          <a:noFill/>
        </p:spPr>
        <p:txBody>
          <a:bodyPr wrap="square">
            <a:spAutoFit/>
          </a:bodyPr>
          <a:lstStyle/>
          <a:p>
            <a:pPr marL="266700"/>
            <a:r>
              <a:rPr lang="en-GB" sz="1600" dirty="0"/>
              <a:t>Addition of VB terms.</a:t>
            </a:r>
          </a:p>
          <a:p>
            <a:pPr marL="266700"/>
            <a:endParaRPr lang="en-GB" sz="1600" dirty="0"/>
          </a:p>
          <a:p>
            <a:pPr marL="266700"/>
            <a:r>
              <a:rPr lang="en-GB" sz="1600" dirty="0"/>
              <a:t>Analysis of the temporal and seasonal scale of the LVB.</a:t>
            </a:r>
          </a:p>
          <a:p>
            <a:pPr marL="266700"/>
            <a:endParaRPr lang="en-GB" sz="1600" dirty="0"/>
          </a:p>
          <a:p>
            <a:pPr marL="266700"/>
            <a:r>
              <a:rPr lang="en-GB" sz="1600" dirty="0"/>
              <a:t>Extension of the framework to the rest of the global ocean.</a:t>
            </a:r>
          </a:p>
          <a:p>
            <a:pPr marL="266700"/>
            <a:endParaRPr lang="en-GB" sz="1600" dirty="0"/>
          </a:p>
          <a:p>
            <a:pPr marL="266700"/>
            <a:r>
              <a:rPr lang="en-GB" sz="1600" dirty="0"/>
              <a:t>Computation of biogeochemical fluxes.</a:t>
            </a:r>
          </a:p>
        </p:txBody>
      </p:sp>
      <p:cxnSp>
        <p:nvCxnSpPr>
          <p:cNvPr id="19" name="Conector recto 18">
            <a:extLst>
              <a:ext uri="{FF2B5EF4-FFF2-40B4-BE49-F238E27FC236}">
                <a16:creationId xmlns:a16="http://schemas.microsoft.com/office/drawing/2014/main" id="{6AE916CC-481A-16B8-22FE-51FFDE0DCF2E}"/>
              </a:ext>
            </a:extLst>
          </p:cNvPr>
          <p:cNvCxnSpPr>
            <a:cxnSpLocks/>
          </p:cNvCxnSpPr>
          <p:nvPr/>
        </p:nvCxnSpPr>
        <p:spPr>
          <a:xfrm>
            <a:off x="3665373" y="3913156"/>
            <a:ext cx="0" cy="22026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8BE480C7-FC3A-2A4F-1AF8-B6D247D34239}"/>
              </a:ext>
            </a:extLst>
          </p:cNvPr>
          <p:cNvSpPr txBox="1"/>
          <p:nvPr/>
        </p:nvSpPr>
        <p:spPr>
          <a:xfrm>
            <a:off x="945033" y="4103665"/>
            <a:ext cx="2494015" cy="400110"/>
          </a:xfrm>
          <a:prstGeom prst="rect">
            <a:avLst/>
          </a:prstGeom>
          <a:noFill/>
        </p:spPr>
        <p:txBody>
          <a:bodyPr wrap="square" rtlCol="0">
            <a:spAutoFit/>
          </a:bodyPr>
          <a:lstStyle/>
          <a:p>
            <a:pPr algn="r"/>
            <a:r>
              <a:rPr lang="en-AU" sz="2000" dirty="0">
                <a:effectLst/>
                <a:latin typeface="Calibri" panose="020F0502020204030204" pitchFamily="34" charset="0"/>
                <a:ea typeface="Calibri" panose="020F0502020204030204" pitchFamily="34" charset="0"/>
                <a:cs typeface="Times New Roman" panose="02020603050405020304" pitchFamily="18" charset="0"/>
              </a:rPr>
              <a:t>Future perspectives</a:t>
            </a:r>
            <a:endParaRPr lang="en-AU" sz="2000" dirty="0"/>
          </a:p>
        </p:txBody>
      </p:sp>
      <p:cxnSp>
        <p:nvCxnSpPr>
          <p:cNvPr id="23" name="Conector recto 22">
            <a:extLst>
              <a:ext uri="{FF2B5EF4-FFF2-40B4-BE49-F238E27FC236}">
                <a16:creationId xmlns:a16="http://schemas.microsoft.com/office/drawing/2014/main" id="{E659F590-68FB-E373-5028-A9931AD4F5AD}"/>
              </a:ext>
            </a:extLst>
          </p:cNvPr>
          <p:cNvCxnSpPr/>
          <p:nvPr/>
        </p:nvCxnSpPr>
        <p:spPr>
          <a:xfrm>
            <a:off x="218256" y="6553200"/>
            <a:ext cx="11722676"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D618FA7D-AB17-9948-50F3-99DCEAF5FDC7}"/>
              </a:ext>
            </a:extLst>
          </p:cNvPr>
          <p:cNvSpPr txBox="1"/>
          <p:nvPr/>
        </p:nvSpPr>
        <p:spPr>
          <a:xfrm>
            <a:off x="4315471" y="6555391"/>
            <a:ext cx="3528244" cy="307777"/>
          </a:xfrm>
          <a:prstGeom prst="rect">
            <a:avLst/>
          </a:prstGeom>
          <a:noFill/>
        </p:spPr>
        <p:txBody>
          <a:bodyPr wrap="square" rtlCol="0">
            <a:spAutoFit/>
          </a:bodyPr>
          <a:lstStyle/>
          <a:p>
            <a:pPr algn="ctr"/>
            <a:r>
              <a:rPr lang="en-GB" sz="1400" b="1" dirty="0">
                <a:solidFill>
                  <a:schemeClr val="bg1">
                    <a:lumMod val="50000"/>
                  </a:schemeClr>
                </a:solidFill>
              </a:rPr>
              <a:t>Diego Cortés-Morales and Alban Lazar</a:t>
            </a:r>
          </a:p>
        </p:txBody>
      </p:sp>
      <p:sp>
        <p:nvSpPr>
          <p:cNvPr id="25" name="CuadroTexto 24">
            <a:extLst>
              <a:ext uri="{FF2B5EF4-FFF2-40B4-BE49-F238E27FC236}">
                <a16:creationId xmlns:a16="http://schemas.microsoft.com/office/drawing/2014/main" id="{20FBE5DB-3267-412B-608C-DC924ACAF98C}"/>
              </a:ext>
            </a:extLst>
          </p:cNvPr>
          <p:cNvSpPr txBox="1"/>
          <p:nvPr/>
        </p:nvSpPr>
        <p:spPr>
          <a:xfrm>
            <a:off x="637526" y="6551515"/>
            <a:ext cx="3528244" cy="307777"/>
          </a:xfrm>
          <a:prstGeom prst="rect">
            <a:avLst/>
          </a:prstGeom>
          <a:noFill/>
        </p:spPr>
        <p:txBody>
          <a:bodyPr wrap="square" rtlCol="0">
            <a:spAutoFit/>
          </a:bodyPr>
          <a:lstStyle/>
          <a:p>
            <a:r>
              <a:rPr lang="en-GB" sz="1400" dirty="0">
                <a:solidFill>
                  <a:schemeClr val="bg1">
                    <a:lumMod val="50000"/>
                  </a:schemeClr>
                </a:solidFill>
              </a:rPr>
              <a:t>dcortes@locean.ipsl.fr</a:t>
            </a:r>
          </a:p>
        </p:txBody>
      </p:sp>
      <p:pic>
        <p:nvPicPr>
          <p:cNvPr id="28" name="Imagen 27" descr="Código QR&#10;&#10;Descripción generada automáticamente">
            <a:extLst>
              <a:ext uri="{FF2B5EF4-FFF2-40B4-BE49-F238E27FC236}">
                <a16:creationId xmlns:a16="http://schemas.microsoft.com/office/drawing/2014/main" id="{8A5F42EA-4F4E-B6A1-80A9-18532B4AD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8350" y="4061350"/>
            <a:ext cx="2472582" cy="2472582"/>
          </a:xfrm>
          <a:prstGeom prst="rect">
            <a:avLst/>
          </a:prstGeom>
        </p:spPr>
      </p:pic>
      <p:sp>
        <p:nvSpPr>
          <p:cNvPr id="14" name="CuadroTexto 13">
            <a:extLst>
              <a:ext uri="{FF2B5EF4-FFF2-40B4-BE49-F238E27FC236}">
                <a16:creationId xmlns:a16="http://schemas.microsoft.com/office/drawing/2014/main" id="{E4B15DCB-0145-0011-94F7-9504C026D57F}"/>
              </a:ext>
            </a:extLst>
          </p:cNvPr>
          <p:cNvSpPr txBox="1"/>
          <p:nvPr/>
        </p:nvSpPr>
        <p:spPr>
          <a:xfrm>
            <a:off x="10127446" y="3773051"/>
            <a:ext cx="1825361" cy="338554"/>
          </a:xfrm>
          <a:prstGeom prst="rect">
            <a:avLst/>
          </a:prstGeom>
          <a:noFill/>
        </p:spPr>
        <p:txBody>
          <a:bodyPr wrap="square" rtlCol="0">
            <a:spAutoFit/>
          </a:bodyPr>
          <a:lstStyle/>
          <a:p>
            <a:pPr algn="r"/>
            <a:r>
              <a:rPr lang="en-AU" sz="1600" b="1" dirty="0">
                <a:solidFill>
                  <a:schemeClr val="bg1">
                    <a:lumMod val="50000"/>
                  </a:schemeClr>
                </a:solidFill>
                <a:latin typeface="Calibri" panose="020F0502020204030204" pitchFamily="34" charset="0"/>
                <a:cs typeface="Times New Roman" panose="02020603050405020304" pitchFamily="18" charset="0"/>
              </a:rPr>
              <a:t>QR for the abstract</a:t>
            </a:r>
            <a:endParaRPr lang="en-AU" sz="1600" b="1" dirty="0">
              <a:solidFill>
                <a:schemeClr val="bg1">
                  <a:lumMod val="50000"/>
                </a:schemeClr>
              </a:solidFill>
            </a:endParaRPr>
          </a:p>
        </p:txBody>
      </p:sp>
      <p:sp>
        <p:nvSpPr>
          <p:cNvPr id="16" name="CuadroTexto 15">
            <a:extLst>
              <a:ext uri="{FF2B5EF4-FFF2-40B4-BE49-F238E27FC236}">
                <a16:creationId xmlns:a16="http://schemas.microsoft.com/office/drawing/2014/main" id="{9184CE43-E9DE-46F8-0A00-D4CA57160F1E}"/>
              </a:ext>
            </a:extLst>
          </p:cNvPr>
          <p:cNvSpPr txBox="1"/>
          <p:nvPr/>
        </p:nvSpPr>
        <p:spPr>
          <a:xfrm>
            <a:off x="9408108" y="6550116"/>
            <a:ext cx="2408848" cy="307777"/>
          </a:xfrm>
          <a:prstGeom prst="rect">
            <a:avLst/>
          </a:prstGeom>
          <a:noFill/>
        </p:spPr>
        <p:txBody>
          <a:bodyPr wrap="square" rtlCol="0">
            <a:spAutoFit/>
          </a:bodyPr>
          <a:lstStyle/>
          <a:p>
            <a:pPr algn="r"/>
            <a:r>
              <a:rPr lang="en-GB" sz="1400" dirty="0">
                <a:solidFill>
                  <a:schemeClr val="bg1">
                    <a:lumMod val="50000"/>
                  </a:schemeClr>
                </a:solidFill>
              </a:rPr>
              <a:t>May 27th</a:t>
            </a:r>
          </a:p>
        </p:txBody>
      </p:sp>
      <p:sp>
        <p:nvSpPr>
          <p:cNvPr id="17" name="CuadroTexto 16">
            <a:extLst>
              <a:ext uri="{FF2B5EF4-FFF2-40B4-BE49-F238E27FC236}">
                <a16:creationId xmlns:a16="http://schemas.microsoft.com/office/drawing/2014/main" id="{23832928-2661-F043-C980-277B3E2C40DB}"/>
              </a:ext>
            </a:extLst>
          </p:cNvPr>
          <p:cNvSpPr txBox="1"/>
          <p:nvPr/>
        </p:nvSpPr>
        <p:spPr>
          <a:xfrm>
            <a:off x="4556125" y="6115792"/>
            <a:ext cx="3079749" cy="369332"/>
          </a:xfrm>
          <a:prstGeom prst="rect">
            <a:avLst/>
          </a:prstGeom>
          <a:noFill/>
        </p:spPr>
        <p:txBody>
          <a:bodyPr wrap="square">
            <a:spAutoFit/>
          </a:bodyPr>
          <a:lstStyle/>
          <a:p>
            <a:r>
              <a:rPr lang="en-GB" b="1" dirty="0">
                <a:solidFill>
                  <a:schemeClr val="accent1"/>
                </a:solidFill>
              </a:rPr>
              <a:t>Thank you for your attention!!</a:t>
            </a:r>
          </a:p>
        </p:txBody>
      </p:sp>
    </p:spTree>
    <p:extLst>
      <p:ext uri="{BB962C8B-B14F-4D97-AF65-F5344CB8AC3E}">
        <p14:creationId xmlns:p14="http://schemas.microsoft.com/office/powerpoint/2010/main" val="1579491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1135</TotalTime>
  <Words>1351</Words>
  <Application>Microsoft Office PowerPoint</Application>
  <PresentationFormat>Panorámica</PresentationFormat>
  <Paragraphs>172</Paragraphs>
  <Slides>7</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Cambria Math</vt:lpstr>
      <vt:lpstr>Tema de Office</vt:lpstr>
      <vt:lpstr>North Atlantic thermocline  vertical velocity reconstruction  from observation-based  geostrophic meridional velocity field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Atlantic thermocline  vertical velocity reconstruction  from observation-based  geostrophic meridional velocity field</dc:title>
  <dc:creator>Diego Cortés Morales</dc:creator>
  <cp:lastModifiedBy>Diego Cortés Morales</cp:lastModifiedBy>
  <cp:revision>19</cp:revision>
  <dcterms:created xsi:type="dcterms:W3CDTF">2022-05-13T15:36:38Z</dcterms:created>
  <dcterms:modified xsi:type="dcterms:W3CDTF">2022-05-25T22:26:57Z</dcterms:modified>
</cp:coreProperties>
</file>