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67" r:id="rId5"/>
    <p:sldId id="262" r:id="rId6"/>
    <p:sldId id="298" r:id="rId7"/>
    <p:sldId id="269" r:id="rId8"/>
    <p:sldId id="270" r:id="rId9"/>
    <p:sldId id="271" r:id="rId10"/>
    <p:sldId id="272" r:id="rId11"/>
    <p:sldId id="294" r:id="rId12"/>
    <p:sldId id="273" r:id="rId13"/>
    <p:sldId id="274" r:id="rId14"/>
    <p:sldId id="279" r:id="rId15"/>
    <p:sldId id="280" r:id="rId16"/>
    <p:sldId id="299" r:id="rId17"/>
    <p:sldId id="300" r:id="rId18"/>
    <p:sldId id="29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oît Huet" initials="BH" lastIdx="1" clrIdx="0">
    <p:extLst>
      <p:ext uri="{19B8F6BF-5375-455C-9EA6-DF929625EA0E}">
        <p15:presenceInfo xmlns:p15="http://schemas.microsoft.com/office/powerpoint/2012/main" userId="S::benoit.huet@ipsa.fr::2336947a-e7ba-4004-bbfd-2c9f7e3a4d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  <a:srgbClr val="B0D466"/>
    <a:srgbClr val="069C0B"/>
    <a:srgbClr val="03A108"/>
    <a:srgbClr val="07AD0C"/>
    <a:srgbClr val="6CC704"/>
    <a:srgbClr val="71D104"/>
    <a:srgbClr val="B538A0"/>
    <a:srgbClr val="735400"/>
    <a:srgbClr val="BD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F2ACC-6E5C-E359-2F28-0323C3B2BC78}" v="2" dt="2021-09-12T15:25:19.921"/>
    <p1510:client id="{08F6F5FF-02D4-1229-17CE-20AD0979C2A4}" v="40" dt="2021-09-13T12:49:29.629"/>
    <p1510:client id="{0F81B3AC-3E9B-BFC8-CDF5-3F66B95BA3CD}" v="164" dt="2021-09-13T10:19:11.197"/>
    <p1510:client id="{1417AF16-F774-C796-D5D0-E808C60516F2}" v="1342" dt="2021-09-12T15:24:03.903"/>
    <p1510:client id="{16D13C4C-E1BE-E568-7511-42F7897568B5}" v="21" dt="2021-09-09T07:43:13.601"/>
    <p1510:client id="{170D1E3C-A713-7BBA-275F-DC506273B96D}" v="2" dt="2021-09-12T19:23:30.257"/>
    <p1510:client id="{2C4973C4-74FA-D8D8-9D2A-AC602CB3B366}" v="59" dt="2021-09-12T19:22:43.807"/>
    <p1510:client id="{320D635A-53B0-E884-930B-1538CB6FE552}" v="215" dt="2021-09-10T05:26:12.873"/>
    <p1510:client id="{367FA6BC-05C3-69FA-0FB9-0CA086FC23D2}" v="2" dt="2021-09-12T19:24:41.710"/>
    <p1510:client id="{40BDCDF1-6600-3CC9-AD51-0F0987364168}" v="125" dt="2021-09-12T21:03:04.458"/>
    <p1510:client id="{4464747B-A7B6-23A7-032B-1001A31CE6B8}" v="674" dt="2021-09-13T14:49:19.755"/>
    <p1510:client id="{4B7A6942-E52F-096B-F6DE-BA14D0C4980B}" v="34" dt="2021-09-12T20:51:15.465"/>
    <p1510:client id="{6029772C-C989-FF57-1C21-AE92EF7EAED4}" v="17" dt="2021-09-13T08:55:15.363"/>
    <p1510:client id="{6A61E466-3C1B-8F8E-2BBE-C7A6082A8935}" v="67" dt="2021-09-13T08:53:14.395"/>
    <p1510:client id="{720D0A4C-9D35-DB37-556A-2FE7BC8CEF9B}" v="83" dt="2021-09-12T19:12:06.656"/>
    <p1510:client id="{77EAD57A-806B-3BC8-3A14-2BB560884FAE}" v="243" dt="2021-09-14T16:17:39.084"/>
    <p1510:client id="{AEAD3FA1-B82A-C029-5293-30FB448A2E62}" v="498" dt="2021-09-12T18:38:10.422"/>
    <p1510:client id="{AFF1B9A3-2D0A-EFDF-B731-165E5EFFD66F}" v="1246" dt="2021-09-09T19:37:41.976"/>
    <p1510:client id="{B191927A-5E0D-2F66-F25F-44F396E87517}" v="12" dt="2021-09-12T15:27:49.166"/>
    <p1510:client id="{BE923AE1-202C-AF7A-2B55-5D7073AF81EB}" v="433" dt="2021-09-11T08:55:38.810"/>
    <p1510:client id="{C01B7A4E-3FAD-605D-BFF0-CE8BBE2AE4D7}" v="232" dt="2021-09-12T15:50:15.271"/>
    <p1510:client id="{C17646F4-C88B-0006-27DC-136CC66FC433}" v="56" dt="2021-09-09T13:37:53.619"/>
    <p1510:client id="{C724A555-9E47-AE93-61E6-C4134282B938}" v="37" dt="2021-09-12T15:57:16.584"/>
    <p1510:client id="{DBFC0F08-F648-1838-1B60-9B55B104E104}" v="421" dt="2021-09-12T20:39:12.077"/>
    <p1510:client id="{E6FDEC7E-D4E2-0D3C-3008-E7B7BE803E9D}" v="305" dt="2021-09-13T08:32:18.946"/>
    <p1510:client id="{EAFBF176-1086-B7FB-0572-DA612D9DCC23}" v="1859" dt="2021-09-10T14:25:48.738"/>
    <p1510:client id="{F0213CE8-5787-C86A-84CA-CF6E84793F2E}" v="676" dt="2021-09-11T14:47:51.270"/>
    <p1510:client id="{F0A54BB6-E8A0-2D29-B2A3-34B7A0BC5779}" v="762" dt="2021-09-10T09:06:51.315"/>
    <p1510:client id="{F3535841-1ABF-7E18-9C5E-87A92741C76F}" v="9" dt="2021-09-09T19:44:58.836"/>
    <p1510:client id="{F4369843-5788-2E85-372C-30390AFF6E85}" v="30" dt="2021-09-16T11:57:16.026"/>
    <p1510:client id="{F71C6C45-92E2-4ED2-43BE-F9F7E6E197EB}" v="124" dt="2021-09-13T17:55:40.513"/>
    <p1510:client id="{F9A79DFE-B0DE-2DB3-7E95-72F7D9F2F01E}" v="79" dt="2021-09-13T08:39:05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52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Trebuchet MS"/>
              </a:rPr>
              <a:t>Cliquez pour déplacer la diapo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1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11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1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2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6905B5B-EFCB-4E76-8F2E-6E7C87AEF912}" type="slidenum">
              <a:rPr lang="fr-FR" sz="1400" b="0" strike="noStrike" spc="-1">
                <a:latin typeface="Times New Roman"/>
              </a:rPr>
              <a:pPr algn="r"/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49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E669572-94A6-4744-A831-EF29635FDB21}" type="slidenum">
              <a:rPr lang="fr-FR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1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Triangle isocè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 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Triangle isocèle 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Triangle isocè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rtlCol="0"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rtlCol="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5328A7-C228-4034-92FC-46B4535AAFDF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85B62-5C8C-4554-9CB5-6C1D73673B4D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893B86-64C4-4754-82D7-28E1DE7A6228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C7094-4696-4AA3-B06F-291805E368B6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FF9F0C5-380F-41C2-899A-BAC0F0927E1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CE7F69-62F5-4164-85ED-8FAE19146857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8B7EC5-B234-49A7-9B9B-78FA06C0DF86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8A44E4-E5AC-43F8-AB35-1C6174136A8C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rtlCol="0" anchor="b">
            <a:normAutofit/>
          </a:bodyPr>
          <a:lstStyle>
            <a:lvl1pPr>
              <a:defRPr sz="2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1328C-4429-4791-8049-5B753223245E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9954A3-9DFD-4C44-94BA-B95130A3BA1C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BD14F7-5B61-4F82-828F-5ADBB7119AC1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0D1806-F9D1-44CF-A468-9A15DE56F693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458244-7163-4D63-8FC8-66A67CF36AC6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0" name="Zone de texte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« </a:t>
            </a:r>
          </a:p>
        </p:txBody>
      </p:sp>
      <p:sp>
        <p:nvSpPr>
          <p:cNvPr id="22" name="Zone de texte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 »</a:t>
            </a:r>
            <a:endParaRPr lang="fr-FR" noProof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rtlCol="0" anchor="b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79335D-A164-45EB-A5C6-9AD4611F31FD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8DD22-6F17-46F5-9801-9E949B30A210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4" name="Zone de texte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« </a:t>
            </a:r>
          </a:p>
        </p:txBody>
      </p:sp>
      <p:sp>
        <p:nvSpPr>
          <p:cNvPr id="25" name="Zone de texte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 »</a:t>
            </a:r>
          </a:p>
        </p:txBody>
      </p:sp>
    </p:spTree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696C81-F0DF-42F0-BECD-BD5A2CE1CBF0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B44952-936B-478E-AB15-22CC2D29E0FC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9333C77-0158-454C-844F-B7AB9BD7DAD4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rtlCol="0" anchor="ctr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218053-A682-4CFF-AD1C-AC42E275530C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5400" b="0" strike="noStrike" spc="-1">
                <a:solidFill>
                  <a:srgbClr val="90C226"/>
                </a:solidFill>
                <a:latin typeface="Trebuchet MS"/>
              </a:rPr>
              <a:t>Modifiez le style du titre</a:t>
            </a:r>
            <a:endParaRPr lang="fr-FR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51ECC11-4728-4F27-BC3B-47A67BE7C222}" type="datetime1">
              <a:rPr lang="fr-FR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24/05/2022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fr-FR" sz="2400" b="0" strike="noStrike" spc="-1">
                <a:latin typeface="Times New Roman"/>
              </a:rPr>
              <a:t>Benoît HUET - CESBIO internship Vineyard modelling 2021</a:t>
            </a: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1FE318F-26D3-45C3-B292-B07564A0145A}" type="slidenum">
              <a:rPr lang="fr-FR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404040"/>
                </a:solidFill>
                <a:latin typeface="Trebuchet MS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404040"/>
                </a:solidFill>
                <a:latin typeface="Trebuchet MS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90C226"/>
                </a:solidFill>
                <a:latin typeface="Trebuchet MS"/>
              </a:rPr>
              <a:t>Modifiez le style du titre</a:t>
            </a:r>
            <a:endParaRPr lang="fr-FR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800" b="0" strike="noStrike" spc="-1">
                <a:solidFill>
                  <a:srgbClr val="404040"/>
                </a:solidFill>
                <a:latin typeface="Trebuchet MS"/>
              </a:rPr>
              <a:t>Modifiez les styles du texte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600" b="0" strike="noStrike" spc="-1">
                <a:solidFill>
                  <a:srgbClr val="404040"/>
                </a:solidFill>
                <a:latin typeface="Trebuchet MS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400" b="0" strike="noStrike" spc="-1">
                <a:solidFill>
                  <a:srgbClr val="404040"/>
                </a:solidFill>
                <a:latin typeface="Trebuchet MS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Cinquième niveau</a:t>
            </a: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842B2F5-F00B-4744-89E4-809ECC7155A0}" type="datetime1">
              <a:rPr lang="fr-FR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24/05/2022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fr-FR" sz="2400" b="0" strike="noStrike" spc="-1">
                <a:latin typeface="Times New Roman"/>
              </a:rPr>
              <a:t>Benoît HUET - CESBIO internship Vineyard modelling 2021</a:t>
            </a: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C5EB88E-FC3E-42F6-8AB2-EFD7677A6AD1}" type="slidenum">
              <a:rPr lang="fr-FR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riangle isocèle 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 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Triangle isocè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Triangle isocè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F62E03-F464-4FE6-B2B3-E3E3846CD785}" type="datetime1">
              <a:rPr lang="fr-FR" noProof="0" smtClean="0"/>
              <a:pPr rtl="0"/>
              <a:t>24/05/2022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Benoît HUET - CESBIO internship Vineyard modelling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438881" y="1652676"/>
            <a:ext cx="6029292" cy="413401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b="1" dirty="0" smtClean="0">
                <a:latin typeface="Trebuchet MS" panose="020B0603020202020204" pitchFamily="34" charset="0"/>
              </a:rPr>
              <a:t>A comparison of different NDVI based methods for grapevines </a:t>
            </a:r>
            <a:r>
              <a:rPr lang="en-GB" sz="3200" b="1" dirty="0" err="1" smtClean="0">
                <a:latin typeface="Trebuchet MS" panose="020B0603020202020204" pitchFamily="34" charset="0"/>
              </a:rPr>
              <a:t>Kcb</a:t>
            </a:r>
            <a:endParaRPr lang="en-GB" sz="3200" b="1" dirty="0" smtClean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4800" dirty="0">
                <a:latin typeface="Trebuchet MS" panose="020B0603020202020204" pitchFamily="34" charset="0"/>
              </a:rPr>
              <a:t/>
            </a:r>
            <a:br>
              <a:rPr lang="en-GB" sz="4800" dirty="0">
                <a:latin typeface="Trebuchet MS" panose="020B0603020202020204" pitchFamily="34" charset="0"/>
              </a:rPr>
            </a:br>
            <a:r>
              <a:rPr lang="en-GB" dirty="0">
                <a:latin typeface="Trebuchet MS" panose="020B0603020202020204" pitchFamily="34" charset="0"/>
              </a:rPr>
              <a:t>Benoit </a:t>
            </a:r>
            <a:r>
              <a:rPr lang="en-GB" dirty="0" smtClean="0">
                <a:latin typeface="Trebuchet MS" panose="020B0603020202020204" pitchFamily="34" charset="0"/>
              </a:rPr>
              <a:t>Huet</a:t>
            </a:r>
            <a:r>
              <a:rPr lang="en-GB" baseline="30000" dirty="0" smtClean="0">
                <a:latin typeface="Trebuchet MS" panose="020B0603020202020204" pitchFamily="34" charset="0"/>
              </a:rPr>
              <a:t>2,1</a:t>
            </a:r>
            <a:r>
              <a:rPr lang="en-GB" dirty="0">
                <a:latin typeface="Trebuchet MS" panose="020B0603020202020204" pitchFamily="34" charset="0"/>
              </a:rPr>
              <a:t>, Michel Le Page</a:t>
            </a:r>
            <a:r>
              <a:rPr lang="en-GB" baseline="30000" dirty="0">
                <a:latin typeface="Trebuchet MS" panose="020B0603020202020204" pitchFamily="34" charset="0"/>
              </a:rPr>
              <a:t>2</a:t>
            </a:r>
            <a:r>
              <a:rPr lang="en-GB" dirty="0">
                <a:latin typeface="Trebuchet MS" panose="020B0603020202020204" pitchFamily="34" charset="0"/>
              </a:rPr>
              <a:t>, David Tous</a:t>
            </a:r>
            <a:r>
              <a:rPr lang="en-GB" baseline="30000" dirty="0">
                <a:latin typeface="Trebuchet MS" panose="020B0603020202020204" pitchFamily="34" charset="0"/>
              </a:rPr>
              <a:t>3</a:t>
            </a:r>
            <a:r>
              <a:rPr lang="en-GB" dirty="0">
                <a:latin typeface="Trebuchet MS" panose="020B0603020202020204" pitchFamily="34" charset="0"/>
              </a:rPr>
              <a:t>, Pascal Fanise</a:t>
            </a:r>
            <a:r>
              <a:rPr lang="en-GB" baseline="30000" dirty="0">
                <a:latin typeface="Trebuchet MS" panose="020B0603020202020204" pitchFamily="34" charset="0"/>
              </a:rPr>
              <a:t>2</a:t>
            </a:r>
            <a:r>
              <a:rPr lang="en-GB" dirty="0">
                <a:latin typeface="Trebuchet MS" panose="020B0603020202020204" pitchFamily="34" charset="0"/>
              </a:rPr>
              <a:t>, Sylvie Duthoit</a:t>
            </a:r>
            <a:r>
              <a:rPr lang="en-GB" baseline="30000" dirty="0">
                <a:latin typeface="Trebuchet MS" panose="020B0603020202020204" pitchFamily="34" charset="0"/>
              </a:rPr>
              <a:t>4</a:t>
            </a:r>
            <a:r>
              <a:rPr lang="en-GB" dirty="0">
                <a:latin typeface="Trebuchet MS" panose="020B0603020202020204" pitchFamily="34" charset="0"/>
              </a:rPr>
              <a:t>, and Joaquim </a:t>
            </a:r>
            <a:r>
              <a:rPr lang="en-GB" dirty="0" smtClean="0">
                <a:latin typeface="Trebuchet MS" panose="020B0603020202020204" pitchFamily="34" charset="0"/>
              </a:rPr>
              <a:t>Bellvert</a:t>
            </a:r>
            <a:r>
              <a:rPr lang="en-GB" baseline="30000" dirty="0" smtClean="0">
                <a:latin typeface="Trebuchet MS" panose="020B0603020202020204" pitchFamily="34" charset="0"/>
              </a:rPr>
              <a:t>5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latin typeface="Trebuchet MS" panose="020B0603020202020204" pitchFamily="34" charset="0"/>
              </a:rPr>
              <a:t/>
            </a:r>
            <a:br>
              <a:rPr lang="en-GB" sz="1400" dirty="0">
                <a:latin typeface="Trebuchet MS" panose="020B0603020202020204" pitchFamily="34" charset="0"/>
              </a:rPr>
            </a:br>
            <a:r>
              <a:rPr lang="en-GB" sz="1400" baseline="30000" dirty="0">
                <a:latin typeface="Trebuchet MS" panose="020B0603020202020204" pitchFamily="34" charset="0"/>
              </a:rPr>
              <a:t>1</a:t>
            </a:r>
            <a:r>
              <a:rPr lang="en-GB" sz="1400" dirty="0">
                <a:latin typeface="Trebuchet MS" panose="020B0603020202020204" pitchFamily="34" charset="0"/>
              </a:rPr>
              <a:t>ONERA, Toulouse, France</a:t>
            </a:r>
            <a:br>
              <a:rPr lang="en-GB" sz="1400" dirty="0">
                <a:latin typeface="Trebuchet MS" panose="020B0603020202020204" pitchFamily="34" charset="0"/>
              </a:rPr>
            </a:br>
            <a:r>
              <a:rPr lang="en-GB" sz="1400" baseline="30000" dirty="0">
                <a:latin typeface="Trebuchet MS" panose="020B0603020202020204" pitchFamily="34" charset="0"/>
              </a:rPr>
              <a:t>2</a:t>
            </a:r>
            <a:r>
              <a:rPr lang="en-GB" sz="1400" dirty="0">
                <a:latin typeface="Trebuchet MS" panose="020B0603020202020204" pitchFamily="34" charset="0"/>
              </a:rPr>
              <a:t>IRD, CESBIO, Toulouse, France</a:t>
            </a:r>
            <a:br>
              <a:rPr lang="en-GB" sz="1400" dirty="0">
                <a:latin typeface="Trebuchet MS" panose="020B0603020202020204" pitchFamily="34" charset="0"/>
              </a:rPr>
            </a:br>
            <a:r>
              <a:rPr lang="en-GB" sz="1400" baseline="30000" dirty="0">
                <a:latin typeface="Trebuchet MS" panose="020B0603020202020204" pitchFamily="34" charset="0"/>
              </a:rPr>
              <a:t>3</a:t>
            </a:r>
            <a:r>
              <a:rPr lang="en-GB" sz="1400" dirty="0">
                <a:latin typeface="Trebuchet MS" panose="020B0603020202020204" pitchFamily="34" charset="0"/>
              </a:rPr>
              <a:t>Safsampling, </a:t>
            </a:r>
            <a:r>
              <a:rPr lang="en-GB" sz="1400" dirty="0" err="1">
                <a:latin typeface="Trebuchet MS" panose="020B0603020202020204" pitchFamily="34" charset="0"/>
              </a:rPr>
              <a:t>Verdu</a:t>
            </a:r>
            <a:r>
              <a:rPr lang="en-GB" sz="1400" dirty="0">
                <a:latin typeface="Trebuchet MS" panose="020B0603020202020204" pitchFamily="34" charset="0"/>
              </a:rPr>
              <a:t>, Spain</a:t>
            </a:r>
            <a:br>
              <a:rPr lang="en-GB" sz="1400" dirty="0">
                <a:latin typeface="Trebuchet MS" panose="020B0603020202020204" pitchFamily="34" charset="0"/>
              </a:rPr>
            </a:br>
            <a:r>
              <a:rPr lang="en-GB" sz="1400" baseline="30000" dirty="0">
                <a:latin typeface="Trebuchet MS" panose="020B0603020202020204" pitchFamily="34" charset="0"/>
              </a:rPr>
              <a:t>4</a:t>
            </a:r>
            <a:r>
              <a:rPr lang="en-GB" sz="1400" dirty="0">
                <a:latin typeface="Trebuchet MS" panose="020B0603020202020204" pitchFamily="34" charset="0"/>
              </a:rPr>
              <a:t>TerraNIS, Toulouse, France</a:t>
            </a:r>
            <a:br>
              <a:rPr lang="en-GB" sz="1400" dirty="0">
                <a:latin typeface="Trebuchet MS" panose="020B0603020202020204" pitchFamily="34" charset="0"/>
              </a:rPr>
            </a:br>
            <a:r>
              <a:rPr lang="en-GB" sz="1400" baseline="30000" dirty="0">
                <a:latin typeface="Trebuchet MS" panose="020B0603020202020204" pitchFamily="34" charset="0"/>
              </a:rPr>
              <a:t>5</a:t>
            </a:r>
            <a:r>
              <a:rPr lang="en-GB" sz="1400" dirty="0">
                <a:latin typeface="Trebuchet MS" panose="020B0603020202020204" pitchFamily="34" charset="0"/>
              </a:rPr>
              <a:t>IRTA, Lleida, Spain</a:t>
            </a:r>
            <a:endParaRPr lang="fr-FR" sz="1400" b="0" strike="noStrike" spc="-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3" name="CustomShape 3"/>
          <p:cNvSpPr/>
          <p:nvPr/>
        </p:nvSpPr>
        <p:spPr>
          <a:xfrm rot="10800000">
            <a:off x="3240" y="13320"/>
            <a:ext cx="842400" cy="566568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24" name="Image 6" descr="Une image contenant accessoire, clipart, graphiques vectoriels, carte de visite&#10;&#10;Description générée automatiquement"/>
          <p:cNvPicPr/>
          <p:nvPr/>
        </p:nvPicPr>
        <p:blipFill>
          <a:blip r:embed="rId3" cstate="print"/>
          <a:stretch/>
        </p:blipFill>
        <p:spPr>
          <a:xfrm>
            <a:off x="672480" y="1652676"/>
            <a:ext cx="3765240" cy="2221560"/>
          </a:xfrm>
          <a:prstGeom prst="rect">
            <a:avLst/>
          </a:prstGeom>
          <a:ln>
            <a:noFill/>
          </a:ln>
        </p:spPr>
      </p:pic>
      <p:sp>
        <p:nvSpPr>
          <p:cNvPr id="125" name="TextShape 4"/>
          <p:cNvSpPr txBox="1"/>
          <p:nvPr/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26" name="TextShape 5"/>
          <p:cNvSpPr txBox="1"/>
          <p:nvPr/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061A4533-8B0B-4EED-8089-1F71D5C5C31C}" type="slidenum">
              <a:rPr lang="fr-FR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1</a:t>
            </a:fld>
            <a:endParaRPr lang="fr-FR" sz="900" b="0" strike="noStrike" spc="-1">
              <a:latin typeface="Times New Roman"/>
            </a:endParaRPr>
          </a:p>
        </p:txBody>
      </p:sp>
      <p:pic>
        <p:nvPicPr>
          <p:cNvPr id="128" name="Image 8" descr="Une image contenant texte&#10;&#10;Description générée automatiquement"/>
          <p:cNvPicPr/>
          <p:nvPr/>
        </p:nvPicPr>
        <p:blipFill>
          <a:blip r:embed="rId4" cstate="print"/>
          <a:stretch/>
        </p:blipFill>
        <p:spPr>
          <a:xfrm>
            <a:off x="6857750" y="5870724"/>
            <a:ext cx="2742840" cy="451440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0994717-BA31-494B-97C9-9DB3245575F6}"/>
              </a:ext>
            </a:extLst>
          </p:cNvPr>
          <p:cNvPicPr/>
          <p:nvPr/>
        </p:nvPicPr>
        <p:blipFill>
          <a:blip r:embed="rId5" cstate="print"/>
          <a:stretch/>
        </p:blipFill>
        <p:spPr>
          <a:xfrm>
            <a:off x="876146" y="4195022"/>
            <a:ext cx="3485880" cy="9000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EGU 2022 – aer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76" y="45693"/>
            <a:ext cx="5303116" cy="15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roup 1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32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2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2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2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5" name="CustomShape 11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336" name="CustomShape 12"/>
          <p:cNvSpPr/>
          <p:nvPr/>
        </p:nvSpPr>
        <p:spPr>
          <a:xfrm flipH="1"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Line 13"/>
          <p:cNvSpPr/>
          <p:nvPr/>
        </p:nvSpPr>
        <p:spPr>
          <a:xfrm flipH="1">
            <a:off x="9524160" y="0"/>
            <a:ext cx="1219320" cy="6858000"/>
          </a:xfrm>
          <a:prstGeom prst="line">
            <a:avLst/>
          </a:prstGeom>
          <a:ln w="9360" cap="rnd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8" name="Line 14"/>
          <p:cNvSpPr/>
          <p:nvPr/>
        </p:nvSpPr>
        <p:spPr>
          <a:xfrm>
            <a:off x="7360920" y="3681360"/>
            <a:ext cx="4763880" cy="3176640"/>
          </a:xfrm>
          <a:prstGeom prst="line">
            <a:avLst/>
          </a:prstGeom>
          <a:ln w="9360" cap="rnd">
            <a:solidFill>
              <a:schemeClr val="tx1">
                <a:lumMod val="50000"/>
                <a:lumOff val="50000"/>
                <a:alpha val="8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9" name="CustomShape 15"/>
          <p:cNvSpPr/>
          <p:nvPr/>
        </p:nvSpPr>
        <p:spPr>
          <a:xfrm flipH="1">
            <a:off x="7925040" y="-8640"/>
            <a:ext cx="3007080" cy="686628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0" name="CustomShape 16"/>
          <p:cNvSpPr/>
          <p:nvPr/>
        </p:nvSpPr>
        <p:spPr>
          <a:xfrm flipH="1">
            <a:off x="7922160" y="-8640"/>
            <a:ext cx="2588040" cy="686628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1" name="CustomShape 17"/>
          <p:cNvSpPr/>
          <p:nvPr/>
        </p:nvSpPr>
        <p:spPr>
          <a:xfrm flipH="1">
            <a:off x="792288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2" name="CustomShape 18"/>
          <p:cNvSpPr/>
          <p:nvPr/>
        </p:nvSpPr>
        <p:spPr>
          <a:xfrm flipH="1">
            <a:off x="7925760" y="-8640"/>
            <a:ext cx="2854080" cy="686628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3" name="CustomShape 19"/>
          <p:cNvSpPr/>
          <p:nvPr/>
        </p:nvSpPr>
        <p:spPr>
          <a:xfrm flipH="1">
            <a:off x="792504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4" name="CustomShape 20"/>
          <p:cNvSpPr/>
          <p:nvPr/>
        </p:nvSpPr>
        <p:spPr>
          <a:xfrm flipH="1">
            <a:off x="-720" y="-8640"/>
            <a:ext cx="9175320" cy="6866280"/>
          </a:xfrm>
          <a:custGeom>
            <a:avLst/>
            <a:gdLst/>
            <a:ahLst/>
            <a:cxnLst/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TextShape 21"/>
          <p:cNvSpPr txBox="1"/>
          <p:nvPr/>
        </p:nvSpPr>
        <p:spPr>
          <a:xfrm>
            <a:off x="1554120" y="1020960"/>
            <a:ext cx="6960240" cy="2849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b="0" strike="noStrike" spc="-1">
                <a:solidFill>
                  <a:srgbClr val="FFFFFF"/>
                </a:solidFill>
                <a:latin typeface="Trebuchet MS"/>
              </a:rPr>
              <a:t>Measurements</a:t>
            </a:r>
            <a:endParaRPr lang="fr-FR" sz="6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6" name="CustomShape 22"/>
          <p:cNvSpPr/>
          <p:nvPr/>
        </p:nvSpPr>
        <p:spPr>
          <a:xfrm rot="5400000">
            <a:off x="992160" y="3271320"/>
            <a:ext cx="220320" cy="18612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TextShape 23"/>
          <p:cNvSpPr txBox="1"/>
          <p:nvPr/>
        </p:nvSpPr>
        <p:spPr>
          <a:xfrm>
            <a:off x="1554120" y="6041520"/>
            <a:ext cx="3683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TextShape 24">
            <a:extLst>
              <a:ext uri="{FF2B5EF4-FFF2-40B4-BE49-F238E27FC236}">
                <a16:creationId xmlns:a16="http://schemas.microsoft.com/office/drawing/2014/main" id="{4ADC78F3-453F-4DCD-AB37-5289206A3479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10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7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fr-FR" sz="3600" spc="-1" dirty="0" err="1" smtClean="0">
                <a:solidFill>
                  <a:srgbClr val="90C226"/>
                </a:solidFill>
                <a:latin typeface="Trebuchet MS"/>
              </a:rPr>
              <a:t>Vineyard</a:t>
            </a:r>
            <a:r>
              <a:rPr lang="fr-FR" sz="3600" spc="-1" dirty="0" smtClean="0">
                <a:solidFill>
                  <a:srgbClr val="90C226"/>
                </a:solidFill>
                <a:latin typeface="Trebuchet MS"/>
              </a:rPr>
              <a:t> in Verdù, Spain</a:t>
            </a:r>
            <a:endParaRPr lang="fr-FR" sz="3600" b="0" strike="noStrike" spc="-1" dirty="0">
              <a:solidFill>
                <a:srgbClr val="90C226"/>
              </a:solidFill>
              <a:latin typeface="Trebuchet MS"/>
            </a:endParaRPr>
          </a:p>
        </p:txBody>
      </p:sp>
      <p:sp>
        <p:nvSpPr>
          <p:cNvPr id="350" name="TextShape 2"/>
          <p:cNvSpPr txBox="1"/>
          <p:nvPr/>
        </p:nvSpPr>
        <p:spPr>
          <a:xfrm>
            <a:off x="2984004" y="1487862"/>
            <a:ext cx="6907684" cy="388044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fontScale="92500"/>
          </a:bodyPr>
          <a:lstStyle/>
          <a:p>
            <a:pPr marL="342900" indent="-342265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1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Site </a:t>
            </a:r>
            <a:r>
              <a:rPr lang="en-GB" sz="1800" b="0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: Verdù, </a:t>
            </a:r>
            <a:r>
              <a:rPr lang="en-GB" spc="-1" dirty="0">
                <a:solidFill>
                  <a:srgbClr val="404040"/>
                </a:solidFill>
                <a:latin typeface="Trebuchet MS"/>
                <a:ea typeface="Trebuchet MS"/>
              </a:rPr>
              <a:t>Spain</a:t>
            </a:r>
            <a:r>
              <a:rPr lang="en-GB" sz="1800" b="0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/</a:t>
            </a:r>
            <a:r>
              <a:rPr lang="en-GB" sz="1800" b="1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 Age</a:t>
            </a:r>
            <a:r>
              <a:rPr lang="en-GB" sz="1800" b="0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 : 25 years</a:t>
            </a:r>
            <a:endParaRPr lang="en-GB" sz="1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1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Characteristics</a:t>
            </a:r>
            <a:r>
              <a:rPr lang="en-GB" sz="1800" b="0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 : low inter-row vegetations, harsh climate, drip irrigation </a:t>
            </a:r>
            <a:endParaRPr lang="en-GB" sz="1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2900" indent="-342265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0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I</a:t>
            </a:r>
            <a:r>
              <a:rPr lang="en-GB" sz="1800" b="1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nstruments </a:t>
            </a:r>
            <a:r>
              <a:rPr lang="en-GB" sz="1800" b="1" strike="noStrike" spc="-1" dirty="0" smtClean="0">
                <a:solidFill>
                  <a:srgbClr val="404040"/>
                </a:solidFill>
                <a:latin typeface="Trebuchet MS"/>
                <a:ea typeface="Trebuchet MS"/>
              </a:rPr>
              <a:t>from </a:t>
            </a:r>
            <a:r>
              <a:rPr lang="en-GB" b="1" spc="-1" dirty="0" smtClean="0">
                <a:solidFill>
                  <a:srgbClr val="404040"/>
                </a:solidFill>
                <a:latin typeface="Trebuchet MS"/>
                <a:ea typeface="Trebuchet MS"/>
              </a:rPr>
              <a:t>April to Sept</a:t>
            </a:r>
            <a:r>
              <a:rPr lang="en-GB" sz="1800" b="1" strike="noStrike" spc="-1" dirty="0" smtClean="0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lang="en-GB" sz="1800" b="1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2021</a:t>
            </a:r>
            <a:r>
              <a:rPr lang="en-GB" sz="1800" b="0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: a Campbell-Scientific IRGASON (H2O and C fluxes), an Apogee 4 bands net radiometer, three soil heat flux plates, two SKYE NDVI sensors, three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rebuchet MS"/>
                <a:ea typeface="Trebuchet MS"/>
              </a:rPr>
              <a:t>DeltaT</a:t>
            </a:r>
            <a:r>
              <a:rPr lang="en-GB" sz="1800" b="0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 ML2x soil moisture sensors (5, 20 and 40 cm) on the row and one surface soil moisture sensor on the inter-row, rainfall, temperature and relative humidity sensors  and IRT </a:t>
            </a:r>
            <a:r>
              <a:rPr lang="en-GB" sz="1800" b="0" strike="noStrike" spc="-1" dirty="0" smtClean="0">
                <a:solidFill>
                  <a:srgbClr val="404040"/>
                </a:solidFill>
                <a:latin typeface="Trebuchet MS"/>
                <a:ea typeface="Trebuchet MS"/>
              </a:rPr>
              <a:t>Cameras</a:t>
            </a:r>
          </a:p>
          <a:p>
            <a:pPr marL="342900" indent="-342265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0" strike="noStrike" spc="-1" dirty="0">
                <a:solidFill>
                  <a:srgbClr val="404040"/>
                </a:solidFill>
                <a:latin typeface="Trebuchet MS"/>
                <a:ea typeface="Trebuchet MS"/>
              </a:rPr>
              <a:t> </a:t>
            </a:r>
            <a:r>
              <a:rPr lang="en-GB" sz="1800" b="0" strike="noStrike" spc="-1" dirty="0" smtClean="0">
                <a:solidFill>
                  <a:srgbClr val="404040"/>
                </a:solidFill>
                <a:latin typeface="Trebuchet MS"/>
                <a:ea typeface="Trebuchet MS"/>
              </a:rPr>
              <a:t>Crop geometry (row width, row height)</a:t>
            </a:r>
          </a:p>
          <a:p>
            <a:pPr marL="342900" indent="-342265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pc="-1" dirty="0" err="1">
                <a:solidFill>
                  <a:srgbClr val="404040"/>
                </a:solidFill>
                <a:latin typeface="Trebuchet MS"/>
              </a:rPr>
              <a:t>Kcb</a:t>
            </a:r>
            <a:r>
              <a:rPr lang="fr-FR" spc="-1" dirty="0">
                <a:solidFill>
                  <a:srgbClr val="404040"/>
                </a:solidFill>
                <a:latin typeface="Trebuchet MS"/>
              </a:rPr>
              <a:t>: n</a:t>
            </a:r>
            <a:r>
              <a:rPr lang="fr-FR" dirty="0">
                <a:latin typeface="Trebuchet MS"/>
              </a:rPr>
              <a:t>o irrigation, no </a:t>
            </a:r>
            <a:r>
              <a:rPr lang="fr-FR" dirty="0" err="1" smtClean="0">
                <a:latin typeface="Trebuchet MS"/>
              </a:rPr>
              <a:t>rainfall</a:t>
            </a:r>
            <a:r>
              <a:rPr lang="fr-FR" dirty="0" smtClean="0">
                <a:latin typeface="Trebuchet MS"/>
              </a:rPr>
              <a:t> </a:t>
            </a:r>
            <a:r>
              <a:rPr lang="fr-FR" dirty="0">
                <a:latin typeface="Trebuchet MS"/>
              </a:rPr>
              <a:t>-&gt; </a:t>
            </a:r>
            <a:r>
              <a:rPr lang="fr-FR" dirty="0" err="1">
                <a:latin typeface="Trebuchet MS"/>
              </a:rPr>
              <a:t>Kc</a:t>
            </a:r>
            <a:r>
              <a:rPr lang="fr-FR" dirty="0">
                <a:latin typeface="Trebuchet MS"/>
                <a:ea typeface="+mn-lt"/>
                <a:cs typeface="+mn-lt"/>
              </a:rPr>
              <a:t>=</a:t>
            </a:r>
            <a:r>
              <a:rPr lang="fr-FR" dirty="0" err="1">
                <a:latin typeface="Trebuchet MS"/>
                <a:ea typeface="+mn-lt"/>
                <a:cs typeface="+mn-lt"/>
              </a:rPr>
              <a:t>ETa</a:t>
            </a:r>
            <a:r>
              <a:rPr lang="fr-FR" dirty="0">
                <a:latin typeface="Trebuchet MS"/>
                <a:ea typeface="+mn-lt"/>
                <a:cs typeface="+mn-lt"/>
              </a:rPr>
              <a:t>/Et0</a:t>
            </a:r>
            <a:r>
              <a:rPr lang="fr-FR" dirty="0">
                <a:ea typeface="+mn-lt"/>
                <a:cs typeface="+mn-lt"/>
              </a:rPr>
              <a:t>≈Kcb</a:t>
            </a:r>
          </a:p>
          <a:p>
            <a:pPr marL="342900" indent="-342265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pc="-1" dirty="0" smtClean="0">
                <a:solidFill>
                  <a:srgbClr val="404040"/>
                </a:solidFill>
                <a:latin typeface="Trebuchet MS"/>
              </a:rPr>
              <a:t>LAI</a:t>
            </a:r>
          </a:p>
          <a:p>
            <a:pPr marL="342900" indent="-342265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GB" sz="1800" b="0" strike="noStrike" spc="-1" dirty="0" smtClean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53" name="Image 6" descr="Une image contenant ciel, extérieur&#10;&#10;Description générée automatiquement"/>
          <p:cNvPicPr/>
          <p:nvPr/>
        </p:nvPicPr>
        <p:blipFill>
          <a:blip r:embed="rId2" cstate="print"/>
          <a:stretch/>
        </p:blipFill>
        <p:spPr>
          <a:xfrm>
            <a:off x="241164" y="1487862"/>
            <a:ext cx="2742840" cy="3660120"/>
          </a:xfrm>
          <a:prstGeom prst="rect">
            <a:avLst/>
          </a:prstGeom>
          <a:ln>
            <a:noFill/>
          </a:ln>
        </p:spPr>
      </p:pic>
      <p:sp>
        <p:nvSpPr>
          <p:cNvPr id="2" name="CustomShape 7">
            <a:extLst>
              <a:ext uri="{FF2B5EF4-FFF2-40B4-BE49-F238E27FC236}">
                <a16:creationId xmlns:a16="http://schemas.microsoft.com/office/drawing/2014/main" id="{B873CB40-9090-4E91-BE36-2F20140A283B}"/>
              </a:ext>
            </a:extLst>
          </p:cNvPr>
          <p:cNvSpPr/>
          <p:nvPr/>
        </p:nvSpPr>
        <p:spPr>
          <a:xfrm>
            <a:off x="480554" y="5763184"/>
            <a:ext cx="183667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r>
              <a:rPr lang="fr-FR" sz="1200" spc="-1">
                <a:latin typeface="Trebuchet MS"/>
                <a:ea typeface="+mn-lt"/>
                <a:cs typeface="+mn-lt"/>
              </a:rPr>
              <a:t>Flux station ©CESBIO</a:t>
            </a:r>
            <a:endParaRPr lang="fr-FR"/>
          </a:p>
          <a:p>
            <a:endParaRPr lang="fr-FR" sz="1200" b="0" strike="noStrike" spc="-1">
              <a:latin typeface="Trebuchet MS"/>
              <a:cs typeface="Arial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tretch/>
        </p:blipFill>
        <p:spPr>
          <a:xfrm>
            <a:off x="7982333" y="4955464"/>
            <a:ext cx="3408936" cy="1902536"/>
          </a:xfrm>
          <a:prstGeom prst="rect">
            <a:avLst/>
          </a:prstGeom>
          <a:ln>
            <a:noFill/>
          </a:ln>
        </p:spPr>
      </p:pic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roup 1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38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8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8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8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8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8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9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9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9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93" name="CustomShape 11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394" name="CustomShape 12"/>
          <p:cNvSpPr/>
          <p:nvPr/>
        </p:nvSpPr>
        <p:spPr>
          <a:xfrm flipH="1"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Line 13"/>
          <p:cNvSpPr/>
          <p:nvPr/>
        </p:nvSpPr>
        <p:spPr>
          <a:xfrm flipH="1">
            <a:off x="9524160" y="0"/>
            <a:ext cx="1219320" cy="6858000"/>
          </a:xfrm>
          <a:prstGeom prst="line">
            <a:avLst/>
          </a:prstGeom>
          <a:ln w="9360" cap="rnd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6" name="Line 14"/>
          <p:cNvSpPr/>
          <p:nvPr/>
        </p:nvSpPr>
        <p:spPr>
          <a:xfrm>
            <a:off x="7360920" y="3681360"/>
            <a:ext cx="4763880" cy="3176640"/>
          </a:xfrm>
          <a:prstGeom prst="line">
            <a:avLst/>
          </a:prstGeom>
          <a:ln w="9360" cap="rnd">
            <a:solidFill>
              <a:schemeClr val="tx1">
                <a:lumMod val="50000"/>
                <a:lumOff val="50000"/>
                <a:alpha val="8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97" name="CustomShape 15"/>
          <p:cNvSpPr/>
          <p:nvPr/>
        </p:nvSpPr>
        <p:spPr>
          <a:xfrm flipH="1">
            <a:off x="7925040" y="-8640"/>
            <a:ext cx="3007080" cy="686628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8" name="CustomShape 16"/>
          <p:cNvSpPr/>
          <p:nvPr/>
        </p:nvSpPr>
        <p:spPr>
          <a:xfrm flipH="1">
            <a:off x="7922160" y="-8640"/>
            <a:ext cx="2588040" cy="686628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9" name="CustomShape 17"/>
          <p:cNvSpPr/>
          <p:nvPr/>
        </p:nvSpPr>
        <p:spPr>
          <a:xfrm flipH="1">
            <a:off x="792288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0" name="CustomShape 18"/>
          <p:cNvSpPr/>
          <p:nvPr/>
        </p:nvSpPr>
        <p:spPr>
          <a:xfrm flipH="1">
            <a:off x="7925760" y="-8640"/>
            <a:ext cx="2854080" cy="686628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1" name="CustomShape 19"/>
          <p:cNvSpPr/>
          <p:nvPr/>
        </p:nvSpPr>
        <p:spPr>
          <a:xfrm flipH="1">
            <a:off x="792504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2" name="CustomShape 20"/>
          <p:cNvSpPr/>
          <p:nvPr/>
        </p:nvSpPr>
        <p:spPr>
          <a:xfrm flipH="1">
            <a:off x="-720" y="-8640"/>
            <a:ext cx="9175320" cy="6866280"/>
          </a:xfrm>
          <a:custGeom>
            <a:avLst/>
            <a:gdLst/>
            <a:ahLst/>
            <a:cxnLst/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TextShape 21"/>
          <p:cNvSpPr txBox="1"/>
          <p:nvPr/>
        </p:nvSpPr>
        <p:spPr>
          <a:xfrm>
            <a:off x="1554120" y="1020960"/>
            <a:ext cx="6960240" cy="2849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b="0" strike="noStrike" spc="-1" dirty="0" smtClean="0">
                <a:solidFill>
                  <a:srgbClr val="FFFFFF"/>
                </a:solidFill>
                <a:latin typeface="Trebuchet MS"/>
              </a:rPr>
              <a:t>Results</a:t>
            </a:r>
            <a:endParaRPr lang="fr-FR" sz="6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4" name="CustomShape 22"/>
          <p:cNvSpPr/>
          <p:nvPr/>
        </p:nvSpPr>
        <p:spPr>
          <a:xfrm rot="5400000">
            <a:off x="992160" y="3271320"/>
            <a:ext cx="220320" cy="18612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TextShape 23"/>
          <p:cNvSpPr txBox="1"/>
          <p:nvPr/>
        </p:nvSpPr>
        <p:spPr>
          <a:xfrm>
            <a:off x="1554120" y="6041520"/>
            <a:ext cx="3683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A1E9D9AC-E929-4316-A498-14AD7B557D2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>
                    <a:lumMod val="75000"/>
                  </a:schemeClr>
                </a:solidFill>
              </a:rPr>
              <a:t>Benoît HUET - CESBIO internship Vineyard modelling 2021</a:t>
            </a:r>
          </a:p>
        </p:txBody>
      </p:sp>
      <p:sp>
        <p:nvSpPr>
          <p:cNvPr id="3" name="TextShape 24">
            <a:extLst>
              <a:ext uri="{FF2B5EF4-FFF2-40B4-BE49-F238E27FC236}">
                <a16:creationId xmlns:a16="http://schemas.microsoft.com/office/drawing/2014/main" id="{3B1114EE-F58E-46CD-8619-3E8F1D6A17EE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12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54120" y="3926954"/>
            <a:ext cx="204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Height</a:t>
            </a:r>
            <a:r>
              <a:rPr lang="fr-FR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modelling</a:t>
            </a:r>
            <a:endParaRPr lang="fr-FR" sz="1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Kcb</a:t>
            </a:r>
            <a:r>
              <a:rPr lang="fr-FR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estimation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ET </a:t>
            </a:r>
            <a:r>
              <a:rPr lang="fr-FR" sz="1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calculation</a:t>
            </a:r>
            <a:endParaRPr lang="en-GB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Image 13"/>
          <p:cNvPicPr/>
          <p:nvPr/>
        </p:nvPicPr>
        <p:blipFill>
          <a:blip r:embed="rId2" cstate="print"/>
          <a:stretch/>
        </p:blipFill>
        <p:spPr>
          <a:xfrm>
            <a:off x="3852589" y="3424436"/>
            <a:ext cx="5754255" cy="2812845"/>
          </a:xfrm>
          <a:prstGeom prst="rect">
            <a:avLst/>
          </a:prstGeom>
          <a:ln>
            <a:noFill/>
          </a:ln>
        </p:spPr>
      </p:pic>
      <p:pic>
        <p:nvPicPr>
          <p:cNvPr id="411" name="Image 14"/>
          <p:cNvPicPr/>
          <p:nvPr/>
        </p:nvPicPr>
        <p:blipFill>
          <a:blip r:embed="rId3" cstate="print"/>
          <a:stretch/>
        </p:blipFill>
        <p:spPr>
          <a:xfrm>
            <a:off x="3852331" y="945626"/>
            <a:ext cx="5754255" cy="2831895"/>
          </a:xfrm>
          <a:prstGeom prst="rect">
            <a:avLst/>
          </a:prstGeom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CBB7C74-3C3F-4221-86F1-42894D12B419}"/>
              </a:ext>
            </a:extLst>
          </p:cNvPr>
          <p:cNvSpPr txBox="1"/>
          <p:nvPr/>
        </p:nvSpPr>
        <p:spPr>
          <a:xfrm>
            <a:off x="5500706" y="1053284"/>
            <a:ext cx="24484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 dirty="0" err="1">
                <a:latin typeface="Trebuchet MS"/>
                <a:ea typeface="+mn-lt"/>
                <a:cs typeface="+mn-lt"/>
              </a:rPr>
              <a:t>Height</a:t>
            </a:r>
            <a:r>
              <a:rPr lang="fr-FR" sz="1400" b="1" dirty="0">
                <a:latin typeface="Trebuchet MS"/>
                <a:ea typeface="+mn-lt"/>
                <a:cs typeface="+mn-lt"/>
              </a:rPr>
              <a:t> </a:t>
            </a:r>
            <a:r>
              <a:rPr lang="fr-FR" sz="1400" b="1" dirty="0" err="1">
                <a:latin typeface="Trebuchet MS"/>
                <a:ea typeface="+mn-lt"/>
                <a:cs typeface="+mn-lt"/>
              </a:rPr>
              <a:t>modelling</a:t>
            </a:r>
            <a:r>
              <a:rPr lang="fr-FR" sz="1400" b="1" dirty="0">
                <a:latin typeface="Trebuchet MS"/>
                <a:ea typeface="+mn-lt"/>
                <a:cs typeface="+mn-lt"/>
              </a:rPr>
              <a:t> in 2021</a:t>
            </a:r>
            <a:endParaRPr lang="fr-FR" sz="1400" b="1" dirty="0">
              <a:latin typeface="Trebuchet MS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7156E4-28A6-4577-989D-EF38573DC21A}"/>
              </a:ext>
            </a:extLst>
          </p:cNvPr>
          <p:cNvSpPr txBox="1"/>
          <p:nvPr/>
        </p:nvSpPr>
        <p:spPr>
          <a:xfrm>
            <a:off x="5453743" y="3681429"/>
            <a:ext cx="25463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 dirty="0" err="1">
                <a:latin typeface="Trebuchet MS"/>
                <a:ea typeface="+mn-lt"/>
                <a:cs typeface="+mn-lt"/>
              </a:rPr>
              <a:t>Height</a:t>
            </a:r>
            <a:r>
              <a:rPr lang="fr-FR" sz="1400" b="1" dirty="0">
                <a:latin typeface="Trebuchet MS"/>
                <a:ea typeface="+mn-lt"/>
                <a:cs typeface="+mn-lt"/>
              </a:rPr>
              <a:t> </a:t>
            </a:r>
            <a:r>
              <a:rPr lang="fr-FR" sz="1400" b="1" dirty="0" err="1">
                <a:latin typeface="Trebuchet MS"/>
                <a:ea typeface="+mn-lt"/>
                <a:cs typeface="+mn-lt"/>
              </a:rPr>
              <a:t>modelling</a:t>
            </a:r>
            <a:r>
              <a:rPr lang="fr-FR" sz="1400" b="1" dirty="0">
                <a:latin typeface="Trebuchet MS"/>
                <a:ea typeface="+mn-lt"/>
                <a:cs typeface="+mn-lt"/>
              </a:rPr>
              <a:t> in 2020</a:t>
            </a:r>
            <a:endParaRPr lang="fr-FR" sz="1400" b="1" dirty="0">
              <a:latin typeface="Trebuchet MS"/>
              <a:cs typeface="Arial"/>
            </a:endParaRPr>
          </a:p>
        </p:txBody>
      </p:sp>
      <p:sp>
        <p:nvSpPr>
          <p:cNvPr id="4" name="TextShape 3">
            <a:extLst>
              <a:ext uri="{FF2B5EF4-FFF2-40B4-BE49-F238E27FC236}">
                <a16:creationId xmlns:a16="http://schemas.microsoft.com/office/drawing/2014/main" id="{761267D4-A4A4-4D68-B2F1-0F83993AA30C}"/>
              </a:ext>
            </a:extLst>
          </p:cNvPr>
          <p:cNvSpPr txBox="1"/>
          <p:nvPr/>
        </p:nvSpPr>
        <p:spPr>
          <a:xfrm>
            <a:off x="557611" y="1529793"/>
            <a:ext cx="3414012" cy="245941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fr-FR" sz="2800" b="1" i="1" spc="-1" dirty="0">
                <a:solidFill>
                  <a:schemeClr val="accent1"/>
                </a:solidFill>
                <a:latin typeface="Trebuchet MS"/>
              </a:rPr>
              <a:t>+</a:t>
            </a:r>
          </a:p>
          <a:p>
            <a:pPr marL="285750" indent="-285750">
              <a:buFont typeface="Arial"/>
              <a:buChar char="•"/>
            </a:pP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Cohesive</a:t>
            </a: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 model </a:t>
            </a: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with</a:t>
            </a: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 the reality</a:t>
            </a:r>
          </a:p>
          <a:p>
            <a:pPr marL="285750" indent="-285750">
              <a:buFont typeface="Arial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Works for </a:t>
            </a: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previous</a:t>
            </a: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years</a:t>
            </a:r>
            <a:endParaRPr lang="fr-FR" sz="1600" spc="-1" dirty="0">
              <a:solidFill>
                <a:srgbClr val="404040"/>
              </a:solidFill>
              <a:latin typeface="Trebuchet MS"/>
            </a:endParaRPr>
          </a:p>
          <a:p>
            <a:r>
              <a:rPr lang="fr-FR" sz="2400" b="1" i="1" spc="-1" dirty="0">
                <a:solidFill>
                  <a:schemeClr val="accent1"/>
                </a:solidFill>
                <a:latin typeface="Trebuchet MS"/>
              </a:rPr>
              <a:t>-</a:t>
            </a:r>
            <a:endParaRPr lang="fr-FR" sz="2400" b="1" spc="-1" dirty="0">
              <a:solidFill>
                <a:schemeClr val="accent1"/>
              </a:solidFill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Singular</a:t>
            </a: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behaviours</a:t>
            </a: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 (v1,4 &amp; 5)</a:t>
            </a:r>
          </a:p>
        </p:txBody>
      </p:sp>
      <p:sp>
        <p:nvSpPr>
          <p:cNvPr id="5" name="TextShape 24">
            <a:extLst>
              <a:ext uri="{FF2B5EF4-FFF2-40B4-BE49-F238E27FC236}">
                <a16:creationId xmlns:a16="http://schemas.microsoft.com/office/drawing/2014/main" id="{32CE66F7-6DDA-450E-A106-F6FAED07F832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13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407" name="TextShape 1"/>
          <p:cNvSpPr txBox="1"/>
          <p:nvPr/>
        </p:nvSpPr>
        <p:spPr>
          <a:xfrm>
            <a:off x="677334" y="311796"/>
            <a:ext cx="3846499" cy="1320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 dirty="0" err="1">
                <a:solidFill>
                  <a:srgbClr val="90C226"/>
                </a:solidFill>
                <a:latin typeface="Trebuchet MS"/>
              </a:rPr>
              <a:t>Height</a:t>
            </a:r>
            <a:r>
              <a:rPr lang="fr-FR" sz="3600" b="0" strike="noStrike" spc="-1" dirty="0">
                <a:solidFill>
                  <a:srgbClr val="90C226"/>
                </a:solidFill>
                <a:latin typeface="Trebuchet MS"/>
              </a:rPr>
              <a:t> </a:t>
            </a:r>
            <a:r>
              <a:rPr lang="fr-FR" sz="3600" b="0" strike="noStrike" spc="-1" dirty="0" err="1">
                <a:solidFill>
                  <a:srgbClr val="90C226"/>
                </a:solidFill>
                <a:latin typeface="Trebuchet MS"/>
              </a:rPr>
              <a:t>modelling</a:t>
            </a:r>
            <a:endParaRPr lang="fr-FR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TextShape 3"/>
          <p:cNvSpPr txBox="1"/>
          <p:nvPr/>
        </p:nvSpPr>
        <p:spPr>
          <a:xfrm>
            <a:off x="557611" y="3163458"/>
            <a:ext cx="3147754" cy="305812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r>
              <a:rPr lang="fr-FR" b="1" i="1" spc="-1" dirty="0" err="1">
                <a:solidFill>
                  <a:srgbClr val="404040"/>
                </a:solidFill>
                <a:latin typeface="Trebuchet MS"/>
              </a:rPr>
              <a:t>Variability</a:t>
            </a:r>
            <a:r>
              <a:rPr lang="fr-FR" b="1" i="1" spc="-1" dirty="0">
                <a:solidFill>
                  <a:srgbClr val="404040"/>
                </a:solidFill>
                <a:latin typeface="Trebuchet MS"/>
              </a:rPr>
              <a:t> </a:t>
            </a:r>
            <a:r>
              <a:rPr lang="fr-FR" b="1" i="1" spc="-1" dirty="0" err="1">
                <a:solidFill>
                  <a:srgbClr val="404040"/>
                </a:solidFill>
                <a:latin typeface="Trebuchet MS"/>
              </a:rPr>
              <a:t>factors</a:t>
            </a:r>
            <a:endParaRPr lang="fr-FR" b="1" i="1" spc="-1" dirty="0">
              <a:solidFill>
                <a:srgbClr val="404040"/>
              </a:solidFill>
              <a:latin typeface="Trebuchet MS"/>
            </a:endParaRPr>
          </a:p>
          <a:p>
            <a:endParaRPr lang="fr-FR" spc="-1" dirty="0">
              <a:solidFill>
                <a:srgbClr val="404040"/>
              </a:solidFill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fr-FR" spc="-1" dirty="0" err="1">
                <a:solidFill>
                  <a:srgbClr val="404040"/>
                </a:solidFill>
                <a:latin typeface="Trebuchet MS"/>
              </a:rPr>
              <a:t>Farming</a:t>
            </a:r>
            <a:r>
              <a:rPr lang="fr-FR" spc="-1" dirty="0">
                <a:solidFill>
                  <a:srgbClr val="404040"/>
                </a:solidFill>
                <a:latin typeface="Trebuchet MS"/>
              </a:rPr>
              <a:t>, </a:t>
            </a:r>
            <a:r>
              <a:rPr lang="fr-FR" spc="-1" dirty="0" err="1">
                <a:solidFill>
                  <a:srgbClr val="404040"/>
                </a:solidFill>
                <a:latin typeface="Trebuchet MS"/>
              </a:rPr>
              <a:t>pruning</a:t>
            </a:r>
            <a:r>
              <a:rPr lang="fr-FR" spc="-1" dirty="0">
                <a:solidFill>
                  <a:srgbClr val="404040"/>
                </a:solidFill>
                <a:latin typeface="Trebuchet MS"/>
              </a:rPr>
              <a:t> (</a:t>
            </a:r>
            <a:r>
              <a:rPr lang="fr-FR" spc="-1" dirty="0" err="1">
                <a:solidFill>
                  <a:srgbClr val="404040"/>
                </a:solidFill>
                <a:latin typeface="Trebuchet MS"/>
              </a:rPr>
              <a:t>human</a:t>
            </a:r>
            <a:r>
              <a:rPr lang="fr-FR" spc="-1" dirty="0">
                <a:solidFill>
                  <a:srgbClr val="404040"/>
                </a:solidFill>
                <a:latin typeface="Trebuchet MS"/>
              </a:rPr>
              <a:t> interactions)</a:t>
            </a:r>
          </a:p>
          <a:p>
            <a:pPr marL="285750" indent="-285750">
              <a:buFont typeface="Arial"/>
              <a:buChar char="•"/>
            </a:pPr>
            <a:endParaRPr lang="fr-FR" spc="-1" dirty="0">
              <a:solidFill>
                <a:srgbClr val="404040"/>
              </a:solidFill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fr-FR" spc="-1" dirty="0" err="1">
                <a:solidFill>
                  <a:srgbClr val="404040"/>
                </a:solidFill>
                <a:latin typeface="Trebuchet MS"/>
              </a:rPr>
              <a:t>Grape</a:t>
            </a:r>
            <a:r>
              <a:rPr lang="fr-FR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fr-FR" spc="-1" dirty="0" err="1">
                <a:solidFill>
                  <a:srgbClr val="404040"/>
                </a:solidFill>
                <a:latin typeface="Trebuchet MS"/>
              </a:rPr>
              <a:t>variety</a:t>
            </a:r>
            <a:r>
              <a:rPr lang="fr-FR" spc="-1" dirty="0">
                <a:solidFill>
                  <a:srgbClr val="404040"/>
                </a:solidFill>
                <a:latin typeface="Trebuchet MS"/>
              </a:rPr>
              <a:t> and </a:t>
            </a:r>
            <a:r>
              <a:rPr lang="fr-FR" spc="-1" dirty="0" err="1">
                <a:solidFill>
                  <a:srgbClr val="404040"/>
                </a:solidFill>
                <a:latin typeface="Trebuchet MS"/>
              </a:rPr>
              <a:t>age</a:t>
            </a:r>
            <a:endParaRPr lang="fr-FR" spc="-1" dirty="0">
              <a:solidFill>
                <a:srgbClr val="404040"/>
              </a:solidFill>
              <a:latin typeface="Trebuchet MS"/>
            </a:endParaRPr>
          </a:p>
          <a:p>
            <a:pPr marL="285750" indent="-285750">
              <a:buFont typeface="Arial"/>
              <a:buChar char="•"/>
            </a:pPr>
            <a:endParaRPr lang="fr-FR" spc="-1" dirty="0">
              <a:solidFill>
                <a:srgbClr val="404040"/>
              </a:solidFill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fr-FR" spc="-1" dirty="0">
                <a:solidFill>
                  <a:srgbClr val="404040"/>
                </a:solidFill>
                <a:latin typeface="Trebuchet MS"/>
              </a:rPr>
              <a:t>Ground </a:t>
            </a:r>
            <a:r>
              <a:rPr lang="fr-FR" spc="-1" dirty="0" err="1">
                <a:solidFill>
                  <a:srgbClr val="404040"/>
                </a:solidFill>
                <a:latin typeface="Trebuchet MS"/>
              </a:rPr>
              <a:t>particularities</a:t>
            </a:r>
          </a:p>
          <a:p>
            <a:pPr marL="285750" indent="-285750">
              <a:buFont typeface="Arial"/>
              <a:buChar char="•"/>
            </a:pPr>
            <a:endParaRPr lang="fr-FR" spc="-1" dirty="0">
              <a:solidFill>
                <a:srgbClr val="404040"/>
              </a:solidFill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fr-FR" spc="-1" dirty="0">
                <a:solidFill>
                  <a:srgbClr val="404040"/>
                </a:solidFill>
                <a:latin typeface="Trebuchet MS"/>
              </a:rPr>
              <a:t>Inter </a:t>
            </a:r>
            <a:r>
              <a:rPr lang="fr-FR" spc="-1" dirty="0" err="1">
                <a:solidFill>
                  <a:srgbClr val="404040"/>
                </a:solidFill>
                <a:latin typeface="Trebuchet MS"/>
              </a:rPr>
              <a:t>row</a:t>
            </a:r>
            <a:r>
              <a:rPr lang="fr-FR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fr-FR" spc="-1" dirty="0" err="1">
                <a:solidFill>
                  <a:srgbClr val="404040"/>
                </a:solidFill>
                <a:latin typeface="Trebuchet MS"/>
              </a:rPr>
              <a:t>vegetation</a:t>
            </a:r>
            <a:r>
              <a:rPr lang="fr-FR" spc="-1" dirty="0">
                <a:solidFill>
                  <a:srgbClr val="404040"/>
                </a:solidFill>
                <a:latin typeface="Trebuchet MS"/>
              </a:rPr>
              <a:t> cover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677160" y="578588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fr-FR" sz="3600" b="0" strike="noStrike" spc="-1" dirty="0">
                <a:solidFill>
                  <a:schemeClr val="bg1">
                    <a:lumMod val="50000"/>
                  </a:schemeClr>
                </a:solidFill>
                <a:latin typeface="Trebuchet MS"/>
              </a:rPr>
              <a:t>First</a:t>
            </a:r>
            <a:r>
              <a:rPr lang="fr-FR" sz="3600" spc="-1" dirty="0">
                <a:solidFill>
                  <a:schemeClr val="bg1">
                    <a:lumMod val="50000"/>
                  </a:schemeClr>
                </a:solidFill>
                <a:latin typeface="Trebuchet MS"/>
              </a:rPr>
              <a:t> </a:t>
            </a:r>
            <a:r>
              <a:rPr lang="fr-FR" sz="3600" b="0" strike="noStrike" spc="-1" dirty="0" err="1">
                <a:solidFill>
                  <a:schemeClr val="bg1">
                    <a:lumMod val="50000"/>
                  </a:schemeClr>
                </a:solidFill>
                <a:latin typeface="Trebuchet MS"/>
              </a:rPr>
              <a:t>step</a:t>
            </a:r>
            <a:r>
              <a:rPr lang="fr-FR" sz="3600" b="0" strike="noStrike" spc="-1" dirty="0">
                <a:solidFill>
                  <a:schemeClr val="bg1">
                    <a:lumMod val="50000"/>
                  </a:schemeClr>
                </a:solidFill>
                <a:latin typeface="Trebuchet MS"/>
              </a:rPr>
              <a:t>:</a:t>
            </a:r>
            <a:r>
              <a:rPr lang="fr-FR" sz="3600" spc="-1" dirty="0">
                <a:latin typeface="Trebuchet MS"/>
              </a:rPr>
              <a:t> </a:t>
            </a:r>
            <a:r>
              <a:rPr lang="fr-FR" sz="3600" b="0" strike="noStrike" spc="-1" dirty="0" err="1">
                <a:solidFill>
                  <a:srgbClr val="90C226"/>
                </a:solidFill>
                <a:latin typeface="Trebuchet MS"/>
              </a:rPr>
              <a:t>Kcb</a:t>
            </a:r>
            <a:r>
              <a:rPr lang="fr-FR" sz="3600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lang="fr-FR" sz="3600" b="0" strike="noStrike" spc="-1" dirty="0">
                <a:solidFill>
                  <a:srgbClr val="90C226"/>
                </a:solidFill>
                <a:latin typeface="Trebuchet MS"/>
              </a:rPr>
              <a:t>estimation</a:t>
            </a:r>
            <a:endParaRPr lang="fr-FR" dirty="0">
              <a:solidFill>
                <a:srgbClr val="90C226"/>
              </a:solidFill>
            </a:endParaRPr>
          </a:p>
        </p:txBody>
      </p:sp>
      <p:sp>
        <p:nvSpPr>
          <p:cNvPr id="426" name="TextShape 3"/>
          <p:cNvSpPr txBox="1"/>
          <p:nvPr/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TextShape 24">
            <a:extLst>
              <a:ext uri="{FF2B5EF4-FFF2-40B4-BE49-F238E27FC236}">
                <a16:creationId xmlns:a16="http://schemas.microsoft.com/office/drawing/2014/main" id="{768AEF67-0267-45DD-BA5C-1E838BA83191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14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5137" r="14218"/>
          <a:stretch/>
        </p:blipFill>
        <p:spPr bwMode="auto">
          <a:xfrm>
            <a:off x="1951235" y="4081028"/>
            <a:ext cx="5812973" cy="211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235" y="1134757"/>
            <a:ext cx="6147736" cy="272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28256" y="4399356"/>
            <a:ext cx="5465135" cy="22682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128256" y="5138027"/>
            <a:ext cx="5465135" cy="25225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625673" y="393237"/>
            <a:ext cx="9042840" cy="132048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fr-FR" sz="36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Second</a:t>
            </a:r>
            <a:r>
              <a:rPr lang="fr-FR" sz="3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 </a:t>
            </a:r>
            <a:r>
              <a:rPr lang="fr-FR" sz="36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step</a:t>
            </a:r>
            <a:r>
              <a:rPr lang="fr-FR" sz="36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:</a:t>
            </a:r>
            <a:r>
              <a:rPr lang="fr-FR" sz="3600" spc="-1" dirty="0">
                <a:latin typeface="Trebuchet MS"/>
              </a:rPr>
              <a:t> </a:t>
            </a:r>
            <a:r>
              <a:rPr lang="fr-FR" sz="3600" spc="-1" dirty="0">
                <a:solidFill>
                  <a:srgbClr val="90C226"/>
                </a:solidFill>
                <a:latin typeface="Trebuchet MS"/>
              </a:rPr>
              <a:t>ET </a:t>
            </a:r>
            <a:r>
              <a:rPr lang="fr-FR" sz="3600" spc="-1" dirty="0" err="1">
                <a:solidFill>
                  <a:srgbClr val="90C226"/>
                </a:solidFill>
                <a:latin typeface="Trebuchet MS"/>
              </a:rPr>
              <a:t>calculation</a:t>
            </a:r>
            <a:r>
              <a:rPr lang="fr-FR" sz="3600" spc="-1" dirty="0">
                <a:solidFill>
                  <a:srgbClr val="90C226"/>
                </a:solidFill>
                <a:latin typeface="Trebuchet MS"/>
              </a:rPr>
              <a:t> </a:t>
            </a:r>
            <a:r>
              <a:rPr dirty="0"/>
              <a:t/>
            </a:r>
            <a:br>
              <a:rPr dirty="0"/>
            </a:br>
            <a:endParaRPr lang="fr-FR" sz="28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40" name="CustomShape 2"/>
          <p:cNvSpPr/>
          <p:nvPr/>
        </p:nvSpPr>
        <p:spPr>
          <a:xfrm>
            <a:off x="0" y="4013280"/>
            <a:ext cx="476280" cy="284436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TextShape 24">
            <a:extLst>
              <a:ext uri="{FF2B5EF4-FFF2-40B4-BE49-F238E27FC236}">
                <a16:creationId xmlns:a16="http://schemas.microsoft.com/office/drawing/2014/main" id="{21D55D35-9CA4-4917-AACA-01491B968D7A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15</a:t>
            </a:fld>
            <a:endParaRPr lang="fr-FR" sz="900" b="0" strike="noStrike" spc="-1">
              <a:latin typeface="Times New Roman"/>
            </a:endParaRPr>
          </a:p>
        </p:txBody>
      </p:sp>
      <p:pic>
        <p:nvPicPr>
          <p:cNvPr id="21" name="Image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78924"/>
            <a:ext cx="5969260" cy="273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4864" y="3988527"/>
            <a:ext cx="8218251" cy="232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Image 23" descr="C:\Users\michel\Downloads\ET_comp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094" y="1306286"/>
            <a:ext cx="5145809" cy="25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55801" y="4297964"/>
            <a:ext cx="5826742" cy="25770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455800" y="5024427"/>
            <a:ext cx="5826743" cy="26603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Bouée 1"/>
          <p:cNvSpPr/>
          <p:nvPr/>
        </p:nvSpPr>
        <p:spPr>
          <a:xfrm>
            <a:off x="10148208" y="2546448"/>
            <a:ext cx="457200" cy="661308"/>
          </a:xfrm>
          <a:prstGeom prst="donut">
            <a:avLst>
              <a:gd name="adj" fmla="val 857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10251623" y="1713717"/>
            <a:ext cx="457200" cy="661308"/>
          </a:xfrm>
          <a:prstGeom prst="donut">
            <a:avLst>
              <a:gd name="adj" fmla="val 857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Bouée 11"/>
          <p:cNvSpPr/>
          <p:nvPr/>
        </p:nvSpPr>
        <p:spPr>
          <a:xfrm>
            <a:off x="6716361" y="2044371"/>
            <a:ext cx="457200" cy="661308"/>
          </a:xfrm>
          <a:prstGeom prst="donut">
            <a:avLst>
              <a:gd name="adj" fmla="val 857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373991" y="4252114"/>
            <a:ext cx="470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Blue: </a:t>
            </a:r>
            <a:r>
              <a:rPr lang="fr-FR" dirty="0" err="1">
                <a:solidFill>
                  <a:srgbClr val="000000"/>
                </a:solidFill>
                <a:latin typeface="Trebuchet MS"/>
                <a:ea typeface="+mn-lt"/>
                <a:cs typeface="+mn-lt"/>
              </a:rPr>
              <a:t>rainfall</a:t>
            </a:r>
            <a:r>
              <a:rPr lang="fr-FR" dirty="0">
                <a:latin typeface="Trebuchet MS"/>
                <a:ea typeface="+mn-lt"/>
                <a:cs typeface="+mn-lt"/>
              </a:rPr>
              <a:t> </a:t>
            </a:r>
            <a:r>
              <a:rPr lang="fr-FR" dirty="0" err="1">
                <a:latin typeface="Trebuchet MS"/>
                <a:ea typeface="+mn-lt"/>
                <a:cs typeface="+mn-lt"/>
              </a:rPr>
              <a:t>produce</a:t>
            </a:r>
            <a:r>
              <a:rPr lang="fr-FR" dirty="0">
                <a:latin typeface="Trebuchet MS"/>
                <a:ea typeface="+mn-lt"/>
                <a:cs typeface="+mn-lt"/>
              </a:rPr>
              <a:t> </a:t>
            </a:r>
            <a:r>
              <a:rPr lang="fr-FR" dirty="0" err="1">
                <a:latin typeface="Trebuchet MS"/>
                <a:ea typeface="+mn-lt"/>
                <a:cs typeface="+mn-lt"/>
              </a:rPr>
              <a:t>very</a:t>
            </a:r>
            <a:r>
              <a:rPr lang="fr-FR" dirty="0">
                <a:latin typeface="Trebuchet MS"/>
                <a:ea typeface="+mn-lt"/>
                <a:cs typeface="+mn-lt"/>
              </a:rPr>
              <a:t> high </a:t>
            </a:r>
            <a:r>
              <a:rPr lang="fr-FR" dirty="0" err="1">
                <a:latin typeface="Trebuchet MS"/>
                <a:ea typeface="+mn-lt"/>
                <a:cs typeface="+mn-lt"/>
              </a:rPr>
              <a:t>levels</a:t>
            </a:r>
            <a:r>
              <a:rPr lang="fr-FR" dirty="0">
                <a:latin typeface="Trebuchet MS"/>
                <a:ea typeface="+mn-lt"/>
                <a:cs typeface="+mn-lt"/>
              </a:rPr>
              <a:t> of </a:t>
            </a:r>
            <a:r>
              <a:rPr lang="fr-FR" dirty="0" smtClean="0">
                <a:latin typeface="Trebuchet MS"/>
                <a:ea typeface="+mn-lt"/>
                <a:cs typeface="+mn-lt"/>
              </a:rPr>
              <a:t>ET</a:t>
            </a:r>
            <a:endParaRPr lang="en-GB" dirty="0" smtClean="0"/>
          </a:p>
          <a:p>
            <a:r>
              <a:rPr lang="fr-FR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rebuchet MS"/>
              </a:rPr>
              <a:t>Red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rebuchet MS"/>
              </a:rPr>
              <a:t>: </a:t>
            </a:r>
            <a:r>
              <a:rPr lang="fr-FR" dirty="0" smtClean="0">
                <a:latin typeface="Trebuchet MS"/>
              </a:rPr>
              <a:t>water </a:t>
            </a:r>
            <a:r>
              <a:rPr lang="fr-FR" dirty="0" err="1" smtClean="0">
                <a:latin typeface="Trebuchet MS"/>
              </a:rPr>
              <a:t>deficit</a:t>
            </a:r>
            <a:r>
              <a:rPr lang="fr-FR" dirty="0" smtClean="0">
                <a:latin typeface="Trebuchet MS"/>
              </a:rPr>
              <a:t> </a:t>
            </a:r>
            <a:r>
              <a:rPr lang="fr-FR" dirty="0" err="1" smtClean="0">
                <a:latin typeface="Trebuchet MS"/>
              </a:rPr>
              <a:t>simulated</a:t>
            </a:r>
            <a:endParaRPr lang="fr-FR" dirty="0">
              <a:latin typeface="Trebuchet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911059" y="1482885"/>
            <a:ext cx="7152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Oyar</a:t>
            </a:r>
            <a:r>
              <a:rPr lang="fr-FR" sz="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-Picon</a:t>
            </a:r>
            <a:endParaRPr lang="en-GB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Shape 3"/>
          <p:cNvSpPr txBox="1"/>
          <p:nvPr/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B3DB18B-132C-4BDF-8EB1-0CFD714E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905" y="2610480"/>
            <a:ext cx="8446557" cy="16463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/>
              <a:t>Thank you for your attention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C9F158-4954-4893-AFD1-4C45830C403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5592308" y="642454"/>
            <a:ext cx="3485880" cy="900000"/>
          </a:xfrm>
          <a:prstGeom prst="rect">
            <a:avLst/>
          </a:prstGeom>
          <a:ln>
            <a:noFill/>
          </a:ln>
        </p:spPr>
      </p:pic>
      <p:pic>
        <p:nvPicPr>
          <p:cNvPr id="34" name="Image 34">
            <a:extLst>
              <a:ext uri="{FF2B5EF4-FFF2-40B4-BE49-F238E27FC236}">
                <a16:creationId xmlns:a16="http://schemas.microsoft.com/office/drawing/2014/main" id="{C51F371D-3A0D-4408-9136-D25B4CDF32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65033" b="-813"/>
          <a:stretch/>
        </p:blipFill>
        <p:spPr>
          <a:xfrm>
            <a:off x="1418968" y="84535"/>
            <a:ext cx="4168251" cy="2436192"/>
          </a:xfrm>
          <a:prstGeom prst="rect">
            <a:avLst/>
          </a:prstGeom>
        </p:spPr>
      </p:pic>
      <p:sp>
        <p:nvSpPr>
          <p:cNvPr id="35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/>
              <a:t>Benoît</a:t>
            </a:r>
            <a:r>
              <a:rPr lang="en-US" sz="900" dirty="0"/>
              <a:t> HUET </a:t>
            </a:r>
            <a:r>
              <a:rPr lang="en-US" sz="900" dirty="0" smtClean="0"/>
              <a:t>– EGU 2022</a:t>
            </a:r>
            <a:endParaRPr lang="en-US" sz="900" dirty="0"/>
          </a:p>
        </p:txBody>
      </p:sp>
      <p:sp>
        <p:nvSpPr>
          <p:cNvPr id="3" name="ZoneTexte 2"/>
          <p:cNvSpPr txBox="1"/>
          <p:nvPr/>
        </p:nvSpPr>
        <p:spPr>
          <a:xfrm>
            <a:off x="4205837" y="4946541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 </a:t>
            </a:r>
            <a:r>
              <a:rPr lang="en-GB" dirty="0" smtClean="0"/>
              <a:t>✉</a:t>
            </a:r>
            <a:r>
              <a:rPr lang="fr-FR" dirty="0" smtClean="0"/>
              <a:t>: benoit.huet@onera.fr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641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fr-FR" sz="3600" spc="-1">
                <a:solidFill>
                  <a:srgbClr val="90C226"/>
                </a:solidFill>
                <a:latin typeface="Trebuchet MS"/>
              </a:rPr>
              <a:t>Introduction</a:t>
            </a:r>
            <a:endParaRPr lang="fr-FR" sz="3600" spc="-1" err="1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lang="fr-FR" sz="2800" i="1" spc="-1">
                <a:solidFill>
                  <a:srgbClr val="90C226"/>
                </a:solidFill>
                <a:latin typeface="Trebuchet MS"/>
              </a:rPr>
              <a:t>ET</a:t>
            </a:r>
            <a:r>
              <a:rPr lang="fr-FR" sz="2800" b="0" i="1" strike="noStrike" spc="-1">
                <a:solidFill>
                  <a:srgbClr val="90C226"/>
                </a:solidFill>
                <a:latin typeface="Trebuchet MS"/>
              </a:rPr>
              <a:t>: </a:t>
            </a:r>
            <a:r>
              <a:rPr lang="fr-FR" sz="2800" i="1" spc="-1">
                <a:solidFill>
                  <a:srgbClr val="90C226"/>
                </a:solidFill>
                <a:latin typeface="Trebuchet MS"/>
              </a:rPr>
              <a:t>Evapotranspiration</a:t>
            </a:r>
            <a:r>
              <a:rPr lang="fr-FR" sz="2800" b="0" i="1" strike="noStrike" spc="-1">
                <a:solidFill>
                  <a:srgbClr val="90C226"/>
                </a:solidFill>
                <a:latin typeface="Trebuchet MS"/>
              </a:rPr>
              <a:t> </a:t>
            </a:r>
            <a:r>
              <a:rPr lang="fr-FR" sz="2800" i="1" spc="-1" err="1">
                <a:solidFill>
                  <a:srgbClr val="90C226"/>
                </a:solidFill>
                <a:latin typeface="Trebuchet MS"/>
              </a:rPr>
              <a:t>calculation</a:t>
            </a:r>
            <a:endParaRPr lang="fr-FR" sz="3200" b="0" strike="noStrike" spc="-1" err="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74" name="Image 8"/>
          <p:cNvPicPr/>
          <p:nvPr/>
        </p:nvPicPr>
        <p:blipFill>
          <a:blip r:embed="rId2" cstate="print"/>
          <a:stretch/>
        </p:blipFill>
        <p:spPr>
          <a:xfrm>
            <a:off x="790566" y="1559977"/>
            <a:ext cx="7840080" cy="3880440"/>
          </a:xfrm>
          <a:prstGeom prst="rect">
            <a:avLst/>
          </a:prstGeom>
          <a:ln>
            <a:noFill/>
          </a:ln>
        </p:spPr>
      </p:pic>
      <p:sp>
        <p:nvSpPr>
          <p:cNvPr id="2" name="CustomShape 7">
            <a:extLst>
              <a:ext uri="{FF2B5EF4-FFF2-40B4-BE49-F238E27FC236}">
                <a16:creationId xmlns:a16="http://schemas.microsoft.com/office/drawing/2014/main" id="{22B10E10-8B18-4BF2-B70F-D7F9AA10827F}"/>
              </a:ext>
            </a:extLst>
          </p:cNvPr>
          <p:cNvSpPr/>
          <p:nvPr/>
        </p:nvSpPr>
        <p:spPr>
          <a:xfrm>
            <a:off x="3271119" y="5299806"/>
            <a:ext cx="341216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r>
              <a:rPr lang="fr-FR" sz="1200" spc="-1" dirty="0">
                <a:ea typeface="+mn-lt"/>
                <a:cs typeface="+mn-lt"/>
              </a:rPr>
              <a:t>©</a:t>
            </a:r>
            <a:r>
              <a:rPr lang="fr-FR" sz="1200" spc="-1" dirty="0">
                <a:solidFill>
                  <a:srgbClr val="000000"/>
                </a:solidFill>
                <a:latin typeface="Trebuchet MS"/>
              </a:rPr>
              <a:t>FAO irrigation and drainage </a:t>
            </a:r>
            <a:r>
              <a:rPr lang="fr-FR" sz="1200" spc="-1" err="1">
                <a:solidFill>
                  <a:srgbClr val="000000"/>
                </a:solidFill>
                <a:latin typeface="Trebuchet MS"/>
              </a:rPr>
              <a:t>paper</a:t>
            </a:r>
            <a:r>
              <a:rPr lang="fr-FR" sz="1200" spc="-1">
                <a:solidFill>
                  <a:srgbClr val="000000"/>
                </a:solidFill>
                <a:latin typeface="Trebuchet MS"/>
              </a:rPr>
              <a:t> Allen &amp; al. 1998</a:t>
            </a:r>
            <a:endParaRPr lang="fr-FR" sz="1200" b="0" strike="noStrike" spc="-1" dirty="0">
              <a:latin typeface="Trebuchet M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459E76-69FB-4325-9696-9314677AE561}"/>
              </a:ext>
            </a:extLst>
          </p:cNvPr>
          <p:cNvSpPr txBox="1"/>
          <p:nvPr/>
        </p:nvSpPr>
        <p:spPr>
          <a:xfrm>
            <a:off x="5826211" y="6001265"/>
            <a:ext cx="33301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i="1">
                <a:latin typeface="Trebuchet MS"/>
              </a:rPr>
              <a:t>Kc*: Crop coefficient</a:t>
            </a:r>
            <a:endParaRPr lang="fr-FR" sz="1200">
              <a:latin typeface="Arial"/>
            </a:endParaRPr>
          </a:p>
          <a:p>
            <a:r>
              <a:rPr lang="fr-FR" sz="1200" i="1">
                <a:latin typeface="Trebuchet MS"/>
              </a:rPr>
              <a:t>Kcb**: Basal crop coefficient</a:t>
            </a:r>
            <a:endParaRPr lang="fr-FR" sz="1200"/>
          </a:p>
          <a:p>
            <a:r>
              <a:rPr lang="fr-FR" sz="1200" i="1">
                <a:latin typeface="Trebuchet MS"/>
              </a:rPr>
              <a:t> Ke***: soil evaporation coefficient</a:t>
            </a:r>
            <a:r>
              <a:rPr lang="fr-FR" sz="1200" i="1">
                <a:latin typeface="Trebuchet MS"/>
                <a:cs typeface="Arial"/>
              </a:rPr>
              <a:t>​</a:t>
            </a:r>
            <a:endParaRPr lang="fr-FR" sz="1200" i="1">
              <a:latin typeface="Trebuchet M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Shape 24">
            <a:extLst>
              <a:ext uri="{FF2B5EF4-FFF2-40B4-BE49-F238E27FC236}">
                <a16:creationId xmlns:a16="http://schemas.microsoft.com/office/drawing/2014/main" id="{D57EFDA7-C167-459B-B880-D9AB1C3C5398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2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8410430" y="3312737"/>
            <a:ext cx="2013442" cy="36468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40" tIns="45720" rIns="91440" bIns="45720" anchor="ctr">
            <a:noAutofit/>
          </a:bodyPr>
          <a:lstStyle/>
          <a:p>
            <a:r>
              <a:rPr lang="fr-FR">
                <a:latin typeface="Trebuchet MS"/>
                <a:ea typeface="+mn-lt"/>
                <a:cs typeface="+mn-lt"/>
              </a:rPr>
              <a:t>       = K</a:t>
            </a:r>
            <a:r>
              <a:rPr lang="fr-FR" baseline="-25000">
                <a:latin typeface="Trebuchet MS"/>
                <a:ea typeface="+mn-lt"/>
                <a:cs typeface="+mn-lt"/>
              </a:rPr>
              <a:t>cb** </a:t>
            </a:r>
            <a:r>
              <a:rPr lang="fr-FR">
                <a:latin typeface="Trebuchet MS"/>
                <a:ea typeface="Arial"/>
                <a:cs typeface="Arial"/>
              </a:rPr>
              <a:t>+ K</a:t>
            </a:r>
            <a:r>
              <a:rPr lang="fr-FR" baseline="-25000">
                <a:latin typeface="Trebuchet MS"/>
                <a:ea typeface="Arial"/>
                <a:cs typeface="Arial"/>
              </a:rPr>
              <a:t>e***</a:t>
            </a:r>
            <a:endParaRPr lang="fr-FR" sz="2400" b="0" strike="noStrike" spc="-1">
              <a:latin typeface="Trebuchet MS"/>
              <a:cs typeface="Arial"/>
            </a:endParaRPr>
          </a:p>
        </p:txBody>
      </p:sp>
      <p:sp>
        <p:nvSpPr>
          <p:cNvPr id="10" name="TextShape 2">
            <a:extLst>
              <a:ext uri="{FF2B5EF4-FFF2-40B4-BE49-F238E27FC236}">
                <a16:creationId xmlns:a16="http://schemas.microsoft.com/office/drawing/2014/main" id="{CFD78534-E285-430E-9CB5-534875DD0880}"/>
              </a:ext>
            </a:extLst>
          </p:cNvPr>
          <p:cNvSpPr txBox="1"/>
          <p:nvPr/>
        </p:nvSpPr>
        <p:spPr>
          <a:xfrm>
            <a:off x="8554592" y="3312737"/>
            <a:ext cx="1354416" cy="364680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fr-FR">
                <a:latin typeface="Trebuchet MS"/>
                <a:ea typeface="+mn-lt"/>
                <a:cs typeface="+mn-lt"/>
              </a:rPr>
              <a:t>K</a:t>
            </a:r>
            <a:r>
              <a:rPr lang="fr-FR" baseline="-25000">
                <a:latin typeface="Trebuchet MS"/>
                <a:ea typeface="+mn-lt"/>
                <a:cs typeface="+mn-lt"/>
              </a:rPr>
              <a:t>c*</a:t>
            </a:r>
            <a:endParaRPr lang="fr-FR" b="0" strike="noStrike">
              <a:latin typeface="Trebuchet MS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fr-FR" sz="3600" b="0" strike="noStrike" spc="-1" dirty="0">
                <a:solidFill>
                  <a:srgbClr val="90C226"/>
                </a:solidFill>
                <a:latin typeface="Trebuchet MS"/>
              </a:rPr>
              <a:t>How to </a:t>
            </a:r>
            <a:r>
              <a:rPr lang="fr-FR" sz="3600" b="0" strike="noStrike" spc="-1" dirty="0" err="1">
                <a:solidFill>
                  <a:srgbClr val="90C226"/>
                </a:solidFill>
                <a:latin typeface="Trebuchet MS"/>
              </a:rPr>
              <a:t>take</a:t>
            </a:r>
            <a:r>
              <a:rPr lang="fr-FR" sz="3600" b="0" strike="noStrike" spc="-1" dirty="0">
                <a:solidFill>
                  <a:srgbClr val="90C226"/>
                </a:solidFill>
                <a:latin typeface="Trebuchet MS"/>
              </a:rPr>
              <a:t> </a:t>
            </a:r>
            <a:r>
              <a:rPr lang="fr-FR" sz="3600" b="0" strike="noStrike" spc="-1" dirty="0" err="1">
                <a:solidFill>
                  <a:srgbClr val="90C226"/>
                </a:solidFill>
                <a:latin typeface="Trebuchet MS"/>
              </a:rPr>
              <a:t>into</a:t>
            </a:r>
            <a:r>
              <a:rPr lang="fr-FR" sz="3600" b="0" strike="noStrike" spc="-1" dirty="0">
                <a:solidFill>
                  <a:srgbClr val="90C226"/>
                </a:solidFill>
                <a:latin typeface="Trebuchet MS"/>
              </a:rPr>
              <a:t> </a:t>
            </a:r>
            <a:r>
              <a:rPr lang="fr-FR" sz="3600" b="0" strike="noStrike" spc="-1" dirty="0" err="1">
                <a:solidFill>
                  <a:srgbClr val="90C226"/>
                </a:solidFill>
                <a:latin typeface="Trebuchet MS"/>
              </a:rPr>
              <a:t>account</a:t>
            </a:r>
            <a:r>
              <a:rPr lang="fr-FR" sz="3600" b="0" strike="noStrike" spc="-1" dirty="0">
                <a:solidFill>
                  <a:srgbClr val="90C226"/>
                </a:solidFill>
                <a:latin typeface="Trebuchet MS"/>
              </a:rPr>
              <a:t> the </a:t>
            </a:r>
            <a:r>
              <a:rPr lang="fr-FR" sz="3600" b="0" strike="noStrike" spc="-1" dirty="0" err="1">
                <a:solidFill>
                  <a:srgbClr val="90C226"/>
                </a:solidFill>
                <a:latin typeface="Trebuchet MS"/>
              </a:rPr>
              <a:t>geometry</a:t>
            </a:r>
            <a:r>
              <a:rPr lang="fr-FR" sz="3600" b="0" strike="noStrike" spc="-1" dirty="0">
                <a:solidFill>
                  <a:srgbClr val="90C226"/>
                </a:solidFill>
                <a:latin typeface="Trebuchet MS"/>
              </a:rPr>
              <a:t> of a </a:t>
            </a:r>
            <a:r>
              <a:rPr lang="fr-FR" sz="3600" b="0" strike="noStrike" spc="-1" dirty="0" err="1">
                <a:solidFill>
                  <a:srgbClr val="90C226"/>
                </a:solidFill>
                <a:latin typeface="Trebuchet MS"/>
              </a:rPr>
              <a:t>vineyard</a:t>
            </a:r>
            <a:r>
              <a:rPr lang="fr-FR" sz="3600" b="0" strike="noStrike" spc="-1" dirty="0">
                <a:solidFill>
                  <a:srgbClr val="90C226"/>
                </a:solidFill>
                <a:latin typeface="Trebuchet MS"/>
              </a:rPr>
              <a:t> in a water balance</a:t>
            </a:r>
            <a:r>
              <a:rPr lang="fr-FR" sz="3600" spc="-1" dirty="0">
                <a:solidFill>
                  <a:srgbClr val="90C226"/>
                </a:solidFill>
                <a:latin typeface="Trebuchet MS"/>
              </a:rPr>
              <a:t> </a:t>
            </a:r>
            <a:r>
              <a:rPr lang="fr-FR" sz="3600" b="0" strike="noStrike" spc="-1" dirty="0">
                <a:solidFill>
                  <a:srgbClr val="90C226"/>
                </a:solidFill>
                <a:latin typeface="Trebuchet MS"/>
              </a:rPr>
              <a:t>?</a:t>
            </a:r>
            <a:endParaRPr lang="fr-FR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5216490" y="2858543"/>
            <a:ext cx="916200" cy="916200"/>
          </a:xfrm>
          <a:prstGeom prst="ellipse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pc="-1">
                <a:solidFill>
                  <a:srgbClr val="FFFFFF"/>
                </a:solidFill>
                <a:latin typeface="Trebuchet MS"/>
              </a:rPr>
              <a:t>Kc**</a:t>
            </a:r>
            <a:endParaRPr lang="fr-FR" sz="1800" b="0" strike="noStrike" spc="-1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9" name="CustomShape 5"/>
          <p:cNvSpPr/>
          <p:nvPr/>
        </p:nvSpPr>
        <p:spPr>
          <a:xfrm>
            <a:off x="3731491" y="3072023"/>
            <a:ext cx="1482480" cy="483480"/>
          </a:xfrm>
          <a:prstGeom prst="rightArrow">
            <a:avLst>
              <a:gd name="adj1" fmla="val 50000"/>
              <a:gd name="adj2" fmla="val 50000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6"/>
          <p:cNvSpPr/>
          <p:nvPr/>
        </p:nvSpPr>
        <p:spPr>
          <a:xfrm>
            <a:off x="1807774" y="3074183"/>
            <a:ext cx="192947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pc="-1" err="1">
                <a:solidFill>
                  <a:srgbClr val="000000"/>
                </a:solidFill>
                <a:latin typeface="Trebuchet MS"/>
              </a:rPr>
              <a:t>Weather</a:t>
            </a:r>
            <a:r>
              <a:rPr lang="fr-FR" sz="1800" b="0" strike="noStrike" spc="-1">
                <a:solidFill>
                  <a:srgbClr val="000000"/>
                </a:solidFill>
                <a:latin typeface="Trebuchet MS"/>
              </a:rPr>
              <a:t>, Plant </a:t>
            </a:r>
            <a:r>
              <a:rPr lang="fr-FR" spc="-1" err="1">
                <a:solidFill>
                  <a:srgbClr val="000000"/>
                </a:solidFill>
                <a:latin typeface="Trebuchet MS"/>
              </a:rPr>
              <a:t>characteristics</a:t>
            </a:r>
            <a:r>
              <a:rPr lang="fr-FR" spc="-1">
                <a:solidFill>
                  <a:srgbClr val="000000"/>
                </a:solidFill>
                <a:latin typeface="Trebuchet MS"/>
              </a:rPr>
              <a:t>,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r>
              <a:rPr lang="fr-FR" spc="-1" err="1">
                <a:latin typeface="Trebuchet MS"/>
              </a:rPr>
              <a:t>Soil</a:t>
            </a:r>
            <a:endParaRPr lang="fr-FR" spc="-1">
              <a:latin typeface="Trebuchet MS"/>
            </a:endParaRPr>
          </a:p>
        </p:txBody>
      </p:sp>
      <p:sp>
        <p:nvSpPr>
          <p:cNvPr id="233" name="CustomShape 9"/>
          <p:cNvSpPr/>
          <p:nvPr/>
        </p:nvSpPr>
        <p:spPr>
          <a:xfrm>
            <a:off x="6137011" y="3068423"/>
            <a:ext cx="977760" cy="4834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10"/>
          <p:cNvSpPr/>
          <p:nvPr/>
        </p:nvSpPr>
        <p:spPr>
          <a:xfrm>
            <a:off x="7117290" y="3111406"/>
            <a:ext cx="1115996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Trebuchet MS"/>
              </a:rPr>
              <a:t>ET</a:t>
            </a:r>
            <a:r>
              <a:rPr lang="fr-FR" b="1" spc="-1">
                <a:solidFill>
                  <a:srgbClr val="000000"/>
                </a:solidFill>
                <a:latin typeface="Trebuchet MS"/>
              </a:rPr>
              <a:t>***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371ECC-215B-41CA-B3C1-3AB0AC5C54DB}"/>
              </a:ext>
            </a:extLst>
          </p:cNvPr>
          <p:cNvSpPr txBox="1"/>
          <p:nvPr/>
        </p:nvSpPr>
        <p:spPr>
          <a:xfrm>
            <a:off x="5115699" y="5846804"/>
            <a:ext cx="399946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>
                <a:latin typeface="Trebuchet MS"/>
              </a:rPr>
              <a:t>NDVI*: Normalized Difference Vegetation Index </a:t>
            </a:r>
            <a:endParaRPr lang="fr-FR" sz="1400">
              <a:latin typeface="Arial"/>
            </a:endParaRPr>
          </a:p>
          <a:p>
            <a:r>
              <a:rPr lang="fr-FR" sz="1400" i="1">
                <a:latin typeface="Trebuchet MS"/>
              </a:rPr>
              <a:t>Kc**: crop  coefficient</a:t>
            </a:r>
            <a:endParaRPr lang="fr-FR" sz="1400"/>
          </a:p>
          <a:p>
            <a:r>
              <a:rPr lang="fr-FR" sz="1400" i="1">
                <a:latin typeface="Trebuchet MS"/>
              </a:rPr>
              <a:t>ET***: Evapotranspiration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A52C86-9502-40BC-B3B4-E9ACAFB5C047}"/>
              </a:ext>
            </a:extLst>
          </p:cNvPr>
          <p:cNvSpPr txBox="1"/>
          <p:nvPr/>
        </p:nvSpPr>
        <p:spPr>
          <a:xfrm>
            <a:off x="2726724" y="4569941"/>
            <a:ext cx="58941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i="1">
                <a:solidFill>
                  <a:srgbClr val="404040"/>
                </a:solidFill>
                <a:latin typeface="Trebuchet MS"/>
              </a:rPr>
              <a:t>What we know</a:t>
            </a:r>
            <a:r>
              <a:rPr lang="fr-FR">
                <a:solidFill>
                  <a:srgbClr val="404040"/>
                </a:solidFill>
                <a:latin typeface="Trebuchet MS"/>
              </a:rPr>
              <a:t> : Kc=f (NDVI*):                   Satirr→ 1D</a:t>
            </a:r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1786E19-78CF-4D2E-9370-C5D2A9647F86}"/>
              </a:ext>
            </a:extLst>
          </p:cNvPr>
          <p:cNvGrpSpPr/>
          <p:nvPr/>
        </p:nvGrpSpPr>
        <p:grpSpPr>
          <a:xfrm>
            <a:off x="4062691" y="2132423"/>
            <a:ext cx="1725119" cy="977760"/>
            <a:chOff x="4062691" y="2132423"/>
            <a:chExt cx="1725119" cy="977760"/>
          </a:xfrm>
        </p:grpSpPr>
        <p:sp>
          <p:nvSpPr>
            <p:cNvPr id="231" name="CustomShape 7"/>
            <p:cNvSpPr/>
            <p:nvPr/>
          </p:nvSpPr>
          <p:spPr>
            <a:xfrm rot="1680000">
              <a:off x="4810050" y="2132423"/>
              <a:ext cx="977760" cy="97776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CustomShape 8">
              <a:extLst>
                <a:ext uri="{FF2B5EF4-FFF2-40B4-BE49-F238E27FC236}">
                  <a16:creationId xmlns:a16="http://schemas.microsoft.com/office/drawing/2014/main" id="{E9DB4361-709D-4CB9-8012-6E88CB335D47}"/>
                </a:ext>
              </a:extLst>
            </p:cNvPr>
            <p:cNvSpPr/>
            <p:nvPr/>
          </p:nvSpPr>
          <p:spPr>
            <a:xfrm>
              <a:off x="4062691" y="2445983"/>
              <a:ext cx="1239480" cy="639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1800" b="0" strike="noStrike" spc="-1">
                  <a:solidFill>
                    <a:srgbClr val="757575"/>
                  </a:solidFill>
                  <a:latin typeface="Trebuchet MS"/>
                </a:rPr>
                <a:t>Geometry</a:t>
              </a:r>
              <a:endParaRPr lang="fr-FR" sz="1800" b="0" strike="noStrike" spc="-1">
                <a:latin typeface="Arial"/>
              </a:endParaRPr>
            </a:p>
          </p:txBody>
        </p:sp>
      </p:grpSp>
      <p:sp>
        <p:nvSpPr>
          <p:cNvPr id="6" name="TextShape 24">
            <a:extLst>
              <a:ext uri="{FF2B5EF4-FFF2-40B4-BE49-F238E27FC236}">
                <a16:creationId xmlns:a16="http://schemas.microsoft.com/office/drawing/2014/main" id="{5FA64A01-3804-46AC-9BA6-17A30A87611A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3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18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32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2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2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2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5" name="CustomShape 11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336" name="CustomShape 12"/>
          <p:cNvSpPr/>
          <p:nvPr/>
        </p:nvSpPr>
        <p:spPr>
          <a:xfrm flipH="1"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Line 13"/>
          <p:cNvSpPr/>
          <p:nvPr/>
        </p:nvSpPr>
        <p:spPr>
          <a:xfrm flipH="1">
            <a:off x="9524160" y="0"/>
            <a:ext cx="1219320" cy="6858000"/>
          </a:xfrm>
          <a:prstGeom prst="line">
            <a:avLst/>
          </a:prstGeom>
          <a:ln w="9360" cap="rnd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8" name="Line 14"/>
          <p:cNvSpPr/>
          <p:nvPr/>
        </p:nvSpPr>
        <p:spPr>
          <a:xfrm>
            <a:off x="7360920" y="3681360"/>
            <a:ext cx="4763880" cy="3176640"/>
          </a:xfrm>
          <a:prstGeom prst="line">
            <a:avLst/>
          </a:prstGeom>
          <a:ln w="9360" cap="rnd">
            <a:solidFill>
              <a:schemeClr val="tx1">
                <a:lumMod val="50000"/>
                <a:lumOff val="50000"/>
                <a:alpha val="8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9" name="CustomShape 15"/>
          <p:cNvSpPr/>
          <p:nvPr/>
        </p:nvSpPr>
        <p:spPr>
          <a:xfrm flipH="1">
            <a:off x="7925040" y="-8640"/>
            <a:ext cx="3007080" cy="686628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0" name="CustomShape 16"/>
          <p:cNvSpPr/>
          <p:nvPr/>
        </p:nvSpPr>
        <p:spPr>
          <a:xfrm flipH="1">
            <a:off x="7922160" y="-8640"/>
            <a:ext cx="2588040" cy="686628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1" name="CustomShape 17"/>
          <p:cNvSpPr/>
          <p:nvPr/>
        </p:nvSpPr>
        <p:spPr>
          <a:xfrm flipH="1">
            <a:off x="792288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2" name="CustomShape 18"/>
          <p:cNvSpPr/>
          <p:nvPr/>
        </p:nvSpPr>
        <p:spPr>
          <a:xfrm flipH="1">
            <a:off x="7925760" y="-8640"/>
            <a:ext cx="2854080" cy="686628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3" name="CustomShape 19"/>
          <p:cNvSpPr/>
          <p:nvPr/>
        </p:nvSpPr>
        <p:spPr>
          <a:xfrm flipH="1">
            <a:off x="792504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56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4" name="CustomShape 20"/>
          <p:cNvSpPr/>
          <p:nvPr/>
        </p:nvSpPr>
        <p:spPr>
          <a:xfrm flipH="1">
            <a:off x="-720" y="-8640"/>
            <a:ext cx="9175320" cy="6866280"/>
          </a:xfrm>
          <a:custGeom>
            <a:avLst/>
            <a:gdLst/>
            <a:ahLst/>
            <a:cxnLst/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TextShape 21"/>
          <p:cNvSpPr txBox="1"/>
          <p:nvPr/>
        </p:nvSpPr>
        <p:spPr>
          <a:xfrm>
            <a:off x="1554120" y="1020960"/>
            <a:ext cx="6960240" cy="2849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b="0" strike="noStrike" spc="-1" dirty="0" smtClean="0">
                <a:solidFill>
                  <a:srgbClr val="FFFFFF"/>
                </a:solidFill>
                <a:latin typeface="Trebuchet MS"/>
              </a:rPr>
              <a:t>Models</a:t>
            </a:r>
            <a:endParaRPr lang="fr-FR" sz="6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6" name="CustomShape 22"/>
          <p:cNvSpPr/>
          <p:nvPr/>
        </p:nvSpPr>
        <p:spPr>
          <a:xfrm rot="5400000">
            <a:off x="992160" y="3271320"/>
            <a:ext cx="220320" cy="18612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TextShape 24">
            <a:extLst>
              <a:ext uri="{FF2B5EF4-FFF2-40B4-BE49-F238E27FC236}">
                <a16:creationId xmlns:a16="http://schemas.microsoft.com/office/drawing/2014/main" id="{4ADC78F3-453F-4DCD-AB37-5289206A3479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7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fr-FR" sz="3600" spc="-1" dirty="0">
                <a:solidFill>
                  <a:srgbClr val="90C226"/>
                </a:solidFill>
                <a:latin typeface="Trebuchet MS"/>
              </a:rPr>
              <a:t>Allen &amp; al. FAO 56  </a:t>
            </a:r>
          </a:p>
          <a:p>
            <a:r>
              <a:rPr lang="fr-FR" sz="2400" i="1" spc="-1" dirty="0">
                <a:solidFill>
                  <a:srgbClr val="90C226"/>
                </a:solidFill>
                <a:latin typeface="Trebuchet MS"/>
              </a:rPr>
              <a:t>"FAO </a:t>
            </a:r>
            <a:r>
              <a:rPr lang="fr-FR" sz="2400" i="1" spc="-1" dirty="0" err="1">
                <a:solidFill>
                  <a:srgbClr val="90C226"/>
                </a:solidFill>
                <a:latin typeface="Trebuchet MS"/>
              </a:rPr>
              <a:t>Generic</a:t>
            </a:r>
            <a:r>
              <a:rPr lang="fr-FR" sz="2400" i="1" spc="-1" dirty="0">
                <a:solidFill>
                  <a:srgbClr val="90C226"/>
                </a:solidFill>
                <a:latin typeface="Trebuchet MS"/>
              </a:rPr>
              <a:t>"</a:t>
            </a:r>
          </a:p>
        </p:txBody>
      </p:sp>
      <p:pic>
        <p:nvPicPr>
          <p:cNvPr id="301" name="Image 6"/>
          <p:cNvPicPr/>
          <p:nvPr/>
        </p:nvPicPr>
        <p:blipFill>
          <a:blip r:embed="rId2" cstate="print"/>
          <a:stretch/>
        </p:blipFill>
        <p:spPr>
          <a:xfrm>
            <a:off x="2965320" y="1676520"/>
            <a:ext cx="5667480" cy="3880440"/>
          </a:xfrm>
          <a:prstGeom prst="rect">
            <a:avLst/>
          </a:prstGeom>
          <a:ln>
            <a:noFill/>
          </a:ln>
        </p:spPr>
      </p:pic>
      <p:sp>
        <p:nvSpPr>
          <p:cNvPr id="302" name="TextShape 2"/>
          <p:cNvSpPr txBox="1"/>
          <p:nvPr/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" name="CustomShape 7">
            <a:extLst>
              <a:ext uri="{FF2B5EF4-FFF2-40B4-BE49-F238E27FC236}">
                <a16:creationId xmlns:a16="http://schemas.microsoft.com/office/drawing/2014/main" id="{2FE33C6E-A0B3-4C2D-A719-4C7D30B76E1E}"/>
              </a:ext>
            </a:extLst>
          </p:cNvPr>
          <p:cNvSpPr/>
          <p:nvPr/>
        </p:nvSpPr>
        <p:spPr>
          <a:xfrm>
            <a:off x="2818040" y="5382184"/>
            <a:ext cx="620272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r>
              <a:rPr lang="fr-FR" sz="1200" spc="-1" dirty="0">
                <a:latin typeface="Trebuchet MS"/>
                <a:ea typeface="+mn-lt"/>
                <a:cs typeface="+mn-lt"/>
              </a:rPr>
              <a:t>©</a:t>
            </a:r>
            <a:r>
              <a:rPr lang="fr-FR" sz="1200" spc="-1" dirty="0" err="1">
                <a:latin typeface="Trebuchet MS"/>
                <a:ea typeface="+mn-lt"/>
                <a:cs typeface="+mn-lt"/>
              </a:rPr>
              <a:t>Crop</a:t>
            </a:r>
            <a:r>
              <a:rPr lang="fr-FR" sz="1200" spc="-1" dirty="0">
                <a:latin typeface="Trebuchet MS"/>
                <a:ea typeface="+mn-lt"/>
                <a:cs typeface="+mn-lt"/>
              </a:rPr>
              <a:t> </a:t>
            </a:r>
            <a:r>
              <a:rPr lang="fr-FR" sz="1200" spc="-1" dirty="0" err="1">
                <a:latin typeface="Trebuchet MS"/>
                <a:ea typeface="+mn-lt"/>
                <a:cs typeface="+mn-lt"/>
              </a:rPr>
              <a:t>evapotranspiration</a:t>
            </a:r>
            <a:r>
              <a:rPr lang="fr-FR" sz="1200" spc="-1" dirty="0">
                <a:latin typeface="Trebuchet MS"/>
                <a:ea typeface="+mn-lt"/>
                <a:cs typeface="+mn-lt"/>
              </a:rPr>
              <a:t> - Guidelines for </a:t>
            </a:r>
            <a:r>
              <a:rPr lang="fr-FR" sz="1200" spc="-1" dirty="0" err="1">
                <a:latin typeface="Trebuchet MS"/>
                <a:ea typeface="+mn-lt"/>
                <a:cs typeface="+mn-lt"/>
              </a:rPr>
              <a:t>computing</a:t>
            </a:r>
            <a:r>
              <a:rPr lang="fr-FR" sz="1200" spc="-1" dirty="0">
                <a:latin typeface="Trebuchet MS"/>
                <a:ea typeface="+mn-lt"/>
                <a:cs typeface="+mn-lt"/>
              </a:rPr>
              <a:t> </a:t>
            </a:r>
            <a:r>
              <a:rPr lang="fr-FR" sz="1200" spc="-1" dirty="0" err="1">
                <a:latin typeface="Trebuchet MS"/>
                <a:ea typeface="+mn-lt"/>
                <a:cs typeface="+mn-lt"/>
              </a:rPr>
              <a:t>crop</a:t>
            </a:r>
            <a:r>
              <a:rPr lang="fr-FR" sz="1200" spc="-1" dirty="0">
                <a:latin typeface="Trebuchet MS"/>
                <a:ea typeface="+mn-lt"/>
                <a:cs typeface="+mn-lt"/>
              </a:rPr>
              <a:t> water </a:t>
            </a:r>
            <a:r>
              <a:rPr lang="fr-FR" sz="1200" spc="-1" dirty="0" err="1">
                <a:latin typeface="Trebuchet MS"/>
                <a:ea typeface="+mn-lt"/>
                <a:cs typeface="+mn-lt"/>
              </a:rPr>
              <a:t>requirements</a:t>
            </a:r>
            <a:r>
              <a:rPr lang="fr-FR" sz="1200" spc="-1" dirty="0">
                <a:latin typeface="Trebuchet MS"/>
                <a:ea typeface="+mn-lt"/>
                <a:cs typeface="+mn-lt"/>
              </a:rPr>
              <a:t> - FAO Irrigation and drainage </a:t>
            </a:r>
            <a:r>
              <a:rPr lang="fr-FR" sz="1200" spc="-1" dirty="0" err="1">
                <a:latin typeface="Trebuchet MS"/>
                <a:ea typeface="+mn-lt"/>
                <a:cs typeface="+mn-lt"/>
              </a:rPr>
              <a:t>paper</a:t>
            </a:r>
            <a:r>
              <a:rPr lang="fr-FR" sz="1200" spc="-1" dirty="0">
                <a:latin typeface="Trebuchet MS"/>
                <a:ea typeface="+mn-lt"/>
                <a:cs typeface="+mn-lt"/>
              </a:rPr>
              <a:t> 56, Allen et al., 1998</a:t>
            </a:r>
            <a:endParaRPr lang="fr-FR" sz="1200" spc="-1" dirty="0">
              <a:latin typeface="Trebuchet MS"/>
            </a:endParaRPr>
          </a:p>
        </p:txBody>
      </p:sp>
      <p:sp>
        <p:nvSpPr>
          <p:cNvPr id="4" name="TextShape 24">
            <a:extLst>
              <a:ext uri="{FF2B5EF4-FFF2-40B4-BE49-F238E27FC236}">
                <a16:creationId xmlns:a16="http://schemas.microsoft.com/office/drawing/2014/main" id="{2618CFA2-FFF0-4EFA-B1C9-C1B654216C37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5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fr-FR" sz="3600" b="0" strike="noStrike" spc="-1">
                <a:solidFill>
                  <a:srgbClr val="90C226"/>
                </a:solidFill>
                <a:latin typeface="Trebuchet MS"/>
              </a:rPr>
              <a:t>Allen &amp; Pereira:</a:t>
            </a:r>
            <a:r>
              <a:rPr lang="fr-FR" sz="3600" spc="-1">
                <a:solidFill>
                  <a:srgbClr val="90C226"/>
                </a:solidFill>
                <a:latin typeface="Trebuchet MS"/>
              </a:rPr>
              <a:t> </a:t>
            </a:r>
            <a:r>
              <a:rPr lang="fr-FR" sz="3600" spc="-1" err="1">
                <a:solidFill>
                  <a:srgbClr val="90C226"/>
                </a:solidFill>
                <a:latin typeface="Trebuchet MS"/>
              </a:rPr>
              <a:t>Height</a:t>
            </a:r>
            <a:r>
              <a:rPr lang="fr-FR" sz="3600" spc="-1">
                <a:solidFill>
                  <a:srgbClr val="90C226"/>
                </a:solidFill>
                <a:latin typeface="Trebuchet MS"/>
              </a:rPr>
              <a:t> &amp; LAI</a:t>
            </a:r>
            <a:endParaRPr lang="fr-FR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05" name="Image 6"/>
          <p:cNvPicPr/>
          <p:nvPr/>
        </p:nvPicPr>
        <p:blipFill>
          <a:blip r:embed="rId2" cstate="print"/>
          <a:stretch/>
        </p:blipFill>
        <p:spPr>
          <a:xfrm>
            <a:off x="911520" y="3459240"/>
            <a:ext cx="3820680" cy="1810080"/>
          </a:xfrm>
          <a:prstGeom prst="rect">
            <a:avLst/>
          </a:prstGeom>
          <a:ln>
            <a:noFill/>
          </a:ln>
        </p:spPr>
      </p:pic>
      <p:pic>
        <p:nvPicPr>
          <p:cNvPr id="308" name="Image 7" descr="Une image contenant texte&#10;&#10;Description générée automatiquement"/>
          <p:cNvPicPr/>
          <p:nvPr/>
        </p:nvPicPr>
        <p:blipFill>
          <a:blip r:embed="rId3" cstate="print"/>
          <a:stretch/>
        </p:blipFill>
        <p:spPr>
          <a:xfrm>
            <a:off x="736008" y="2028973"/>
            <a:ext cx="4266720" cy="767160"/>
          </a:xfrm>
          <a:prstGeom prst="rect">
            <a:avLst/>
          </a:prstGeom>
          <a:ln>
            <a:noFill/>
          </a:ln>
        </p:spPr>
      </p:pic>
      <p:pic>
        <p:nvPicPr>
          <p:cNvPr id="310" name="Image 9"/>
          <p:cNvPicPr/>
          <p:nvPr/>
        </p:nvPicPr>
        <p:blipFill>
          <a:blip r:embed="rId4" cstate="print"/>
          <a:stretch/>
        </p:blipFill>
        <p:spPr>
          <a:xfrm>
            <a:off x="4948560" y="2668320"/>
            <a:ext cx="2742840" cy="898200"/>
          </a:xfrm>
          <a:prstGeom prst="rect">
            <a:avLst/>
          </a:prstGeom>
          <a:ln>
            <a:noFill/>
          </a:ln>
        </p:spPr>
      </p:pic>
      <p:pic>
        <p:nvPicPr>
          <p:cNvPr id="311" name="Image 10"/>
          <p:cNvPicPr/>
          <p:nvPr/>
        </p:nvPicPr>
        <p:blipFill>
          <a:blip r:embed="rId5" cstate="print"/>
          <a:stretch/>
        </p:blipFill>
        <p:spPr>
          <a:xfrm>
            <a:off x="677614" y="1628280"/>
            <a:ext cx="7726680" cy="336600"/>
          </a:xfrm>
          <a:prstGeom prst="rect">
            <a:avLst/>
          </a:prstGeom>
          <a:ln>
            <a:noFill/>
          </a:ln>
        </p:spPr>
      </p:pic>
      <p:sp>
        <p:nvSpPr>
          <p:cNvPr id="312" name="CustomShape 4"/>
          <p:cNvSpPr/>
          <p:nvPr/>
        </p:nvSpPr>
        <p:spPr>
          <a:xfrm>
            <a:off x="7614720" y="2877840"/>
            <a:ext cx="977760" cy="483480"/>
          </a:xfrm>
          <a:prstGeom prst="rightArrow">
            <a:avLst>
              <a:gd name="adj1" fmla="val 50000"/>
              <a:gd name="adj2" fmla="val 50000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5"/>
          <p:cNvSpPr/>
          <p:nvPr/>
        </p:nvSpPr>
        <p:spPr>
          <a:xfrm>
            <a:off x="7614720" y="3804480"/>
            <a:ext cx="977760" cy="483480"/>
          </a:xfrm>
          <a:prstGeom prst="rightArrow">
            <a:avLst>
              <a:gd name="adj1" fmla="val 50000"/>
              <a:gd name="adj2" fmla="val 50000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6"/>
          <p:cNvSpPr/>
          <p:nvPr/>
        </p:nvSpPr>
        <p:spPr>
          <a:xfrm>
            <a:off x="8543520" y="2931480"/>
            <a:ext cx="1867680" cy="63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Trebuchet MS"/>
              </a:rPr>
              <a:t>"Height" method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5" name="CustomShape 7"/>
          <p:cNvSpPr/>
          <p:nvPr/>
        </p:nvSpPr>
        <p:spPr>
          <a:xfrm>
            <a:off x="8543520" y="3858120"/>
            <a:ext cx="1867680" cy="3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Trebuchet MS"/>
              </a:rPr>
              <a:t>"LAI" method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" name="CustomShape 7">
            <a:extLst>
              <a:ext uri="{FF2B5EF4-FFF2-40B4-BE49-F238E27FC236}">
                <a16:creationId xmlns:a16="http://schemas.microsoft.com/office/drawing/2014/main" id="{B8B7A54D-7075-483D-B1D5-E973E6566AB4}"/>
              </a:ext>
            </a:extLst>
          </p:cNvPr>
          <p:cNvSpPr/>
          <p:nvPr/>
        </p:nvSpPr>
        <p:spPr>
          <a:xfrm>
            <a:off x="995418" y="5382184"/>
            <a:ext cx="6779377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r>
              <a:rPr lang="fr-FR" sz="1200" spc="-1">
                <a:latin typeface="Trebuchet MS"/>
                <a:ea typeface="+mn-lt"/>
                <a:cs typeface="+mn-lt"/>
              </a:rPr>
              <a:t>©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Estimating</a:t>
            </a:r>
            <a:r>
              <a:rPr lang="fr-FR" sz="1200" spc="-1">
                <a:latin typeface="Trebuchet MS"/>
                <a:ea typeface="+mn-lt"/>
                <a:cs typeface="+mn-lt"/>
              </a:rPr>
              <a:t>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crop</a:t>
            </a:r>
            <a:r>
              <a:rPr lang="fr-FR" sz="1200" spc="-1">
                <a:latin typeface="Trebuchet MS"/>
                <a:ea typeface="+mn-lt"/>
                <a:cs typeface="+mn-lt"/>
              </a:rPr>
              <a:t> coefficients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from</a:t>
            </a:r>
            <a:r>
              <a:rPr lang="fr-FR" sz="1200" spc="-1">
                <a:latin typeface="Trebuchet MS"/>
                <a:ea typeface="+mn-lt"/>
                <a:cs typeface="+mn-lt"/>
              </a:rPr>
              <a:t> fraction of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ground</a:t>
            </a:r>
            <a:r>
              <a:rPr lang="fr-FR" sz="1200" spc="-1">
                <a:latin typeface="Trebuchet MS"/>
                <a:ea typeface="+mn-lt"/>
                <a:cs typeface="+mn-lt"/>
              </a:rPr>
              <a:t> cover and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height</a:t>
            </a:r>
            <a:r>
              <a:rPr lang="fr-FR" sz="1200" spc="-1">
                <a:latin typeface="Trebuchet MS"/>
                <a:ea typeface="+mn-lt"/>
                <a:cs typeface="+mn-lt"/>
              </a:rPr>
              <a:t> Allen</a:t>
            </a:r>
            <a:r>
              <a:rPr lang="fr-FR" sz="1200" spc="-1">
                <a:solidFill>
                  <a:srgbClr val="000000"/>
                </a:solidFill>
                <a:latin typeface="Trebuchet MS"/>
              </a:rPr>
              <a:t> &amp; Pereira 2009</a:t>
            </a:r>
            <a:endParaRPr lang="fr-FR" sz="1200" b="0" strike="noStrike" spc="-1">
              <a:latin typeface="Trebuchet MS"/>
            </a:endParaRPr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975E2A58-ABFA-4737-A95E-0C41203AE1D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4236" y="3722988"/>
            <a:ext cx="2343150" cy="6477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E1FF862-BB2C-44EF-82AD-3CDDA83A9D2E}"/>
              </a:ext>
            </a:extLst>
          </p:cNvPr>
          <p:cNvSpPr txBox="1"/>
          <p:nvPr/>
        </p:nvSpPr>
        <p:spPr>
          <a:xfrm>
            <a:off x="1748480" y="1975020"/>
            <a:ext cx="2203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*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84C0B0E-419E-4F32-87B6-28177E743B40}"/>
              </a:ext>
            </a:extLst>
          </p:cNvPr>
          <p:cNvSpPr txBox="1"/>
          <p:nvPr/>
        </p:nvSpPr>
        <p:spPr>
          <a:xfrm>
            <a:off x="2448696" y="2273641"/>
            <a:ext cx="4263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/>
              <a:t>**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8E09DA-6482-424E-81EC-5CE772041DBD}"/>
              </a:ext>
            </a:extLst>
          </p:cNvPr>
          <p:cNvSpPr txBox="1"/>
          <p:nvPr/>
        </p:nvSpPr>
        <p:spPr>
          <a:xfrm>
            <a:off x="4127156" y="6093939"/>
            <a:ext cx="44216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i="1" err="1">
                <a:latin typeface="Trebuchet MS"/>
              </a:rPr>
              <a:t>Kcb</a:t>
            </a:r>
            <a:r>
              <a:rPr lang="fr-FR" sz="1400" i="1">
                <a:latin typeface="Trebuchet MS"/>
              </a:rPr>
              <a:t> cover*</a:t>
            </a:r>
            <a:r>
              <a:rPr lang="fr-FR" sz="1400">
                <a:ea typeface="+mn-lt"/>
                <a:cs typeface="+mn-lt"/>
              </a:rPr>
              <a:t> </a:t>
            </a:r>
            <a:r>
              <a:rPr lang="fr-FR" sz="1400">
                <a:latin typeface="Arial"/>
                <a:cs typeface="Arial"/>
              </a:rPr>
              <a:t>:</a:t>
            </a:r>
            <a:r>
              <a:rPr lang="fr-FR" sz="1400" i="1">
                <a:latin typeface="Trebuchet MS"/>
              </a:rPr>
              <a:t> </a:t>
            </a:r>
            <a:r>
              <a:rPr lang="fr-FR" sz="1400" i="1" err="1">
                <a:latin typeface="Trebuchet MS"/>
              </a:rPr>
              <a:t>kcb</a:t>
            </a:r>
            <a:r>
              <a:rPr lang="fr-FR" sz="1400" i="1">
                <a:latin typeface="Trebuchet MS"/>
              </a:rPr>
              <a:t> of the cover </a:t>
            </a:r>
            <a:r>
              <a:rPr lang="fr-FR" sz="1400" i="1" err="1">
                <a:latin typeface="Trebuchet MS"/>
              </a:rPr>
              <a:t>without</a:t>
            </a:r>
            <a:r>
              <a:rPr lang="fr-FR" sz="1400" i="1">
                <a:latin typeface="Trebuchet MS"/>
              </a:rPr>
              <a:t> plants (0,15 )</a:t>
            </a:r>
            <a:endParaRPr lang="fr-FR" sz="1400">
              <a:latin typeface="Arial"/>
            </a:endParaRPr>
          </a:p>
          <a:p>
            <a:r>
              <a:rPr lang="fr-FR" sz="1400" i="1" err="1">
                <a:latin typeface="Trebuchet MS"/>
              </a:rPr>
              <a:t>Kcb</a:t>
            </a:r>
            <a:r>
              <a:rPr lang="fr-FR" sz="1400" i="1">
                <a:latin typeface="Trebuchet MS"/>
              </a:rPr>
              <a:t> full**: max </a:t>
            </a:r>
            <a:r>
              <a:rPr lang="fr-FR" sz="1400" i="1" err="1">
                <a:latin typeface="Trebuchet MS"/>
              </a:rPr>
              <a:t>Kcb</a:t>
            </a:r>
            <a:r>
              <a:rPr lang="fr-FR" sz="1400" i="1">
                <a:latin typeface="Trebuchet MS"/>
              </a:rPr>
              <a:t> (</a:t>
            </a:r>
            <a:r>
              <a:rPr lang="fr-FR" sz="1400" i="1" err="1">
                <a:latin typeface="Trebuchet MS"/>
              </a:rPr>
              <a:t>peak</a:t>
            </a:r>
            <a:r>
              <a:rPr lang="fr-FR" sz="1400" i="1">
                <a:latin typeface="Trebuchet MS"/>
              </a:rPr>
              <a:t> of the </a:t>
            </a:r>
            <a:r>
              <a:rPr lang="fr-FR" sz="1400" i="1" err="1">
                <a:latin typeface="Trebuchet MS"/>
              </a:rPr>
              <a:t>season</a:t>
            </a:r>
            <a:r>
              <a:rPr lang="fr-FR" sz="1400" i="1">
                <a:latin typeface="Trebuchet MS"/>
              </a:rPr>
              <a:t>)</a:t>
            </a:r>
            <a:endParaRPr lang="fr-FR" sz="1400"/>
          </a:p>
        </p:txBody>
      </p:sp>
      <p:sp>
        <p:nvSpPr>
          <p:cNvPr id="7" name="TextShape 24">
            <a:extLst>
              <a:ext uri="{FF2B5EF4-FFF2-40B4-BE49-F238E27FC236}">
                <a16:creationId xmlns:a16="http://schemas.microsoft.com/office/drawing/2014/main" id="{BC03D58C-B4C8-424A-80F9-533A178FC095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6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90C226"/>
                </a:solidFill>
                <a:latin typeface="Trebuchet MS"/>
              </a:rPr>
              <a:t>Oyarzun &amp; al.</a:t>
            </a:r>
            <a:r>
              <a:t/>
            </a:r>
            <a:br/>
            <a:r>
              <a:rPr lang="fr-FR" sz="2400" b="0" i="1" strike="noStrike" spc="-1">
                <a:solidFill>
                  <a:srgbClr val="90C226"/>
                </a:solidFill>
                <a:latin typeface="Trebuchet MS"/>
              </a:rPr>
              <a:t>Intercepted flux</a:t>
            </a:r>
            <a:endParaRPr lang="fr-FR" sz="24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17" name="Image 6"/>
          <p:cNvPicPr/>
          <p:nvPr/>
        </p:nvPicPr>
        <p:blipFill>
          <a:blip r:embed="rId2" cstate="print"/>
          <a:stretch/>
        </p:blipFill>
        <p:spPr>
          <a:xfrm>
            <a:off x="187200" y="1715040"/>
            <a:ext cx="6643440" cy="3880440"/>
          </a:xfrm>
          <a:prstGeom prst="rect">
            <a:avLst/>
          </a:prstGeom>
          <a:ln>
            <a:noFill/>
          </a:ln>
        </p:spPr>
      </p:pic>
      <p:sp>
        <p:nvSpPr>
          <p:cNvPr id="318" name="TextShape 2"/>
          <p:cNvSpPr txBox="1"/>
          <p:nvPr/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pic>
        <p:nvPicPr>
          <p:cNvPr id="320" name="Image 7" descr="Une image contenant texte&#10;&#10;Description générée automatiquement"/>
          <p:cNvPicPr/>
          <p:nvPr/>
        </p:nvPicPr>
        <p:blipFill>
          <a:blip r:embed="rId3" cstate="print"/>
          <a:stretch/>
        </p:blipFill>
        <p:spPr>
          <a:xfrm>
            <a:off x="6597889" y="2346639"/>
            <a:ext cx="2722264" cy="847962"/>
          </a:xfrm>
          <a:prstGeom prst="rect">
            <a:avLst/>
          </a:prstGeom>
          <a:ln>
            <a:noFill/>
          </a:ln>
        </p:spPr>
      </p:pic>
      <p:sp>
        <p:nvSpPr>
          <p:cNvPr id="2" name="CustomShape 7">
            <a:extLst>
              <a:ext uri="{FF2B5EF4-FFF2-40B4-BE49-F238E27FC236}">
                <a16:creationId xmlns:a16="http://schemas.microsoft.com/office/drawing/2014/main" id="{3173A888-865D-4336-9049-A522A5099FDF}"/>
              </a:ext>
            </a:extLst>
          </p:cNvPr>
          <p:cNvSpPr/>
          <p:nvPr/>
        </p:nvSpPr>
        <p:spPr>
          <a:xfrm>
            <a:off x="1705932" y="5701400"/>
            <a:ext cx="6810269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r>
              <a:rPr lang="fr-FR" sz="1200" spc="-1">
                <a:latin typeface="Trebuchet MS"/>
                <a:ea typeface="+mn-lt"/>
                <a:cs typeface="+mn-lt"/>
              </a:rPr>
              <a:t>©A simple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approach</a:t>
            </a:r>
            <a:r>
              <a:rPr lang="fr-FR" sz="1200" spc="-1">
                <a:latin typeface="Trebuchet MS"/>
                <a:ea typeface="+mn-lt"/>
                <a:cs typeface="+mn-lt"/>
              </a:rPr>
              <a:t> to modeling radiation interception by fruit-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tree</a:t>
            </a:r>
            <a:r>
              <a:rPr lang="fr-FR" sz="1200" spc="-1">
                <a:latin typeface="Trebuchet MS"/>
                <a:ea typeface="+mn-lt"/>
                <a:cs typeface="+mn-lt"/>
              </a:rPr>
              <a:t>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orchards</a:t>
            </a:r>
            <a:r>
              <a:rPr lang="fr-FR" sz="1200" spc="-1">
                <a:latin typeface="Trebuchet MS"/>
                <a:ea typeface="+mn-lt"/>
                <a:cs typeface="+mn-lt"/>
              </a:rPr>
              <a:t> 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Oyarzun</a:t>
            </a:r>
            <a:r>
              <a:rPr lang="fr-FR" sz="1200" spc="-1">
                <a:solidFill>
                  <a:srgbClr val="000000"/>
                </a:solidFill>
                <a:latin typeface="Trebuchet MS"/>
                <a:cs typeface="Arial"/>
              </a:rPr>
              <a:t> &amp; al. 2007</a:t>
            </a:r>
            <a:endParaRPr lang="fr-FR" sz="1200" b="0" strike="noStrike" spc="-1">
              <a:latin typeface="Trebuchet M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B4FB58-2244-40FE-B20D-2239A7554E2D}"/>
              </a:ext>
            </a:extLst>
          </p:cNvPr>
          <p:cNvSpPr txBox="1"/>
          <p:nvPr/>
        </p:nvSpPr>
        <p:spPr>
          <a:xfrm>
            <a:off x="7103075" y="3838831"/>
            <a:ext cx="2073875" cy="1754326"/>
          </a:xfrm>
          <a:prstGeom prst="rect">
            <a:avLst/>
          </a:prstGeom>
          <a:solidFill>
            <a:srgbClr val="71DB53">
              <a:alpha val="9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accent1">
                    <a:lumMod val="50000"/>
                  </a:schemeClr>
                </a:solidFill>
                <a:latin typeface="Trebuchet MS"/>
                <a:ea typeface="+mn-lt"/>
                <a:cs typeface="+mn-lt"/>
              </a:rPr>
              <a:t>Ex[m]    = DATA</a:t>
            </a:r>
            <a:endParaRPr lang="fr-FR">
              <a:solidFill>
                <a:schemeClr val="accent1">
                  <a:lumMod val="50000"/>
                </a:schemeClr>
              </a:solidFill>
              <a:latin typeface="Trebuchet MS"/>
            </a:endParaRPr>
          </a:p>
          <a:p>
            <a:r>
              <a:rPr lang="fr-FR" err="1">
                <a:solidFill>
                  <a:schemeClr val="accent1">
                    <a:lumMod val="50000"/>
                  </a:schemeClr>
                </a:solidFill>
                <a:latin typeface="Trebuchet MS"/>
                <a:ea typeface="+mn-lt"/>
                <a:cs typeface="+mn-lt"/>
              </a:rPr>
              <a:t>Wx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latin typeface="Trebuchet MS"/>
                <a:ea typeface="+mn-lt"/>
                <a:cs typeface="+mn-lt"/>
              </a:rPr>
              <a:t>[m]   = f(NDVI)</a:t>
            </a:r>
            <a:endParaRPr lang="fr-FR">
              <a:solidFill>
                <a:schemeClr val="accent1">
                  <a:lumMod val="50000"/>
                </a:schemeClr>
              </a:solidFill>
              <a:latin typeface="Trebuchet MS"/>
              <a:cs typeface="Arial"/>
            </a:endParaRPr>
          </a:p>
          <a:p>
            <a:r>
              <a:rPr lang="fr-FR">
                <a:solidFill>
                  <a:schemeClr val="accent1">
                    <a:lumMod val="50000"/>
                  </a:schemeClr>
                </a:solidFill>
                <a:latin typeface="Trebuchet MS"/>
                <a:ea typeface="+mn-lt"/>
                <a:cs typeface="+mn-lt"/>
              </a:rPr>
              <a:t>Ey[m]    = DATA</a:t>
            </a:r>
            <a:endParaRPr lang="fr-FR">
              <a:solidFill>
                <a:schemeClr val="accent1">
                  <a:lumMod val="50000"/>
                </a:schemeClr>
              </a:solidFill>
              <a:latin typeface="Trebuchet MS"/>
            </a:endParaRPr>
          </a:p>
          <a:p>
            <a:r>
              <a:rPr lang="fr-FR">
                <a:solidFill>
                  <a:schemeClr val="accent1">
                    <a:lumMod val="50000"/>
                  </a:schemeClr>
                </a:solidFill>
                <a:latin typeface="Trebuchet MS"/>
                <a:ea typeface="+mn-lt"/>
                <a:cs typeface="+mn-lt"/>
              </a:rPr>
              <a:t>Wy[m]   = f(NDVI)</a:t>
            </a:r>
            <a:endParaRPr lang="fr-FR">
              <a:solidFill>
                <a:schemeClr val="accent1">
                  <a:lumMod val="50000"/>
                </a:schemeClr>
              </a:solidFill>
              <a:latin typeface="Trebuchet MS"/>
              <a:cs typeface="Arial"/>
            </a:endParaRPr>
          </a:p>
          <a:p>
            <a:r>
              <a:rPr lang="fr-FR">
                <a:solidFill>
                  <a:schemeClr val="accent1">
                    <a:lumMod val="50000"/>
                  </a:schemeClr>
                </a:solidFill>
                <a:latin typeface="Trebuchet MS"/>
                <a:ea typeface="+mn-lt"/>
                <a:cs typeface="+mn-lt"/>
              </a:rPr>
              <a:t>H[m]     = 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f(NDVI)</a:t>
            </a:r>
            <a:endParaRPr lang="fr-FR">
              <a:solidFill>
                <a:schemeClr val="accent1">
                  <a:lumMod val="50000"/>
                </a:schemeClr>
              </a:solidFill>
              <a:latin typeface="Trebuchet MS"/>
              <a:cs typeface="Arial"/>
            </a:endParaRPr>
          </a:p>
          <a:p>
            <a:pPr algn="l"/>
            <a:endParaRPr lang="fr-FR"/>
          </a:p>
        </p:txBody>
      </p:sp>
      <p:sp>
        <p:nvSpPr>
          <p:cNvPr id="5" name="TextShape 24">
            <a:extLst>
              <a:ext uri="{FF2B5EF4-FFF2-40B4-BE49-F238E27FC236}">
                <a16:creationId xmlns:a16="http://schemas.microsoft.com/office/drawing/2014/main" id="{F4B3CD62-2460-493E-B086-DC423FE65BB2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7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03075" y="262330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471058" y="6201511"/>
                <a:ext cx="53557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latin typeface="Trebuchet MS" panose="020B0603020202020204" pitchFamily="34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𝐷𝐼𝑃𝐴𝑅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200" b="0" dirty="0" smtClean="0">
                    <a:latin typeface="Trebuchet MS" panose="020B0603020202020204" pitchFamily="34" charset="0"/>
                  </a:rPr>
                  <a:t> fraction of Daily </a:t>
                </a:r>
                <a:r>
                  <a:rPr lang="fr-FR" sz="1200" b="0" dirty="0" err="1" smtClean="0">
                    <a:latin typeface="Trebuchet MS" panose="020B0603020202020204" pitchFamily="34" charset="0"/>
                  </a:rPr>
                  <a:t>Intercepted</a:t>
                </a:r>
                <a:r>
                  <a:rPr lang="fr-FR" sz="1200" dirty="0">
                    <a:latin typeface="Trebuchet MS" panose="020B0603020202020204" pitchFamily="34" charset="0"/>
                  </a:rPr>
                  <a:t> </a:t>
                </a:r>
                <a:r>
                  <a:rPr lang="fr-FR" sz="1200" dirty="0" err="1" smtClean="0">
                    <a:latin typeface="Trebuchet MS" panose="020B0603020202020204" pitchFamily="34" charset="0"/>
                  </a:rPr>
                  <a:t>Photosynthetically</a:t>
                </a:r>
                <a:r>
                  <a:rPr lang="fr-FR" sz="1200" dirty="0" smtClean="0">
                    <a:latin typeface="Trebuchet MS" panose="020B0603020202020204" pitchFamily="34" charset="0"/>
                  </a:rPr>
                  <a:t> Active Radiation</a:t>
                </a:r>
                <a:endParaRPr lang="fr-FR" sz="1200" b="0" dirty="0" smtClean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058" y="6201511"/>
                <a:ext cx="5355771" cy="276999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 6"/>
          <p:cNvPicPr/>
          <p:nvPr/>
        </p:nvPicPr>
        <p:blipFill>
          <a:blip r:embed="rId2" cstate="print"/>
          <a:stretch/>
        </p:blipFill>
        <p:spPr>
          <a:xfrm>
            <a:off x="271550" y="1715648"/>
            <a:ext cx="4485960" cy="3266640"/>
          </a:xfrm>
          <a:prstGeom prst="rect">
            <a:avLst/>
          </a:prstGeom>
          <a:ln>
            <a:noFill/>
          </a:ln>
        </p:spPr>
      </p:pic>
      <p:sp>
        <p:nvSpPr>
          <p:cNvPr id="32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fr-FR" sz="3600" b="0" strike="noStrike" spc="-1" dirty="0" err="1">
                <a:solidFill>
                  <a:srgbClr val="90C226"/>
                </a:solidFill>
                <a:latin typeface="Trebuchet MS"/>
                <a:ea typeface="Trebuchet MS"/>
              </a:rPr>
              <a:t>Oyarzun</a:t>
            </a:r>
            <a:r>
              <a:rPr lang="fr-FR" sz="3600" b="0" strike="noStrike" spc="-1" dirty="0">
                <a:solidFill>
                  <a:srgbClr val="90C226"/>
                </a:solidFill>
                <a:latin typeface="Trebuchet MS"/>
                <a:ea typeface="Trebuchet MS"/>
              </a:rPr>
              <a:t> &amp; al.</a:t>
            </a:r>
            <a:r>
              <a:rPr dirty="0"/>
              <a:t/>
            </a:r>
            <a:br>
              <a:rPr dirty="0"/>
            </a:br>
            <a:r>
              <a:rPr lang="fr-FR" sz="2400" b="0" i="1" strike="noStrike" spc="-1" dirty="0" smtClean="0">
                <a:solidFill>
                  <a:srgbClr val="90C226"/>
                </a:solidFill>
                <a:latin typeface="Trebuchet MS"/>
                <a:ea typeface="Trebuchet MS"/>
              </a:rPr>
              <a:t>Picon &amp; al.</a:t>
            </a:r>
            <a:r>
              <a:rPr lang="fr-FR" sz="2400" i="1" spc="-1" dirty="0" smtClean="0">
                <a:solidFill>
                  <a:srgbClr val="90C226"/>
                </a:solidFill>
                <a:latin typeface="Trebuchet MS"/>
                <a:ea typeface="Trebuchet MS"/>
              </a:rPr>
              <a:t>/</a:t>
            </a:r>
            <a:r>
              <a:rPr lang="fr-FR" sz="2400" i="1" spc="-1" dirty="0">
                <a:solidFill>
                  <a:srgbClr val="90C226"/>
                </a:solidFill>
                <a:latin typeface="Trebuchet MS"/>
                <a:ea typeface="Trebuchet MS"/>
              </a:rPr>
              <a:t>  Lebon &amp; al.</a:t>
            </a:r>
            <a:endParaRPr lang="fr-FR" sz="24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CustomShape 7">
            <a:extLst>
              <a:ext uri="{FF2B5EF4-FFF2-40B4-BE49-F238E27FC236}">
                <a16:creationId xmlns:a16="http://schemas.microsoft.com/office/drawing/2014/main" id="{1F80BEA7-651F-4139-9377-B9883C66DAB3}"/>
              </a:ext>
            </a:extLst>
          </p:cNvPr>
          <p:cNvSpPr/>
          <p:nvPr/>
        </p:nvSpPr>
        <p:spPr>
          <a:xfrm>
            <a:off x="418770" y="4939401"/>
            <a:ext cx="419475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r>
              <a:rPr lang="fr-FR" sz="1200" spc="-1">
                <a:latin typeface="Trebuchet MS"/>
                <a:ea typeface="+mn-lt"/>
                <a:cs typeface="+mn-lt"/>
              </a:rPr>
              <a:t>©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Effects</a:t>
            </a:r>
            <a:r>
              <a:rPr lang="fr-FR" sz="1200" spc="-1">
                <a:latin typeface="Trebuchet MS"/>
                <a:ea typeface="+mn-lt"/>
                <a:cs typeface="+mn-lt"/>
              </a:rPr>
              <a:t> of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canopy</a:t>
            </a:r>
            <a:r>
              <a:rPr lang="fr-FR" sz="1200" spc="-1">
                <a:latin typeface="Trebuchet MS"/>
                <a:ea typeface="+mn-lt"/>
                <a:cs typeface="+mn-lt"/>
              </a:rPr>
              <a:t> size and water stress over the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crop</a:t>
            </a:r>
            <a:r>
              <a:rPr lang="fr-FR" sz="1200" spc="-1">
                <a:latin typeface="Trebuchet MS"/>
                <a:ea typeface="+mn-lt"/>
                <a:cs typeface="+mn-lt"/>
              </a:rPr>
              <a:t>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coefﬁcient</a:t>
            </a:r>
            <a:r>
              <a:rPr lang="fr-FR" sz="1200" spc="-1">
                <a:latin typeface="Trebuchet MS"/>
                <a:ea typeface="+mn-lt"/>
                <a:cs typeface="+mn-lt"/>
              </a:rPr>
              <a:t> of a “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Tempranillo</a:t>
            </a:r>
            <a:r>
              <a:rPr lang="fr-FR" sz="1200" spc="-1">
                <a:latin typeface="Trebuchet MS"/>
                <a:ea typeface="+mn-lt"/>
                <a:cs typeface="+mn-lt"/>
              </a:rPr>
              <a:t>”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vineyard</a:t>
            </a:r>
            <a:r>
              <a:rPr lang="fr-FR" sz="1200" spc="-1">
                <a:latin typeface="Trebuchet MS"/>
                <a:ea typeface="+mn-lt"/>
                <a:cs typeface="+mn-lt"/>
              </a:rPr>
              <a:t> in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south</a:t>
            </a:r>
            <a:r>
              <a:rPr lang="fr-FR" sz="1200" spc="-1">
                <a:latin typeface="Trebuchet MS"/>
                <a:ea typeface="+mn-lt"/>
                <a:cs typeface="+mn-lt"/>
              </a:rPr>
              <a:t>-western Spain J.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Picón</a:t>
            </a:r>
            <a:r>
              <a:rPr lang="fr-FR" sz="1200" spc="-1">
                <a:latin typeface="Trebuchet MS"/>
                <a:ea typeface="+mn-lt"/>
                <a:cs typeface="+mn-lt"/>
              </a:rPr>
              <a:t>-Toro • V. González-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Dugo</a:t>
            </a:r>
            <a:r>
              <a:rPr lang="fr-FR" sz="1200" spc="-1">
                <a:latin typeface="Trebuchet MS"/>
                <a:ea typeface="+mn-lt"/>
                <a:cs typeface="+mn-lt"/>
              </a:rPr>
              <a:t> • D. </a:t>
            </a:r>
            <a:r>
              <a:rPr lang="fr-FR" sz="1200" spc="-1" err="1">
                <a:latin typeface="Trebuchet MS"/>
                <a:ea typeface="+mn-lt"/>
                <a:cs typeface="+mn-lt"/>
              </a:rPr>
              <a:t>Uriarte</a:t>
            </a:r>
            <a:r>
              <a:rPr lang="fr-FR" sz="1200" spc="-1">
                <a:latin typeface="Trebuchet MS"/>
                <a:ea typeface="+mn-lt"/>
                <a:cs typeface="+mn-lt"/>
              </a:rPr>
              <a:t> •L. A. Mancha • L. Testi 2012</a:t>
            </a:r>
            <a:endParaRPr lang="fr-FR">
              <a:latin typeface="Trebuchet MS"/>
              <a:cs typeface="Arial"/>
            </a:endParaRPr>
          </a:p>
          <a:p>
            <a:endParaRPr lang="fr-FR" sz="1200" b="0" strike="noStrike" spc="-1">
              <a:latin typeface="Trebuchet MS"/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9CBE23-4CEC-4CCA-A0F2-9024FBF9D0AD}"/>
              </a:ext>
            </a:extLst>
          </p:cNvPr>
          <p:cNvSpPr txBox="1"/>
          <p:nvPr/>
        </p:nvSpPr>
        <p:spPr>
          <a:xfrm>
            <a:off x="5929184" y="2973859"/>
            <a:ext cx="3958281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rebuchet MS"/>
              </a:rPr>
              <a:t>TV = </a:t>
            </a:r>
            <a:r>
              <a:rPr lang="en-US" dirty="0" err="1">
                <a:latin typeface="Trebuchet MS"/>
              </a:rPr>
              <a:t>TVp</a:t>
            </a:r>
            <a:r>
              <a:rPr lang="en-US" dirty="0">
                <a:latin typeface="Trebuchet MS"/>
              </a:rPr>
              <a:t> = </a:t>
            </a:r>
            <a:r>
              <a:rPr lang="en-US" dirty="0" err="1">
                <a:latin typeface="Trebuchet MS"/>
              </a:rPr>
              <a:t>Rgv</a:t>
            </a:r>
            <a:r>
              <a:rPr lang="en-US" dirty="0">
                <a:latin typeface="Trebuchet MS"/>
              </a:rPr>
              <a:t>* /[(1–α**)</a:t>
            </a:r>
            <a:r>
              <a:rPr lang="en-US" dirty="0" err="1">
                <a:latin typeface="Trebuchet MS"/>
              </a:rPr>
              <a:t>Rg</a:t>
            </a:r>
            <a:r>
              <a:rPr lang="en-US" dirty="0">
                <a:latin typeface="Trebuchet MS"/>
              </a:rPr>
              <a:t>*** ]ETP</a:t>
            </a:r>
          </a:p>
        </p:txBody>
      </p:sp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19C1BE7A-B6F8-4903-8AA9-02393B499CD5}"/>
              </a:ext>
            </a:extLst>
          </p:cNvPr>
          <p:cNvSpPr/>
          <p:nvPr/>
        </p:nvSpPr>
        <p:spPr>
          <a:xfrm rot="5400000" flipH="1">
            <a:off x="7938719" y="2657732"/>
            <a:ext cx="453082" cy="190499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B6F4C2-0A54-4BE3-8757-85C3CD2EEDDC}"/>
              </a:ext>
            </a:extLst>
          </p:cNvPr>
          <p:cNvSpPr txBox="1"/>
          <p:nvPr/>
        </p:nvSpPr>
        <p:spPr>
          <a:xfrm>
            <a:off x="7040005" y="3837544"/>
            <a:ext cx="22489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b="1" dirty="0" err="1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fIPAR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 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3D1F3A8-93E8-456F-826D-340EDB319EB7}"/>
              </a:ext>
            </a:extLst>
          </p:cNvPr>
          <p:cNvCxnSpPr/>
          <p:nvPr/>
        </p:nvCxnSpPr>
        <p:spPr>
          <a:xfrm flipH="1">
            <a:off x="5286117" y="2711793"/>
            <a:ext cx="494270" cy="823784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stomShape 7">
            <a:extLst>
              <a:ext uri="{FF2B5EF4-FFF2-40B4-BE49-F238E27FC236}">
                <a16:creationId xmlns:a16="http://schemas.microsoft.com/office/drawing/2014/main" id="{3E919F57-1C81-4BA6-831B-A587D1A380A7}"/>
              </a:ext>
            </a:extLst>
          </p:cNvPr>
          <p:cNvSpPr/>
          <p:nvPr/>
        </p:nvSpPr>
        <p:spPr>
          <a:xfrm>
            <a:off x="5927824" y="4527509"/>
            <a:ext cx="4194757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r>
              <a:rPr lang="fr-FR" sz="1200" spc="-1">
                <a:latin typeface="Trebuchet MS"/>
                <a:ea typeface="+mn-lt"/>
                <a:cs typeface="+mn-lt"/>
              </a:rPr>
              <a:t>©Modelling the seasonal dynamics of the soil water balance of vineyards</a:t>
            </a:r>
            <a:endParaRPr lang="fr-FR">
              <a:latin typeface="Trebuchet MS"/>
              <a:ea typeface="+mn-lt"/>
              <a:cs typeface="+mn-lt"/>
            </a:endParaRPr>
          </a:p>
          <a:p>
            <a:r>
              <a:rPr lang="fr-FR" sz="1200" spc="-1">
                <a:latin typeface="Trebuchet MS"/>
                <a:ea typeface="+mn-lt"/>
                <a:cs typeface="+mn-lt"/>
              </a:rPr>
              <a:t>Eric Lebon A , Vincent Dumas B , Philippe Pieri C and Hans R. Schultz D 2003</a:t>
            </a:r>
            <a:endParaRPr lang="fr-FR">
              <a:latin typeface="Trebuchet MS"/>
            </a:endParaRPr>
          </a:p>
          <a:p>
            <a:endParaRPr lang="fr-FR" sz="1200" spc="-1">
              <a:latin typeface="Trebuchet MS"/>
              <a:cs typeface="Arial"/>
            </a:endParaRPr>
          </a:p>
          <a:p>
            <a:endParaRPr lang="fr-FR" sz="1200" b="0" strike="noStrike" spc="-1">
              <a:latin typeface="Trebuchet MS"/>
              <a:cs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38CF3F-72D4-4EC6-9E45-728118A89016}"/>
              </a:ext>
            </a:extLst>
          </p:cNvPr>
          <p:cNvSpPr txBox="1"/>
          <p:nvPr/>
        </p:nvSpPr>
        <p:spPr>
          <a:xfrm>
            <a:off x="5445210" y="6073344"/>
            <a:ext cx="36699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i="1" dirty="0" err="1">
                <a:latin typeface="Trebuchet MS"/>
              </a:rPr>
              <a:t>Rgv</a:t>
            </a:r>
            <a:r>
              <a:rPr lang="fr-FR" sz="1200" i="1" dirty="0">
                <a:latin typeface="Trebuchet MS"/>
              </a:rPr>
              <a:t>*</a:t>
            </a:r>
            <a:r>
              <a:rPr lang="fr-FR" sz="1200" dirty="0">
                <a:latin typeface="Trebuchet MS"/>
                <a:ea typeface="+mn-lt"/>
                <a:cs typeface="+mn-lt"/>
              </a:rPr>
              <a:t> </a:t>
            </a:r>
            <a:r>
              <a:rPr lang="fr-FR" sz="1200" dirty="0">
                <a:latin typeface="Trebuchet MS"/>
                <a:cs typeface="Arial"/>
              </a:rPr>
              <a:t>:</a:t>
            </a:r>
            <a:r>
              <a:rPr lang="fr-FR" sz="1200" i="1" dirty="0">
                <a:latin typeface="Trebuchet MS"/>
              </a:rPr>
              <a:t> </a:t>
            </a:r>
            <a:r>
              <a:rPr lang="fr-FR" sz="1200" dirty="0">
                <a:latin typeface="Trebuchet MS"/>
                <a:ea typeface="+mn-lt"/>
                <a:cs typeface="+mn-lt"/>
              </a:rPr>
              <a:t>global radiation </a:t>
            </a:r>
            <a:r>
              <a:rPr lang="fr-FR" sz="1200" dirty="0" err="1">
                <a:latin typeface="Trebuchet MS"/>
                <a:ea typeface="+mn-lt"/>
                <a:cs typeface="+mn-lt"/>
              </a:rPr>
              <a:t>absorbed</a:t>
            </a:r>
            <a:r>
              <a:rPr lang="fr-FR" sz="1200" dirty="0">
                <a:latin typeface="Trebuchet MS"/>
                <a:ea typeface="+mn-lt"/>
                <a:cs typeface="+mn-lt"/>
              </a:rPr>
              <a:t> by the </a:t>
            </a:r>
            <a:r>
              <a:rPr lang="fr-FR" sz="1200" dirty="0" err="1">
                <a:latin typeface="Trebuchet MS"/>
                <a:ea typeface="+mn-lt"/>
                <a:cs typeface="+mn-lt"/>
              </a:rPr>
              <a:t>canopy</a:t>
            </a:r>
            <a:endParaRPr lang="fr-FR" sz="1200" dirty="0">
              <a:latin typeface="Trebuchet MS"/>
            </a:endParaRPr>
          </a:p>
          <a:p>
            <a:r>
              <a:rPr lang="en-US" sz="1200" dirty="0">
                <a:latin typeface="Trebuchet MS"/>
              </a:rPr>
              <a:t>α</a:t>
            </a:r>
            <a:r>
              <a:rPr lang="fr-FR" sz="1200" i="1" dirty="0">
                <a:latin typeface="Trebuchet MS"/>
              </a:rPr>
              <a:t>**: </a:t>
            </a:r>
            <a:r>
              <a:rPr lang="fr-FR" sz="1200" dirty="0" err="1">
                <a:latin typeface="Trebuchet MS"/>
                <a:ea typeface="+mn-lt"/>
                <a:cs typeface="+mn-lt"/>
              </a:rPr>
              <a:t>vineyard</a:t>
            </a:r>
            <a:r>
              <a:rPr lang="fr-FR" sz="1200" dirty="0">
                <a:latin typeface="Trebuchet MS"/>
                <a:ea typeface="+mn-lt"/>
                <a:cs typeface="+mn-lt"/>
              </a:rPr>
              <a:t> </a:t>
            </a:r>
            <a:r>
              <a:rPr lang="fr-FR" sz="1200" dirty="0" err="1">
                <a:latin typeface="Trebuchet MS"/>
                <a:ea typeface="+mn-lt"/>
                <a:cs typeface="+mn-lt"/>
              </a:rPr>
              <a:t>albedo</a:t>
            </a:r>
            <a:endParaRPr lang="fr-FR" sz="1200" dirty="0">
              <a:latin typeface="Trebuchet MS"/>
              <a:ea typeface="+mn-lt"/>
              <a:cs typeface="+mn-lt"/>
            </a:endParaRPr>
          </a:p>
          <a:p>
            <a:r>
              <a:rPr lang="fr-FR" sz="1200" i="1" dirty="0" err="1">
                <a:latin typeface="Trebuchet MS"/>
              </a:rPr>
              <a:t>Rg</a:t>
            </a:r>
            <a:r>
              <a:rPr lang="fr-FR" sz="1200" i="1" dirty="0">
                <a:latin typeface="Trebuchet MS"/>
              </a:rPr>
              <a:t>***: </a:t>
            </a:r>
            <a:r>
              <a:rPr lang="fr-FR" sz="1200" dirty="0">
                <a:latin typeface="Trebuchet MS"/>
                <a:ea typeface="+mn-lt"/>
                <a:cs typeface="+mn-lt"/>
              </a:rPr>
              <a:t>incident global radiation</a:t>
            </a:r>
            <a:endParaRPr lang="fr-FR" sz="1200" i="1" dirty="0">
              <a:latin typeface="Trebuchet MS"/>
            </a:endParaRPr>
          </a:p>
        </p:txBody>
      </p:sp>
      <p:sp>
        <p:nvSpPr>
          <p:cNvPr id="9" name="TextShape 24">
            <a:extLst>
              <a:ext uri="{FF2B5EF4-FFF2-40B4-BE49-F238E27FC236}">
                <a16:creationId xmlns:a16="http://schemas.microsoft.com/office/drawing/2014/main" id="{F8D1462F-2AEA-4992-AF1D-F7EB728EFF4B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8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fr-FR" sz="4000" spc="-1" dirty="0">
                <a:solidFill>
                  <a:srgbClr val="90C226"/>
                </a:solidFill>
                <a:latin typeface="Trebuchet MS"/>
              </a:rPr>
              <a:t>Data estimation</a:t>
            </a:r>
          </a:p>
          <a:p>
            <a:r>
              <a:rPr lang="fr-FR" sz="2400" i="1" spc="-1" dirty="0" err="1">
                <a:solidFill>
                  <a:srgbClr val="90C226"/>
                </a:solidFill>
                <a:latin typeface="Trebuchet MS"/>
              </a:rPr>
              <a:t>Height</a:t>
            </a:r>
            <a:r>
              <a:rPr lang="fr-FR" sz="2400" i="1" spc="-1" dirty="0">
                <a:solidFill>
                  <a:srgbClr val="90C226"/>
                </a:solidFill>
                <a:latin typeface="Trebuchet MS"/>
              </a:rPr>
              <a:t>, LAI, </a:t>
            </a:r>
            <a:r>
              <a:rPr lang="fr-FR" sz="2400" i="1" spc="-1" dirty="0" err="1">
                <a:solidFill>
                  <a:srgbClr val="90C226"/>
                </a:solidFill>
                <a:latin typeface="Trebuchet MS"/>
              </a:rPr>
              <a:t>fc</a:t>
            </a:r>
            <a:r>
              <a:rPr lang="fr-FR" sz="2400" i="1" spc="-1" dirty="0">
                <a:solidFill>
                  <a:srgbClr val="90C226"/>
                </a:solidFill>
                <a:latin typeface="Trebuchet MS"/>
              </a:rPr>
              <a:t>, </a:t>
            </a:r>
            <a:r>
              <a:rPr lang="fr-FR" sz="2400" i="1" spc="-1" dirty="0" err="1">
                <a:solidFill>
                  <a:srgbClr val="90C226"/>
                </a:solidFill>
                <a:latin typeface="Trebuchet MS"/>
              </a:rPr>
              <a:t>Width</a:t>
            </a:r>
            <a:r>
              <a:rPr lang="fr-FR" sz="2400" i="1" spc="-1" dirty="0">
                <a:solidFill>
                  <a:srgbClr val="90C226"/>
                </a:solidFill>
                <a:latin typeface="Trebuchet MS"/>
              </a:rPr>
              <a:t> </a:t>
            </a:r>
            <a:r>
              <a:rPr lang="fr-FR" sz="2400" i="1" spc="-1" dirty="0" err="1">
                <a:solidFill>
                  <a:srgbClr val="90C226"/>
                </a:solidFill>
                <a:latin typeface="Trebuchet MS"/>
              </a:rPr>
              <a:t>with</a:t>
            </a:r>
            <a:r>
              <a:rPr lang="fr-FR" sz="2400" i="1" spc="-1" dirty="0">
                <a:solidFill>
                  <a:srgbClr val="90C226"/>
                </a:solidFill>
                <a:latin typeface="Trebuchet MS"/>
              </a:rPr>
              <a:t> NDVI</a:t>
            </a:r>
          </a:p>
        </p:txBody>
      </p:sp>
      <p:sp>
        <p:nvSpPr>
          <p:cNvPr id="323" name="TextShape 2"/>
          <p:cNvSpPr txBox="1"/>
          <p:nvPr/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85BB97FC-05ED-42A0-8A6E-525DF380F5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0749" r="165" b="4886"/>
          <a:stretch/>
        </p:blipFill>
        <p:spPr>
          <a:xfrm>
            <a:off x="512806" y="3636636"/>
            <a:ext cx="6203106" cy="2672844"/>
          </a:xfrm>
          <a:prstGeom prst="rect">
            <a:avLst/>
          </a:prstGeom>
        </p:spPr>
      </p:pic>
      <p:pic>
        <p:nvPicPr>
          <p:cNvPr id="6" name="Image 2">
            <a:extLst>
              <a:ext uri="{FF2B5EF4-FFF2-40B4-BE49-F238E27FC236}">
                <a16:creationId xmlns:a16="http://schemas.microsoft.com/office/drawing/2014/main" id="{B954017C-E4BD-462D-82DB-F571B50F65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4157" y="4487740"/>
            <a:ext cx="3865604" cy="528927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8" name="TextShape 3">
            <a:extLst>
              <a:ext uri="{FF2B5EF4-FFF2-40B4-BE49-F238E27FC236}">
                <a16:creationId xmlns:a16="http://schemas.microsoft.com/office/drawing/2014/main" id="{55A79E6C-28DF-4A81-91B2-8DC22D416E2A}"/>
              </a:ext>
            </a:extLst>
          </p:cNvPr>
          <p:cNvSpPr txBox="1"/>
          <p:nvPr/>
        </p:nvSpPr>
        <p:spPr>
          <a:xfrm>
            <a:off x="680046" y="1923882"/>
            <a:ext cx="2930040" cy="16047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i="1">
                <a:latin typeface="Trebuchet MS"/>
              </a:rPr>
              <a:t>Assumptions:</a:t>
            </a:r>
            <a:endParaRPr lang="fr-FR" sz="1600" b="1" i="1">
              <a:solidFill>
                <a:srgbClr val="000000"/>
              </a:solidFill>
              <a:latin typeface="Trebuchet MS"/>
            </a:endParaRPr>
          </a:p>
          <a:p>
            <a:r>
              <a:rPr lang="fr-FR" sz="1600">
                <a:latin typeface="Trebuchet MS"/>
                <a:ea typeface="+mn-lt"/>
                <a:cs typeface="+mn-lt"/>
              </a:rPr>
              <a:t>→ Zones selected with GEE</a:t>
            </a:r>
            <a:endParaRPr lang="fr-FR" sz="1600">
              <a:latin typeface="Trebuchet MS"/>
            </a:endParaRPr>
          </a:p>
          <a:p>
            <a:r>
              <a:rPr lang="fr-FR" sz="1600">
                <a:latin typeface="Trebuchet MS"/>
                <a:ea typeface="+mn-lt"/>
                <a:cs typeface="+mn-lt"/>
              </a:rPr>
              <a:t>→ Sentinel 2 NDVI</a:t>
            </a:r>
            <a:endParaRPr lang="fr-FR" sz="1600">
              <a:latin typeface="Trebuchet MS"/>
            </a:endParaRPr>
          </a:p>
          <a:p>
            <a:r>
              <a:rPr lang="fr-FR" sz="1600">
                <a:latin typeface="Trebuchet MS"/>
              </a:rPr>
              <a:t>→ Only </a:t>
            </a:r>
            <a:r>
              <a:rPr lang="fr-FR" sz="1600" err="1">
                <a:latin typeface="Trebuchet MS"/>
              </a:rPr>
              <a:t>from</a:t>
            </a:r>
            <a:r>
              <a:rPr lang="fr-FR" sz="1600">
                <a:latin typeface="Trebuchet MS"/>
              </a:rPr>
              <a:t> April to </a:t>
            </a:r>
            <a:r>
              <a:rPr lang="fr-FR" sz="1600" err="1">
                <a:latin typeface="Trebuchet MS"/>
              </a:rPr>
              <a:t>October</a:t>
            </a:r>
            <a:endParaRPr lang="fr-FR" sz="1600">
              <a:latin typeface="Trebuchet MS"/>
            </a:endParaRPr>
          </a:p>
          <a:p>
            <a:r>
              <a:rPr lang="fr-FR" sz="1600">
                <a:latin typeface="Trebuchet MS"/>
                <a:ea typeface="+mn-lt"/>
                <a:cs typeface="+mn-lt"/>
              </a:rPr>
              <a:t>→ NDVImin=0.14</a:t>
            </a:r>
          </a:p>
          <a:p>
            <a:r>
              <a:rPr lang="fr-FR" sz="1600">
                <a:latin typeface="Trebuchet MS"/>
                <a:ea typeface="+mn-lt"/>
                <a:cs typeface="+mn-lt"/>
              </a:rPr>
              <a:t>→Savitzky Golay filter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CBB829-D60E-47EA-A0CD-D19F905D22EB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5451078" y="695621"/>
            <a:ext cx="3976577" cy="2852371"/>
          </a:xfrm>
          <a:prstGeom prst="rect">
            <a:avLst/>
          </a:prstGeom>
          <a:ln>
            <a:noFill/>
          </a:ln>
        </p:spPr>
      </p:pic>
      <p:sp>
        <p:nvSpPr>
          <p:cNvPr id="10" name="CustomShape 7">
            <a:extLst>
              <a:ext uri="{FF2B5EF4-FFF2-40B4-BE49-F238E27FC236}">
                <a16:creationId xmlns:a16="http://schemas.microsoft.com/office/drawing/2014/main" id="{E6C8AE69-3C88-43DE-AD36-D7DD32F73926}"/>
              </a:ext>
            </a:extLst>
          </p:cNvPr>
          <p:cNvSpPr/>
          <p:nvPr/>
        </p:nvSpPr>
        <p:spPr>
          <a:xfrm>
            <a:off x="6504473" y="3580156"/>
            <a:ext cx="2166188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spc="-1">
                <a:latin typeface="Trebuchet MS"/>
                <a:ea typeface="+mn-lt"/>
                <a:cs typeface="+mn-lt"/>
              </a:rPr>
              <a:t>Parcels ©Sentinel 2 </a:t>
            </a:r>
            <a:r>
              <a:rPr lang="fr-FR" sz="1200" spc="-1">
                <a:latin typeface="Trebuchet MS"/>
                <a:cs typeface="Arial"/>
              </a:rPr>
              <a:t>image</a:t>
            </a:r>
            <a:endParaRPr lang="fr-FR" sz="1200" b="0" strike="noStrike" spc="-1">
              <a:latin typeface="Trebuchet MS"/>
              <a:cs typeface="Arial"/>
            </a:endParaRPr>
          </a:p>
        </p:txBody>
      </p:sp>
      <p:sp>
        <p:nvSpPr>
          <p:cNvPr id="4" name="TextShape 24">
            <a:extLst>
              <a:ext uri="{FF2B5EF4-FFF2-40B4-BE49-F238E27FC236}">
                <a16:creationId xmlns:a16="http://schemas.microsoft.com/office/drawing/2014/main" id="{03775BF8-A3FA-45D6-8D39-DA3C3927594C}"/>
              </a:ext>
            </a:extLst>
          </p:cNvPr>
          <p:cNvSpPr txBox="1"/>
          <p:nvPr/>
        </p:nvSpPr>
        <p:spPr>
          <a:xfrm>
            <a:off x="9387503" y="6175385"/>
            <a:ext cx="6829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Aft>
                <a:spcPts val="601"/>
              </a:spcAft>
            </a:pPr>
            <a:fld id="{C4679B4C-93B5-413A-8A0A-BEED32386861}" type="slidenum">
              <a:rPr lang="en-US" sz="900" b="0" strike="noStrike" spc="-1">
                <a:solidFill>
                  <a:srgbClr val="FFFFFF"/>
                </a:solidFill>
                <a:latin typeface="Trebuchet MS"/>
              </a:rPr>
              <a:pPr algn="r">
                <a:lnSpc>
                  <a:spcPct val="100000"/>
                </a:lnSpc>
                <a:spcAft>
                  <a:spcPts val="601"/>
                </a:spcAft>
              </a:pPr>
              <a:t>9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FB79D15F-2FD2-4093-81B3-6C01DD0CD017}"/>
              </a:ext>
            </a:extLst>
          </p:cNvPr>
          <p:cNvSpPr txBox="1">
            <a:spLocks/>
          </p:cNvSpPr>
          <p:nvPr/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bg1">
                    <a:lumMod val="75000"/>
                  </a:schemeClr>
                </a:solidFill>
              </a:rPr>
              <a:t>Benoît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 HUET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</a:rPr>
              <a:t>– EGU 2022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7127421" y="1306286"/>
            <a:ext cx="1036865" cy="710293"/>
          </a:xfrm>
          <a:custGeom>
            <a:avLst/>
            <a:gdLst>
              <a:gd name="connsiteX0" fmla="*/ 171450 w 1036865"/>
              <a:gd name="connsiteY0" fmla="*/ 0 h 710293"/>
              <a:gd name="connsiteX1" fmla="*/ 0 w 1036865"/>
              <a:gd name="connsiteY1" fmla="*/ 326571 h 710293"/>
              <a:gd name="connsiteX2" fmla="*/ 938893 w 1036865"/>
              <a:gd name="connsiteY2" fmla="*/ 710293 h 710293"/>
              <a:gd name="connsiteX3" fmla="*/ 1036865 w 1036865"/>
              <a:gd name="connsiteY3" fmla="*/ 342900 h 710293"/>
              <a:gd name="connsiteX4" fmla="*/ 171450 w 1036865"/>
              <a:gd name="connsiteY4" fmla="*/ 0 h 71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865" h="710293">
                <a:moveTo>
                  <a:pt x="171450" y="0"/>
                </a:moveTo>
                <a:lnTo>
                  <a:pt x="0" y="326571"/>
                </a:lnTo>
                <a:lnTo>
                  <a:pt x="938893" y="710293"/>
                </a:lnTo>
                <a:lnTo>
                  <a:pt x="1036865" y="342900"/>
                </a:lnTo>
                <a:lnTo>
                  <a:pt x="17145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8473</TotalTime>
  <Words>855</Words>
  <Application>Microsoft Office PowerPoint</Application>
  <PresentationFormat>Grand écran</PresentationFormat>
  <Paragraphs>127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DejaVu Sans</vt:lpstr>
      <vt:lpstr>Symbol</vt:lpstr>
      <vt:lpstr>Times New Roman</vt:lpstr>
      <vt:lpstr>Trebuchet MS</vt:lpstr>
      <vt:lpstr>Wingdings</vt:lpstr>
      <vt:lpstr>Wingdings 3</vt:lpstr>
      <vt:lpstr>Office Theme</vt:lpstr>
      <vt:lpstr>Office Theme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Huet Benoit</dc:creator>
  <dc:description/>
  <cp:lastModifiedBy>Benoit Huet</cp:lastModifiedBy>
  <cp:revision>365</cp:revision>
  <dcterms:created xsi:type="dcterms:W3CDTF">2021-08-16T08:03:32Z</dcterms:created>
  <dcterms:modified xsi:type="dcterms:W3CDTF">2022-05-24T06:57:16Z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Notes">
    <vt:i4>1</vt:i4>
  </property>
  <property fmtid="{D5CDD505-2E9C-101B-9397-08002B2CF9AE}" pid="7" name="PresentationFormat">
    <vt:lpwstr>Grand écran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31</vt:i4>
  </property>
</Properties>
</file>