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Oswald Light" pitchFamily="2" charset="0"/>
      <p:regular r:id="rId13"/>
      <p:bold r:id="rId14"/>
    </p:embeddedFont>
    <p:embeddedFont>
      <p:font typeface="Oswald" pitchFamily="2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A3DE1F-3535-4F0C-B58F-12B3F9FA6625}">
  <a:tblStyle styleId="{FEA3DE1F-3535-4F0C-B58F-12B3F9FA66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727" autoAdjust="0"/>
  </p:normalViewPr>
  <p:slideViewPr>
    <p:cSldViewPr snapToGrid="0">
      <p:cViewPr varScale="1">
        <p:scale>
          <a:sx n="84" d="100"/>
          <a:sy n="84" d="100"/>
        </p:scale>
        <p:origin x="142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2916f25d7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" name="Google Shape;55;g12916f25d78_1_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g12916f25d78_1_0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" sz="1400" b="0" strike="noStrike"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2db799b61b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g12db799b61b_0_15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g12db799b61b_0_158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" sz="1400" b="0" strike="noStrike"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b3def473e_1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b3def473e_1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db799b61b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g12db799b61b_0_39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g12db799b61b_0_396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" sz="1400" b="0" strike="noStrike"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db799b6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g12db799b61b_0_6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/>
              <a:t/>
            </a:r>
            <a:br>
              <a:rPr lang="es"/>
            </a:br>
            <a:endParaRPr/>
          </a:p>
        </p:txBody>
      </p:sp>
      <p:sp>
        <p:nvSpPr>
          <p:cNvPr id="115" name="Google Shape;115;g12db799b61b_0_65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" sz="1400" b="0" strike="noStrike"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c9f0fa57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c9f0fa57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b3def473e_1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2b3def473e_1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b3def473e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2b3def473e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e50fa87b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e50fa87b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b3def473e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2b3def473e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60" y="371880"/>
            <a:ext cx="85200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60" y="1468080"/>
            <a:ext cx="8520000" cy="3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://isp.uv.es/" TargetMode="External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sp.uv.es/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10" Type="http://schemas.openxmlformats.org/officeDocument/2006/relationships/image" Target="../media/image12.jpeg"/><Relationship Id="rId4" Type="http://schemas.openxmlformats.org/officeDocument/2006/relationships/image" Target="../media/image34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9144000" cy="1635000"/>
          </a:xfrm>
          <a:prstGeom prst="rect">
            <a:avLst/>
          </a:prstGeom>
          <a:solidFill>
            <a:srgbClr val="6AA84F"/>
          </a:solidFill>
          <a:ln w="254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147063" y="337475"/>
            <a:ext cx="8879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 i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Carbon fluxes estimation with aleatoric and epistemic uncertainties at high spatial resolution over large areas</a:t>
            </a:r>
            <a:endParaRPr sz="2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13050" y="1688413"/>
            <a:ext cx="9117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Laura Martínez-Ferrer</a:t>
            </a:r>
            <a:r>
              <a:rPr lang="es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, </a:t>
            </a:r>
            <a:r>
              <a:rPr lang="es" sz="17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Álvaro Moreno-Martínez</a:t>
            </a:r>
            <a:r>
              <a:rPr lang="es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, Jordi Muñoz-Marí, Emma Izquierdo Verdiguier, John S. Kimball, Steven W. Running, Nicholas Clinton, Gustau Camps-Valls</a:t>
            </a: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462" y="2618413"/>
            <a:ext cx="2947075" cy="100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4"/>
          <p:cNvGrpSpPr/>
          <p:nvPr/>
        </p:nvGrpSpPr>
        <p:grpSpPr>
          <a:xfrm>
            <a:off x="7208711" y="4378020"/>
            <a:ext cx="1872209" cy="744320"/>
            <a:chOff x="7192620" y="4422443"/>
            <a:chExt cx="1798990" cy="623697"/>
          </a:xfrm>
        </p:grpSpPr>
        <p:pic>
          <p:nvPicPr>
            <p:cNvPr id="63" name="Google Shape;63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69165" y="4422443"/>
              <a:ext cx="722445" cy="623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4" descr="https://lh4.googleusercontent.com/Bp-HcIGmAUXthnQ0_3Bsuj_KibB_MmoFBi66y-R8MN45GnZHfwttVeZiDFHLjaxbMyCx923nUK50R9V-hKh6ZZgB6otuak0C70JumImHkkA1IEz4wGQpXVojIpKen6d3Wug3EhCXukc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92620" y="4424680"/>
              <a:ext cx="1031464" cy="5576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00" y="3264679"/>
            <a:ext cx="831324" cy="111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descr="Image result for boku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8425" y="2741750"/>
            <a:ext cx="681950" cy="6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98124" y="2817288"/>
            <a:ext cx="557551" cy="53088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24200" y="4618675"/>
            <a:ext cx="6634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    </a:t>
            </a:r>
            <a:r>
              <a:rPr lang="es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r>
              <a:rPr lang="es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r>
              <a:rPr lang="es" sz="16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  <a:hlinkClick r:id="rId9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http://isp.uv.es</a:t>
            </a:r>
            <a:r>
              <a:rPr lang="es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                    @isp_uv_es                 laura.martinez-ferrer@uv.es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0304" y="4655977"/>
            <a:ext cx="287644" cy="28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83555" y="4671578"/>
            <a:ext cx="288359" cy="28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6655" y="4671578"/>
            <a:ext cx="299162" cy="29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3">
            <a:alphaModFix/>
          </a:blip>
          <a:srcRect l="9258" t="20783" r="8301" b="18177"/>
          <a:stretch/>
        </p:blipFill>
        <p:spPr>
          <a:xfrm>
            <a:off x="7444750" y="3407500"/>
            <a:ext cx="1606325" cy="5074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880200" y="3579425"/>
            <a:ext cx="3588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Plant traits, adaptation, and biogeochemical cycles – from measurements to models</a:t>
            </a: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4" name="Google Shape;74;p14" descr="https://lh5.googleusercontent.com/t6W8E0RLOljbNqzT9a4aKdmpW-6fxCC7ZXNIpYCJYFttBzqRdapxOvweGf2ix60QIyxX5FYq5-57pznsMmxiwLFd043COslu1kyy_AqnGsGP7HRHdFv9zEcKQ0Pfw_xbUD7o6UJ3XBA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17372" y="3970379"/>
            <a:ext cx="1138311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EGU on Twitter: &quot;Are you uploading your #vEGU21 #vPICO display materials  and want to clearly indicate whether or not you are happy with these  materials being shared? Add one of our shari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4" y="2130311"/>
            <a:ext cx="754775" cy="1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 txBox="1"/>
          <p:nvPr/>
        </p:nvSpPr>
        <p:spPr>
          <a:xfrm>
            <a:off x="100323" y="516305"/>
            <a:ext cx="85200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" sz="3000" b="0" i="0" u="none" strike="noStrike" cap="none" dirty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Thanks</a:t>
            </a:r>
            <a:r>
              <a:rPr lang="es" sz="3000" b="0" i="0" u="none" strike="noStrike" cap="none" dirty="0" smtClean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!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331" y="4632170"/>
            <a:ext cx="287644" cy="28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7281" y="4631455"/>
            <a:ext cx="288359" cy="28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0799" y="4605263"/>
            <a:ext cx="299162" cy="29916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/>
          <p:nvPr/>
        </p:nvSpPr>
        <p:spPr>
          <a:xfrm>
            <a:off x="751975" y="4585567"/>
            <a:ext cx="149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0" i="0" u="sng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http://isp.uv.es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2605651" y="4590050"/>
            <a:ext cx="448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@isp_uv_es                      </a:t>
            </a:r>
            <a:r>
              <a:rPr lang="es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laura.martinez-ferrer@uv.es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0" y="1401905"/>
            <a:ext cx="9144000" cy="3033497"/>
            <a:chOff x="0" y="1401905"/>
            <a:chExt cx="9144000" cy="3033497"/>
          </a:xfrm>
        </p:grpSpPr>
        <p:pic>
          <p:nvPicPr>
            <p:cNvPr id="270" name="Google Shape;270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0" y="1401905"/>
              <a:ext cx="3612907" cy="3031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995960" y="1404127"/>
              <a:ext cx="3331447" cy="303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3"/>
            <p:cNvPicPr preferRelativeResize="0"/>
            <p:nvPr/>
          </p:nvPicPr>
          <p:blipFill rotWithShape="1">
            <a:blip r:embed="rId9">
              <a:alphaModFix/>
            </a:blip>
            <a:srcRect r="10730"/>
            <a:stretch/>
          </p:blipFill>
          <p:spPr>
            <a:xfrm>
              <a:off x="5965450" y="1404125"/>
              <a:ext cx="3178550" cy="3031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23"/>
          <p:cNvSpPr txBox="1"/>
          <p:nvPr/>
        </p:nvSpPr>
        <p:spPr>
          <a:xfrm>
            <a:off x="1622975" y="96450"/>
            <a:ext cx="73782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4290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4" name="Google Shape;274;p23"/>
          <p:cNvPicPr preferRelativeResize="0"/>
          <p:nvPr/>
        </p:nvPicPr>
        <p:blipFill rotWithShape="1">
          <a:blip r:embed="rId10">
            <a:alphaModFix/>
          </a:blip>
          <a:srcRect r="66216"/>
          <a:stretch/>
        </p:blipFill>
        <p:spPr>
          <a:xfrm>
            <a:off x="8521525" y="4513413"/>
            <a:ext cx="622475" cy="63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137100" y="653772"/>
            <a:ext cx="8869800" cy="1200600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0" y="-412"/>
            <a:ext cx="3885000" cy="574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Gross Primary Production (GPP)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201000" y="1065063"/>
            <a:ext cx="8742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swald"/>
              <a:buChar char="●"/>
            </a:pPr>
            <a:r>
              <a:rPr lang="es" sz="1600">
                <a:latin typeface="Oswald"/>
                <a:ea typeface="Oswald"/>
                <a:cs typeface="Oswald"/>
                <a:sym typeface="Oswald"/>
              </a:rPr>
              <a:t>GPP is the gross amount of </a:t>
            </a:r>
            <a:r>
              <a:rPr lang="es" sz="16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CO</a:t>
            </a:r>
            <a:r>
              <a:rPr lang="es" sz="1600" b="1" baseline="-2500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s" sz="16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" sz="16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assimilated by plants</a:t>
            </a:r>
            <a:r>
              <a:rPr lang="es" sz="1600">
                <a:latin typeface="Oswald"/>
                <a:ea typeface="Oswald"/>
                <a:cs typeface="Oswald"/>
                <a:sym typeface="Oswald"/>
              </a:rPr>
              <a:t> through photosynthesis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Oswald"/>
              <a:buChar char="●"/>
            </a:pPr>
            <a:r>
              <a:rPr lang="es" sz="1600">
                <a:latin typeface="Oswald"/>
                <a:ea typeface="Oswald"/>
                <a:cs typeface="Oswald"/>
                <a:sym typeface="Oswald"/>
              </a:rPr>
              <a:t>It drives </a:t>
            </a:r>
            <a:r>
              <a:rPr lang="es" sz="16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climate regulation</a:t>
            </a:r>
            <a:r>
              <a:rPr lang="es" sz="1600">
                <a:latin typeface="Oswald"/>
                <a:ea typeface="Oswald"/>
                <a:cs typeface="Oswald"/>
                <a:sym typeface="Oswald"/>
              </a:rPr>
              <a:t> and determines </a:t>
            </a:r>
            <a:r>
              <a:rPr lang="es" sz="16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carbon sources and sinks</a:t>
            </a:r>
            <a:r>
              <a:rPr lang="es" sz="1600">
                <a:latin typeface="Oswald"/>
                <a:ea typeface="Oswald"/>
                <a:cs typeface="Oswald"/>
                <a:sym typeface="Oswald"/>
              </a:rPr>
              <a:t> of the ecosystem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72375" y="650100"/>
            <a:ext cx="234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Why is it important?</a:t>
            </a:r>
            <a:endParaRPr sz="18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r="66216"/>
          <a:stretch/>
        </p:blipFill>
        <p:spPr>
          <a:xfrm>
            <a:off x="8433675" y="-9312"/>
            <a:ext cx="622475" cy="63008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6343475" y="113275"/>
            <a:ext cx="2103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70C0"/>
                </a:solidFill>
                <a:latin typeface="Oswald Light"/>
                <a:ea typeface="Oswald Light"/>
                <a:cs typeface="Oswald Light"/>
                <a:sym typeface="Oswald Light"/>
              </a:rPr>
              <a:t>Abstract EGU22-10248</a:t>
            </a:r>
            <a:endParaRPr sz="1300">
              <a:solidFill>
                <a:srgbClr val="0070C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grpSp>
        <p:nvGrpSpPr>
          <p:cNvPr id="85" name="Google Shape;85;p15"/>
          <p:cNvGrpSpPr/>
          <p:nvPr/>
        </p:nvGrpSpPr>
        <p:grpSpPr>
          <a:xfrm>
            <a:off x="113325" y="1934325"/>
            <a:ext cx="9030675" cy="3017893"/>
            <a:chOff x="113325" y="1934325"/>
            <a:chExt cx="9030675" cy="3017893"/>
          </a:xfrm>
        </p:grpSpPr>
        <p:grpSp>
          <p:nvGrpSpPr>
            <p:cNvPr id="86" name="Google Shape;86;p15"/>
            <p:cNvGrpSpPr/>
            <p:nvPr/>
          </p:nvGrpSpPr>
          <p:grpSpPr>
            <a:xfrm>
              <a:off x="113325" y="1934325"/>
              <a:ext cx="9030675" cy="3017893"/>
              <a:chOff x="113325" y="1934325"/>
              <a:chExt cx="9030675" cy="3017893"/>
            </a:xfrm>
          </p:grpSpPr>
          <p:sp>
            <p:nvSpPr>
              <p:cNvPr id="87" name="Google Shape;87;p15"/>
              <p:cNvSpPr txBox="1"/>
              <p:nvPr/>
            </p:nvSpPr>
            <p:spPr>
              <a:xfrm>
                <a:off x="113325" y="1934325"/>
                <a:ext cx="2264400" cy="461700"/>
              </a:xfrm>
              <a:prstGeom prst="rect">
                <a:avLst/>
              </a:prstGeom>
              <a:noFill/>
              <a:ln w="19050" cap="flat" cmpd="sng">
                <a:solidFill>
                  <a:srgbClr val="6AA8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800" b="1">
                    <a:solidFill>
                      <a:schemeClr val="dk1"/>
                    </a:solidFill>
                    <a:latin typeface="Oswald"/>
                    <a:ea typeface="Oswald"/>
                    <a:cs typeface="Oswald"/>
                    <a:sym typeface="Oswald"/>
                  </a:rPr>
                  <a:t>Our goals:</a:t>
                </a:r>
                <a:endParaRPr sz="1800" b="1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  <p:grpSp>
            <p:nvGrpSpPr>
              <p:cNvPr id="88" name="Google Shape;88;p15"/>
              <p:cNvGrpSpPr/>
              <p:nvPr/>
            </p:nvGrpSpPr>
            <p:grpSpPr>
              <a:xfrm>
                <a:off x="137136" y="2493167"/>
                <a:ext cx="3418339" cy="2459051"/>
                <a:chOff x="298075" y="3012419"/>
                <a:chExt cx="3169825" cy="2156306"/>
              </a:xfrm>
            </p:grpSpPr>
            <p:sp>
              <p:nvSpPr>
                <p:cNvPr id="89" name="Google Shape;89;p15"/>
                <p:cNvSpPr txBox="1"/>
                <p:nvPr/>
              </p:nvSpPr>
              <p:spPr>
                <a:xfrm>
                  <a:off x="1050776" y="4628725"/>
                  <a:ext cx="978300" cy="540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>
                      <a:latin typeface="Oswald"/>
                      <a:ea typeface="Oswald"/>
                      <a:cs typeface="Oswald"/>
                      <a:sym typeface="Oswald"/>
                    </a:rPr>
                    <a:t>MODIS GPP (500 m)</a:t>
                  </a:r>
                  <a:endParaRPr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90" name="Google Shape;90;p15"/>
                <p:cNvSpPr txBox="1"/>
                <p:nvPr/>
              </p:nvSpPr>
              <p:spPr>
                <a:xfrm>
                  <a:off x="2348376" y="4628713"/>
                  <a:ext cx="978300" cy="35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>
                      <a:latin typeface="Oswald"/>
                      <a:ea typeface="Oswald"/>
                      <a:cs typeface="Oswald"/>
                      <a:sym typeface="Oswald"/>
                    </a:rPr>
                    <a:t>30m GPP</a:t>
                  </a:r>
                  <a:endParaRPr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pic>
              <p:nvPicPr>
                <p:cNvPr id="91" name="Google Shape;91;p15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49632" y="3733527"/>
                  <a:ext cx="223070" cy="9742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oogle Shape;92;p15"/>
                <p:cNvSpPr txBox="1"/>
                <p:nvPr/>
              </p:nvSpPr>
              <p:spPr>
                <a:xfrm rot="-5400000">
                  <a:off x="63175" y="4035087"/>
                  <a:ext cx="840900" cy="37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>
                      <a:latin typeface="Oswald"/>
                      <a:ea typeface="Oswald"/>
                      <a:cs typeface="Oswald"/>
                      <a:sym typeface="Oswald"/>
                    </a:rPr>
                    <a:t>[g/m</a:t>
                  </a:r>
                  <a:r>
                    <a:rPr lang="es" baseline="30000">
                      <a:latin typeface="Oswald"/>
                      <a:ea typeface="Oswald"/>
                      <a:cs typeface="Oswald"/>
                      <a:sym typeface="Oswald"/>
                    </a:rPr>
                    <a:t>2</a:t>
                  </a:r>
                  <a:r>
                    <a:rPr lang="es">
                      <a:latin typeface="Oswald"/>
                      <a:ea typeface="Oswald"/>
                      <a:cs typeface="Oswald"/>
                      <a:sym typeface="Oswald"/>
                    </a:rPr>
                    <a:t>d]</a:t>
                  </a:r>
                  <a:endParaRPr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pic>
              <p:nvPicPr>
                <p:cNvPr id="93" name="Google Shape;93;p15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207163" y="3714550"/>
                  <a:ext cx="1260737" cy="97422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" name="Google Shape;94;p1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930257" y="3714550"/>
                  <a:ext cx="1244986" cy="97422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5" name="Google Shape;95;p15"/>
                <p:cNvSpPr txBox="1"/>
                <p:nvPr/>
              </p:nvSpPr>
              <p:spPr>
                <a:xfrm>
                  <a:off x="1050775" y="3012419"/>
                  <a:ext cx="2264400" cy="405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800">
                      <a:solidFill>
                        <a:schemeClr val="dk1"/>
                      </a:solidFill>
                      <a:latin typeface="Oswald"/>
                      <a:ea typeface="Oswald"/>
                      <a:cs typeface="Oswald"/>
                      <a:sym typeface="Oswald"/>
                    </a:rPr>
                    <a:t>High Spatial Resolution</a:t>
                  </a:r>
                  <a:endParaRPr sz="1800">
                    <a:solidFill>
                      <a:schemeClr val="dk1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</p:grpSp>
          <p:grpSp>
            <p:nvGrpSpPr>
              <p:cNvPr id="96" name="Google Shape;96;p15"/>
              <p:cNvGrpSpPr/>
              <p:nvPr/>
            </p:nvGrpSpPr>
            <p:grpSpPr>
              <a:xfrm>
                <a:off x="4499750" y="2493175"/>
                <a:ext cx="4644250" cy="2445875"/>
                <a:chOff x="4465725" y="2878475"/>
                <a:chExt cx="4644250" cy="2445875"/>
              </a:xfrm>
            </p:grpSpPr>
            <p:pic>
              <p:nvPicPr>
                <p:cNvPr id="97" name="Google Shape;97;p15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4465725" y="3522351"/>
                  <a:ext cx="1801900" cy="14464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Google Shape;98;p15"/>
                <p:cNvSpPr txBox="1"/>
                <p:nvPr/>
              </p:nvSpPr>
              <p:spPr>
                <a:xfrm>
                  <a:off x="4705552" y="4924150"/>
                  <a:ext cx="12450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>
                      <a:latin typeface="Oswald"/>
                      <a:ea typeface="Oswald"/>
                      <a:cs typeface="Oswald"/>
                      <a:sym typeface="Oswald"/>
                    </a:rPr>
                    <a:t>MODIS GPP QF</a:t>
                  </a:r>
                  <a:endParaRPr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99" name="Google Shape;99;p15"/>
                <p:cNvSpPr txBox="1"/>
                <p:nvPr/>
              </p:nvSpPr>
              <p:spPr>
                <a:xfrm>
                  <a:off x="6212275" y="3673688"/>
                  <a:ext cx="2897700" cy="1200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100">
                      <a:latin typeface="Oswald"/>
                      <a:ea typeface="Oswald"/>
                      <a:cs typeface="Oswald"/>
                      <a:sym typeface="Oswald"/>
                    </a:rPr>
                    <a:t>7: Fill Value</a:t>
                  </a:r>
                  <a:endParaRPr sz="1100">
                    <a:latin typeface="Oswald"/>
                    <a:ea typeface="Oswald"/>
                    <a:cs typeface="Oswald"/>
                    <a:sym typeface="Oswald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100">
                      <a:latin typeface="Oswald"/>
                      <a:ea typeface="Oswald"/>
                      <a:cs typeface="Oswald"/>
                      <a:sym typeface="Oswald"/>
                    </a:rPr>
                    <a:t>4: Couldn’t retrieve pixel</a:t>
                  </a:r>
                  <a:endParaRPr sz="1100">
                    <a:latin typeface="Oswald"/>
                    <a:ea typeface="Oswald"/>
                    <a:cs typeface="Oswald"/>
                    <a:sym typeface="Oswald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100">
                      <a:latin typeface="Oswald"/>
                      <a:ea typeface="Oswald"/>
                      <a:cs typeface="Oswald"/>
                      <a:sym typeface="Oswald"/>
                    </a:rPr>
                    <a:t>3: Substandard due to other than geometry problems</a:t>
                  </a:r>
                  <a:endParaRPr sz="1100">
                    <a:latin typeface="Oswald"/>
                    <a:ea typeface="Oswald"/>
                    <a:cs typeface="Oswald"/>
                    <a:sym typeface="Oswald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100">
                      <a:latin typeface="Oswald"/>
                      <a:ea typeface="Oswald"/>
                      <a:cs typeface="Oswald"/>
                      <a:sym typeface="Oswald"/>
                    </a:rPr>
                    <a:t>2: Substandard due to geometry problems</a:t>
                  </a:r>
                  <a:endParaRPr sz="1100">
                    <a:latin typeface="Oswald"/>
                    <a:ea typeface="Oswald"/>
                    <a:cs typeface="Oswald"/>
                    <a:sym typeface="Oswald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100">
                      <a:latin typeface="Oswald"/>
                      <a:ea typeface="Oswald"/>
                      <a:cs typeface="Oswald"/>
                      <a:sym typeface="Oswald"/>
                    </a:rPr>
                    <a:t>1: Good, very usable, but not the best</a:t>
                  </a:r>
                  <a:endParaRPr sz="1100">
                    <a:latin typeface="Oswald"/>
                    <a:ea typeface="Oswald"/>
                    <a:cs typeface="Oswald"/>
                    <a:sym typeface="Oswald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100">
                      <a:latin typeface="Oswald"/>
                      <a:ea typeface="Oswald"/>
                      <a:cs typeface="Oswald"/>
                      <a:sym typeface="Oswald"/>
                    </a:rPr>
                    <a:t>0: Very best possible</a:t>
                  </a:r>
                  <a:endParaRPr sz="1100"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100" name="Google Shape;100;p15"/>
                <p:cNvSpPr txBox="1"/>
                <p:nvPr/>
              </p:nvSpPr>
              <p:spPr>
                <a:xfrm>
                  <a:off x="5202938" y="2878475"/>
                  <a:ext cx="31698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800">
                      <a:latin typeface="Oswald"/>
                      <a:ea typeface="Oswald"/>
                      <a:cs typeface="Oswald"/>
                      <a:sym typeface="Oswald"/>
                    </a:rPr>
                    <a:t>Realistic uncertainties (beyond QFs)</a:t>
                  </a:r>
                  <a:endParaRPr sz="1800"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</p:grpSp>
        </p:grpSp>
        <p:sp>
          <p:nvSpPr>
            <p:cNvPr id="101" name="Google Shape;101;p15"/>
            <p:cNvSpPr/>
            <p:nvPr/>
          </p:nvSpPr>
          <p:spPr>
            <a:xfrm>
              <a:off x="3756998" y="3422050"/>
              <a:ext cx="686400" cy="715500"/>
            </a:xfrm>
            <a:prstGeom prst="mathPlus">
              <a:avLst>
                <a:gd name="adj1" fmla="val 23520"/>
              </a:avLst>
            </a:prstGeom>
            <a:solidFill>
              <a:srgbClr val="93C47D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456967" y="78298"/>
            <a:ext cx="85200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" sz="2900"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es" sz="2900">
                <a:latin typeface="Oswald"/>
                <a:ea typeface="Oswald"/>
                <a:cs typeface="Oswald"/>
                <a:sym typeface="Oswald"/>
              </a:rPr>
            </a:br>
            <a:r>
              <a:rPr lang="es" sz="2900">
                <a:latin typeface="Oswald"/>
                <a:ea typeface="Oswald"/>
                <a:cs typeface="Oswald"/>
                <a:sym typeface="Oswald"/>
              </a:rPr>
              <a:t>The needed but “hard” high resolution pathway:</a:t>
            </a:r>
            <a:endParaRPr sz="130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08" name="Google Shape;108;p16"/>
          <p:cNvGrpSpPr/>
          <p:nvPr/>
        </p:nvGrpSpPr>
        <p:grpSpPr>
          <a:xfrm>
            <a:off x="75525" y="1312300"/>
            <a:ext cx="8992950" cy="3249426"/>
            <a:chOff x="50550" y="1419500"/>
            <a:chExt cx="8992950" cy="3249426"/>
          </a:xfrm>
        </p:grpSpPr>
        <p:pic>
          <p:nvPicPr>
            <p:cNvPr id="109" name="Google Shape;10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550" y="1419500"/>
              <a:ext cx="2923525" cy="324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50300" y="1419501"/>
              <a:ext cx="2693200" cy="324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88075" y="1489550"/>
              <a:ext cx="3171288" cy="31321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3">
            <a:alphaModFix/>
          </a:blip>
          <a:srcRect b="11652"/>
          <a:stretch/>
        </p:blipFill>
        <p:spPr>
          <a:xfrm>
            <a:off x="-53275" y="0"/>
            <a:ext cx="9250550" cy="54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371550" y="285400"/>
            <a:ext cx="84009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Luckily, we have two good friends to help us…</a:t>
            </a:r>
            <a:endParaRPr sz="200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19" name="Google Shape;119;p17"/>
          <p:cNvGrpSpPr/>
          <p:nvPr/>
        </p:nvGrpSpPr>
        <p:grpSpPr>
          <a:xfrm>
            <a:off x="266450" y="1790425"/>
            <a:ext cx="9386025" cy="2708426"/>
            <a:chOff x="266450" y="1790425"/>
            <a:chExt cx="9386025" cy="2708426"/>
          </a:xfrm>
        </p:grpSpPr>
        <p:grpSp>
          <p:nvGrpSpPr>
            <p:cNvPr id="120" name="Google Shape;120;p17"/>
            <p:cNvGrpSpPr/>
            <p:nvPr/>
          </p:nvGrpSpPr>
          <p:grpSpPr>
            <a:xfrm>
              <a:off x="7343075" y="1790425"/>
              <a:ext cx="2309400" cy="2708426"/>
              <a:chOff x="7301575" y="2258300"/>
              <a:chExt cx="2309400" cy="2708426"/>
            </a:xfrm>
          </p:grpSpPr>
          <p:sp>
            <p:nvSpPr>
              <p:cNvPr id="121" name="Google Shape;121;p17"/>
              <p:cNvSpPr txBox="1"/>
              <p:nvPr/>
            </p:nvSpPr>
            <p:spPr>
              <a:xfrm>
                <a:off x="7301575" y="2258300"/>
                <a:ext cx="2309400" cy="139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r>
                  <a:rPr lang="es" sz="3400">
                    <a:solidFill>
                      <a:srgbClr val="FFFFFF"/>
                    </a:solidFill>
                    <a:latin typeface="Oswald"/>
                    <a:ea typeface="Oswald"/>
                    <a:cs typeface="Oswald"/>
                    <a:sym typeface="Oswald"/>
                  </a:rPr>
                  <a:t>Machine Learning</a:t>
                </a:r>
                <a:endParaRPr sz="1800" i="0" u="none" strike="noStrike" cap="non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  <p:pic>
            <p:nvPicPr>
              <p:cNvPr id="122" name="Google Shape;122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387700" y="3651201"/>
                <a:ext cx="1315525" cy="13155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3" name="Google Shape;123;p17"/>
            <p:cNvGrpSpPr/>
            <p:nvPr/>
          </p:nvGrpSpPr>
          <p:grpSpPr>
            <a:xfrm>
              <a:off x="266450" y="1794788"/>
              <a:ext cx="2228700" cy="2613613"/>
              <a:chOff x="110900" y="2344388"/>
              <a:chExt cx="2228700" cy="2613613"/>
            </a:xfrm>
          </p:grpSpPr>
          <p:sp>
            <p:nvSpPr>
              <p:cNvPr id="124" name="Google Shape;124;p17"/>
              <p:cNvSpPr txBox="1"/>
              <p:nvPr/>
            </p:nvSpPr>
            <p:spPr>
              <a:xfrm>
                <a:off x="110900" y="2344388"/>
                <a:ext cx="2228700" cy="122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r>
                  <a:rPr lang="es" sz="3400">
                    <a:solidFill>
                      <a:srgbClr val="FFFFFF"/>
                    </a:solidFill>
                    <a:latin typeface="Oswald"/>
                    <a:ea typeface="Oswald"/>
                    <a:cs typeface="Oswald"/>
                    <a:sym typeface="Oswald"/>
                  </a:rPr>
                  <a:t>Cloud computing</a:t>
                </a:r>
                <a:endParaRPr sz="1800" i="0" u="none" strike="noStrike" cap="non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  <p:pic>
            <p:nvPicPr>
              <p:cNvPr id="125" name="Google Shape;125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66075" y="3565100"/>
                <a:ext cx="1392900" cy="139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 idx="4294967295"/>
          </p:nvPr>
        </p:nvSpPr>
        <p:spPr>
          <a:xfrm>
            <a:off x="12" y="5825"/>
            <a:ext cx="2773200" cy="733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Workflow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r="66216"/>
          <a:stretch/>
        </p:blipFill>
        <p:spPr>
          <a:xfrm>
            <a:off x="8575112" y="11"/>
            <a:ext cx="578016" cy="564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6634201" y="109806"/>
            <a:ext cx="19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70C0"/>
                </a:solidFill>
                <a:latin typeface="Oswald Light"/>
                <a:ea typeface="Oswald Light"/>
                <a:cs typeface="Oswald Light"/>
                <a:sym typeface="Oswald Light"/>
              </a:rPr>
              <a:t>Abstract EGU22-10248</a:t>
            </a:r>
            <a:endParaRPr sz="1300">
              <a:solidFill>
                <a:srgbClr val="0070C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4162" y="516750"/>
            <a:ext cx="3383823" cy="1527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18"/>
          <p:cNvGrpSpPr/>
          <p:nvPr/>
        </p:nvGrpSpPr>
        <p:grpSpPr>
          <a:xfrm>
            <a:off x="371225" y="1785942"/>
            <a:ext cx="8401556" cy="3018351"/>
            <a:chOff x="22950" y="1786575"/>
            <a:chExt cx="9049500" cy="3463000"/>
          </a:xfrm>
        </p:grpSpPr>
        <p:sp>
          <p:nvSpPr>
            <p:cNvPr id="135" name="Google Shape;135;p18"/>
            <p:cNvSpPr/>
            <p:nvPr/>
          </p:nvSpPr>
          <p:spPr>
            <a:xfrm>
              <a:off x="22950" y="2631650"/>
              <a:ext cx="9049500" cy="2162400"/>
            </a:xfrm>
            <a:prstGeom prst="rect">
              <a:avLst/>
            </a:prstGeom>
            <a:solidFill>
              <a:srgbClr val="F3F3F3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1517775" y="3274800"/>
              <a:ext cx="1269900" cy="471600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s" sz="1700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Reflectance</a:t>
              </a:r>
              <a:endParaRPr/>
            </a:p>
          </p:txBody>
        </p:sp>
        <p:pic>
          <p:nvPicPr>
            <p:cNvPr id="137" name="Google Shape;137;p18"/>
            <p:cNvPicPr preferRelativeResize="0"/>
            <p:nvPr/>
          </p:nvPicPr>
          <p:blipFill rotWithShape="1">
            <a:blip r:embed="rId5">
              <a:alphaModFix amt="50000"/>
            </a:blip>
            <a:srcRect/>
            <a:stretch/>
          </p:blipFill>
          <p:spPr>
            <a:xfrm>
              <a:off x="55950" y="4376425"/>
              <a:ext cx="367799" cy="344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18"/>
            <p:cNvSpPr/>
            <p:nvPr/>
          </p:nvSpPr>
          <p:spPr>
            <a:xfrm>
              <a:off x="52086" y="2777059"/>
              <a:ext cx="1189800" cy="890100"/>
            </a:xfrm>
            <a:prstGeom prst="rect">
              <a:avLst/>
            </a:prstGeom>
            <a:solidFill>
              <a:srgbClr val="FFF2CC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s" sz="1700" b="0" i="0" u="none" strike="noStrike" cap="non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HISTARFM</a:t>
              </a:r>
              <a:r>
                <a:rPr lang="es" sz="1700" baseline="30000">
                  <a:latin typeface="Oswald"/>
                  <a:ea typeface="Oswald"/>
                  <a:cs typeface="Oswald"/>
                  <a:sym typeface="Oswald"/>
                </a:rPr>
                <a:t>1</a:t>
              </a:r>
              <a:endParaRPr sz="1700" b="0" i="0" u="none" strike="noStrike" cap="none" baseline="300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1517775" y="2745375"/>
              <a:ext cx="1269900" cy="471600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b="1" i="0" u="none" strike="noStrike" cap="non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Ɛ</a:t>
              </a:r>
              <a:r>
                <a:rPr lang="es" sz="2000" b="0" i="0" u="none" strike="noStrike" cap="none" baseline="-25000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reflectances</a:t>
              </a:r>
              <a:endParaRPr sz="20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cxnSp>
          <p:nvCxnSpPr>
            <p:cNvPr id="140" name="Google Shape;140;p18"/>
            <p:cNvCxnSpPr/>
            <p:nvPr/>
          </p:nvCxnSpPr>
          <p:spPr>
            <a:xfrm>
              <a:off x="1242013" y="3510600"/>
              <a:ext cx="3168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1" name="Google Shape;141;p18"/>
            <p:cNvCxnSpPr/>
            <p:nvPr/>
          </p:nvCxnSpPr>
          <p:spPr>
            <a:xfrm>
              <a:off x="1242013" y="2981175"/>
              <a:ext cx="3168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2" name="Google Shape;142;p18"/>
            <p:cNvCxnSpPr/>
            <p:nvPr/>
          </p:nvCxnSpPr>
          <p:spPr>
            <a:xfrm>
              <a:off x="2787675" y="3510600"/>
              <a:ext cx="454200" cy="5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3" name="Google Shape;143;p18"/>
            <p:cNvCxnSpPr/>
            <p:nvPr/>
          </p:nvCxnSpPr>
          <p:spPr>
            <a:xfrm rot="-10746054" flipH="1">
              <a:off x="2786846" y="2970868"/>
              <a:ext cx="477959" cy="1024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44" name="Google Shape;144;p18"/>
            <p:cNvSpPr txBox="1"/>
            <p:nvPr/>
          </p:nvSpPr>
          <p:spPr>
            <a:xfrm>
              <a:off x="403100" y="4356750"/>
              <a:ext cx="2441700" cy="49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 b="1">
                  <a:latin typeface="Oswald"/>
                  <a:ea typeface="Oswald"/>
                  <a:cs typeface="Oswald"/>
                  <a:sym typeface="Oswald"/>
                </a:rPr>
                <a:t>Google Earth Engine</a:t>
              </a:r>
              <a:endParaRPr sz="1600" b="1"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53037" y="1786575"/>
              <a:ext cx="1189800" cy="7176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700">
                  <a:latin typeface="Oswald"/>
                  <a:ea typeface="Oswald"/>
                  <a:cs typeface="Oswald"/>
                  <a:sym typeface="Oswald"/>
                </a:rPr>
                <a:t>Landsat</a:t>
              </a:r>
              <a:endParaRPr sz="1700">
                <a:latin typeface="Oswald"/>
                <a:ea typeface="Oswald"/>
                <a:cs typeface="Oswald"/>
                <a:sym typeface="Oswa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700">
                  <a:latin typeface="Oswald"/>
                  <a:ea typeface="Oswald"/>
                  <a:cs typeface="Oswald"/>
                  <a:sym typeface="Oswald"/>
                </a:rPr>
                <a:t>MODIS</a:t>
              </a:r>
              <a:endParaRPr sz="1700">
                <a:latin typeface="Oswald"/>
                <a:ea typeface="Oswald"/>
                <a:cs typeface="Oswald"/>
                <a:sym typeface="Oswald"/>
              </a:endParaRPr>
            </a:p>
          </p:txBody>
        </p:sp>
        <p:cxnSp>
          <p:nvCxnSpPr>
            <p:cNvPr id="146" name="Google Shape;146;p18"/>
            <p:cNvCxnSpPr>
              <a:stCxn id="145" idx="2"/>
              <a:endCxn id="138" idx="0"/>
            </p:cNvCxnSpPr>
            <p:nvPr/>
          </p:nvCxnSpPr>
          <p:spPr>
            <a:xfrm flipH="1">
              <a:off x="647037" y="2504175"/>
              <a:ext cx="900" cy="27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147" name="Google Shape;147;p18"/>
            <p:cNvGrpSpPr/>
            <p:nvPr/>
          </p:nvGrpSpPr>
          <p:grpSpPr>
            <a:xfrm>
              <a:off x="131275" y="4807975"/>
              <a:ext cx="2503575" cy="441600"/>
              <a:chOff x="5693875" y="235975"/>
              <a:chExt cx="2503575" cy="441600"/>
            </a:xfrm>
          </p:grpSpPr>
          <p:sp>
            <p:nvSpPr>
              <p:cNvPr id="148" name="Google Shape;148;p18"/>
              <p:cNvSpPr/>
              <p:nvPr/>
            </p:nvSpPr>
            <p:spPr>
              <a:xfrm>
                <a:off x="7152850" y="328675"/>
                <a:ext cx="199500" cy="199500"/>
              </a:xfrm>
              <a:prstGeom prst="ellipse">
                <a:avLst/>
              </a:pr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8"/>
              <p:cNvSpPr/>
              <p:nvPr/>
            </p:nvSpPr>
            <p:spPr>
              <a:xfrm>
                <a:off x="6369950" y="328675"/>
                <a:ext cx="199500" cy="1995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8"/>
              <p:cNvSpPr/>
              <p:nvPr/>
            </p:nvSpPr>
            <p:spPr>
              <a:xfrm>
                <a:off x="5693875" y="328675"/>
                <a:ext cx="199500" cy="199500"/>
              </a:xfrm>
              <a:prstGeom prst="ellipse">
                <a:avLst/>
              </a:prstGeom>
              <a:solidFill>
                <a:srgbClr val="C9DA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8"/>
              <p:cNvSpPr txBox="1"/>
              <p:nvPr/>
            </p:nvSpPr>
            <p:spPr>
              <a:xfrm>
                <a:off x="5693875" y="235975"/>
                <a:ext cx="1044600" cy="44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00">
                    <a:latin typeface="Oswald Light"/>
                    <a:ea typeface="Oswald Light"/>
                    <a:cs typeface="Oswald Light"/>
                    <a:sym typeface="Oswald Light"/>
                  </a:rPr>
                  <a:t>Dataset</a:t>
                </a:r>
                <a:endParaRPr sz="1300">
                  <a:latin typeface="Oswald Light"/>
                  <a:ea typeface="Oswald Light"/>
                  <a:cs typeface="Oswald Light"/>
                  <a:sym typeface="Oswald Light"/>
                </a:endParaRPr>
              </a:p>
            </p:txBody>
          </p:sp>
          <p:sp>
            <p:nvSpPr>
              <p:cNvPr id="152" name="Google Shape;152;p18"/>
              <p:cNvSpPr txBox="1"/>
              <p:nvPr/>
            </p:nvSpPr>
            <p:spPr>
              <a:xfrm>
                <a:off x="6369950" y="235975"/>
                <a:ext cx="1044600" cy="44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00">
                    <a:latin typeface="Oswald Light"/>
                    <a:ea typeface="Oswald Light"/>
                    <a:cs typeface="Oswald Light"/>
                    <a:sym typeface="Oswald Light"/>
                  </a:rPr>
                  <a:t>Algorithm</a:t>
                </a:r>
                <a:endParaRPr sz="1300">
                  <a:latin typeface="Oswald Light"/>
                  <a:ea typeface="Oswald Light"/>
                  <a:cs typeface="Oswald Light"/>
                  <a:sym typeface="Oswald Light"/>
                </a:endParaRPr>
              </a:p>
            </p:txBody>
          </p:sp>
          <p:sp>
            <p:nvSpPr>
              <p:cNvPr id="153" name="Google Shape;153;p18"/>
              <p:cNvSpPr txBox="1"/>
              <p:nvPr/>
            </p:nvSpPr>
            <p:spPr>
              <a:xfrm>
                <a:off x="7152850" y="235975"/>
                <a:ext cx="1044600" cy="44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00">
                    <a:latin typeface="Oswald Light"/>
                    <a:ea typeface="Oswald Light"/>
                    <a:cs typeface="Oswald Light"/>
                    <a:sym typeface="Oswald Light"/>
                  </a:rPr>
                  <a:t>Product</a:t>
                </a:r>
                <a:endParaRPr sz="1300">
                  <a:latin typeface="Oswald Light"/>
                  <a:ea typeface="Oswald Light"/>
                  <a:cs typeface="Oswald Light"/>
                  <a:sym typeface="Oswald Light"/>
                </a:endParaRPr>
              </a:p>
            </p:txBody>
          </p:sp>
        </p:grpSp>
        <p:sp>
          <p:nvSpPr>
            <p:cNvPr id="154" name="Google Shape;154;p18"/>
            <p:cNvSpPr/>
            <p:nvPr/>
          </p:nvSpPr>
          <p:spPr>
            <a:xfrm>
              <a:off x="345975" y="3815763"/>
              <a:ext cx="2441700" cy="471600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s" sz="1700">
                  <a:latin typeface="Oswald"/>
                  <a:ea typeface="Oswald"/>
                  <a:cs typeface="Oswald"/>
                  <a:sym typeface="Oswald"/>
                </a:rPr>
                <a:t>GLDAS, ERA5, WorldClim</a:t>
              </a:r>
              <a:endParaRPr/>
            </a:p>
          </p:txBody>
        </p:sp>
        <p:cxnSp>
          <p:nvCxnSpPr>
            <p:cNvPr id="155" name="Google Shape;155;p18"/>
            <p:cNvCxnSpPr/>
            <p:nvPr/>
          </p:nvCxnSpPr>
          <p:spPr>
            <a:xfrm>
              <a:off x="2787675" y="4044000"/>
              <a:ext cx="454200" cy="5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56" name="Google Shape;156;p18"/>
          <p:cNvSpPr txBox="1"/>
          <p:nvPr/>
        </p:nvSpPr>
        <p:spPr>
          <a:xfrm>
            <a:off x="0" y="4607631"/>
            <a:ext cx="9781800" cy="80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i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1. Moreno-Martínez et al. (2020). Multispectral High Resolution Sensor Fusion for Smoothing and Gap-filling in the Cloud. Remote Sensing of Environment</a:t>
            </a:r>
            <a:endParaRPr sz="1100" i="1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i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2. Martínez-Ferrer et al. (2022). Quantifying Uncertainty in High Resolution Biophysical Variable Retrieval with Machine Learning. Submitted to Remote Sensing of Environment.</a:t>
            </a:r>
            <a:endParaRPr sz="1100" i="1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57" name="Google Shape;157;p18"/>
          <p:cNvGrpSpPr/>
          <p:nvPr/>
        </p:nvGrpSpPr>
        <p:grpSpPr>
          <a:xfrm>
            <a:off x="133350" y="-70239"/>
            <a:ext cx="8548124" cy="4138557"/>
            <a:chOff x="133350" y="-70239"/>
            <a:chExt cx="8548124" cy="4138557"/>
          </a:xfrm>
        </p:grpSpPr>
        <p:grpSp>
          <p:nvGrpSpPr>
            <p:cNvPr id="158" name="Google Shape;158;p18"/>
            <p:cNvGrpSpPr/>
            <p:nvPr/>
          </p:nvGrpSpPr>
          <p:grpSpPr>
            <a:xfrm>
              <a:off x="3180975" y="-70239"/>
              <a:ext cx="5500499" cy="4138557"/>
              <a:chOff x="-4506223" y="2581480"/>
              <a:chExt cx="5924708" cy="4748229"/>
            </a:xfrm>
          </p:grpSpPr>
          <p:grpSp>
            <p:nvGrpSpPr>
              <p:cNvPr id="159" name="Google Shape;159;p18"/>
              <p:cNvGrpSpPr/>
              <p:nvPr/>
            </p:nvGrpSpPr>
            <p:grpSpPr>
              <a:xfrm>
                <a:off x="-3117087" y="5606372"/>
                <a:ext cx="1516200" cy="902371"/>
                <a:chOff x="4332463" y="2540397"/>
                <a:chExt cx="1516200" cy="902371"/>
              </a:xfrm>
            </p:grpSpPr>
            <p:sp>
              <p:nvSpPr>
                <p:cNvPr id="160" name="Google Shape;160;p18"/>
                <p:cNvSpPr txBox="1"/>
                <p:nvPr/>
              </p:nvSpPr>
              <p:spPr>
                <a:xfrm>
                  <a:off x="4332463" y="3026669"/>
                  <a:ext cx="1516200" cy="416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600">
                      <a:latin typeface="Oswald"/>
                      <a:ea typeface="Oswald"/>
                      <a:cs typeface="Oswald"/>
                      <a:sym typeface="Oswald"/>
                    </a:rPr>
                    <a:t>MC </a:t>
                  </a:r>
                  <a:r>
                    <a:rPr lang="es" sz="1600">
                      <a:solidFill>
                        <a:srgbClr val="000000"/>
                      </a:solidFill>
                      <a:latin typeface="Oswald"/>
                      <a:ea typeface="Oswald"/>
                      <a:cs typeface="Oswald"/>
                      <a:sym typeface="Oswald"/>
                    </a:rPr>
                    <a:t>Dropout</a:t>
                  </a:r>
                  <a:endParaRPr sz="1300"/>
                </a:p>
              </p:txBody>
            </p:sp>
            <p:sp>
              <p:nvSpPr>
                <p:cNvPr id="161" name="Google Shape;161;p18"/>
                <p:cNvSpPr txBox="1"/>
                <p:nvPr/>
              </p:nvSpPr>
              <p:spPr>
                <a:xfrm>
                  <a:off x="4540364" y="2540397"/>
                  <a:ext cx="1093200" cy="416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700">
                      <a:solidFill>
                        <a:srgbClr val="000000"/>
                      </a:solidFill>
                      <a:latin typeface="Oswald"/>
                      <a:ea typeface="Oswald"/>
                      <a:cs typeface="Oswald"/>
                      <a:sym typeface="Oswald"/>
                    </a:rPr>
                    <a:t>Jacobian</a:t>
                  </a:r>
                  <a:endParaRPr/>
                </a:p>
              </p:txBody>
            </p:sp>
            <p:cxnSp>
              <p:nvCxnSpPr>
                <p:cNvPr id="162" name="Google Shape;162;p18"/>
                <p:cNvCxnSpPr/>
                <p:nvPr/>
              </p:nvCxnSpPr>
              <p:spPr>
                <a:xfrm>
                  <a:off x="4572000" y="3382425"/>
                  <a:ext cx="1134000" cy="3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163" name="Google Shape;163;p18"/>
                <p:cNvCxnSpPr/>
                <p:nvPr/>
              </p:nvCxnSpPr>
              <p:spPr>
                <a:xfrm rot="10800000" flipH="1">
                  <a:off x="4574376" y="2934975"/>
                  <a:ext cx="1119600" cy="3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164" name="Google Shape;164;p18"/>
              <p:cNvGrpSpPr/>
              <p:nvPr/>
            </p:nvGrpSpPr>
            <p:grpSpPr>
              <a:xfrm>
                <a:off x="-2831315" y="5803375"/>
                <a:ext cx="4249800" cy="1476986"/>
                <a:chOff x="4583710" y="2707125"/>
                <a:chExt cx="4249800" cy="1476986"/>
              </a:xfrm>
            </p:grpSpPr>
            <p:sp>
              <p:nvSpPr>
                <p:cNvPr id="165" name="Google Shape;165;p18"/>
                <p:cNvSpPr/>
                <p:nvPr/>
              </p:nvSpPr>
              <p:spPr>
                <a:xfrm>
                  <a:off x="6809410" y="3705011"/>
                  <a:ext cx="2024100" cy="4791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9EAD3"/>
                </a:solidFill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00"/>
                    <a:buFont typeface="Arial"/>
                    <a:buNone/>
                  </a:pPr>
                  <a:r>
                    <a:rPr lang="es" sz="1700">
                      <a:latin typeface="Oswald"/>
                      <a:ea typeface="Oswald"/>
                      <a:cs typeface="Oswald"/>
                      <a:sym typeface="Oswald"/>
                    </a:rPr>
                    <a:t>GPP</a:t>
                  </a:r>
                  <a:r>
                    <a:rPr lang="es" sz="1700" b="0" i="0" u="none" strike="noStrike" cap="none">
                      <a:solidFill>
                        <a:srgbClr val="000000"/>
                      </a:solidFill>
                      <a:latin typeface="Oswald"/>
                      <a:ea typeface="Oswald"/>
                      <a:cs typeface="Oswald"/>
                      <a:sym typeface="Oswald"/>
                    </a:rPr>
                    <a:t> at 30m</a:t>
                  </a:r>
                  <a:endParaRPr sz="1700" b="0" i="0" u="none" strike="noStrike" cap="none">
                    <a:solidFill>
                      <a:srgbClr val="000000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cxnSp>
              <p:nvCxnSpPr>
                <p:cNvPr id="166" name="Google Shape;166;p18"/>
                <p:cNvCxnSpPr>
                  <a:endCxn id="165" idx="1"/>
                </p:cNvCxnSpPr>
                <p:nvPr/>
              </p:nvCxnSpPr>
              <p:spPr>
                <a:xfrm>
                  <a:off x="4583710" y="3931061"/>
                  <a:ext cx="2225700" cy="135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167" name="Google Shape;167;p18"/>
                <p:cNvSpPr/>
                <p:nvPr/>
              </p:nvSpPr>
              <p:spPr>
                <a:xfrm>
                  <a:off x="7317247" y="2897387"/>
                  <a:ext cx="1516200" cy="5235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9EAD3"/>
                </a:solidFill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00"/>
                    <a:buFont typeface="Arial"/>
                    <a:buNone/>
                  </a:pPr>
                  <a:r>
                    <a:rPr lang="es" sz="1700">
                      <a:latin typeface="Oswald"/>
                      <a:ea typeface="Oswald"/>
                      <a:cs typeface="Oswald"/>
                      <a:sym typeface="Oswald"/>
                    </a:rPr>
                    <a:t>Total uncertainty</a:t>
                  </a:r>
                  <a:r>
                    <a:rPr lang="es" sz="1700" baseline="30000">
                      <a:latin typeface="Oswald"/>
                      <a:ea typeface="Oswald"/>
                      <a:cs typeface="Oswald"/>
                      <a:sym typeface="Oswald"/>
                    </a:rPr>
                    <a:t>2</a:t>
                  </a:r>
                  <a:endParaRPr sz="1700" b="0" i="0" u="none" strike="noStrike" cap="none" baseline="30000">
                    <a:solidFill>
                      <a:srgbClr val="000000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168" name="Google Shape;168;p18"/>
                <p:cNvSpPr/>
                <p:nvPr/>
              </p:nvSpPr>
              <p:spPr>
                <a:xfrm>
                  <a:off x="5701776" y="2707125"/>
                  <a:ext cx="839700" cy="4161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9DAF8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b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2000" b="0" i="0" u="none" strike="noStrike" cap="none">
                      <a:solidFill>
                        <a:srgbClr val="000000"/>
                      </a:solidFill>
                      <a:latin typeface="Oswald"/>
                      <a:ea typeface="Oswald"/>
                      <a:cs typeface="Oswald"/>
                      <a:sym typeface="Oswald"/>
                    </a:rPr>
                    <a:t>σ</a:t>
                  </a:r>
                  <a:r>
                    <a:rPr lang="es" sz="2000" baseline="-25000">
                      <a:latin typeface="Oswald"/>
                      <a:ea typeface="Oswald"/>
                      <a:cs typeface="Oswald"/>
                      <a:sym typeface="Oswald"/>
                    </a:rPr>
                    <a:t>a</a:t>
                  </a:r>
                  <a:endParaRPr sz="2000" b="0" i="0" u="none" strike="noStrike" cap="none">
                    <a:solidFill>
                      <a:srgbClr val="000000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169" name="Google Shape;169;p18"/>
                <p:cNvSpPr/>
                <p:nvPr/>
              </p:nvSpPr>
              <p:spPr>
                <a:xfrm>
                  <a:off x="5701776" y="3167525"/>
                  <a:ext cx="839700" cy="4161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9DAF8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b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2000" b="0" i="0" u="none" strike="noStrike" cap="none">
                      <a:solidFill>
                        <a:srgbClr val="000000"/>
                      </a:solidFill>
                      <a:latin typeface="Oswald"/>
                      <a:ea typeface="Oswald"/>
                      <a:cs typeface="Oswald"/>
                      <a:sym typeface="Oswald"/>
                    </a:rPr>
                    <a:t>σ</a:t>
                  </a:r>
                  <a:r>
                    <a:rPr lang="es" sz="2000" baseline="-25000">
                      <a:latin typeface="Oswald"/>
                      <a:ea typeface="Oswald"/>
                      <a:cs typeface="Oswald"/>
                      <a:sym typeface="Oswald"/>
                    </a:rPr>
                    <a:t>e</a:t>
                  </a:r>
                  <a:endParaRPr sz="2000" b="0" i="0" u="none" strike="noStrike" cap="none">
                    <a:solidFill>
                      <a:srgbClr val="000000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170" name="Google Shape;170;p18"/>
                <p:cNvSpPr/>
                <p:nvPr/>
              </p:nvSpPr>
              <p:spPr>
                <a:xfrm>
                  <a:off x="6608350" y="3021850"/>
                  <a:ext cx="251700" cy="239700"/>
                </a:xfrm>
                <a:prstGeom prst="ellipse">
                  <a:avLst/>
                </a:prstGeom>
                <a:solidFill>
                  <a:srgbClr val="D9D9D9"/>
                </a:solidFill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2400"/>
                    <a:t>+</a:t>
                  </a:r>
                  <a:endParaRPr sz="2400"/>
                </a:p>
              </p:txBody>
            </p:sp>
            <p:cxnSp>
              <p:nvCxnSpPr>
                <p:cNvPr id="171" name="Google Shape;171;p18"/>
                <p:cNvCxnSpPr>
                  <a:stCxn id="168" idx="3"/>
                  <a:endCxn id="170" idx="0"/>
                </p:cNvCxnSpPr>
                <p:nvPr/>
              </p:nvCxnSpPr>
              <p:spPr>
                <a:xfrm>
                  <a:off x="6541476" y="2915175"/>
                  <a:ext cx="192600" cy="106800"/>
                </a:xfrm>
                <a:prstGeom prst="curvedConnector2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172" name="Google Shape;172;p18"/>
                <p:cNvCxnSpPr>
                  <a:stCxn id="169" idx="3"/>
                  <a:endCxn id="170" idx="4"/>
                </p:cNvCxnSpPr>
                <p:nvPr/>
              </p:nvCxnSpPr>
              <p:spPr>
                <a:xfrm rot="10800000" flipH="1">
                  <a:off x="6541476" y="3261575"/>
                  <a:ext cx="192600" cy="114000"/>
                </a:xfrm>
                <a:prstGeom prst="curvedConnector2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cxnSp>
              <p:nvCxnSpPr>
                <p:cNvPr id="173" name="Google Shape;173;p18"/>
                <p:cNvCxnSpPr/>
                <p:nvPr/>
              </p:nvCxnSpPr>
              <p:spPr>
                <a:xfrm rot="-10746435" flipH="1">
                  <a:off x="6867223" y="3154018"/>
                  <a:ext cx="442854" cy="1024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174" name="Google Shape;174;p18"/>
              <p:cNvGrpSpPr/>
              <p:nvPr/>
            </p:nvGrpSpPr>
            <p:grpSpPr>
              <a:xfrm>
                <a:off x="-4506223" y="2581480"/>
                <a:ext cx="1677647" cy="4748229"/>
                <a:chOff x="3059477" y="-411770"/>
                <a:chExt cx="1677647" cy="4748229"/>
              </a:xfrm>
            </p:grpSpPr>
            <p:sp>
              <p:nvSpPr>
                <p:cNvPr id="175" name="Google Shape;175;p18"/>
                <p:cNvSpPr/>
                <p:nvPr/>
              </p:nvSpPr>
              <p:spPr>
                <a:xfrm>
                  <a:off x="3059477" y="-315641"/>
                  <a:ext cx="1674900" cy="46521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chemeClr val="dk2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18"/>
                <p:cNvSpPr/>
                <p:nvPr/>
              </p:nvSpPr>
              <p:spPr>
                <a:xfrm>
                  <a:off x="3261500" y="2714425"/>
                  <a:ext cx="1312800" cy="1433400"/>
                </a:xfrm>
                <a:prstGeom prst="rect">
                  <a:avLst/>
                </a:prstGeom>
                <a:solidFill>
                  <a:srgbClr val="FFF2CC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00"/>
                    <a:buFont typeface="Arial"/>
                    <a:buNone/>
                  </a:pPr>
                  <a:r>
                    <a:rPr lang="es" sz="1700" b="0" i="0" u="none" strike="noStrike" cap="none">
                      <a:solidFill>
                        <a:srgbClr val="000000"/>
                      </a:solidFill>
                      <a:latin typeface="Oswald"/>
                      <a:ea typeface="Oswald"/>
                      <a:cs typeface="Oswald"/>
                      <a:sym typeface="Oswald"/>
                    </a:rPr>
                    <a:t>Neural Network</a:t>
                  </a:r>
                  <a:endParaRPr sz="1700" b="0" i="0" u="none" strike="noStrike" cap="none">
                    <a:solidFill>
                      <a:srgbClr val="000000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177" name="Google Shape;177;p18"/>
                <p:cNvSpPr txBox="1"/>
                <p:nvPr/>
              </p:nvSpPr>
              <p:spPr>
                <a:xfrm>
                  <a:off x="3544575" y="-411770"/>
                  <a:ext cx="1189800" cy="49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600">
                      <a:latin typeface="Oswald"/>
                      <a:ea typeface="Oswald"/>
                      <a:cs typeface="Oswald"/>
                      <a:sym typeface="Oswald"/>
                    </a:rPr>
                    <a:t>Training</a:t>
                  </a:r>
                  <a:endParaRPr sz="1600"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178" name="Google Shape;178;p18"/>
                <p:cNvSpPr/>
                <p:nvPr/>
              </p:nvSpPr>
              <p:spPr>
                <a:xfrm>
                  <a:off x="3062225" y="82621"/>
                  <a:ext cx="1674900" cy="1215900"/>
                </a:xfrm>
                <a:prstGeom prst="roundRect">
                  <a:avLst>
                    <a:gd name="adj" fmla="val 10382"/>
                  </a:avLst>
                </a:prstGeom>
                <a:solidFill>
                  <a:srgbClr val="C9DAF8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700" b="1" u="sng">
                      <a:latin typeface="Oswald"/>
                      <a:ea typeface="Oswald"/>
                      <a:cs typeface="Oswald"/>
                      <a:sym typeface="Oswald"/>
                    </a:rPr>
                    <a:t>FLUXNET GPP</a:t>
                  </a:r>
                  <a:endParaRPr sz="1700" b="1" u="sng">
                    <a:latin typeface="Oswald"/>
                    <a:ea typeface="Oswald"/>
                    <a:cs typeface="Oswald"/>
                    <a:sym typeface="Oswald"/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700">
                      <a:latin typeface="Oswald"/>
                      <a:ea typeface="Oswald"/>
                      <a:cs typeface="Oswald"/>
                      <a:sym typeface="Oswald"/>
                    </a:rPr>
                    <a:t>GLDAS/ERA5</a:t>
                  </a:r>
                  <a:endParaRPr sz="1700">
                    <a:latin typeface="Oswald"/>
                    <a:ea typeface="Oswald"/>
                    <a:cs typeface="Oswald"/>
                    <a:sym typeface="Oswald"/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700">
                      <a:latin typeface="Oswald"/>
                      <a:ea typeface="Oswald"/>
                      <a:cs typeface="Oswald"/>
                      <a:sym typeface="Oswald"/>
                    </a:rPr>
                    <a:t>Reflectance</a:t>
                  </a:r>
                  <a:endParaRPr sz="1700">
                    <a:latin typeface="Oswald"/>
                    <a:ea typeface="Oswald"/>
                    <a:cs typeface="Oswald"/>
                    <a:sym typeface="Oswald"/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700">
                      <a:latin typeface="Oswald"/>
                      <a:ea typeface="Oswald"/>
                      <a:cs typeface="Oswald"/>
                      <a:sym typeface="Oswald"/>
                    </a:rPr>
                    <a:t>WorldClim</a:t>
                  </a:r>
                  <a:endParaRPr sz="1700"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179" name="Google Shape;179;p18"/>
                <p:cNvSpPr/>
                <p:nvPr/>
              </p:nvSpPr>
              <p:spPr>
                <a:xfrm>
                  <a:off x="3310716" y="1586723"/>
                  <a:ext cx="1189800" cy="804300"/>
                </a:xfrm>
                <a:prstGeom prst="rect">
                  <a:avLst/>
                </a:prstGeom>
                <a:solidFill>
                  <a:srgbClr val="FFF2CC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00"/>
                    <a:buFont typeface="Arial"/>
                    <a:buNone/>
                  </a:pPr>
                  <a:r>
                    <a:rPr lang="es" sz="1700">
                      <a:latin typeface="Oswald"/>
                      <a:ea typeface="Oswald"/>
                      <a:cs typeface="Oswald"/>
                      <a:sym typeface="Oswald"/>
                    </a:rPr>
                    <a:t>Sensitivity analysis</a:t>
                  </a:r>
                  <a:endParaRPr sz="1700" b="0" i="0" u="none" strike="noStrike" cap="none">
                    <a:solidFill>
                      <a:srgbClr val="000000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cxnSp>
              <p:nvCxnSpPr>
                <p:cNvPr id="180" name="Google Shape;180;p18"/>
                <p:cNvCxnSpPr/>
                <p:nvPr/>
              </p:nvCxnSpPr>
              <p:spPr>
                <a:xfrm>
                  <a:off x="3896475" y="1305875"/>
                  <a:ext cx="6000" cy="273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cxnSp>
              <p:nvCxnSpPr>
                <p:cNvPr id="181" name="Google Shape;181;p18"/>
                <p:cNvCxnSpPr/>
                <p:nvPr/>
              </p:nvCxnSpPr>
              <p:spPr>
                <a:xfrm flipH="1">
                  <a:off x="3897683" y="2391022"/>
                  <a:ext cx="3600" cy="3312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</p:grpSp>
        <p:sp>
          <p:nvSpPr>
            <p:cNvPr id="182" name="Google Shape;182;p18"/>
            <p:cNvSpPr txBox="1"/>
            <p:nvPr/>
          </p:nvSpPr>
          <p:spPr>
            <a:xfrm>
              <a:off x="133350" y="971550"/>
              <a:ext cx="28290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79999" lvl="0" indent="-1968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swald"/>
                <a:buChar char="●"/>
              </a:pPr>
              <a:r>
                <a:rPr lang="es" sz="1600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Input propagated uncert = σ</a:t>
              </a:r>
              <a:r>
                <a:rPr lang="es" sz="1600" baseline="-25000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a </a:t>
              </a:r>
              <a:endParaRPr sz="1600" baseline="-25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marL="179999" lvl="0" indent="-1968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swald"/>
                <a:buChar char="●"/>
              </a:pPr>
              <a:r>
                <a:rPr lang="es" sz="1600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model uncert = σ</a:t>
              </a:r>
              <a:r>
                <a:rPr lang="es" sz="1600" baseline="-25000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e </a:t>
              </a:r>
              <a:endParaRPr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2000" baseline="-25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pic>
        <p:nvPicPr>
          <p:cNvPr id="1026" name="Picture 2" descr="EGU on Twitter: &quot;Are you uploading your #vEGU21 #vPICO display materials  and want to clearly indicate whether or not you are happy with these  materials being shared? Add one of our shar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09" y="703690"/>
            <a:ext cx="754775" cy="1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/>
          <p:nvPr/>
        </p:nvSpPr>
        <p:spPr>
          <a:xfrm>
            <a:off x="229550" y="3794675"/>
            <a:ext cx="5467500" cy="646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Oswald"/>
                <a:ea typeface="Oswald"/>
                <a:cs typeface="Oswald"/>
                <a:sym typeface="Oswald"/>
              </a:rPr>
              <a:t>Kept most relevant variables, removed redundant information, and improved model accuracy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8" name="Google Shape;188;p19"/>
          <p:cNvPicPr preferRelativeResize="0"/>
          <p:nvPr/>
        </p:nvPicPr>
        <p:blipFill rotWithShape="1">
          <a:blip r:embed="rId3">
            <a:alphaModFix/>
          </a:blip>
          <a:srcRect l="2691" r="5116"/>
          <a:stretch/>
        </p:blipFill>
        <p:spPr>
          <a:xfrm>
            <a:off x="47625" y="1298975"/>
            <a:ext cx="2878085" cy="230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4">
            <a:alphaModFix/>
          </a:blip>
          <a:srcRect r="5580" b="-2030"/>
          <a:stretch/>
        </p:blipFill>
        <p:spPr>
          <a:xfrm>
            <a:off x="2972800" y="1298975"/>
            <a:ext cx="2888951" cy="237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9"/>
          <p:cNvSpPr txBox="1">
            <a:spLocks noGrp="1"/>
          </p:cNvSpPr>
          <p:nvPr>
            <p:ph type="title" idx="4294967295"/>
          </p:nvPr>
        </p:nvSpPr>
        <p:spPr>
          <a:xfrm>
            <a:off x="0" y="143275"/>
            <a:ext cx="2970600" cy="5556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Sensitivity analysis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1" name="Google Shape;191;p19"/>
          <p:cNvPicPr preferRelativeResize="0"/>
          <p:nvPr/>
        </p:nvPicPr>
        <p:blipFill rotWithShape="1">
          <a:blip r:embed="rId5">
            <a:alphaModFix/>
          </a:blip>
          <a:srcRect r="66216"/>
          <a:stretch/>
        </p:blipFill>
        <p:spPr>
          <a:xfrm>
            <a:off x="8433675" y="-9312"/>
            <a:ext cx="622475" cy="63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 txBox="1"/>
          <p:nvPr/>
        </p:nvSpPr>
        <p:spPr>
          <a:xfrm>
            <a:off x="6343475" y="113275"/>
            <a:ext cx="2103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70C0"/>
                </a:solidFill>
                <a:latin typeface="Oswald Light"/>
                <a:ea typeface="Oswald Light"/>
                <a:cs typeface="Oswald Light"/>
                <a:sym typeface="Oswald Light"/>
              </a:rPr>
              <a:t>Abstract EGU22-10248</a:t>
            </a:r>
            <a:endParaRPr sz="1300">
              <a:solidFill>
                <a:srgbClr val="0070C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grpSp>
        <p:nvGrpSpPr>
          <p:cNvPr id="193" name="Google Shape;193;p19"/>
          <p:cNvGrpSpPr/>
          <p:nvPr/>
        </p:nvGrpSpPr>
        <p:grpSpPr>
          <a:xfrm>
            <a:off x="342200" y="838200"/>
            <a:ext cx="8776558" cy="4183225"/>
            <a:chOff x="342200" y="838200"/>
            <a:chExt cx="8776558" cy="4183225"/>
          </a:xfrm>
        </p:grpSpPr>
        <p:sp>
          <p:nvSpPr>
            <p:cNvPr id="194" name="Google Shape;194;p19"/>
            <p:cNvSpPr txBox="1"/>
            <p:nvPr/>
          </p:nvSpPr>
          <p:spPr>
            <a:xfrm>
              <a:off x="342200" y="4652125"/>
              <a:ext cx="8636100" cy="3693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 i="1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* Camps-Valls et al. (2021). A unified vegetation index for quantifying terrestrial biosphere. Science Advances.</a:t>
              </a:r>
              <a:endParaRPr sz="1200" i="1">
                <a:latin typeface="Oswald"/>
                <a:ea typeface="Oswald"/>
                <a:cs typeface="Oswald"/>
                <a:sym typeface="Oswald"/>
              </a:endParaRPr>
            </a:p>
          </p:txBody>
        </p:sp>
        <p:grpSp>
          <p:nvGrpSpPr>
            <p:cNvPr id="195" name="Google Shape;195;p19"/>
            <p:cNvGrpSpPr/>
            <p:nvPr/>
          </p:nvGrpSpPr>
          <p:grpSpPr>
            <a:xfrm>
              <a:off x="5933825" y="838200"/>
              <a:ext cx="3184933" cy="3374425"/>
              <a:chOff x="5933825" y="838200"/>
              <a:chExt cx="3184933" cy="3374425"/>
            </a:xfrm>
          </p:grpSpPr>
          <p:sp>
            <p:nvSpPr>
              <p:cNvPr id="196" name="Google Shape;196;p19"/>
              <p:cNvSpPr txBox="1"/>
              <p:nvPr/>
            </p:nvSpPr>
            <p:spPr>
              <a:xfrm>
                <a:off x="5933825" y="1226425"/>
                <a:ext cx="2922300" cy="2986200"/>
              </a:xfrm>
              <a:prstGeom prst="rect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B3</a:t>
                </a:r>
                <a:r>
                  <a:rPr lang="es">
                    <a:latin typeface="Oswald"/>
                    <a:ea typeface="Oswald"/>
                    <a:cs typeface="Oswald"/>
                    <a:sym typeface="Oswald"/>
                  </a:rPr>
                  <a:t>: Red</a:t>
                </a: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B5</a:t>
                </a:r>
                <a:r>
                  <a:rPr lang="es">
                    <a:latin typeface="Oswald"/>
                    <a:ea typeface="Oswald"/>
                    <a:cs typeface="Oswald"/>
                    <a:sym typeface="Oswald"/>
                  </a:rPr>
                  <a:t>: Shortwave infrared 1   </a:t>
                </a: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B7</a:t>
                </a:r>
                <a:r>
                  <a:rPr lang="es">
                    <a:latin typeface="Oswald"/>
                    <a:ea typeface="Oswald"/>
                    <a:cs typeface="Oswald"/>
                    <a:sym typeface="Oswald"/>
                  </a:rPr>
                  <a:t>: </a:t>
                </a:r>
                <a:r>
                  <a:rPr lang="es">
                    <a:solidFill>
                      <a:schemeClr val="dk1"/>
                    </a:solidFill>
                    <a:latin typeface="Oswald"/>
                    <a:ea typeface="Oswald"/>
                    <a:cs typeface="Oswald"/>
                    <a:sym typeface="Oswald"/>
                  </a:rPr>
                  <a:t>Shortwave infrared 2</a:t>
                </a:r>
                <a:endParaRPr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kndvi*</a:t>
                </a:r>
                <a:r>
                  <a:rPr lang="es">
                    <a:solidFill>
                      <a:schemeClr val="dk1"/>
                    </a:solidFill>
                    <a:latin typeface="Oswald"/>
                    <a:ea typeface="Oswald"/>
                    <a:cs typeface="Oswald"/>
                    <a:sym typeface="Oswald"/>
                  </a:rPr>
                  <a:t>: Kernel NDVI</a:t>
                </a:r>
                <a:endParaRPr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6AA84F"/>
                  </a:solidFill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RAD</a:t>
                </a:r>
                <a:r>
                  <a:rPr lang="es">
                    <a:latin typeface="Oswald"/>
                    <a:ea typeface="Oswald"/>
                    <a:cs typeface="Oswald"/>
                    <a:sym typeface="Oswald"/>
                  </a:rPr>
                  <a:t>: </a:t>
                </a:r>
                <a:r>
                  <a:rPr lang="es">
                    <a:solidFill>
                      <a:srgbClr val="202124"/>
                    </a:solidFill>
                    <a:latin typeface="Oswald"/>
                    <a:ea typeface="Oswald"/>
                    <a:cs typeface="Oswald"/>
                    <a:sym typeface="Oswald"/>
                  </a:rPr>
                  <a:t>Downward radiation flux</a:t>
                </a: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DPT:</a:t>
                </a:r>
                <a:r>
                  <a:rPr lang="es">
                    <a:latin typeface="Oswald"/>
                    <a:ea typeface="Oswald"/>
                    <a:cs typeface="Oswald"/>
                    <a:sym typeface="Oswald"/>
                  </a:rPr>
                  <a:t> Dew point temperature</a:t>
                </a: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bio6</a:t>
                </a:r>
                <a:r>
                  <a:rPr lang="es">
                    <a:latin typeface="Oswald"/>
                    <a:ea typeface="Oswald"/>
                    <a:cs typeface="Oswald"/>
                    <a:sym typeface="Oswald"/>
                  </a:rPr>
                  <a:t>: Min temp of coldest month</a:t>
                </a: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bio7</a:t>
                </a:r>
                <a:r>
                  <a:rPr lang="es">
                    <a:latin typeface="Oswald"/>
                    <a:ea typeface="Oswald"/>
                    <a:cs typeface="Oswald"/>
                    <a:sym typeface="Oswald"/>
                  </a:rPr>
                  <a:t>: Temp annual range</a:t>
                </a: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b="1">
                    <a:solidFill>
                      <a:srgbClr val="6AA84F"/>
                    </a:solidFill>
                    <a:latin typeface="Oswald"/>
                    <a:ea typeface="Oswald"/>
                    <a:cs typeface="Oswald"/>
                    <a:sym typeface="Oswald"/>
                  </a:rPr>
                  <a:t>bio11</a:t>
                </a:r>
                <a:r>
                  <a:rPr lang="es">
                    <a:latin typeface="Oswald"/>
                    <a:ea typeface="Oswald"/>
                    <a:cs typeface="Oswald"/>
                    <a:sym typeface="Oswald"/>
                  </a:rPr>
                  <a:t>: Mean temp of coldest quarter</a:t>
                </a:r>
                <a:endParaRPr>
                  <a:latin typeface="Oswald"/>
                  <a:ea typeface="Oswald"/>
                  <a:cs typeface="Oswald"/>
                  <a:sym typeface="Oswa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  <p:sp>
            <p:nvSpPr>
              <p:cNvPr id="197" name="Google Shape;197;p19"/>
              <p:cNvSpPr txBox="1"/>
              <p:nvPr/>
            </p:nvSpPr>
            <p:spPr>
              <a:xfrm>
                <a:off x="6343475" y="838200"/>
                <a:ext cx="22278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600" i="1">
                    <a:latin typeface="Oswald"/>
                    <a:ea typeface="Oswald"/>
                    <a:cs typeface="Oswald"/>
                    <a:sym typeface="Oswald"/>
                  </a:rPr>
                  <a:t>Selected inputs</a:t>
                </a:r>
                <a:endParaRPr sz="1600" i="1"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  <p:sp>
            <p:nvSpPr>
              <p:cNvPr id="198" name="Google Shape;198;p19"/>
              <p:cNvSpPr/>
              <p:nvPr/>
            </p:nvSpPr>
            <p:spPr>
              <a:xfrm>
                <a:off x="5990375" y="1205050"/>
                <a:ext cx="1917600" cy="1000500"/>
              </a:xfrm>
              <a:prstGeom prst="rect">
                <a:avLst/>
              </a:prstGeom>
              <a:noFill/>
              <a:ln w="28575" cap="flat" cmpd="sng">
                <a:solidFill>
                  <a:srgbClr val="6AA8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9"/>
              <p:cNvSpPr/>
              <p:nvPr/>
            </p:nvSpPr>
            <p:spPr>
              <a:xfrm>
                <a:off x="5979650" y="2310825"/>
                <a:ext cx="2103000" cy="384900"/>
              </a:xfrm>
              <a:prstGeom prst="rect">
                <a:avLst/>
              </a:prstGeom>
              <a:noFill/>
              <a:ln w="2857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9"/>
              <p:cNvSpPr/>
              <p:nvPr/>
            </p:nvSpPr>
            <p:spPr>
              <a:xfrm>
                <a:off x="5990375" y="3260026"/>
                <a:ext cx="2390700" cy="646500"/>
              </a:xfrm>
              <a:prstGeom prst="rect">
                <a:avLst/>
              </a:prstGeom>
              <a:noFill/>
              <a:ln w="28575" cap="flat" cmpd="sng">
                <a:solidFill>
                  <a:srgbClr val="E0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9"/>
              <p:cNvSpPr/>
              <p:nvPr/>
            </p:nvSpPr>
            <p:spPr>
              <a:xfrm>
                <a:off x="6001100" y="2800225"/>
                <a:ext cx="2390700" cy="296100"/>
              </a:xfrm>
              <a:prstGeom prst="rect">
                <a:avLst/>
              </a:prstGeom>
              <a:noFill/>
              <a:ln w="28575" cap="flat" cmpd="sng">
                <a:solidFill>
                  <a:srgbClr val="3C7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02" name="Google Shape;202;p19"/>
              <p:cNvPicPr preferRelativeResize="0"/>
              <p:nvPr/>
            </p:nvPicPr>
            <p:blipFill rotWithShape="1">
              <a:blip r:embed="rId6">
                <a:alphaModFix/>
              </a:blip>
              <a:srcRect b="9090"/>
              <a:stretch/>
            </p:blipFill>
            <p:spPr>
              <a:xfrm>
                <a:off x="8028525" y="1365646"/>
                <a:ext cx="622475" cy="5868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19"/>
              <p:cNvPicPr preferRelativeResize="0"/>
              <p:nvPr/>
            </p:nvPicPr>
            <p:blipFill rotWithShape="1">
              <a:blip r:embed="rId7">
                <a:alphaModFix/>
              </a:blip>
              <a:srcRect l="10038" t="7851" r="8548" b="16293"/>
              <a:stretch/>
            </p:blipFill>
            <p:spPr>
              <a:xfrm>
                <a:off x="8174114" y="2205672"/>
                <a:ext cx="553705" cy="555600"/>
              </a:xfrm>
              <a:prstGeom prst="rect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204" name="Google Shape;204;p19"/>
              <p:cNvPicPr preferRelativeResize="0"/>
              <p:nvPr/>
            </p:nvPicPr>
            <p:blipFill rotWithShape="1">
              <a:blip r:embed="rId8">
                <a:alphaModFix/>
              </a:blip>
              <a:srcRect l="13655" t="12820" r="18845" b="32459"/>
              <a:stretch/>
            </p:blipFill>
            <p:spPr>
              <a:xfrm>
                <a:off x="8453694" y="2727597"/>
                <a:ext cx="457100" cy="400199"/>
              </a:xfrm>
              <a:prstGeom prst="rect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205" name="Google Shape;205;p19"/>
              <p:cNvPicPr preferRelativeResize="0"/>
              <p:nvPr/>
            </p:nvPicPr>
            <p:blipFill rotWithShape="1">
              <a:blip r:embed="rId9">
                <a:alphaModFix/>
              </a:blip>
              <a:srcRect l="7345" t="10810" r="6735" b="32854"/>
              <a:stretch/>
            </p:blipFill>
            <p:spPr>
              <a:xfrm>
                <a:off x="8408431" y="3288606"/>
                <a:ext cx="710326" cy="5299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06" name="Google Shape;206;p19"/>
          <p:cNvSpPr txBox="1"/>
          <p:nvPr/>
        </p:nvSpPr>
        <p:spPr>
          <a:xfrm>
            <a:off x="85725" y="781050"/>
            <a:ext cx="561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More than 40 input variables were considered (RS+Meteo+Climatic)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 l="5378" t="4716" r="6585"/>
          <a:stretch/>
        </p:blipFill>
        <p:spPr>
          <a:xfrm>
            <a:off x="0" y="648175"/>
            <a:ext cx="4583449" cy="22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 rotWithShape="1">
          <a:blip r:embed="rId4">
            <a:alphaModFix/>
          </a:blip>
          <a:srcRect l="5649" t="4379" r="6073"/>
          <a:stretch/>
        </p:blipFill>
        <p:spPr>
          <a:xfrm>
            <a:off x="0" y="2956925"/>
            <a:ext cx="4583449" cy="21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0"/>
          <p:cNvSpPr txBox="1"/>
          <p:nvPr/>
        </p:nvSpPr>
        <p:spPr>
          <a:xfrm rot="-5400000">
            <a:off x="4206575" y="1326800"/>
            <a:ext cx="101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[g/m</a:t>
            </a:r>
            <a:r>
              <a:rPr lang="es" baseline="30000"/>
              <a:t>2</a:t>
            </a:r>
            <a:r>
              <a:rPr lang="es"/>
              <a:t>d]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 rot="-5400000">
            <a:off x="4206563" y="3644650"/>
            <a:ext cx="101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[g/m</a:t>
            </a:r>
            <a:r>
              <a:rPr lang="es" baseline="30000"/>
              <a:t>2</a:t>
            </a:r>
            <a:r>
              <a:rPr lang="es"/>
              <a:t>d]</a:t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59075" y="149625"/>
            <a:ext cx="445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Oswald"/>
                <a:ea typeface="Oswald"/>
                <a:cs typeface="Oswald"/>
                <a:sym typeface="Oswald"/>
              </a:rPr>
              <a:t>GPP at 30m &amp; </a:t>
            </a:r>
            <a:r>
              <a:rPr lang="es" sz="1800" u="sng">
                <a:latin typeface="Oswald"/>
                <a:ea typeface="Oswald"/>
                <a:cs typeface="Oswald"/>
                <a:sym typeface="Oswald"/>
              </a:rPr>
              <a:t>total uncertainty</a:t>
            </a:r>
            <a:r>
              <a:rPr lang="es" sz="1800">
                <a:latin typeface="Oswald"/>
                <a:ea typeface="Oswald"/>
                <a:cs typeface="Oswald"/>
                <a:sym typeface="Oswald"/>
              </a:rPr>
              <a:t> (1st August 2013)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6" name="Google Shape;216;p20"/>
          <p:cNvPicPr preferRelativeResize="0"/>
          <p:nvPr/>
        </p:nvPicPr>
        <p:blipFill rotWithShape="1">
          <a:blip r:embed="rId5">
            <a:alphaModFix/>
          </a:blip>
          <a:srcRect r="66216"/>
          <a:stretch/>
        </p:blipFill>
        <p:spPr>
          <a:xfrm>
            <a:off x="8433675" y="-9312"/>
            <a:ext cx="622475" cy="63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6343475" y="113275"/>
            <a:ext cx="2103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70C0"/>
                </a:solidFill>
                <a:latin typeface="Oswald Light"/>
                <a:ea typeface="Oswald Light"/>
                <a:cs typeface="Oswald Light"/>
                <a:sym typeface="Oswald Light"/>
              </a:rPr>
              <a:t>Abstract EGU22-10248</a:t>
            </a:r>
            <a:endParaRPr sz="1300">
              <a:solidFill>
                <a:srgbClr val="0070C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18" name="Google Shape;218;p20"/>
          <p:cNvSpPr txBox="1"/>
          <p:nvPr/>
        </p:nvSpPr>
        <p:spPr>
          <a:xfrm>
            <a:off x="5192675" y="3294600"/>
            <a:ext cx="256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5026800" y="2983875"/>
            <a:ext cx="4117200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38761D"/>
                </a:solidFill>
              </a:rPr>
              <a:t>☉ </a:t>
            </a:r>
            <a:r>
              <a:rPr lang="es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State-of-the-art accuracy but at 30 m resolution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38761D"/>
                </a:solidFill>
              </a:rPr>
              <a:t>☉ </a:t>
            </a:r>
            <a:r>
              <a:rPr lang="es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Most areas show 11.5% of total uncertainty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38761D"/>
                </a:solidFill>
              </a:rPr>
              <a:t>☉ </a:t>
            </a:r>
            <a:r>
              <a:rPr lang="es" sz="1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Maximum total uncertainty reached 23%</a:t>
            </a:r>
            <a:endParaRPr sz="1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38761D"/>
                </a:solidFill>
              </a:rPr>
              <a:t>☉ </a:t>
            </a:r>
            <a:r>
              <a:rPr lang="es" sz="1600">
                <a:latin typeface="Oswald"/>
                <a:ea typeface="Oswald"/>
                <a:cs typeface="Oswald"/>
                <a:sym typeface="Oswald"/>
              </a:rPr>
              <a:t>Cropland areas present higher uncertainty, forest vegetation the lowest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20" name="Google Shape;220;p20"/>
          <p:cNvGraphicFramePr/>
          <p:nvPr/>
        </p:nvGraphicFramePr>
        <p:xfrm>
          <a:off x="5487425" y="1882463"/>
          <a:ext cx="3035250" cy="834650"/>
        </p:xfrm>
        <a:graphic>
          <a:graphicData uri="http://schemas.openxmlformats.org/drawingml/2006/table">
            <a:tbl>
              <a:tblPr>
                <a:noFill/>
                <a:tableStyleId>{FEA3DE1F-3535-4F0C-B58F-12B3F9FA6625}</a:tableStyleId>
              </a:tblPr>
              <a:tblGrid>
                <a:gridCol w="76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Oswald"/>
                          <a:ea typeface="Oswald"/>
                          <a:cs typeface="Oswald"/>
                          <a:sym typeface="Oswald"/>
                        </a:rPr>
                        <a:t>R</a:t>
                      </a:r>
                      <a:endParaRPr sz="15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Oswald"/>
                          <a:ea typeface="Oswald"/>
                          <a:cs typeface="Oswald"/>
                          <a:sym typeface="Oswald"/>
                        </a:rPr>
                        <a:t>RMSE</a:t>
                      </a:r>
                      <a:r>
                        <a:rPr lang="es" sz="15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[g/m</a:t>
                      </a:r>
                      <a:r>
                        <a:rPr lang="es" sz="1500" baseline="30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2</a:t>
                      </a:r>
                      <a:r>
                        <a:rPr lang="es" sz="15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d]</a:t>
                      </a:r>
                      <a:endParaRPr sz="15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Oswald"/>
                          <a:ea typeface="Oswald"/>
                          <a:cs typeface="Oswald"/>
                          <a:sym typeface="Oswald"/>
                        </a:rPr>
                        <a:t>ME</a:t>
                      </a:r>
                      <a:r>
                        <a:rPr lang="es" sz="15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[g/m</a:t>
                      </a:r>
                      <a:r>
                        <a:rPr lang="es" sz="1500" baseline="300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2</a:t>
                      </a:r>
                      <a:r>
                        <a:rPr lang="es" sz="1500">
                          <a:solidFill>
                            <a:schemeClr val="dk1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d]</a:t>
                      </a:r>
                      <a:endParaRPr sz="15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Oswald"/>
                          <a:ea typeface="Oswald"/>
                          <a:cs typeface="Oswald"/>
                          <a:sym typeface="Oswald"/>
                        </a:rPr>
                        <a:t>0.82</a:t>
                      </a:r>
                      <a:endParaRPr sz="15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Oswald"/>
                          <a:ea typeface="Oswald"/>
                          <a:cs typeface="Oswald"/>
                          <a:sym typeface="Oswald"/>
                        </a:rPr>
                        <a:t>2.04</a:t>
                      </a:r>
                      <a:endParaRPr sz="15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Oswald"/>
                          <a:ea typeface="Oswald"/>
                          <a:cs typeface="Oswald"/>
                          <a:sym typeface="Oswald"/>
                        </a:rPr>
                        <a:t>0.04</a:t>
                      </a:r>
                      <a:endParaRPr sz="15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38761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1" name="Google Shape;221;p20"/>
          <p:cNvSpPr txBox="1">
            <a:spLocks noGrp="1"/>
          </p:cNvSpPr>
          <p:nvPr>
            <p:ph type="title" idx="4294967295"/>
          </p:nvPr>
        </p:nvSpPr>
        <p:spPr>
          <a:xfrm>
            <a:off x="6173400" y="606475"/>
            <a:ext cx="2970600" cy="5556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Results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2" name="Google Shape;222;p20"/>
          <p:cNvSpPr txBox="1"/>
          <p:nvPr/>
        </p:nvSpPr>
        <p:spPr>
          <a:xfrm>
            <a:off x="5385800" y="1404650"/>
            <a:ext cx="323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i="1">
                <a:latin typeface="Oswald"/>
                <a:ea typeface="Oswald"/>
                <a:cs typeface="Oswald"/>
                <a:sym typeface="Oswald"/>
              </a:rPr>
              <a:t>Global validation over a selection of sites.</a:t>
            </a:r>
            <a:endParaRPr sz="1600" i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887" y="963923"/>
            <a:ext cx="4368676" cy="184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950" y="2864825"/>
            <a:ext cx="4280632" cy="20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1"/>
          <p:cNvSpPr/>
          <p:nvPr/>
        </p:nvSpPr>
        <p:spPr>
          <a:xfrm>
            <a:off x="3014925" y="1600175"/>
            <a:ext cx="98400" cy="1125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0" name="Google Shape;230;p21"/>
          <p:cNvCxnSpPr/>
          <p:nvPr/>
        </p:nvCxnSpPr>
        <p:spPr>
          <a:xfrm flipH="1">
            <a:off x="2668075" y="1671650"/>
            <a:ext cx="396600" cy="15537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231" name="Google Shape;231;p21"/>
          <p:cNvPicPr preferRelativeResize="0"/>
          <p:nvPr/>
        </p:nvPicPr>
        <p:blipFill rotWithShape="1">
          <a:blip r:embed="rId5">
            <a:alphaModFix/>
          </a:blip>
          <a:srcRect r="66216"/>
          <a:stretch/>
        </p:blipFill>
        <p:spPr>
          <a:xfrm>
            <a:off x="8433675" y="-9312"/>
            <a:ext cx="622475" cy="63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1"/>
          <p:cNvSpPr txBox="1"/>
          <p:nvPr/>
        </p:nvSpPr>
        <p:spPr>
          <a:xfrm>
            <a:off x="6343475" y="113275"/>
            <a:ext cx="2103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70C0"/>
                </a:solidFill>
                <a:latin typeface="Oswald Light"/>
                <a:ea typeface="Oswald Light"/>
                <a:cs typeface="Oswald Light"/>
                <a:sym typeface="Oswald Light"/>
              </a:rPr>
              <a:t>Abstract EGU22-10248</a:t>
            </a:r>
            <a:endParaRPr sz="1300">
              <a:solidFill>
                <a:srgbClr val="0070C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33" name="Google Shape;233;p21"/>
          <p:cNvSpPr txBox="1"/>
          <p:nvPr/>
        </p:nvSpPr>
        <p:spPr>
          <a:xfrm rot="-5400000">
            <a:off x="-271750" y="3635425"/>
            <a:ext cx="101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swald"/>
                <a:ea typeface="Oswald"/>
                <a:cs typeface="Oswald"/>
                <a:sym typeface="Oswald"/>
              </a:rPr>
              <a:t>[g/m</a:t>
            </a:r>
            <a:r>
              <a:rPr lang="es" baseline="30000"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s">
                <a:latin typeface="Oswald"/>
                <a:ea typeface="Oswald"/>
                <a:cs typeface="Oswald"/>
                <a:sym typeface="Oswald"/>
              </a:rPr>
              <a:t>d]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213825" y="448675"/>
            <a:ext cx="445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Oswald"/>
                <a:ea typeface="Oswald"/>
                <a:cs typeface="Oswald"/>
                <a:sym typeface="Oswald"/>
              </a:rPr>
              <a:t>Daily GPP at 30m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5074875" y="3484325"/>
            <a:ext cx="39087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38761D"/>
                </a:solidFill>
              </a:rPr>
              <a:t>☉ 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Captures key daily temporal variability</a:t>
            </a: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 dirty="0">
                <a:solidFill>
                  <a:srgbClr val="38761D"/>
                </a:solidFill>
              </a:rPr>
              <a:t>☉ </a:t>
            </a:r>
            <a:r>
              <a:rPr lang="es" sz="16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Captures high spatial details while preserving continental patterns</a:t>
            </a:r>
            <a:endParaRPr sz="16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236" name="Google Shape;236;p21"/>
          <p:cNvGrpSpPr/>
          <p:nvPr/>
        </p:nvGrpSpPr>
        <p:grpSpPr>
          <a:xfrm>
            <a:off x="4908412" y="893438"/>
            <a:ext cx="4241641" cy="2303618"/>
            <a:chOff x="5074875" y="2599000"/>
            <a:chExt cx="4594498" cy="2514867"/>
          </a:xfrm>
        </p:grpSpPr>
        <p:sp>
          <p:nvSpPr>
            <p:cNvPr id="237" name="Google Shape;237;p21"/>
            <p:cNvSpPr txBox="1"/>
            <p:nvPr/>
          </p:nvSpPr>
          <p:spPr>
            <a:xfrm>
              <a:off x="9311173" y="2599000"/>
              <a:ext cx="358200" cy="47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>
                  <a:latin typeface="Oswald"/>
                  <a:ea typeface="Oswald"/>
                  <a:cs typeface="Oswald"/>
                  <a:sym typeface="Oswald"/>
                </a:rPr>
                <a:t>3</a:t>
              </a:r>
              <a:endParaRPr sz="1600"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38" name="Google Shape;238;p21"/>
            <p:cNvSpPr txBox="1"/>
            <p:nvPr/>
          </p:nvSpPr>
          <p:spPr>
            <a:xfrm>
              <a:off x="9311173" y="4230359"/>
              <a:ext cx="358200" cy="47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>
                  <a:latin typeface="Oswald"/>
                  <a:ea typeface="Oswald"/>
                  <a:cs typeface="Oswald"/>
                  <a:sym typeface="Oswald"/>
                </a:rPr>
                <a:t>0</a:t>
              </a:r>
              <a:endParaRPr sz="1600">
                <a:latin typeface="Oswald"/>
                <a:ea typeface="Oswald"/>
                <a:cs typeface="Oswald"/>
                <a:sym typeface="Oswald"/>
              </a:endParaRPr>
            </a:p>
          </p:txBody>
        </p:sp>
        <p:grpSp>
          <p:nvGrpSpPr>
            <p:cNvPr id="239" name="Google Shape;239;p21"/>
            <p:cNvGrpSpPr/>
            <p:nvPr/>
          </p:nvGrpSpPr>
          <p:grpSpPr>
            <a:xfrm>
              <a:off x="5074875" y="2599000"/>
              <a:ext cx="4521550" cy="2514867"/>
              <a:chOff x="9286000" y="584100"/>
              <a:chExt cx="4521550" cy="2514867"/>
            </a:xfrm>
          </p:grpSpPr>
          <p:sp>
            <p:nvSpPr>
              <p:cNvPr id="240" name="Google Shape;240;p21"/>
              <p:cNvSpPr txBox="1"/>
              <p:nvPr/>
            </p:nvSpPr>
            <p:spPr>
              <a:xfrm>
                <a:off x="9286000" y="584100"/>
                <a:ext cx="491400" cy="47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600">
                    <a:latin typeface="Oswald"/>
                    <a:ea typeface="Oswald"/>
                    <a:cs typeface="Oswald"/>
                    <a:sym typeface="Oswald"/>
                  </a:rPr>
                  <a:t>13</a:t>
                </a:r>
                <a:endParaRPr sz="1600"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  <p:sp>
            <p:nvSpPr>
              <p:cNvPr id="241" name="Google Shape;241;p21"/>
              <p:cNvSpPr txBox="1"/>
              <p:nvPr/>
            </p:nvSpPr>
            <p:spPr>
              <a:xfrm>
                <a:off x="9362375" y="2108644"/>
                <a:ext cx="358200" cy="47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600">
                    <a:latin typeface="Oswald"/>
                    <a:ea typeface="Oswald"/>
                    <a:cs typeface="Oswald"/>
                    <a:sym typeface="Oswald"/>
                  </a:rPr>
                  <a:t>0</a:t>
                </a:r>
                <a:endParaRPr sz="1600">
                  <a:latin typeface="Oswald"/>
                  <a:ea typeface="Oswald"/>
                  <a:cs typeface="Oswald"/>
                  <a:sym typeface="Oswald"/>
                </a:endParaRPr>
              </a:p>
            </p:txBody>
          </p:sp>
          <p:grpSp>
            <p:nvGrpSpPr>
              <p:cNvPr id="242" name="Google Shape;242;p21"/>
              <p:cNvGrpSpPr/>
              <p:nvPr/>
            </p:nvGrpSpPr>
            <p:grpSpPr>
              <a:xfrm>
                <a:off x="9452386" y="731948"/>
                <a:ext cx="4355164" cy="2367019"/>
                <a:chOff x="4553936" y="828398"/>
                <a:chExt cx="4355164" cy="2367019"/>
              </a:xfrm>
            </p:grpSpPr>
            <p:pic>
              <p:nvPicPr>
                <p:cNvPr id="243" name="Google Shape;243;p2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4822576" y="828398"/>
                  <a:ext cx="1854225" cy="1553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" name="Google Shape;244;p2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6799549" y="828402"/>
                  <a:ext cx="1854225" cy="15532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45" name="Google Shape;245;p21"/>
                <p:cNvSpPr txBox="1"/>
                <p:nvPr/>
              </p:nvSpPr>
              <p:spPr>
                <a:xfrm>
                  <a:off x="5187819" y="2338317"/>
                  <a:ext cx="1123800" cy="638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300">
                      <a:latin typeface="Oswald"/>
                      <a:ea typeface="Oswald"/>
                      <a:cs typeface="Oswald"/>
                      <a:sym typeface="Oswald"/>
                    </a:rPr>
                    <a:t>GPP ESTIMATES</a:t>
                  </a:r>
                  <a:endParaRPr sz="1300"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sp>
              <p:nvSpPr>
                <p:cNvPr id="246" name="Google Shape;246;p21"/>
                <p:cNvSpPr txBox="1"/>
                <p:nvPr/>
              </p:nvSpPr>
              <p:spPr>
                <a:xfrm>
                  <a:off x="6799547" y="2338317"/>
                  <a:ext cx="1854300" cy="85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" sz="1300">
                      <a:latin typeface="Oswald"/>
                      <a:ea typeface="Oswald"/>
                      <a:cs typeface="Oswald"/>
                      <a:sym typeface="Oswald"/>
                    </a:rPr>
                    <a:t>GPP UNCERTAINTY (model + input propagated errors)</a:t>
                  </a:r>
                  <a:endParaRPr sz="1300"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  <p:pic>
              <p:nvPicPr>
                <p:cNvPr id="247" name="Google Shape;247;p21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8726210" y="998701"/>
                  <a:ext cx="182890" cy="12153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" name="Google Shape;248;p2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t="16793" b="16774"/>
                <a:stretch/>
              </p:blipFill>
              <p:spPr>
                <a:xfrm>
                  <a:off x="4553936" y="989434"/>
                  <a:ext cx="182890" cy="12153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249" name="Google Shape;249;p21"/>
          <p:cNvSpPr txBox="1"/>
          <p:nvPr/>
        </p:nvSpPr>
        <p:spPr>
          <a:xfrm rot="-5400000">
            <a:off x="4365375" y="1520875"/>
            <a:ext cx="101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swald"/>
                <a:ea typeface="Oswald"/>
                <a:cs typeface="Oswald"/>
                <a:sym typeface="Oswald"/>
              </a:rPr>
              <a:t>[g/m</a:t>
            </a:r>
            <a:r>
              <a:rPr lang="es" baseline="30000"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es">
                <a:latin typeface="Oswald"/>
                <a:ea typeface="Oswald"/>
                <a:cs typeface="Oswald"/>
                <a:sym typeface="Oswald"/>
              </a:rPr>
              <a:t>d]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" name="Picture 2" descr="EGU on Twitter: &quot;Are you uploading your #vEGU21 #vPICO display materials  and want to clearly indicate whether or not you are happy with these  materials being shared? Add one of our shar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5" y="87414"/>
            <a:ext cx="514469" cy="72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/>
          <p:nvPr/>
        </p:nvSpPr>
        <p:spPr>
          <a:xfrm>
            <a:off x="219455" y="1228144"/>
            <a:ext cx="8653019" cy="338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q"/>
            </a:pP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Gap-filled satellite data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" sz="1600" dirty="0" smtClean="0">
                <a:latin typeface="Oswald"/>
                <a:ea typeface="Oswald"/>
                <a:cs typeface="Oswald"/>
                <a:sym typeface="Oswald"/>
              </a:rPr>
              <a:t>are</a:t>
            </a:r>
            <a:r>
              <a:rPr lang="es" sz="1600" dirty="0" smtClean="0">
                <a:latin typeface="Oswald"/>
                <a:ea typeface="Oswald"/>
                <a:cs typeface="Oswald"/>
                <a:sym typeface="Oswald"/>
              </a:rPr>
              <a:t> needed 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to provide continuous GPP estimates</a:t>
            </a: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7429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q"/>
            </a:pP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Cloud computing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 (GEE) along with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ML methods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 permit to create accurate large scale high resolution data products</a:t>
            </a: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7429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q"/>
            </a:pP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Our provided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realistic </a:t>
            </a:r>
            <a:r>
              <a:rPr lang="es" sz="1600" b="1" dirty="0" smtClean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uncertainties (error bars)</a:t>
            </a:r>
            <a:r>
              <a:rPr lang="es" sz="1600" dirty="0" smtClean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are critical to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assess Earth system models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 sources of uncertainties</a:t>
            </a: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7429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q"/>
            </a:pPr>
            <a:r>
              <a:rPr lang="es" sz="160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Our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HR GPP</a:t>
            </a:r>
            <a:r>
              <a:rPr lang="es" sz="160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product enables to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monitor</a:t>
            </a:r>
            <a:r>
              <a:rPr lang="es" sz="160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the impact of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small disturbances</a:t>
            </a:r>
            <a:r>
              <a:rPr lang="es" sz="160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and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precision agriculture</a:t>
            </a:r>
            <a:endParaRPr sz="1600" b="1" dirty="0">
              <a:solidFill>
                <a:srgbClr val="6AA84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q"/>
            </a:pP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The proposed method could be used to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model other key fluxes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 (e.g. ET, LH)</a:t>
            </a: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7429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sz="1600" dirty="0">
              <a:latin typeface="Oswald"/>
              <a:ea typeface="Oswald"/>
              <a:cs typeface="Oswald"/>
              <a:sym typeface="Oswald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q"/>
            </a:pP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Generic modular scheme: </a:t>
            </a:r>
            <a:r>
              <a:rPr lang="es" sz="1600" b="1" dirty="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transportable to Sentinel-2 platforms </a:t>
            </a:r>
            <a:r>
              <a:rPr lang="es" sz="1600" dirty="0">
                <a:latin typeface="Oswald"/>
                <a:ea typeface="Oswald"/>
                <a:cs typeface="Oswald"/>
                <a:sym typeface="Oswald"/>
              </a:rPr>
              <a:t>easily</a:t>
            </a:r>
            <a:endParaRPr sz="1600"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5" name="Google Shape;255;p22"/>
          <p:cNvSpPr txBox="1">
            <a:spLocks noGrp="1"/>
          </p:cNvSpPr>
          <p:nvPr>
            <p:ph type="title" idx="4294967295"/>
          </p:nvPr>
        </p:nvSpPr>
        <p:spPr>
          <a:xfrm>
            <a:off x="0" y="-9300"/>
            <a:ext cx="2970600" cy="7332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Take-home messages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6" name="Google Shape;256;p22"/>
          <p:cNvPicPr preferRelativeResize="0"/>
          <p:nvPr/>
        </p:nvPicPr>
        <p:blipFill rotWithShape="1">
          <a:blip r:embed="rId3">
            <a:alphaModFix/>
          </a:blip>
          <a:srcRect r="66216"/>
          <a:stretch/>
        </p:blipFill>
        <p:spPr>
          <a:xfrm>
            <a:off x="8433675" y="-9312"/>
            <a:ext cx="622475" cy="63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2"/>
          <p:cNvSpPr txBox="1"/>
          <p:nvPr/>
        </p:nvSpPr>
        <p:spPr>
          <a:xfrm>
            <a:off x="6343475" y="113275"/>
            <a:ext cx="2103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70C0"/>
                </a:solidFill>
                <a:latin typeface="Oswald Light"/>
                <a:ea typeface="Oswald Light"/>
                <a:cs typeface="Oswald Light"/>
                <a:sym typeface="Oswald Light"/>
              </a:rPr>
              <a:t>Abstract EGU22-10248</a:t>
            </a:r>
            <a:endParaRPr sz="1300">
              <a:solidFill>
                <a:srgbClr val="0070C0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599</Words>
  <Application>Microsoft Office PowerPoint</Application>
  <PresentationFormat>On-screen Show (16:9)</PresentationFormat>
  <Paragraphs>128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Oswald Light</vt:lpstr>
      <vt:lpstr>Arial</vt:lpstr>
      <vt:lpstr>Times New Roman</vt:lpstr>
      <vt:lpstr>Oswald</vt:lpstr>
      <vt:lpstr>Wingdings</vt:lpstr>
      <vt:lpstr>Simple Light</vt:lpstr>
      <vt:lpstr>PowerPoint Presentation</vt:lpstr>
      <vt:lpstr>Gross Primary Production (GPP)</vt:lpstr>
      <vt:lpstr>PowerPoint Presentation</vt:lpstr>
      <vt:lpstr>PowerPoint Presentation</vt:lpstr>
      <vt:lpstr>Workflow</vt:lpstr>
      <vt:lpstr>Sensitivity analysis</vt:lpstr>
      <vt:lpstr>Results</vt:lpstr>
      <vt:lpstr>PowerPoint Presentation</vt:lpstr>
      <vt:lpstr>Take-home messages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Alvaro Moreno Martinez</cp:lastModifiedBy>
  <cp:revision>5</cp:revision>
  <dcterms:modified xsi:type="dcterms:W3CDTF">2022-05-25T07:11:41Z</dcterms:modified>
</cp:coreProperties>
</file>