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7" r:id="rId3"/>
    <p:sldId id="260" r:id="rId4"/>
    <p:sldId id="261" r:id="rId5"/>
    <p:sldId id="263" r:id="rId6"/>
    <p:sldId id="264" r:id="rId7"/>
    <p:sldId id="265" r:id="rId8"/>
    <p:sldId id="262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E3E4E6"/>
    <a:srgbClr val="00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103" autoAdjust="0"/>
  </p:normalViewPr>
  <p:slideViewPr>
    <p:cSldViewPr snapToGrid="0">
      <p:cViewPr varScale="1">
        <p:scale>
          <a:sx n="63" d="100"/>
          <a:sy n="63" d="100"/>
        </p:scale>
        <p:origin x="13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1291B99-F98F-414F-A1A2-6FF2CE31928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773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fld id="{880DC1DE-7407-44D5-8DF8-0C89919828D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6023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DC1DE-7407-44D5-8DF8-0C89919828D4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70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DC1DE-7407-44D5-8DF8-0C89919828D4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880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60864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2525"/>
            <a:ext cx="757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1" descr="Helmholtz_Logo_single_weiss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570663"/>
            <a:ext cx="10541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62200"/>
            <a:ext cx="88392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1FA24-2DAC-49D5-B8CF-95EB41AF746A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1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2FF8F-20E8-4409-99E5-EBD003498D8F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5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95F86-2AC2-4362-8938-FA751A606DFE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106CA-8889-44C3-9079-C3F403912DFB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2194-E721-468B-86CF-A5EFC3B24D5F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D2EA-6303-45CB-9CFC-0617A4ED5E27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1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839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16688"/>
            <a:ext cx="54102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16688"/>
            <a:ext cx="8382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AB659092-CF16-4802-9809-A2BCA539310F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6086475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Bild 10" descr="GFZ-LogoNeu_eng_4c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5700"/>
            <a:ext cx="765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5" descr="Helmholtz_Logo_CMYK_DE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52588"/>
          <a:stretch>
            <a:fillRect/>
          </a:stretch>
        </p:blipFill>
        <p:spPr bwMode="auto">
          <a:xfrm>
            <a:off x="7759700" y="6451600"/>
            <a:ext cx="12842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88202"/>
            <a:ext cx="8839200" cy="2057400"/>
          </a:xfrm>
        </p:spPr>
        <p:txBody>
          <a:bodyPr/>
          <a:lstStyle/>
          <a:p>
            <a:pPr eaLnBrk="1" hangingPunct="1"/>
            <a:r>
              <a:rPr lang="en-GB" b="1" dirty="0"/>
              <a:t>CHENILLE: Coupled </a:t>
            </a:r>
            <a:r>
              <a:rPr lang="en-GB" b="1" dirty="0" err="1"/>
              <a:t>beHavior</a:t>
            </a:r>
            <a:r>
              <a:rPr lang="en-GB" b="1" dirty="0"/>
              <a:t> </a:t>
            </a:r>
            <a:r>
              <a:rPr lang="en-GB" b="1" dirty="0" err="1"/>
              <a:t>undErstaNding</a:t>
            </a:r>
            <a:r>
              <a:rPr lang="en-GB" b="1" dirty="0"/>
              <a:t> of </a:t>
            </a:r>
            <a:r>
              <a:rPr lang="en-GB" b="1" dirty="0" err="1"/>
              <a:t>fauLts</a:t>
            </a:r>
            <a:r>
              <a:rPr lang="en-GB" b="1" dirty="0"/>
              <a:t>: from the Laboratory to the </a:t>
            </a:r>
            <a:r>
              <a:rPr lang="en-GB" b="1" dirty="0" err="1"/>
              <a:t>fiEld</a:t>
            </a:r>
            <a:endParaRPr lang="de-DE" altLang="de-DE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7621" y="3218046"/>
            <a:ext cx="82007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Audrey </a:t>
            </a:r>
            <a:r>
              <a:rPr lang="de-DE" sz="2000" dirty="0" smtClean="0">
                <a:solidFill>
                  <a:schemeClr val="bg1"/>
                </a:solidFill>
              </a:rPr>
              <a:t>Bonnelye(1,2), </a:t>
            </a:r>
            <a:r>
              <a:rPr lang="de-DE" sz="2000" dirty="0">
                <a:solidFill>
                  <a:schemeClr val="bg1"/>
                </a:solidFill>
              </a:rPr>
              <a:t>Pierre </a:t>
            </a:r>
            <a:r>
              <a:rPr lang="de-DE" sz="2000" dirty="0" smtClean="0">
                <a:solidFill>
                  <a:schemeClr val="bg1"/>
                </a:solidFill>
              </a:rPr>
              <a:t>Dick(3), </a:t>
            </a:r>
            <a:r>
              <a:rPr lang="de-DE" sz="2000" dirty="0">
                <a:solidFill>
                  <a:schemeClr val="bg1"/>
                </a:solidFill>
              </a:rPr>
              <a:t>Stefan </a:t>
            </a:r>
            <a:r>
              <a:rPr lang="de-DE" sz="2000" dirty="0" smtClean="0">
                <a:solidFill>
                  <a:schemeClr val="bg1"/>
                </a:solidFill>
              </a:rPr>
              <a:t>Lüth(1), Rüdiger Giese(1), Roman Esefelder(1), </a:t>
            </a:r>
            <a:r>
              <a:rPr lang="de-DE" sz="2000" dirty="0">
                <a:solidFill>
                  <a:schemeClr val="bg1"/>
                </a:solidFill>
              </a:rPr>
              <a:t>Fabrice </a:t>
            </a:r>
            <a:r>
              <a:rPr lang="de-DE" sz="2000" dirty="0" smtClean="0">
                <a:solidFill>
                  <a:schemeClr val="bg1"/>
                </a:solidFill>
              </a:rPr>
              <a:t>Cotton(1), </a:t>
            </a:r>
            <a:r>
              <a:rPr lang="de-DE" sz="2000" dirty="0">
                <a:solidFill>
                  <a:schemeClr val="bg1"/>
                </a:solidFill>
              </a:rPr>
              <a:t>Marco </a:t>
            </a:r>
            <a:r>
              <a:rPr lang="de-DE" sz="2000" dirty="0" smtClean="0">
                <a:solidFill>
                  <a:schemeClr val="bg1"/>
                </a:solidFill>
              </a:rPr>
              <a:t>Bohnhoff(1), </a:t>
            </a:r>
            <a:r>
              <a:rPr lang="de-DE" sz="2000" dirty="0">
                <a:solidFill>
                  <a:schemeClr val="bg1"/>
                </a:solidFill>
              </a:rPr>
              <a:t>Yves </a:t>
            </a:r>
            <a:r>
              <a:rPr lang="de-DE" sz="2000" dirty="0" smtClean="0">
                <a:solidFill>
                  <a:schemeClr val="bg1"/>
                </a:solidFill>
              </a:rPr>
              <a:t>Guglielmi(4), </a:t>
            </a:r>
            <a:r>
              <a:rPr lang="de-DE" sz="2000" dirty="0">
                <a:solidFill>
                  <a:schemeClr val="bg1"/>
                </a:solidFill>
              </a:rPr>
              <a:t>Jan </a:t>
            </a:r>
            <a:r>
              <a:rPr lang="de-DE" sz="2000" dirty="0" smtClean="0">
                <a:solidFill>
                  <a:schemeClr val="bg1"/>
                </a:solidFill>
              </a:rPr>
              <a:t>Henninges(1), Damien Jougnot (5),Carolin Boese (1), </a:t>
            </a:r>
            <a:r>
              <a:rPr lang="de-DE" sz="2000" dirty="0">
                <a:solidFill>
                  <a:schemeClr val="bg1"/>
                </a:solidFill>
              </a:rPr>
              <a:t>Grzegorz </a:t>
            </a:r>
            <a:r>
              <a:rPr lang="de-DE" sz="2000" dirty="0" smtClean="0">
                <a:solidFill>
                  <a:schemeClr val="bg1"/>
                </a:solidFill>
              </a:rPr>
              <a:t>Kwiatek(1)</a:t>
            </a: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Both"/>
            </a:pPr>
            <a:r>
              <a:rPr lang="de-DE" sz="1400" dirty="0" smtClean="0">
                <a:solidFill>
                  <a:schemeClr val="bg1"/>
                </a:solidFill>
              </a:rPr>
              <a:t>GFZ </a:t>
            </a:r>
            <a:r>
              <a:rPr lang="de-DE" sz="1400" dirty="0" smtClean="0">
                <a:solidFill>
                  <a:schemeClr val="bg1"/>
                </a:solidFill>
              </a:rPr>
              <a:t>Potsdam, Germany</a:t>
            </a:r>
          </a:p>
          <a:p>
            <a:pPr marL="457200" indent="-457200">
              <a:buAutoNum type="arabicParenBoth"/>
            </a:pPr>
            <a:r>
              <a:rPr lang="de-DE" sz="1400" dirty="0" smtClean="0">
                <a:solidFill>
                  <a:schemeClr val="bg1"/>
                </a:solidFill>
              </a:rPr>
              <a:t>Frei Universität, Berlin, Germany</a:t>
            </a:r>
            <a:endParaRPr lang="de-DE" sz="14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Both"/>
            </a:pPr>
            <a:r>
              <a:rPr lang="de-DE" sz="1400" dirty="0" smtClean="0">
                <a:solidFill>
                  <a:schemeClr val="bg1"/>
                </a:solidFill>
              </a:rPr>
              <a:t>IRSN, France</a:t>
            </a:r>
            <a:endParaRPr lang="de-DE" sz="14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Both"/>
            </a:pPr>
            <a:r>
              <a:rPr lang="de-DE" sz="1400" dirty="0" smtClean="0">
                <a:solidFill>
                  <a:schemeClr val="bg1"/>
                </a:solidFill>
              </a:rPr>
              <a:t>LBNL, USA</a:t>
            </a:r>
          </a:p>
          <a:p>
            <a:pPr marL="457200" indent="-457200">
              <a:buAutoNum type="arabicParenBoth"/>
            </a:pPr>
            <a:r>
              <a:rPr lang="de-DE" sz="1400" dirty="0" smtClean="0">
                <a:solidFill>
                  <a:schemeClr val="bg1"/>
                </a:solidFill>
              </a:rPr>
              <a:t>Sorbonne Université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19" y="166707"/>
            <a:ext cx="1037481" cy="621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693" y="4566270"/>
            <a:ext cx="1137307" cy="713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09" y="4695625"/>
            <a:ext cx="1476463" cy="454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96" y="4600620"/>
            <a:ext cx="1304925" cy="644306"/>
          </a:xfrm>
          <a:prstGeom prst="rect">
            <a:avLst/>
          </a:prstGeom>
        </p:spPr>
      </p:pic>
      <p:pic>
        <p:nvPicPr>
          <p:cNvPr id="12" name="Picture 10" descr="IRSN Retour à l'accuei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5319" y="5403260"/>
            <a:ext cx="959241" cy="58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Passive Seismic Monitoring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50" y="1871351"/>
            <a:ext cx="3704042" cy="2609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15" y="1664820"/>
            <a:ext cx="4919125" cy="3687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23" y="4702175"/>
            <a:ext cx="501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16 sensors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12 high frequency field AE sensors (1-100kHz)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4 accelerometers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52879" y="5546220"/>
            <a:ext cx="2726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Boese et al., 2021</a:t>
            </a:r>
            <a:endParaRPr lang="de-DE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802804" y="4467373"/>
            <a:ext cx="2726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Manthei and Plankers 2018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15246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882"/>
            <a:ext cx="8839200" cy="2057400"/>
          </a:xfrm>
        </p:spPr>
        <p:txBody>
          <a:bodyPr/>
          <a:lstStyle/>
          <a:p>
            <a:pPr eaLnBrk="1" hangingPunct="1"/>
            <a:r>
              <a:rPr lang="en-GB" b="1" dirty="0"/>
              <a:t>CHENILLE: Coupled </a:t>
            </a:r>
            <a:r>
              <a:rPr lang="en-GB" b="1" dirty="0" err="1"/>
              <a:t>beHavior</a:t>
            </a:r>
            <a:r>
              <a:rPr lang="en-GB" b="1" dirty="0"/>
              <a:t> </a:t>
            </a:r>
            <a:r>
              <a:rPr lang="en-GB" b="1" dirty="0" err="1"/>
              <a:t>undErstaNding</a:t>
            </a:r>
            <a:r>
              <a:rPr lang="en-GB" b="1" dirty="0"/>
              <a:t> of </a:t>
            </a:r>
            <a:r>
              <a:rPr lang="en-GB" b="1" dirty="0" err="1"/>
              <a:t>fauLts</a:t>
            </a:r>
            <a:r>
              <a:rPr lang="en-GB" b="1" dirty="0"/>
              <a:t>: from the Laboratory to the </a:t>
            </a:r>
            <a:r>
              <a:rPr lang="en-GB" b="1" dirty="0" err="1"/>
              <a:t>fiEld</a:t>
            </a:r>
            <a:endParaRPr lang="de-DE" altLang="de-DE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55541" y="6133966"/>
            <a:ext cx="820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Thanks for your attention </a:t>
            </a:r>
            <a:r>
              <a:rPr lang="de-DE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19" y="166707"/>
            <a:ext cx="1037481" cy="621495"/>
          </a:xfrm>
          <a:prstGeom prst="rect">
            <a:avLst/>
          </a:prstGeom>
        </p:spPr>
      </p:pic>
      <p:sp>
        <p:nvSpPr>
          <p:cNvPr id="28" name="Left-Right Arrow 27"/>
          <p:cNvSpPr/>
          <p:nvPr/>
        </p:nvSpPr>
        <p:spPr>
          <a:xfrm>
            <a:off x="2841117" y="3647257"/>
            <a:ext cx="620296" cy="34329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Left-Right Arrow 30"/>
          <p:cNvSpPr/>
          <p:nvPr/>
        </p:nvSpPr>
        <p:spPr>
          <a:xfrm>
            <a:off x="5951611" y="3568923"/>
            <a:ext cx="620296" cy="34329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481257" y="1852808"/>
            <a:ext cx="8600107" cy="526608"/>
            <a:chOff x="424638" y="5899271"/>
            <a:chExt cx="11514372" cy="499731"/>
          </a:xfrm>
        </p:grpSpPr>
        <p:sp>
          <p:nvSpPr>
            <p:cNvPr id="33" name="Right Arrow 32"/>
            <p:cNvSpPr/>
            <p:nvPr/>
          </p:nvSpPr>
          <p:spPr>
            <a:xfrm>
              <a:off x="424638" y="5899271"/>
              <a:ext cx="11176813" cy="49973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4638" y="5964470"/>
              <a:ext cx="150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µm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75759" y="5964470"/>
              <a:ext cx="150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c</a:t>
              </a:r>
              <a:r>
                <a:rPr lang="de-DE" b="1" dirty="0" smtClean="0">
                  <a:solidFill>
                    <a:schemeClr val="bg1"/>
                  </a:solidFill>
                </a:rPr>
                <a:t>m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7044" y="5964470"/>
              <a:ext cx="150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10m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6632" y="2791696"/>
            <a:ext cx="2620472" cy="1758295"/>
            <a:chOff x="2589703" y="1549834"/>
            <a:chExt cx="4412855" cy="267200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" t="7160" r="13775" b="9681"/>
            <a:stretch/>
          </p:blipFill>
          <p:spPr>
            <a:xfrm>
              <a:off x="2589703" y="1549834"/>
              <a:ext cx="4412855" cy="2672004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>
              <a:off x="2767164" y="1625600"/>
              <a:ext cx="1861" cy="246744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809462" y="2622720"/>
              <a:ext cx="1931450" cy="56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0,9mm</a:t>
              </a:r>
              <a:endParaRPr lang="de-DE" b="1" dirty="0"/>
            </a:p>
          </p:txBody>
        </p:sp>
      </p:grpSp>
      <p:pic>
        <p:nvPicPr>
          <p:cNvPr id="42" name="Grafik 2">
            <a:extLst>
              <a:ext uri="{FF2B5EF4-FFF2-40B4-BE49-F238E27FC236}">
                <a16:creationId xmlns:a16="http://schemas.microsoft.com/office/drawing/2014/main" xmlns="" id="{8C6E993D-75DE-4982-8E92-A29375C5F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54" y="2737270"/>
            <a:ext cx="2116902" cy="17194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162" y="2525541"/>
            <a:ext cx="2060357" cy="238388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96632" y="4715364"/>
            <a:ext cx="26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micro-mechanical testing</a:t>
            </a:r>
            <a:endParaRPr lang="de-DE" dirty="0"/>
          </a:p>
        </p:txBody>
      </p:sp>
      <p:sp>
        <p:nvSpPr>
          <p:cNvPr id="45" name="TextBox 44"/>
          <p:cNvSpPr txBox="1"/>
          <p:nvPr/>
        </p:nvSpPr>
        <p:spPr>
          <a:xfrm>
            <a:off x="4097242" y="4774853"/>
            <a:ext cx="170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Triaxial testing</a:t>
            </a:r>
            <a:endParaRPr lang="de-DE" dirty="0"/>
          </a:p>
        </p:txBody>
      </p:sp>
      <p:sp>
        <p:nvSpPr>
          <p:cNvPr id="46" name="TextBox 45"/>
          <p:cNvSpPr txBox="1"/>
          <p:nvPr/>
        </p:nvSpPr>
        <p:spPr>
          <a:xfrm>
            <a:off x="7020525" y="4947404"/>
            <a:ext cx="170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In-situ</a:t>
            </a:r>
            <a:r>
              <a:rPr lang="de-DE" dirty="0" smtClean="0"/>
              <a:t> testing</a:t>
            </a:r>
            <a:endParaRPr lang="de-DE" dirty="0"/>
          </a:p>
        </p:txBody>
      </p:sp>
      <p:sp>
        <p:nvSpPr>
          <p:cNvPr id="47" name="TextBox 46"/>
          <p:cNvSpPr txBox="1"/>
          <p:nvPr/>
        </p:nvSpPr>
        <p:spPr>
          <a:xfrm>
            <a:off x="6877725" y="5733986"/>
            <a:ext cx="264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Guglielmi et al. 2018</a:t>
            </a:r>
            <a:endParaRPr lang="de-DE" sz="1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772317" y="5527610"/>
            <a:ext cx="224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Schuster et al., under review</a:t>
            </a:r>
            <a:endParaRPr lang="de-DE" sz="1400" i="1" dirty="0"/>
          </a:p>
        </p:txBody>
      </p:sp>
      <p:sp>
        <p:nvSpPr>
          <p:cNvPr id="49" name="Slide Number Placeholder 1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7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5549"/>
            <a:ext cx="8839200" cy="12192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URL of Tournemire</a:t>
            </a:r>
            <a:endParaRPr lang="de-DE" altLang="de-DE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325965" y="1584959"/>
            <a:ext cx="3758356" cy="2366011"/>
            <a:chOff x="646383" y="2173151"/>
            <a:chExt cx="4336276" cy="2931074"/>
          </a:xfrm>
        </p:grpSpPr>
        <p:pic>
          <p:nvPicPr>
            <p:cNvPr id="28" name="Image 45" descr="Carte n°1 : Coupe géologique au droit de la station expérimentale de Tournem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83" y="2173151"/>
              <a:ext cx="4336276" cy="293107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140901" y="3843765"/>
              <a:ext cx="295674" cy="19711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84321" y="1584959"/>
            <a:ext cx="49072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Underground Research Laboratory :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Clay rich rocks are </a:t>
            </a:r>
            <a:r>
              <a:rPr lang="de-DE" sz="1600" b="1" dirty="0" smtClean="0"/>
              <a:t>sedimentary</a:t>
            </a:r>
            <a:r>
              <a:rPr lang="de-DE" sz="1600" dirty="0" smtClean="0"/>
              <a:t> rocks, prensenting </a:t>
            </a:r>
            <a:r>
              <a:rPr lang="de-DE" sz="1600" b="1" dirty="0" smtClean="0"/>
              <a:t>fine grained particules</a:t>
            </a:r>
            <a:r>
              <a:rPr lang="de-DE" sz="1600" dirty="0" smtClean="0"/>
              <a:t>. They are considered for geological storage of nuclear wastes.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Toarcian layer presents </a:t>
            </a:r>
            <a:r>
              <a:rPr lang="de-DE" sz="1600" b="1" dirty="0" smtClean="0"/>
              <a:t>~50% of clay minerals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Clay rich rocks are known to exhibit</a:t>
            </a:r>
            <a:r>
              <a:rPr lang="de-DE" sz="1600" b="1" dirty="0" smtClean="0"/>
              <a:t> a strong anisotropy, related to mineral shape, pore shape and bedding.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endParaRPr lang="de-DE" sz="1600" dirty="0"/>
          </a:p>
        </p:txBody>
      </p:sp>
      <p:pic>
        <p:nvPicPr>
          <p:cNvPr id="31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613565" y="4031180"/>
            <a:ext cx="3470756" cy="2046812"/>
          </a:xfrm>
          <a:prstGeom prst="rect">
            <a:avLst/>
          </a:prstGeom>
        </p:spPr>
      </p:pic>
      <p:pic>
        <p:nvPicPr>
          <p:cNvPr id="32" name="Picture 2" descr="D:\manip_meb\H7\ZOI8_50_GB1\BSE_ZOI8_HFW50_Step0_BIS_HQ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05" y="4069486"/>
            <a:ext cx="2179295" cy="20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Borehole set-up</a:t>
            </a:r>
            <a:endParaRPr lang="de-DE" dirty="0"/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438770" y="1318079"/>
            <a:ext cx="4303150" cy="3007361"/>
          </a:xfrm>
          <a:prstGeom prst="rect">
            <a:avLst/>
          </a:prstGeom>
        </p:spPr>
      </p:pic>
      <p:pic>
        <p:nvPicPr>
          <p:cNvPr id="17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" y="4556400"/>
            <a:ext cx="1920000" cy="1440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" y="3116400"/>
            <a:ext cx="191999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" y="1676400"/>
            <a:ext cx="19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" y="236400"/>
            <a:ext cx="19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94080" y="4417596"/>
            <a:ext cx="699252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9 boreholes 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prstClr val="black"/>
                </a:solidFill>
              </a:rPr>
              <a:t>4 “heating boreholes” equipped with heaters and FO for distributed temperature measurement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prstClr val="black"/>
                </a:solidFill>
              </a:rPr>
              <a:t>4 acoustic monitoring boreholes for HF seismic </a:t>
            </a:r>
            <a:endParaRPr lang="en-GB" sz="16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</a:rPr>
              <a:t>1 </a:t>
            </a:r>
            <a:r>
              <a:rPr lang="en-GB" sz="1600" dirty="0">
                <a:solidFill>
                  <a:prstClr val="black"/>
                </a:solidFill>
              </a:rPr>
              <a:t>injection borehole equipped with in injection probe for gas injection and 3D displacement measurement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prstClr val="black"/>
                </a:solidFill>
              </a:rPr>
              <a:t>15 “short boreholes” for high resolution active seismic acquisition before/after experiment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876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Planned activities</a:t>
            </a:r>
            <a:endParaRPr lang="de-D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62" y="1524000"/>
            <a:ext cx="5958523" cy="45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loading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228"/>
            <a:ext cx="4817119" cy="3612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45" y="2570480"/>
            <a:ext cx="4092655" cy="3082993"/>
          </a:xfrm>
          <a:prstGeom prst="rect">
            <a:avLst/>
          </a:prstGeom>
        </p:spPr>
      </p:pic>
      <p:pic>
        <p:nvPicPr>
          <p:cNvPr id="6" name="Imag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17" y="2783839"/>
            <a:ext cx="1697663" cy="1053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355" y="1677908"/>
            <a:ext cx="546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Comsol simulations 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9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loading</a:t>
            </a:r>
            <a:endParaRPr lang="de-DE" dirty="0"/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>
          <a:xfrm>
            <a:off x="4484413" y="1273639"/>
            <a:ext cx="4609955" cy="402948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1800" b="1" kern="1200" baseline="0" dirty="0" smtClean="0">
                <a:solidFill>
                  <a:srgbClr val="6C6C6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fr-FR" sz="1600" kern="1200" baseline="0" dirty="0" smtClean="0">
                <a:solidFill>
                  <a:srgbClr val="6C6C6C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rgbClr val="00548A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rgbClr val="65A3CC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rgbClr val="56A099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 smtClean="0">
                <a:solidFill>
                  <a:schemeClr val="tx1"/>
                </a:solidFill>
                <a:latin typeface="+mn-lt"/>
              </a:rPr>
              <a:t>DTS provides 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High capacity / bandwidth: more information can be transmitted in time</a:t>
            </a:r>
            <a:endParaRPr lang="de-DE" sz="1600" b="0" dirty="0">
              <a:solidFill>
                <a:schemeClr val="tx1"/>
              </a:solidFill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“Passive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“, low power, no downhole electronics required</a:t>
            </a:r>
            <a:endParaRPr lang="de-DE" sz="1600" b="0" dirty="0">
              <a:solidFill>
                <a:schemeClr val="tx1"/>
              </a:solidFill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Small dimensions, lightweight: easy to deploy in places difficult to access and where space is limited</a:t>
            </a:r>
            <a:endParaRPr lang="de-DE" sz="1600" b="0" dirty="0">
              <a:solidFill>
                <a:schemeClr val="tx1"/>
              </a:solidFill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Environmental ruggedness: can tolerate high temperatures (up to ~300 °C and higher)</a:t>
            </a:r>
            <a:endParaRPr lang="de-DE" sz="1600" b="0" dirty="0">
              <a:solidFill>
                <a:schemeClr val="tx1"/>
              </a:solidFill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Multiplexing, distributed sensing: high temporal and spatial resolution, long ranges (several km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T°C resolution ±0.3, spatial resolution 1m</a:t>
            </a:r>
            <a:endParaRPr lang="de-DE" sz="16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14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GB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8937" y="549356"/>
            <a:ext cx="4472227" cy="5740287"/>
            <a:chOff x="4054839" y="136725"/>
            <a:chExt cx="4184597" cy="5297359"/>
          </a:xfrm>
        </p:grpSpPr>
        <p:sp>
          <p:nvSpPr>
            <p:cNvPr id="42" name="Elipse 3">
              <a:extLst>
                <a:ext uri="{FF2B5EF4-FFF2-40B4-BE49-F238E27FC236}">
                  <a16:creationId xmlns:a16="http://schemas.microsoft.com/office/drawing/2014/main" xmlns="" id="{DB84C83D-6EED-4F89-95AB-4B488E9B2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0343" y="1361484"/>
              <a:ext cx="3456000" cy="3456000"/>
            </a:xfrm>
            <a:prstGeom prst="ellipse">
              <a:avLst/>
            </a:prstGeom>
            <a:solidFill>
              <a:srgbClr val="E7E6E6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Elipse 6">
              <a:extLst>
                <a:ext uri="{FF2B5EF4-FFF2-40B4-BE49-F238E27FC236}">
                  <a16:creationId xmlns:a16="http://schemas.microsoft.com/office/drawing/2014/main" xmlns="" id="{016E742F-1621-4F4D-99FC-A5CF609E65D2}"/>
                </a:ext>
              </a:extLst>
            </p:cNvPr>
            <p:cNvSpPr/>
            <p:nvPr/>
          </p:nvSpPr>
          <p:spPr>
            <a:xfrm>
              <a:off x="6192033" y="4692709"/>
              <a:ext cx="108000" cy="108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Elipse 7">
              <a:extLst>
                <a:ext uri="{FF2B5EF4-FFF2-40B4-BE49-F238E27FC236}">
                  <a16:creationId xmlns:a16="http://schemas.microsoft.com/office/drawing/2014/main" xmlns="" id="{99189EE6-2668-418E-9B97-4FCBED460546}"/>
                </a:ext>
              </a:extLst>
            </p:cNvPr>
            <p:cNvSpPr/>
            <p:nvPr/>
          </p:nvSpPr>
          <p:spPr>
            <a:xfrm>
              <a:off x="5875499" y="4692709"/>
              <a:ext cx="108000" cy="108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uadroTexto 8">
              <a:extLst>
                <a:ext uri="{FF2B5EF4-FFF2-40B4-BE49-F238E27FC236}">
                  <a16:creationId xmlns:a16="http://schemas.microsoft.com/office/drawing/2014/main" xmlns="" id="{6D9449EC-5E7C-4449-9C26-8B4CA089B77D}"/>
                </a:ext>
              </a:extLst>
            </p:cNvPr>
            <p:cNvSpPr txBox="1"/>
            <p:nvPr/>
          </p:nvSpPr>
          <p:spPr>
            <a:xfrm>
              <a:off x="5434309" y="755705"/>
              <a:ext cx="280512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ROCK (</a:t>
              </a:r>
              <a:r>
                <a:rPr kumimoji="0" lang="es-E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Borehole</a:t>
              </a: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96 mm OD)</a:t>
              </a:r>
            </a:p>
          </p:txBody>
        </p:sp>
        <p:sp>
          <p:nvSpPr>
            <p:cNvPr id="46" name="CuadroTexto 9">
              <a:extLst>
                <a:ext uri="{FF2B5EF4-FFF2-40B4-BE49-F238E27FC236}">
                  <a16:creationId xmlns:a16="http://schemas.microsoft.com/office/drawing/2014/main" xmlns="" id="{F441A570-D076-494E-A9AD-FFA02F04E851}"/>
                </a:ext>
              </a:extLst>
            </p:cNvPr>
            <p:cNvSpPr txBox="1"/>
            <p:nvPr/>
          </p:nvSpPr>
          <p:spPr>
            <a:xfrm>
              <a:off x="5581848" y="4849309"/>
              <a:ext cx="11284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FO +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GLASS ROD</a:t>
              </a:r>
            </a:p>
          </p:txBody>
        </p:sp>
        <p:sp>
          <p:nvSpPr>
            <p:cNvPr id="47" name="Elipse 13">
              <a:extLst>
                <a:ext uri="{FF2B5EF4-FFF2-40B4-BE49-F238E27FC236}">
                  <a16:creationId xmlns:a16="http://schemas.microsoft.com/office/drawing/2014/main" xmlns="" id="{A7D49592-C0B3-4905-8BBF-49EBB583CE0E}"/>
                </a:ext>
              </a:extLst>
            </p:cNvPr>
            <p:cNvSpPr/>
            <p:nvPr/>
          </p:nvSpPr>
          <p:spPr>
            <a:xfrm>
              <a:off x="5983499" y="4593966"/>
              <a:ext cx="216000" cy="2160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ángulo 1">
              <a:extLst>
                <a:ext uri="{FF2B5EF4-FFF2-40B4-BE49-F238E27FC236}">
                  <a16:creationId xmlns:a16="http://schemas.microsoft.com/office/drawing/2014/main" xmlns="" id="{FD87F876-9255-470A-9990-AC490F5E0C4B}"/>
                </a:ext>
              </a:extLst>
            </p:cNvPr>
            <p:cNvSpPr/>
            <p:nvPr/>
          </p:nvSpPr>
          <p:spPr>
            <a:xfrm rot="20773664" flipH="1">
              <a:off x="6235178" y="3411681"/>
              <a:ext cx="71304" cy="136565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ángulo 14">
              <a:extLst>
                <a:ext uri="{FF2B5EF4-FFF2-40B4-BE49-F238E27FC236}">
                  <a16:creationId xmlns:a16="http://schemas.microsoft.com/office/drawing/2014/main" xmlns="" id="{65B1E538-DC69-4615-ADA9-E756B0F49859}"/>
                </a:ext>
              </a:extLst>
            </p:cNvPr>
            <p:cNvSpPr/>
            <p:nvPr/>
          </p:nvSpPr>
          <p:spPr>
            <a:xfrm rot="16200000" flipH="1">
              <a:off x="6966994" y="2722420"/>
              <a:ext cx="75370" cy="136565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ángulo 15">
              <a:extLst>
                <a:ext uri="{FF2B5EF4-FFF2-40B4-BE49-F238E27FC236}">
                  <a16:creationId xmlns:a16="http://schemas.microsoft.com/office/drawing/2014/main" xmlns="" id="{0D192DC5-5641-468D-A9BA-BB97CDD439B6}"/>
                </a:ext>
              </a:extLst>
            </p:cNvPr>
            <p:cNvSpPr/>
            <p:nvPr/>
          </p:nvSpPr>
          <p:spPr>
            <a:xfrm rot="19014336" flipH="1">
              <a:off x="6571826" y="3229571"/>
              <a:ext cx="61837" cy="141556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ángulo 16">
              <a:extLst>
                <a:ext uri="{FF2B5EF4-FFF2-40B4-BE49-F238E27FC236}">
                  <a16:creationId xmlns:a16="http://schemas.microsoft.com/office/drawing/2014/main" xmlns="" id="{5872CA5C-4AA7-4FCE-836F-9AADFBF77D6B}"/>
                </a:ext>
              </a:extLst>
            </p:cNvPr>
            <p:cNvSpPr/>
            <p:nvPr/>
          </p:nvSpPr>
          <p:spPr>
            <a:xfrm rot="10800000" flipH="1">
              <a:off x="6080816" y="1577422"/>
              <a:ext cx="62809" cy="136565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ángulo 17">
              <a:extLst>
                <a:ext uri="{FF2B5EF4-FFF2-40B4-BE49-F238E27FC236}">
                  <a16:creationId xmlns:a16="http://schemas.microsoft.com/office/drawing/2014/main" xmlns="" id="{F2754E88-DF93-4E08-95D6-4E89AB231091}"/>
                </a:ext>
              </a:extLst>
            </p:cNvPr>
            <p:cNvSpPr/>
            <p:nvPr/>
          </p:nvSpPr>
          <p:spPr>
            <a:xfrm rot="13929628">
              <a:off x="6742758" y="2005797"/>
              <a:ext cx="58780" cy="164725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Elipse 18">
              <a:extLst>
                <a:ext uri="{FF2B5EF4-FFF2-40B4-BE49-F238E27FC236}">
                  <a16:creationId xmlns:a16="http://schemas.microsoft.com/office/drawing/2014/main" xmlns="" id="{98F7D40C-ADA7-40B8-AE27-954A34B066E3}"/>
                </a:ext>
              </a:extLst>
            </p:cNvPr>
            <p:cNvSpPr/>
            <p:nvPr/>
          </p:nvSpPr>
          <p:spPr>
            <a:xfrm>
              <a:off x="6135404" y="16322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Elipse 19">
              <a:extLst>
                <a:ext uri="{FF2B5EF4-FFF2-40B4-BE49-F238E27FC236}">
                  <a16:creationId xmlns:a16="http://schemas.microsoft.com/office/drawing/2014/main" xmlns="" id="{78FA9149-EF93-4DA5-B10C-0176B649AACB}"/>
                </a:ext>
              </a:extLst>
            </p:cNvPr>
            <p:cNvSpPr/>
            <p:nvPr/>
          </p:nvSpPr>
          <p:spPr>
            <a:xfrm>
              <a:off x="5967971" y="16322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Elipse 20">
              <a:extLst>
                <a:ext uri="{FF2B5EF4-FFF2-40B4-BE49-F238E27FC236}">
                  <a16:creationId xmlns:a16="http://schemas.microsoft.com/office/drawing/2014/main" xmlns="" id="{028FA998-BF7D-4003-B637-E81E2D4B179E}"/>
                </a:ext>
              </a:extLst>
            </p:cNvPr>
            <p:cNvSpPr/>
            <p:nvPr/>
          </p:nvSpPr>
          <p:spPr>
            <a:xfrm>
              <a:off x="6537455" y="1848237"/>
              <a:ext cx="720000" cy="720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ángulo 24">
              <a:extLst>
                <a:ext uri="{FF2B5EF4-FFF2-40B4-BE49-F238E27FC236}">
                  <a16:creationId xmlns:a16="http://schemas.microsoft.com/office/drawing/2014/main" xmlns="" id="{D87816E1-4388-47BC-B48A-F1D7EB8569ED}"/>
                </a:ext>
              </a:extLst>
            </p:cNvPr>
            <p:cNvSpPr/>
            <p:nvPr/>
          </p:nvSpPr>
          <p:spPr>
            <a:xfrm rot="2801767" flipH="1">
              <a:off x="5533705" y="3315116"/>
              <a:ext cx="76142" cy="1343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ángulo 22">
              <a:extLst>
                <a:ext uri="{FF2B5EF4-FFF2-40B4-BE49-F238E27FC236}">
                  <a16:creationId xmlns:a16="http://schemas.microsoft.com/office/drawing/2014/main" xmlns="" id="{E9E3A654-FEF0-44C0-96BB-C79448D84A77}"/>
                </a:ext>
              </a:extLst>
            </p:cNvPr>
            <p:cNvSpPr/>
            <p:nvPr/>
          </p:nvSpPr>
          <p:spPr>
            <a:xfrm rot="16200000" flipH="1">
              <a:off x="5149638" y="2712746"/>
              <a:ext cx="75369" cy="136565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ángulo 23">
              <a:extLst>
                <a:ext uri="{FF2B5EF4-FFF2-40B4-BE49-F238E27FC236}">
                  <a16:creationId xmlns:a16="http://schemas.microsoft.com/office/drawing/2014/main" xmlns="" id="{EB09C321-3227-4E81-8E7D-4B2811B86BA9}"/>
                </a:ext>
              </a:extLst>
            </p:cNvPr>
            <p:cNvSpPr/>
            <p:nvPr/>
          </p:nvSpPr>
          <p:spPr>
            <a:xfrm rot="8264736">
              <a:off x="5425121" y="1909996"/>
              <a:ext cx="58780" cy="164725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ángulo 21">
              <a:extLst>
                <a:ext uri="{FF2B5EF4-FFF2-40B4-BE49-F238E27FC236}">
                  <a16:creationId xmlns:a16="http://schemas.microsoft.com/office/drawing/2014/main" xmlns="" id="{6EF5AC01-BCFB-4BF2-8489-5264DFF3235D}"/>
                </a:ext>
              </a:extLst>
            </p:cNvPr>
            <p:cNvSpPr/>
            <p:nvPr/>
          </p:nvSpPr>
          <p:spPr>
            <a:xfrm rot="704571" flipH="1">
              <a:off x="5860746" y="3411173"/>
              <a:ext cx="68386" cy="136565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Elipse 5">
              <a:extLst>
                <a:ext uri="{FF2B5EF4-FFF2-40B4-BE49-F238E27FC236}">
                  <a16:creationId xmlns:a16="http://schemas.microsoft.com/office/drawing/2014/main" xmlns="" id="{2C0E574E-F608-4C7F-A199-B90264F84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4400" y="2343118"/>
              <a:ext cx="2160000" cy="2160000"/>
            </a:xfrm>
            <a:prstGeom prst="ellipse">
              <a:avLst/>
            </a:prstGeom>
            <a:solidFill>
              <a:srgbClr val="ED7D31"/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CuadroTexto 12">
              <a:extLst>
                <a:ext uri="{FF2B5EF4-FFF2-40B4-BE49-F238E27FC236}">
                  <a16:creationId xmlns:a16="http://schemas.microsoft.com/office/drawing/2014/main" xmlns="" id="{A7C4125B-74EC-4C7B-8A8D-88C158D5ABFE}"/>
                </a:ext>
              </a:extLst>
            </p:cNvPr>
            <p:cNvSpPr txBox="1"/>
            <p:nvPr/>
          </p:nvSpPr>
          <p:spPr>
            <a:xfrm>
              <a:off x="5581848" y="2402794"/>
              <a:ext cx="1098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HEATER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60,3 mm OD</a:t>
              </a:r>
            </a:p>
          </p:txBody>
        </p:sp>
        <p:sp>
          <p:nvSpPr>
            <p:cNvPr id="62" name="Elipse 2">
              <a:extLst>
                <a:ext uri="{FF2B5EF4-FFF2-40B4-BE49-F238E27FC236}">
                  <a16:creationId xmlns:a16="http://schemas.microsoft.com/office/drawing/2014/main" xmlns="" id="{ED195DB0-F1DA-4292-93E3-6D2C60E1C8F5}"/>
                </a:ext>
              </a:extLst>
            </p:cNvPr>
            <p:cNvSpPr/>
            <p:nvPr/>
          </p:nvSpPr>
          <p:spPr>
            <a:xfrm rot="1411927">
              <a:off x="5065836" y="4534144"/>
              <a:ext cx="700646" cy="124684"/>
            </a:xfrm>
            <a:prstGeom prst="ellipse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Elipse 25">
              <a:extLst>
                <a:ext uri="{FF2B5EF4-FFF2-40B4-BE49-F238E27FC236}">
                  <a16:creationId xmlns:a16="http://schemas.microsoft.com/office/drawing/2014/main" xmlns="" id="{DA155790-0DFF-4F1E-883C-33B0F0D10EAF}"/>
                </a:ext>
              </a:extLst>
            </p:cNvPr>
            <p:cNvSpPr/>
            <p:nvPr/>
          </p:nvSpPr>
          <p:spPr>
            <a:xfrm rot="9399178">
              <a:off x="6389725" y="4553788"/>
              <a:ext cx="700646" cy="124684"/>
            </a:xfrm>
            <a:prstGeom prst="ellipse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CuadroTexto 26">
              <a:extLst>
                <a:ext uri="{FF2B5EF4-FFF2-40B4-BE49-F238E27FC236}">
                  <a16:creationId xmlns:a16="http://schemas.microsoft.com/office/drawing/2014/main" xmlns="" id="{43398D59-7FBC-4C95-B731-2A3AB50F3450}"/>
                </a:ext>
              </a:extLst>
            </p:cNvPr>
            <p:cNvSpPr txBox="1"/>
            <p:nvPr/>
          </p:nvSpPr>
          <p:spPr>
            <a:xfrm>
              <a:off x="4997081" y="1916459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CEMENT</a:t>
              </a:r>
            </a:p>
          </p:txBody>
        </p:sp>
        <p:sp>
          <p:nvSpPr>
            <p:cNvPr id="65" name="CuadroTexto 27">
              <a:extLst>
                <a:ext uri="{FF2B5EF4-FFF2-40B4-BE49-F238E27FC236}">
                  <a16:creationId xmlns:a16="http://schemas.microsoft.com/office/drawing/2014/main" xmlns="" id="{D05CF464-0889-4B18-A0ED-32F9BD16DB77}"/>
                </a:ext>
              </a:extLst>
            </p:cNvPr>
            <p:cNvSpPr txBox="1"/>
            <p:nvPr/>
          </p:nvSpPr>
          <p:spPr>
            <a:xfrm>
              <a:off x="6104637" y="1717194"/>
              <a:ext cx="631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TCx4</a:t>
              </a:r>
            </a:p>
          </p:txBody>
        </p:sp>
        <p:sp>
          <p:nvSpPr>
            <p:cNvPr id="66" name="CuadroTexto 28">
              <a:extLst>
                <a:ext uri="{FF2B5EF4-FFF2-40B4-BE49-F238E27FC236}">
                  <a16:creationId xmlns:a16="http://schemas.microsoft.com/office/drawing/2014/main" xmlns="" id="{9AE95CA7-E376-44EF-B120-316800C650C1}"/>
                </a:ext>
              </a:extLst>
            </p:cNvPr>
            <p:cNvSpPr txBox="1"/>
            <p:nvPr/>
          </p:nvSpPr>
          <p:spPr>
            <a:xfrm>
              <a:off x="6623400" y="2060934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TUBE</a:t>
              </a:r>
            </a:p>
          </p:txBody>
        </p:sp>
        <p:sp>
          <p:nvSpPr>
            <p:cNvPr id="67" name="Elipse 29">
              <a:extLst>
                <a:ext uri="{FF2B5EF4-FFF2-40B4-BE49-F238E27FC236}">
                  <a16:creationId xmlns:a16="http://schemas.microsoft.com/office/drawing/2014/main" xmlns="" id="{3761CEB6-0336-4056-8D47-2CF4C622F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546" y="1579491"/>
              <a:ext cx="3240000" cy="3240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CuadroTexto 30">
              <a:extLst>
                <a:ext uri="{FF2B5EF4-FFF2-40B4-BE49-F238E27FC236}">
                  <a16:creationId xmlns:a16="http://schemas.microsoft.com/office/drawing/2014/main" xmlns="" id="{C8A0D29D-7B76-4894-9460-83A6D32C758D}"/>
                </a:ext>
              </a:extLst>
            </p:cNvPr>
            <p:cNvSpPr txBox="1"/>
            <p:nvPr/>
          </p:nvSpPr>
          <p:spPr>
            <a:xfrm>
              <a:off x="4054839" y="136725"/>
              <a:ext cx="221599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HEATING (90 mm OD)</a:t>
              </a:r>
            </a:p>
          </p:txBody>
        </p:sp>
        <p:sp>
          <p:nvSpPr>
            <p:cNvPr id="69" name="Elipse 31">
              <a:extLst>
                <a:ext uri="{FF2B5EF4-FFF2-40B4-BE49-F238E27FC236}">
                  <a16:creationId xmlns:a16="http://schemas.microsoft.com/office/drawing/2014/main" xmlns="" id="{4B5247B7-33CE-4FED-BA9C-676B42343ED6}"/>
                </a:ext>
              </a:extLst>
            </p:cNvPr>
            <p:cNvSpPr/>
            <p:nvPr/>
          </p:nvSpPr>
          <p:spPr>
            <a:xfrm>
              <a:off x="5810055" y="3854286"/>
              <a:ext cx="576000" cy="576000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CuadroTexto 32">
              <a:extLst>
                <a:ext uri="{FF2B5EF4-FFF2-40B4-BE49-F238E27FC236}">
                  <a16:creationId xmlns:a16="http://schemas.microsoft.com/office/drawing/2014/main" xmlns="" id="{C848EC7C-DD40-49D5-8B0B-AC9552281E91}"/>
                </a:ext>
              </a:extLst>
            </p:cNvPr>
            <p:cNvSpPr txBox="1"/>
            <p:nvPr/>
          </p:nvSpPr>
          <p:spPr>
            <a:xfrm>
              <a:off x="6680418" y="4631730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SLIDE</a:t>
              </a:r>
            </a:p>
          </p:txBody>
        </p:sp>
        <p:sp>
          <p:nvSpPr>
            <p:cNvPr id="71" name="CuadroTexto 33">
              <a:extLst>
                <a:ext uri="{FF2B5EF4-FFF2-40B4-BE49-F238E27FC236}">
                  <a16:creationId xmlns:a16="http://schemas.microsoft.com/office/drawing/2014/main" xmlns="" id="{3C37CE4F-E474-4A74-948A-A9E6CB6AEC05}"/>
                </a:ext>
              </a:extLst>
            </p:cNvPr>
            <p:cNvSpPr txBox="1"/>
            <p:nvPr/>
          </p:nvSpPr>
          <p:spPr>
            <a:xfrm>
              <a:off x="4548760" y="4621214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SLIDE</a:t>
              </a:r>
            </a:p>
          </p:txBody>
        </p:sp>
        <p:sp>
          <p:nvSpPr>
            <p:cNvPr id="72" name="Elipse 34">
              <a:extLst>
                <a:ext uri="{FF2B5EF4-FFF2-40B4-BE49-F238E27FC236}">
                  <a16:creationId xmlns:a16="http://schemas.microsoft.com/office/drawing/2014/main" xmlns="" id="{E047176B-D0DB-4037-9014-57C8F26D4CD9}"/>
                </a:ext>
              </a:extLst>
            </p:cNvPr>
            <p:cNvSpPr/>
            <p:nvPr/>
          </p:nvSpPr>
          <p:spPr>
            <a:xfrm>
              <a:off x="5743143" y="2943609"/>
              <a:ext cx="720000" cy="72000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uadroTexto 35">
              <a:extLst>
                <a:ext uri="{FF2B5EF4-FFF2-40B4-BE49-F238E27FC236}">
                  <a16:creationId xmlns:a16="http://schemas.microsoft.com/office/drawing/2014/main" xmlns="" id="{04EDF08C-3D7B-4524-8B12-C12040C5EC10}"/>
                </a:ext>
              </a:extLst>
            </p:cNvPr>
            <p:cNvSpPr txBox="1"/>
            <p:nvPr/>
          </p:nvSpPr>
          <p:spPr>
            <a:xfrm>
              <a:off x="5749706" y="3983708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CABLE</a:t>
              </a:r>
            </a:p>
          </p:txBody>
        </p:sp>
        <p:sp>
          <p:nvSpPr>
            <p:cNvPr id="74" name="CuadroTexto 36">
              <a:extLst>
                <a:ext uri="{FF2B5EF4-FFF2-40B4-BE49-F238E27FC236}">
                  <a16:creationId xmlns:a16="http://schemas.microsoft.com/office/drawing/2014/main" xmlns="" id="{789C8A66-CD15-4734-8794-E10598EBA775}"/>
                </a:ext>
              </a:extLst>
            </p:cNvPr>
            <p:cNvSpPr txBox="1"/>
            <p:nvPr/>
          </p:nvSpPr>
          <p:spPr>
            <a:xfrm>
              <a:off x="5715712" y="3105518"/>
              <a:ext cx="8098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INSERTION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ROD</a:t>
              </a:r>
            </a:p>
          </p:txBody>
        </p:sp>
        <p:cxnSp>
          <p:nvCxnSpPr>
            <p:cNvPr id="75" name="Conector recto de flecha 38">
              <a:extLst>
                <a:ext uri="{FF2B5EF4-FFF2-40B4-BE49-F238E27FC236}">
                  <a16:creationId xmlns:a16="http://schemas.microsoft.com/office/drawing/2014/main" xmlns="" id="{32252DA1-11F5-471E-BE96-3EE46A441BE8}"/>
                </a:ext>
              </a:extLst>
            </p:cNvPr>
            <p:cNvCxnSpPr>
              <a:cxnSpLocks/>
              <a:stCxn id="68" idx="2"/>
              <a:endCxn id="67" idx="1"/>
            </p:cNvCxnSpPr>
            <p:nvPr/>
          </p:nvCxnSpPr>
          <p:spPr>
            <a:xfrm flipH="1">
              <a:off x="4959033" y="506056"/>
              <a:ext cx="203802" cy="1547922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6" name="Conector recto de flecha 41">
              <a:extLst>
                <a:ext uri="{FF2B5EF4-FFF2-40B4-BE49-F238E27FC236}">
                  <a16:creationId xmlns:a16="http://schemas.microsoft.com/office/drawing/2014/main" xmlns="" id="{25675566-4B5D-420E-B9A8-97F5205059CD}"/>
                </a:ext>
              </a:extLst>
            </p:cNvPr>
            <p:cNvCxnSpPr/>
            <p:nvPr/>
          </p:nvCxnSpPr>
          <p:spPr>
            <a:xfrm flipH="1">
              <a:off x="6525550" y="1119016"/>
              <a:ext cx="246598" cy="303318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22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Hydraulic stimulation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988"/>
            <a:ext cx="3616960" cy="48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61" y="2407920"/>
            <a:ext cx="4912993" cy="3443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9993" y="1334428"/>
            <a:ext cx="655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Injection probe (SIMFIP)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Control of pressure and pressurization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3D dispacament measurements</a:t>
            </a:r>
            <a:endParaRPr lang="de-D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81121" y="5786630"/>
            <a:ext cx="264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Guglielmi et al. 2015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8095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Active Seismic Survey</a:t>
            </a:r>
            <a:endParaRPr lang="de-DE" dirty="0"/>
          </a:p>
        </p:txBody>
      </p:sp>
      <p:pic>
        <p:nvPicPr>
          <p:cNvPr id="4" name="Grafik 2">
            <a:extLst>
              <a:ext uri="{FF2B5EF4-FFF2-40B4-BE49-F238E27FC236}">
                <a16:creationId xmlns="" xmlns:a16="http://schemas.microsoft.com/office/drawing/2014/main" id="{7FB4E643-DC32-48F6-8623-0421417D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02" y="1645920"/>
            <a:ext cx="3484347" cy="3137452"/>
          </a:xfrm>
          <a:prstGeom prst="rect">
            <a:avLst/>
          </a:prstGeom>
        </p:spPr>
      </p:pic>
      <p:pic>
        <p:nvPicPr>
          <p:cNvPr id="5" name="Grafik 7">
            <a:extLst>
              <a:ext uri="{FF2B5EF4-FFF2-40B4-BE49-F238E27FC236}">
                <a16:creationId xmlns="" xmlns:a16="http://schemas.microsoft.com/office/drawing/2014/main" id="{A5E88CFF-1A64-4FCB-AC7D-19662F164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4347688"/>
            <a:ext cx="2028658" cy="1352438"/>
          </a:xfrm>
          <a:prstGeom prst="rect">
            <a:avLst/>
          </a:prstGeom>
        </p:spPr>
      </p:pic>
      <p:pic>
        <p:nvPicPr>
          <p:cNvPr id="6" name="Grafik 11">
            <a:extLst>
              <a:ext uri="{FF2B5EF4-FFF2-40B4-BE49-F238E27FC236}">
                <a16:creationId xmlns="" xmlns:a16="http://schemas.microsoft.com/office/drawing/2014/main" id="{2A90930C-8285-45B0-BA3C-C1D3866DA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43" y="4619245"/>
            <a:ext cx="1853467" cy="1235645"/>
          </a:xfrm>
          <a:prstGeom prst="rect">
            <a:avLst/>
          </a:prstGeom>
        </p:spPr>
      </p:pic>
      <p:pic>
        <p:nvPicPr>
          <p:cNvPr id="7" name="Grafik 13">
            <a:extLst>
              <a:ext uri="{FF2B5EF4-FFF2-40B4-BE49-F238E27FC236}">
                <a16:creationId xmlns="" xmlns:a16="http://schemas.microsoft.com/office/drawing/2014/main" id="{4F08917E-3B57-4FFF-BD78-59171987D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44" y="1607742"/>
            <a:ext cx="2410356" cy="1606904"/>
          </a:xfrm>
          <a:prstGeom prst="rect">
            <a:avLst/>
          </a:prstGeom>
        </p:spPr>
      </p:pic>
      <p:pic>
        <p:nvPicPr>
          <p:cNvPr id="8" name="Grafik 15">
            <a:extLst>
              <a:ext uri="{FF2B5EF4-FFF2-40B4-BE49-F238E27FC236}">
                <a16:creationId xmlns="" xmlns:a16="http://schemas.microsoft.com/office/drawing/2014/main" id="{A65B0334-4ADA-4C6D-A19E-DE29EB8992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2" y="4069683"/>
            <a:ext cx="2204126" cy="1469417"/>
          </a:xfrm>
          <a:prstGeom prst="rect">
            <a:avLst/>
          </a:prstGeom>
        </p:spPr>
      </p:pic>
      <p:sp>
        <p:nvSpPr>
          <p:cNvPr id="9" name="TextShape 2">
            <a:extLst>
              <a:ext uri="{FF2B5EF4-FFF2-40B4-BE49-F238E27FC236}">
                <a16:creationId xmlns="" xmlns:a16="http://schemas.microsoft.com/office/drawing/2014/main" id="{7644E1A9-6968-477C-B4FE-DE9E76CB5662}"/>
              </a:ext>
            </a:extLst>
          </p:cNvPr>
          <p:cNvSpPr txBox="1"/>
          <p:nvPr/>
        </p:nvSpPr>
        <p:spPr>
          <a:xfrm>
            <a:off x="57203" y="5650758"/>
            <a:ext cx="3484347" cy="332443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spcBef>
                <a:spcPts val="375"/>
              </a:spcBef>
            </a:pPr>
            <a:r>
              <a:rPr lang="en-US" sz="1867" spc="-1" dirty="0">
                <a:solidFill>
                  <a:srgbClr val="000000"/>
                </a:solidFill>
                <a:latin typeface="Verdana"/>
              </a:rPr>
              <a:t>Combined DAQLink and TSP recording</a:t>
            </a:r>
          </a:p>
        </p:txBody>
      </p:sp>
      <p:sp>
        <p:nvSpPr>
          <p:cNvPr id="10" name="TextShape 2">
            <a:extLst>
              <a:ext uri="{FF2B5EF4-FFF2-40B4-BE49-F238E27FC236}">
                <a16:creationId xmlns="" xmlns:a16="http://schemas.microsoft.com/office/drawing/2014/main" id="{9AC2D72F-36ED-4953-AB90-00BDAF7C0E50}"/>
              </a:ext>
            </a:extLst>
          </p:cNvPr>
          <p:cNvSpPr txBox="1"/>
          <p:nvPr/>
        </p:nvSpPr>
        <p:spPr>
          <a:xfrm>
            <a:off x="68729" y="3373056"/>
            <a:ext cx="3132543" cy="332443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spcBef>
                <a:spcPts val="375"/>
              </a:spcBef>
            </a:pPr>
            <a:r>
              <a:rPr lang="en-US" sz="1867" spc="-1" dirty="0">
                <a:solidFill>
                  <a:srgbClr val="000000"/>
                </a:solidFill>
                <a:latin typeface="Verdana"/>
              </a:rPr>
              <a:t>Pneumatically driven Impact Source </a:t>
            </a:r>
          </a:p>
        </p:txBody>
      </p:sp>
      <p:sp>
        <p:nvSpPr>
          <p:cNvPr id="11" name="TextShape 2">
            <a:extLst>
              <a:ext uri="{FF2B5EF4-FFF2-40B4-BE49-F238E27FC236}">
                <a16:creationId xmlns="" xmlns:a16="http://schemas.microsoft.com/office/drawing/2014/main" id="{4ECE98C4-5533-41DE-A7B6-C777F406283D}"/>
              </a:ext>
            </a:extLst>
          </p:cNvPr>
          <p:cNvSpPr txBox="1"/>
          <p:nvPr/>
        </p:nvSpPr>
        <p:spPr>
          <a:xfrm>
            <a:off x="6727217" y="3373055"/>
            <a:ext cx="2491511" cy="332443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spcBef>
                <a:spcPts val="375"/>
              </a:spcBef>
            </a:pPr>
            <a:r>
              <a:rPr lang="en-US" sz="1867" spc="-1" dirty="0">
                <a:solidFill>
                  <a:srgbClr val="000000"/>
                </a:solidFill>
                <a:latin typeface="Verdana"/>
              </a:rPr>
              <a:t>Installation of receiver tubes</a:t>
            </a:r>
          </a:p>
        </p:txBody>
      </p:sp>
      <p:sp>
        <p:nvSpPr>
          <p:cNvPr id="12" name="TextShape 2">
            <a:extLst>
              <a:ext uri="{FF2B5EF4-FFF2-40B4-BE49-F238E27FC236}">
                <a16:creationId xmlns="" xmlns:a16="http://schemas.microsoft.com/office/drawing/2014/main" id="{F1E93AD2-CE00-4C6C-967C-BF900E3FA807}"/>
              </a:ext>
            </a:extLst>
          </p:cNvPr>
          <p:cNvSpPr txBox="1"/>
          <p:nvPr/>
        </p:nvSpPr>
        <p:spPr>
          <a:xfrm>
            <a:off x="6950456" y="5487266"/>
            <a:ext cx="2491511" cy="332443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spcBef>
                <a:spcPts val="375"/>
              </a:spcBef>
            </a:pPr>
            <a:r>
              <a:rPr lang="en-US" sz="1867" spc="-1" dirty="0">
                <a:solidFill>
                  <a:srgbClr val="000000"/>
                </a:solidFill>
                <a:latin typeface="Verdana"/>
              </a:rPr>
              <a:t>Screwed 3C-receiver rods</a:t>
            </a:r>
          </a:p>
        </p:txBody>
      </p:sp>
      <p:grpSp>
        <p:nvGrpSpPr>
          <p:cNvPr id="13" name="Gruppieren 16">
            <a:extLst>
              <a:ext uri="{FF2B5EF4-FFF2-40B4-BE49-F238E27FC236}">
                <a16:creationId xmlns="" xmlns:a16="http://schemas.microsoft.com/office/drawing/2014/main" id="{FD31BDA7-4D86-4166-9E20-40445C4689B6}"/>
              </a:ext>
            </a:extLst>
          </p:cNvPr>
          <p:cNvGrpSpPr/>
          <p:nvPr/>
        </p:nvGrpSpPr>
        <p:grpSpPr>
          <a:xfrm>
            <a:off x="279401" y="1645920"/>
            <a:ext cx="2565400" cy="1582872"/>
            <a:chOff x="381000" y="644652"/>
            <a:chExt cx="2665412" cy="1776942"/>
          </a:xfrm>
        </p:grpSpPr>
        <p:pic>
          <p:nvPicPr>
            <p:cNvPr id="14" name="Grafik 9">
              <a:extLst>
                <a:ext uri="{FF2B5EF4-FFF2-40B4-BE49-F238E27FC236}">
                  <a16:creationId xmlns="" xmlns:a16="http://schemas.microsoft.com/office/drawing/2014/main" id="{FD65DE16-8E44-4600-A5D4-523FB6DD5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644652"/>
              <a:ext cx="2665412" cy="1776942"/>
            </a:xfrm>
            <a:prstGeom prst="rect">
              <a:avLst/>
            </a:prstGeom>
          </p:spPr>
        </p:pic>
        <p:pic>
          <p:nvPicPr>
            <p:cNvPr id="15" name="Grafik 23">
              <a:extLst>
                <a:ext uri="{FF2B5EF4-FFF2-40B4-BE49-F238E27FC236}">
                  <a16:creationId xmlns="" xmlns:a16="http://schemas.microsoft.com/office/drawing/2014/main" id="{61A2713F-4D2E-4581-AEB5-C57C91D04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00" y="660271"/>
              <a:ext cx="933992" cy="644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Active Seismic Survey</a:t>
            </a:r>
            <a:endParaRPr lang="de-DE" dirty="0"/>
          </a:p>
        </p:txBody>
      </p:sp>
      <p:sp>
        <p:nvSpPr>
          <p:cNvPr id="4" name="CustomShape 2">
            <a:extLst>
              <a:ext uri="{FF2B5EF4-FFF2-40B4-BE49-F238E27FC236}">
                <a16:creationId xmlns="" xmlns:a16="http://schemas.microsoft.com/office/drawing/2014/main" id="{ABDEDCAD-5502-4768-9124-4FBE56B6BD83}"/>
              </a:ext>
            </a:extLst>
          </p:cNvPr>
          <p:cNvSpPr/>
          <p:nvPr/>
        </p:nvSpPr>
        <p:spPr>
          <a:xfrm>
            <a:off x="146967" y="1757498"/>
            <a:ext cx="3578410" cy="4174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marL="228594" indent="-228594">
              <a:spcBef>
                <a:spcPts val="375"/>
              </a:spcBef>
              <a:buFontTx/>
              <a:buChar char="-"/>
            </a:pPr>
            <a:r>
              <a:rPr lang="en-US" sz="1600" spc="-1" dirty="0" err="1">
                <a:solidFill>
                  <a:srgbClr val="000000"/>
                </a:solidFill>
                <a:ea typeface="DejaVu Sans"/>
              </a:rPr>
              <a:t>Traveltime</a:t>
            </a:r>
            <a:r>
              <a:rPr lang="en-US" sz="1600" spc="-1" dirty="0">
                <a:solidFill>
                  <a:srgbClr val="000000"/>
                </a:solidFill>
                <a:ea typeface="DejaVu Sans"/>
              </a:rPr>
              <a:t> tomography by simulr16</a:t>
            </a:r>
          </a:p>
          <a:p>
            <a:pPr marL="228594" indent="-228594">
              <a:spcBef>
                <a:spcPts val="375"/>
              </a:spcBef>
              <a:buFontTx/>
              <a:buChar char="-"/>
            </a:pPr>
            <a:r>
              <a:rPr lang="en-US" sz="1600" spc="-1" dirty="0">
                <a:solidFill>
                  <a:srgbClr val="000000"/>
                </a:solidFill>
              </a:rPr>
              <a:t>Low velocity zones near tunnel walls (EDZ) </a:t>
            </a:r>
          </a:p>
          <a:p>
            <a:pPr marL="838179" lvl="1" indent="-228594">
              <a:spcBef>
                <a:spcPts val="375"/>
              </a:spcBef>
              <a:buFontTx/>
              <a:buChar char="-"/>
            </a:pPr>
            <a:r>
              <a:rPr lang="en-US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Lower velocities in the E part of Ga East 03</a:t>
            </a:r>
          </a:p>
          <a:p>
            <a:pPr marL="838179" lvl="1" indent="-228594">
              <a:spcBef>
                <a:spcPts val="375"/>
              </a:spcBef>
              <a:buFontTx/>
              <a:buChar char="-"/>
            </a:pPr>
            <a:r>
              <a:rPr lang="en-US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High velocities at concrete tubing in the W part of the gallery</a:t>
            </a:r>
            <a:endParaRPr lang="de-DE" sz="1600" spc="-1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marL="228594" indent="-228594">
              <a:spcBef>
                <a:spcPts val="375"/>
              </a:spcBef>
              <a:buFontTx/>
              <a:buChar char="-"/>
            </a:pP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Velocities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decreasing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from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west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to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east</a:t>
            </a:r>
            <a:endParaRPr lang="de-DE" sz="1600" spc="-1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marL="228594" indent="-228594">
              <a:spcBef>
                <a:spcPts val="375"/>
              </a:spcBef>
              <a:buFontTx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Low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coverage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in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area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of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interest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near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the</a:t>
            </a:r>
            <a:r>
              <a:rPr lang="de-DE" sz="1600" spc="-1" dirty="0">
                <a:solidFill>
                  <a:srgbClr val="000000"/>
                </a:solidFill>
                <a:ea typeface="Verdana" panose="020B0604030504040204" pitchFamily="34" charset="0"/>
              </a:rPr>
              <a:t> fault </a:t>
            </a:r>
            <a:r>
              <a:rPr lang="de-DE" sz="1600" spc="-1" dirty="0" err="1">
                <a:solidFill>
                  <a:srgbClr val="000000"/>
                </a:solidFill>
                <a:ea typeface="Verdana" panose="020B0604030504040204" pitchFamily="34" charset="0"/>
              </a:rPr>
              <a:t>structure</a:t>
            </a:r>
            <a:endParaRPr lang="en-US" sz="1600" spc="-1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4" y="2184399"/>
            <a:ext cx="5358946" cy="30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On-screen Show (4:3)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MS PGothic</vt:lpstr>
      <vt:lpstr>MS PGothic</vt:lpstr>
      <vt:lpstr>Arial</vt:lpstr>
      <vt:lpstr>Calibri</vt:lpstr>
      <vt:lpstr>DejaVu Sans</vt:lpstr>
      <vt:lpstr>Verdana</vt:lpstr>
      <vt:lpstr>Wingdings</vt:lpstr>
      <vt:lpstr>GFZ_Praesentation_DE</vt:lpstr>
      <vt:lpstr>CHENILLE: Coupled beHavior undErstaNding of fauLts: from the Laboratory to the fiEld</vt:lpstr>
      <vt:lpstr>URL of Tournemire</vt:lpstr>
      <vt:lpstr>Borehole set-up</vt:lpstr>
      <vt:lpstr>Planned activities</vt:lpstr>
      <vt:lpstr>Thermal loading</vt:lpstr>
      <vt:lpstr>Thermal loading</vt:lpstr>
      <vt:lpstr>Hydraulic stimulation</vt:lpstr>
      <vt:lpstr>Active Seismic Survey</vt:lpstr>
      <vt:lpstr>Active Seismic Survey</vt:lpstr>
      <vt:lpstr>Passive Seismic Monitoring</vt:lpstr>
      <vt:lpstr>CHENILLE: Coupled beHavior undErstaNding of fauLts: from the Laboratory to the fiEld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rhanna</dc:creator>
  <cp:lastModifiedBy>Audrey Bonnelye</cp:lastModifiedBy>
  <cp:revision>48</cp:revision>
  <dcterms:created xsi:type="dcterms:W3CDTF">2011-11-07T09:52:11Z</dcterms:created>
  <dcterms:modified xsi:type="dcterms:W3CDTF">2022-05-26T09:05:12Z</dcterms:modified>
</cp:coreProperties>
</file>