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84" r:id="rId3"/>
    <p:sldId id="295" r:id="rId4"/>
    <p:sldId id="268" r:id="rId5"/>
    <p:sldId id="291" r:id="rId6"/>
    <p:sldId id="292" r:id="rId7"/>
    <p:sldId id="256" r:id="rId8"/>
    <p:sldId id="270" r:id="rId9"/>
    <p:sldId id="290" r:id="rId10"/>
    <p:sldId id="296" r:id="rId11"/>
    <p:sldId id="275" r:id="rId12"/>
    <p:sldId id="272" r:id="rId13"/>
    <p:sldId id="297" r:id="rId14"/>
    <p:sldId id="271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88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0T19:50:04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3216 24575,'34'-17'0,"10"-1"0,3-1 0,4 3 0,-3 2 0,-10 5 0,9-2 0,-13 4 0,8 0 0,-4 2 0,3 3 0,2 2 0,3 0 0,3 0 0,3 0 0,0 0 0,-5-1 0,-10-3 0,-11-2 0,-2-5 0,-8 6 0,13-1 0,2 6 0,19 3 0,16 6 0,10 5 0,3 0 0,-4-4 0,-11-7 0,-8-3 0,-6-8 0,4-14 0,8-16 0,8-17 0,10-2 0,-2 6 0,0 15 0,-6 19 0,-4 10 0,0 6 0,2-3 0,2-5 0,2-8 0,9-11 0,-37 10 0,2-1 0,4-1 0,3-1 0,4 0 0,0 3 0,-1 2 0,-1 4 0,-4 3 0,-2 3 0,35 0 0,-22 6 0,-15 3 0,-9 4 0,0 1 0,14-1 0,16-4 0,18-7 0,10-7 0,-48 3 0,-1-1 0,44-12 0,-8 4 0,-5 0 0,-2 0 0,-1-2 0,0-1 0,4 1 0,3-1 0,3 1 0,-2 0 0,-7 0 0,-7 2 0,-7 0 0,-5-1 0,1-3 0,0-3 0,9-5 0,11-4 0,6-4 0,2-1 0,-14 5 0,-21 8 0,-16 8 0,-17 10 0,1 1 0,-3 1 0,23-17 0,21-24 0,-22 15 0,2-4 0,5-5 0,0 0 0,-4 3 0,-1 1 0,32-19 0,-14 19 0,-10 14 0,-8 10 0,-6 1 0,2-3 0,3-7 0,7-9 0,8-7 0,7-2 0,4 3 0,1 7 0,0 5 0,2 1 0,0 3 0,-3 1 0,-6 1 0,-10 0 0,-3-6 0,-4-9 0,-3-8 0,-3-9 0,-5-4 0,-2-9 0,-9 21 0,5-9 0,-4 20 0,12-7 0,9 2 0,6 5 0,4 4 0,-2 3 0,-1 0 0,-4-3 0,-3-2 0,-5 0 0,-6 3 0,-5 3 0,-5 2 0,-4 0 0,-1-4 0,2-3 0,0-2 0,1 6 0,-1 4 0,-1 3 0,-2 2 0,1-7 0,-3-1 0,-1-2 0,-3-2 0,0 2 0,5-2 0,5 2 0,3 2 0,2 2 0,2 0 0,4-4 0,4-1 0,-2 1 0,-3 6 0,-6 4 0,-5 4 0,7 4 0,-6 3 0,14 2 0,-4 2 0,7 0 0,3-1 0,2-2 0,3-4 0,1 0 0,-5 0 0,-5 4 0,-8 2 0,-6 1 0,-3 2 0,-7 2 0,1 1 0,10-1 0,9-2 0,28-2 0,-7 0 0,20 0 0,-22 0 0,9 0 0,-12 0 0,-2 0 0,-3 0 0,-3 0 0,-1 0 0,-7 0 0,-7 2 0,-5 4 0,-3 4 0,-1 2 0,0 1 0,0 2 0,0-1 0,1-2 0,4-3 0,8-5 0,10-2 0,4-2 0,-3-2 0,-7 0 0,-15 0 0,-4 3 0,-7 11 0,7 13 0,6 13 0,7 9 0,1 3 0,-1 0 0,-1-4 0,2-5 0,3-5 0,6-5 0,4 1 0,7-1 0,-8 0 0,11 11 0,-15-4 0,9 8 0,2-9 0,13-3 0,10-4 0,3 0 0,-4 4 0,-16 6 0,-14 3 0,-9-1 0,-2-3 0,3-6 0,10-5 0,14-4 0,14-10 0,9-1 0,2 3 0,-7 7 0,-15 13 0,-12 4 0,-11-1 0,1-4 0,5-3 0,8-1 0,8 4 0,3 2 0,0 0 0,-1 0 0,-4-4 0,-2-4 0,5-1 0,9-1 0,13-2 0,15 1 0,-46-13 0,-1 0 0,41 19 0,-17 4 0,-19 7 0,-14 3 0,-13-8 0,-5-13 0,12-8 0,11-3 0,1 0 0,6 2 0,14 5 0,5 1 0,12 4 0,2 0 0,9 2 0,0-1 0,-11-3 0,-2-1 0,-4 0 0,-4-1 0,-7-1 0,-3-1 0,-5 0 0,-1 0 0,-3-2 0,0-1 0,-3-1 0,0-2 0,-1-2 0,0-1 0,41 9 0,-10-1 0,-15 2 0,-13 8 0,-2 2 0,11 2 0,19-4 0,-29-18 0,1-3 0,8-2 0,0-2 0,-2 0 0,-2 0 0,-6 2 0,-2 4 0,25 18 0,-27 10 0,-16 2 0,-6-1 0,0 2 0,5 5 0,6 5 0,5-3 0,11-10 0,13-12 0,14-9 0,8-7 0,8-6 0,0-2 0,2-2 0,-46 0 0,0 0 0,49 0 0,-49 0 0,0 0 0,48 1 0,-4 6 0,2 4 0,-47-4 0,1 1 0,3 0 0,-1 0 0,3-2 0,-1 0 0,0-1 0,0-1 0,-3 0 0,0 0 0,6 3 0,-4 1 0,18 3 0,13 11 0,-36-6 0,14 5 0,0-4 0,0-5 0,-1-3 0,1-2 0,0-2 0,2 2 0,1 1 0,1-2 0,5-1 0,6-3 0,10-2 0,6-5 0,-6-7 0,-10-2 0,-15 1 0,-13 7 0,-10 4 0,-4 2 0,1 0 0,7-1 0,6-2 0,1 0 0,-6-1 0,-12 0 0,-10 0 0,-12 1 0,-6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C82E2-C07D-DB40-A6AF-6095870332C5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63980-3AC4-414A-A57E-595D8921A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83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C8C08-CA16-3B44-A18A-6C205304D0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04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78775-6325-C54D-8D65-29450E9B3C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35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6C22C-7823-0847-B36A-E6644D677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E13922-A542-5544-9FAA-146BF073E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56568-EED9-9C4E-9265-799A47DE5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9669-8650-484D-A261-655155250C57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E6554-2430-7D47-A731-B4D286CA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58F73-D050-204F-9149-623FC2AE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D0ED-0886-644F-970E-A658F4E4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16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E50AF-5072-1B42-A9D5-529C71D2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FE6DF2-933E-EA43-BAE7-4178318C1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0DBB6-111A-9141-AC36-22BD1A94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9669-8650-484D-A261-655155250C57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3F3B4-328B-434A-86E4-6DBB56098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D51DB-1E38-514D-8889-B182F480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D0ED-0886-644F-970E-A658F4E4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3818CF-FD26-8A4F-8835-EFD1F09B2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52656-961C-0843-AF0B-5EF7272B1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7F7E9-E412-E548-93B9-E849663BA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9669-8650-484D-A261-655155250C57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0F77F-A96A-0B44-ACFE-5AD024624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1F91A-8712-AF42-9C5E-4F442880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D0ED-0886-644F-970E-A658F4E4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0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B4314-E62D-8548-8A6A-C88948794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C81E3-7492-3745-ABF5-E79151560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A1124-B910-9249-BDA5-5298461F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9669-8650-484D-A261-655155250C57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8425D-9CAA-574B-80D1-C79BD443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A5435-AF8F-894B-9DAC-4D50C20C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D0ED-0886-644F-970E-A658F4E4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0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4432-FE00-4443-940F-18E4B65DC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71AF5-C536-CB40-A1C5-496881AFB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5E9E0-151D-7A44-A6C4-E87E8F84C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9669-8650-484D-A261-655155250C57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F59C3-12C1-9441-83B5-40F891EF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5873C-4658-D143-B873-F73384817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D0ED-0886-644F-970E-A658F4E4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3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24DF5-A513-D640-8D00-52A61BC9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BF4B4-0B24-9448-A650-2BFC69AD2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DB3DB-58F0-7044-AAA1-38A125D39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A395A-3D58-A340-9558-5CC041B4F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9669-8650-484D-A261-655155250C57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CF4F2-A204-FE47-ABFD-B7EBD00D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7FE0D-68F1-CE41-8199-18BE10F7A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D0ED-0886-644F-970E-A658F4E4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6AC64-128A-0343-9392-0DED800D4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387F1-E933-514F-A39D-F4A7A5F52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05DA2-F7FD-974B-9ECF-C4F71EE79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F781D5-1234-684B-8719-8F7E66A9A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5371E-723D-E74E-8F5B-5E7D4B222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E2DF1E-FAF4-1D4E-91E1-3072402D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9669-8650-484D-A261-655155250C57}" type="datetimeFigureOut">
              <a:rPr lang="en-US" smtClean="0"/>
              <a:t>5/23/22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EAE704-E7B8-534E-8BBB-0208B67F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24E52A-1A8B-F34E-8CA4-2C4966B7F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D0ED-0886-644F-970E-A658F4E4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5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91F69-7E70-9246-875C-C4184F7D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D33155-97ED-AC45-A666-B364B3EE5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9669-8650-484D-A261-655155250C57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E25E5-EDF5-5040-BDB7-6275D970B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5FDB2-A593-DD4C-A1A1-77B4EB63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D0ED-0886-644F-970E-A658F4E4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1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D9C1B5-73CA-F947-A0FA-6865FCB6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9669-8650-484D-A261-655155250C57}" type="datetimeFigureOut">
              <a:rPr lang="en-US" smtClean="0"/>
              <a:t>5/23/22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8000B-D439-BE44-95D2-E290491EB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44FB4-2DA1-2D4B-BF8B-4537BEE1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D0ED-0886-644F-970E-A658F4E4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8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FC26-3AD6-284B-9060-6A3CCD5B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146FB-9DE1-834B-AD9A-4F46394BB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43288-9E08-3247-AC5A-10EB4519B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1C050-F14D-3B4A-B2AE-2EC6BE80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9669-8650-484D-A261-655155250C57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D23C1-CB3E-4A45-B2B6-6FC1ACF5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AF8AC-68B2-F14F-90AB-05073359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D0ED-0886-644F-970E-A658F4E4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9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D61E-97D7-5643-ADB9-65AAEA05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EBE919-8915-D242-ADCA-77594405B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550CD-03B7-F047-90D3-C55232E0E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A620B-0ACB-CF49-89EC-A90FAAB98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9669-8650-484D-A261-655155250C57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24F0F-3337-894A-BA5B-362ACE5E1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FF05B-432F-5F4A-BE9E-5278B5B48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D0ED-0886-644F-970E-A658F4E4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75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10B87-1058-9F4C-B3B2-A3A46E7FC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206EC-792B-5446-B6A4-DF626A4A5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0534-CC34-C841-A9A9-12CD76536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59669-8650-484D-A261-655155250C57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69234-9223-0647-9370-FF226634C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92D00-FC96-0D46-8583-84364BC8C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AD0ED-0886-644F-970E-A658F4E4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1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25.png"/><Relationship Id="rId5" Type="http://schemas.openxmlformats.org/officeDocument/2006/relationships/image" Target="../media/image25.jpg"/><Relationship Id="rId10" Type="http://schemas.openxmlformats.org/officeDocument/2006/relationships/image" Target="../media/image24.png"/><Relationship Id="rId4" Type="http://schemas.openxmlformats.org/officeDocument/2006/relationships/image" Target="../media/image24.jpg"/><Relationship Id="rId9" Type="http://schemas.openxmlformats.org/officeDocument/2006/relationships/image" Target="../media/image2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snow, outdoor, nature, mountain&#10;&#10;Description automatically generated">
            <a:extLst>
              <a:ext uri="{FF2B5EF4-FFF2-40B4-BE49-F238E27FC236}">
                <a16:creationId xmlns:a16="http://schemas.microsoft.com/office/drawing/2014/main" id="{C1AF3CE8-73B7-E445-A7CF-FA93D0E24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310" y="1539723"/>
            <a:ext cx="5608320" cy="4206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5C41A3-0DC8-DE40-A9C1-606271A59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75"/>
          <a:stretch/>
        </p:blipFill>
        <p:spPr>
          <a:xfrm>
            <a:off x="683370" y="1539723"/>
            <a:ext cx="5184867" cy="4206240"/>
          </a:xfrm>
          <a:prstGeom prst="rect">
            <a:avLst/>
          </a:prstGeom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D6CF81-8698-334C-8CB8-579A272AAB18}"/>
              </a:ext>
            </a:extLst>
          </p:cNvPr>
          <p:cNvSpPr txBox="1">
            <a:spLocks/>
          </p:cNvSpPr>
          <p:nvPr/>
        </p:nvSpPr>
        <p:spPr>
          <a:xfrm>
            <a:off x="1805739" y="-102446"/>
            <a:ext cx="8580522" cy="16427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/>
              <a:t>Spatiotemporal distribution of low-temperature thermal anomalies at volcanic calderas:</a:t>
            </a:r>
          </a:p>
          <a:p>
            <a:r>
              <a:rPr lang="en-US" sz="3400" dirty="0"/>
              <a:t>The case of </a:t>
            </a:r>
            <a:r>
              <a:rPr lang="en-US" sz="3400" dirty="0" err="1"/>
              <a:t>Okmok</a:t>
            </a:r>
            <a:r>
              <a:rPr lang="en-US" sz="3400" dirty="0"/>
              <a:t> volcano, Alaska</a:t>
            </a:r>
          </a:p>
          <a:p>
            <a:endParaRPr lang="en-US" sz="2900" dirty="0"/>
          </a:p>
          <a:p>
            <a:r>
              <a:rPr lang="en-US" sz="2600" dirty="0"/>
              <a:t>Claire </a:t>
            </a:r>
            <a:r>
              <a:rPr lang="en-US" sz="2600" dirty="0" err="1"/>
              <a:t>Puleio</a:t>
            </a:r>
            <a:r>
              <a:rPr lang="en-US" sz="2600" dirty="0"/>
              <a:t> (GI-UAF) &amp; </a:t>
            </a:r>
            <a:r>
              <a:rPr lang="en-US" sz="2600" dirty="0" err="1"/>
              <a:t>Társilo</a:t>
            </a:r>
            <a:r>
              <a:rPr lang="en-US" sz="2600" dirty="0"/>
              <a:t> Girona (GI-UAF, Alaska Volcano Observatory)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4A3BA7A-E972-B042-B8E9-E35E73437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98718" y="84365"/>
            <a:ext cx="1005840" cy="1005840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DA6570B6-4087-6C4C-AD44-E0EFECD6A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2878" y="84365"/>
            <a:ext cx="1005840" cy="100584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A4071AB-68D9-5E40-A25A-A4B5688A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276" y="5859235"/>
            <a:ext cx="1093305" cy="9144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8C048B6F-F5A5-DB41-8C2D-A767D444F4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370" y="84365"/>
            <a:ext cx="1122369" cy="10058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7E322D-DE18-9D4B-B4B2-DCE80445205B}"/>
              </a:ext>
            </a:extLst>
          </p:cNvPr>
          <p:cNvSpPr txBox="1"/>
          <p:nvPr/>
        </p:nvSpPr>
        <p:spPr>
          <a:xfrm>
            <a:off x="1374674" y="5747736"/>
            <a:ext cx="4556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thanks to:</a:t>
            </a:r>
          </a:p>
          <a:p>
            <a:r>
              <a:rPr lang="en-US" dirty="0"/>
              <a:t>NASA FINESST (Future Investigators in NASA Earth and Space Science and Technology)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AB9E0F-97DC-7342-A9EA-46CBA221994D}"/>
              </a:ext>
            </a:extLst>
          </p:cNvPr>
          <p:cNvSpPr txBox="1"/>
          <p:nvPr/>
        </p:nvSpPr>
        <p:spPr>
          <a:xfrm>
            <a:off x="10569733" y="5469850"/>
            <a:ext cx="9694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Burke Mees</a:t>
            </a:r>
          </a:p>
        </p:txBody>
      </p:sp>
    </p:spTree>
    <p:extLst>
      <p:ext uri="{BB962C8B-B14F-4D97-AF65-F5344CB8AC3E}">
        <p14:creationId xmlns:p14="http://schemas.microsoft.com/office/powerpoint/2010/main" val="1605147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C68EF04-DA80-6642-B1A2-120CDCC91BA4}"/>
              </a:ext>
            </a:extLst>
          </p:cNvPr>
          <p:cNvGrpSpPr/>
          <p:nvPr/>
        </p:nvGrpSpPr>
        <p:grpSpPr>
          <a:xfrm>
            <a:off x="2714033" y="1154949"/>
            <a:ext cx="6748327" cy="5640309"/>
            <a:chOff x="2714033" y="1154949"/>
            <a:chExt cx="6748327" cy="564030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725BEB9-672D-7B42-9BBB-09EF91EF12AA}"/>
                    </a:ext>
                  </a:extLst>
                </p14:cNvPr>
                <p14:cNvContentPartPr/>
                <p14:nvPr/>
              </p14:nvContentPartPr>
              <p14:xfrm>
                <a:off x="2729640" y="1154949"/>
                <a:ext cx="6732720" cy="1201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725BEB9-672D-7B42-9BBB-09EF91EF12A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721000" y="1145949"/>
                  <a:ext cx="6750360" cy="121932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9AABC98-0058-CA4F-AA00-09FD21C35ECD}"/>
                </a:ext>
              </a:extLst>
            </p:cNvPr>
            <p:cNvCxnSpPr>
              <a:cxnSpLocks/>
            </p:cNvCxnSpPr>
            <p:nvPr/>
          </p:nvCxnSpPr>
          <p:spPr>
            <a:xfrm>
              <a:off x="2729640" y="2310126"/>
              <a:ext cx="0" cy="44805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C10C406-099F-8E40-BD9F-C260CB5E96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62249" y="2332986"/>
              <a:ext cx="56" cy="44622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1C4D8A3-AB76-AB4F-B5CE-1C76D0960035}"/>
                </a:ext>
              </a:extLst>
            </p:cNvPr>
            <p:cNvCxnSpPr/>
            <p:nvPr/>
          </p:nvCxnSpPr>
          <p:spPr>
            <a:xfrm>
              <a:off x="2714033" y="6790686"/>
              <a:ext cx="67482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Delay 44">
            <a:extLst>
              <a:ext uri="{FF2B5EF4-FFF2-40B4-BE49-F238E27FC236}">
                <a16:creationId xmlns:a16="http://schemas.microsoft.com/office/drawing/2014/main" id="{EEB47E57-DBC7-8A49-BC13-58A5BB68927D}"/>
              </a:ext>
            </a:extLst>
          </p:cNvPr>
          <p:cNvSpPr/>
          <p:nvPr/>
        </p:nvSpPr>
        <p:spPr>
          <a:xfrm rot="16200000">
            <a:off x="5841121" y="4930247"/>
            <a:ext cx="494041" cy="3217694"/>
          </a:xfrm>
          <a:custGeom>
            <a:avLst/>
            <a:gdLst>
              <a:gd name="connsiteX0" fmla="*/ 0 w 57873"/>
              <a:gd name="connsiteY0" fmla="*/ 0 h 2465407"/>
              <a:gd name="connsiteX1" fmla="*/ 28937 w 57873"/>
              <a:gd name="connsiteY1" fmla="*/ 0 h 2465407"/>
              <a:gd name="connsiteX2" fmla="*/ 57874 w 57873"/>
              <a:gd name="connsiteY2" fmla="*/ 1232704 h 2465407"/>
              <a:gd name="connsiteX3" fmla="*/ 28937 w 57873"/>
              <a:gd name="connsiteY3" fmla="*/ 2465408 h 2465407"/>
              <a:gd name="connsiteX4" fmla="*/ 0 w 57873"/>
              <a:gd name="connsiteY4" fmla="*/ 2465407 h 2465407"/>
              <a:gd name="connsiteX5" fmla="*/ 0 w 57873"/>
              <a:gd name="connsiteY5" fmla="*/ 0 h 2465407"/>
              <a:gd name="connsiteX0" fmla="*/ 0 w 358816"/>
              <a:gd name="connsiteY0" fmla="*/ 0 h 2465408"/>
              <a:gd name="connsiteX1" fmla="*/ 28937 w 358816"/>
              <a:gd name="connsiteY1" fmla="*/ 0 h 2465408"/>
              <a:gd name="connsiteX2" fmla="*/ 358816 w 358816"/>
              <a:gd name="connsiteY2" fmla="*/ 1209554 h 2465408"/>
              <a:gd name="connsiteX3" fmla="*/ 28937 w 358816"/>
              <a:gd name="connsiteY3" fmla="*/ 2465408 h 2465408"/>
              <a:gd name="connsiteX4" fmla="*/ 0 w 358816"/>
              <a:gd name="connsiteY4" fmla="*/ 2465407 h 2465408"/>
              <a:gd name="connsiteX5" fmla="*/ 0 w 358816"/>
              <a:gd name="connsiteY5" fmla="*/ 0 h 246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816" h="2465408">
                <a:moveTo>
                  <a:pt x="0" y="0"/>
                </a:moveTo>
                <a:lnTo>
                  <a:pt x="28937" y="0"/>
                </a:lnTo>
                <a:cubicBezTo>
                  <a:pt x="44918" y="0"/>
                  <a:pt x="358816" y="528750"/>
                  <a:pt x="358816" y="1209554"/>
                </a:cubicBezTo>
                <a:cubicBezTo>
                  <a:pt x="358816" y="1890358"/>
                  <a:pt x="44918" y="2465408"/>
                  <a:pt x="28937" y="2465408"/>
                </a:cubicBezTo>
                <a:lnTo>
                  <a:pt x="0" y="2465407"/>
                </a:lnTo>
                <a:lnTo>
                  <a:pt x="0" y="0"/>
                </a:lnTo>
                <a:close/>
              </a:path>
            </a:pathLst>
          </a:custGeom>
          <a:solidFill>
            <a:srgbClr val="FF3900"/>
          </a:solidFill>
          <a:ln>
            <a:solidFill>
              <a:srgbClr val="FF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38ACE81-0B1A-4346-B046-E568BAFF8D44}"/>
              </a:ext>
            </a:extLst>
          </p:cNvPr>
          <p:cNvGrpSpPr/>
          <p:nvPr/>
        </p:nvGrpSpPr>
        <p:grpSpPr>
          <a:xfrm>
            <a:off x="4065576" y="989034"/>
            <a:ext cx="6988949" cy="5298468"/>
            <a:chOff x="4041915" y="1258981"/>
            <a:chExt cx="6988949" cy="529846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FCEF814-8614-D446-A964-F1F439730011}"/>
                </a:ext>
              </a:extLst>
            </p:cNvPr>
            <p:cNvGrpSpPr/>
            <p:nvPr/>
          </p:nvGrpSpPr>
          <p:grpSpPr>
            <a:xfrm>
              <a:off x="4054434" y="1258981"/>
              <a:ext cx="6976430" cy="5298468"/>
              <a:chOff x="1832095" y="1258981"/>
              <a:chExt cx="6976430" cy="5298468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B497832-6CD9-2C43-9501-A20E5A7C705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05665" y="1258981"/>
                <a:ext cx="6302860" cy="3249586"/>
                <a:chOff x="5316102" y="1728765"/>
                <a:chExt cx="3593281" cy="1852596"/>
              </a:xfrm>
            </p:grpSpPr>
            <p:cxnSp>
              <p:nvCxnSpPr>
                <p:cNvPr id="59" name="Curved Connector 58">
                  <a:extLst>
                    <a:ext uri="{FF2B5EF4-FFF2-40B4-BE49-F238E27FC236}">
                      <a16:creationId xmlns:a16="http://schemas.microsoft.com/office/drawing/2014/main" id="{5E594821-0F88-7347-86EF-40B4B2F85522}"/>
                    </a:ext>
                  </a:extLst>
                </p:cNvPr>
                <p:cNvCxnSpPr/>
                <p:nvPr/>
              </p:nvCxnSpPr>
              <p:spPr>
                <a:xfrm rot="16200000" flipV="1">
                  <a:off x="6016174" y="2340952"/>
                  <a:ext cx="680085" cy="192024"/>
                </a:xfrm>
                <a:prstGeom prst="curvedConnector3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urved Connector 59">
                  <a:extLst>
                    <a:ext uri="{FF2B5EF4-FFF2-40B4-BE49-F238E27FC236}">
                      <a16:creationId xmlns:a16="http://schemas.microsoft.com/office/drawing/2014/main" id="{DCA121CF-6B48-D747-999A-86451ED744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6224402" y="2774305"/>
                  <a:ext cx="680085" cy="190263"/>
                </a:xfrm>
                <a:prstGeom prst="curvedConnector3">
                  <a:avLst>
                    <a:gd name="adj1" fmla="val 50000"/>
                  </a:avLst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urved Connector 60">
                  <a:extLst>
                    <a:ext uri="{FF2B5EF4-FFF2-40B4-BE49-F238E27FC236}">
                      <a16:creationId xmlns:a16="http://schemas.microsoft.com/office/drawing/2014/main" id="{85707970-EB2E-304A-8E71-03C73A79D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5315586" y="2850593"/>
                  <a:ext cx="680085" cy="190263"/>
                </a:xfrm>
                <a:prstGeom prst="curvedConnector3">
                  <a:avLst>
                    <a:gd name="adj1" fmla="val 50000"/>
                  </a:avLst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3970E69-3426-FD46-AA2F-CC85DDEDC946}"/>
                    </a:ext>
                  </a:extLst>
                </p:cNvPr>
                <p:cNvSpPr txBox="1"/>
                <p:nvPr/>
              </p:nvSpPr>
              <p:spPr>
                <a:xfrm>
                  <a:off x="5446906" y="3274299"/>
                  <a:ext cx="1297172" cy="3070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50" b="1" dirty="0"/>
                    <a:t>Heat transported to the surface by conduction</a:t>
                  </a:r>
                </a:p>
              </p:txBody>
            </p:sp>
            <p:cxnSp>
              <p:nvCxnSpPr>
                <p:cNvPr id="63" name="Curved Connector 62">
                  <a:extLst>
                    <a:ext uri="{FF2B5EF4-FFF2-40B4-BE49-F238E27FC236}">
                      <a16:creationId xmlns:a16="http://schemas.microsoft.com/office/drawing/2014/main" id="{3C786BFC-6860-4A4B-A93B-9E222691A1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5761410" y="2650895"/>
                  <a:ext cx="680085" cy="190263"/>
                </a:xfrm>
                <a:prstGeom prst="curvedConnector3">
                  <a:avLst>
                    <a:gd name="adj1" fmla="val 50000"/>
                  </a:avLst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urved Connector 63">
                  <a:extLst>
                    <a:ext uri="{FF2B5EF4-FFF2-40B4-BE49-F238E27FC236}">
                      <a16:creationId xmlns:a16="http://schemas.microsoft.com/office/drawing/2014/main" id="{1D89F00F-9EEE-4340-94E3-205B8A322341}"/>
                    </a:ext>
                  </a:extLst>
                </p:cNvPr>
                <p:cNvCxnSpPr/>
                <p:nvPr/>
              </p:nvCxnSpPr>
              <p:spPr>
                <a:xfrm rot="16200000" flipV="1">
                  <a:off x="5072071" y="2648075"/>
                  <a:ext cx="680085" cy="192024"/>
                </a:xfrm>
                <a:prstGeom prst="curvedConnector3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urved Connector 64">
                  <a:extLst>
                    <a:ext uri="{FF2B5EF4-FFF2-40B4-BE49-F238E27FC236}">
                      <a16:creationId xmlns:a16="http://schemas.microsoft.com/office/drawing/2014/main" id="{EFD0AF95-C35C-B14D-A1C3-88B509E63407}"/>
                    </a:ext>
                  </a:extLst>
                </p:cNvPr>
                <p:cNvCxnSpPr/>
                <p:nvPr/>
              </p:nvCxnSpPr>
              <p:spPr>
                <a:xfrm rot="16200000" flipV="1">
                  <a:off x="5472393" y="2330520"/>
                  <a:ext cx="680085" cy="192024"/>
                </a:xfrm>
                <a:prstGeom prst="curvedConnector3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73109324-C5C8-3B4E-8867-08BB9837E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86738" y="1732346"/>
                  <a:ext cx="101083" cy="285672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5C53786A-51B2-7F4D-BE40-DF43A38255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367554" y="1729375"/>
                  <a:ext cx="121466" cy="285672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74AD473E-29EC-424B-B1F3-7EFFE89F47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58486" y="1894968"/>
                  <a:ext cx="101665" cy="29419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441BA699-9CCD-FB43-B9B9-A11D602AC97B}"/>
                    </a:ext>
                  </a:extLst>
                </p:cNvPr>
                <p:cNvSpPr txBox="1"/>
                <p:nvPr/>
              </p:nvSpPr>
              <p:spPr>
                <a:xfrm>
                  <a:off x="6676726" y="1728765"/>
                  <a:ext cx="2232657" cy="3070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50" dirty="0"/>
                    <a:t>Convective boundary between ground surface and ambient air (T = 300K)</a:t>
                  </a:r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B9B2A07-5ED2-A04B-B922-64E393ADF715}"/>
                  </a:ext>
                </a:extLst>
              </p:cNvPr>
              <p:cNvSpPr txBox="1"/>
              <p:nvPr/>
            </p:nvSpPr>
            <p:spPr>
              <a:xfrm>
                <a:off x="2359674" y="6018840"/>
                <a:ext cx="3005691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50" b="1" dirty="0"/>
                  <a:t>Permeable flow of magmatic and/or hydrothermal gases</a:t>
                </a:r>
              </a:p>
            </p:txBody>
          </p:sp>
          <p:cxnSp>
            <p:nvCxnSpPr>
              <p:cNvPr id="51" name="Curved Connector 50">
                <a:extLst>
                  <a:ext uri="{FF2B5EF4-FFF2-40B4-BE49-F238E27FC236}">
                    <a16:creationId xmlns:a16="http://schemas.microsoft.com/office/drawing/2014/main" id="{6B1B7A74-65C5-DB4E-AB5C-85B21FE063F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703975" y="5723505"/>
                <a:ext cx="492493" cy="166066"/>
              </a:xfrm>
              <a:prstGeom prst="curvedConnector3">
                <a:avLst>
                  <a:gd name="adj1" fmla="val 50000"/>
                </a:avLst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urved Connector 51">
                <a:extLst>
                  <a:ext uri="{FF2B5EF4-FFF2-40B4-BE49-F238E27FC236}">
                    <a16:creationId xmlns:a16="http://schemas.microsoft.com/office/drawing/2014/main" id="{6A6F68ED-2ECE-4A49-A347-8976226516C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275654" y="5738707"/>
                <a:ext cx="475760" cy="152398"/>
              </a:xfrm>
              <a:prstGeom prst="curvedConnector3">
                <a:avLst>
                  <a:gd name="adj1" fmla="val 50000"/>
                </a:avLst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urved Connector 52">
                <a:extLst>
                  <a:ext uri="{FF2B5EF4-FFF2-40B4-BE49-F238E27FC236}">
                    <a16:creationId xmlns:a16="http://schemas.microsoft.com/office/drawing/2014/main" id="{3186D87D-7CA9-DF42-B7A0-CD6812BFDF9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528902" y="5720021"/>
                <a:ext cx="475760" cy="152398"/>
              </a:xfrm>
              <a:prstGeom prst="curvedConnector3">
                <a:avLst>
                  <a:gd name="adj1" fmla="val 50000"/>
                </a:avLst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urved Connector 53">
                <a:extLst>
                  <a:ext uri="{FF2B5EF4-FFF2-40B4-BE49-F238E27FC236}">
                    <a16:creationId xmlns:a16="http://schemas.microsoft.com/office/drawing/2014/main" id="{4ABB1B16-C85A-5544-B08F-BDC894972DF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3402278" y="5741672"/>
                <a:ext cx="475760" cy="152398"/>
              </a:xfrm>
              <a:prstGeom prst="curvedConnector3">
                <a:avLst>
                  <a:gd name="adj1" fmla="val 50000"/>
                </a:avLst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urved Connector 54">
                <a:extLst>
                  <a:ext uri="{FF2B5EF4-FFF2-40B4-BE49-F238E27FC236}">
                    <a16:creationId xmlns:a16="http://schemas.microsoft.com/office/drawing/2014/main" id="{C1A7B9B1-C3EF-EC49-B9C8-119F019619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957223" y="5714899"/>
                <a:ext cx="492493" cy="166066"/>
              </a:xfrm>
              <a:prstGeom prst="curvedConnector3">
                <a:avLst>
                  <a:gd name="adj1" fmla="val 50000"/>
                </a:avLst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urved Connector 55">
                <a:extLst>
                  <a:ext uri="{FF2B5EF4-FFF2-40B4-BE49-F238E27FC236}">
                    <a16:creationId xmlns:a16="http://schemas.microsoft.com/office/drawing/2014/main" id="{8F490D0D-C854-5343-8C4F-41AC13406BD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30599" y="5739250"/>
                <a:ext cx="492493" cy="166066"/>
              </a:xfrm>
              <a:prstGeom prst="curvedConnector3">
                <a:avLst>
                  <a:gd name="adj1" fmla="val 50000"/>
                </a:avLst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35F2CB4-04EE-0E48-932F-5486327E54EB}"/>
                  </a:ext>
                </a:extLst>
              </p:cNvPr>
              <p:cNvSpPr/>
              <p:nvPr/>
            </p:nvSpPr>
            <p:spPr>
              <a:xfrm>
                <a:off x="1832095" y="4517063"/>
                <a:ext cx="4060847" cy="949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042AF5-33FE-2041-B75D-8BDB5392B212}"/>
                </a:ext>
              </a:extLst>
            </p:cNvPr>
            <p:cNvSpPr txBox="1"/>
            <p:nvPr/>
          </p:nvSpPr>
          <p:spPr>
            <a:xfrm>
              <a:off x="4041915" y="4500074"/>
              <a:ext cx="4060847" cy="1007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Condensation Zone:</a:t>
              </a:r>
            </a:p>
            <a:p>
              <a:pPr algn="ctr"/>
              <a:r>
                <a: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Latent heat released during the condensation of magmatic and/or hydrothermal water vapor </a:t>
              </a:r>
            </a:p>
            <a:p>
              <a:pPr algn="ctr"/>
              <a:r>
                <a: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 = 373K</a:t>
              </a: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223E7BD-5548-2A4F-88D8-3C90483B70F9}"/>
              </a:ext>
            </a:extLst>
          </p:cNvPr>
          <p:cNvCxnSpPr>
            <a:cxnSpLocks/>
          </p:cNvCxnSpPr>
          <p:nvPr/>
        </p:nvCxnSpPr>
        <p:spPr>
          <a:xfrm flipH="1" flipV="1">
            <a:off x="4299351" y="1334400"/>
            <a:ext cx="167335" cy="4633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FEFDB1A-79A5-574C-8D78-8A2E1A8FED01}"/>
              </a:ext>
            </a:extLst>
          </p:cNvPr>
          <p:cNvCxnSpPr>
            <a:cxnSpLocks/>
          </p:cNvCxnSpPr>
          <p:nvPr/>
        </p:nvCxnSpPr>
        <p:spPr>
          <a:xfrm flipV="1">
            <a:off x="6326447" y="697574"/>
            <a:ext cx="177306" cy="50108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39B18D95-C2E8-DA4E-B6DA-A7E95876F2B6}"/>
              </a:ext>
            </a:extLst>
          </p:cNvPr>
          <p:cNvCxnSpPr>
            <a:cxnSpLocks/>
          </p:cNvCxnSpPr>
          <p:nvPr/>
        </p:nvCxnSpPr>
        <p:spPr>
          <a:xfrm flipH="1" flipV="1">
            <a:off x="5296413" y="653860"/>
            <a:ext cx="213060" cy="50108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65DB81E8-C646-5B44-92AC-D257F08BFE9D}"/>
              </a:ext>
            </a:extLst>
          </p:cNvPr>
          <p:cNvCxnSpPr>
            <a:cxnSpLocks/>
          </p:cNvCxnSpPr>
          <p:nvPr/>
        </p:nvCxnSpPr>
        <p:spPr>
          <a:xfrm flipH="1" flipV="1">
            <a:off x="5895909" y="570498"/>
            <a:ext cx="20580" cy="4597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itle 1">
            <a:extLst>
              <a:ext uri="{FF2B5EF4-FFF2-40B4-BE49-F238E27FC236}">
                <a16:creationId xmlns:a16="http://schemas.microsoft.com/office/drawing/2014/main" id="{CA46DBCA-7332-0C46-95ED-474350F8A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01"/>
            <a:ext cx="10515600" cy="794191"/>
          </a:xfrm>
        </p:spPr>
        <p:txBody>
          <a:bodyPr>
            <a:normAutofit/>
          </a:bodyPr>
          <a:lstStyle/>
          <a:p>
            <a:pPr algn="ctr"/>
            <a:r>
              <a:rPr lang="en-US" sz="1800" dirty="0">
                <a:latin typeface="+mn-lt"/>
              </a:rPr>
              <a:t>How long will it take to increase the surface by 1 Kelvin?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765675F-D996-564A-9A5F-A2D0EBC2F1E5}"/>
              </a:ext>
            </a:extLst>
          </p:cNvPr>
          <p:cNvSpPr txBox="1"/>
          <p:nvPr/>
        </p:nvSpPr>
        <p:spPr>
          <a:xfrm>
            <a:off x="5068919" y="6399267"/>
            <a:ext cx="205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Magma Reservoir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900D022-AE6D-B643-A657-8675DB801A63}"/>
              </a:ext>
            </a:extLst>
          </p:cNvPr>
          <p:cNvGrpSpPr/>
          <p:nvPr/>
        </p:nvGrpSpPr>
        <p:grpSpPr>
          <a:xfrm>
            <a:off x="9373387" y="1896734"/>
            <a:ext cx="2895685" cy="1070074"/>
            <a:chOff x="7810889" y="1081949"/>
            <a:chExt cx="2895685" cy="1070074"/>
          </a:xfrm>
        </p:grpSpPr>
        <p:pic>
          <p:nvPicPr>
            <p:cNvPr id="112" name="Picture 111" descr="Logo&#10;&#10;Description automatically generated">
              <a:extLst>
                <a:ext uri="{FF2B5EF4-FFF2-40B4-BE49-F238E27FC236}">
                  <a16:creationId xmlns:a16="http://schemas.microsoft.com/office/drawing/2014/main" id="{9C71E122-A6B0-7D41-B9AA-A38C0119B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6522" y="1420503"/>
              <a:ext cx="2624421" cy="73152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0C6F4A9-8CCC-8942-B224-5DA6FCE18E06}"/>
                </a:ext>
              </a:extLst>
            </p:cNvPr>
            <p:cNvSpPr txBox="1"/>
            <p:nvPr/>
          </p:nvSpPr>
          <p:spPr>
            <a:xfrm>
              <a:off x="7810889" y="1081949"/>
              <a:ext cx="2895685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50" dirty="0"/>
                <a:t>Convective Boundary Condition: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07BA32C-3679-074A-9134-680B3C06587D}"/>
              </a:ext>
            </a:extLst>
          </p:cNvPr>
          <p:cNvGrpSpPr/>
          <p:nvPr/>
        </p:nvGrpSpPr>
        <p:grpSpPr>
          <a:xfrm>
            <a:off x="9755510" y="3586311"/>
            <a:ext cx="2202341" cy="1070074"/>
            <a:chOff x="8184587" y="2358926"/>
            <a:chExt cx="2202341" cy="1070074"/>
          </a:xfrm>
        </p:grpSpPr>
        <p:pic>
          <p:nvPicPr>
            <p:cNvPr id="115" name="Picture 1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0DB97AD-03EB-074B-9309-DCBC79B63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4587" y="2697480"/>
              <a:ext cx="2202341" cy="73152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849629D-189F-4148-A8DF-F3C5448F8314}"/>
                </a:ext>
              </a:extLst>
            </p:cNvPr>
            <p:cNvSpPr txBox="1"/>
            <p:nvPr/>
          </p:nvSpPr>
          <p:spPr>
            <a:xfrm>
              <a:off x="8272886" y="2358926"/>
              <a:ext cx="2025741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50" dirty="0"/>
                <a:t>1D Heat Equation: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3388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56164D6-FF3D-9B48-868F-BD6416E024E4}"/>
              </a:ext>
            </a:extLst>
          </p:cNvPr>
          <p:cNvSpPr txBox="1"/>
          <p:nvPr/>
        </p:nvSpPr>
        <p:spPr>
          <a:xfrm>
            <a:off x="1715622" y="5849480"/>
            <a:ext cx="1193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for the surface temperature to increase by 1 kelvin goes to infinity with increasing depth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49136-520A-3A43-B4F7-D5F5BB54B09A}"/>
              </a:ext>
            </a:extLst>
          </p:cNvPr>
          <p:cNvSpPr txBox="1"/>
          <p:nvPr/>
        </p:nvSpPr>
        <p:spPr>
          <a:xfrm>
            <a:off x="9829912" y="6492240"/>
            <a:ext cx="236208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are preliminary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ABE223E-2E81-8441-9CFF-82498CB1B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527" y="180200"/>
            <a:ext cx="711494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77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1FF4AA1-C0C3-F74C-9AE7-E45D11AE4F66}"/>
              </a:ext>
            </a:extLst>
          </p:cNvPr>
          <p:cNvSpPr txBox="1"/>
          <p:nvPr/>
        </p:nvSpPr>
        <p:spPr>
          <a:xfrm>
            <a:off x="128606" y="5233204"/>
            <a:ext cx="11934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for the surface temperature to increase by 1 kelvin depends on density, </a:t>
            </a:r>
            <a:r>
              <a:rPr lang="en-US"/>
              <a:t>thermal conductivity, </a:t>
            </a:r>
            <a:r>
              <a:rPr lang="en-US" dirty="0"/>
              <a:t>and heat capacity, increases of which are analogous with soil moisture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4DFABD-AC53-BC4C-AFD0-F9B44C417B1B}"/>
              </a:ext>
            </a:extLst>
          </p:cNvPr>
          <p:cNvSpPr txBox="1"/>
          <p:nvPr/>
        </p:nvSpPr>
        <p:spPr>
          <a:xfrm>
            <a:off x="9829912" y="6492240"/>
            <a:ext cx="236208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are preliminary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B17614D-2E1D-2545-92EE-05A2B92EB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48" y="147468"/>
            <a:ext cx="11202503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38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EF2D1-02CF-034D-A2C3-93522A14A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94927"/>
            <a:ext cx="10515600" cy="1522373"/>
          </a:xfrm>
          <a:ln w="28575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/>
              <a:t>If so, what causes these thermal anomalies?</a:t>
            </a:r>
          </a:p>
          <a:p>
            <a:pPr lvl="1"/>
            <a:r>
              <a:rPr lang="en-US" dirty="0"/>
              <a:t>It is possible that the thermal anomalies at </a:t>
            </a:r>
            <a:r>
              <a:rPr lang="en-US" dirty="0" err="1"/>
              <a:t>Okmok</a:t>
            </a:r>
            <a:r>
              <a:rPr lang="en-US" dirty="0"/>
              <a:t> could be driven by the condensation of magmatic and/or hydrothermal water vapor at depth and that process is strongly influenced by soil moisture content.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BFE0EF-BBDB-E143-AA2B-91A3754A5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9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Research Questions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97522A-FD52-2741-BCC9-78483B1F08C3}"/>
              </a:ext>
            </a:extLst>
          </p:cNvPr>
          <p:cNvSpPr txBox="1">
            <a:spLocks/>
          </p:cNvSpPr>
          <p:nvPr/>
        </p:nvSpPr>
        <p:spPr>
          <a:xfrm>
            <a:off x="838200" y="1906627"/>
            <a:ext cx="10515600" cy="1522373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/>
              <a:t>Do we observe low-temperature thermal anomalies on the flanks of </a:t>
            </a:r>
            <a:r>
              <a:rPr lang="en-US" sz="3000" dirty="0" err="1"/>
              <a:t>Okmok</a:t>
            </a:r>
            <a:r>
              <a:rPr lang="en-US" sz="3000" dirty="0"/>
              <a:t> Caldera?</a:t>
            </a:r>
          </a:p>
          <a:p>
            <a:pPr lvl="1"/>
            <a:r>
              <a:rPr lang="en-US" sz="2600" dirty="0"/>
              <a:t>Yes, we observe these subtle, large-scale, long-term (years) anomalies at </a:t>
            </a:r>
            <a:r>
              <a:rPr lang="en-US" sz="2600" dirty="0" err="1"/>
              <a:t>Okmok</a:t>
            </a:r>
            <a:r>
              <a:rPr lang="en-US" sz="2600" dirty="0"/>
              <a:t> and find some spatiotemporal consistencies with observed unrest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C64D0C-8DE1-4A4F-A48B-819A32ACE676}"/>
              </a:ext>
            </a:extLst>
          </p:cNvPr>
          <p:cNvSpPr/>
          <p:nvPr/>
        </p:nvSpPr>
        <p:spPr>
          <a:xfrm>
            <a:off x="168115" y="220614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5CEE04-5745-5345-A414-71630332D5CE}"/>
              </a:ext>
            </a:extLst>
          </p:cNvPr>
          <p:cNvSpPr/>
          <p:nvPr/>
        </p:nvSpPr>
        <p:spPr>
          <a:xfrm>
            <a:off x="168115" y="44944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999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408D7-A9D9-604A-9E51-D43DFA53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this truly heating?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10D7D-19C6-D94A-BBC9-DA6C8A4C9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46964"/>
          </a:xfrm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Are these radiance anomalies truly thermal anomalies or could they be due to emissivity anomalies?</a:t>
            </a:r>
          </a:p>
          <a:p>
            <a:r>
              <a:rPr lang="en-US" dirty="0"/>
              <a:t>Apply similar methodology, but adapted for emissivity!</a:t>
            </a:r>
          </a:p>
        </p:txBody>
      </p:sp>
    </p:spTree>
    <p:extLst>
      <p:ext uri="{BB962C8B-B14F-4D97-AF65-F5344CB8AC3E}">
        <p14:creationId xmlns:p14="http://schemas.microsoft.com/office/powerpoint/2010/main" val="8637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16B7860C-EAB7-1D4F-A7B4-7FD20B7AC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32" y="4666139"/>
            <a:ext cx="3873500" cy="2171700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43A39E00-763B-4248-8A33-EA75C1981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9" y="2479066"/>
            <a:ext cx="3873500" cy="2171700"/>
          </a:xfrm>
          <a:prstGeom prst="rect">
            <a:avLst/>
          </a:prstGeom>
        </p:spPr>
      </p:pic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92DCAEB-46B2-444E-AA5B-D49CCAF52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632" y="293993"/>
            <a:ext cx="3873500" cy="217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31A2E-BDE0-B54F-A60A-1E19F9D03C62}"/>
              </a:ext>
            </a:extLst>
          </p:cNvPr>
          <p:cNvSpPr txBox="1"/>
          <p:nvPr/>
        </p:nvSpPr>
        <p:spPr>
          <a:xfrm>
            <a:off x="3281363" y="1252060"/>
            <a:ext cx="92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5C8F2-CEFE-2F4C-9F66-158FDD1AF398}"/>
              </a:ext>
            </a:extLst>
          </p:cNvPr>
          <p:cNvSpPr txBox="1"/>
          <p:nvPr/>
        </p:nvSpPr>
        <p:spPr>
          <a:xfrm>
            <a:off x="3281364" y="3390541"/>
            <a:ext cx="92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Cone 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9EFA1-D571-0748-BC4D-07EA4D480A55}"/>
              </a:ext>
            </a:extLst>
          </p:cNvPr>
          <p:cNvSpPr txBox="1"/>
          <p:nvPr/>
        </p:nvSpPr>
        <p:spPr>
          <a:xfrm>
            <a:off x="3163093" y="5589627"/>
            <a:ext cx="116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Ahmanilix</a:t>
            </a:r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90E12BA1-592D-C849-9420-80FAEE68A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000" y="397907"/>
            <a:ext cx="3937000" cy="2133600"/>
          </a:xfrm>
          <a:prstGeom prst="rect">
            <a:avLst/>
          </a:prstGeom>
        </p:spPr>
      </p:pic>
      <p:pic>
        <p:nvPicPr>
          <p:cNvPr id="16" name="Picture 15" descr="Chart, line chart, histogram&#10;&#10;Description automatically generated">
            <a:extLst>
              <a:ext uri="{FF2B5EF4-FFF2-40B4-BE49-F238E27FC236}">
                <a16:creationId xmlns:a16="http://schemas.microsoft.com/office/drawing/2014/main" id="{368A70DA-8FC6-F940-8380-7400F687A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5000" y="2552700"/>
            <a:ext cx="3937000" cy="2133600"/>
          </a:xfrm>
          <a:prstGeom prst="rect">
            <a:avLst/>
          </a:prstGeo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4DC0FEA1-B26F-6C4A-AA83-CD15EA6218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00" y="4707493"/>
            <a:ext cx="3937000" cy="2133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C06D49-8AA0-1142-B0E0-6458631C7CC7}"/>
              </a:ext>
            </a:extLst>
          </p:cNvPr>
          <p:cNvSpPr txBox="1"/>
          <p:nvPr/>
        </p:nvSpPr>
        <p:spPr>
          <a:xfrm>
            <a:off x="5330825" y="14922"/>
            <a:ext cx="204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Emissivity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Anomaly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2255DB-27F7-CC4D-A5B7-2326E5CAD195}"/>
              </a:ext>
            </a:extLst>
          </p:cNvPr>
          <p:cNvSpPr txBox="1"/>
          <p:nvPr/>
        </p:nvSpPr>
        <p:spPr>
          <a:xfrm>
            <a:off x="9259888" y="0"/>
            <a:ext cx="192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Radiance Anomaly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39964A-C2CA-B740-A2FD-5DB52B039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26" y="2112167"/>
            <a:ext cx="2926080" cy="2926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5024428-66B8-9E46-A4FB-7E249890FCAF}"/>
                  </a:ext>
                </a:extLst>
              </p:cNvPr>
              <p:cNvSpPr txBox="1"/>
              <p:nvPr/>
            </p:nvSpPr>
            <p:spPr>
              <a:xfrm rot="16200000">
                <a:off x="3833166" y="1263894"/>
                <a:ext cx="1295400" cy="3130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5024428-66B8-9E46-A4FB-7E249890F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833166" y="1263894"/>
                <a:ext cx="1295400" cy="3130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FD552C5-031E-5548-9ADD-4F38F21AB5F2}"/>
                  </a:ext>
                </a:extLst>
              </p:cNvPr>
              <p:cNvSpPr txBox="1"/>
              <p:nvPr/>
            </p:nvSpPr>
            <p:spPr>
              <a:xfrm rot="16200000">
                <a:off x="3833166" y="3418690"/>
                <a:ext cx="1295400" cy="3130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FD552C5-031E-5548-9ADD-4F38F21AB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833166" y="3418690"/>
                <a:ext cx="1295400" cy="31303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AABB6C-9214-314D-9687-6B5589DCB168}"/>
                  </a:ext>
                </a:extLst>
              </p:cNvPr>
              <p:cNvSpPr txBox="1"/>
              <p:nvPr/>
            </p:nvSpPr>
            <p:spPr>
              <a:xfrm rot="16200000">
                <a:off x="3833166" y="5597772"/>
                <a:ext cx="1295400" cy="3130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AABB6C-9214-314D-9687-6B5589DCB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833166" y="5597772"/>
                <a:ext cx="1295400" cy="31303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A0C1885-139B-4F46-B296-8FF80A88CED6}"/>
              </a:ext>
            </a:extLst>
          </p:cNvPr>
          <p:cNvSpPr txBox="1"/>
          <p:nvPr/>
        </p:nvSpPr>
        <p:spPr>
          <a:xfrm>
            <a:off x="377983" y="6219109"/>
            <a:ext cx="261683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are preliminary</a:t>
            </a:r>
          </a:p>
        </p:txBody>
      </p:sp>
    </p:spTree>
    <p:extLst>
      <p:ext uri="{BB962C8B-B14F-4D97-AF65-F5344CB8AC3E}">
        <p14:creationId xmlns:p14="http://schemas.microsoft.com/office/powerpoint/2010/main" val="1794369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EF2D1-02CF-034D-A2C3-93522A14A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38448"/>
            <a:ext cx="10515600" cy="956281"/>
          </a:xfrm>
          <a:ln w="28575">
            <a:solidFill>
              <a:schemeClr val="accent1"/>
            </a:solidFill>
          </a:ln>
        </p:spPr>
        <p:txBody>
          <a:bodyPr/>
          <a:lstStyle/>
          <a:p>
            <a:pPr marL="0" lvl="0" indent="0">
              <a:buNone/>
            </a:pPr>
            <a:r>
              <a:rPr lang="en-US" dirty="0"/>
              <a:t>If so, what causes these thermal anomalies?</a:t>
            </a:r>
          </a:p>
          <a:p>
            <a:pPr lvl="1"/>
            <a:r>
              <a:rPr lang="en-US" dirty="0"/>
              <a:t>What are the subsurface processes that could be driving these anomalies?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BFE0EF-BBDB-E143-AA2B-91A3754A5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9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Research Questions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97522A-FD52-2741-BCC9-78483B1F08C3}"/>
              </a:ext>
            </a:extLst>
          </p:cNvPr>
          <p:cNvSpPr txBox="1">
            <a:spLocks/>
          </p:cNvSpPr>
          <p:nvPr/>
        </p:nvSpPr>
        <p:spPr>
          <a:xfrm>
            <a:off x="838200" y="2246739"/>
            <a:ext cx="10515600" cy="118226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/>
              <a:t>Do we observe low-temperature thermal anomalies on the flanks of </a:t>
            </a:r>
            <a:r>
              <a:rPr lang="en-US" sz="3000" dirty="0" err="1"/>
              <a:t>Okmok</a:t>
            </a:r>
            <a:r>
              <a:rPr lang="en-US" sz="3000" dirty="0"/>
              <a:t> Caldera?</a:t>
            </a:r>
          </a:p>
          <a:p>
            <a:pPr lvl="1"/>
            <a:r>
              <a:rPr lang="en-US" sz="2600" dirty="0"/>
              <a:t>Subtle large-scale, long-term (years) radiance anomalies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C64D0C-8DE1-4A4F-A48B-819A32ACE676}"/>
              </a:ext>
            </a:extLst>
          </p:cNvPr>
          <p:cNvSpPr/>
          <p:nvPr/>
        </p:nvSpPr>
        <p:spPr>
          <a:xfrm>
            <a:off x="168115" y="237620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5CEE04-5745-5345-A414-71630332D5CE}"/>
              </a:ext>
            </a:extLst>
          </p:cNvPr>
          <p:cNvSpPr/>
          <p:nvPr/>
        </p:nvSpPr>
        <p:spPr>
          <a:xfrm>
            <a:off x="168115" y="395492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9658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C64D0C-8DE1-4A4F-A48B-819A32ACE676}"/>
              </a:ext>
            </a:extLst>
          </p:cNvPr>
          <p:cNvSpPr/>
          <p:nvPr/>
        </p:nvSpPr>
        <p:spPr>
          <a:xfrm>
            <a:off x="191266" y="296733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629199-B342-9346-9C58-D18DE3AB3EB8}"/>
              </a:ext>
            </a:extLst>
          </p:cNvPr>
          <p:cNvSpPr txBox="1">
            <a:spLocks/>
          </p:cNvSpPr>
          <p:nvPr/>
        </p:nvSpPr>
        <p:spPr>
          <a:xfrm>
            <a:off x="838200" y="2837870"/>
            <a:ext cx="10515600" cy="118226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/>
              <a:t>Do we observe low-temperature thermal anomalies on the flanks of </a:t>
            </a:r>
            <a:r>
              <a:rPr lang="en-US" sz="3000" dirty="0" err="1"/>
              <a:t>Okmok</a:t>
            </a:r>
            <a:r>
              <a:rPr lang="en-US" sz="3000" dirty="0"/>
              <a:t> Caldera?</a:t>
            </a:r>
          </a:p>
          <a:p>
            <a:pPr lvl="1"/>
            <a:r>
              <a:rPr lang="en-US" sz="2600" dirty="0"/>
              <a:t>Subtle large-scale, long-term (years) radiance anomalies</a:t>
            </a:r>
          </a:p>
        </p:txBody>
      </p:sp>
    </p:spTree>
    <p:extLst>
      <p:ext uri="{BB962C8B-B14F-4D97-AF65-F5344CB8AC3E}">
        <p14:creationId xmlns:p14="http://schemas.microsoft.com/office/powerpoint/2010/main" val="1140497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C8024-D93D-D944-8BCB-CA89C48B7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783"/>
            <a:ext cx="12192000" cy="754861"/>
          </a:xfrm>
        </p:spPr>
        <p:txBody>
          <a:bodyPr>
            <a:normAutofit/>
          </a:bodyPr>
          <a:lstStyle/>
          <a:p>
            <a:pPr algn="ctr"/>
            <a:r>
              <a:rPr lang="en-US" sz="2500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507C4-5410-6846-9747-744BB87C4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9223" y="4027805"/>
            <a:ext cx="2213790" cy="89604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Take the results for each location and combine to see thermal anomalies together for entire caldera</a:t>
            </a:r>
            <a:endParaRPr lang="en-US" sz="140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6596AFF-5488-B74B-BAD8-9FAF2C3E6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r="4" b="4"/>
          <a:stretch/>
        </p:blipFill>
        <p:spPr bwMode="auto">
          <a:xfrm>
            <a:off x="228602" y="2637689"/>
            <a:ext cx="1828800" cy="1828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95961086-5E89-EE44-9821-5A0A8B200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61429"/>
            <a:ext cx="364697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963D8A-0609-A74E-B3E6-4C96A77A9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778" y="791180"/>
            <a:ext cx="3272589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19BF47-CD8A-9241-9A3A-6DD3CCB89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2" y="574766"/>
            <a:ext cx="1835573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65DB97-66C5-C949-8C41-45489BEEF3A4}"/>
              </a:ext>
            </a:extLst>
          </p:cNvPr>
          <p:cNvSpPr txBox="1"/>
          <p:nvPr/>
        </p:nvSpPr>
        <p:spPr>
          <a:xfrm>
            <a:off x="2269724" y="1006624"/>
            <a:ext cx="2936449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Download radiance data collected by the Moderate Resolution Imaging Spectroradiometers aboard NASA’s Terra and Aqua satellites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7440F-3846-034A-B4FD-376ACCB1FF7A}"/>
              </a:ext>
            </a:extLst>
          </p:cNvPr>
          <p:cNvSpPr txBox="1"/>
          <p:nvPr/>
        </p:nvSpPr>
        <p:spPr>
          <a:xfrm>
            <a:off x="2292777" y="2859591"/>
            <a:ext cx="2936448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Decide what locations to analyze</a:t>
            </a:r>
          </a:p>
          <a:p>
            <a:r>
              <a:rPr lang="en-US" sz="1400" dirty="0"/>
              <a:t>Apply a cloud mask</a:t>
            </a:r>
          </a:p>
          <a:p>
            <a:r>
              <a:rPr lang="en-US" sz="1400" dirty="0"/>
              <a:t>Extract radiance values </a:t>
            </a:r>
          </a:p>
          <a:p>
            <a:r>
              <a:rPr lang="en-US" sz="1400" dirty="0"/>
              <a:t>Determine median radiances</a:t>
            </a:r>
          </a:p>
          <a:p>
            <a:r>
              <a:rPr lang="en-US" sz="1400" dirty="0"/>
              <a:t>Calculate uncertainty of median radiances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B88941-3D8A-8049-93CA-2E3733B57CDD}"/>
              </a:ext>
            </a:extLst>
          </p:cNvPr>
          <p:cNvSpPr txBox="1"/>
          <p:nvPr/>
        </p:nvSpPr>
        <p:spPr>
          <a:xfrm>
            <a:off x="2292777" y="4707073"/>
            <a:ext cx="2936448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Compare the median radiance values at each </a:t>
            </a:r>
            <a:r>
              <a:rPr lang="en-US" sz="1400" dirty="0" err="1"/>
              <a:t>gridpoint</a:t>
            </a:r>
            <a:r>
              <a:rPr lang="en-US" sz="1400" dirty="0"/>
              <a:t> location to the surrounding area to determine thermal anomaly</a:t>
            </a:r>
          </a:p>
          <a:p>
            <a:r>
              <a:rPr lang="en-US" sz="1400" dirty="0"/>
              <a:t>Interpolate to fill in any gaps in data </a:t>
            </a:r>
          </a:p>
          <a:p>
            <a:r>
              <a:rPr lang="en-US" sz="1400" dirty="0"/>
              <a:t>Apply a low-pass filter that removes trends due to daily or seasonal components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A0DB58-3F35-0546-A27B-9C3573B0FE1F}"/>
              </a:ext>
            </a:extLst>
          </p:cNvPr>
          <p:cNvSpPr txBox="1"/>
          <p:nvPr/>
        </p:nvSpPr>
        <p:spPr>
          <a:xfrm>
            <a:off x="9494846" y="1228526"/>
            <a:ext cx="1978548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Shows how temperature at each </a:t>
            </a:r>
            <a:r>
              <a:rPr lang="en-US" sz="1400" dirty="0" err="1"/>
              <a:t>gridpoint</a:t>
            </a:r>
            <a:r>
              <a:rPr lang="en-US" sz="1400" dirty="0"/>
              <a:t> location is changing with time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43CB806F-0E11-DF4E-BE65-77322EB77256}"/>
              </a:ext>
            </a:extLst>
          </p:cNvPr>
          <p:cNvSpPr/>
          <p:nvPr/>
        </p:nvSpPr>
        <p:spPr>
          <a:xfrm>
            <a:off x="3677107" y="2054304"/>
            <a:ext cx="167925" cy="711713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DDD0618-66AF-954A-A0C0-DA04A2A9AF8E}"/>
              </a:ext>
            </a:extLst>
          </p:cNvPr>
          <p:cNvSpPr/>
          <p:nvPr/>
        </p:nvSpPr>
        <p:spPr>
          <a:xfrm>
            <a:off x="3676970" y="4338159"/>
            <a:ext cx="168062" cy="275340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FFCBE570-A2B5-CB46-A066-9AFE6966C6D7}"/>
              </a:ext>
            </a:extLst>
          </p:cNvPr>
          <p:cNvSpPr/>
          <p:nvPr/>
        </p:nvSpPr>
        <p:spPr>
          <a:xfrm>
            <a:off x="10398394" y="2349263"/>
            <a:ext cx="135181" cy="1511911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2700BC96-5C02-3A44-883A-DA354318B812}"/>
              </a:ext>
            </a:extLst>
          </p:cNvPr>
          <p:cNvCxnSpPr>
            <a:cxnSpLocks/>
          </p:cNvCxnSpPr>
          <p:nvPr/>
        </p:nvCxnSpPr>
        <p:spPr>
          <a:xfrm flipV="1">
            <a:off x="5285069" y="1623322"/>
            <a:ext cx="627813" cy="4114800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2BD5B0F-020E-2847-98E7-383866929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15" y="4700614"/>
            <a:ext cx="182408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18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6ADA8C76-0275-A444-93A4-58A4442D7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936" y="365760"/>
            <a:ext cx="627235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82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kmok_circle_2.mp4" descr="Okmok_circle_2.mp4">
            <a:hlinkClick r:id="" action="ppaction://media"/>
            <a:extLst>
              <a:ext uri="{FF2B5EF4-FFF2-40B4-BE49-F238E27FC236}">
                <a16:creationId xmlns:a16="http://schemas.microsoft.com/office/drawing/2014/main" id="{CB7FD1CD-0BDD-6A43-9974-94DC271442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7" y="784194"/>
            <a:ext cx="6269030" cy="5486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5D82F3-10B8-824C-B5D6-4E3DAE2D3B92}"/>
              </a:ext>
            </a:extLst>
          </p:cNvPr>
          <p:cNvSpPr txBox="1"/>
          <p:nvPr/>
        </p:nvSpPr>
        <p:spPr>
          <a:xfrm>
            <a:off x="330992" y="0"/>
            <a:ext cx="1153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Subtle long-term, large-scale thermal anomalies at </a:t>
            </a:r>
            <a:r>
              <a:rPr lang="en-US" sz="2000" dirty="0" err="1"/>
              <a:t>Okmok</a:t>
            </a:r>
            <a:r>
              <a:rPr lang="en-US" sz="2000" dirty="0"/>
              <a:t> Caldera (July, 2002 – November, 2021)</a:t>
            </a:r>
            <a:r>
              <a:rPr lang="en-US" sz="2000" dirty="0">
                <a:effectLst/>
              </a:rPr>
              <a:t> 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CA233-B172-014D-A3C1-025DA5361224}"/>
              </a:ext>
            </a:extLst>
          </p:cNvPr>
          <p:cNvSpPr txBox="1"/>
          <p:nvPr/>
        </p:nvSpPr>
        <p:spPr>
          <a:xfrm>
            <a:off x="483392" y="512702"/>
            <a:ext cx="1153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71165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446">
            <a:extLst>
              <a:ext uri="{FF2B5EF4-FFF2-40B4-BE49-F238E27FC236}">
                <a16:creationId xmlns:a16="http://schemas.microsoft.com/office/drawing/2014/main" id="{EEFC43AD-4F30-A446-88A7-8EDD8DF32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1" r="24571" b="49066"/>
          <a:stretch>
            <a:fillRect/>
          </a:stretch>
        </p:blipFill>
        <p:spPr bwMode="auto">
          <a:xfrm>
            <a:off x="6228386" y="445571"/>
            <a:ext cx="2781819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447">
            <a:extLst>
              <a:ext uri="{FF2B5EF4-FFF2-40B4-BE49-F238E27FC236}">
                <a16:creationId xmlns:a16="http://schemas.microsoft.com/office/drawing/2014/main" id="{3FF9AC92-69E9-2348-9D9D-63EF4171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3" b="49066"/>
          <a:stretch>
            <a:fillRect/>
          </a:stretch>
        </p:blipFill>
        <p:spPr bwMode="auto">
          <a:xfrm>
            <a:off x="9033117" y="445571"/>
            <a:ext cx="2799426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48">
            <a:extLst>
              <a:ext uri="{FF2B5EF4-FFF2-40B4-BE49-F238E27FC236}">
                <a16:creationId xmlns:a16="http://schemas.microsoft.com/office/drawing/2014/main" id="{667ED5F8-B392-0A44-AFD7-E29770910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5" r="73351"/>
          <a:stretch>
            <a:fillRect/>
          </a:stretch>
        </p:blipFill>
        <p:spPr bwMode="auto">
          <a:xfrm>
            <a:off x="330446" y="3627032"/>
            <a:ext cx="306383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449">
            <a:extLst>
              <a:ext uri="{FF2B5EF4-FFF2-40B4-BE49-F238E27FC236}">
                <a16:creationId xmlns:a16="http://schemas.microsoft.com/office/drawing/2014/main" id="{B81A7D32-C164-9043-A0B6-E7D44E6C6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50723" r="48856"/>
          <a:stretch>
            <a:fillRect/>
          </a:stretch>
        </p:blipFill>
        <p:spPr bwMode="auto">
          <a:xfrm>
            <a:off x="3379678" y="3619572"/>
            <a:ext cx="284870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50">
            <a:extLst>
              <a:ext uri="{FF2B5EF4-FFF2-40B4-BE49-F238E27FC236}">
                <a16:creationId xmlns:a16="http://schemas.microsoft.com/office/drawing/2014/main" id="{47B4FD15-D8CD-3240-928C-60513CB3A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 t="50934" r="24477"/>
          <a:stretch>
            <a:fillRect/>
          </a:stretch>
        </p:blipFill>
        <p:spPr bwMode="auto">
          <a:xfrm>
            <a:off x="6178512" y="3610461"/>
            <a:ext cx="283169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51">
            <a:extLst>
              <a:ext uri="{FF2B5EF4-FFF2-40B4-BE49-F238E27FC236}">
                <a16:creationId xmlns:a16="http://schemas.microsoft.com/office/drawing/2014/main" id="{5C3A2D12-7C43-4145-A78A-57E820D34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0" t="51144"/>
          <a:stretch>
            <a:fillRect/>
          </a:stretch>
        </p:blipFill>
        <p:spPr bwMode="auto">
          <a:xfrm>
            <a:off x="9016983" y="3610461"/>
            <a:ext cx="283169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0EF9E160-E8C9-4842-97C8-A5678B577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2AA20271-B21B-2B4D-B89F-A44C907E8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23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444">
            <a:extLst>
              <a:ext uri="{FF2B5EF4-FFF2-40B4-BE49-F238E27FC236}">
                <a16:creationId xmlns:a16="http://schemas.microsoft.com/office/drawing/2014/main" id="{AC00E57F-CDB5-1843-957A-0A79CC4BF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54" b="49487"/>
          <a:stretch>
            <a:fillRect/>
          </a:stretch>
        </p:blipFill>
        <p:spPr bwMode="auto">
          <a:xfrm>
            <a:off x="359457" y="450850"/>
            <a:ext cx="304723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6F533A-4756-A744-8B08-C54F6913833B}"/>
              </a:ext>
            </a:extLst>
          </p:cNvPr>
          <p:cNvSpPr txBox="1"/>
          <p:nvPr/>
        </p:nvSpPr>
        <p:spPr>
          <a:xfrm>
            <a:off x="330992" y="0"/>
            <a:ext cx="1153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Subtle long-term, large-scale thermal anomalies at </a:t>
            </a:r>
            <a:r>
              <a:rPr lang="en-US" sz="2000" dirty="0" err="1"/>
              <a:t>Okmok</a:t>
            </a:r>
            <a:r>
              <a:rPr lang="en-US" sz="2000" dirty="0"/>
              <a:t> Caldera (July, 2002 – November, 2021)</a:t>
            </a:r>
            <a:r>
              <a:rPr lang="en-US" sz="2000" dirty="0">
                <a:effectLst/>
              </a:rPr>
              <a:t> </a:t>
            </a:r>
            <a:endParaRPr lang="en-US" sz="2000" dirty="0"/>
          </a:p>
        </p:txBody>
      </p:sp>
      <p:pic>
        <p:nvPicPr>
          <p:cNvPr id="16" name="Picture 445">
            <a:extLst>
              <a:ext uri="{FF2B5EF4-FFF2-40B4-BE49-F238E27FC236}">
                <a16:creationId xmlns:a16="http://schemas.microsoft.com/office/drawing/2014/main" id="{11C65DFC-218A-1F46-A7A3-C8C9F2CAC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9" r="48961" b="49066"/>
          <a:stretch>
            <a:fillRect/>
          </a:stretch>
        </p:blipFill>
        <p:spPr bwMode="auto">
          <a:xfrm>
            <a:off x="3429607" y="457200"/>
            <a:ext cx="2781819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65444A-1587-C94A-AB3D-329D603C206A}"/>
              </a:ext>
            </a:extLst>
          </p:cNvPr>
          <p:cNvSpPr txBox="1"/>
          <p:nvPr/>
        </p:nvSpPr>
        <p:spPr>
          <a:xfrm>
            <a:off x="352679" y="3253349"/>
            <a:ext cx="5342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much warming in the lead up to the 2008 eruption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5D4CBA-D867-FC4B-A605-310116F83D0D}"/>
              </a:ext>
            </a:extLst>
          </p:cNvPr>
          <p:cNvSpPr txBox="1"/>
          <p:nvPr/>
        </p:nvSpPr>
        <p:spPr>
          <a:xfrm>
            <a:off x="6228386" y="6077867"/>
            <a:ext cx="5963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~4K+ of heating in northern half of caldera peaking in 2018</a:t>
            </a:r>
          </a:p>
          <a:p>
            <a:r>
              <a:rPr lang="en-US" dirty="0"/>
              <a:t>2020 anomaly center consistent with inflation observations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5CA8F8-8C35-614A-B3C9-06EBDE63C939}"/>
              </a:ext>
            </a:extLst>
          </p:cNvPr>
          <p:cNvSpPr txBox="1"/>
          <p:nvPr/>
        </p:nvSpPr>
        <p:spPr>
          <a:xfrm>
            <a:off x="359457" y="6400800"/>
            <a:ext cx="336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~2.5 K of heating peaking in 2014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91BCF9-6D2A-554F-9FC3-9A3F5AB4839B}"/>
              </a:ext>
            </a:extLst>
          </p:cNvPr>
          <p:cNvSpPr txBox="1"/>
          <p:nvPr/>
        </p:nvSpPr>
        <p:spPr>
          <a:xfrm>
            <a:off x="6205529" y="3254856"/>
            <a:ext cx="336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~1.5-2.5 K of heating by 2010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45C508-3DE5-A245-B7C4-225D9D5B42E9}"/>
              </a:ext>
            </a:extLst>
          </p:cNvPr>
          <p:cNvSpPr txBox="1"/>
          <p:nvPr/>
        </p:nvSpPr>
        <p:spPr>
          <a:xfrm>
            <a:off x="9879786" y="6585466"/>
            <a:ext cx="236208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are preliminary</a:t>
            </a:r>
          </a:p>
        </p:txBody>
      </p:sp>
    </p:spTree>
    <p:extLst>
      <p:ext uri="{BB962C8B-B14F-4D97-AF65-F5344CB8AC3E}">
        <p14:creationId xmlns:p14="http://schemas.microsoft.com/office/powerpoint/2010/main" val="258193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B15239-4FC8-5C44-B3ED-38D06F98E4FE}"/>
              </a:ext>
            </a:extLst>
          </p:cNvPr>
          <p:cNvSpPr txBox="1"/>
          <p:nvPr/>
        </p:nvSpPr>
        <p:spPr>
          <a:xfrm>
            <a:off x="288835" y="457200"/>
            <a:ext cx="11614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Subtle long-term, large-scale thermal anomalies at </a:t>
            </a:r>
            <a:r>
              <a:rPr lang="en-US" sz="2000" dirty="0" err="1"/>
              <a:t>Okmok</a:t>
            </a:r>
            <a:r>
              <a:rPr lang="en-US" sz="2000" dirty="0"/>
              <a:t> Caldera (July, 2002 – November, 2021)</a:t>
            </a:r>
          </a:p>
          <a:p>
            <a:pPr algn="ctr"/>
            <a:r>
              <a:rPr lang="en-US" sz="2000" dirty="0"/>
              <a:t>Specific Cones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4B572-F7CA-F64F-A1AC-5B947C788DE7}"/>
              </a:ext>
            </a:extLst>
          </p:cNvPr>
          <p:cNvSpPr txBox="1"/>
          <p:nvPr/>
        </p:nvSpPr>
        <p:spPr>
          <a:xfrm>
            <a:off x="957072" y="5694744"/>
            <a:ext cx="1027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Slight warming at these cones in the lead up to the 2008 eruption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Warming at these cones peaking in ~2013, ~2018, and ~2020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5641C59-97DB-A349-BC2C-2C2B987B6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44190" y="1122744"/>
            <a:ext cx="8130961" cy="4572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EF44D2-322A-6D44-820B-FD5ECEAE3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33" y="2104035"/>
            <a:ext cx="2651760" cy="2651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8A97E0-3CB1-2240-B363-F2FDA2FCCBFF}"/>
              </a:ext>
            </a:extLst>
          </p:cNvPr>
          <p:cNvSpPr txBox="1"/>
          <p:nvPr/>
        </p:nvSpPr>
        <p:spPr>
          <a:xfrm>
            <a:off x="9829912" y="6492240"/>
            <a:ext cx="236208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are preliminary</a:t>
            </a:r>
          </a:p>
        </p:txBody>
      </p:sp>
    </p:spTree>
    <p:extLst>
      <p:ext uri="{BB962C8B-B14F-4D97-AF65-F5344CB8AC3E}">
        <p14:creationId xmlns:p14="http://schemas.microsoft.com/office/powerpoint/2010/main" val="105065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052689-9881-494E-8B48-D42ADE937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50860"/>
            <a:ext cx="10515600" cy="956281"/>
          </a:xfrm>
          <a:ln w="28575">
            <a:solidFill>
              <a:schemeClr val="accent1"/>
            </a:solidFill>
          </a:ln>
        </p:spPr>
        <p:txBody>
          <a:bodyPr/>
          <a:lstStyle/>
          <a:p>
            <a:pPr marL="0" lvl="0" indent="0">
              <a:buNone/>
            </a:pPr>
            <a:r>
              <a:rPr lang="en-US" dirty="0"/>
              <a:t>If so, what causes these thermal anomalies?</a:t>
            </a:r>
          </a:p>
          <a:p>
            <a:pPr lvl="1"/>
            <a:r>
              <a:rPr lang="en-US" dirty="0"/>
              <a:t>What are the subsurface processes that could be driving these anomalies?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376EC3-F785-8F4E-8B93-2FDADF47CDA5}"/>
              </a:ext>
            </a:extLst>
          </p:cNvPr>
          <p:cNvSpPr/>
          <p:nvPr/>
        </p:nvSpPr>
        <p:spPr>
          <a:xfrm>
            <a:off x="168115" y="296733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2671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13274</TotalTime>
  <Words>640</Words>
  <Application>Microsoft Macintosh PowerPoint</Application>
  <PresentationFormat>Widescreen</PresentationFormat>
  <Paragraphs>81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Office Theme</vt:lpstr>
      <vt:lpstr>PowerPoint Presentation</vt:lpstr>
      <vt:lpstr>Research Questions</vt:lpstr>
      <vt:lpstr>PowerPoint Presentation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long will it take to increase the surface by 1 Kelvin?</vt:lpstr>
      <vt:lpstr>PowerPoint Presentation</vt:lpstr>
      <vt:lpstr>PowerPoint Presentation</vt:lpstr>
      <vt:lpstr>Research Questions</vt:lpstr>
      <vt:lpstr>Is this truly heating?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Puleio</dc:creator>
  <cp:lastModifiedBy>Claire Puleio</cp:lastModifiedBy>
  <cp:revision>12</cp:revision>
  <dcterms:created xsi:type="dcterms:W3CDTF">2022-05-12T19:58:51Z</dcterms:created>
  <dcterms:modified xsi:type="dcterms:W3CDTF">2022-05-24T04:35:42Z</dcterms:modified>
</cp:coreProperties>
</file>